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470068"/>
            <a:ext cx="8521200" cy="1601877"/>
          </a:xfrm>
        </p:spPr>
        <p:txBody>
          <a:bodyPr/>
          <a:lstStyle/>
          <a:p>
            <a:pPr algn="ctr"/>
            <a:r>
              <a:rPr lang="cs-CZ" dirty="0"/>
              <a:t>FAVh040: Výzkum hvězd, hvězdných systémů a kultury celebrit</a:t>
            </a:r>
            <a:br>
              <a:rPr lang="cs-CZ" dirty="0"/>
            </a:br>
            <a:br>
              <a:rPr lang="cs-CZ" dirty="0"/>
            </a:br>
            <a:r>
              <a:rPr lang="cs-CZ" sz="2800" dirty="0"/>
              <a:t>L10 – Hvězdy jako nestabilní symboly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662668"/>
            <a:ext cx="8521200" cy="698497"/>
          </a:xfrm>
        </p:spPr>
        <p:txBody>
          <a:bodyPr/>
          <a:lstStyle/>
          <a:p>
            <a:pPr algn="ctr"/>
            <a:r>
              <a:rPr lang="cs-CZ" sz="2000" b="1" dirty="0"/>
              <a:t>Mgr. Šárka </a:t>
            </a:r>
            <a:r>
              <a:rPr lang="cs-CZ" sz="2000" b="1" dirty="0" err="1"/>
              <a:t>Gmiterková</a:t>
            </a:r>
            <a:r>
              <a:rPr lang="cs-CZ" sz="2000" b="1" dirty="0"/>
              <a:t>, </a:t>
            </a:r>
            <a:r>
              <a:rPr lang="cs-CZ" sz="2000" b="1" dirty="0" err="1"/>
              <a:t>Ph</a:t>
            </a:r>
            <a:r>
              <a:rPr lang="cs-CZ" sz="2000" b="1" dirty="0"/>
              <a:t>. D. </a:t>
            </a:r>
          </a:p>
          <a:p>
            <a:pPr algn="ctr"/>
            <a:r>
              <a:rPr lang="cs-CZ" sz="2000" b="1" dirty="0"/>
              <a:t>JS 2022</a:t>
            </a:r>
          </a:p>
          <a:p>
            <a:pPr algn="ctr"/>
            <a:r>
              <a:rPr lang="cs-CZ" sz="2000" b="1" dirty="0"/>
              <a:t>11. 5. 2022</a:t>
            </a:r>
          </a:p>
        </p:txBody>
      </p:sp>
      <p:pic>
        <p:nvPicPr>
          <p:cNvPr id="5" name="Obrázek 4" descr="Obsah obrázku exteriér, objekt v exteriéru, noc, čas&#10;&#10;Popis byl vytvořen automaticky">
            <a:extLst>
              <a:ext uri="{FF2B5EF4-FFF2-40B4-BE49-F238E27FC236}">
                <a16:creationId xmlns:a16="http://schemas.microsoft.com/office/drawing/2014/main" id="{C265AF4A-F571-6E48-86C3-CAADB6849B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199"/>
            <a:ext cx="9147916" cy="52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7C489C-2B76-8243-98A7-9F0FF7CED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D6D7F5-78D7-3642-84AB-2194AAC11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E91536-FCDD-A14D-B81A-83BE74DF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3743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Olga </a:t>
            </a:r>
            <a:r>
              <a:rPr lang="en-US" dirty="0" err="1"/>
              <a:t>Schoberová</a:t>
            </a:r>
            <a:r>
              <a:rPr lang="en-US" dirty="0"/>
              <a:t> / </a:t>
            </a:r>
            <a:r>
              <a:rPr lang="en-US" dirty="0" err="1"/>
              <a:t>Olinka</a:t>
            </a:r>
            <a:r>
              <a:rPr lang="en-US" dirty="0"/>
              <a:t> </a:t>
            </a:r>
            <a:r>
              <a:rPr lang="en-US" dirty="0" err="1"/>
              <a:t>Berová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F1CC22B-50D0-5F4E-AB35-34975F3B2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1038862"/>
            <a:ext cx="9048997" cy="4139998"/>
          </a:xfrm>
        </p:spPr>
        <p:txBody>
          <a:bodyPr/>
          <a:lstStyle/>
          <a:p>
            <a:r>
              <a:rPr lang="en-US" sz="1900" dirty="0" err="1"/>
              <a:t>Následuje</a:t>
            </a:r>
            <a:r>
              <a:rPr lang="en-US" sz="1900" dirty="0"/>
              <a:t> </a:t>
            </a:r>
            <a:r>
              <a:rPr lang="en-US" sz="1900" dirty="0" err="1"/>
              <a:t>období</a:t>
            </a:r>
            <a:r>
              <a:rPr lang="en-US" sz="1900" dirty="0"/>
              <a:t> </a:t>
            </a:r>
            <a:r>
              <a:rPr lang="en-US" sz="1900" dirty="0" err="1"/>
              <a:t>spolupráce</a:t>
            </a:r>
            <a:r>
              <a:rPr lang="en-US" sz="1900" dirty="0"/>
              <a:t> se </a:t>
            </a:r>
            <a:r>
              <a:rPr lang="en-US" sz="1900" dirty="0" err="1"/>
              <a:t>zahraničními</a:t>
            </a:r>
            <a:r>
              <a:rPr lang="en-US" sz="1900" dirty="0"/>
              <a:t> </a:t>
            </a:r>
            <a:r>
              <a:rPr lang="en-US" sz="1900" dirty="0" err="1"/>
              <a:t>produkcemi</a:t>
            </a:r>
            <a:r>
              <a:rPr lang="en-US" sz="1900" dirty="0"/>
              <a:t> </a:t>
            </a:r>
            <a:r>
              <a:rPr lang="en-US" sz="1900" dirty="0" err="1"/>
              <a:t>natáčenými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Barrandově</a:t>
            </a:r>
            <a:r>
              <a:rPr lang="en-US" sz="1900" dirty="0"/>
              <a:t>: </a:t>
            </a:r>
            <a:r>
              <a:rPr lang="en-US" sz="1900" b="1" i="1" dirty="0" err="1"/>
              <a:t>Tajemství</a:t>
            </a:r>
            <a:r>
              <a:rPr lang="en-US" sz="1900" b="1" i="1" dirty="0"/>
              <a:t> </a:t>
            </a:r>
            <a:r>
              <a:rPr lang="en-US" sz="1900" b="1" i="1" dirty="0" err="1"/>
              <a:t>čínského</a:t>
            </a:r>
            <a:r>
              <a:rPr lang="en-US" sz="1900" b="1" i="1" dirty="0"/>
              <a:t> </a:t>
            </a:r>
            <a:r>
              <a:rPr lang="en-US" sz="1900" b="1" i="1" dirty="0" err="1"/>
              <a:t>karafiátu</a:t>
            </a:r>
            <a:r>
              <a:rPr lang="en-US" sz="1900" b="1" i="1" dirty="0"/>
              <a:t> </a:t>
            </a:r>
            <a:r>
              <a:rPr lang="en-US" sz="1900" dirty="0"/>
              <a:t>(1964, r. Rudolf </a:t>
            </a:r>
            <a:r>
              <a:rPr lang="en-US" sz="1900" dirty="0" err="1"/>
              <a:t>Zerethuber</a:t>
            </a:r>
            <a:r>
              <a:rPr lang="en-US" sz="1900" dirty="0"/>
              <a:t>)</a:t>
            </a:r>
            <a:r>
              <a:rPr lang="en-US" sz="1900" b="1" i="1" dirty="0"/>
              <a:t>, </a:t>
            </a:r>
            <a:r>
              <a:rPr lang="en-US" sz="1900" b="1" i="1" dirty="0" err="1"/>
              <a:t>Zlatokopové</a:t>
            </a:r>
            <a:r>
              <a:rPr lang="en-US" sz="1900" b="1" i="1" dirty="0"/>
              <a:t> z </a:t>
            </a:r>
            <a:r>
              <a:rPr lang="en-US" sz="1900" b="1" i="1" dirty="0" err="1"/>
              <a:t>Arkansasu</a:t>
            </a:r>
            <a:r>
              <a:rPr lang="en-US" sz="1900" dirty="0"/>
              <a:t> (1964, r. Paul Martin) a </a:t>
            </a:r>
            <a:r>
              <a:rPr lang="en-US" sz="1900" b="1" i="1" dirty="0" err="1"/>
              <a:t>Černí</a:t>
            </a:r>
            <a:r>
              <a:rPr lang="en-US" sz="1900" b="1" i="1" dirty="0"/>
              <a:t> </a:t>
            </a:r>
            <a:r>
              <a:rPr lang="en-US" sz="1900" b="1" i="1" dirty="0" err="1"/>
              <a:t>orlové</a:t>
            </a:r>
            <a:r>
              <a:rPr lang="en-US" sz="1900" b="1" i="1" dirty="0"/>
              <a:t> </a:t>
            </a:r>
            <a:r>
              <a:rPr lang="en-US" sz="1900" b="1" i="1" dirty="0" err="1"/>
              <a:t>ze</a:t>
            </a:r>
            <a:r>
              <a:rPr lang="en-US" sz="1900" b="1" i="1" dirty="0"/>
              <a:t> Santa </a:t>
            </a:r>
            <a:r>
              <a:rPr lang="en-US" sz="1900" b="1" i="1" dirty="0" err="1"/>
              <a:t>Fé</a:t>
            </a:r>
            <a:r>
              <a:rPr lang="en-US" sz="1900" dirty="0"/>
              <a:t> (1965, r. Ernst </a:t>
            </a:r>
            <a:r>
              <a:rPr lang="en-US" sz="1900" dirty="0" err="1"/>
              <a:t>Hofbauer</a:t>
            </a:r>
            <a:r>
              <a:rPr lang="en-US" sz="1900" dirty="0"/>
              <a:t> a Alberto Cardone)</a:t>
            </a:r>
          </a:p>
          <a:p>
            <a:endParaRPr lang="en-US" sz="1900" dirty="0"/>
          </a:p>
          <a:p>
            <a:r>
              <a:rPr lang="en-US" sz="1900" dirty="0"/>
              <a:t>V </a:t>
            </a:r>
            <a:r>
              <a:rPr lang="en-US" sz="1900" dirty="0" err="1"/>
              <a:t>roce</a:t>
            </a:r>
            <a:r>
              <a:rPr lang="en-US" sz="1900" dirty="0"/>
              <a:t> 1966 </a:t>
            </a:r>
            <a:r>
              <a:rPr lang="en-US" sz="1900" dirty="0" err="1"/>
              <a:t>opět</a:t>
            </a:r>
            <a:r>
              <a:rPr lang="en-US" sz="1900" dirty="0"/>
              <a:t> </a:t>
            </a:r>
            <a:r>
              <a:rPr lang="en-US" sz="1900" dirty="0" err="1"/>
              <a:t>natáčí</a:t>
            </a:r>
            <a:r>
              <a:rPr lang="en-US" sz="1900" dirty="0"/>
              <a:t> </a:t>
            </a:r>
            <a:r>
              <a:rPr lang="en-US" sz="1900" dirty="0" err="1"/>
              <a:t>československé</a:t>
            </a:r>
            <a:r>
              <a:rPr lang="en-US" sz="1900" dirty="0"/>
              <a:t> filmy: </a:t>
            </a:r>
            <a:r>
              <a:rPr lang="en-US" sz="1900" b="1" i="1" dirty="0" err="1"/>
              <a:t>Slečny</a:t>
            </a:r>
            <a:r>
              <a:rPr lang="en-US" sz="1900" b="1" i="1" dirty="0"/>
              <a:t> </a:t>
            </a:r>
            <a:r>
              <a:rPr lang="en-US" sz="1900" b="1" i="1" dirty="0" err="1"/>
              <a:t>přijdou</a:t>
            </a:r>
            <a:r>
              <a:rPr lang="en-US" sz="1900" b="1" i="1" dirty="0"/>
              <a:t> </a:t>
            </a:r>
            <a:r>
              <a:rPr lang="en-US" sz="1900" b="1" i="1" dirty="0" err="1"/>
              <a:t>později</a:t>
            </a:r>
            <a:r>
              <a:rPr lang="en-US" sz="1900" b="1" i="1" dirty="0"/>
              <a:t> </a:t>
            </a:r>
            <a:r>
              <a:rPr lang="en-US" sz="1900" dirty="0"/>
              <a:t>(1966, r. Ivo Toman), </a:t>
            </a:r>
            <a:r>
              <a:rPr lang="en-US" sz="1900" b="1" i="1" dirty="0" err="1"/>
              <a:t>Kdo</a:t>
            </a:r>
            <a:r>
              <a:rPr lang="en-US" sz="1900" b="1" i="1" dirty="0"/>
              <a:t> </a:t>
            </a:r>
            <a:r>
              <a:rPr lang="en-US" sz="1900" b="1" i="1" dirty="0" err="1"/>
              <a:t>chce</a:t>
            </a:r>
            <a:r>
              <a:rPr lang="en-US" sz="1900" b="1" i="1" dirty="0"/>
              <a:t> </a:t>
            </a:r>
            <a:r>
              <a:rPr lang="en-US" sz="1900" b="1" i="1" dirty="0" err="1"/>
              <a:t>zabít</a:t>
            </a:r>
            <a:r>
              <a:rPr lang="en-US" sz="1900" b="1" i="1" dirty="0"/>
              <a:t> </a:t>
            </a:r>
            <a:r>
              <a:rPr lang="en-US" sz="1900" b="1" i="1" dirty="0" err="1"/>
              <a:t>Jessii</a:t>
            </a:r>
            <a:r>
              <a:rPr lang="en-US" sz="1900" b="1" i="1" dirty="0"/>
              <a:t>?</a:t>
            </a:r>
            <a:r>
              <a:rPr lang="en-US" sz="1900" dirty="0"/>
              <a:t> (1966, r. Václav </a:t>
            </a:r>
            <a:r>
              <a:rPr lang="en-US" sz="1900" dirty="0" err="1"/>
              <a:t>Vorlíček</a:t>
            </a:r>
            <a:r>
              <a:rPr lang="en-US" sz="1900" dirty="0"/>
              <a:t>) a </a:t>
            </a:r>
            <a:r>
              <a:rPr lang="en-US" sz="1900" b="1" i="1" dirty="0" err="1"/>
              <a:t>Flám</a:t>
            </a:r>
            <a:r>
              <a:rPr lang="en-US" sz="1900" b="1" i="1" dirty="0"/>
              <a:t> </a:t>
            </a:r>
            <a:r>
              <a:rPr lang="en-US" sz="1900" dirty="0"/>
              <a:t>(1966, r. Miroslav </a:t>
            </a:r>
            <a:r>
              <a:rPr lang="en-US" sz="1900" dirty="0" err="1"/>
              <a:t>Hubáček</a:t>
            </a:r>
            <a:r>
              <a:rPr lang="en-US" sz="1900" dirty="0"/>
              <a:t>).</a:t>
            </a:r>
          </a:p>
          <a:p>
            <a:endParaRPr lang="en-US" sz="1900" dirty="0"/>
          </a:p>
          <a:p>
            <a:r>
              <a:rPr lang="en-US" sz="1900" dirty="0" err="1"/>
              <a:t>Hlavní</a:t>
            </a:r>
            <a:r>
              <a:rPr lang="en-US" sz="1900" dirty="0"/>
              <a:t> role v </a:t>
            </a:r>
            <a:r>
              <a:rPr lang="en-US" sz="1900" dirty="0" err="1"/>
              <a:t>zahraničních</a:t>
            </a:r>
            <a:r>
              <a:rPr lang="en-US" sz="1900" dirty="0"/>
              <a:t> </a:t>
            </a:r>
            <a:r>
              <a:rPr lang="en-US" sz="1900" dirty="0" err="1"/>
              <a:t>produkcích</a:t>
            </a:r>
            <a:r>
              <a:rPr lang="en-US" sz="1900" dirty="0"/>
              <a:t>: </a:t>
            </a:r>
            <a:r>
              <a:rPr lang="en-US" sz="1900" b="1" i="1" dirty="0"/>
              <a:t>The vengeance of She </a:t>
            </a:r>
            <a:r>
              <a:rPr lang="en-US" sz="1900" dirty="0"/>
              <a:t>(1968, r. Cliff Owen), </a:t>
            </a:r>
            <a:r>
              <a:rPr lang="en-US" sz="1900" b="1" i="1" dirty="0"/>
              <a:t>Lucrezia</a:t>
            </a:r>
            <a:r>
              <a:rPr lang="en-US" sz="1900" dirty="0"/>
              <a:t> (1968, r. Osvaldo </a:t>
            </a:r>
            <a:r>
              <a:rPr lang="en-US" sz="1900" dirty="0" err="1"/>
              <a:t>Civirani</a:t>
            </a:r>
            <a:r>
              <a:rPr lang="en-US" sz="1900" dirty="0"/>
              <a:t>) a </a:t>
            </a:r>
            <a:r>
              <a:rPr lang="en-US" sz="1900" b="1" i="1" dirty="0"/>
              <a:t>La </a:t>
            </a:r>
            <a:r>
              <a:rPr lang="en-US" sz="1900" b="1" i="1" dirty="0" err="1"/>
              <a:t>calde</a:t>
            </a:r>
            <a:r>
              <a:rPr lang="en-US" sz="1900" b="1" i="1" dirty="0"/>
              <a:t> </a:t>
            </a:r>
            <a:r>
              <a:rPr lang="en-US" sz="1900" b="1" i="1" dirty="0" err="1"/>
              <a:t>notii</a:t>
            </a:r>
            <a:r>
              <a:rPr lang="en-US" sz="1900" b="1" i="1" dirty="0"/>
              <a:t> di </a:t>
            </a:r>
            <a:r>
              <a:rPr lang="en-US" sz="1900" b="1" i="1" dirty="0" err="1"/>
              <a:t>Popea</a:t>
            </a:r>
            <a:r>
              <a:rPr lang="en-US" sz="1900" dirty="0"/>
              <a:t> (1969, r. Guido Malatesta) =&gt; soft core </a:t>
            </a:r>
            <a:r>
              <a:rPr lang="en-US" sz="1900" dirty="0" err="1"/>
              <a:t>erotika</a:t>
            </a:r>
            <a:r>
              <a:rPr lang="en-US" sz="1900" dirty="0"/>
              <a:t> </a:t>
            </a:r>
          </a:p>
          <a:p>
            <a:endParaRPr lang="en-US" sz="1900" dirty="0"/>
          </a:p>
          <a:p>
            <a:r>
              <a:rPr lang="en-US" sz="1900" dirty="0"/>
              <a:t>V </a:t>
            </a:r>
            <a:r>
              <a:rPr lang="en-US" sz="1900" dirty="0" err="1"/>
              <a:t>roce</a:t>
            </a:r>
            <a:r>
              <a:rPr lang="en-US" sz="1900" dirty="0"/>
              <a:t> 1970 </a:t>
            </a:r>
            <a:r>
              <a:rPr lang="en-US" sz="1900" dirty="0" err="1"/>
              <a:t>ještě</a:t>
            </a:r>
            <a:r>
              <a:rPr lang="en-US" sz="1900" dirty="0"/>
              <a:t> </a:t>
            </a:r>
            <a:r>
              <a:rPr lang="en-US" sz="1900" dirty="0" err="1"/>
              <a:t>natáčí</a:t>
            </a:r>
            <a:r>
              <a:rPr lang="en-US" sz="1900" dirty="0"/>
              <a:t> sci-fi </a:t>
            </a:r>
            <a:r>
              <a:rPr lang="en-US" sz="1900" dirty="0" err="1"/>
              <a:t>komedii</a:t>
            </a:r>
            <a:r>
              <a:rPr lang="en-US" sz="1900" dirty="0"/>
              <a:t> </a:t>
            </a:r>
            <a:r>
              <a:rPr lang="en-US" sz="1900" dirty="0" err="1"/>
              <a:t>Václava</a:t>
            </a:r>
            <a:r>
              <a:rPr lang="en-US" sz="1900" dirty="0"/>
              <a:t> </a:t>
            </a:r>
            <a:r>
              <a:rPr lang="en-US" sz="1900" dirty="0" err="1"/>
              <a:t>Vorlíčka</a:t>
            </a:r>
            <a:r>
              <a:rPr lang="en-US" sz="1900" dirty="0"/>
              <a:t> </a:t>
            </a:r>
            <a:r>
              <a:rPr lang="en-US" sz="1900" b="1" i="1" dirty="0"/>
              <a:t>Pane, </a:t>
            </a:r>
            <a:r>
              <a:rPr lang="en-US" sz="1900" b="1" i="1" dirty="0" err="1"/>
              <a:t>vy</a:t>
            </a:r>
            <a:r>
              <a:rPr lang="en-US" sz="1900" b="1" i="1" dirty="0"/>
              <a:t> </a:t>
            </a:r>
            <a:r>
              <a:rPr lang="en-US" sz="1900" b="1" i="1" dirty="0" err="1"/>
              <a:t>jste</a:t>
            </a:r>
            <a:r>
              <a:rPr lang="en-US" sz="1900" b="1" i="1" dirty="0"/>
              <a:t> </a:t>
            </a:r>
            <a:r>
              <a:rPr lang="en-US" sz="1900" b="1" i="1" dirty="0" err="1"/>
              <a:t>vdova</a:t>
            </a:r>
            <a:r>
              <a:rPr lang="en-US" sz="1900" b="1" i="1" dirty="0"/>
              <a:t>!</a:t>
            </a:r>
            <a:r>
              <a:rPr lang="en-US" sz="1900" dirty="0"/>
              <a:t> a </a:t>
            </a:r>
            <a:r>
              <a:rPr lang="en-US" sz="1900" dirty="0" err="1"/>
              <a:t>trezorový</a:t>
            </a:r>
            <a:r>
              <a:rPr lang="en-US" sz="1900" dirty="0"/>
              <a:t> film </a:t>
            </a:r>
            <a:r>
              <a:rPr lang="en-US" sz="1900" b="1" i="1" dirty="0"/>
              <a:t>Do </a:t>
            </a:r>
            <a:r>
              <a:rPr lang="en-US" sz="1900" b="1" i="1" dirty="0" err="1"/>
              <a:t>videnia</a:t>
            </a:r>
            <a:r>
              <a:rPr lang="en-US" sz="1900" b="1" i="1" dirty="0"/>
              <a:t> v </a:t>
            </a:r>
            <a:r>
              <a:rPr lang="en-US" sz="1900" b="1" i="1" dirty="0" err="1"/>
              <a:t>pekle</a:t>
            </a:r>
            <a:r>
              <a:rPr lang="en-US" sz="1900" b="1" i="1" dirty="0"/>
              <a:t>, </a:t>
            </a:r>
            <a:r>
              <a:rPr lang="en-US" sz="1900" b="1" i="1" dirty="0" err="1"/>
              <a:t>priatelia</a:t>
            </a:r>
            <a:r>
              <a:rPr lang="en-US" sz="1900" b="1" i="1" dirty="0"/>
              <a:t> </a:t>
            </a:r>
            <a:r>
              <a:rPr lang="en-US" sz="1900" dirty="0"/>
              <a:t>(r. </a:t>
            </a:r>
            <a:r>
              <a:rPr lang="en-US" sz="1900" dirty="0" err="1"/>
              <a:t>Juraj</a:t>
            </a:r>
            <a:r>
              <a:rPr lang="en-US" sz="1900" dirty="0"/>
              <a:t> </a:t>
            </a:r>
            <a:r>
              <a:rPr lang="en-US" sz="1900" dirty="0" err="1"/>
              <a:t>Jakubisko</a:t>
            </a:r>
            <a:r>
              <a:rPr lang="en-US" sz="1900" dirty="0"/>
              <a:t>)    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7585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4F5B3C-9907-3342-97C6-1575A3A47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809858-38F4-0F49-8042-1C8CE284E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F9DE11BA-1CAB-BB40-8C6B-440930E8F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9367"/>
            <a:ext cx="8064900" cy="451576"/>
          </a:xfrm>
        </p:spPr>
        <p:txBody>
          <a:bodyPr/>
          <a:lstStyle/>
          <a:p>
            <a:r>
              <a:rPr lang="en-US" dirty="0"/>
              <a:t>Olga </a:t>
            </a:r>
            <a:r>
              <a:rPr lang="en-US" dirty="0" err="1"/>
              <a:t>Schoberová</a:t>
            </a:r>
            <a:r>
              <a:rPr lang="en-US" dirty="0"/>
              <a:t>: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cs-CZ" dirty="0"/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524D4D99-C812-664F-9C87-2A2C8F4E6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8" y="1264493"/>
            <a:ext cx="5302660" cy="413999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400" b="1" dirty="0" err="1"/>
              <a:t>Fyzicky</a:t>
            </a:r>
            <a:r>
              <a:rPr lang="en-US" sz="2400" b="1" dirty="0"/>
              <a:t> </a:t>
            </a:r>
            <a:r>
              <a:rPr lang="en-US" sz="2400" b="1" dirty="0" err="1"/>
              <a:t>atraktivní</a:t>
            </a:r>
            <a:r>
              <a:rPr lang="en-US" sz="2400" b="1" dirty="0"/>
              <a:t> </a:t>
            </a:r>
            <a:r>
              <a:rPr lang="en-US" sz="2400" b="1" dirty="0" err="1"/>
              <a:t>vzhled</a:t>
            </a:r>
            <a:r>
              <a:rPr lang="en-US" sz="2400" b="1" dirty="0"/>
              <a:t> a sex-appeal </a:t>
            </a:r>
            <a:r>
              <a:rPr lang="en-US" sz="2400" dirty="0"/>
              <a:t>(</a:t>
            </a:r>
            <a:r>
              <a:rPr lang="en-US" sz="2400" dirty="0" err="1"/>
              <a:t>móda</a:t>
            </a:r>
            <a:r>
              <a:rPr lang="en-US" sz="2400" dirty="0"/>
              <a:t> </a:t>
            </a:r>
            <a:r>
              <a:rPr lang="en-US" sz="2400" dirty="0" err="1"/>
              <a:t>kostýmy</a:t>
            </a:r>
            <a:r>
              <a:rPr lang="en-US" sz="2400" dirty="0"/>
              <a:t>, </a:t>
            </a:r>
            <a:r>
              <a:rPr lang="en-US" sz="2400" dirty="0" err="1"/>
              <a:t>scény</a:t>
            </a:r>
            <a:r>
              <a:rPr lang="en-US" sz="2400" dirty="0"/>
              <a:t> </a:t>
            </a:r>
            <a:r>
              <a:rPr lang="en-US" sz="2400" dirty="0" err="1"/>
              <a:t>svlékání</a:t>
            </a:r>
            <a:r>
              <a:rPr lang="en-US" sz="2400" dirty="0"/>
              <a:t> a </a:t>
            </a:r>
            <a:r>
              <a:rPr lang="en-US" sz="2400" dirty="0" err="1"/>
              <a:t>oblékání</a:t>
            </a:r>
            <a:r>
              <a:rPr lang="en-US" sz="2400" dirty="0"/>
              <a:t> + </a:t>
            </a:r>
            <a:r>
              <a:rPr lang="en-US" sz="2400" dirty="0" err="1"/>
              <a:t>fetišizace</a:t>
            </a:r>
            <a:r>
              <a:rPr lang="en-US" sz="2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err="1"/>
              <a:t>Mládí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nikdy</a:t>
            </a:r>
            <a:r>
              <a:rPr lang="en-US" sz="2400" dirty="0"/>
              <a:t> </a:t>
            </a:r>
            <a:r>
              <a:rPr lang="en-US" sz="2400" dirty="0" err="1"/>
              <a:t>před</a:t>
            </a:r>
            <a:r>
              <a:rPr lang="en-US" sz="2400" dirty="0"/>
              <a:t> </a:t>
            </a:r>
            <a:r>
              <a:rPr lang="en-US" sz="2400" dirty="0" err="1"/>
              <a:t>kamerou</a:t>
            </a:r>
            <a:r>
              <a:rPr lang="en-US" sz="2400" dirty="0"/>
              <a:t> </a:t>
            </a:r>
            <a:r>
              <a:rPr lang="en-US" sz="2400" dirty="0" err="1"/>
              <a:t>nezestárla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b="1" dirty="0" err="1"/>
              <a:t>Informace</a:t>
            </a:r>
            <a:r>
              <a:rPr lang="en-US" sz="2400" b="1" dirty="0"/>
              <a:t> </a:t>
            </a:r>
            <a:r>
              <a:rPr lang="en-US" sz="2400" b="1" dirty="0" err="1"/>
              <a:t>soukromého</a:t>
            </a:r>
            <a:r>
              <a:rPr lang="en-US" sz="2400" b="1" dirty="0"/>
              <a:t> </a:t>
            </a:r>
            <a:r>
              <a:rPr lang="en-US" sz="2400" b="1" dirty="0" err="1"/>
              <a:t>charakteru</a:t>
            </a:r>
            <a:r>
              <a:rPr lang="en-US" sz="2400" dirty="0"/>
              <a:t> </a:t>
            </a:r>
            <a:r>
              <a:rPr lang="en-US" sz="2400" dirty="0" err="1"/>
              <a:t>výrazně</a:t>
            </a:r>
            <a:r>
              <a:rPr lang="en-US" sz="2400" dirty="0"/>
              <a:t> </a:t>
            </a:r>
            <a:r>
              <a:rPr lang="en-US" sz="2400" dirty="0" err="1"/>
              <a:t>převažují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úkor</a:t>
            </a:r>
            <a:r>
              <a:rPr lang="en-US" sz="2400" dirty="0"/>
              <a:t> </a:t>
            </a:r>
            <a:r>
              <a:rPr lang="en-US" sz="2400" dirty="0" err="1"/>
              <a:t>psaní</a:t>
            </a:r>
            <a:r>
              <a:rPr lang="en-US" sz="2400" dirty="0"/>
              <a:t> o </a:t>
            </a:r>
            <a:r>
              <a:rPr lang="en-US" sz="2400" dirty="0" err="1"/>
              <a:t>hereckém</a:t>
            </a:r>
            <a:r>
              <a:rPr lang="en-US" sz="2400" dirty="0"/>
              <a:t> </a:t>
            </a:r>
            <a:r>
              <a:rPr lang="en-US" sz="2400" dirty="0" err="1"/>
              <a:t>ztvárnění</a:t>
            </a:r>
            <a:r>
              <a:rPr lang="en-US" sz="2400" dirty="0"/>
              <a:t> </a:t>
            </a:r>
            <a:r>
              <a:rPr lang="en-US" sz="2400" dirty="0" err="1"/>
              <a:t>rolí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b="1" dirty="0" err="1"/>
              <a:t>Sevřená</a:t>
            </a:r>
            <a:r>
              <a:rPr lang="en-US" sz="2400" b="1" dirty="0"/>
              <a:t> do </a:t>
            </a:r>
            <a:r>
              <a:rPr lang="en-US" sz="2400" b="1" dirty="0" err="1"/>
              <a:t>jediného</a:t>
            </a:r>
            <a:r>
              <a:rPr lang="en-US" sz="2400" b="1" dirty="0"/>
              <a:t> </a:t>
            </a:r>
            <a:r>
              <a:rPr lang="en-US" sz="2400" b="1" dirty="0" err="1"/>
              <a:t>typu</a:t>
            </a:r>
            <a:r>
              <a:rPr lang="en-US" sz="2400" dirty="0"/>
              <a:t> </a:t>
            </a:r>
            <a:r>
              <a:rPr lang="en-US" sz="2400" dirty="0" err="1"/>
              <a:t>limitovaného</a:t>
            </a:r>
            <a:r>
              <a:rPr lang="en-US" sz="2400" dirty="0"/>
              <a:t> </a:t>
            </a:r>
            <a:r>
              <a:rPr lang="en-US" sz="2400" dirty="0" err="1"/>
              <a:t>vzhledem</a:t>
            </a:r>
            <a:r>
              <a:rPr lang="en-US" sz="2400" dirty="0"/>
              <a:t>, </a:t>
            </a:r>
            <a:r>
              <a:rPr lang="en-US" sz="2400" dirty="0" err="1"/>
              <a:t>věkem</a:t>
            </a:r>
            <a:r>
              <a:rPr lang="en-US" sz="2400" dirty="0"/>
              <a:t> a </a:t>
            </a:r>
            <a:r>
              <a:rPr lang="en-US" sz="2400" dirty="0" err="1"/>
              <a:t>hereckými</a:t>
            </a:r>
            <a:r>
              <a:rPr lang="en-US" sz="2400" dirty="0"/>
              <a:t> </a:t>
            </a:r>
            <a:r>
              <a:rPr lang="en-US" sz="2400" dirty="0" err="1"/>
              <a:t>schopnostmi</a:t>
            </a:r>
            <a:r>
              <a:rPr lang="en-US" sz="2400" dirty="0"/>
              <a:t> (</a:t>
            </a:r>
            <a:r>
              <a:rPr lang="en-US" sz="2400" dirty="0" err="1"/>
              <a:t>či</a:t>
            </a:r>
            <a:r>
              <a:rPr lang="en-US" sz="2400" dirty="0"/>
              <a:t> </a:t>
            </a:r>
            <a:r>
              <a:rPr lang="en-US" sz="2400" dirty="0" err="1"/>
              <a:t>jejich</a:t>
            </a:r>
            <a:r>
              <a:rPr lang="en-US" sz="2400" dirty="0"/>
              <a:t> </a:t>
            </a:r>
            <a:r>
              <a:rPr lang="en-US" sz="2400" dirty="0" err="1"/>
              <a:t>absencí</a:t>
            </a:r>
            <a:r>
              <a:rPr lang="en-US" sz="2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Status </a:t>
            </a:r>
            <a:r>
              <a:rPr lang="en-US" sz="2400" dirty="0" err="1"/>
              <a:t>hvězdy</a:t>
            </a:r>
            <a:r>
              <a:rPr lang="en-US" sz="2400" dirty="0"/>
              <a:t> </a:t>
            </a:r>
            <a:r>
              <a:rPr lang="en-US" sz="2400" dirty="0" err="1"/>
              <a:t>legitimuje</a:t>
            </a:r>
            <a:r>
              <a:rPr lang="en-US" sz="2400" dirty="0"/>
              <a:t> </a:t>
            </a:r>
            <a:r>
              <a:rPr lang="en-US" sz="2400" b="1" dirty="0" err="1"/>
              <a:t>paralelní</a:t>
            </a:r>
            <a:r>
              <a:rPr lang="en-US" sz="2400" b="1" dirty="0"/>
              <a:t> </a:t>
            </a:r>
            <a:r>
              <a:rPr lang="en-US" sz="2400" b="1" dirty="0" err="1"/>
              <a:t>kariéra</a:t>
            </a:r>
            <a:r>
              <a:rPr lang="en-US" sz="2400" b="1" dirty="0"/>
              <a:t> v </a:t>
            </a:r>
            <a:r>
              <a:rPr lang="en-US" sz="2400" b="1" dirty="0" err="1"/>
              <a:t>zahraničí</a:t>
            </a:r>
            <a:endParaRPr lang="en-US" sz="2400" b="1" dirty="0"/>
          </a:p>
          <a:p>
            <a:endParaRPr lang="cs-CZ" dirty="0"/>
          </a:p>
        </p:txBody>
      </p:sp>
      <p:pic>
        <p:nvPicPr>
          <p:cNvPr id="16" name="Content Placeholder 9" descr="eadn3lo9i4jn3noe.jpg">
            <a:extLst>
              <a:ext uri="{FF2B5EF4-FFF2-40B4-BE49-F238E27FC236}">
                <a16:creationId xmlns:a16="http://schemas.microsoft.com/office/drawing/2014/main" id="{BC72410F-3445-B94D-A597-B835C744D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64" r="-17964"/>
          <a:stretch>
            <a:fillRect/>
          </a:stretch>
        </p:blipFill>
        <p:spPr>
          <a:xfrm>
            <a:off x="5156859" y="1226503"/>
            <a:ext cx="4319649" cy="42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4BCDB4-289E-C842-ABAB-7D586F0F0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60056C-D7DD-3F4E-AF64-6889544198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Picture 1" descr="gymstyle.cz_2015-07-27_09-26-17.jpg">
            <a:extLst>
              <a:ext uri="{FF2B5EF4-FFF2-40B4-BE49-F238E27FC236}">
                <a16:creationId xmlns:a16="http://schemas.microsoft.com/office/drawing/2014/main" id="{0242347D-21CA-7D4B-BB2D-3494B06D8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9937"/>
          <a:stretch/>
        </p:blipFill>
        <p:spPr>
          <a:xfrm>
            <a:off x="-1" y="-40087"/>
            <a:ext cx="4020492" cy="3492351"/>
          </a:xfrm>
          <a:prstGeom prst="rect">
            <a:avLst/>
          </a:prstGeom>
        </p:spPr>
      </p:pic>
      <p:pic>
        <p:nvPicPr>
          <p:cNvPr id="7" name="Picture 2" descr="07cbf8b3044fda23dd02dee249a4c294.jpg">
            <a:extLst>
              <a:ext uri="{FF2B5EF4-FFF2-40B4-BE49-F238E27FC236}">
                <a16:creationId xmlns:a16="http://schemas.microsoft.com/office/drawing/2014/main" id="{B6AD2757-5DC0-FD41-9059-300F8D095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48" y="-34275"/>
            <a:ext cx="3061228" cy="3492351"/>
          </a:xfrm>
          <a:prstGeom prst="rect">
            <a:avLst/>
          </a:prstGeom>
        </p:spPr>
      </p:pic>
      <p:pic>
        <p:nvPicPr>
          <p:cNvPr id="8" name="Picture 3" descr="c8bbd762b78154152d825303a411b69d.jpg">
            <a:extLst>
              <a:ext uri="{FF2B5EF4-FFF2-40B4-BE49-F238E27FC236}">
                <a16:creationId xmlns:a16="http://schemas.microsoft.com/office/drawing/2014/main" id="{070A4584-E599-0749-94F7-47E9761E6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73" y="1"/>
            <a:ext cx="3082128" cy="3458076"/>
          </a:xfrm>
          <a:prstGeom prst="rect">
            <a:avLst/>
          </a:prstGeom>
        </p:spPr>
      </p:pic>
      <p:pic>
        <p:nvPicPr>
          <p:cNvPr id="9" name="Picture 4" descr="c6df2d6087a32552cede527391893bd1.jpg">
            <a:extLst>
              <a:ext uri="{FF2B5EF4-FFF2-40B4-BE49-F238E27FC236}">
                <a16:creationId xmlns:a16="http://schemas.microsoft.com/office/drawing/2014/main" id="{F6111502-7887-3E48-9146-7FF1061FE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264"/>
            <a:ext cx="2267911" cy="3405736"/>
          </a:xfrm>
          <a:prstGeom prst="rect">
            <a:avLst/>
          </a:prstGeom>
        </p:spPr>
      </p:pic>
      <p:pic>
        <p:nvPicPr>
          <p:cNvPr id="10" name="Picture 5" descr="wesley-snipes-thumb.jpg">
            <a:extLst>
              <a:ext uri="{FF2B5EF4-FFF2-40B4-BE49-F238E27FC236}">
                <a16:creationId xmlns:a16="http://schemas.microsoft.com/office/drawing/2014/main" id="{2AF459A2-2F65-0D45-8287-756B63AC2D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r="10788"/>
          <a:stretch/>
        </p:blipFill>
        <p:spPr>
          <a:xfrm>
            <a:off x="2267911" y="3452264"/>
            <a:ext cx="3061228" cy="3399924"/>
          </a:xfrm>
          <a:prstGeom prst="rect">
            <a:avLst/>
          </a:prstGeom>
        </p:spPr>
      </p:pic>
      <p:pic>
        <p:nvPicPr>
          <p:cNvPr id="11" name="Picture 6" descr="bruce-lee-016.jpg">
            <a:extLst>
              <a:ext uri="{FF2B5EF4-FFF2-40B4-BE49-F238E27FC236}">
                <a16:creationId xmlns:a16="http://schemas.microsoft.com/office/drawing/2014/main" id="{CCB583D5-FA23-554F-8C15-642FD3B646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/>
          <a:stretch/>
        </p:blipFill>
        <p:spPr>
          <a:xfrm>
            <a:off x="5329139" y="3440770"/>
            <a:ext cx="3840350" cy="34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4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3136AD-F435-594F-8CA1-2BA9ECA55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9ED294-3F12-164A-B38C-C75F875BF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40E8CE-C7A1-8E45-92F8-C3E70ED6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“Blond” </a:t>
            </a:r>
            <a:r>
              <a:rPr lang="en-US" dirty="0" err="1"/>
              <a:t>faktor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3CE9F8A-3D07-3F43-BAE2-06305F16F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Fotografický</a:t>
            </a:r>
            <a:r>
              <a:rPr lang="en-US" dirty="0"/>
              <a:t> a </a:t>
            </a:r>
            <a:r>
              <a:rPr lang="en-US" dirty="0" err="1"/>
              <a:t>kinematografický</a:t>
            </a:r>
            <a:r>
              <a:rPr lang="en-US" dirty="0"/>
              <a:t> </a:t>
            </a:r>
            <a:r>
              <a:rPr lang="en-US" dirty="0" err="1"/>
              <a:t>aparát</a:t>
            </a:r>
            <a:r>
              <a:rPr lang="en-US" dirty="0"/>
              <a:t> </a:t>
            </a:r>
            <a:r>
              <a:rPr lang="en-US" dirty="0" err="1"/>
              <a:t>vyzdvihuje</a:t>
            </a:r>
            <a:r>
              <a:rPr lang="en-US" dirty="0"/>
              <a:t> </a:t>
            </a:r>
            <a:r>
              <a:rPr lang="en-US" dirty="0" err="1"/>
              <a:t>bílou</a:t>
            </a:r>
            <a:r>
              <a:rPr lang="en-US" dirty="0"/>
              <a:t> </a:t>
            </a:r>
            <a:r>
              <a:rPr lang="en-US" dirty="0" err="1"/>
              <a:t>rasu</a:t>
            </a:r>
            <a:r>
              <a:rPr lang="en-US" dirty="0"/>
              <a:t> </a:t>
            </a:r>
            <a:r>
              <a:rPr lang="en-US" dirty="0" err="1"/>
              <a:t>formou</a:t>
            </a:r>
            <a:r>
              <a:rPr lang="en-US" dirty="0"/>
              <a:t> </a:t>
            </a:r>
            <a:r>
              <a:rPr lang="en-US" dirty="0" err="1"/>
              <a:t>distribuce</a:t>
            </a:r>
            <a:r>
              <a:rPr lang="en-US" dirty="0"/>
              <a:t> </a:t>
            </a:r>
            <a:r>
              <a:rPr lang="en-US" dirty="0" err="1"/>
              <a:t>světla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Tříbodové</a:t>
            </a:r>
            <a:r>
              <a:rPr lang="en-US" dirty="0"/>
              <a:t> </a:t>
            </a:r>
            <a:r>
              <a:rPr lang="en-US" dirty="0" err="1"/>
              <a:t>svícení</a:t>
            </a:r>
            <a:r>
              <a:rPr lang="en-US" dirty="0"/>
              <a:t> se </a:t>
            </a:r>
            <a:r>
              <a:rPr lang="en-US" dirty="0" err="1"/>
              <a:t>užívá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zdůraznění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v </a:t>
            </a:r>
            <a:r>
              <a:rPr lang="en-US" dirty="0" err="1"/>
              <a:t>záběru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Hlavní</a:t>
            </a:r>
            <a:r>
              <a:rPr lang="en-US" dirty="0"/>
              <a:t>, </a:t>
            </a:r>
            <a:r>
              <a:rPr lang="en-US" dirty="0" err="1"/>
              <a:t>doplňkové</a:t>
            </a:r>
            <a:r>
              <a:rPr lang="en-US" dirty="0"/>
              <a:t> a </a:t>
            </a:r>
            <a:r>
              <a:rPr lang="en-US" b="1" dirty="0" err="1"/>
              <a:t>zadní</a:t>
            </a:r>
            <a:r>
              <a:rPr lang="en-US" b="1" dirty="0"/>
              <a:t> </a:t>
            </a:r>
            <a:r>
              <a:rPr lang="en-US" b="1" dirty="0" err="1"/>
              <a:t>světlo</a:t>
            </a:r>
            <a:r>
              <a:rPr lang="en-US" dirty="0"/>
              <a:t> =&gt; </a:t>
            </a:r>
            <a:r>
              <a:rPr lang="en-US" dirty="0" err="1"/>
              <a:t>zásadní</a:t>
            </a:r>
            <a:r>
              <a:rPr lang="en-US" dirty="0"/>
              <a:t> pro </a:t>
            </a:r>
            <a:r>
              <a:rPr lang="en-US" dirty="0" err="1"/>
              <a:t>vytváření</a:t>
            </a:r>
            <a:r>
              <a:rPr lang="en-US" dirty="0"/>
              <a:t> </a:t>
            </a:r>
            <a:r>
              <a:rPr lang="en-US" dirty="0" err="1"/>
              <a:t>efektu</a:t>
            </a:r>
            <a:r>
              <a:rPr lang="en-US" dirty="0"/>
              <a:t> </a:t>
            </a:r>
            <a:r>
              <a:rPr lang="en-US" dirty="0" err="1"/>
              <a:t>záře</a:t>
            </a:r>
            <a:r>
              <a:rPr lang="en-US" dirty="0"/>
              <a:t> (glow)</a:t>
            </a:r>
          </a:p>
          <a:p>
            <a:pPr lvl="1"/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Užití</a:t>
            </a:r>
            <a:r>
              <a:rPr lang="en-US" dirty="0"/>
              <a:t> </a:t>
            </a:r>
            <a:r>
              <a:rPr lang="en-US" dirty="0" err="1"/>
              <a:t>zadního</a:t>
            </a:r>
            <a:r>
              <a:rPr lang="en-US" dirty="0"/>
              <a:t> </a:t>
            </a:r>
            <a:r>
              <a:rPr lang="en-US" dirty="0" err="1"/>
              <a:t>světla</a:t>
            </a:r>
            <a:r>
              <a:rPr lang="en-US" dirty="0"/>
              <a:t> pro </a:t>
            </a:r>
            <a:r>
              <a:rPr lang="en-US" dirty="0" err="1"/>
              <a:t>nasvícení</a:t>
            </a:r>
            <a:r>
              <a:rPr lang="en-US" dirty="0"/>
              <a:t> blond </a:t>
            </a:r>
            <a:r>
              <a:rPr lang="en-US" dirty="0" err="1"/>
              <a:t>vlasů</a:t>
            </a:r>
            <a:r>
              <a:rPr lang="en-US" dirty="0"/>
              <a:t> je </a:t>
            </a:r>
            <a:r>
              <a:rPr lang="en-US" dirty="0" err="1"/>
              <a:t>nejen</a:t>
            </a:r>
            <a:r>
              <a:rPr lang="en-US" dirty="0"/>
              <a:t> </a:t>
            </a:r>
            <a:r>
              <a:rPr lang="en-US" dirty="0" err="1"/>
              <a:t>spektakulární</a:t>
            </a:r>
            <a:r>
              <a:rPr lang="en-US" dirty="0"/>
              <a:t>, ale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nezbytné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jedině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filmaři</a:t>
            </a:r>
            <a:r>
              <a:rPr lang="en-US" dirty="0"/>
              <a:t> </a:t>
            </a:r>
            <a:r>
              <a:rPr lang="en-US" dirty="0" err="1"/>
              <a:t>dosáhli</a:t>
            </a:r>
            <a:r>
              <a:rPr lang="en-US" dirty="0"/>
              <a:t> toho </a:t>
            </a:r>
            <a:r>
              <a:rPr lang="en-US" dirty="0" err="1"/>
              <a:t>že</a:t>
            </a:r>
            <a:r>
              <a:rPr lang="en-US" dirty="0"/>
              <a:t> s </a:t>
            </a:r>
            <a:r>
              <a:rPr lang="en-US" dirty="0" err="1"/>
              <a:t>použitím</a:t>
            </a:r>
            <a:r>
              <a:rPr lang="en-US" dirty="0"/>
              <a:t> </a:t>
            </a:r>
            <a:r>
              <a:rPr lang="en-US" dirty="0" err="1"/>
              <a:t>ortochromatické</a:t>
            </a:r>
            <a:r>
              <a:rPr lang="en-US" dirty="0"/>
              <a:t> </a:t>
            </a:r>
            <a:r>
              <a:rPr lang="en-US" dirty="0" err="1"/>
              <a:t>suroviny</a:t>
            </a:r>
            <a:r>
              <a:rPr lang="en-US" dirty="0"/>
              <a:t> blond </a:t>
            </a:r>
            <a:r>
              <a:rPr lang="en-US" dirty="0" err="1"/>
              <a:t>vlasy</a:t>
            </a:r>
            <a:r>
              <a:rPr lang="en-US" dirty="0"/>
              <a:t> </a:t>
            </a:r>
            <a:r>
              <a:rPr lang="en-US" dirty="0" err="1"/>
              <a:t>vypadaly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plavé</a:t>
            </a:r>
            <a:r>
              <a:rPr lang="en-US" dirty="0"/>
              <a:t> a ne </a:t>
            </a:r>
            <a:r>
              <a:rPr lang="en-US" dirty="0" err="1"/>
              <a:t>žlutavé</a:t>
            </a:r>
            <a:r>
              <a:rPr lang="en-US" dirty="0"/>
              <a:t>.” (Bordwell, 1985)</a:t>
            </a:r>
          </a:p>
          <a:p>
            <a:endParaRPr lang="en-US" dirty="0"/>
          </a:p>
          <a:p>
            <a:r>
              <a:rPr lang="en-US" dirty="0"/>
              <a:t>Blond </a:t>
            </a:r>
            <a:r>
              <a:rPr lang="en-US" dirty="0" err="1"/>
              <a:t>herci</a:t>
            </a:r>
            <a:r>
              <a:rPr lang="en-US" dirty="0"/>
              <a:t> a blond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dominují</a:t>
            </a:r>
            <a:r>
              <a:rPr lang="en-US" dirty="0"/>
              <a:t> </a:t>
            </a:r>
            <a:r>
              <a:rPr lang="en-US" dirty="0" err="1"/>
              <a:t>hvězdným</a:t>
            </a:r>
            <a:r>
              <a:rPr lang="en-US" dirty="0"/>
              <a:t> </a:t>
            </a:r>
            <a:r>
              <a:rPr lang="en-US" dirty="0" err="1"/>
              <a:t>systémům</a:t>
            </a:r>
            <a:r>
              <a:rPr lang="en-US" dirty="0"/>
              <a:t>.  </a:t>
            </a:r>
            <a:r>
              <a:rPr lang="en-US" b="1" dirty="0"/>
              <a:t>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369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5991F1-AB57-8847-8EE3-873757CD5E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4147E6-39E4-294F-AE85-A75DFD9767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2225BD-E71F-D74F-BCAA-ADE3AB1B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92489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Blond stereotypy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5D4146-4D1E-B647-BDBD-839600E3B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Smyslnost</a:t>
            </a:r>
            <a:endParaRPr lang="en-US" dirty="0"/>
          </a:p>
          <a:p>
            <a:r>
              <a:rPr lang="en-US" dirty="0" err="1"/>
              <a:t>Sofistikovanost</a:t>
            </a:r>
            <a:r>
              <a:rPr lang="en-US" dirty="0"/>
              <a:t> a glamour</a:t>
            </a:r>
          </a:p>
          <a:p>
            <a:r>
              <a:rPr lang="en-US" dirty="0" err="1"/>
              <a:t>Nízká</a:t>
            </a:r>
            <a:r>
              <a:rPr lang="en-US" dirty="0"/>
              <a:t> </a:t>
            </a:r>
            <a:r>
              <a:rPr lang="en-US" dirty="0" err="1"/>
              <a:t>inteligence</a:t>
            </a:r>
            <a:r>
              <a:rPr lang="en-US" dirty="0"/>
              <a:t> </a:t>
            </a:r>
          </a:p>
          <a:p>
            <a:r>
              <a:rPr lang="en-US" dirty="0" err="1"/>
              <a:t>Smysl</a:t>
            </a:r>
            <a:r>
              <a:rPr lang="en-US" dirty="0"/>
              <a:t> pro humor</a:t>
            </a:r>
          </a:p>
          <a:p>
            <a:r>
              <a:rPr lang="en-US" dirty="0" err="1"/>
              <a:t>Umělost</a:t>
            </a:r>
            <a:r>
              <a:rPr lang="en-US" dirty="0"/>
              <a:t> a </a:t>
            </a:r>
            <a:r>
              <a:rPr lang="en-US" dirty="0" err="1"/>
              <a:t>kostruovanost</a:t>
            </a:r>
            <a:endParaRPr lang="en-US" dirty="0"/>
          </a:p>
          <a:p>
            <a:r>
              <a:rPr lang="en-US" dirty="0" err="1"/>
              <a:t>Nevinnost</a:t>
            </a:r>
            <a:endParaRPr lang="en-US" dirty="0"/>
          </a:p>
          <a:p>
            <a:r>
              <a:rPr lang="en-US" dirty="0" err="1"/>
              <a:t>Femininní</a:t>
            </a:r>
            <a:r>
              <a:rPr lang="en-US" dirty="0"/>
              <a:t> </a:t>
            </a:r>
            <a:r>
              <a:rPr lang="en-US" dirty="0" err="1"/>
              <a:t>znak</a:t>
            </a:r>
            <a:endParaRPr lang="en-US" dirty="0"/>
          </a:p>
          <a:p>
            <a:endParaRPr lang="en-US" dirty="0"/>
          </a:p>
          <a:p>
            <a:pPr marL="54000" indent="0">
              <a:buNone/>
            </a:pPr>
            <a:r>
              <a:rPr lang="en-US" dirty="0"/>
              <a:t>=&gt;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konstrukt</a:t>
            </a:r>
            <a:r>
              <a:rPr lang="en-US" dirty="0"/>
              <a:t> </a:t>
            </a:r>
            <a:r>
              <a:rPr lang="en-US" dirty="0" err="1"/>
              <a:t>plný</a:t>
            </a:r>
            <a:r>
              <a:rPr lang="en-US" dirty="0"/>
              <a:t> </a:t>
            </a:r>
            <a:r>
              <a:rPr lang="en-US" dirty="0" err="1"/>
              <a:t>protichůdných</a:t>
            </a:r>
            <a:r>
              <a:rPr lang="en-US" dirty="0"/>
              <a:t> </a:t>
            </a:r>
            <a:r>
              <a:rPr lang="en-US" dirty="0" err="1"/>
              <a:t>znaků</a:t>
            </a:r>
            <a:r>
              <a:rPr lang="en-US" dirty="0"/>
              <a:t>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varianty</a:t>
            </a:r>
            <a:r>
              <a:rPr lang="en-US" dirty="0"/>
              <a:t> </a:t>
            </a:r>
            <a:r>
              <a:rPr lang="en-US" dirty="0" err="1"/>
              <a:t>ztělesňují</a:t>
            </a:r>
            <a:r>
              <a:rPr lang="en-US" dirty="0"/>
              <a:t> blond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sexuální</a:t>
            </a:r>
            <a:r>
              <a:rPr lang="en-US" dirty="0"/>
              <a:t> </a:t>
            </a:r>
            <a:r>
              <a:rPr lang="en-US" dirty="0" err="1"/>
              <a:t>ikona</a:t>
            </a:r>
            <a:r>
              <a:rPr lang="en-US" dirty="0"/>
              <a:t> Marilyn Monroe, </a:t>
            </a:r>
            <a:r>
              <a:rPr lang="en-US" dirty="0" err="1"/>
              <a:t>chladná</a:t>
            </a:r>
            <a:r>
              <a:rPr lang="en-US" dirty="0"/>
              <a:t> </a:t>
            </a:r>
            <a:r>
              <a:rPr lang="en-US" dirty="0" err="1"/>
              <a:t>sofistikovaná</a:t>
            </a:r>
            <a:r>
              <a:rPr lang="en-US" dirty="0"/>
              <a:t> </a:t>
            </a:r>
            <a:r>
              <a:rPr lang="en-US" dirty="0" err="1"/>
              <a:t>krása</a:t>
            </a:r>
            <a:r>
              <a:rPr lang="en-US" dirty="0"/>
              <a:t> Grace Kelly, </a:t>
            </a:r>
            <a:r>
              <a:rPr lang="en-US" dirty="0" err="1"/>
              <a:t>andělská</a:t>
            </a:r>
            <a:r>
              <a:rPr lang="en-US" dirty="0"/>
              <a:t> Madonna </a:t>
            </a: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           </a:t>
            </a:r>
          </a:p>
          <a:p>
            <a:endParaRPr lang="cs-CZ" dirty="0"/>
          </a:p>
        </p:txBody>
      </p:sp>
      <p:pic>
        <p:nvPicPr>
          <p:cNvPr id="6" name="Picture 5" descr="Jířa profil.jpg">
            <a:extLst>
              <a:ext uri="{FF2B5EF4-FFF2-40B4-BE49-F238E27FC236}">
                <a16:creationId xmlns:a16="http://schemas.microsoft.com/office/drawing/2014/main" id="{509244D0-B87D-284E-B14C-BBB37D9CF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68" y="1026000"/>
            <a:ext cx="2154499" cy="3088405"/>
          </a:xfrm>
          <a:prstGeom prst="rect">
            <a:avLst/>
          </a:prstGeom>
        </p:spPr>
      </p:pic>
      <p:pic>
        <p:nvPicPr>
          <p:cNvPr id="7" name="Picture 4" descr="Mansion_of_Celebs_Grace_Kelly_029.jpg">
            <a:extLst>
              <a:ext uri="{FF2B5EF4-FFF2-40B4-BE49-F238E27FC236}">
                <a16:creationId xmlns:a16="http://schemas.microsoft.com/office/drawing/2014/main" id="{4F4E10AD-F780-FE48-940E-0B080B7A1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98" y="1026000"/>
            <a:ext cx="2150104" cy="308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94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5E2848-49D3-454B-928F-1BD1B8476A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11BE24-5DBD-1E40-9C1A-B3B7D897C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192906-B41B-EE45-A874-91778FF87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4FD5512-4B4B-9E4F-A1F4-903F728C5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31" y="831273"/>
            <a:ext cx="8740239" cy="5000727"/>
          </a:xfrm>
        </p:spPr>
        <p:txBody>
          <a:bodyPr/>
          <a:lstStyle/>
          <a:p>
            <a:r>
              <a:rPr lang="en-US" sz="2300" dirty="0"/>
              <a:t>Blond </a:t>
            </a:r>
            <a:r>
              <a:rPr lang="en-US" sz="2300" dirty="0" err="1"/>
              <a:t>vlasy</a:t>
            </a:r>
            <a:r>
              <a:rPr lang="en-US" sz="2300" dirty="0"/>
              <a:t> </a:t>
            </a:r>
            <a:r>
              <a:rPr lang="en-US" sz="2300" dirty="0" err="1"/>
              <a:t>jsou</a:t>
            </a:r>
            <a:r>
              <a:rPr lang="en-US" sz="2300" dirty="0"/>
              <a:t> </a:t>
            </a:r>
            <a:r>
              <a:rPr lang="en-US" sz="2300" dirty="0" err="1"/>
              <a:t>důležité</a:t>
            </a:r>
            <a:r>
              <a:rPr lang="en-US" sz="2300" dirty="0"/>
              <a:t> </a:t>
            </a:r>
            <a:r>
              <a:rPr lang="en-US" sz="2300" dirty="0" err="1"/>
              <a:t>nejen</a:t>
            </a:r>
            <a:r>
              <a:rPr lang="en-US" sz="2300" dirty="0"/>
              <a:t> z </a:t>
            </a:r>
            <a:r>
              <a:rPr lang="en-US" sz="2300" dirty="0" err="1"/>
              <a:t>hlediska</a:t>
            </a:r>
            <a:r>
              <a:rPr lang="en-US" sz="2300" dirty="0"/>
              <a:t> </a:t>
            </a:r>
            <a:r>
              <a:rPr lang="en-US" sz="2300" dirty="0" err="1"/>
              <a:t>barvy</a:t>
            </a:r>
            <a:r>
              <a:rPr lang="en-US" sz="2300" dirty="0"/>
              <a:t>, ale </a:t>
            </a:r>
            <a:r>
              <a:rPr lang="en-US" sz="2300" dirty="0" err="1"/>
              <a:t>také</a:t>
            </a:r>
            <a:r>
              <a:rPr lang="en-US" sz="2300" dirty="0"/>
              <a:t> </a:t>
            </a:r>
            <a:r>
              <a:rPr lang="en-US" sz="2300" dirty="0" err="1"/>
              <a:t>designu</a:t>
            </a:r>
            <a:r>
              <a:rPr lang="en-US" sz="2300" dirty="0"/>
              <a:t> </a:t>
            </a:r>
            <a:r>
              <a:rPr lang="mr-IN" sz="2300" dirty="0"/>
              <a:t>–</a:t>
            </a:r>
            <a:r>
              <a:rPr lang="en-US" sz="2300" dirty="0"/>
              <a:t> </a:t>
            </a:r>
            <a:r>
              <a:rPr lang="en-US" sz="2300" dirty="0" err="1"/>
              <a:t>jako</a:t>
            </a:r>
            <a:r>
              <a:rPr lang="en-US" sz="2300" dirty="0"/>
              <a:t> “peekaboo” </a:t>
            </a:r>
            <a:r>
              <a:rPr lang="en-US" sz="2300" dirty="0" err="1"/>
              <a:t>Veronicy</a:t>
            </a:r>
            <a:r>
              <a:rPr lang="en-US" sz="2300" dirty="0"/>
              <a:t> Lake / </a:t>
            </a:r>
            <a:r>
              <a:rPr lang="en-US" sz="2300" dirty="0" err="1"/>
              <a:t>Natašy</a:t>
            </a:r>
            <a:r>
              <a:rPr lang="en-US" sz="2300" dirty="0"/>
              <a:t> </a:t>
            </a:r>
            <a:r>
              <a:rPr lang="en-US" sz="2300" dirty="0" err="1"/>
              <a:t>Gollové</a:t>
            </a:r>
            <a:r>
              <a:rPr lang="en-US" sz="2300" dirty="0"/>
              <a:t>, </a:t>
            </a:r>
            <a:r>
              <a:rPr lang="en-US" sz="2300" dirty="0" err="1"/>
              <a:t>jako</a:t>
            </a:r>
            <a:r>
              <a:rPr lang="en-US" sz="2300" dirty="0"/>
              <a:t> </a:t>
            </a:r>
            <a:r>
              <a:rPr lang="en-US" sz="2300" dirty="0" err="1"/>
              <a:t>vyčesaný</a:t>
            </a:r>
            <a:r>
              <a:rPr lang="en-US" sz="2300" dirty="0"/>
              <a:t> </a:t>
            </a:r>
            <a:r>
              <a:rPr lang="en-US" sz="2300" dirty="0" err="1"/>
              <a:t>drdol</a:t>
            </a:r>
            <a:r>
              <a:rPr lang="en-US" sz="2300" dirty="0"/>
              <a:t> “choucroute” Brigitte Bardot </a:t>
            </a:r>
            <a:r>
              <a:rPr lang="en-US" sz="2300" dirty="0" err="1"/>
              <a:t>nebo</a:t>
            </a:r>
            <a:r>
              <a:rPr lang="en-US" sz="2300" dirty="0"/>
              <a:t> </a:t>
            </a:r>
            <a:r>
              <a:rPr lang="en-US" sz="2300" dirty="0" err="1"/>
              <a:t>různě</a:t>
            </a:r>
            <a:r>
              <a:rPr lang="en-US" sz="2300" dirty="0"/>
              <a:t> </a:t>
            </a:r>
            <a:r>
              <a:rPr lang="en-US" sz="2300" dirty="0" err="1"/>
              <a:t>spletené</a:t>
            </a:r>
            <a:r>
              <a:rPr lang="en-US" sz="2300" dirty="0"/>
              <a:t> a </a:t>
            </a:r>
            <a:r>
              <a:rPr lang="en-US" sz="2300" dirty="0" err="1"/>
              <a:t>dozdobené</a:t>
            </a:r>
            <a:r>
              <a:rPr lang="en-US" sz="2300" dirty="0"/>
              <a:t> (</a:t>
            </a:r>
            <a:r>
              <a:rPr lang="en-US" sz="2300" dirty="0" err="1"/>
              <a:t>svatební</a:t>
            </a:r>
            <a:r>
              <a:rPr lang="en-US" sz="2300" dirty="0"/>
              <a:t> </a:t>
            </a:r>
            <a:r>
              <a:rPr lang="en-US" sz="2300" dirty="0" err="1"/>
              <a:t>věnec</a:t>
            </a:r>
            <a:r>
              <a:rPr lang="en-US" sz="2300" dirty="0"/>
              <a:t> </a:t>
            </a:r>
            <a:r>
              <a:rPr lang="en-US" sz="2300" dirty="0" err="1"/>
              <a:t>Jiřiny</a:t>
            </a:r>
            <a:r>
              <a:rPr lang="en-US" sz="2300" dirty="0"/>
              <a:t> </a:t>
            </a:r>
            <a:r>
              <a:rPr lang="en-US" sz="2300" dirty="0" err="1"/>
              <a:t>Štěpničkové</a:t>
            </a:r>
            <a:r>
              <a:rPr lang="en-US" sz="2300" dirty="0"/>
              <a:t> </a:t>
            </a:r>
            <a:r>
              <a:rPr lang="en-US" sz="2300" dirty="0" err="1"/>
              <a:t>jako</a:t>
            </a:r>
            <a:r>
              <a:rPr lang="en-US" sz="2300" dirty="0"/>
              <a:t> </a:t>
            </a:r>
            <a:r>
              <a:rPr lang="en-US" sz="2300" dirty="0" err="1"/>
              <a:t>Maryši</a:t>
            </a:r>
            <a:r>
              <a:rPr lang="en-US" sz="2300" dirty="0"/>
              <a:t>)</a:t>
            </a:r>
          </a:p>
          <a:p>
            <a:endParaRPr lang="en-US" sz="2300" dirty="0"/>
          </a:p>
          <a:p>
            <a:r>
              <a:rPr lang="en-US" sz="2300" dirty="0" err="1"/>
              <a:t>Tři</a:t>
            </a:r>
            <a:r>
              <a:rPr lang="en-US" sz="2300" dirty="0"/>
              <a:t> </a:t>
            </a:r>
            <a:r>
              <a:rPr lang="en-US" sz="2300" dirty="0" err="1"/>
              <a:t>klíčová</a:t>
            </a:r>
            <a:r>
              <a:rPr lang="en-US" sz="2300" dirty="0"/>
              <a:t> </a:t>
            </a:r>
            <a:r>
              <a:rPr lang="en-US" sz="2300" dirty="0" err="1"/>
              <a:t>témata</a:t>
            </a:r>
            <a:r>
              <a:rPr lang="en-US" sz="2300" dirty="0"/>
              <a:t> </a:t>
            </a:r>
            <a:r>
              <a:rPr lang="mr-IN" sz="2300" dirty="0"/>
              <a:t>–</a:t>
            </a:r>
            <a:r>
              <a:rPr lang="en-US" sz="2300" dirty="0"/>
              <a:t> </a:t>
            </a:r>
            <a:r>
              <a:rPr lang="en-US" sz="2300" dirty="0" err="1"/>
              <a:t>vizuální</a:t>
            </a:r>
            <a:r>
              <a:rPr lang="en-US" sz="2300" dirty="0"/>
              <a:t> </a:t>
            </a:r>
            <a:r>
              <a:rPr lang="en-US" sz="2300" dirty="0" err="1"/>
              <a:t>konstrukce</a:t>
            </a:r>
            <a:r>
              <a:rPr lang="en-US" sz="2300" dirty="0"/>
              <a:t> blond </a:t>
            </a:r>
            <a:r>
              <a:rPr lang="en-US" sz="2300" dirty="0" err="1"/>
              <a:t>vlasů</a:t>
            </a:r>
            <a:r>
              <a:rPr lang="en-US" sz="2300" dirty="0"/>
              <a:t>, </a:t>
            </a:r>
            <a:r>
              <a:rPr lang="en-US" sz="2300" dirty="0" err="1"/>
              <a:t>genderové</a:t>
            </a:r>
            <a:r>
              <a:rPr lang="en-US" sz="2300" dirty="0"/>
              <a:t> </a:t>
            </a:r>
            <a:r>
              <a:rPr lang="en-US" sz="2300" dirty="0" err="1"/>
              <a:t>implikace</a:t>
            </a:r>
            <a:r>
              <a:rPr lang="en-US" sz="2300" dirty="0"/>
              <a:t> (</a:t>
            </a:r>
            <a:r>
              <a:rPr lang="en-US" sz="2300" dirty="0" err="1"/>
              <a:t>výrazně</a:t>
            </a:r>
            <a:r>
              <a:rPr lang="en-US" sz="2300" dirty="0"/>
              <a:t> </a:t>
            </a:r>
            <a:r>
              <a:rPr lang="en-US" sz="2300" dirty="0" err="1"/>
              <a:t>femininní</a:t>
            </a:r>
            <a:r>
              <a:rPr lang="en-US" sz="2300" dirty="0"/>
              <a:t> </a:t>
            </a:r>
            <a:r>
              <a:rPr lang="en-US" sz="2300" dirty="0" err="1"/>
              <a:t>rys</a:t>
            </a:r>
            <a:r>
              <a:rPr lang="en-US" sz="2300" dirty="0"/>
              <a:t>) a </a:t>
            </a:r>
            <a:r>
              <a:rPr lang="en-US" sz="2300" dirty="0" err="1"/>
              <a:t>ideologické</a:t>
            </a:r>
            <a:r>
              <a:rPr lang="en-US" sz="2300" dirty="0"/>
              <a:t> </a:t>
            </a:r>
            <a:r>
              <a:rPr lang="en-US" sz="2300" dirty="0" err="1"/>
              <a:t>variace</a:t>
            </a:r>
            <a:r>
              <a:rPr lang="en-US" sz="2300" dirty="0"/>
              <a:t> (</a:t>
            </a:r>
            <a:r>
              <a:rPr lang="en-US" sz="2300" dirty="0" err="1"/>
              <a:t>etnicita</a:t>
            </a:r>
            <a:r>
              <a:rPr lang="en-US" sz="2300" dirty="0"/>
              <a:t> a </a:t>
            </a:r>
            <a:r>
              <a:rPr lang="en-US" sz="2300" dirty="0" err="1"/>
              <a:t>národní</a:t>
            </a:r>
            <a:r>
              <a:rPr lang="en-US" sz="2300" dirty="0"/>
              <a:t> </a:t>
            </a:r>
            <a:r>
              <a:rPr lang="en-US" sz="2300" dirty="0" err="1"/>
              <a:t>hodnoty</a:t>
            </a:r>
            <a:r>
              <a:rPr lang="en-US" sz="2300" dirty="0"/>
              <a:t>)</a:t>
            </a:r>
          </a:p>
          <a:p>
            <a:endParaRPr lang="en-US" sz="2300" dirty="0"/>
          </a:p>
          <a:p>
            <a:r>
              <a:rPr lang="en-US" sz="2300" dirty="0"/>
              <a:t>“</a:t>
            </a:r>
            <a:r>
              <a:rPr lang="en-US" sz="2300" dirty="0" err="1"/>
              <a:t>Idealizované</a:t>
            </a:r>
            <a:r>
              <a:rPr lang="en-US" sz="2300" dirty="0"/>
              <a:t> </a:t>
            </a:r>
            <a:r>
              <a:rPr lang="en-US" sz="2300" dirty="0" err="1"/>
              <a:t>bílé</a:t>
            </a:r>
            <a:r>
              <a:rPr lang="en-US" sz="2300" dirty="0"/>
              <a:t> </a:t>
            </a:r>
            <a:r>
              <a:rPr lang="en-US" sz="2300" dirty="0" err="1"/>
              <a:t>ženy</a:t>
            </a:r>
            <a:r>
              <a:rPr lang="en-US" sz="2300" dirty="0"/>
              <a:t> </a:t>
            </a:r>
            <a:r>
              <a:rPr lang="en-US" sz="2300" dirty="0" err="1"/>
              <a:t>jsou</a:t>
            </a:r>
            <a:r>
              <a:rPr lang="en-US" sz="2300" dirty="0"/>
              <a:t> </a:t>
            </a:r>
            <a:r>
              <a:rPr lang="en-US" sz="2300" dirty="0" err="1"/>
              <a:t>nasycené</a:t>
            </a:r>
            <a:r>
              <a:rPr lang="en-US" sz="2300" dirty="0"/>
              <a:t> a </a:t>
            </a:r>
            <a:r>
              <a:rPr lang="en-US" sz="2300" dirty="0" err="1"/>
              <a:t>prostoupené</a:t>
            </a:r>
            <a:r>
              <a:rPr lang="en-US" sz="2300" dirty="0"/>
              <a:t> </a:t>
            </a:r>
            <a:r>
              <a:rPr lang="en-US" sz="2300" dirty="0" err="1"/>
              <a:t>světlem</a:t>
            </a:r>
            <a:r>
              <a:rPr lang="en-US" sz="2300" dirty="0"/>
              <a:t>. </a:t>
            </a:r>
            <a:r>
              <a:rPr lang="en-US" sz="2300" dirty="0" err="1"/>
              <a:t>Prýští</a:t>
            </a:r>
            <a:r>
              <a:rPr lang="en-US" sz="2300" dirty="0"/>
              <a:t> z </a:t>
            </a:r>
            <a:r>
              <a:rPr lang="en-US" sz="2300" dirty="0" err="1"/>
              <a:t>nich</a:t>
            </a:r>
            <a:r>
              <a:rPr lang="en-US" sz="2300" dirty="0"/>
              <a:t> </a:t>
            </a:r>
            <a:r>
              <a:rPr lang="en-US" sz="2300" dirty="0" err="1"/>
              <a:t>anebo</a:t>
            </a:r>
            <a:r>
              <a:rPr lang="en-US" sz="2300" dirty="0"/>
              <a:t>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ně</a:t>
            </a:r>
            <a:r>
              <a:rPr lang="en-US" sz="2300" dirty="0"/>
              <a:t> </a:t>
            </a:r>
            <a:r>
              <a:rPr lang="en-US" sz="2300" dirty="0" err="1"/>
              <a:t>dopadá</a:t>
            </a:r>
            <a:r>
              <a:rPr lang="en-US" sz="2300" dirty="0"/>
              <a:t> </a:t>
            </a:r>
            <a:r>
              <a:rPr lang="en-US" sz="2300" dirty="0" err="1"/>
              <a:t>shora</a:t>
            </a:r>
            <a:r>
              <a:rPr lang="en-US" sz="2300" dirty="0"/>
              <a:t>. </a:t>
            </a:r>
            <a:r>
              <a:rPr lang="en-US" sz="2300" dirty="0" err="1"/>
              <a:t>Stručně</a:t>
            </a:r>
            <a:r>
              <a:rPr lang="en-US" sz="2300" dirty="0"/>
              <a:t> </a:t>
            </a:r>
            <a:r>
              <a:rPr lang="en-US" sz="2300" dirty="0" err="1"/>
              <a:t>řečeno</a:t>
            </a:r>
            <a:r>
              <a:rPr lang="en-US" sz="2300" dirty="0"/>
              <a:t> </a:t>
            </a:r>
            <a:r>
              <a:rPr lang="mr-IN" sz="2300" dirty="0"/>
              <a:t>–</a:t>
            </a:r>
            <a:r>
              <a:rPr lang="en-US" sz="2300" dirty="0"/>
              <a:t> </a:t>
            </a:r>
            <a:r>
              <a:rPr lang="en-US" sz="2300" dirty="0" err="1"/>
              <a:t>září</a:t>
            </a:r>
            <a:r>
              <a:rPr lang="en-US" sz="2300" dirty="0"/>
              <a:t>. </a:t>
            </a:r>
            <a:r>
              <a:rPr lang="en-US" sz="2300" dirty="0" err="1"/>
              <a:t>Září</a:t>
            </a:r>
            <a:r>
              <a:rPr lang="en-US" sz="2300" dirty="0"/>
              <a:t> </a:t>
            </a:r>
            <a:r>
              <a:rPr lang="en-US" sz="2300" dirty="0" err="1"/>
              <a:t>spíš</a:t>
            </a:r>
            <a:r>
              <a:rPr lang="en-US" sz="2300" dirty="0"/>
              <a:t> </a:t>
            </a:r>
            <a:r>
              <a:rPr lang="en-US" sz="2300" dirty="0" err="1"/>
              <a:t>než</a:t>
            </a:r>
            <a:r>
              <a:rPr lang="en-US" sz="2300" dirty="0"/>
              <a:t> </a:t>
            </a:r>
            <a:r>
              <a:rPr lang="en-US" sz="2300" dirty="0" err="1"/>
              <a:t>že</a:t>
            </a:r>
            <a:r>
              <a:rPr lang="en-US" sz="2300" dirty="0"/>
              <a:t> by se </a:t>
            </a:r>
            <a:r>
              <a:rPr lang="en-US" sz="2300" dirty="0" err="1"/>
              <a:t>leskly</a:t>
            </a:r>
            <a:r>
              <a:rPr lang="en-US" sz="2300" dirty="0"/>
              <a:t>” (Richard Dyer: </a:t>
            </a:r>
            <a:r>
              <a:rPr lang="en-US" sz="2300" i="1" dirty="0"/>
              <a:t>White</a:t>
            </a:r>
            <a:r>
              <a:rPr lang="en-US" sz="2300" dirty="0"/>
              <a:t>).    </a:t>
            </a:r>
          </a:p>
          <a:p>
            <a:endParaRPr lang="en-US" sz="2300" dirty="0"/>
          </a:p>
          <a:p>
            <a:r>
              <a:rPr lang="en-US" sz="2300" dirty="0" err="1"/>
              <a:t>Tohoto</a:t>
            </a:r>
            <a:r>
              <a:rPr lang="en-US" sz="2300" dirty="0"/>
              <a:t> </a:t>
            </a:r>
            <a:r>
              <a:rPr lang="en-US" sz="2300" dirty="0" err="1"/>
              <a:t>efektu</a:t>
            </a:r>
            <a:r>
              <a:rPr lang="en-US" sz="2300" dirty="0"/>
              <a:t> </a:t>
            </a:r>
            <a:r>
              <a:rPr lang="en-US" sz="2300" dirty="0" err="1"/>
              <a:t>lze</a:t>
            </a:r>
            <a:r>
              <a:rPr lang="en-US" sz="2300" dirty="0"/>
              <a:t> </a:t>
            </a:r>
            <a:r>
              <a:rPr lang="en-US" sz="2300" dirty="0" err="1"/>
              <a:t>dosáhnout</a:t>
            </a:r>
            <a:r>
              <a:rPr lang="en-US" sz="2300" dirty="0"/>
              <a:t> </a:t>
            </a:r>
            <a:r>
              <a:rPr lang="en-US" sz="2300" dirty="0" err="1"/>
              <a:t>pomocí</a:t>
            </a:r>
            <a:r>
              <a:rPr lang="en-US" sz="2300" dirty="0"/>
              <a:t> </a:t>
            </a:r>
            <a:r>
              <a:rPr lang="en-US" sz="2300" dirty="0" err="1"/>
              <a:t>ošacení</a:t>
            </a:r>
            <a:r>
              <a:rPr lang="en-US" sz="2300" dirty="0"/>
              <a:t>, </a:t>
            </a:r>
            <a:r>
              <a:rPr lang="en-US" sz="2300" dirty="0" err="1"/>
              <a:t>svícení</a:t>
            </a:r>
            <a:r>
              <a:rPr lang="en-US" sz="2300" dirty="0"/>
              <a:t>, </a:t>
            </a:r>
            <a:r>
              <a:rPr lang="en-US" sz="2300" dirty="0" err="1"/>
              <a:t>umístění</a:t>
            </a:r>
            <a:r>
              <a:rPr lang="en-US" sz="2300" dirty="0"/>
              <a:t> v </a:t>
            </a:r>
            <a:r>
              <a:rPr lang="en-US" sz="2300" dirty="0" err="1"/>
              <a:t>záběru</a:t>
            </a:r>
            <a:r>
              <a:rPr lang="en-US" sz="2300" dirty="0"/>
              <a:t> a blond </a:t>
            </a:r>
            <a:r>
              <a:rPr lang="en-US" sz="2300" dirty="0" err="1"/>
              <a:t>vlasů</a:t>
            </a:r>
            <a:r>
              <a:rPr lang="en-US" sz="2300" dirty="0"/>
              <a:t>.</a:t>
            </a:r>
          </a:p>
          <a:p>
            <a:endParaRPr lang="cs-CZ" sz="2300" dirty="0"/>
          </a:p>
        </p:txBody>
      </p:sp>
    </p:spTree>
    <p:extLst>
      <p:ext uri="{BB962C8B-B14F-4D97-AF65-F5344CB8AC3E}">
        <p14:creationId xmlns:p14="http://schemas.microsoft.com/office/powerpoint/2010/main" val="1390561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44DFB0-169A-1A4E-A18E-68433993B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2DC917-D1F0-514D-BE4E-53FA1B6850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0385B69-E6DD-284F-9E95-D9F061AE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9367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Blond </a:t>
            </a:r>
            <a:r>
              <a:rPr lang="en-US" dirty="0" err="1"/>
              <a:t>vlasy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střih</a:t>
            </a:r>
            <a:r>
              <a:rPr lang="en-US" dirty="0"/>
              <a:t> a design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8448147-2AE8-4D4B-98FC-832B3D5AA51C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DE023F0-C9D7-374A-8F42-428EB9AB2C4D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7" descr="gollova.jpg">
            <a:extLst>
              <a:ext uri="{FF2B5EF4-FFF2-40B4-BE49-F238E27FC236}">
                <a16:creationId xmlns:a16="http://schemas.microsoft.com/office/drawing/2014/main" id="{1579B305-E7E7-E94C-AE4C-0B3C1C08D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r="14791"/>
          <a:stretch>
            <a:fillRect/>
          </a:stretch>
        </p:blipFill>
        <p:spPr>
          <a:xfrm>
            <a:off x="457200" y="1055835"/>
            <a:ext cx="4038600" cy="4718304"/>
          </a:xfrm>
          <a:prstGeom prst="rect">
            <a:avLst/>
          </a:prstGeom>
        </p:spPr>
      </p:pic>
      <p:pic>
        <p:nvPicPr>
          <p:cNvPr id="10" name="Content Placeholder 6" descr="Screen-shot-2011-06-27-at-1.45.49-PM.png">
            <a:extLst>
              <a:ext uri="{FF2B5EF4-FFF2-40B4-BE49-F238E27FC236}">
                <a16:creationId xmlns:a16="http://schemas.microsoft.com/office/drawing/2014/main" id="{340645F8-26A2-A04A-BFF7-BC94423E3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172"/>
          <a:stretch>
            <a:fillRect/>
          </a:stretch>
        </p:blipFill>
        <p:spPr>
          <a:xfrm>
            <a:off x="4648200" y="1067712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5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84DEE1-CBF9-2849-A79C-57782988D4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16F0AE-6DC8-154F-AF25-0BB7AE8B3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1F21F07-2529-B447-8060-601BDB72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51866"/>
            <a:ext cx="8064900" cy="451576"/>
          </a:xfrm>
        </p:spPr>
        <p:txBody>
          <a:bodyPr/>
          <a:lstStyle/>
          <a:p>
            <a:pPr algn="ctr"/>
            <a:r>
              <a:rPr lang="en-US" dirty="0" err="1"/>
              <a:t>Záře</a:t>
            </a:r>
            <a:r>
              <a:rPr lang="en-US" dirty="0"/>
              <a:t> vs </a:t>
            </a:r>
            <a:r>
              <a:rPr lang="en-US" dirty="0" err="1"/>
              <a:t>lesk</a:t>
            </a:r>
            <a:r>
              <a:rPr lang="en-US" dirty="0"/>
              <a:t> (glow vs shine)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3113114-ECDB-7948-8C78-0AEAED557838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E0A8CCB-D9C8-5A4E-9A5C-C5FE85F6B395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6" descr="Snímek obrazovky 2017-04-03 v 13.24.28.png">
            <a:extLst>
              <a:ext uri="{FF2B5EF4-FFF2-40B4-BE49-F238E27FC236}">
                <a16:creationId xmlns:a16="http://schemas.microsoft.com/office/drawing/2014/main" id="{F2F1A20C-EC8A-9543-ACA4-036760BB8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r="13934"/>
          <a:stretch>
            <a:fillRect/>
          </a:stretch>
        </p:blipFill>
        <p:spPr>
          <a:xfrm>
            <a:off x="4648200" y="1079589"/>
            <a:ext cx="4038600" cy="4718304"/>
          </a:xfrm>
          <a:prstGeom prst="rect">
            <a:avLst/>
          </a:prstGeom>
        </p:spPr>
      </p:pic>
      <p:pic>
        <p:nvPicPr>
          <p:cNvPr id="10" name="Content Placeholder 11" descr="Snímek obrazovky 2017-04-04 v 19.24.12.png">
            <a:extLst>
              <a:ext uri="{FF2B5EF4-FFF2-40B4-BE49-F238E27FC236}">
                <a16:creationId xmlns:a16="http://schemas.microsoft.com/office/drawing/2014/main" id="{37E763BE-AE6A-274A-BC92-28630753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7680"/>
          <a:stretch>
            <a:fillRect/>
          </a:stretch>
        </p:blipFill>
        <p:spPr>
          <a:xfrm>
            <a:off x="457200" y="1067712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4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DE8AC6-FADD-C649-A94A-23B0F6B1B1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40249D-2491-DF40-8B3E-C9B8240288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6" name="Picture 10" descr="428814d184ad0c488537b3bf4e821d83.jpg">
            <a:extLst>
              <a:ext uri="{FF2B5EF4-FFF2-40B4-BE49-F238E27FC236}">
                <a16:creationId xmlns:a16="http://schemas.microsoft.com/office/drawing/2014/main" id="{EA4D13E3-04B2-2647-921D-BDAF55358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137"/>
          <a:stretch/>
        </p:blipFill>
        <p:spPr>
          <a:xfrm>
            <a:off x="0" y="0"/>
            <a:ext cx="3869141" cy="4147565"/>
          </a:xfrm>
          <a:prstGeom prst="rect">
            <a:avLst/>
          </a:prstGeom>
        </p:spPr>
      </p:pic>
      <p:pic>
        <p:nvPicPr>
          <p:cNvPr id="7" name="Picture 7" descr="silva.jpg">
            <a:extLst>
              <a:ext uri="{FF2B5EF4-FFF2-40B4-BE49-F238E27FC236}">
                <a16:creationId xmlns:a16="http://schemas.microsoft.com/office/drawing/2014/main" id="{A79BB8EE-3835-FE47-8D4D-6279E99E0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8700" r="5283" b="12999"/>
          <a:stretch/>
        </p:blipFill>
        <p:spPr>
          <a:xfrm>
            <a:off x="3044017" y="0"/>
            <a:ext cx="6099984" cy="4916864"/>
          </a:xfrm>
          <a:prstGeom prst="rect">
            <a:avLst/>
          </a:prstGeom>
        </p:spPr>
      </p:pic>
      <p:pic>
        <p:nvPicPr>
          <p:cNvPr id="8" name="Picture 11" descr="The_Wrestler.png">
            <a:extLst>
              <a:ext uri="{FF2B5EF4-FFF2-40B4-BE49-F238E27FC236}">
                <a16:creationId xmlns:a16="http://schemas.microsoft.com/office/drawing/2014/main" id="{22339538-01E0-2D4B-8C42-DA014BDA1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440"/>
            <a:ext cx="6391325" cy="2698560"/>
          </a:xfrm>
          <a:prstGeom prst="rect">
            <a:avLst/>
          </a:prstGeom>
        </p:spPr>
      </p:pic>
      <p:pic>
        <p:nvPicPr>
          <p:cNvPr id="9" name="Picture 8" descr="Julian-Assange-Picture-Credit-by-Allen-Clark-1.jpg">
            <a:extLst>
              <a:ext uri="{FF2B5EF4-FFF2-40B4-BE49-F238E27FC236}">
                <a16:creationId xmlns:a16="http://schemas.microsoft.com/office/drawing/2014/main" id="{F827146C-886D-A64D-BD30-39A06C969C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15533" b="10382"/>
          <a:stretch/>
        </p:blipFill>
        <p:spPr>
          <a:xfrm>
            <a:off x="6391325" y="3427848"/>
            <a:ext cx="2752675" cy="34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6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F0E301-EE1E-CC46-9824-0A733D67A8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5B432C-6E81-9D43-A814-1CA447A2F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446DA3-A36F-8846-A5B6-3796A76D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26AAA81-9B90-6745-809F-BD9ED4928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lety</a:t>
            </a:r>
            <a:r>
              <a:rPr lang="en-US" dirty="0"/>
              <a:t> 1935 a 1944 </a:t>
            </a:r>
            <a:r>
              <a:rPr lang="en-US" dirty="0" err="1"/>
              <a:t>cíleně</a:t>
            </a:r>
            <a:r>
              <a:rPr lang="en-US" dirty="0"/>
              <a:t> </a:t>
            </a:r>
            <a:r>
              <a:rPr lang="en-US" dirty="0" err="1"/>
              <a:t>obsazovaná</a:t>
            </a:r>
            <a:r>
              <a:rPr lang="en-US" dirty="0"/>
              <a:t> do </a:t>
            </a:r>
            <a:r>
              <a:rPr lang="en-US" dirty="0" err="1"/>
              <a:t>rolí</a:t>
            </a:r>
            <a:r>
              <a:rPr lang="en-US" dirty="0"/>
              <a:t> </a:t>
            </a:r>
            <a:r>
              <a:rPr lang="en-US" dirty="0" err="1"/>
              <a:t>vesnických</a:t>
            </a:r>
            <a:r>
              <a:rPr lang="en-US" dirty="0"/>
              <a:t> </a:t>
            </a:r>
            <a:r>
              <a:rPr lang="en-US" dirty="0" err="1"/>
              <a:t>mladých</a:t>
            </a:r>
            <a:r>
              <a:rPr lang="en-US" dirty="0"/>
              <a:t> </a:t>
            </a:r>
            <a:r>
              <a:rPr lang="en-US" dirty="0" err="1"/>
              <a:t>žen</a:t>
            </a:r>
            <a:r>
              <a:rPr lang="en-US" dirty="0"/>
              <a:t> v </a:t>
            </a:r>
            <a:r>
              <a:rPr lang="en-US" dirty="0" err="1"/>
              <a:t>adaptcích</a:t>
            </a:r>
            <a:r>
              <a:rPr lang="en-US" dirty="0"/>
              <a:t> </a:t>
            </a:r>
            <a:r>
              <a:rPr lang="en-US" dirty="0" err="1"/>
              <a:t>klasické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populární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literatury</a:t>
            </a:r>
            <a:r>
              <a:rPr lang="en-US" dirty="0"/>
              <a:t>: </a:t>
            </a:r>
          </a:p>
          <a:p>
            <a:pPr lvl="1"/>
            <a:r>
              <a:rPr lang="en-US" b="1" i="1" dirty="0" err="1"/>
              <a:t>Maryša</a:t>
            </a:r>
            <a:r>
              <a:rPr lang="en-US" dirty="0"/>
              <a:t> (1935, r. Josef </a:t>
            </a:r>
            <a:r>
              <a:rPr lang="en-US" dirty="0" err="1"/>
              <a:t>Rovenský</a:t>
            </a:r>
            <a:r>
              <a:rPr lang="en-US" dirty="0"/>
              <a:t>), </a:t>
            </a:r>
            <a:r>
              <a:rPr lang="en-US" b="1" i="1" dirty="0" err="1"/>
              <a:t>Vojnarka</a:t>
            </a:r>
            <a:r>
              <a:rPr lang="en-US" dirty="0"/>
              <a:t> (1936, r. </a:t>
            </a:r>
            <a:r>
              <a:rPr lang="en-US" dirty="0" err="1"/>
              <a:t>Vladimír</a:t>
            </a:r>
            <a:r>
              <a:rPr lang="en-US" dirty="0"/>
              <a:t> </a:t>
            </a:r>
            <a:r>
              <a:rPr lang="en-US" dirty="0" err="1"/>
              <a:t>Borský</a:t>
            </a:r>
            <a:r>
              <a:rPr lang="en-US" dirty="0"/>
              <a:t>), </a:t>
            </a:r>
            <a:r>
              <a:rPr lang="en-US" b="1" i="1" dirty="0" err="1"/>
              <a:t>Páter</a:t>
            </a:r>
            <a:r>
              <a:rPr lang="en-US" b="1" i="1" dirty="0"/>
              <a:t> </a:t>
            </a:r>
            <a:r>
              <a:rPr lang="en-US" b="1" i="1" dirty="0" err="1"/>
              <a:t>Vojtěch</a:t>
            </a:r>
            <a:r>
              <a:rPr lang="en-US" b="1" i="1" dirty="0"/>
              <a:t> </a:t>
            </a:r>
            <a:r>
              <a:rPr lang="en-US" dirty="0"/>
              <a:t>(1936, r. Martin </a:t>
            </a:r>
            <a:r>
              <a:rPr lang="en-US" dirty="0" err="1"/>
              <a:t>Frič</a:t>
            </a:r>
            <a:r>
              <a:rPr lang="en-US" dirty="0"/>
              <a:t>), </a:t>
            </a:r>
            <a:r>
              <a:rPr lang="en-US" b="1" i="1" dirty="0" err="1"/>
              <a:t>Kříž</a:t>
            </a:r>
            <a:r>
              <a:rPr lang="en-US" b="1" i="1" dirty="0"/>
              <a:t> u </a:t>
            </a:r>
            <a:r>
              <a:rPr lang="en-US" b="1" i="1" dirty="0" err="1"/>
              <a:t>potoka</a:t>
            </a:r>
            <a:r>
              <a:rPr lang="en-US" b="1" i="1" dirty="0"/>
              <a:t> </a:t>
            </a:r>
            <a:r>
              <a:rPr lang="en-US" dirty="0"/>
              <a:t>(1937, r. Miloslav </a:t>
            </a:r>
            <a:r>
              <a:rPr lang="en-US" dirty="0" err="1"/>
              <a:t>Jareš</a:t>
            </a:r>
            <a:r>
              <a:rPr lang="en-US" dirty="0"/>
              <a:t>), </a:t>
            </a:r>
            <a:r>
              <a:rPr lang="en-US" b="1" i="1" dirty="0" err="1"/>
              <a:t>Lidé</a:t>
            </a:r>
            <a:r>
              <a:rPr lang="en-US" b="1" i="1" dirty="0"/>
              <a:t> pod </a:t>
            </a:r>
            <a:r>
              <a:rPr lang="en-US" b="1" i="1" dirty="0" err="1"/>
              <a:t>horami</a:t>
            </a:r>
            <a:r>
              <a:rPr lang="en-US" dirty="0"/>
              <a:t> (1937, r. Václav Wasserman), </a:t>
            </a:r>
            <a:r>
              <a:rPr lang="en-US" b="1" i="1" dirty="0" err="1"/>
              <a:t>Boží</a:t>
            </a:r>
            <a:r>
              <a:rPr lang="en-US" b="1" i="1" dirty="0"/>
              <a:t> </a:t>
            </a:r>
            <a:r>
              <a:rPr lang="en-US" b="1" i="1" dirty="0" err="1"/>
              <a:t>mlýny</a:t>
            </a:r>
            <a:r>
              <a:rPr lang="en-US" dirty="0"/>
              <a:t> (1937, r. Václav </a:t>
            </a:r>
            <a:r>
              <a:rPr lang="en-US" dirty="0" err="1"/>
              <a:t>Wsserman</a:t>
            </a:r>
            <a:r>
              <a:rPr lang="en-US" dirty="0"/>
              <a:t>), </a:t>
            </a:r>
            <a:r>
              <a:rPr lang="en-US" b="1" i="1" dirty="0" err="1"/>
              <a:t>Muzikantská</a:t>
            </a:r>
            <a:r>
              <a:rPr lang="en-US" b="1" i="1" dirty="0"/>
              <a:t> </a:t>
            </a:r>
            <a:r>
              <a:rPr lang="en-US" b="1" i="1" dirty="0" err="1"/>
              <a:t>Liduška</a:t>
            </a:r>
            <a:r>
              <a:rPr lang="en-US" b="1" i="1" dirty="0"/>
              <a:t> </a:t>
            </a:r>
            <a:r>
              <a:rPr lang="en-US" dirty="0"/>
              <a:t>(1940, r. Martin </a:t>
            </a:r>
            <a:r>
              <a:rPr lang="en-US" dirty="0" err="1"/>
              <a:t>Frič</a:t>
            </a:r>
            <a:r>
              <a:rPr lang="en-US" dirty="0"/>
              <a:t>), </a:t>
            </a:r>
            <a:r>
              <a:rPr lang="en-US" b="1" i="1" dirty="0"/>
              <a:t>Jan </a:t>
            </a:r>
            <a:r>
              <a:rPr lang="en-US" b="1" i="1" dirty="0" err="1"/>
              <a:t>Cimbura</a:t>
            </a:r>
            <a:r>
              <a:rPr lang="en-US" b="1" i="1" dirty="0"/>
              <a:t> </a:t>
            </a:r>
            <a:r>
              <a:rPr lang="en-US" dirty="0"/>
              <a:t>(1941, r. </a:t>
            </a:r>
            <a:r>
              <a:rPr lang="en-US" dirty="0" err="1"/>
              <a:t>František</a:t>
            </a:r>
            <a:r>
              <a:rPr lang="en-US" dirty="0"/>
              <a:t> </a:t>
            </a:r>
            <a:r>
              <a:rPr lang="en-US" dirty="0" err="1"/>
              <a:t>Čáp</a:t>
            </a:r>
            <a:r>
              <a:rPr lang="en-US" dirty="0"/>
              <a:t>), </a:t>
            </a:r>
            <a:r>
              <a:rPr lang="en-US" b="1" i="1" dirty="0" err="1"/>
              <a:t>Babička</a:t>
            </a:r>
            <a:r>
              <a:rPr lang="en-US" b="1" i="1" dirty="0"/>
              <a:t> </a:t>
            </a:r>
            <a:r>
              <a:rPr lang="en-US" dirty="0"/>
              <a:t>(1942, r. </a:t>
            </a:r>
            <a:r>
              <a:rPr lang="en-US" dirty="0" err="1"/>
              <a:t>František</a:t>
            </a:r>
            <a:r>
              <a:rPr lang="en-US" dirty="0"/>
              <a:t> </a:t>
            </a:r>
            <a:r>
              <a:rPr lang="en-US" dirty="0" err="1"/>
              <a:t>Čáp</a:t>
            </a:r>
            <a:r>
              <a:rPr lang="en-US" dirty="0"/>
              <a:t>), </a:t>
            </a:r>
            <a:r>
              <a:rPr lang="en-US" b="1" i="1" dirty="0" err="1"/>
              <a:t>Děvčica</a:t>
            </a:r>
            <a:r>
              <a:rPr lang="en-US" b="1" i="1" dirty="0"/>
              <a:t> z </a:t>
            </a:r>
            <a:r>
              <a:rPr lang="en-US" b="1" i="1" dirty="0" err="1"/>
              <a:t>Beskyd</a:t>
            </a:r>
            <a:r>
              <a:rPr lang="en-US" b="1" i="1" dirty="0"/>
              <a:t> </a:t>
            </a:r>
            <a:r>
              <a:rPr lang="en-US" dirty="0"/>
              <a:t>(1944, r. </a:t>
            </a:r>
            <a:r>
              <a:rPr lang="en-US" dirty="0" err="1"/>
              <a:t>František</a:t>
            </a:r>
            <a:r>
              <a:rPr lang="en-US" dirty="0"/>
              <a:t> </a:t>
            </a:r>
            <a:r>
              <a:rPr lang="en-US" dirty="0" err="1"/>
              <a:t>Čáp</a:t>
            </a:r>
            <a:r>
              <a:rPr lang="en-US" dirty="0"/>
              <a:t>)  </a:t>
            </a:r>
          </a:p>
          <a:p>
            <a:pPr lvl="1"/>
            <a:endParaRPr lang="en-US" dirty="0"/>
          </a:p>
          <a:p>
            <a:r>
              <a:rPr lang="en-US" dirty="0"/>
              <a:t> V </a:t>
            </a:r>
            <a:r>
              <a:rPr lang="en-US" dirty="0" err="1"/>
              <a:t>letech</a:t>
            </a:r>
            <a:r>
              <a:rPr lang="en-US" dirty="0"/>
              <a:t> 1929 </a:t>
            </a:r>
            <a:r>
              <a:rPr lang="en-US" dirty="0" err="1"/>
              <a:t>až</a:t>
            </a:r>
            <a:r>
              <a:rPr lang="en-US" dirty="0"/>
              <a:t> 1936 </a:t>
            </a:r>
            <a:r>
              <a:rPr lang="en-US" dirty="0" err="1"/>
              <a:t>členka</a:t>
            </a:r>
            <a:r>
              <a:rPr lang="en-US" dirty="0"/>
              <a:t> </a:t>
            </a:r>
            <a:r>
              <a:rPr lang="en-US" dirty="0" err="1"/>
              <a:t>souboru</a:t>
            </a:r>
            <a:r>
              <a:rPr lang="en-US" dirty="0"/>
              <a:t> </a:t>
            </a:r>
            <a:r>
              <a:rPr lang="en-US" dirty="0" err="1"/>
              <a:t>činohry</a:t>
            </a:r>
            <a:r>
              <a:rPr lang="en-US" dirty="0"/>
              <a:t> </a:t>
            </a:r>
            <a:r>
              <a:rPr lang="en-US" dirty="0" err="1"/>
              <a:t>Národního</a:t>
            </a:r>
            <a:r>
              <a:rPr lang="en-US" dirty="0"/>
              <a:t> </a:t>
            </a:r>
            <a:r>
              <a:rPr lang="en-US" dirty="0" err="1"/>
              <a:t>divadla</a:t>
            </a:r>
            <a:r>
              <a:rPr lang="en-US" dirty="0"/>
              <a:t>, od </a:t>
            </a:r>
            <a:r>
              <a:rPr lang="en-US" dirty="0" err="1"/>
              <a:t>roku</a:t>
            </a:r>
            <a:r>
              <a:rPr lang="en-US" dirty="0"/>
              <a:t> 1937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stálý</a:t>
            </a:r>
            <a:r>
              <a:rPr lang="en-US" dirty="0"/>
              <a:t> host </a:t>
            </a:r>
            <a:r>
              <a:rPr lang="en-US" dirty="0" err="1"/>
              <a:t>Městského</a:t>
            </a:r>
            <a:r>
              <a:rPr lang="en-US" dirty="0"/>
              <a:t> </a:t>
            </a:r>
            <a:r>
              <a:rPr lang="en-US" dirty="0" err="1"/>
              <a:t>divadla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Královských</a:t>
            </a:r>
            <a:r>
              <a:rPr lang="en-US" dirty="0"/>
              <a:t> </a:t>
            </a:r>
            <a:r>
              <a:rPr lang="en-US" dirty="0" err="1"/>
              <a:t>Vinohradech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Klíčovým</a:t>
            </a:r>
            <a:r>
              <a:rPr lang="en-US" dirty="0"/>
              <a:t> </a:t>
            </a:r>
            <a:r>
              <a:rPr lang="en-US" dirty="0" err="1"/>
              <a:t>kariérním</a:t>
            </a:r>
            <a:r>
              <a:rPr lang="en-US" dirty="0"/>
              <a:t> </a:t>
            </a:r>
            <a:r>
              <a:rPr lang="en-US" dirty="0" err="1"/>
              <a:t>momentem</a:t>
            </a:r>
            <a:r>
              <a:rPr lang="en-US" dirty="0"/>
              <a:t> je role </a:t>
            </a:r>
            <a:r>
              <a:rPr lang="en-US" dirty="0" err="1"/>
              <a:t>Maryši</a:t>
            </a:r>
            <a:r>
              <a:rPr lang="en-US" dirty="0"/>
              <a:t> (</a:t>
            </a:r>
            <a:r>
              <a:rPr lang="en-US" dirty="0" err="1"/>
              <a:t>synergické</a:t>
            </a:r>
            <a:r>
              <a:rPr lang="en-US" dirty="0"/>
              <a:t> </a:t>
            </a:r>
            <a:r>
              <a:rPr lang="en-US" dirty="0" err="1"/>
              <a:t>působení</a:t>
            </a:r>
            <a:r>
              <a:rPr lang="en-US" dirty="0"/>
              <a:t> </a:t>
            </a:r>
            <a:r>
              <a:rPr lang="en-US" dirty="0" err="1"/>
              <a:t>divadla</a:t>
            </a:r>
            <a:r>
              <a:rPr lang="en-US" dirty="0"/>
              <a:t> a </a:t>
            </a:r>
            <a:r>
              <a:rPr lang="en-US" dirty="0" err="1"/>
              <a:t>filmu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83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9AC90B-D667-554D-B9EC-443B207045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D1DA2AD-C3FC-8346-894C-D05456DC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852551"/>
            <a:ext cx="4334492" cy="1140031"/>
          </a:xfrm>
        </p:spPr>
        <p:txBody>
          <a:bodyPr/>
          <a:lstStyle/>
          <a:p>
            <a:pPr algn="ctr"/>
            <a:r>
              <a:rPr lang="cs-CZ" i="1" dirty="0"/>
              <a:t>Lidé pod horami </a:t>
            </a:r>
            <a:br>
              <a:rPr lang="cs-CZ" i="1" dirty="0"/>
            </a:br>
            <a:r>
              <a:rPr lang="cs-CZ" sz="2400" dirty="0"/>
              <a:t>ČSR 1937 </a:t>
            </a:r>
            <a:br>
              <a:rPr lang="cs-CZ" sz="2400" dirty="0"/>
            </a:br>
            <a:r>
              <a:rPr lang="cs-CZ" sz="2400" dirty="0"/>
              <a:t>r. Václav </a:t>
            </a:r>
            <a:r>
              <a:rPr lang="cs-CZ" sz="2400" dirty="0" err="1"/>
              <a:t>Wasserman</a:t>
            </a:r>
            <a:endParaRPr lang="cs-CZ" sz="24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912468B5-953E-6846-81FB-3C4B6CDB1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429000"/>
            <a:ext cx="3934889" cy="261553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Charakterizujte postavu Terezy, ztvárněné Jiřinou Štěpničkovou (vlastnosti, vzhled, kompatibilita s prostředím)?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Jakými hereckými prostředky Jiřina Štěpničková staví tuto roli? Jste schopní vysledovat opakující se gesta, výrazy, spoléhání se na fyzické atributy? </a:t>
            </a:r>
          </a:p>
        </p:txBody>
      </p:sp>
      <p:pic>
        <p:nvPicPr>
          <p:cNvPr id="10" name="Zástupný symbol obrázku 9" descr="Obsah obrázku text, exteriér, země&#10;&#10;Popis byl vytvořen automaticky">
            <a:extLst>
              <a:ext uri="{FF2B5EF4-FFF2-40B4-BE49-F238E27FC236}">
                <a16:creationId xmlns:a16="http://schemas.microsoft.com/office/drawing/2014/main" id="{82DD437F-929B-4F44-9E8B-01FD189AA6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r="2767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7459FB-B1EC-BA46-9E7F-F2906B5BED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7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4FB473-3F97-6E46-9414-9AFE9503F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BA0E92-630F-2646-A5BF-7DA0198938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6" name="Content Placeholder 10" descr="013.jpg">
            <a:extLst>
              <a:ext uri="{FF2B5EF4-FFF2-40B4-BE49-F238E27FC236}">
                <a16:creationId xmlns:a16="http://schemas.microsoft.com/office/drawing/2014/main" id="{4D4DB929-1F4C-B44D-AF1F-DFF0F3EA820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8205"/>
          <a:stretch>
            <a:fillRect/>
          </a:stretch>
        </p:blipFill>
        <p:spPr>
          <a:xfrm>
            <a:off x="5022343" y="1280103"/>
            <a:ext cx="4038600" cy="4525963"/>
          </a:xfrm>
          <a:prstGeom prst="rect">
            <a:avLst/>
          </a:prstGeom>
        </p:spPr>
      </p:pic>
      <p:pic>
        <p:nvPicPr>
          <p:cNvPr id="7" name="Picture 12" descr="28cb4d3a0665b45963850eac601c2c38.jpg">
            <a:extLst>
              <a:ext uri="{FF2B5EF4-FFF2-40B4-BE49-F238E27FC236}">
                <a16:creationId xmlns:a16="http://schemas.microsoft.com/office/drawing/2014/main" id="{97F24A54-E1B3-884A-AC1E-9FA6BB4F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01" y="294342"/>
            <a:ext cx="2106037" cy="3025197"/>
          </a:xfrm>
          <a:prstGeom prst="rect">
            <a:avLst/>
          </a:prstGeom>
        </p:spPr>
      </p:pic>
      <p:pic>
        <p:nvPicPr>
          <p:cNvPr id="8" name="Picture 13" descr="57614c16975c92bd16130800-184858.jpeg">
            <a:extLst>
              <a:ext uri="{FF2B5EF4-FFF2-40B4-BE49-F238E27FC236}">
                <a16:creationId xmlns:a16="http://schemas.microsoft.com/office/drawing/2014/main" id="{B6DFF8C8-4ECE-F143-914A-E301FD1DB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01" y="3488076"/>
            <a:ext cx="2151333" cy="3291840"/>
          </a:xfrm>
          <a:prstGeom prst="rect">
            <a:avLst/>
          </a:prstGeom>
        </p:spPr>
      </p:pic>
      <p:pic>
        <p:nvPicPr>
          <p:cNvPr id="9" name="Content Placeholder 5" descr="Baarová kroj.jpg">
            <a:extLst>
              <a:ext uri="{FF2B5EF4-FFF2-40B4-BE49-F238E27FC236}">
                <a16:creationId xmlns:a16="http://schemas.microsoft.com/office/drawing/2014/main" id="{6141D347-D771-7042-83E8-C86883F6BBF5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0" r="-7580"/>
          <a:stretch>
            <a:fillRect/>
          </a:stretch>
        </p:blipFill>
        <p:spPr>
          <a:xfrm>
            <a:off x="4485" y="297953"/>
            <a:ext cx="2696216" cy="3021586"/>
          </a:xfrm>
          <a:prstGeom prst="rect">
            <a:avLst/>
          </a:prstGeom>
        </p:spPr>
      </p:pic>
      <p:pic>
        <p:nvPicPr>
          <p:cNvPr id="10" name="Picture 11" descr="2Dnsn.jpeg">
            <a:extLst>
              <a:ext uri="{FF2B5EF4-FFF2-40B4-BE49-F238E27FC236}">
                <a16:creationId xmlns:a16="http://schemas.microsoft.com/office/drawing/2014/main" id="{266C8DCE-E045-5C41-821F-8002CDFCA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" y="3488076"/>
            <a:ext cx="244144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1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503950-2DAF-324E-96C1-9DFCCBDF4F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163994B-47FC-2E42-9C7B-8C4B2B87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99" y="1665332"/>
            <a:ext cx="3934889" cy="1171580"/>
          </a:xfrm>
        </p:spPr>
        <p:txBody>
          <a:bodyPr/>
          <a:lstStyle/>
          <a:p>
            <a:pPr algn="ctr"/>
            <a:r>
              <a:rPr lang="cs-CZ" sz="2800" dirty="0"/>
              <a:t>Hvězdný obraz Jiřiny Štěpničkové </a:t>
            </a:r>
            <a:br>
              <a:rPr lang="cs-CZ" sz="2800" dirty="0"/>
            </a:br>
            <a:r>
              <a:rPr lang="cs-CZ" sz="2800" dirty="0"/>
              <a:t>(do roku 1945)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C069270A-5D36-914C-B122-6170C1D20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00" y="2992582"/>
            <a:ext cx="4089266" cy="2778825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Mladé</a:t>
            </a:r>
            <a:r>
              <a:rPr lang="en-US" dirty="0"/>
              <a:t> </a:t>
            </a:r>
            <a:r>
              <a:rPr lang="en-US" dirty="0" err="1"/>
              <a:t>dívky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novomanželky</a:t>
            </a:r>
            <a:r>
              <a:rPr lang="en-US" dirty="0"/>
              <a:t>, </a:t>
            </a:r>
            <a:r>
              <a:rPr lang="en-US" dirty="0" err="1"/>
              <a:t>tvořící</a:t>
            </a:r>
            <a:r>
              <a:rPr lang="en-US" dirty="0"/>
              <a:t> </a:t>
            </a:r>
            <a:r>
              <a:rPr lang="en-US" dirty="0" err="1"/>
              <a:t>morální</a:t>
            </a:r>
            <a:r>
              <a:rPr lang="en-US" dirty="0"/>
              <a:t> </a:t>
            </a:r>
            <a:r>
              <a:rPr lang="en-US" dirty="0" err="1"/>
              <a:t>autoritu</a:t>
            </a:r>
            <a:r>
              <a:rPr lang="en-US" dirty="0"/>
              <a:t> </a:t>
            </a:r>
            <a:r>
              <a:rPr lang="en-US" dirty="0" err="1"/>
              <a:t>příběhů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revolty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sebeobětování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Čistý</a:t>
            </a:r>
            <a:r>
              <a:rPr lang="en-US" dirty="0"/>
              <a:t> </a:t>
            </a:r>
            <a:r>
              <a:rPr lang="en-US" dirty="0" err="1"/>
              <a:t>hlas</a:t>
            </a:r>
            <a:r>
              <a:rPr lang="en-US" dirty="0"/>
              <a:t> a </a:t>
            </a:r>
            <a:r>
              <a:rPr lang="en-US" dirty="0" err="1"/>
              <a:t>artikulace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Sakrální</a:t>
            </a:r>
            <a:r>
              <a:rPr lang="en-US" dirty="0"/>
              <a:t> aura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tělesné</a:t>
            </a:r>
            <a:r>
              <a:rPr lang="en-US" dirty="0"/>
              <a:t> </a:t>
            </a:r>
            <a:r>
              <a:rPr lang="en-US" dirty="0" err="1"/>
              <a:t>přitažlivosti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=&gt; blond </a:t>
            </a:r>
            <a:r>
              <a:rPr lang="en-US" dirty="0" err="1"/>
              <a:t>vlasy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klíčový</a:t>
            </a:r>
            <a:r>
              <a:rPr lang="en-US" dirty="0"/>
              <a:t> </a:t>
            </a:r>
            <a:r>
              <a:rPr lang="en-US" dirty="0" err="1"/>
              <a:t>fyzický</a:t>
            </a:r>
            <a:r>
              <a:rPr lang="en-US" dirty="0"/>
              <a:t> </a:t>
            </a:r>
            <a:r>
              <a:rPr lang="en-US" dirty="0" err="1"/>
              <a:t>atribut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Důležitá</a:t>
            </a:r>
            <a:r>
              <a:rPr lang="en-US" dirty="0"/>
              <a:t> </a:t>
            </a:r>
            <a:r>
              <a:rPr lang="en-US" dirty="0" err="1"/>
              <a:t>spolupráce</a:t>
            </a:r>
            <a:r>
              <a:rPr lang="en-US" dirty="0"/>
              <a:t> s </a:t>
            </a:r>
            <a:r>
              <a:rPr lang="en-US" dirty="0" err="1"/>
              <a:t>kameramanem</a:t>
            </a:r>
            <a:r>
              <a:rPr lang="en-US" dirty="0"/>
              <a:t> </a:t>
            </a:r>
            <a:r>
              <a:rPr lang="en-US" dirty="0" err="1"/>
              <a:t>Ferdinandem</a:t>
            </a:r>
            <a:r>
              <a:rPr lang="en-US" dirty="0"/>
              <a:t> </a:t>
            </a:r>
            <a:r>
              <a:rPr lang="en-US" dirty="0" err="1"/>
              <a:t>Pečenkou</a:t>
            </a:r>
            <a:r>
              <a:rPr lang="en-US" dirty="0"/>
              <a:t> </a:t>
            </a:r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A988D74C-B9AB-964C-BBC5-052E60F91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BD806B-C52F-1D48-9924-56F530B7F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10" descr="Jířa Madona.jpg">
            <a:extLst>
              <a:ext uri="{FF2B5EF4-FFF2-40B4-BE49-F238E27FC236}">
                <a16:creationId xmlns:a16="http://schemas.microsoft.com/office/drawing/2014/main" id="{50F69F71-1688-0045-88BD-E2A69AF7B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 b="20675"/>
          <a:stretch/>
        </p:blipFill>
        <p:spPr>
          <a:xfrm>
            <a:off x="4300679" y="1122614"/>
            <a:ext cx="4843321" cy="47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5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61AFE1-2006-424A-AF3D-63C03E11E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933395-C4E6-0244-827F-D976CF382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7583FE-BD53-774C-9047-51C6AE2F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Protektorát</a:t>
            </a:r>
            <a:r>
              <a:rPr lang="en-US" dirty="0"/>
              <a:t> </a:t>
            </a:r>
            <a:r>
              <a:rPr lang="en-US" dirty="0" err="1"/>
              <a:t>Čechy</a:t>
            </a:r>
            <a:r>
              <a:rPr lang="en-US" dirty="0"/>
              <a:t> a Morava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86CDE8-E7E3-9B45-8A82-AD0286575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Blond </a:t>
            </a:r>
            <a:r>
              <a:rPr lang="en-US" dirty="0" err="1"/>
              <a:t>vlasy</a:t>
            </a:r>
            <a:r>
              <a:rPr lang="en-US" dirty="0"/>
              <a:t> </a:t>
            </a:r>
            <a:r>
              <a:rPr lang="en-US" dirty="0" err="1"/>
              <a:t>sice</a:t>
            </a:r>
            <a:r>
              <a:rPr lang="en-US" dirty="0"/>
              <a:t> 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Štěpničkové</a:t>
            </a:r>
            <a:r>
              <a:rPr lang="en-US" dirty="0"/>
              <a:t> </a:t>
            </a:r>
            <a:r>
              <a:rPr lang="en-US" dirty="0" err="1"/>
              <a:t>podtrhovaly</a:t>
            </a:r>
            <a:r>
              <a:rPr lang="en-US" dirty="0"/>
              <a:t> </a:t>
            </a:r>
            <a:r>
              <a:rPr lang="en-US" dirty="0" err="1"/>
              <a:t>auru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, ale v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polovině</a:t>
            </a:r>
            <a:r>
              <a:rPr lang="en-US" dirty="0"/>
              <a:t> 40. let </a:t>
            </a:r>
            <a:r>
              <a:rPr lang="en-US" dirty="0" err="1"/>
              <a:t>začaly</a:t>
            </a:r>
            <a:r>
              <a:rPr lang="en-US" dirty="0"/>
              <a:t> </a:t>
            </a:r>
            <a:r>
              <a:rPr lang="en-US" dirty="0" err="1"/>
              <a:t>vytvořenou</a:t>
            </a:r>
            <a:r>
              <a:rPr lang="en-US" dirty="0"/>
              <a:t> </a:t>
            </a:r>
            <a:r>
              <a:rPr lang="en-US" dirty="0" err="1"/>
              <a:t>pozici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narušovat</a:t>
            </a:r>
            <a:endParaRPr lang="en-US" dirty="0"/>
          </a:p>
          <a:p>
            <a:pPr lvl="1"/>
            <a:r>
              <a:rPr lang="en-US" dirty="0" err="1"/>
              <a:t>Příklon</a:t>
            </a:r>
            <a:r>
              <a:rPr lang="en-US" dirty="0"/>
              <a:t> k </a:t>
            </a:r>
            <a:r>
              <a:rPr lang="en-US" dirty="0" err="1"/>
              <a:t>realismu</a:t>
            </a:r>
            <a:endParaRPr lang="en-US" dirty="0"/>
          </a:p>
          <a:p>
            <a:pPr lvl="1"/>
            <a:r>
              <a:rPr lang="en-US" dirty="0" err="1"/>
              <a:t>Tmavší</a:t>
            </a:r>
            <a:r>
              <a:rPr lang="en-US" dirty="0"/>
              <a:t> </a:t>
            </a:r>
            <a:r>
              <a:rPr lang="en-US" dirty="0" err="1"/>
              <a:t>vlasy</a:t>
            </a:r>
            <a:r>
              <a:rPr lang="en-US" dirty="0"/>
              <a:t> pro filmy </a:t>
            </a:r>
            <a:r>
              <a:rPr lang="en-US" b="1" i="1" dirty="0" err="1"/>
              <a:t>Babička</a:t>
            </a:r>
            <a:r>
              <a:rPr lang="en-US" dirty="0"/>
              <a:t> a </a:t>
            </a:r>
            <a:r>
              <a:rPr lang="en-US" b="1" i="1" dirty="0"/>
              <a:t>Jan </a:t>
            </a:r>
            <a:r>
              <a:rPr lang="en-US" b="1" i="1" dirty="0" err="1"/>
              <a:t>Cimbura</a:t>
            </a:r>
            <a:r>
              <a:rPr lang="en-US" b="1" i="1" dirty="0"/>
              <a:t> </a:t>
            </a:r>
          </a:p>
          <a:p>
            <a:pPr lvl="1"/>
            <a:r>
              <a:rPr lang="en-US" dirty="0" err="1"/>
              <a:t>Negativní</a:t>
            </a:r>
            <a:r>
              <a:rPr lang="en-US" dirty="0"/>
              <a:t> role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filmech</a:t>
            </a:r>
            <a:r>
              <a:rPr lang="en-US" dirty="0"/>
              <a:t> </a:t>
            </a:r>
            <a:r>
              <a:rPr lang="en-US" b="1" i="1" dirty="0" err="1"/>
              <a:t>Preludium</a:t>
            </a:r>
            <a:r>
              <a:rPr lang="en-US" dirty="0"/>
              <a:t> (1942, r. </a:t>
            </a:r>
            <a:r>
              <a:rPr lang="en-US" dirty="0" err="1"/>
              <a:t>František</a:t>
            </a:r>
            <a:r>
              <a:rPr lang="en-US" dirty="0"/>
              <a:t> </a:t>
            </a:r>
            <a:r>
              <a:rPr lang="en-US" dirty="0" err="1"/>
              <a:t>Čáp</a:t>
            </a:r>
            <a:r>
              <a:rPr lang="en-US" dirty="0"/>
              <a:t>) a </a:t>
            </a:r>
            <a:r>
              <a:rPr lang="en-US" b="1" i="1" dirty="0" err="1"/>
              <a:t>Barbora</a:t>
            </a:r>
            <a:r>
              <a:rPr lang="en-US" b="1" i="1" dirty="0"/>
              <a:t> </a:t>
            </a:r>
            <a:r>
              <a:rPr lang="en-US" b="1" i="1" dirty="0" err="1"/>
              <a:t>Hlavsová</a:t>
            </a:r>
            <a:r>
              <a:rPr lang="en-US" b="1" i="1" dirty="0"/>
              <a:t> </a:t>
            </a:r>
            <a:r>
              <a:rPr lang="en-US" dirty="0"/>
              <a:t>(1942, r. Martin </a:t>
            </a:r>
            <a:r>
              <a:rPr lang="en-US" dirty="0" err="1"/>
              <a:t>Frič</a:t>
            </a:r>
            <a:r>
              <a:rPr lang="en-US" dirty="0"/>
              <a:t>) </a:t>
            </a:r>
          </a:p>
          <a:p>
            <a:pPr lvl="1"/>
            <a:r>
              <a:rPr lang="en-US" dirty="0" err="1"/>
              <a:t>Plavá</a:t>
            </a:r>
            <a:r>
              <a:rPr lang="en-US" dirty="0"/>
              <a:t> </a:t>
            </a:r>
            <a:r>
              <a:rPr lang="en-US" dirty="0" err="1"/>
              <a:t>nordická</a:t>
            </a:r>
            <a:r>
              <a:rPr lang="en-US" dirty="0"/>
              <a:t> </a:t>
            </a:r>
            <a:r>
              <a:rPr lang="en-US" dirty="0" err="1"/>
              <a:t>krása</a:t>
            </a:r>
            <a:r>
              <a:rPr lang="en-US" dirty="0"/>
              <a:t> </a:t>
            </a:r>
            <a:r>
              <a:rPr lang="en-US" dirty="0" err="1"/>
              <a:t>odpovídá</a:t>
            </a:r>
            <a:r>
              <a:rPr lang="en-US" dirty="0"/>
              <a:t> </a:t>
            </a:r>
            <a:r>
              <a:rPr lang="en-US" dirty="0" err="1"/>
              <a:t>preferencím</a:t>
            </a:r>
            <a:r>
              <a:rPr lang="en-US" dirty="0"/>
              <a:t> </a:t>
            </a:r>
            <a:r>
              <a:rPr lang="en-US" dirty="0" err="1"/>
              <a:t>nacistické</a:t>
            </a:r>
            <a:r>
              <a:rPr lang="en-US" dirty="0"/>
              <a:t> </a:t>
            </a:r>
            <a:r>
              <a:rPr lang="en-US" dirty="0" err="1"/>
              <a:t>kinematografie</a:t>
            </a:r>
            <a:r>
              <a:rPr lang="en-US" dirty="0"/>
              <a:t> (?)</a:t>
            </a:r>
          </a:p>
          <a:p>
            <a:pPr lvl="1"/>
            <a:endParaRPr lang="en-US" dirty="0"/>
          </a:p>
          <a:p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přirozenosti</a:t>
            </a:r>
            <a:r>
              <a:rPr lang="en-US" dirty="0"/>
              <a:t> a </a:t>
            </a:r>
            <a:r>
              <a:rPr lang="en-US" dirty="0" err="1"/>
              <a:t>autenticity</a:t>
            </a:r>
            <a:r>
              <a:rPr lang="en-US" dirty="0"/>
              <a:t> se </a:t>
            </a:r>
            <a:r>
              <a:rPr lang="en-US" dirty="0" err="1"/>
              <a:t>zdůrazňuje</a:t>
            </a:r>
            <a:r>
              <a:rPr lang="en-US" dirty="0"/>
              <a:t> </a:t>
            </a:r>
            <a:r>
              <a:rPr lang="en-US" dirty="0" err="1"/>
              <a:t>umělost</a:t>
            </a:r>
            <a:r>
              <a:rPr lang="en-US" dirty="0"/>
              <a:t> a </a:t>
            </a:r>
            <a:r>
              <a:rPr lang="en-US" dirty="0" err="1"/>
              <a:t>přílišná</a:t>
            </a:r>
            <a:r>
              <a:rPr lang="en-US" dirty="0"/>
              <a:t> </a:t>
            </a:r>
            <a:r>
              <a:rPr lang="en-US" dirty="0" err="1"/>
              <a:t>stylizace</a:t>
            </a:r>
            <a:r>
              <a:rPr lang="en-US" dirty="0"/>
              <a:t> </a:t>
            </a:r>
            <a:r>
              <a:rPr lang="en-US" dirty="0" err="1"/>
              <a:t>Štěpničkové</a:t>
            </a:r>
            <a:r>
              <a:rPr lang="en-US" dirty="0"/>
              <a:t> v </a:t>
            </a:r>
            <a:r>
              <a:rPr lang="en-US" dirty="0" err="1"/>
              <a:t>rolích</a:t>
            </a:r>
            <a:r>
              <a:rPr lang="en-US" dirty="0"/>
              <a:t> </a:t>
            </a:r>
            <a:r>
              <a:rPr lang="en-US" dirty="0" err="1"/>
              <a:t>prostých</a:t>
            </a:r>
            <a:r>
              <a:rPr lang="en-US" dirty="0"/>
              <a:t> </a:t>
            </a:r>
            <a:r>
              <a:rPr lang="en-US" dirty="0" err="1"/>
              <a:t>žen</a:t>
            </a:r>
            <a:endParaRPr lang="en-US" dirty="0"/>
          </a:p>
          <a:p>
            <a:pPr lvl="1"/>
            <a:r>
              <a:rPr lang="en-US" b="1" i="1" dirty="0" err="1"/>
              <a:t>Počestné</a:t>
            </a:r>
            <a:r>
              <a:rPr lang="en-US" b="1" i="1" dirty="0"/>
              <a:t> </a:t>
            </a:r>
            <a:r>
              <a:rPr lang="en-US" b="1" i="1" dirty="0" err="1"/>
              <a:t>paní</a:t>
            </a:r>
            <a:r>
              <a:rPr lang="en-US" b="1" i="1" dirty="0"/>
              <a:t> </a:t>
            </a:r>
            <a:r>
              <a:rPr lang="en-US" b="1" i="1" dirty="0" err="1"/>
              <a:t>pardubické</a:t>
            </a:r>
            <a:r>
              <a:rPr lang="en-US" b="1" i="1" dirty="0"/>
              <a:t> </a:t>
            </a:r>
            <a:r>
              <a:rPr lang="en-US" dirty="0"/>
              <a:t>(1944, r. Martin </a:t>
            </a:r>
            <a:r>
              <a:rPr lang="en-US" dirty="0" err="1"/>
              <a:t>Frič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vlasy</a:t>
            </a:r>
            <a:r>
              <a:rPr lang="en-US" dirty="0"/>
              <a:t>,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úprava</a:t>
            </a:r>
            <a:r>
              <a:rPr lang="en-US" dirty="0"/>
              <a:t> a </a:t>
            </a:r>
            <a:r>
              <a:rPr lang="en-US" dirty="0" err="1"/>
              <a:t>ozdoby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důležité</a:t>
            </a:r>
            <a:r>
              <a:rPr lang="en-US" dirty="0"/>
              <a:t> pro </a:t>
            </a:r>
            <a:r>
              <a:rPr lang="en-US" dirty="0" err="1"/>
              <a:t>vykreslení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Roziny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vyznění</a:t>
            </a:r>
            <a:r>
              <a:rPr lang="en-US" dirty="0"/>
              <a:t> </a:t>
            </a:r>
            <a:r>
              <a:rPr lang="en-US" dirty="0" err="1"/>
              <a:t>celého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5511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341B11-23CC-CE4D-B3F4-D432F4B386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4901EF-002E-3140-A8B4-EA2B191CC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510FD9-1D5F-CB42-A80C-5B7AA153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6868"/>
            <a:ext cx="8064900" cy="451576"/>
          </a:xfrm>
        </p:spPr>
        <p:txBody>
          <a:bodyPr/>
          <a:lstStyle/>
          <a:p>
            <a:r>
              <a:rPr lang="en-US" sz="2800" i="1" dirty="0" err="1"/>
              <a:t>Počestné</a:t>
            </a:r>
            <a:r>
              <a:rPr lang="en-US" sz="2800" i="1" dirty="0"/>
              <a:t> </a:t>
            </a:r>
            <a:r>
              <a:rPr lang="en-US" sz="2800" i="1" dirty="0" err="1"/>
              <a:t>paní</a:t>
            </a:r>
            <a:r>
              <a:rPr lang="en-US" sz="2800" i="1" dirty="0"/>
              <a:t> </a:t>
            </a:r>
            <a:r>
              <a:rPr lang="en-US" sz="2800" i="1" dirty="0" err="1"/>
              <a:t>pardubické</a:t>
            </a:r>
            <a:r>
              <a:rPr lang="en-US" sz="2800" i="1" dirty="0"/>
              <a:t> </a:t>
            </a:r>
            <a:r>
              <a:rPr lang="en-US" sz="2800" dirty="0"/>
              <a:t>(1944, r. Martin </a:t>
            </a:r>
            <a:r>
              <a:rPr lang="en-US" sz="2800" dirty="0" err="1"/>
              <a:t>Frič</a:t>
            </a:r>
            <a:r>
              <a:rPr lang="en-US" sz="2800" dirty="0"/>
              <a:t>)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E0307C6-5566-6542-8E29-B8AA9F8A254C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B63DE8F-28A2-4042-BDAF-66DF754A18DC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Content Placeholder 8" descr="Snímek obrazovky 2017-04-05 v 10.17.34.png">
            <a:extLst>
              <a:ext uri="{FF2B5EF4-FFF2-40B4-BE49-F238E27FC236}">
                <a16:creationId xmlns:a16="http://schemas.microsoft.com/office/drawing/2014/main" id="{C4A98F79-7256-8242-AECF-0DA903551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b="6433"/>
          <a:stretch>
            <a:fillRect/>
          </a:stretch>
        </p:blipFill>
        <p:spPr>
          <a:xfrm>
            <a:off x="457200" y="1055837"/>
            <a:ext cx="4038600" cy="4718304"/>
          </a:xfrm>
          <a:prstGeom prst="rect">
            <a:avLst/>
          </a:prstGeom>
        </p:spPr>
      </p:pic>
      <p:pic>
        <p:nvPicPr>
          <p:cNvPr id="9" name="Content Placeholder 7" descr="Snímek obrazovky 2017-04-05 v 10.14.24.png">
            <a:extLst>
              <a:ext uri="{FF2B5EF4-FFF2-40B4-BE49-F238E27FC236}">
                <a16:creationId xmlns:a16="http://schemas.microsoft.com/office/drawing/2014/main" id="{AAAAA590-48C6-B34D-847A-20B5E1B41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>
            <a:fillRect/>
          </a:stretch>
        </p:blipFill>
        <p:spPr>
          <a:xfrm>
            <a:off x="4648200" y="1055837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9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4FD324-E91E-A44B-97A9-FF59FD971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6AB6D0-4208-7344-BB2A-0F026AD10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FA1F85-A0E7-DC4D-AD45-E767BA4D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6868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Resumé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42E9E0-655F-0D4F-A215-28683876E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45737"/>
            <a:ext cx="8064900" cy="4139998"/>
          </a:xfrm>
        </p:spPr>
        <p:txBody>
          <a:bodyPr/>
          <a:lstStyle/>
          <a:p>
            <a:r>
              <a:rPr lang="en-US" dirty="0" err="1"/>
              <a:t>Výzkum</a:t>
            </a:r>
            <a:r>
              <a:rPr lang="en-US" dirty="0"/>
              <a:t> </a:t>
            </a:r>
            <a:r>
              <a:rPr lang="en-US" dirty="0" err="1"/>
              <a:t>jednotlivých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osobností</a:t>
            </a:r>
            <a:r>
              <a:rPr lang="en-US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umožňuje</a:t>
            </a:r>
            <a:r>
              <a:rPr lang="en-US" dirty="0"/>
              <a:t> </a:t>
            </a:r>
            <a:r>
              <a:rPr lang="en-US" dirty="0" err="1"/>
              <a:t>porozumět</a:t>
            </a:r>
            <a:r>
              <a:rPr lang="en-US" dirty="0"/>
              <a:t> </a:t>
            </a:r>
            <a:r>
              <a:rPr lang="en-US" dirty="0" err="1"/>
              <a:t>způsobům</a:t>
            </a:r>
            <a:r>
              <a:rPr lang="en-US" dirty="0"/>
              <a:t>, </a:t>
            </a:r>
            <a:r>
              <a:rPr lang="en-US" dirty="0" err="1"/>
              <a:t>praktikám</a:t>
            </a:r>
            <a:r>
              <a:rPr lang="en-US" dirty="0"/>
              <a:t> a </a:t>
            </a:r>
            <a:r>
              <a:rPr lang="en-US" dirty="0" err="1"/>
              <a:t>okolnostem</a:t>
            </a:r>
            <a:r>
              <a:rPr lang="en-US" dirty="0"/>
              <a:t>, </a:t>
            </a:r>
            <a:r>
              <a:rPr lang="en-US" dirty="0" err="1"/>
              <a:t>jejichž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se </a:t>
            </a:r>
            <a:r>
              <a:rPr lang="en-US" dirty="0" err="1"/>
              <a:t>konkrétní</a:t>
            </a:r>
            <a:r>
              <a:rPr lang="en-US" dirty="0"/>
              <a:t> </a:t>
            </a:r>
            <a:r>
              <a:rPr lang="en-US" dirty="0" err="1"/>
              <a:t>fyzické</a:t>
            </a:r>
            <a:r>
              <a:rPr lang="en-US" dirty="0"/>
              <a:t> </a:t>
            </a:r>
            <a:r>
              <a:rPr lang="en-US" dirty="0" err="1"/>
              <a:t>tělo</a:t>
            </a:r>
            <a:r>
              <a:rPr lang="en-US" dirty="0"/>
              <a:t> </a:t>
            </a:r>
            <a:r>
              <a:rPr lang="en-US" dirty="0" err="1"/>
              <a:t>stává</a:t>
            </a:r>
            <a:r>
              <a:rPr lang="en-US" dirty="0"/>
              <a:t> </a:t>
            </a:r>
            <a:r>
              <a:rPr lang="en-US" dirty="0" err="1"/>
              <a:t>místem</a:t>
            </a:r>
            <a:r>
              <a:rPr lang="en-US" dirty="0"/>
              <a:t> </a:t>
            </a:r>
            <a:r>
              <a:rPr lang="en-US" dirty="0" err="1"/>
              <a:t>artikulace</a:t>
            </a:r>
            <a:r>
              <a:rPr lang="en-US" dirty="0"/>
              <a:t> </a:t>
            </a:r>
            <a:r>
              <a:rPr lang="en-US" dirty="0" err="1"/>
              <a:t>národních</a:t>
            </a:r>
            <a:r>
              <a:rPr lang="en-US" dirty="0"/>
              <a:t>, </a:t>
            </a:r>
            <a:r>
              <a:rPr lang="en-US" dirty="0" err="1"/>
              <a:t>genderových</a:t>
            </a:r>
            <a:r>
              <a:rPr lang="en-US" dirty="0"/>
              <a:t>, </a:t>
            </a:r>
            <a:r>
              <a:rPr lang="en-US" dirty="0" err="1"/>
              <a:t>třídních</a:t>
            </a:r>
            <a:r>
              <a:rPr lang="en-US" dirty="0"/>
              <a:t> a </a:t>
            </a:r>
            <a:r>
              <a:rPr lang="en-US" dirty="0" err="1"/>
              <a:t>sexuálních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, </a:t>
            </a:r>
            <a:r>
              <a:rPr lang="en-US" dirty="0" err="1"/>
              <a:t>limitů</a:t>
            </a:r>
            <a:r>
              <a:rPr lang="en-US" dirty="0"/>
              <a:t> a </a:t>
            </a:r>
            <a:r>
              <a:rPr lang="en-US" dirty="0" err="1"/>
              <a:t>tenzí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nikdy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neodrážejí</a:t>
            </a:r>
            <a:r>
              <a:rPr lang="en-US" dirty="0"/>
              <a:t> </a:t>
            </a:r>
            <a:r>
              <a:rPr lang="en-US" dirty="0" err="1"/>
              <a:t>dobové</a:t>
            </a:r>
            <a:r>
              <a:rPr lang="en-US" dirty="0"/>
              <a:t> stereotypy, ale </a:t>
            </a:r>
            <a:r>
              <a:rPr lang="en-US" dirty="0" err="1"/>
              <a:t>vždy</a:t>
            </a:r>
            <a:r>
              <a:rPr lang="en-US" dirty="0"/>
              <a:t> je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individualizují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fungují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nestabilní</a:t>
            </a:r>
            <a:r>
              <a:rPr lang="en-US" dirty="0"/>
              <a:t> </a:t>
            </a:r>
            <a:r>
              <a:rPr lang="en-US" dirty="0" err="1"/>
              <a:t>symboly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reprezentační</a:t>
            </a:r>
            <a:r>
              <a:rPr lang="en-US" dirty="0"/>
              <a:t> </a:t>
            </a:r>
            <a:r>
              <a:rPr lang="en-US" dirty="0" err="1"/>
              <a:t>potenciál</a:t>
            </a:r>
            <a:r>
              <a:rPr lang="en-US" dirty="0"/>
              <a:t> pro </a:t>
            </a:r>
            <a:r>
              <a:rPr lang="en-US" dirty="0" err="1"/>
              <a:t>vybranou</a:t>
            </a:r>
            <a:r>
              <a:rPr lang="en-US" dirty="0"/>
              <a:t> </a:t>
            </a:r>
            <a:r>
              <a:rPr lang="en-US" dirty="0" err="1"/>
              <a:t>sadu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 se </a:t>
            </a:r>
            <a:r>
              <a:rPr lang="en-US" dirty="0" err="1"/>
              <a:t>časem</a:t>
            </a:r>
            <a:r>
              <a:rPr lang="en-US" dirty="0"/>
              <a:t> </a:t>
            </a:r>
            <a:r>
              <a:rPr lang="en-US" dirty="0" err="1"/>
              <a:t>vyčerpá</a:t>
            </a:r>
            <a:r>
              <a:rPr lang="en-US" dirty="0"/>
              <a:t> (</a:t>
            </a:r>
            <a:r>
              <a:rPr lang="en-US" dirty="0" err="1"/>
              <a:t>ať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proměně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samotné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s </a:t>
            </a:r>
            <a:r>
              <a:rPr lang="en-US" dirty="0" err="1"/>
              <a:t>ohledem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transformaci</a:t>
            </a:r>
            <a:r>
              <a:rPr lang="en-US" dirty="0"/>
              <a:t> </a:t>
            </a:r>
            <a:r>
              <a:rPr lang="en-US" dirty="0" err="1"/>
              <a:t>produkčních</a:t>
            </a:r>
            <a:r>
              <a:rPr lang="en-US" dirty="0"/>
              <a:t> </a:t>
            </a:r>
            <a:r>
              <a:rPr lang="en-US" dirty="0" err="1"/>
              <a:t>podmínek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vzhledem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změně</a:t>
            </a:r>
            <a:r>
              <a:rPr lang="en-US" dirty="0"/>
              <a:t> </a:t>
            </a:r>
            <a:r>
              <a:rPr lang="en-US" dirty="0" err="1"/>
              <a:t>širšího</a:t>
            </a:r>
            <a:r>
              <a:rPr lang="en-US" dirty="0"/>
              <a:t> </a:t>
            </a:r>
            <a:r>
              <a:rPr lang="en-US" dirty="0" err="1"/>
              <a:t>společensko-ideologického</a:t>
            </a:r>
            <a:r>
              <a:rPr lang="en-US" dirty="0"/>
              <a:t> </a:t>
            </a:r>
            <a:r>
              <a:rPr lang="en-US" dirty="0" err="1"/>
              <a:t>kontextu</a:t>
            </a:r>
            <a:r>
              <a:rPr lang="en-US" dirty="0"/>
              <a:t>).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473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EC64AD-25DB-7242-9CA3-4D70CCCEEB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7BA6E0F-F1F5-AB48-AA2A-6E2D595C5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4840082-B969-F54B-9716-FD9F74BA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L10: Texty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96ED5B7-7FCF-3440-864E-A2AFEDE7A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Shingler</a:t>
            </a:r>
            <a:r>
              <a:rPr lang="en-US" dirty="0"/>
              <a:t>, Martin (2012): </a:t>
            </a:r>
            <a:r>
              <a:rPr lang="en-US" i="1" dirty="0"/>
              <a:t>Star studies. A critical guide</a:t>
            </a:r>
            <a:r>
              <a:rPr lang="en-US" dirty="0"/>
              <a:t>. London: Palgrave Macmillan and BFI, s. 149-180.</a:t>
            </a:r>
          </a:p>
          <a:p>
            <a:endParaRPr lang="en-US" dirty="0"/>
          </a:p>
          <a:p>
            <a:r>
              <a:rPr lang="en-US" dirty="0" err="1"/>
              <a:t>Gmiterková</a:t>
            </a:r>
            <a:r>
              <a:rPr lang="en-US" dirty="0"/>
              <a:t>, </a:t>
            </a:r>
            <a:r>
              <a:rPr lang="en-US" dirty="0" err="1"/>
              <a:t>Šárka</a:t>
            </a:r>
            <a:r>
              <a:rPr lang="en-US" dirty="0"/>
              <a:t> (2015): Betrayed by blondness: </a:t>
            </a: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between authenticity and excess. </a:t>
            </a:r>
            <a:r>
              <a:rPr lang="en-US" i="1" dirty="0"/>
              <a:t>Journal of Celebrity Studies </a:t>
            </a:r>
            <a:r>
              <a:rPr lang="en-US" dirty="0"/>
              <a:t>7, </a:t>
            </a:r>
            <a:r>
              <a:rPr lang="en-US" dirty="0" err="1"/>
              <a:t>č</a:t>
            </a:r>
            <a:r>
              <a:rPr lang="en-US" dirty="0"/>
              <a:t>. 1, s. 45-57. 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255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D297C8-156C-9E46-A084-623D28CE9F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47FEC6-5BBA-3740-AA02-A6E4CFB9B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DB12BD-4D52-2344-87C0-51636698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Ztělesňování</a:t>
            </a:r>
            <a:r>
              <a:rPr lang="en-US" dirty="0"/>
              <a:t>, </a:t>
            </a:r>
            <a:r>
              <a:rPr lang="en-US" dirty="0" err="1"/>
              <a:t>prožívání</a:t>
            </a:r>
            <a:r>
              <a:rPr lang="en-US" dirty="0"/>
              <a:t>, </a:t>
            </a:r>
            <a:r>
              <a:rPr lang="en-US" dirty="0" err="1"/>
              <a:t>zosobňování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BD34A68-6B70-7147-B25D-24159C15C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500" dirty="0"/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ztělesněním</a:t>
            </a:r>
            <a:r>
              <a:rPr lang="en-US" dirty="0"/>
              <a:t> </a:t>
            </a:r>
            <a:r>
              <a:rPr lang="en-US" dirty="0" err="1"/>
              <a:t>sociálních</a:t>
            </a:r>
            <a:r>
              <a:rPr lang="en-US" dirty="0"/>
              <a:t> </a:t>
            </a:r>
            <a:r>
              <a:rPr lang="en-US" dirty="0" err="1"/>
              <a:t>kategorií</a:t>
            </a:r>
            <a:r>
              <a:rPr lang="en-US" dirty="0"/>
              <a:t>, do </a:t>
            </a:r>
            <a:r>
              <a:rPr lang="en-US" dirty="0" err="1"/>
              <a:t>nichž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lidé</a:t>
            </a:r>
            <a:r>
              <a:rPr lang="en-US" dirty="0"/>
              <a:t> </a:t>
            </a:r>
            <a:r>
              <a:rPr lang="en-US" dirty="0" err="1"/>
              <a:t>rozmisťování</a:t>
            </a:r>
            <a:r>
              <a:rPr lang="en-US" dirty="0"/>
              <a:t> a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nuceni</a:t>
            </a:r>
            <a:r>
              <a:rPr lang="en-US" dirty="0"/>
              <a:t> </a:t>
            </a:r>
            <a:r>
              <a:rPr lang="en-US" dirty="0" err="1"/>
              <a:t>dávat</a:t>
            </a:r>
            <a:r>
              <a:rPr lang="en-US" dirty="0"/>
              <a:t> </a:t>
            </a:r>
            <a:r>
              <a:rPr lang="en-US" dirty="0" err="1"/>
              <a:t>svým</a:t>
            </a:r>
            <a:r>
              <a:rPr lang="en-US" dirty="0"/>
              <a:t> </a:t>
            </a:r>
            <a:r>
              <a:rPr lang="en-US" dirty="0" err="1"/>
              <a:t>životům</a:t>
            </a:r>
            <a:r>
              <a:rPr lang="en-US" dirty="0"/>
              <a:t> </a:t>
            </a:r>
            <a:r>
              <a:rPr lang="en-US" dirty="0" err="1"/>
              <a:t>smysl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kategorie</a:t>
            </a:r>
            <a:r>
              <a:rPr lang="en-US" dirty="0"/>
              <a:t> </a:t>
            </a:r>
            <a:r>
              <a:rPr lang="en-US" dirty="0" err="1"/>
              <a:t>třídy</a:t>
            </a:r>
            <a:r>
              <a:rPr lang="en-US" dirty="0"/>
              <a:t>, </a:t>
            </a:r>
            <a:r>
              <a:rPr lang="en-US" dirty="0" err="1"/>
              <a:t>genderu</a:t>
            </a:r>
            <a:r>
              <a:rPr lang="en-US" dirty="0"/>
              <a:t>, </a:t>
            </a:r>
            <a:r>
              <a:rPr lang="en-US" dirty="0" err="1"/>
              <a:t>národa</a:t>
            </a:r>
            <a:r>
              <a:rPr lang="en-US" dirty="0"/>
              <a:t>, </a:t>
            </a:r>
            <a:r>
              <a:rPr lang="en-US" dirty="0" err="1"/>
              <a:t>etnicity</a:t>
            </a:r>
            <a:r>
              <a:rPr lang="en-US" dirty="0"/>
              <a:t>, </a:t>
            </a:r>
            <a:r>
              <a:rPr lang="en-US" dirty="0" err="1"/>
              <a:t>náboženství</a:t>
            </a:r>
            <a:r>
              <a:rPr lang="en-US" dirty="0"/>
              <a:t>, </a:t>
            </a:r>
            <a:r>
              <a:rPr lang="en-US" dirty="0" err="1"/>
              <a:t>sexuální</a:t>
            </a:r>
            <a:r>
              <a:rPr lang="en-US" dirty="0"/>
              <a:t> </a:t>
            </a:r>
            <a:r>
              <a:rPr lang="en-US" dirty="0" err="1"/>
              <a:t>orientace</a:t>
            </a:r>
            <a:r>
              <a:rPr lang="mr-IN" dirty="0"/>
              <a:t>…</a:t>
            </a:r>
            <a:r>
              <a:rPr lang="cs-CZ" dirty="0"/>
              <a:t> 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reprezentují</a:t>
            </a:r>
            <a:r>
              <a:rPr lang="en-US" dirty="0"/>
              <a:t> </a:t>
            </a:r>
            <a:r>
              <a:rPr lang="en-US" dirty="0" err="1"/>
              <a:t>typické</a:t>
            </a:r>
            <a:r>
              <a:rPr lang="en-US" dirty="0"/>
              <a:t>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vystupování</a:t>
            </a:r>
            <a:r>
              <a:rPr lang="en-US" dirty="0"/>
              <a:t>, </a:t>
            </a:r>
            <a:r>
              <a:rPr lang="en-US" dirty="0" err="1"/>
              <a:t>prožívání</a:t>
            </a:r>
            <a:r>
              <a:rPr lang="en-US" dirty="0"/>
              <a:t> a </a:t>
            </a:r>
            <a:r>
              <a:rPr lang="en-US" dirty="0" err="1"/>
              <a:t>uvažování</a:t>
            </a:r>
            <a:r>
              <a:rPr lang="en-US" dirty="0"/>
              <a:t> v </a:t>
            </a:r>
            <a:r>
              <a:rPr lang="en-US" dirty="0" err="1"/>
              <a:t>současné</a:t>
            </a:r>
            <a:r>
              <a:rPr lang="en-US" dirty="0"/>
              <a:t> </a:t>
            </a:r>
            <a:r>
              <a:rPr lang="en-US" dirty="0" err="1"/>
              <a:t>společnosti</a:t>
            </a:r>
            <a:r>
              <a:rPr lang="en-US" dirty="0"/>
              <a:t>; </a:t>
            </a:r>
            <a:r>
              <a:rPr lang="en-US" dirty="0" err="1"/>
              <a:t>způsoby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kulturně</a:t>
            </a:r>
            <a:r>
              <a:rPr lang="en-US" dirty="0"/>
              <a:t>, </a:t>
            </a:r>
            <a:r>
              <a:rPr lang="en-US" dirty="0" err="1"/>
              <a:t>společensky</a:t>
            </a:r>
            <a:r>
              <a:rPr lang="en-US" dirty="0"/>
              <a:t> a </a:t>
            </a:r>
            <a:r>
              <a:rPr lang="en-US" dirty="0" err="1"/>
              <a:t>historicky</a:t>
            </a:r>
            <a:r>
              <a:rPr lang="en-US" dirty="0"/>
              <a:t> </a:t>
            </a:r>
            <a:r>
              <a:rPr lang="en-US" dirty="0" err="1"/>
              <a:t>podmíněné</a:t>
            </a:r>
            <a:r>
              <a:rPr lang="en-US" dirty="0"/>
              <a:t>. </a:t>
            </a:r>
          </a:p>
          <a:p>
            <a:r>
              <a:rPr lang="en-US" dirty="0"/>
              <a:t>K </a:t>
            </a:r>
            <a:r>
              <a:rPr lang="en-US" dirty="0" err="1"/>
              <a:t>hvězdám</a:t>
            </a:r>
            <a:r>
              <a:rPr lang="en-US" dirty="0"/>
              <a:t> se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vztahovat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campu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nejen</a:t>
            </a:r>
            <a:r>
              <a:rPr lang="en-US" dirty="0"/>
              <a:t> pro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tušenou</a:t>
            </a:r>
            <a:r>
              <a:rPr lang="en-US" dirty="0"/>
              <a:t> 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esenci</a:t>
            </a:r>
            <a:r>
              <a:rPr lang="en-US" dirty="0"/>
              <a:t>, ale </a:t>
            </a:r>
            <a:r>
              <a:rPr lang="en-US" dirty="0" err="1"/>
              <a:t>také</a:t>
            </a:r>
            <a:r>
              <a:rPr lang="en-US" dirty="0"/>
              <a:t> je </a:t>
            </a:r>
            <a:r>
              <a:rPr lang="en-US" dirty="0" err="1"/>
              <a:t>oceňovat</a:t>
            </a:r>
            <a:r>
              <a:rPr lang="en-US" dirty="0"/>
              <a:t> za to, jak se </a:t>
            </a:r>
            <a:r>
              <a:rPr lang="en-US" dirty="0" err="1"/>
              <a:t>vypořádávájí</a:t>
            </a:r>
            <a:r>
              <a:rPr lang="en-US" dirty="0"/>
              <a:t> s </a:t>
            </a:r>
            <a:r>
              <a:rPr lang="en-US" dirty="0" err="1"/>
              <a:t>nástrahami</a:t>
            </a:r>
            <a:r>
              <a:rPr lang="en-US" dirty="0"/>
              <a:t> </a:t>
            </a:r>
            <a:r>
              <a:rPr lang="en-US" dirty="0" err="1"/>
              <a:t>společenských</a:t>
            </a:r>
            <a:r>
              <a:rPr lang="en-US" dirty="0"/>
              <a:t> </a:t>
            </a:r>
            <a:r>
              <a:rPr lang="en-US" dirty="0" err="1"/>
              <a:t>konvencí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758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5A8656-DCAC-F84D-ACD3-E90F3AFFA6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4841D-4798-1A46-93E9-9615D328E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27AD71-BCC9-C148-A120-478ABAEB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zeitgeist </a:t>
            </a:r>
            <a:r>
              <a:rPr lang="en-US" dirty="0" err="1"/>
              <a:t>ikona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3D19F3-DDEC-EB45-BE88-35D7ECBA9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Skoro</a:t>
            </a:r>
            <a:r>
              <a:rPr lang="en-US" dirty="0"/>
              <a:t>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obrazy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hlubší</a:t>
            </a:r>
            <a:r>
              <a:rPr lang="en-US" dirty="0"/>
              <a:t>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dopad</a:t>
            </a:r>
            <a:r>
              <a:rPr lang="en-US" dirty="0"/>
              <a:t> a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význam</a:t>
            </a:r>
            <a:r>
              <a:rPr lang="en-US" dirty="0"/>
              <a:t> v </a:t>
            </a:r>
            <a:r>
              <a:rPr lang="en-US" dirty="0" err="1"/>
              <a:t>konkrétním</a:t>
            </a:r>
            <a:r>
              <a:rPr lang="en-US" dirty="0"/>
              <a:t> </a:t>
            </a:r>
            <a:r>
              <a:rPr lang="en-US" dirty="0" err="1"/>
              <a:t>historickém</a:t>
            </a:r>
            <a:r>
              <a:rPr lang="en-US" dirty="0"/>
              <a:t> </a:t>
            </a:r>
            <a:r>
              <a:rPr lang="en-US" dirty="0" err="1"/>
              <a:t>momentu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Jean </a:t>
            </a:r>
            <a:r>
              <a:rPr lang="en-US" dirty="0" err="1"/>
              <a:t>Gabin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emblematický</a:t>
            </a:r>
            <a:r>
              <a:rPr lang="en-US" dirty="0"/>
              <a:t> </a:t>
            </a:r>
            <a:r>
              <a:rPr lang="en-US" dirty="0" err="1"/>
              <a:t>hrdina</a:t>
            </a:r>
            <a:r>
              <a:rPr lang="en-US" dirty="0"/>
              <a:t> </a:t>
            </a:r>
            <a:r>
              <a:rPr lang="en-US" dirty="0" err="1"/>
              <a:t>Lidové</a:t>
            </a:r>
            <a:r>
              <a:rPr lang="en-US" dirty="0"/>
              <a:t> </a:t>
            </a:r>
            <a:r>
              <a:rPr lang="en-US" dirty="0" err="1"/>
              <a:t>fronty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Francii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30. </a:t>
            </a:r>
            <a:r>
              <a:rPr lang="en-US" dirty="0" err="1"/>
              <a:t>letech</a:t>
            </a:r>
            <a:r>
              <a:rPr lang="en-US" dirty="0"/>
              <a:t> / Sidney Poitier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významná</a:t>
            </a:r>
            <a:r>
              <a:rPr lang="en-US" dirty="0"/>
              <a:t> </a:t>
            </a:r>
            <a:r>
              <a:rPr lang="en-US" dirty="0" err="1"/>
              <a:t>ikona</a:t>
            </a:r>
            <a:r>
              <a:rPr lang="en-US" dirty="0"/>
              <a:t> </a:t>
            </a:r>
            <a:r>
              <a:rPr lang="en-US" dirty="0" err="1"/>
              <a:t>amerického</a:t>
            </a:r>
            <a:r>
              <a:rPr lang="en-US" dirty="0"/>
              <a:t> </a:t>
            </a:r>
            <a:r>
              <a:rPr lang="en-US" dirty="0" err="1"/>
              <a:t>rasově</a:t>
            </a:r>
            <a:r>
              <a:rPr lang="en-US" dirty="0"/>
              <a:t> </a:t>
            </a:r>
            <a:r>
              <a:rPr lang="en-US" dirty="0" err="1"/>
              <a:t>integračního</a:t>
            </a:r>
            <a:r>
              <a:rPr lang="en-US" dirty="0"/>
              <a:t> </a:t>
            </a:r>
            <a:r>
              <a:rPr lang="en-US" dirty="0" err="1"/>
              <a:t>hnutí</a:t>
            </a:r>
            <a:r>
              <a:rPr lang="en-US" dirty="0"/>
              <a:t> a </a:t>
            </a:r>
            <a:r>
              <a:rPr lang="en-US" dirty="0" err="1"/>
              <a:t>ideální</a:t>
            </a:r>
            <a:r>
              <a:rPr lang="en-US" dirty="0"/>
              <a:t> </a:t>
            </a:r>
            <a:r>
              <a:rPr lang="en-US" dirty="0" err="1"/>
              <a:t>ztělesnění</a:t>
            </a:r>
            <a:r>
              <a:rPr lang="en-US" dirty="0"/>
              <a:t> </a:t>
            </a:r>
            <a:r>
              <a:rPr lang="en-US" dirty="0" err="1"/>
              <a:t>muže</a:t>
            </a:r>
            <a:r>
              <a:rPr lang="en-US" dirty="0"/>
              <a:t> z </a:t>
            </a:r>
            <a:r>
              <a:rPr lang="en-US" dirty="0" err="1"/>
              <a:t>černošské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třídy</a:t>
            </a:r>
            <a:r>
              <a:rPr lang="en-US" dirty="0"/>
              <a:t> / </a:t>
            </a: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česká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Hvězdu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ztělesnění</a:t>
            </a:r>
            <a:r>
              <a:rPr lang="en-US" dirty="0"/>
              <a:t> </a:t>
            </a:r>
            <a:r>
              <a:rPr lang="en-US" dirty="0" err="1"/>
              <a:t>své</a:t>
            </a:r>
            <a:r>
              <a:rPr lang="en-US" dirty="0"/>
              <a:t> </a:t>
            </a:r>
            <a:r>
              <a:rPr lang="en-US" dirty="0" err="1"/>
              <a:t>doby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částečně</a:t>
            </a:r>
            <a:r>
              <a:rPr lang="en-US" dirty="0"/>
              <a:t> </a:t>
            </a:r>
            <a:r>
              <a:rPr lang="en-US" dirty="0" err="1"/>
              <a:t>spoluvytvářet</a:t>
            </a:r>
            <a:r>
              <a:rPr lang="en-US" dirty="0"/>
              <a:t> </a:t>
            </a:r>
            <a:r>
              <a:rPr lang="en-US" dirty="0" err="1"/>
              <a:t>filmový</a:t>
            </a:r>
            <a:r>
              <a:rPr lang="en-US" dirty="0"/>
              <a:t> </a:t>
            </a:r>
            <a:r>
              <a:rPr lang="en-US" dirty="0" err="1"/>
              <a:t>průmysl</a:t>
            </a:r>
            <a:r>
              <a:rPr lang="en-US" dirty="0"/>
              <a:t>, </a:t>
            </a:r>
            <a:r>
              <a:rPr lang="en-US" dirty="0" err="1"/>
              <a:t>částečně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a </a:t>
            </a:r>
            <a:r>
              <a:rPr lang="en-US" dirty="0" err="1"/>
              <a:t>fanoušci</a:t>
            </a:r>
            <a:r>
              <a:rPr lang="en-US" dirty="0"/>
              <a:t>, ale 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činí</a:t>
            </a:r>
            <a:r>
              <a:rPr lang="en-US" dirty="0"/>
              <a:t> </a:t>
            </a:r>
            <a:r>
              <a:rPr lang="en-US" dirty="0" err="1"/>
              <a:t>filmoví</a:t>
            </a:r>
            <a:r>
              <a:rPr lang="en-US" dirty="0"/>
              <a:t> </a:t>
            </a:r>
            <a:r>
              <a:rPr lang="en-US" dirty="0" err="1"/>
              <a:t>kritici</a:t>
            </a:r>
            <a:r>
              <a:rPr lang="en-US" dirty="0"/>
              <a:t>, </a:t>
            </a:r>
            <a:r>
              <a:rPr lang="en-US" dirty="0" err="1"/>
              <a:t>historici</a:t>
            </a:r>
            <a:r>
              <a:rPr lang="en-US" dirty="0"/>
              <a:t> a </a:t>
            </a:r>
            <a:r>
              <a:rPr lang="en-US" dirty="0" err="1"/>
              <a:t>akademici</a:t>
            </a:r>
            <a:r>
              <a:rPr lang="en-US" dirty="0"/>
              <a:t>.</a:t>
            </a:r>
          </a:p>
          <a:p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konkrétní</a:t>
            </a:r>
            <a:r>
              <a:rPr lang="en-US" dirty="0"/>
              <a:t> </a:t>
            </a:r>
            <a:r>
              <a:rPr lang="en-US" dirty="0" err="1"/>
              <a:t>éry</a:t>
            </a:r>
            <a:r>
              <a:rPr lang="en-US" dirty="0"/>
              <a:t> pro </a:t>
            </a:r>
            <a:r>
              <a:rPr lang="en-US" dirty="0" err="1"/>
              <a:t>nás</a:t>
            </a:r>
            <a:r>
              <a:rPr lang="en-US" dirty="0"/>
              <a:t> </a:t>
            </a:r>
            <a:r>
              <a:rPr lang="en-US" dirty="0" err="1"/>
              <a:t>daný</a:t>
            </a:r>
            <a:r>
              <a:rPr lang="en-US" dirty="0"/>
              <a:t> </a:t>
            </a:r>
            <a:r>
              <a:rPr lang="en-US" dirty="0" err="1"/>
              <a:t>historický</a:t>
            </a:r>
            <a:r>
              <a:rPr lang="en-US" dirty="0"/>
              <a:t> moment </a:t>
            </a:r>
            <a:r>
              <a:rPr lang="en-US" dirty="0" err="1"/>
              <a:t>vyjadřují</a:t>
            </a:r>
            <a:r>
              <a:rPr lang="en-US" dirty="0"/>
              <a:t> </a:t>
            </a:r>
            <a:r>
              <a:rPr lang="en-US" dirty="0" err="1"/>
              <a:t>různými</a:t>
            </a:r>
            <a:r>
              <a:rPr lang="en-US" dirty="0"/>
              <a:t>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mr-IN" dirty="0"/>
              <a:t>…</a:t>
            </a:r>
            <a:r>
              <a:rPr lang="cs-CZ" dirty="0"/>
              <a:t> Hodnoty, konflikty, témata a tenze doby; zkrátka její </a:t>
            </a:r>
            <a:r>
              <a:rPr lang="cs-CZ" b="1" dirty="0"/>
              <a:t>pocitové klima </a:t>
            </a:r>
            <a:r>
              <a:rPr lang="cs-CZ" dirty="0"/>
              <a:t>hvězdy živě vyjadřují.“ </a:t>
            </a:r>
            <a:r>
              <a:rPr lang="cs-CZ" sz="2000" dirty="0"/>
              <a:t>(Holmes, Diana </a:t>
            </a:r>
            <a:r>
              <a:rPr lang="mr-IN" sz="2000" dirty="0"/>
              <a:t>–</a:t>
            </a:r>
            <a:r>
              <a:rPr lang="cs-CZ" sz="2000" dirty="0"/>
              <a:t> John, </a:t>
            </a:r>
            <a:r>
              <a:rPr lang="cs-CZ" sz="2000" dirty="0" err="1"/>
              <a:t>Gaffney</a:t>
            </a:r>
            <a:r>
              <a:rPr lang="cs-CZ" sz="2000" dirty="0"/>
              <a:t>: </a:t>
            </a:r>
            <a:r>
              <a:rPr lang="cs-CZ" sz="2000" dirty="0" err="1"/>
              <a:t>Stardom</a:t>
            </a:r>
            <a:r>
              <a:rPr lang="cs-CZ" sz="2000" dirty="0"/>
              <a:t> in </a:t>
            </a:r>
            <a:r>
              <a:rPr lang="cs-CZ" sz="2000" dirty="0" err="1"/>
              <a:t>postwar</a:t>
            </a:r>
            <a:r>
              <a:rPr lang="cs-CZ" sz="2000" dirty="0"/>
              <a:t> France.)   </a:t>
            </a:r>
            <a:r>
              <a:rPr lang="en-US" sz="2000" dirty="0"/>
              <a:t>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739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172F4B-0280-EE46-9605-0077806F6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313D6A-8F04-4141-9FCB-3C557E444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A0C892-12AB-EA4C-A978-CDAE7F30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94369"/>
            <a:ext cx="8064900" cy="451576"/>
          </a:xfrm>
        </p:spPr>
        <p:txBody>
          <a:bodyPr/>
          <a:lstStyle/>
          <a:p>
            <a:r>
              <a:rPr lang="en-US" dirty="0" err="1"/>
              <a:t>Sexuální</a:t>
            </a:r>
            <a:r>
              <a:rPr lang="en-US" dirty="0"/>
              <a:t> </a:t>
            </a:r>
            <a:r>
              <a:rPr lang="en-US" dirty="0" err="1"/>
              <a:t>symboly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160396-7A51-DE4C-A99D-30FBCA1E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95" y="1371371"/>
            <a:ext cx="5940000" cy="4139998"/>
          </a:xfrm>
        </p:spPr>
        <p:txBody>
          <a:bodyPr/>
          <a:lstStyle/>
          <a:p>
            <a:r>
              <a:rPr lang="en-US" dirty="0" err="1"/>
              <a:t>Globální</a:t>
            </a:r>
            <a:r>
              <a:rPr lang="en-US" dirty="0"/>
              <a:t> </a:t>
            </a:r>
            <a:r>
              <a:rPr lang="en-US" dirty="0" err="1"/>
              <a:t>fenomén</a:t>
            </a:r>
            <a:r>
              <a:rPr lang="en-US" dirty="0"/>
              <a:t> 50. let (USA, </a:t>
            </a:r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Británie</a:t>
            </a:r>
            <a:r>
              <a:rPr lang="en-US" dirty="0"/>
              <a:t>, </a:t>
            </a:r>
            <a:r>
              <a:rPr lang="en-US" dirty="0" err="1"/>
              <a:t>Itálie</a:t>
            </a:r>
            <a:r>
              <a:rPr lang="en-US" dirty="0"/>
              <a:t>, Francie, </a:t>
            </a:r>
            <a:r>
              <a:rPr lang="en-US" dirty="0" err="1"/>
              <a:t>Řecko</a:t>
            </a:r>
            <a:r>
              <a:rPr lang="en-US" dirty="0"/>
              <a:t>, </a:t>
            </a:r>
            <a:r>
              <a:rPr lang="en-US" dirty="0" err="1"/>
              <a:t>Československo</a:t>
            </a:r>
            <a:r>
              <a:rPr lang="mr-IN" dirty="0"/>
              <a:t>…</a:t>
            </a:r>
            <a:r>
              <a:rPr lang="cs-CZ" dirty="0"/>
              <a:t>)</a:t>
            </a:r>
            <a:r>
              <a:rPr lang="en-US" dirty="0"/>
              <a:t> </a:t>
            </a:r>
          </a:p>
          <a:p>
            <a:r>
              <a:rPr lang="en-US" dirty="0" err="1"/>
              <a:t>Transgresivní</a:t>
            </a:r>
            <a:r>
              <a:rPr lang="en-US" dirty="0"/>
              <a:t> </a:t>
            </a:r>
            <a:r>
              <a:rPr lang="en-US" dirty="0" err="1"/>
              <a:t>figury</a:t>
            </a:r>
            <a:r>
              <a:rPr lang="en-US" dirty="0"/>
              <a:t> &gt;&gt; </a:t>
            </a:r>
            <a:r>
              <a:rPr lang="en-US" dirty="0" err="1"/>
              <a:t>ilustrují</a:t>
            </a:r>
            <a:r>
              <a:rPr lang="en-US" dirty="0"/>
              <a:t> </a:t>
            </a:r>
            <a:r>
              <a:rPr lang="en-US" dirty="0" err="1"/>
              <a:t>pohyblivé</a:t>
            </a:r>
            <a:r>
              <a:rPr lang="en-US" dirty="0"/>
              <a:t> </a:t>
            </a:r>
            <a:r>
              <a:rPr lang="en-US" dirty="0" err="1"/>
              <a:t>společensko-politické</a:t>
            </a:r>
            <a:r>
              <a:rPr lang="en-US" dirty="0"/>
              <a:t> </a:t>
            </a:r>
            <a:r>
              <a:rPr lang="en-US" dirty="0" err="1"/>
              <a:t>normy</a:t>
            </a:r>
            <a:r>
              <a:rPr lang="en-US" dirty="0"/>
              <a:t>   </a:t>
            </a:r>
          </a:p>
          <a:p>
            <a:r>
              <a:rPr lang="en-US" dirty="0" err="1"/>
              <a:t>Nejen</a:t>
            </a:r>
            <a:r>
              <a:rPr lang="en-US" dirty="0"/>
              <a:t> </a:t>
            </a:r>
            <a:r>
              <a:rPr lang="en-US" dirty="0" err="1"/>
              <a:t>eroticky</a:t>
            </a:r>
            <a:r>
              <a:rPr lang="en-US" dirty="0"/>
              <a:t> </a:t>
            </a:r>
            <a:r>
              <a:rPr lang="en-US" dirty="0" err="1"/>
              <a:t>atraktivní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, ale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třídní</a:t>
            </a:r>
            <a:r>
              <a:rPr lang="en-US" dirty="0"/>
              <a:t>, </a:t>
            </a:r>
            <a:r>
              <a:rPr lang="en-US" dirty="0" err="1"/>
              <a:t>národní</a:t>
            </a:r>
            <a:r>
              <a:rPr lang="en-US" dirty="0"/>
              <a:t>, </a:t>
            </a:r>
            <a:r>
              <a:rPr lang="en-US" dirty="0" err="1"/>
              <a:t>etnické</a:t>
            </a:r>
            <a:r>
              <a:rPr lang="en-US" dirty="0"/>
              <a:t> a </a:t>
            </a:r>
            <a:r>
              <a:rPr lang="en-US" dirty="0" err="1"/>
              <a:t>rasové</a:t>
            </a:r>
            <a:r>
              <a:rPr lang="en-US" dirty="0"/>
              <a:t> </a:t>
            </a:r>
            <a:r>
              <a:rPr lang="en-US" dirty="0" err="1"/>
              <a:t>atributy</a:t>
            </a:r>
            <a:endParaRPr lang="en-US" dirty="0"/>
          </a:p>
          <a:p>
            <a:r>
              <a:rPr lang="en-US" dirty="0" err="1"/>
              <a:t>Nestabilní</a:t>
            </a:r>
            <a:r>
              <a:rPr lang="en-US" dirty="0"/>
              <a:t> </a:t>
            </a:r>
            <a:r>
              <a:rPr lang="en-US" dirty="0" err="1"/>
              <a:t>symboly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cs-CZ" dirty="0"/>
              <a:t> spojení často protichůdných charakteristik (nevinnost + explozivní sexualita, přitakání stereotypu i komentář k němu, obdivované i vysmívané jako parodie na ženství)</a:t>
            </a:r>
            <a:r>
              <a:rPr lang="en-US" dirty="0"/>
              <a:t> </a:t>
            </a:r>
          </a:p>
          <a:p>
            <a:r>
              <a:rPr lang="en-US" dirty="0" err="1"/>
              <a:t>Krátkodobé</a:t>
            </a:r>
            <a:r>
              <a:rPr lang="en-US" dirty="0"/>
              <a:t> </a:t>
            </a:r>
            <a:r>
              <a:rPr lang="en-US" dirty="0" err="1"/>
              <a:t>kariéry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se </a:t>
            </a:r>
            <a:r>
              <a:rPr lang="en-US" dirty="0" err="1"/>
              <a:t>změnou</a:t>
            </a:r>
            <a:r>
              <a:rPr lang="en-US" dirty="0"/>
              <a:t> </a:t>
            </a:r>
            <a:r>
              <a:rPr lang="en-US" dirty="0" err="1"/>
              <a:t>sociálního</a:t>
            </a:r>
            <a:r>
              <a:rPr lang="en-US" dirty="0"/>
              <a:t> </a:t>
            </a:r>
            <a:r>
              <a:rPr lang="en-US" dirty="0" err="1"/>
              <a:t>klimatu</a:t>
            </a:r>
            <a:r>
              <a:rPr lang="en-US" dirty="0"/>
              <a:t> </a:t>
            </a:r>
            <a:r>
              <a:rPr lang="en-US" dirty="0" err="1"/>
              <a:t>mizí</a:t>
            </a:r>
            <a:r>
              <a:rPr lang="en-US" dirty="0"/>
              <a:t> </a:t>
            </a:r>
            <a:r>
              <a:rPr lang="en-US" dirty="0" err="1"/>
              <a:t>potřeba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konkrétního</a:t>
            </a:r>
            <a:r>
              <a:rPr lang="en-US" dirty="0"/>
              <a:t> </a:t>
            </a:r>
            <a:r>
              <a:rPr lang="en-US" dirty="0" err="1"/>
              <a:t>typu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cs-CZ" dirty="0"/>
          </a:p>
        </p:txBody>
      </p:sp>
      <p:pic>
        <p:nvPicPr>
          <p:cNvPr id="6" name="Picture 3" descr="post_193279_20150111182202 (2).jpg">
            <a:extLst>
              <a:ext uri="{FF2B5EF4-FFF2-40B4-BE49-F238E27FC236}">
                <a16:creationId xmlns:a16="http://schemas.microsoft.com/office/drawing/2014/main" id="{347CB145-95A2-DF45-9BC6-4318962FE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54" y="533400"/>
            <a:ext cx="2362946" cy="2930786"/>
          </a:xfrm>
          <a:prstGeom prst="rect">
            <a:avLst/>
          </a:prstGeom>
        </p:spPr>
      </p:pic>
      <p:pic>
        <p:nvPicPr>
          <p:cNvPr id="7" name="Picture 4" descr="article-2571886-1BFCE72200000578-217_634x902.jpg">
            <a:extLst>
              <a:ext uri="{FF2B5EF4-FFF2-40B4-BE49-F238E27FC236}">
                <a16:creationId xmlns:a16="http://schemas.microsoft.com/office/drawing/2014/main" id="{746D12A3-7BD1-864B-BDDE-199171A57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55" y="3549864"/>
            <a:ext cx="2362946" cy="31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9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35463C-DE90-1949-B5ED-3EFC4DEA5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5DA5AE-4AA9-F74E-BBC6-A2627C2FEE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6" name="Picture 3" descr="1.jpg">
            <a:extLst>
              <a:ext uri="{FF2B5EF4-FFF2-40B4-BE49-F238E27FC236}">
                <a16:creationId xmlns:a16="http://schemas.microsoft.com/office/drawing/2014/main" id="{7E738D56-6A6C-1A4E-8A93-74ACEFA7E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61758" cy="3587749"/>
          </a:xfrm>
          <a:prstGeom prst="rect">
            <a:avLst/>
          </a:prstGeom>
        </p:spPr>
      </p:pic>
      <p:pic>
        <p:nvPicPr>
          <p:cNvPr id="7" name="Picture 4" descr="R1280x0.jpeg">
            <a:extLst>
              <a:ext uri="{FF2B5EF4-FFF2-40B4-BE49-F238E27FC236}">
                <a16:creationId xmlns:a16="http://schemas.microsoft.com/office/drawing/2014/main" id="{F805826A-CF4F-B04C-9FEA-6B893B47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7"/>
          <a:stretch/>
        </p:blipFill>
        <p:spPr>
          <a:xfrm>
            <a:off x="2629226" y="0"/>
            <a:ext cx="3983595" cy="3587749"/>
          </a:xfrm>
          <a:prstGeom prst="rect">
            <a:avLst/>
          </a:prstGeom>
        </p:spPr>
      </p:pic>
      <p:pic>
        <p:nvPicPr>
          <p:cNvPr id="8" name="Picture 6" descr="412e6be19c442fa72d8f0417874d7da0.jpg">
            <a:extLst>
              <a:ext uri="{FF2B5EF4-FFF2-40B4-BE49-F238E27FC236}">
                <a16:creationId xmlns:a16="http://schemas.microsoft.com/office/drawing/2014/main" id="{C38898CB-6B9D-D042-B027-5D7CEABB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48"/>
            <a:ext cx="2180167" cy="3270251"/>
          </a:xfrm>
          <a:prstGeom prst="rect">
            <a:avLst/>
          </a:prstGeom>
        </p:spPr>
      </p:pic>
      <p:pic>
        <p:nvPicPr>
          <p:cNvPr id="9" name="Picture 7" descr="melina-mercouri.jpg">
            <a:extLst>
              <a:ext uri="{FF2B5EF4-FFF2-40B4-BE49-F238E27FC236}">
                <a16:creationId xmlns:a16="http://schemas.microsoft.com/office/drawing/2014/main" id="{0D6E9208-12A7-B04E-9A9F-9067CC07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67" y="3587748"/>
            <a:ext cx="4289060" cy="3270251"/>
          </a:xfrm>
          <a:prstGeom prst="rect">
            <a:avLst/>
          </a:prstGeom>
        </p:spPr>
      </p:pic>
      <p:pic>
        <p:nvPicPr>
          <p:cNvPr id="10" name="Picture 5" descr="tumblr_ne6fbzLuRM1towq7qo1_500.jpg">
            <a:extLst>
              <a:ext uri="{FF2B5EF4-FFF2-40B4-BE49-F238E27FC236}">
                <a16:creationId xmlns:a16="http://schemas.microsoft.com/office/drawing/2014/main" id="{C55B6F3A-5DA4-BD4D-98E8-3A0132727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81" y="0"/>
            <a:ext cx="3088420" cy="3587749"/>
          </a:xfrm>
          <a:prstGeom prst="rect">
            <a:avLst/>
          </a:prstGeom>
        </p:spPr>
      </p:pic>
      <p:pic>
        <p:nvPicPr>
          <p:cNvPr id="11" name="Picture 8" descr="781eef3ad3ef6cfdf0d6e3f28e85cb9b.jpg">
            <a:extLst>
              <a:ext uri="{FF2B5EF4-FFF2-40B4-BE49-F238E27FC236}">
                <a16:creationId xmlns:a16="http://schemas.microsoft.com/office/drawing/2014/main" id="{22D236E9-A96B-904F-9DBA-B07752B6D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78" y="3435919"/>
            <a:ext cx="3058722" cy="34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9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348A8A-2BFF-134C-8EBE-CB4B2EA7E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4E2D4E-7C03-F141-9AD2-BE8691871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6DAA6E-6FD1-BB44-AB74-A9504D4D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err="1"/>
              <a:t>Nikdy</a:t>
            </a:r>
            <a:r>
              <a:rPr lang="en-US" i="1" dirty="0"/>
              <a:t> v </a:t>
            </a:r>
            <a:r>
              <a:rPr lang="en-US" i="1" dirty="0" err="1"/>
              <a:t>neděli</a:t>
            </a:r>
            <a:r>
              <a:rPr lang="en-US" i="1" dirty="0"/>
              <a:t> </a:t>
            </a:r>
            <a:r>
              <a:rPr lang="en-US" dirty="0"/>
              <a:t>(1960, r. Jules Dassin)</a:t>
            </a:r>
            <a:endParaRPr lang="cs-CZ" dirty="0"/>
          </a:p>
        </p:txBody>
      </p:sp>
      <p:pic>
        <p:nvPicPr>
          <p:cNvPr id="6" name="Melina Mercouri - Ta Paidia Tou Piraia (Never On Sunday)" descr="Melina Mercouri - Ta Paidia Tou Piraia (Never On Sunday)">
            <a:hlinkClick r:id="" action="ppaction://media"/>
            <a:extLst>
              <a:ext uri="{FF2B5EF4-FFF2-40B4-BE49-F238E27FC236}">
                <a16:creationId xmlns:a16="http://schemas.microsoft.com/office/drawing/2014/main" id="{1CC934B5-2810-C149-84BA-11B2A47687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888" y="1692275"/>
            <a:ext cx="6624637" cy="4140200"/>
          </a:xfrm>
        </p:spPr>
      </p:pic>
    </p:spTree>
    <p:extLst>
      <p:ext uri="{BB962C8B-B14F-4D97-AF65-F5344CB8AC3E}">
        <p14:creationId xmlns:p14="http://schemas.microsoft.com/office/powerpoint/2010/main" val="20295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701BD6-5725-8A4F-A3AB-CB9820EF7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BD9DB9-35B8-E246-A120-D7E6893383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78D593-5EA3-F54A-A6CB-2E5A940E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1242"/>
            <a:ext cx="8064900" cy="451576"/>
          </a:xfrm>
        </p:spPr>
        <p:txBody>
          <a:bodyPr/>
          <a:lstStyle/>
          <a:p>
            <a:r>
              <a:rPr lang="cs-CZ" dirty="0"/>
              <a:t>Olga Schoberová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A778A7-60C2-6244-AA5F-72953B425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5" y="1205114"/>
            <a:ext cx="6068291" cy="4139998"/>
          </a:xfrm>
        </p:spPr>
        <p:txBody>
          <a:bodyPr/>
          <a:lstStyle/>
          <a:p>
            <a:r>
              <a:rPr lang="en-US" sz="2000" dirty="0" err="1"/>
              <a:t>Kariéra</a:t>
            </a:r>
            <a:r>
              <a:rPr lang="en-US" sz="2000" dirty="0"/>
              <a:t> </a:t>
            </a:r>
            <a:r>
              <a:rPr lang="en-US" sz="2000" dirty="0" err="1"/>
              <a:t>omezená</a:t>
            </a:r>
            <a:r>
              <a:rPr lang="en-US" sz="2000" dirty="0"/>
              <a:t>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60. </a:t>
            </a:r>
            <a:r>
              <a:rPr lang="en-US" sz="2000" dirty="0" err="1"/>
              <a:t>léta</a:t>
            </a:r>
            <a:endParaRPr lang="en-US" sz="2000" dirty="0"/>
          </a:p>
          <a:p>
            <a:r>
              <a:rPr lang="en-US" sz="2000" dirty="0" err="1"/>
              <a:t>Jeden</a:t>
            </a:r>
            <a:r>
              <a:rPr lang="en-US" sz="2000" dirty="0"/>
              <a:t> </a:t>
            </a:r>
            <a:r>
              <a:rPr lang="en-US" sz="2000" dirty="0" err="1"/>
              <a:t>ze</a:t>
            </a:r>
            <a:r>
              <a:rPr lang="en-US" sz="2000" dirty="0"/>
              <a:t> </a:t>
            </a:r>
            <a:r>
              <a:rPr lang="en-US" sz="2000" dirty="0" err="1"/>
              <a:t>symbolů</a:t>
            </a:r>
            <a:r>
              <a:rPr lang="en-US" sz="2000" dirty="0"/>
              <a:t> </a:t>
            </a:r>
            <a:r>
              <a:rPr lang="en-US" sz="2000" dirty="0" err="1"/>
              <a:t>společensko-politického</a:t>
            </a:r>
            <a:r>
              <a:rPr lang="en-US" sz="2000" dirty="0"/>
              <a:t> </a:t>
            </a:r>
            <a:r>
              <a:rPr lang="en-US" sz="2000" dirty="0" err="1"/>
              <a:t>uvolnění</a:t>
            </a:r>
            <a:r>
              <a:rPr lang="en-US" sz="2000" dirty="0"/>
              <a:t> v </a:t>
            </a:r>
            <a:r>
              <a:rPr lang="en-US" sz="2000" dirty="0" err="1"/>
              <a:t>Československu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druhé</a:t>
            </a:r>
            <a:r>
              <a:rPr lang="en-US" sz="2000" dirty="0"/>
              <a:t> </a:t>
            </a:r>
            <a:r>
              <a:rPr lang="en-US" sz="2000" dirty="0" err="1"/>
              <a:t>polovině</a:t>
            </a:r>
            <a:r>
              <a:rPr lang="en-US" sz="2000" dirty="0"/>
              <a:t> 60. let</a:t>
            </a:r>
          </a:p>
          <a:p>
            <a:r>
              <a:rPr lang="en-US" sz="2000" dirty="0"/>
              <a:t>Status </a:t>
            </a:r>
            <a:r>
              <a:rPr lang="en-US" sz="2000" dirty="0" err="1"/>
              <a:t>hvězdy</a:t>
            </a:r>
            <a:r>
              <a:rPr lang="en-US" sz="2000" dirty="0"/>
              <a:t> </a:t>
            </a:r>
            <a:r>
              <a:rPr lang="en-US" sz="2000" dirty="0" err="1"/>
              <a:t>legitimizován</a:t>
            </a:r>
            <a:r>
              <a:rPr lang="en-US" sz="2000" dirty="0"/>
              <a:t> </a:t>
            </a:r>
            <a:r>
              <a:rPr lang="en-US" sz="2000" dirty="0" err="1"/>
              <a:t>pravidelnou</a:t>
            </a:r>
            <a:r>
              <a:rPr lang="en-US" sz="2000" dirty="0"/>
              <a:t> </a:t>
            </a:r>
            <a:r>
              <a:rPr lang="en-US" sz="2000" dirty="0" err="1"/>
              <a:t>prací</a:t>
            </a:r>
            <a:r>
              <a:rPr lang="en-US" sz="2000" dirty="0"/>
              <a:t> v </a:t>
            </a:r>
            <a:r>
              <a:rPr lang="en-US" sz="2000" dirty="0" err="1"/>
              <a:t>zahraničí</a:t>
            </a:r>
            <a:endParaRPr lang="en-US" sz="2000" dirty="0"/>
          </a:p>
          <a:p>
            <a:r>
              <a:rPr lang="en-US" sz="2000" dirty="0" err="1"/>
              <a:t>Ryze</a:t>
            </a:r>
            <a:r>
              <a:rPr lang="en-US" sz="2000" dirty="0"/>
              <a:t> </a:t>
            </a:r>
            <a:r>
              <a:rPr lang="en-US" sz="2000" dirty="0" err="1"/>
              <a:t>filmová</a:t>
            </a:r>
            <a:r>
              <a:rPr lang="en-US" sz="2000" dirty="0"/>
              <a:t> </a:t>
            </a:r>
            <a:r>
              <a:rPr lang="en-US" sz="2000" dirty="0" err="1"/>
              <a:t>herečka</a:t>
            </a:r>
            <a:endParaRPr lang="en-US" sz="2000" dirty="0"/>
          </a:p>
          <a:p>
            <a:r>
              <a:rPr lang="en-US" sz="2000" dirty="0" err="1"/>
              <a:t>Debutovala</a:t>
            </a:r>
            <a:r>
              <a:rPr lang="en-US" sz="2000" dirty="0"/>
              <a:t> </a:t>
            </a:r>
            <a:r>
              <a:rPr lang="en-US" sz="2000" dirty="0" err="1"/>
              <a:t>hudební</a:t>
            </a:r>
            <a:r>
              <a:rPr lang="en-US" sz="2000" dirty="0"/>
              <a:t> </a:t>
            </a:r>
            <a:r>
              <a:rPr lang="en-US" sz="2000" dirty="0" err="1"/>
              <a:t>komedií</a:t>
            </a:r>
            <a:r>
              <a:rPr lang="en-US" sz="2000" dirty="0"/>
              <a:t> </a:t>
            </a:r>
            <a:r>
              <a:rPr lang="en-US" sz="2000" b="1" i="1" dirty="0" err="1"/>
              <a:t>Bylo</a:t>
            </a:r>
            <a:r>
              <a:rPr lang="en-US" sz="2000" b="1" i="1" dirty="0"/>
              <a:t> </a:t>
            </a:r>
            <a:r>
              <a:rPr lang="en-US" sz="2000" b="1" i="1" dirty="0" err="1"/>
              <a:t>nás</a:t>
            </a:r>
            <a:r>
              <a:rPr lang="en-US" sz="2000" b="1" i="1" dirty="0"/>
              <a:t> </a:t>
            </a:r>
            <a:r>
              <a:rPr lang="en-US" sz="2000" b="1" i="1" dirty="0" err="1"/>
              <a:t>dese</a:t>
            </a:r>
            <a:r>
              <a:rPr lang="en-US" sz="2000" dirty="0" err="1"/>
              <a:t>t</a:t>
            </a:r>
            <a:r>
              <a:rPr lang="en-US" sz="2000" dirty="0"/>
              <a:t> (1963, Antonín </a:t>
            </a:r>
            <a:r>
              <a:rPr lang="en-US" sz="2000" dirty="0" err="1"/>
              <a:t>Kachlík</a:t>
            </a:r>
            <a:r>
              <a:rPr lang="en-US" sz="2000" dirty="0"/>
              <a:t>), </a:t>
            </a:r>
            <a:r>
              <a:rPr lang="en-US" sz="2000" dirty="0" err="1"/>
              <a:t>pokračovala</a:t>
            </a:r>
            <a:r>
              <a:rPr lang="en-US" sz="2000" dirty="0"/>
              <a:t> </a:t>
            </a:r>
            <a:r>
              <a:rPr lang="en-US" sz="2000" dirty="0" err="1"/>
              <a:t>epizodními</a:t>
            </a:r>
            <a:r>
              <a:rPr lang="en-US" sz="2000" dirty="0"/>
              <a:t> </a:t>
            </a:r>
            <a:r>
              <a:rPr lang="en-US" sz="2000" dirty="0" err="1"/>
              <a:t>rolemi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filmech</a:t>
            </a:r>
            <a:r>
              <a:rPr lang="en-US" sz="2000" dirty="0"/>
              <a:t> </a:t>
            </a:r>
            <a:r>
              <a:rPr lang="en-US" sz="2000" b="1" i="1" dirty="0" err="1"/>
              <a:t>Ikarie</a:t>
            </a:r>
            <a:r>
              <a:rPr lang="en-US" sz="2000" b="1" i="1" dirty="0"/>
              <a:t> XB1 </a:t>
            </a:r>
            <a:r>
              <a:rPr lang="en-US" sz="2000" dirty="0"/>
              <a:t>(1963, r. </a:t>
            </a:r>
            <a:r>
              <a:rPr lang="en-US" sz="2000" dirty="0" err="1"/>
              <a:t>Jindřich</a:t>
            </a:r>
            <a:r>
              <a:rPr lang="en-US" sz="2000" dirty="0"/>
              <a:t> </a:t>
            </a:r>
            <a:r>
              <a:rPr lang="en-US" sz="2000" dirty="0" err="1"/>
              <a:t>Polák</a:t>
            </a:r>
            <a:r>
              <a:rPr lang="en-US" sz="2000" dirty="0"/>
              <a:t>)</a:t>
            </a:r>
            <a:r>
              <a:rPr lang="en-US" sz="2000" b="1" i="1" dirty="0"/>
              <a:t>, </a:t>
            </a:r>
            <a:r>
              <a:rPr lang="en-US" sz="2000" b="1" i="1" dirty="0" err="1"/>
              <a:t>Náboj</a:t>
            </a:r>
            <a:r>
              <a:rPr lang="en-US" sz="2000" b="1" i="1" dirty="0"/>
              <a:t> </a:t>
            </a:r>
            <a:r>
              <a:rPr lang="en-US" sz="2000" dirty="0"/>
              <a:t>(1963, r. Ivo Toman) a </a:t>
            </a:r>
            <a:r>
              <a:rPr lang="en-US" sz="2000" b="1" i="1" dirty="0" err="1"/>
              <a:t>Bláznova</a:t>
            </a:r>
            <a:r>
              <a:rPr lang="en-US" sz="2000" b="1" i="1" dirty="0"/>
              <a:t> </a:t>
            </a:r>
            <a:r>
              <a:rPr lang="en-US" sz="2000" b="1" i="1" dirty="0" err="1"/>
              <a:t>kronika</a:t>
            </a:r>
            <a:r>
              <a:rPr lang="en-US" sz="2000" b="1" i="1" dirty="0"/>
              <a:t> </a:t>
            </a:r>
            <a:r>
              <a:rPr lang="en-US" sz="2000" dirty="0"/>
              <a:t>(1964, r. Karel Zeman)</a:t>
            </a:r>
          </a:p>
          <a:p>
            <a:r>
              <a:rPr lang="en-US" sz="2000" dirty="0" err="1"/>
              <a:t>Významnou</a:t>
            </a:r>
            <a:r>
              <a:rPr lang="en-US" sz="2000" dirty="0"/>
              <a:t> </a:t>
            </a:r>
            <a:r>
              <a:rPr lang="en-US" sz="2000" dirty="0" err="1"/>
              <a:t>rolí</a:t>
            </a:r>
            <a:r>
              <a:rPr lang="en-US" sz="2000" dirty="0"/>
              <a:t> </a:t>
            </a:r>
            <a:r>
              <a:rPr lang="en-US" sz="2000" dirty="0" err="1"/>
              <a:t>prvního</a:t>
            </a:r>
            <a:r>
              <a:rPr lang="en-US" sz="2000" dirty="0"/>
              <a:t> </a:t>
            </a:r>
            <a:r>
              <a:rPr lang="en-US" sz="2000" dirty="0" err="1"/>
              <a:t>období</a:t>
            </a:r>
            <a:r>
              <a:rPr lang="en-US" sz="2000" dirty="0"/>
              <a:t> </a:t>
            </a:r>
            <a:r>
              <a:rPr lang="en-US" sz="2000" dirty="0" err="1"/>
              <a:t>její</a:t>
            </a:r>
            <a:r>
              <a:rPr lang="en-US" sz="2000" dirty="0"/>
              <a:t> </a:t>
            </a:r>
            <a:r>
              <a:rPr lang="en-US" sz="2000" dirty="0" err="1"/>
              <a:t>kariéry</a:t>
            </a:r>
            <a:r>
              <a:rPr lang="en-US" sz="2000" dirty="0"/>
              <a:t> </a:t>
            </a:r>
            <a:r>
              <a:rPr lang="en-US" sz="2000" dirty="0" err="1"/>
              <a:t>byla</a:t>
            </a:r>
            <a:r>
              <a:rPr lang="en-US" sz="2000" dirty="0"/>
              <a:t> </a:t>
            </a:r>
            <a:r>
              <a:rPr lang="en-US" sz="2000" dirty="0" err="1"/>
              <a:t>naivka</a:t>
            </a:r>
            <a:r>
              <a:rPr lang="en-US" sz="2000" dirty="0"/>
              <a:t> Winnifred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westernové</a:t>
            </a:r>
            <a:r>
              <a:rPr lang="en-US" sz="2000" dirty="0"/>
              <a:t> </a:t>
            </a:r>
            <a:r>
              <a:rPr lang="en-US" sz="2000" dirty="0" err="1"/>
              <a:t>parodii</a:t>
            </a:r>
            <a:r>
              <a:rPr lang="en-US" sz="2000" dirty="0"/>
              <a:t> </a:t>
            </a:r>
            <a:r>
              <a:rPr lang="en-US" sz="2000" b="1" i="1" dirty="0" err="1"/>
              <a:t>Limonádový</a:t>
            </a:r>
            <a:r>
              <a:rPr lang="en-US" sz="2000" b="1" i="1" dirty="0"/>
              <a:t> Joe</a:t>
            </a:r>
            <a:r>
              <a:rPr lang="en-US" sz="2000" dirty="0"/>
              <a:t> (1964, r. </a:t>
            </a:r>
            <a:r>
              <a:rPr lang="en-US" sz="2000" dirty="0" err="1"/>
              <a:t>Oldřich</a:t>
            </a:r>
            <a:r>
              <a:rPr lang="en-US" sz="2000" dirty="0"/>
              <a:t> </a:t>
            </a:r>
            <a:r>
              <a:rPr lang="en-US" sz="2000" dirty="0" err="1"/>
              <a:t>Lipský</a:t>
            </a:r>
            <a:r>
              <a:rPr lang="en-US" sz="2000" dirty="0"/>
              <a:t>)  </a:t>
            </a:r>
          </a:p>
          <a:p>
            <a:endParaRPr lang="cs-CZ" sz="2000" dirty="0"/>
          </a:p>
        </p:txBody>
      </p:sp>
      <p:pic>
        <p:nvPicPr>
          <p:cNvPr id="6" name="Picture 3" descr="1963 Bylo nas deset 3.jpg">
            <a:extLst>
              <a:ext uri="{FF2B5EF4-FFF2-40B4-BE49-F238E27FC236}">
                <a16:creationId xmlns:a16="http://schemas.microsoft.com/office/drawing/2014/main" id="{3AAF5E9A-C58B-874F-812F-A09375E6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63" y="66445"/>
            <a:ext cx="2963537" cy="2730688"/>
          </a:xfrm>
          <a:prstGeom prst="rect">
            <a:avLst/>
          </a:prstGeom>
        </p:spPr>
      </p:pic>
      <p:pic>
        <p:nvPicPr>
          <p:cNvPr id="7" name="Picture 4" descr="51c146b7d503c6329cd063eda8a574c9.jpg">
            <a:extLst>
              <a:ext uri="{FF2B5EF4-FFF2-40B4-BE49-F238E27FC236}">
                <a16:creationId xmlns:a16="http://schemas.microsoft.com/office/drawing/2014/main" id="{6311BB8E-A3FE-0947-902C-F3CFBCFDF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45" y="2871542"/>
            <a:ext cx="2969226" cy="31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872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674</TotalTime>
  <Words>1557</Words>
  <Application>Microsoft Macintosh PowerPoint</Application>
  <PresentationFormat>Předvádění na obrazovce (4:3)</PresentationFormat>
  <Paragraphs>154</Paragraphs>
  <Slides>24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Tahoma</vt:lpstr>
      <vt:lpstr>Wingdings</vt:lpstr>
      <vt:lpstr>Prezentace_MU_CZ</vt:lpstr>
      <vt:lpstr>FAVh040: Výzkum hvězd, hvězdných systémů a kultury celebrit  L10 – Hvězdy jako nestabilní symboly</vt:lpstr>
      <vt:lpstr>Lidé pod horami  ČSR 1937  r. Václav Wasserman</vt:lpstr>
      <vt:lpstr>L10: Texty </vt:lpstr>
      <vt:lpstr>Ztělesňování, prožívání, zosobňování </vt:lpstr>
      <vt:lpstr>Hvězda jako zeitgeist ikona</vt:lpstr>
      <vt:lpstr>Sexuální symboly</vt:lpstr>
      <vt:lpstr>Prezentace aplikace PowerPoint</vt:lpstr>
      <vt:lpstr>Nikdy v neděli (1960, r. Jules Dassin)</vt:lpstr>
      <vt:lpstr>Olga Schoberová</vt:lpstr>
      <vt:lpstr>Olga Schoberová / Olinka Berová</vt:lpstr>
      <vt:lpstr>Olga Schoberová: hvězdný obraz</vt:lpstr>
      <vt:lpstr>Prezentace aplikace PowerPoint</vt:lpstr>
      <vt:lpstr>“Blond” faktor</vt:lpstr>
      <vt:lpstr>Blond stereotypy</vt:lpstr>
      <vt:lpstr>Prezentace aplikace PowerPoint</vt:lpstr>
      <vt:lpstr>Blond vlasy – střih a design</vt:lpstr>
      <vt:lpstr>Záře vs lesk (glow vs shine)</vt:lpstr>
      <vt:lpstr>Prezentace aplikace PowerPoint</vt:lpstr>
      <vt:lpstr>Jiřina Štěpničková</vt:lpstr>
      <vt:lpstr>Prezentace aplikace PowerPoint</vt:lpstr>
      <vt:lpstr>Hvězdný obraz Jiřiny Štěpničkové  (do roku 1945)</vt:lpstr>
      <vt:lpstr>Protektorát Čechy a Morava</vt:lpstr>
      <vt:lpstr>Počestné paní pardubické (1944, r. Martin Frič)</vt:lpstr>
      <vt:lpstr>Resumé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FAVh040: Výzkum hvězd, hvězdných systémů a kultury celebrit  L10 – Hvězdy jako nestabilní symboly</dc:title>
  <dc:creator>Šárka Gmiterková</dc:creator>
  <cp:lastModifiedBy>Šárka Gmiterková</cp:lastModifiedBy>
  <cp:revision>4</cp:revision>
  <dcterms:created xsi:type="dcterms:W3CDTF">2022-05-10T07:44:25Z</dcterms:created>
  <dcterms:modified xsi:type="dcterms:W3CDTF">2022-05-10T18:59:15Z</dcterms:modified>
</cp:coreProperties>
</file>