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8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78" autoAdjust="0"/>
    <p:restoredTop sz="96270" autoAdjust="0"/>
  </p:normalViewPr>
  <p:slideViewPr>
    <p:cSldViewPr snapToGrid="0">
      <p:cViewPr varScale="1">
        <p:scale>
          <a:sx n="108" d="100"/>
          <a:sy n="108" d="100"/>
        </p:scale>
        <p:origin x="192" y="3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49B4A6AC-BDF3-7A4E-AE8F-30770662C6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FDEB639D-3D5C-464C-BDE5-B74095023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4FA66768-9589-2949-93B3-46B2497AD2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1AAA1A5A-C954-FE43-B28E-CF7321376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D44EFF6-9EB3-1644-9EA5-40F4E97B9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2BC1F0D1-206B-6840-865D-185BADC08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7F28D9A-DF4F-8D46-9103-0EFCBEFC9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4C227044-85A0-3E4C-8894-875974A35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BD7D05A-E512-5B4A-B9FD-01C29F6A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7295B6F1-702C-D047-89CD-70E5DBEF2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BED687E-1DDB-9645-8FAB-A30FACA2C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9F71D72-50A6-3A4A-9D44-33479454A6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148292"/>
            <a:ext cx="8521200" cy="1423930"/>
          </a:xfrm>
        </p:spPr>
        <p:txBody>
          <a:bodyPr/>
          <a:lstStyle/>
          <a:p>
            <a:pPr algn="ctr"/>
            <a:r>
              <a:rPr lang="cs-CZ" sz="3000" dirty="0"/>
              <a:t>FAVh040 – Výzkum hvězd, hvězdných systémů a kultury celebrit</a:t>
            </a:r>
            <a:br>
              <a:rPr lang="cs-CZ" sz="3000" dirty="0"/>
            </a:br>
            <a:br>
              <a:rPr lang="cs-CZ" sz="3000" dirty="0"/>
            </a:br>
            <a:r>
              <a:rPr lang="cs-CZ" sz="3000" dirty="0"/>
              <a:t>L9: </a:t>
            </a:r>
            <a:r>
              <a:rPr lang="cs-CZ" sz="3000" dirty="0" err="1"/>
              <a:t>Transnárodní</a:t>
            </a:r>
            <a:r>
              <a:rPr lang="cs-CZ" sz="3000" dirty="0"/>
              <a:t> hvězdy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7" y="4568095"/>
            <a:ext cx="8521200" cy="698497"/>
          </a:xfrm>
        </p:spPr>
        <p:txBody>
          <a:bodyPr/>
          <a:lstStyle/>
          <a:p>
            <a:pPr algn="ctr"/>
            <a:r>
              <a:rPr lang="cs-CZ" sz="2000" b="1" dirty="0"/>
              <a:t>Mgr. Šárka </a:t>
            </a:r>
            <a:r>
              <a:rPr lang="cs-CZ" sz="2000" b="1" dirty="0" err="1"/>
              <a:t>Gmiterková</a:t>
            </a:r>
            <a:r>
              <a:rPr lang="cs-CZ" sz="2000" b="1" dirty="0"/>
              <a:t>, Ph.D. </a:t>
            </a:r>
          </a:p>
          <a:p>
            <a:pPr algn="ctr"/>
            <a:r>
              <a:rPr lang="cs-CZ" sz="2000" b="1" dirty="0"/>
              <a:t>JS 2022</a:t>
            </a:r>
          </a:p>
          <a:p>
            <a:pPr algn="ctr"/>
            <a:r>
              <a:rPr lang="cs-CZ" sz="2000" b="1" dirty="0"/>
              <a:t>27. 4. 2022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3E483A-3573-2848-B170-5CBEF877BB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538"/>
            <a:ext cx="9144000" cy="5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2A8700-40AE-8B42-A540-DC776149F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615A12-5841-DC40-B20F-E42923F5E8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8114ACB-B954-D741-B96B-12EC7BDDBD00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hollywoodských</a:t>
            </a:r>
            <a:r>
              <a:rPr lang="en-US" dirty="0"/>
              <a:t> </a:t>
            </a:r>
            <a:r>
              <a:rPr lang="en-US" dirty="0" err="1"/>
              <a:t>filmech</a:t>
            </a:r>
            <a:r>
              <a:rPr lang="en-US" dirty="0"/>
              <a:t> a </a:t>
            </a:r>
            <a:r>
              <a:rPr lang="en-US" dirty="0" err="1"/>
              <a:t>mezinárodních</a:t>
            </a:r>
            <a:r>
              <a:rPr lang="en-US" dirty="0"/>
              <a:t> </a:t>
            </a:r>
            <a:r>
              <a:rPr lang="en-US" dirty="0" err="1"/>
              <a:t>produkcích</a:t>
            </a:r>
            <a:r>
              <a:rPr lang="en-US" dirty="0"/>
              <a:t> </a:t>
            </a:r>
            <a:r>
              <a:rPr lang="en-US" dirty="0" err="1"/>
              <a:t>Bardem</a:t>
            </a:r>
            <a:r>
              <a:rPr lang="en-US" dirty="0"/>
              <a:t> </a:t>
            </a:r>
            <a:r>
              <a:rPr lang="en-US" dirty="0" err="1"/>
              <a:t>hraje</a:t>
            </a:r>
            <a:r>
              <a:rPr lang="en-US" dirty="0"/>
              <a:t> 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postavy</a:t>
            </a:r>
            <a:r>
              <a:rPr lang="en-US" dirty="0"/>
              <a:t> (</a:t>
            </a:r>
            <a:r>
              <a:rPr lang="en-US" b="1" i="1" dirty="0" err="1"/>
              <a:t>Tahle</a:t>
            </a:r>
            <a:r>
              <a:rPr lang="en-US" b="1" i="1" dirty="0"/>
              <a:t> </a:t>
            </a:r>
            <a:r>
              <a:rPr lang="en-US" b="1" i="1" dirty="0" err="1"/>
              <a:t>země</a:t>
            </a:r>
            <a:r>
              <a:rPr lang="en-US" b="1" i="1" dirty="0"/>
              <a:t> </a:t>
            </a:r>
            <a:r>
              <a:rPr lang="en-US" b="1" i="1" dirty="0" err="1"/>
              <a:t>není</a:t>
            </a:r>
            <a:r>
              <a:rPr lang="en-US" b="1" i="1" dirty="0"/>
              <a:t> pro </a:t>
            </a:r>
            <a:r>
              <a:rPr lang="en-US" b="1" i="1" dirty="0" err="1"/>
              <a:t>starý</a:t>
            </a:r>
            <a:r>
              <a:rPr lang="en-US" b="1" i="1" dirty="0"/>
              <a:t>, Skyfall</a:t>
            </a:r>
            <a:r>
              <a:rPr lang="en-US" dirty="0"/>
              <a:t>). </a:t>
            </a:r>
            <a:r>
              <a:rPr lang="en-US" dirty="0" err="1"/>
              <a:t>Zatímco</a:t>
            </a:r>
            <a:r>
              <a:rPr lang="en-US" dirty="0"/>
              <a:t> </a:t>
            </a:r>
            <a:r>
              <a:rPr lang="en-US" dirty="0" err="1"/>
              <a:t>tyto</a:t>
            </a:r>
            <a:r>
              <a:rPr lang="en-US" dirty="0"/>
              <a:t> role </a:t>
            </a:r>
            <a:r>
              <a:rPr lang="en-US" dirty="0" err="1"/>
              <a:t>pracují</a:t>
            </a:r>
            <a:r>
              <a:rPr lang="en-US" dirty="0"/>
              <a:t> </a:t>
            </a:r>
            <a:r>
              <a:rPr lang="en-US" dirty="0" err="1"/>
              <a:t>spíš</a:t>
            </a:r>
            <a:r>
              <a:rPr lang="en-US" dirty="0"/>
              <a:t> s </a:t>
            </a:r>
            <a:r>
              <a:rPr lang="en-US" dirty="0" err="1"/>
              <a:t>koncepcí</a:t>
            </a:r>
            <a:r>
              <a:rPr lang="en-US" dirty="0"/>
              <a:t> “</a:t>
            </a:r>
            <a:r>
              <a:rPr lang="en-US" dirty="0" err="1"/>
              <a:t>jinakosti</a:t>
            </a:r>
            <a:r>
              <a:rPr lang="en-US" dirty="0"/>
              <a:t>” (Otherness), 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kladných</a:t>
            </a:r>
            <a:r>
              <a:rPr lang="en-US" dirty="0"/>
              <a:t> </a:t>
            </a:r>
            <a:r>
              <a:rPr lang="en-US" dirty="0" err="1"/>
              <a:t>rolí</a:t>
            </a:r>
            <a:r>
              <a:rPr lang="en-US" dirty="0"/>
              <a:t> se casting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opírá</a:t>
            </a:r>
            <a:r>
              <a:rPr lang="en-US" dirty="0"/>
              <a:t> o </a:t>
            </a:r>
            <a:r>
              <a:rPr lang="en-US" dirty="0" err="1"/>
              <a:t>latino</a:t>
            </a:r>
            <a:r>
              <a:rPr lang="en-US" dirty="0"/>
              <a:t> </a:t>
            </a:r>
            <a:r>
              <a:rPr lang="en-US" dirty="0" err="1"/>
              <a:t>stereotyp</a:t>
            </a:r>
            <a:r>
              <a:rPr lang="en-US" dirty="0"/>
              <a:t> (</a:t>
            </a:r>
            <a:r>
              <a:rPr lang="en-US" b="1" i="1" dirty="0"/>
              <a:t>Vicky, Cristina, Barcelona; </a:t>
            </a:r>
            <a:r>
              <a:rPr lang="en-US" b="1" i="1" dirty="0" err="1"/>
              <a:t>Jíst</a:t>
            </a:r>
            <a:r>
              <a:rPr lang="en-US" b="1" i="1" dirty="0"/>
              <a:t>, </a:t>
            </a:r>
            <a:r>
              <a:rPr lang="en-US" b="1" i="1" dirty="0" err="1"/>
              <a:t>meditovat</a:t>
            </a:r>
            <a:r>
              <a:rPr lang="en-US" b="1" i="1" dirty="0"/>
              <a:t>, </a:t>
            </a:r>
            <a:r>
              <a:rPr lang="en-US" b="1" i="1" dirty="0" err="1"/>
              <a:t>milovat</a:t>
            </a:r>
            <a:r>
              <a:rPr lang="en-US" b="1" i="1" dirty="0"/>
              <a:t>; </a:t>
            </a:r>
            <a:r>
              <a:rPr lang="en-US" b="1" i="1" dirty="0" err="1"/>
              <a:t>Láska</a:t>
            </a:r>
            <a:r>
              <a:rPr lang="en-US" b="1" i="1" dirty="0"/>
              <a:t> za </a:t>
            </a:r>
            <a:r>
              <a:rPr lang="en-US" b="1" i="1" dirty="0" err="1"/>
              <a:t>časů</a:t>
            </a:r>
            <a:r>
              <a:rPr lang="en-US" b="1" i="1" dirty="0"/>
              <a:t> </a:t>
            </a:r>
            <a:r>
              <a:rPr lang="en-US" b="1" i="1" dirty="0" err="1"/>
              <a:t>cholery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Status </a:t>
            </a:r>
            <a:r>
              <a:rPr lang="en-US" dirty="0" err="1"/>
              <a:t>vynikajícího</a:t>
            </a:r>
            <a:r>
              <a:rPr lang="en-US" dirty="0"/>
              <a:t> </a:t>
            </a:r>
            <a:r>
              <a:rPr lang="en-US" dirty="0" err="1"/>
              <a:t>herce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chrání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nijak</a:t>
            </a:r>
            <a:r>
              <a:rPr lang="en-US" dirty="0"/>
              <a:t> </a:t>
            </a:r>
            <a:r>
              <a:rPr lang="en-US" dirty="0" err="1"/>
              <a:t>příznivě</a:t>
            </a:r>
            <a:r>
              <a:rPr lang="en-US" dirty="0"/>
              <a:t> </a:t>
            </a:r>
            <a:r>
              <a:rPr lang="en-US" dirty="0" err="1"/>
              <a:t>hodnocených</a:t>
            </a:r>
            <a:r>
              <a:rPr lang="en-US" dirty="0"/>
              <a:t> </a:t>
            </a:r>
            <a:r>
              <a:rPr lang="en-US" dirty="0" err="1"/>
              <a:t>filmů</a:t>
            </a:r>
            <a:r>
              <a:rPr lang="en-US" dirty="0"/>
              <a:t> (</a:t>
            </a:r>
            <a:r>
              <a:rPr lang="en-US" b="1" i="1" dirty="0" err="1"/>
              <a:t>Biutiful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průměrné</a:t>
            </a:r>
            <a:r>
              <a:rPr lang="en-US" dirty="0"/>
              <a:t> </a:t>
            </a:r>
            <a:r>
              <a:rPr lang="en-US" dirty="0" err="1"/>
              <a:t>kritiky</a:t>
            </a:r>
            <a:r>
              <a:rPr lang="en-US" dirty="0"/>
              <a:t> X </a:t>
            </a:r>
            <a:r>
              <a:rPr lang="en-US" dirty="0" err="1"/>
              <a:t>Zlatá</a:t>
            </a:r>
            <a:r>
              <a:rPr lang="en-US" dirty="0"/>
              <a:t> </a:t>
            </a:r>
            <a:r>
              <a:rPr lang="en-US" dirty="0" err="1"/>
              <a:t>palma</a:t>
            </a:r>
            <a:r>
              <a:rPr lang="en-US" dirty="0"/>
              <a:t> v Cannes za </a:t>
            </a:r>
            <a:r>
              <a:rPr lang="en-US" dirty="0" err="1"/>
              <a:t>herecký</a:t>
            </a:r>
            <a:r>
              <a:rPr lang="en-US" dirty="0"/>
              <a:t> </a:t>
            </a:r>
            <a:r>
              <a:rPr lang="en-US" dirty="0" err="1"/>
              <a:t>výkon</a:t>
            </a:r>
            <a:r>
              <a:rPr lang="en-US" dirty="0"/>
              <a:t> v </a:t>
            </a:r>
            <a:r>
              <a:rPr lang="en-US" dirty="0" err="1"/>
              <a:t>hlavní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+ </a:t>
            </a:r>
            <a:r>
              <a:rPr lang="en-US" dirty="0" err="1"/>
              <a:t>nominace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Oscara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V USA </a:t>
            </a:r>
            <a:r>
              <a:rPr lang="en-US" dirty="0" err="1"/>
              <a:t>sdílí</a:t>
            </a:r>
            <a:r>
              <a:rPr lang="en-US" dirty="0"/>
              <a:t> </a:t>
            </a:r>
            <a:r>
              <a:rPr lang="en-US" dirty="0" err="1"/>
              <a:t>informace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svého</a:t>
            </a:r>
            <a:r>
              <a:rPr lang="en-US" dirty="0"/>
              <a:t> </a:t>
            </a:r>
            <a:r>
              <a:rPr lang="en-US" dirty="0" err="1"/>
              <a:t>soukromí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Španělsku</a:t>
            </a:r>
            <a:r>
              <a:rPr lang="en-US" dirty="0"/>
              <a:t>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obsah</a:t>
            </a:r>
            <a:r>
              <a:rPr lang="en-US" dirty="0"/>
              <a:t> </a:t>
            </a:r>
            <a:r>
              <a:rPr lang="en-US" dirty="0" err="1"/>
              <a:t>minimalizuje</a:t>
            </a:r>
            <a:r>
              <a:rPr lang="en-US" dirty="0"/>
              <a:t> a </a:t>
            </a:r>
            <a:r>
              <a:rPr lang="en-US" dirty="0" err="1"/>
              <a:t>vyjadřuje</a:t>
            </a:r>
            <a:r>
              <a:rPr lang="en-US" dirty="0"/>
              <a:t> se </a:t>
            </a:r>
            <a:r>
              <a:rPr lang="en-US" dirty="0" err="1"/>
              <a:t>spíš</a:t>
            </a:r>
            <a:r>
              <a:rPr lang="en-US" dirty="0"/>
              <a:t> k </a:t>
            </a:r>
            <a:r>
              <a:rPr lang="en-US" dirty="0" err="1"/>
              <a:t>aktuálním</a:t>
            </a:r>
            <a:r>
              <a:rPr lang="en-US" dirty="0"/>
              <a:t> </a:t>
            </a:r>
            <a:r>
              <a:rPr lang="en-US" dirty="0" err="1"/>
              <a:t>politickým</a:t>
            </a:r>
            <a:r>
              <a:rPr lang="en-US" dirty="0"/>
              <a:t> a </a:t>
            </a:r>
            <a:r>
              <a:rPr lang="en-US" dirty="0" err="1"/>
              <a:t>společenským</a:t>
            </a:r>
            <a:r>
              <a:rPr lang="en-US" dirty="0"/>
              <a:t> </a:t>
            </a:r>
            <a:r>
              <a:rPr lang="en-US" dirty="0" err="1"/>
              <a:t>otázkám</a:t>
            </a:r>
            <a:r>
              <a:rPr lang="en-US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40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365AF9-645B-BF43-BABE-6D03E36751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F47233-2FD0-3447-8B9B-7D551871C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C64E1B6-1530-3842-A142-4CC628A7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L9: Texty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E23CD3-BAC2-7B4D-A4B0-EF5CF8D5C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YU, Sabrina </a:t>
            </a:r>
            <a:r>
              <a:rPr lang="cs-CZ" dirty="0" err="1"/>
              <a:t>Qiong</a:t>
            </a:r>
            <a:r>
              <a:rPr lang="cs-CZ" dirty="0"/>
              <a:t>. Dancing </a:t>
            </a:r>
            <a:r>
              <a:rPr lang="cs-CZ" dirty="0" err="1"/>
              <a:t>With</a:t>
            </a:r>
            <a:r>
              <a:rPr lang="cs-CZ" dirty="0"/>
              <a:t> Hollywood: Re-</a:t>
            </a:r>
            <a:r>
              <a:rPr lang="cs-CZ" dirty="0" err="1"/>
              <a:t>Defining</a:t>
            </a:r>
            <a:r>
              <a:rPr lang="cs-CZ" dirty="0"/>
              <a:t> </a:t>
            </a:r>
            <a:r>
              <a:rPr lang="cs-CZ" dirty="0" err="1"/>
              <a:t>Transnational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Stardom</a:t>
            </a:r>
            <a:r>
              <a:rPr lang="cs-CZ" dirty="0"/>
              <a:t>. In: Andrea </a:t>
            </a:r>
            <a:r>
              <a:rPr lang="cs-CZ" dirty="0" err="1"/>
              <a:t>Bandhauer</a:t>
            </a:r>
            <a:r>
              <a:rPr lang="cs-CZ" dirty="0"/>
              <a:t> a Michelle </a:t>
            </a:r>
            <a:r>
              <a:rPr lang="cs-CZ" dirty="0" err="1"/>
              <a:t>Royer</a:t>
            </a:r>
            <a:r>
              <a:rPr lang="cs-CZ" dirty="0"/>
              <a:t> (</a:t>
            </a:r>
            <a:r>
              <a:rPr lang="cs-CZ" dirty="0" err="1"/>
              <a:t>eds</a:t>
            </a:r>
            <a:r>
              <a:rPr lang="cs-CZ" dirty="0"/>
              <a:t>.): </a:t>
            </a:r>
            <a:r>
              <a:rPr lang="cs-CZ" i="1" dirty="0" err="1"/>
              <a:t>Stars</a:t>
            </a:r>
            <a:r>
              <a:rPr lang="cs-CZ" i="1" dirty="0"/>
              <a:t> in </a:t>
            </a:r>
            <a:r>
              <a:rPr lang="cs-CZ" i="1" dirty="0" err="1"/>
              <a:t>World</a:t>
            </a:r>
            <a:r>
              <a:rPr lang="cs-CZ" i="1" dirty="0"/>
              <a:t> </a:t>
            </a:r>
            <a:r>
              <a:rPr lang="cs-CZ" i="1" dirty="0" err="1"/>
              <a:t>Cinema</a:t>
            </a:r>
            <a:r>
              <a:rPr lang="cs-CZ" i="1" dirty="0"/>
              <a:t>: </a:t>
            </a:r>
            <a:r>
              <a:rPr lang="cs-CZ" i="1" dirty="0" err="1"/>
              <a:t>Screen</a:t>
            </a:r>
            <a:r>
              <a:rPr lang="cs-CZ" i="1" dirty="0"/>
              <a:t> </a:t>
            </a:r>
            <a:r>
              <a:rPr lang="cs-CZ" i="1" dirty="0" err="1"/>
              <a:t>Icons</a:t>
            </a:r>
            <a:r>
              <a:rPr lang="cs-CZ" i="1" dirty="0"/>
              <a:t> and Star Systems </a:t>
            </a:r>
            <a:r>
              <a:rPr lang="cs-CZ" i="1" dirty="0" err="1"/>
              <a:t>Across</a:t>
            </a:r>
            <a:r>
              <a:rPr lang="cs-CZ" i="1" dirty="0"/>
              <a:t> </a:t>
            </a:r>
            <a:r>
              <a:rPr lang="cs-CZ" i="1" dirty="0" err="1"/>
              <a:t>Cultures</a:t>
            </a:r>
            <a:r>
              <a:rPr lang="cs-CZ" dirty="0"/>
              <a:t>. London and New York: I. B. </a:t>
            </a:r>
            <a:r>
              <a:rPr lang="cs-CZ" dirty="0" err="1"/>
              <a:t>Tauris</a:t>
            </a:r>
            <a:r>
              <a:rPr lang="cs-CZ" dirty="0"/>
              <a:t>, 2015, s. 104–116.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677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B42A13-473F-2142-B513-F70972A85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327A52-0CC6-7D42-B4A2-A37728BE6A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B8ADC7-CFEB-354C-9FEA-950815FA0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Mezinárodní</a:t>
            </a:r>
            <a:r>
              <a:rPr lang="en-US" dirty="0"/>
              <a:t> vs </a:t>
            </a:r>
            <a:r>
              <a:rPr lang="en-US" dirty="0" err="1"/>
              <a:t>transnacionální</a:t>
            </a:r>
            <a:r>
              <a:rPr lang="en-US" dirty="0"/>
              <a:t> </a:t>
            </a:r>
            <a:r>
              <a:rPr lang="en-US" dirty="0" err="1"/>
              <a:t>sláva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AFE1F07-FD85-0742-95D0-6DEBABA6D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hvězda</a:t>
            </a:r>
            <a:r>
              <a:rPr lang="en-US" dirty="0"/>
              <a:t>”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získat</a:t>
            </a:r>
            <a:r>
              <a:rPr lang="en-US" dirty="0"/>
              <a:t> </a:t>
            </a:r>
            <a:r>
              <a:rPr lang="en-US" dirty="0" err="1"/>
              <a:t>globální</a:t>
            </a:r>
            <a:r>
              <a:rPr lang="en-US" dirty="0"/>
              <a:t> </a:t>
            </a:r>
            <a:r>
              <a:rPr lang="en-US" dirty="0" err="1"/>
              <a:t>renomé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filmům</a:t>
            </a:r>
            <a:r>
              <a:rPr lang="en-US" dirty="0"/>
              <a:t> </a:t>
            </a:r>
            <a:r>
              <a:rPr lang="en-US" dirty="0" err="1"/>
              <a:t>natáčeným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specifického</a:t>
            </a:r>
            <a:r>
              <a:rPr lang="en-US" dirty="0"/>
              <a:t> </a:t>
            </a:r>
            <a:r>
              <a:rPr lang="en-US" dirty="0" err="1"/>
              <a:t>národního</a:t>
            </a:r>
            <a:r>
              <a:rPr lang="en-US" dirty="0"/>
              <a:t> </a:t>
            </a:r>
            <a:r>
              <a:rPr lang="en-US" dirty="0" err="1"/>
              <a:t>filmového</a:t>
            </a:r>
            <a:r>
              <a:rPr lang="en-US" dirty="0"/>
              <a:t> </a:t>
            </a:r>
            <a:r>
              <a:rPr lang="en-US" dirty="0" err="1"/>
              <a:t>průmyslu</a:t>
            </a:r>
            <a:r>
              <a:rPr lang="en-US" dirty="0"/>
              <a:t>.   </a:t>
            </a:r>
            <a:endParaRPr lang="en-US" sz="700" dirty="0"/>
          </a:p>
          <a:p>
            <a:r>
              <a:rPr lang="en-US" dirty="0"/>
              <a:t>“</a:t>
            </a:r>
            <a:r>
              <a:rPr lang="en-US" dirty="0" err="1"/>
              <a:t>Transnacionální</a:t>
            </a:r>
            <a:r>
              <a:rPr lang="en-US" dirty="0"/>
              <a:t> </a:t>
            </a:r>
            <a:r>
              <a:rPr lang="en-US" dirty="0" err="1"/>
              <a:t>hvězda</a:t>
            </a:r>
            <a:r>
              <a:rPr lang="en-US" dirty="0"/>
              <a:t>”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fyzicky</a:t>
            </a:r>
            <a:r>
              <a:rPr lang="en-US" dirty="0"/>
              <a:t> </a:t>
            </a:r>
            <a:r>
              <a:rPr lang="en-US" dirty="0" err="1"/>
              <a:t>přesídlit</a:t>
            </a:r>
            <a:r>
              <a:rPr lang="en-US" dirty="0"/>
              <a:t> z </a:t>
            </a:r>
            <a:r>
              <a:rPr lang="en-US" dirty="0" err="1"/>
              <a:t>jednoho</a:t>
            </a:r>
            <a:r>
              <a:rPr lang="en-US" dirty="0"/>
              <a:t> </a:t>
            </a:r>
            <a:r>
              <a:rPr lang="en-US" dirty="0" err="1"/>
              <a:t>filmového</a:t>
            </a:r>
            <a:r>
              <a:rPr lang="en-US" dirty="0"/>
              <a:t> </a:t>
            </a:r>
            <a:r>
              <a:rPr lang="en-US" dirty="0" err="1"/>
              <a:t>průmyslu</a:t>
            </a:r>
            <a:r>
              <a:rPr lang="en-US" dirty="0"/>
              <a:t> do </a:t>
            </a:r>
            <a:r>
              <a:rPr lang="en-US" dirty="0" err="1"/>
              <a:t>jiného</a:t>
            </a:r>
            <a:r>
              <a:rPr lang="en-US" dirty="0"/>
              <a:t> a </a:t>
            </a:r>
            <a:r>
              <a:rPr lang="en-US" dirty="0" err="1"/>
              <a:t>natáčet</a:t>
            </a:r>
            <a:r>
              <a:rPr lang="en-US" dirty="0"/>
              <a:t> filmy v </a:t>
            </a:r>
            <a:r>
              <a:rPr lang="en-US" dirty="0" err="1"/>
              <a:t>jiném</a:t>
            </a:r>
            <a:r>
              <a:rPr lang="en-US" dirty="0"/>
              <a:t> </a:t>
            </a:r>
            <a:r>
              <a:rPr lang="en-US" dirty="0" err="1"/>
              <a:t>jazyce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mateřském</a:t>
            </a:r>
            <a:r>
              <a:rPr lang="en-US" dirty="0"/>
              <a:t>.</a:t>
            </a:r>
          </a:p>
          <a:p>
            <a:r>
              <a:rPr lang="en-US" dirty="0" err="1"/>
              <a:t>Právě</a:t>
            </a:r>
            <a:r>
              <a:rPr lang="en-US" dirty="0"/>
              <a:t> </a:t>
            </a:r>
            <a:r>
              <a:rPr lang="en-US" dirty="0" err="1"/>
              <a:t>jazykový</a:t>
            </a:r>
            <a:r>
              <a:rPr lang="en-US" dirty="0"/>
              <a:t> </a:t>
            </a:r>
            <a:r>
              <a:rPr lang="en-US" dirty="0" err="1"/>
              <a:t>aspekt</a:t>
            </a:r>
            <a:r>
              <a:rPr lang="en-US" dirty="0"/>
              <a:t> je pro </a:t>
            </a:r>
            <a:r>
              <a:rPr lang="en-US" dirty="0" err="1"/>
              <a:t>transnacionální</a:t>
            </a:r>
            <a:r>
              <a:rPr lang="en-US" dirty="0"/>
              <a:t> </a:t>
            </a:r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zásadní</a:t>
            </a:r>
            <a:r>
              <a:rPr lang="en-US" dirty="0"/>
              <a:t> (Nicole Kidman, Kate Winslet X Penelope Cruz, Zhang </a:t>
            </a:r>
            <a:r>
              <a:rPr lang="en-US" dirty="0" err="1"/>
              <a:t>Ziyi</a:t>
            </a:r>
            <a:r>
              <a:rPr lang="en-US" dirty="0"/>
              <a:t>, Priyanka Chopra).</a:t>
            </a:r>
          </a:p>
          <a:p>
            <a:r>
              <a:rPr lang="en-US" dirty="0" err="1"/>
              <a:t>Jednosměrná</a:t>
            </a:r>
            <a:r>
              <a:rPr lang="en-US" dirty="0"/>
              <a:t> </a:t>
            </a:r>
            <a:r>
              <a:rPr lang="en-US" dirty="0" err="1"/>
              <a:t>trajektorie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z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kinematografie</a:t>
            </a:r>
            <a:r>
              <a:rPr lang="en-US" dirty="0"/>
              <a:t> do </a:t>
            </a:r>
            <a:r>
              <a:rPr lang="en-US" dirty="0" err="1"/>
              <a:t>Hollywoodu</a:t>
            </a:r>
            <a:r>
              <a:rPr lang="en-US" dirty="0"/>
              <a:t>, od </a:t>
            </a:r>
            <a:r>
              <a:rPr lang="en-US" dirty="0" err="1"/>
              <a:t>národní</a:t>
            </a:r>
            <a:r>
              <a:rPr lang="en-US" dirty="0"/>
              <a:t> </a:t>
            </a:r>
            <a:r>
              <a:rPr lang="en-US" dirty="0" err="1"/>
              <a:t>slávy</a:t>
            </a:r>
            <a:r>
              <a:rPr lang="en-US" dirty="0"/>
              <a:t> k </a:t>
            </a:r>
            <a:r>
              <a:rPr lang="en-US" dirty="0" err="1"/>
              <a:t>transnárodní</a:t>
            </a:r>
            <a:r>
              <a:rPr lang="en-US" dirty="0"/>
              <a:t> (</a:t>
            </a:r>
            <a:r>
              <a:rPr lang="en-US" dirty="0" err="1"/>
              <a:t>globální</a:t>
            </a:r>
            <a:r>
              <a:rPr lang="en-US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07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7B1FC8-3AD1-5441-A964-925FF7ACA5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3E9BDA-76D2-AC40-A2D9-1DB9E88E4E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0536755-4948-7748-AD34-2B2A6E0B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Pojem</a:t>
            </a:r>
            <a:r>
              <a:rPr lang="en-US" dirty="0"/>
              <a:t> </a:t>
            </a:r>
            <a:r>
              <a:rPr lang="en-US" dirty="0" err="1"/>
              <a:t>transnacionální</a:t>
            </a:r>
            <a:r>
              <a:rPr lang="en-US" dirty="0"/>
              <a:t>…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CBA21B2-39AA-E643-AA6D-82BC47792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“</a:t>
            </a:r>
            <a:r>
              <a:rPr lang="mr-IN" dirty="0"/>
              <a:t>…</a:t>
            </a:r>
            <a:r>
              <a:rPr lang="cs-CZ" dirty="0"/>
              <a:t>asociuje dynamický a fluidní proces, v kontrastu ke konceptu globálního, který je na myšlenkové rovině svázán s kategorii totality; a v kontrastu k mezinárodnímu, který stojí na představě vzájemně rovného vztahu, signalizovaného předponou inter (mezi).“</a:t>
            </a:r>
          </a:p>
          <a:p>
            <a:pPr lvl="0"/>
            <a:r>
              <a:rPr lang="cs-CZ" dirty="0"/>
              <a:t>“Kultura a konkrétně filmy a hvězdné obrazy fungují jako kontaktní zóny mezi kulturami, které reflektují i překonávají globální nerovnosti. Zejména hvězdy upozaďují politický a sociální rozměr ve prospěch intimnějšího a osobnějšího přístupu z různých kulturních, národních a etnických prostředí &gt;&gt; </a:t>
            </a:r>
            <a:r>
              <a:rPr lang="cs-CZ" dirty="0" err="1"/>
              <a:t>cross-cultural</a:t>
            </a:r>
            <a:r>
              <a:rPr lang="cs-CZ" dirty="0"/>
              <a:t> </a:t>
            </a:r>
            <a:r>
              <a:rPr lang="cs-CZ" dirty="0" err="1"/>
              <a:t>identification</a:t>
            </a:r>
            <a:r>
              <a:rPr lang="cs-CZ" dirty="0"/>
              <a:t>.“</a:t>
            </a:r>
          </a:p>
          <a:p>
            <a:pPr lvl="0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49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B1040E-993B-EA48-9AD9-A6A40A28E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1EB65E-FB4C-EB4B-8DE5-61489A0A7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6" name="Picture 3" descr="Bride-and-prejudice.jpeg">
            <a:extLst>
              <a:ext uri="{FF2B5EF4-FFF2-40B4-BE49-F238E27FC236}">
                <a16:creationId xmlns:a16="http://schemas.microsoft.com/office/drawing/2014/main" id="{703A7B80-3C9F-1A44-A9BA-BABC36E47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" y="211096"/>
            <a:ext cx="4197651" cy="6142904"/>
          </a:xfrm>
          <a:prstGeom prst="rect">
            <a:avLst/>
          </a:prstGeom>
        </p:spPr>
      </p:pic>
      <p:pic>
        <p:nvPicPr>
          <p:cNvPr id="7" name="Picture 4" descr="392707-332419-shah-rukh-khan-hi-res.jpg">
            <a:extLst>
              <a:ext uri="{FF2B5EF4-FFF2-40B4-BE49-F238E27FC236}">
                <a16:creationId xmlns:a16="http://schemas.microsoft.com/office/drawing/2014/main" id="{D2706980-9E61-BD4C-A5D1-8DE7B5941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r="7238"/>
          <a:stretch/>
        </p:blipFill>
        <p:spPr>
          <a:xfrm>
            <a:off x="4281066" y="378000"/>
            <a:ext cx="4862934" cy="560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1E7721-AEB3-EB41-AECD-6A8E7D23BE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83DCFF-8041-7A43-A1E9-9F6D05DEB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67C0A03-67C2-F04F-9CBF-45E8D2D3C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3" y="363156"/>
            <a:ext cx="8309394" cy="5527553"/>
          </a:xfrm>
          <a:prstGeom prst="rect">
            <a:avLst/>
          </a:prstGeom>
        </p:spPr>
      </p:pic>
      <p:pic>
        <p:nvPicPr>
          <p:cNvPr id="9" name="Picture 6" descr="Khan-Billboard-in-JH1-1024x612.jpg">
            <a:extLst>
              <a:ext uri="{FF2B5EF4-FFF2-40B4-BE49-F238E27FC236}">
                <a16:creationId xmlns:a16="http://schemas.microsoft.com/office/drawing/2014/main" id="{55AD3AF5-302A-7B4E-B2E4-C4C73F619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780"/>
            <a:ext cx="9144000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D2908A-7AB9-554C-9AEB-EC820BE06E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5A633-2DD0-C64F-B27B-F5320B885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0434A7-7F00-F549-BE22-018C2A66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Evropští</a:t>
            </a:r>
            <a:r>
              <a:rPr lang="en-US" dirty="0"/>
              <a:t> </a:t>
            </a:r>
            <a:r>
              <a:rPr lang="en-US" dirty="0" err="1"/>
              <a:t>herci</a:t>
            </a:r>
            <a:r>
              <a:rPr lang="en-US" dirty="0"/>
              <a:t> v </a:t>
            </a:r>
            <a:r>
              <a:rPr lang="en-US" dirty="0" err="1"/>
              <a:t>Hollywoodu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4D3FA9-75B8-214E-9026-05FCCCA24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Dvojí trajektorie </a:t>
            </a:r>
          </a:p>
          <a:p>
            <a:pPr lvl="0"/>
            <a:endParaRPr lang="cs-CZ" dirty="0"/>
          </a:p>
          <a:p>
            <a:pPr marL="731520" lvl="1" indent="-457200">
              <a:buFont typeface="+mj-lt"/>
              <a:buAutoNum type="arabicPeriod"/>
            </a:pPr>
            <a:r>
              <a:rPr lang="cs-CZ" sz="1600" dirty="0"/>
              <a:t>Historické hledisko - únik před politickou situací v Evropě (hlavně  Rusko 20. a Německo 30.léta)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sz="1600" dirty="0"/>
              <a:t>Obecná snaha o prosazení se nad rámec domácí / národní kinematografie. </a:t>
            </a:r>
          </a:p>
          <a:p>
            <a:pPr lvl="1">
              <a:buFont typeface="Wingdings" charset="2"/>
              <a:buChar char="u"/>
            </a:pPr>
            <a:r>
              <a:rPr lang="cs-CZ" sz="1600" dirty="0"/>
              <a:t>  </a:t>
            </a:r>
            <a:r>
              <a:rPr lang="cs-CZ" sz="1600" b="1" dirty="0"/>
              <a:t> Častěji se v tomto ohledu hovoří o režisérech než o hercích!</a:t>
            </a:r>
          </a:p>
          <a:p>
            <a:pPr lvl="1">
              <a:buFont typeface="Wingdings" charset="2"/>
              <a:buChar char="u"/>
            </a:pPr>
            <a:endParaRPr lang="cs-CZ" b="1" dirty="0"/>
          </a:p>
          <a:p>
            <a:pPr>
              <a:buFont typeface="Arial"/>
              <a:buChar char="•"/>
            </a:pPr>
            <a:r>
              <a:rPr lang="cs-CZ" dirty="0"/>
              <a:t>Evropané v hollywoodských filmech představují určitou americkou představu o evropské identitě, kterou následně prodávají celému světu (vč. Evropy) a národnostním menšinám v USA.</a:t>
            </a:r>
          </a:p>
          <a:p>
            <a:pPr>
              <a:buFont typeface="Arial"/>
              <a:buChar char="•"/>
            </a:pPr>
            <a:endParaRPr lang="cs-CZ" dirty="0"/>
          </a:p>
          <a:p>
            <a:pPr>
              <a:buFont typeface="Arial"/>
              <a:buChar char="•"/>
            </a:pPr>
            <a:r>
              <a:rPr lang="cs-CZ" dirty="0"/>
              <a:t>Ambicí hollywoodské kinematografie je vytvoření homogenní americké identity spíš než zachování národnostní heterogenity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01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6C9896-7FBB-5A45-A319-E83DD4F5F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FD7D8E-B95C-0040-B5EF-0A30DFAE27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2D94D8-44B4-B743-A3AB-09CE9F67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Jazyk a akcent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691499-5E04-A34C-BD12-B1BE187C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195782" cy="4139998"/>
          </a:xfrm>
        </p:spPr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herce</a:t>
            </a:r>
            <a:r>
              <a:rPr lang="en-US" dirty="0"/>
              <a:t> </a:t>
            </a:r>
            <a:r>
              <a:rPr lang="en-US" dirty="0" err="1"/>
              <a:t>předstvuje</a:t>
            </a:r>
            <a:r>
              <a:rPr lang="en-US" dirty="0"/>
              <a:t> </a:t>
            </a:r>
            <a:r>
              <a:rPr lang="en-US" dirty="0" err="1"/>
              <a:t>nevýhodu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smyslu</a:t>
            </a:r>
            <a:r>
              <a:rPr lang="en-US" dirty="0"/>
              <a:t> </a:t>
            </a:r>
            <a:r>
              <a:rPr lang="en-US" dirty="0" err="1"/>
              <a:t>výrazné</a:t>
            </a:r>
            <a:r>
              <a:rPr lang="en-US" dirty="0"/>
              <a:t> </a:t>
            </a:r>
            <a:r>
              <a:rPr lang="en-US" dirty="0" err="1"/>
              <a:t>stereotypizace</a:t>
            </a:r>
            <a:r>
              <a:rPr lang="en-US" dirty="0"/>
              <a:t> </a:t>
            </a:r>
            <a:r>
              <a:rPr lang="en-US" dirty="0" err="1"/>
              <a:t>rolí</a:t>
            </a:r>
            <a:r>
              <a:rPr lang="en-US" dirty="0"/>
              <a:t> (</a:t>
            </a:r>
            <a:r>
              <a:rPr lang="en-US" dirty="0" err="1"/>
              <a:t>německý</a:t>
            </a:r>
            <a:r>
              <a:rPr lang="en-US" dirty="0"/>
              <a:t> </a:t>
            </a:r>
            <a:r>
              <a:rPr lang="en-US" dirty="0" err="1"/>
              <a:t>akcent</a:t>
            </a:r>
            <a:r>
              <a:rPr lang="en-US" dirty="0"/>
              <a:t> = </a:t>
            </a:r>
            <a:r>
              <a:rPr lang="en-US" dirty="0" err="1"/>
              <a:t>negativní</a:t>
            </a:r>
            <a:r>
              <a:rPr lang="en-US" dirty="0"/>
              <a:t> role). Na </a:t>
            </a:r>
            <a:r>
              <a:rPr lang="en-US" dirty="0" err="1"/>
              <a:t>druhou</a:t>
            </a:r>
            <a:r>
              <a:rPr lang="en-US" dirty="0"/>
              <a:t> </a:t>
            </a:r>
            <a:r>
              <a:rPr lang="en-US" dirty="0" err="1"/>
              <a:t>stranu</a:t>
            </a:r>
            <a:r>
              <a:rPr lang="en-US" dirty="0"/>
              <a:t> </a:t>
            </a:r>
            <a:r>
              <a:rPr lang="en-US" dirty="0" err="1"/>
              <a:t>některé</a:t>
            </a:r>
            <a:r>
              <a:rPr lang="en-US" dirty="0"/>
              <a:t> role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vyžadují</a:t>
            </a:r>
            <a:r>
              <a:rPr lang="en-US" dirty="0"/>
              <a:t> (</a:t>
            </a:r>
            <a:r>
              <a:rPr lang="en-US" dirty="0" err="1"/>
              <a:t>cyklus</a:t>
            </a:r>
            <a:r>
              <a:rPr lang="en-US" dirty="0"/>
              <a:t> </a:t>
            </a:r>
            <a:r>
              <a:rPr lang="en-US" dirty="0" err="1"/>
              <a:t>protifašistických</a:t>
            </a:r>
            <a:r>
              <a:rPr lang="en-US" dirty="0"/>
              <a:t> </a:t>
            </a:r>
            <a:r>
              <a:rPr lang="en-US" dirty="0" err="1"/>
              <a:t>amerických</a:t>
            </a:r>
            <a:r>
              <a:rPr lang="en-US" dirty="0"/>
              <a:t> </a:t>
            </a:r>
            <a:r>
              <a:rPr lang="en-US" dirty="0" err="1"/>
              <a:t>filmů</a:t>
            </a:r>
            <a:r>
              <a:rPr lang="en-US" dirty="0"/>
              <a:t> = </a:t>
            </a:r>
            <a:r>
              <a:rPr lang="en-US" dirty="0" err="1"/>
              <a:t>jistota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Problémy</a:t>
            </a:r>
            <a:r>
              <a:rPr lang="en-US" dirty="0"/>
              <a:t> s </a:t>
            </a:r>
            <a:r>
              <a:rPr lang="en-US" dirty="0" err="1"/>
              <a:t>vyjadřováním</a:t>
            </a:r>
            <a:r>
              <a:rPr lang="en-US" dirty="0"/>
              <a:t> v </a:t>
            </a:r>
            <a:r>
              <a:rPr lang="en-US" dirty="0" err="1"/>
              <a:t>angličtině</a:t>
            </a:r>
            <a:r>
              <a:rPr lang="en-US" dirty="0"/>
              <a:t>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jít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naturelu</a:t>
            </a:r>
            <a:r>
              <a:rPr lang="en-US" dirty="0"/>
              <a:t> a </a:t>
            </a:r>
            <a:r>
              <a:rPr lang="en-US" dirty="0" err="1"/>
              <a:t>vzezření</a:t>
            </a:r>
            <a:r>
              <a:rPr lang="en-US" dirty="0"/>
              <a:t> </a:t>
            </a:r>
            <a:r>
              <a:rPr lang="en-US" dirty="0" err="1"/>
              <a:t>hvězdy</a:t>
            </a:r>
            <a:r>
              <a:rPr lang="en-US" dirty="0"/>
              <a:t> (Jean </a:t>
            </a:r>
            <a:r>
              <a:rPr lang="en-US" dirty="0" err="1"/>
              <a:t>Gabin</a:t>
            </a:r>
            <a:r>
              <a:rPr lang="en-US" dirty="0"/>
              <a:t>, Marcello Mastroianni, Alain Delon)</a:t>
            </a:r>
          </a:p>
          <a:p>
            <a:pPr marL="0" indent="0">
              <a:buNone/>
            </a:pPr>
            <a:endParaRPr lang="en-US" dirty="0"/>
          </a:p>
          <a:p>
            <a:endParaRPr lang="cs-CZ" dirty="0"/>
          </a:p>
        </p:txBody>
      </p:sp>
      <p:pic>
        <p:nvPicPr>
          <p:cNvPr id="6" name="Picture 4" descr="Confessions-of-a-Nazi-Spy-Poster-19391-e1331662681764.jpg">
            <a:extLst>
              <a:ext uri="{FF2B5EF4-FFF2-40B4-BE49-F238E27FC236}">
                <a16:creationId xmlns:a16="http://schemas.microsoft.com/office/drawing/2014/main" id="{E7C86BC5-A56E-124F-841E-AC3493814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25" y="378000"/>
            <a:ext cx="2508045" cy="2591472"/>
          </a:xfrm>
          <a:prstGeom prst="rect">
            <a:avLst/>
          </a:prstGeom>
        </p:spPr>
      </p:pic>
      <p:pic>
        <p:nvPicPr>
          <p:cNvPr id="7" name="Picture 3" descr="MPW-11602.jpeg">
            <a:extLst>
              <a:ext uri="{FF2B5EF4-FFF2-40B4-BE49-F238E27FC236}">
                <a16:creationId xmlns:a16="http://schemas.microsoft.com/office/drawing/2014/main" id="{21AC4709-E1E8-A74E-A052-06EA0F407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007057"/>
            <a:ext cx="2136707" cy="28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9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D46789-EBBA-514C-A799-6C58CC444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2C60E0-0B2E-204E-A381-2320124511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6B2A18-34EE-AC4D-BECA-480E7D7E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Němečtí</a:t>
            </a:r>
            <a:r>
              <a:rPr lang="en-US" dirty="0"/>
              <a:t> </a:t>
            </a:r>
            <a:r>
              <a:rPr lang="en-US" dirty="0" err="1"/>
              <a:t>židovští</a:t>
            </a:r>
            <a:r>
              <a:rPr lang="en-US" dirty="0"/>
              <a:t> </a:t>
            </a:r>
            <a:r>
              <a:rPr lang="en-US" dirty="0" err="1"/>
              <a:t>herci</a:t>
            </a:r>
            <a:r>
              <a:rPr lang="en-US" dirty="0"/>
              <a:t> v </a:t>
            </a:r>
            <a:r>
              <a:rPr lang="en-US" dirty="0" err="1"/>
              <a:t>rolích</a:t>
            </a:r>
            <a:r>
              <a:rPr lang="en-US" dirty="0"/>
              <a:t> </a:t>
            </a:r>
            <a:r>
              <a:rPr lang="en-US" dirty="0" err="1"/>
              <a:t>nacistů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87B78E-13BB-394E-9EEC-EDF00FA3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30" y="1383245"/>
            <a:ext cx="8645236" cy="4139998"/>
          </a:xfrm>
        </p:spPr>
        <p:txBody>
          <a:bodyPr/>
          <a:lstStyle/>
          <a:p>
            <a:r>
              <a:rPr lang="en-US" dirty="0"/>
              <a:t>Pro </a:t>
            </a:r>
            <a:r>
              <a:rPr lang="en-US" dirty="0" err="1"/>
              <a:t>tuto</a:t>
            </a:r>
            <a:r>
              <a:rPr lang="en-US" dirty="0"/>
              <a:t> </a:t>
            </a:r>
            <a:r>
              <a:rPr lang="en-US" dirty="0" err="1"/>
              <a:t>specifickou</a:t>
            </a:r>
            <a:r>
              <a:rPr lang="en-US" dirty="0"/>
              <a:t> </a:t>
            </a:r>
            <a:r>
              <a:rPr lang="en-US" dirty="0" err="1"/>
              <a:t>národnostní</a:t>
            </a:r>
            <a:r>
              <a:rPr lang="en-US" dirty="0"/>
              <a:t> a </a:t>
            </a:r>
            <a:r>
              <a:rPr lang="en-US" dirty="0" err="1"/>
              <a:t>profesní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 se </a:t>
            </a:r>
            <a:r>
              <a:rPr lang="en-US" dirty="0" err="1"/>
              <a:t>německý</a:t>
            </a:r>
            <a:r>
              <a:rPr lang="en-US" dirty="0"/>
              <a:t> </a:t>
            </a:r>
            <a:r>
              <a:rPr lang="en-US" dirty="0" err="1"/>
              <a:t>přízvuk</a:t>
            </a:r>
            <a:r>
              <a:rPr lang="en-US" dirty="0"/>
              <a:t> </a:t>
            </a:r>
            <a:r>
              <a:rPr lang="en-US" dirty="0" err="1"/>
              <a:t>může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jak </a:t>
            </a:r>
            <a:r>
              <a:rPr lang="en-US" dirty="0" err="1"/>
              <a:t>kulturním</a:t>
            </a:r>
            <a:r>
              <a:rPr lang="en-US" dirty="0"/>
              <a:t> </a:t>
            </a:r>
            <a:r>
              <a:rPr lang="en-US" dirty="0" err="1"/>
              <a:t>kapitálem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kulturním</a:t>
            </a:r>
            <a:r>
              <a:rPr lang="en-US" dirty="0"/>
              <a:t> </a:t>
            </a:r>
            <a:r>
              <a:rPr lang="en-US" dirty="0" err="1"/>
              <a:t>hendikepem</a:t>
            </a:r>
            <a:r>
              <a:rPr lang="en-US" dirty="0"/>
              <a:t> </a:t>
            </a:r>
          </a:p>
          <a:p>
            <a:r>
              <a:rPr lang="en-US" dirty="0"/>
              <a:t>1939 </a:t>
            </a:r>
            <a:r>
              <a:rPr lang="mr-IN" dirty="0"/>
              <a:t>–</a:t>
            </a:r>
            <a:r>
              <a:rPr lang="en-US" dirty="0"/>
              <a:t> 1946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cyklus</a:t>
            </a:r>
            <a:r>
              <a:rPr lang="en-US" dirty="0"/>
              <a:t> </a:t>
            </a:r>
            <a:r>
              <a:rPr lang="en-US" dirty="0" err="1"/>
              <a:t>protifašistických</a:t>
            </a:r>
            <a:r>
              <a:rPr lang="en-US" dirty="0"/>
              <a:t> </a:t>
            </a:r>
            <a:r>
              <a:rPr lang="en-US" dirty="0" err="1"/>
              <a:t>filmů</a:t>
            </a:r>
            <a:r>
              <a:rPr lang="en-US" dirty="0"/>
              <a:t>, </a:t>
            </a:r>
            <a:r>
              <a:rPr lang="en-US" dirty="0" err="1"/>
              <a:t>cca</a:t>
            </a:r>
            <a:r>
              <a:rPr lang="en-US" dirty="0"/>
              <a:t> 180 </a:t>
            </a:r>
            <a:r>
              <a:rPr lang="en-US" dirty="0" err="1"/>
              <a:t>titulů</a:t>
            </a:r>
            <a:endParaRPr lang="en-US" dirty="0"/>
          </a:p>
          <a:p>
            <a:r>
              <a:rPr lang="en-US" dirty="0"/>
              <a:t>Pro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 se </a:t>
            </a:r>
            <a:r>
              <a:rPr lang="en-US" dirty="0" err="1"/>
              <a:t>těžký</a:t>
            </a:r>
            <a:r>
              <a:rPr lang="en-US" dirty="0"/>
              <a:t> </a:t>
            </a:r>
            <a:r>
              <a:rPr lang="en-US" dirty="0" err="1"/>
              <a:t>německý</a:t>
            </a:r>
            <a:r>
              <a:rPr lang="en-US" dirty="0"/>
              <a:t> </a:t>
            </a:r>
            <a:r>
              <a:rPr lang="en-US" dirty="0" err="1"/>
              <a:t>akcent</a:t>
            </a:r>
            <a:r>
              <a:rPr lang="en-US" dirty="0"/>
              <a:t> </a:t>
            </a:r>
            <a:r>
              <a:rPr lang="en-US" dirty="0" err="1"/>
              <a:t>vyloženě</a:t>
            </a:r>
            <a:r>
              <a:rPr lang="en-US" dirty="0"/>
              <a:t> </a:t>
            </a:r>
            <a:r>
              <a:rPr lang="en-US" dirty="0" err="1"/>
              <a:t>hodí</a:t>
            </a:r>
            <a:endParaRPr lang="en-US" dirty="0"/>
          </a:p>
          <a:p>
            <a:pPr lvl="0"/>
            <a:r>
              <a:rPr lang="cs-CZ" dirty="0"/>
              <a:t>Němečtí herci židovského původu někdy hráli uprchlíky, někdy odbojáře (Paul </a:t>
            </a:r>
            <a:r>
              <a:rPr lang="cs-CZ" dirty="0" err="1"/>
              <a:t>Henreid</a:t>
            </a:r>
            <a:r>
              <a:rPr lang="cs-CZ" dirty="0"/>
              <a:t> jako Victor </a:t>
            </a:r>
            <a:r>
              <a:rPr lang="cs-CZ" dirty="0" err="1"/>
              <a:t>Lazslo</a:t>
            </a:r>
            <a:r>
              <a:rPr lang="cs-CZ" dirty="0"/>
              <a:t> ve filmu </a:t>
            </a:r>
            <a:r>
              <a:rPr lang="cs-CZ" i="1" dirty="0"/>
              <a:t>Casablanca</a:t>
            </a:r>
            <a:r>
              <a:rPr lang="cs-CZ" dirty="0"/>
              <a:t>), ale nejčastěji nacisty. Poměrně stereotypní figury - brutální a hloupé, schopné plnit rozkazy anebo je vyštěkávat, zcela bez názoru.</a:t>
            </a:r>
          </a:p>
          <a:p>
            <a:pPr lvl="0"/>
            <a:r>
              <a:rPr lang="cs-CZ" dirty="0"/>
              <a:t>NICMÉNĚ! Pro německé židovské herce, alespoň dle dochovaných pramenů, nebylo ztvárnění těchto figur ponižující ani k nim nepřistupovali z hlediska politické nebo osobní odplaty. Definovali se v prvé řadě jako profesionální umělci, a až potom jako uprchlíci nebo politické oběti </a:t>
            </a:r>
          </a:p>
          <a:p>
            <a:pPr lvl="0"/>
            <a:endParaRPr lang="cs-CZ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33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54CE5E-12D0-3C49-B03B-B2D8B6A6C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77DEC4-0943-6F4D-B333-900E7F9053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8B5E4E-13A2-C043-9AF4-8ACF9177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2. </a:t>
            </a:r>
            <a:r>
              <a:rPr lang="en-US" dirty="0" err="1"/>
              <a:t>Národnostní</a:t>
            </a:r>
            <a:r>
              <a:rPr lang="en-US" dirty="0"/>
              <a:t> stereotypy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71E068-8BF1-824E-9C34-1F6717D2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USA je </a:t>
            </a:r>
            <a:r>
              <a:rPr lang="en-US" dirty="0" err="1"/>
              <a:t>zanášejí</a:t>
            </a:r>
            <a:r>
              <a:rPr lang="en-US" dirty="0"/>
              <a:t> </a:t>
            </a:r>
            <a:r>
              <a:rPr lang="en-US" dirty="0" err="1"/>
              <a:t>samy</a:t>
            </a:r>
            <a:r>
              <a:rPr lang="en-US" dirty="0"/>
              <a:t> </a:t>
            </a:r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putovní</a:t>
            </a:r>
            <a:r>
              <a:rPr lang="en-US" dirty="0"/>
              <a:t> </a:t>
            </a:r>
            <a:r>
              <a:rPr lang="en-US" dirty="0" err="1"/>
              <a:t>herecké</a:t>
            </a:r>
            <a:r>
              <a:rPr lang="en-US" dirty="0"/>
              <a:t> </a:t>
            </a:r>
            <a:r>
              <a:rPr lang="en-US" dirty="0" err="1"/>
              <a:t>spolky</a:t>
            </a:r>
            <a:r>
              <a:rPr lang="en-US" dirty="0"/>
              <a:t> =&gt; </a:t>
            </a:r>
            <a:r>
              <a:rPr lang="en-US" dirty="0" err="1"/>
              <a:t>vychází</a:t>
            </a:r>
            <a:r>
              <a:rPr lang="en-US" dirty="0"/>
              <a:t> z </a:t>
            </a:r>
            <a:r>
              <a:rPr lang="en-US" dirty="0" err="1"/>
              <a:t>kontinentální</a:t>
            </a:r>
            <a:r>
              <a:rPr lang="en-US" dirty="0"/>
              <a:t> </a:t>
            </a:r>
            <a:r>
              <a:rPr lang="en-US" dirty="0" err="1"/>
              <a:t>literatury</a:t>
            </a:r>
            <a:endParaRPr lang="en-US" dirty="0"/>
          </a:p>
          <a:p>
            <a:r>
              <a:rPr lang="en-US" dirty="0" err="1"/>
              <a:t>Sice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limitující</a:t>
            </a:r>
            <a:r>
              <a:rPr lang="en-US" dirty="0"/>
              <a:t>, ale </a:t>
            </a:r>
            <a:r>
              <a:rPr lang="en-US" dirty="0" err="1"/>
              <a:t>nabízejí</a:t>
            </a:r>
            <a:r>
              <a:rPr lang="en-US" dirty="0"/>
              <a:t> </a:t>
            </a:r>
            <a:r>
              <a:rPr lang="en-US" dirty="0" err="1"/>
              <a:t>herecké</a:t>
            </a:r>
            <a:r>
              <a:rPr lang="en-US" dirty="0"/>
              <a:t> </a:t>
            </a:r>
            <a:r>
              <a:rPr lang="en-US" dirty="0" err="1"/>
              <a:t>příležitosti</a:t>
            </a:r>
            <a:r>
              <a:rPr lang="en-US" dirty="0"/>
              <a:t> jak </a:t>
            </a:r>
            <a:r>
              <a:rPr lang="en-US" dirty="0" err="1"/>
              <a:t>hvězdám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epizodistům</a:t>
            </a:r>
            <a:r>
              <a:rPr lang="en-US" dirty="0"/>
              <a:t> </a:t>
            </a:r>
          </a:p>
          <a:p>
            <a:r>
              <a:rPr lang="cs-CZ" dirty="0"/>
              <a:t>Italové často hrají jižanské mafiány, číšníky, holiče; Rusové teroristy, taxikáře nebo hráče na balalajku, Britové drzé sluhy a povýšené aristokraty, Irové otce-alkoholiky a  dělníky bez šance na vzestup. </a:t>
            </a:r>
          </a:p>
          <a:p>
            <a:endParaRPr lang="cs-CZ" dirty="0"/>
          </a:p>
          <a:p>
            <a:r>
              <a:rPr lang="cs-CZ" dirty="0"/>
              <a:t>Dva panevropské stereotypy:</a:t>
            </a:r>
          </a:p>
          <a:p>
            <a:pPr marL="731520" lvl="1" indent="-457200">
              <a:buFont typeface="+mj-lt"/>
              <a:buAutoNum type="arabicPeriod"/>
            </a:pPr>
            <a:r>
              <a:rPr lang="cs-CZ" dirty="0"/>
              <a:t>Ženy jako exotické svůdnice anebo asexuální bytosti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err="1"/>
              <a:t>Muži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zločinci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255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AE9BF6-E598-F940-99B0-CB9C565C37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294EB72-52C3-A34A-9331-A740A0E7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4" y="1757548"/>
            <a:ext cx="4453246" cy="1781299"/>
          </a:xfrm>
        </p:spPr>
        <p:txBody>
          <a:bodyPr/>
          <a:lstStyle/>
          <a:p>
            <a:pPr algn="ctr"/>
            <a:r>
              <a:rPr lang="cs-CZ" sz="2400" i="1" dirty="0"/>
              <a:t>Tahle země není pro starý </a:t>
            </a:r>
            <a:br>
              <a:rPr lang="cs-CZ" sz="2400" dirty="0"/>
            </a:br>
            <a:r>
              <a:rPr lang="cs-CZ" sz="2000" dirty="0"/>
              <a:t>(USA 2007, r. </a:t>
            </a:r>
            <a:r>
              <a:rPr lang="cs-CZ" sz="2000" dirty="0" err="1"/>
              <a:t>Joel</a:t>
            </a:r>
            <a:r>
              <a:rPr lang="cs-CZ" sz="2000" dirty="0"/>
              <a:t> a </a:t>
            </a:r>
            <a:r>
              <a:rPr lang="cs-CZ" sz="2000" dirty="0" err="1"/>
              <a:t>Ethan</a:t>
            </a:r>
            <a:r>
              <a:rPr lang="cs-CZ" sz="2000" dirty="0"/>
              <a:t> </a:t>
            </a:r>
            <a:r>
              <a:rPr lang="cs-CZ" sz="2000" dirty="0" err="1"/>
              <a:t>Coenové</a:t>
            </a:r>
            <a:r>
              <a:rPr lang="cs-CZ" sz="2000" dirty="0"/>
              <a:t>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612CEBAE-38BC-C141-828A-FC0331248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755075"/>
            <a:ext cx="3934889" cy="304008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Ze všech postav ve filmu se zaměřte hlavně na tu, kterou hraje Javier Bardem (Anton </a:t>
            </a:r>
            <a:r>
              <a:rPr lang="cs-CZ" dirty="0" err="1"/>
              <a:t>Chigurh</a:t>
            </a:r>
            <a:r>
              <a:rPr lang="cs-CZ" dirty="0"/>
              <a:t>). Co všechno se o figuře dozvíme – charakteristiky, původ, minulost?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Zamyslete se, proč zrovna tuto postavu obsadit hercem jako Javier Bardem? Uvědomujete si nějaké kontinuity s jeho dosavadními rolemi/typem nebo jde o úlohu v kontextu jeho kariéry výjimečnou?</a:t>
            </a:r>
          </a:p>
        </p:txBody>
      </p:sp>
      <p:pic>
        <p:nvPicPr>
          <p:cNvPr id="10" name="Zástupný symbol obrázku 9">
            <a:extLst>
              <a:ext uri="{FF2B5EF4-FFF2-40B4-BE49-F238E27FC236}">
                <a16:creationId xmlns:a16="http://schemas.microsoft.com/office/drawing/2014/main" id="{240F1E2F-5CD3-9544-B968-5EC63FD2B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3993"/>
          <a:stretch>
            <a:fillRect/>
          </a:stretch>
        </p:blipFill>
        <p:spPr/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A8A72E-BFDB-934D-8D0E-33EECD9ED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70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89BBA2-564A-8C41-AF4A-267F50CF3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902AF7-140F-3349-8DD9-49EB0C0352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6" name="Content Placeholder 6" descr="tumblr_m0x5o79AEv1qc3d79o1_500.jpg">
            <a:extLst>
              <a:ext uri="{FF2B5EF4-FFF2-40B4-BE49-F238E27FC236}">
                <a16:creationId xmlns:a16="http://schemas.microsoft.com/office/drawing/2014/main" id="{EE766FC5-DF7B-334C-AB53-63C2840F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6" b="26296"/>
          <a:stretch>
            <a:fillRect/>
          </a:stretch>
        </p:blipFill>
        <p:spPr>
          <a:xfrm>
            <a:off x="457200" y="886139"/>
            <a:ext cx="8229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6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E842F9-DD0F-8C48-8D42-A7FECBE6D0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8FDB96-F817-8A49-B09B-E5181A58D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842C3C-1719-4A47-BCF7-B4C2F62F0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8114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Evropská femme fatale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85E240-3E95-BD4E-B867-6A8AFEDB4CE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2E6D5EE-4156-334D-8CC7-EE8B5BB58721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Content Placeholder 7" descr="574857b9d3778118ae5e0400-183267.jpeg">
            <a:extLst>
              <a:ext uri="{FF2B5EF4-FFF2-40B4-BE49-F238E27FC236}">
                <a16:creationId xmlns:a16="http://schemas.microsoft.com/office/drawing/2014/main" id="{B4E52974-ED35-0F4D-A439-D181709E6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r="22288"/>
          <a:stretch>
            <a:fillRect/>
          </a:stretch>
        </p:blipFill>
        <p:spPr>
          <a:xfrm>
            <a:off x="478199" y="925206"/>
            <a:ext cx="4038600" cy="4718304"/>
          </a:xfrm>
          <a:prstGeom prst="rect">
            <a:avLst/>
          </a:prstGeom>
        </p:spPr>
      </p:pic>
      <p:pic>
        <p:nvPicPr>
          <p:cNvPr id="9" name="Content Placeholder 6" descr="7337897.jpg">
            <a:extLst>
              <a:ext uri="{FF2B5EF4-FFF2-40B4-BE49-F238E27FC236}">
                <a16:creationId xmlns:a16="http://schemas.microsoft.com/office/drawing/2014/main" id="{0AF6651B-BD16-084C-89F2-5DFE6B892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r="21997"/>
          <a:stretch>
            <a:fillRect/>
          </a:stretch>
        </p:blipFill>
        <p:spPr>
          <a:xfrm>
            <a:off x="4688460" y="919455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C306A3D-D80B-F24E-9B29-B1C5198644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A720F3-C6B4-DF45-99EC-2C3F961A65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946BC7-2D68-D245-AFD7-B005410AE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8744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Sexuální represe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955C36E-8A4F-7045-A398-DE5EB2689881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02A7E0A-AF86-0B43-A434-5742ED4016B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Content Placeholder 5" descr="still-of-julie-andrews-in-mary-poppins-(1964)-large-picture.jpg">
            <a:extLst>
              <a:ext uri="{FF2B5EF4-FFF2-40B4-BE49-F238E27FC236}">
                <a16:creationId xmlns:a16="http://schemas.microsoft.com/office/drawing/2014/main" id="{2B9CEE70-D427-5C48-B2E4-B7B5363D6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r="21100"/>
          <a:stretch>
            <a:fillRect/>
          </a:stretch>
        </p:blipFill>
        <p:spPr>
          <a:xfrm>
            <a:off x="4688460" y="1171576"/>
            <a:ext cx="4038600" cy="4718304"/>
          </a:xfrm>
          <a:prstGeom prst="rect">
            <a:avLst/>
          </a:prstGeom>
        </p:spPr>
      </p:pic>
      <p:pic>
        <p:nvPicPr>
          <p:cNvPr id="9" name="Content Placeholder 6" descr="teaandsympathy1956.1615_092720130947.jpg">
            <a:extLst>
              <a:ext uri="{FF2B5EF4-FFF2-40B4-BE49-F238E27FC236}">
                <a16:creationId xmlns:a16="http://schemas.microsoft.com/office/drawing/2014/main" id="{B6D327D3-2559-B948-BAD0-09228CE4D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12964"/>
          <a:stretch>
            <a:fillRect/>
          </a:stretch>
        </p:blipFill>
        <p:spPr>
          <a:xfrm>
            <a:off x="416399" y="1171576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08F29C-AF0F-8D49-A87E-B1C626DB69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087F8C-0A24-1C4D-938A-908747844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D676BA-A3E8-B14C-A00B-56DF05B03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3. </a:t>
            </a:r>
            <a:r>
              <a:rPr lang="en-US" dirty="0" err="1"/>
              <a:t>Herectví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CEFF62-398D-2A4A-A686-64FB66180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Evropské</a:t>
            </a:r>
            <a:r>
              <a:rPr lang="en-US" dirty="0"/>
              <a:t> </a:t>
            </a:r>
            <a:r>
              <a:rPr lang="en-US" dirty="0" err="1"/>
              <a:t>herectví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svém</a:t>
            </a:r>
            <a:r>
              <a:rPr lang="en-US" dirty="0"/>
              <a:t> </a:t>
            </a:r>
            <a:r>
              <a:rPr lang="en-US" dirty="0" err="1"/>
              <a:t>důrazu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vytříbenou</a:t>
            </a:r>
            <a:r>
              <a:rPr lang="en-US" dirty="0"/>
              <a:t> </a:t>
            </a:r>
            <a:r>
              <a:rPr lang="en-US" dirty="0" err="1"/>
              <a:t>mluvu</a:t>
            </a:r>
            <a:r>
              <a:rPr lang="en-US" dirty="0"/>
              <a:t> a </a:t>
            </a:r>
            <a:r>
              <a:rPr lang="en-US" dirty="0" err="1"/>
              <a:t>deklamaci</a:t>
            </a:r>
            <a:r>
              <a:rPr lang="en-US" dirty="0"/>
              <a:t> je </a:t>
            </a:r>
            <a:r>
              <a:rPr lang="en-US" dirty="0" err="1"/>
              <a:t>vnímané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stylizovanější</a:t>
            </a:r>
            <a:r>
              <a:rPr lang="en-US" dirty="0"/>
              <a:t> a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přirozené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Problém</a:t>
            </a:r>
            <a:r>
              <a:rPr lang="en-US" dirty="0"/>
              <a:t>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ruských</a:t>
            </a:r>
            <a:r>
              <a:rPr lang="en-US" dirty="0"/>
              <a:t> </a:t>
            </a:r>
            <a:r>
              <a:rPr lang="en-US" dirty="0" err="1"/>
              <a:t>herců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20. </a:t>
            </a:r>
            <a:r>
              <a:rPr lang="en-US" dirty="0" err="1"/>
              <a:t>letech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Ivan </a:t>
            </a:r>
            <a:r>
              <a:rPr lang="en-US" dirty="0" err="1"/>
              <a:t>Mozžuchin</a:t>
            </a:r>
            <a:r>
              <a:rPr lang="en-US" dirty="0"/>
              <a:t> </a:t>
            </a:r>
            <a:r>
              <a:rPr lang="en-US" dirty="0" err="1"/>
              <a:t>sice</a:t>
            </a:r>
            <a:r>
              <a:rPr lang="en-US" dirty="0"/>
              <a:t> </a:t>
            </a:r>
            <a:r>
              <a:rPr lang="en-US" dirty="0" err="1"/>
              <a:t>podstoupil</a:t>
            </a:r>
            <a:r>
              <a:rPr lang="en-US" dirty="0"/>
              <a:t> </a:t>
            </a:r>
            <a:r>
              <a:rPr lang="en-US" dirty="0" err="1"/>
              <a:t>cílenou</a:t>
            </a:r>
            <a:r>
              <a:rPr lang="en-US" dirty="0"/>
              <a:t> </a:t>
            </a:r>
            <a:r>
              <a:rPr lang="en-US" dirty="0" err="1"/>
              <a:t>úpravu</a:t>
            </a:r>
            <a:r>
              <a:rPr lang="en-US" dirty="0"/>
              <a:t> </a:t>
            </a:r>
            <a:r>
              <a:rPr lang="en-US" dirty="0" err="1"/>
              <a:t>vzhledu</a:t>
            </a:r>
            <a:r>
              <a:rPr lang="en-US" dirty="0"/>
              <a:t>, ale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komplexněji</a:t>
            </a:r>
            <a:r>
              <a:rPr lang="en-US" dirty="0"/>
              <a:t> </a:t>
            </a:r>
            <a:r>
              <a:rPr lang="en-US" dirty="0" err="1"/>
              <a:t>pojaté</a:t>
            </a:r>
            <a:r>
              <a:rPr lang="en-US" dirty="0"/>
              <a:t> </a:t>
            </a:r>
            <a:r>
              <a:rPr lang="en-US" dirty="0" err="1"/>
              <a:t>postavy</a:t>
            </a:r>
            <a:r>
              <a:rPr lang="en-US" dirty="0"/>
              <a:t> v </a:t>
            </a:r>
            <a:r>
              <a:rPr lang="en-US" dirty="0" err="1"/>
              <a:t>duchu</a:t>
            </a:r>
            <a:r>
              <a:rPr lang="en-US" dirty="0"/>
              <a:t> </a:t>
            </a:r>
            <a:r>
              <a:rPr lang="en-US" dirty="0" err="1"/>
              <a:t>Stanislavského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neodpovídaly</a:t>
            </a:r>
            <a:r>
              <a:rPr lang="en-US" dirty="0"/>
              <a:t> </a:t>
            </a:r>
            <a:r>
              <a:rPr lang="en-US" dirty="0" err="1"/>
              <a:t>jednoduchému</a:t>
            </a:r>
            <a:r>
              <a:rPr lang="en-US" dirty="0"/>
              <a:t> </a:t>
            </a:r>
            <a:r>
              <a:rPr lang="en-US" dirty="0" err="1"/>
              <a:t>žánrovému</a:t>
            </a:r>
            <a:r>
              <a:rPr lang="en-US" dirty="0"/>
              <a:t> </a:t>
            </a:r>
            <a:r>
              <a:rPr lang="en-US" dirty="0" err="1"/>
              <a:t>naturelu</a:t>
            </a:r>
            <a:r>
              <a:rPr lang="en-US" dirty="0"/>
              <a:t> </a:t>
            </a:r>
            <a:r>
              <a:rPr lang="en-US" dirty="0" err="1"/>
              <a:t>hollywoodských</a:t>
            </a:r>
            <a:r>
              <a:rPr lang="en-US" dirty="0"/>
              <a:t> </a:t>
            </a:r>
            <a:r>
              <a:rPr lang="en-US" dirty="0" err="1"/>
              <a:t>filmů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britské</a:t>
            </a:r>
            <a:r>
              <a:rPr lang="en-US" dirty="0"/>
              <a:t> </a:t>
            </a:r>
            <a:r>
              <a:rPr lang="en-US" dirty="0" err="1"/>
              <a:t>herectví</a:t>
            </a:r>
            <a:r>
              <a:rPr lang="en-US" dirty="0"/>
              <a:t> </a:t>
            </a:r>
            <a:r>
              <a:rPr lang="en-US" dirty="0" err="1"/>
              <a:t>stojí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verbálních</a:t>
            </a:r>
            <a:r>
              <a:rPr lang="en-US" dirty="0"/>
              <a:t> </a:t>
            </a:r>
            <a:r>
              <a:rPr lang="en-US" dirty="0" err="1"/>
              <a:t>kvalitách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angličané</a:t>
            </a:r>
            <a:r>
              <a:rPr lang="en-US" dirty="0"/>
              <a:t> </a:t>
            </a:r>
            <a:r>
              <a:rPr lang="en-US" dirty="0" err="1"/>
              <a:t>hrají</a:t>
            </a:r>
            <a:r>
              <a:rPr lang="en-US" dirty="0"/>
              <a:t> jak </a:t>
            </a:r>
            <a:r>
              <a:rPr lang="en-US" dirty="0" err="1"/>
              <a:t>aristokraty</a:t>
            </a:r>
            <a:r>
              <a:rPr lang="en-US" dirty="0"/>
              <a:t> a </a:t>
            </a:r>
            <a:r>
              <a:rPr lang="en-US" dirty="0" err="1"/>
              <a:t>hrdiny</a:t>
            </a:r>
            <a:r>
              <a:rPr lang="en-US" dirty="0"/>
              <a:t> z </a:t>
            </a:r>
            <a:r>
              <a:rPr lang="en-US" dirty="0" err="1"/>
              <a:t>vyšších</a:t>
            </a:r>
            <a:r>
              <a:rPr lang="en-US" dirty="0"/>
              <a:t> </a:t>
            </a:r>
            <a:r>
              <a:rPr lang="en-US" dirty="0" err="1"/>
              <a:t>tříd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padouchy</a:t>
            </a:r>
            <a:r>
              <a:rPr lang="en-US" dirty="0"/>
              <a:t> (Richard E. Grant: “</a:t>
            </a:r>
            <a:r>
              <a:rPr lang="en-US" dirty="0" err="1"/>
              <a:t>Britský</a:t>
            </a:r>
            <a:r>
              <a:rPr lang="en-US" dirty="0"/>
              <a:t> </a:t>
            </a:r>
            <a:r>
              <a:rPr lang="en-US" dirty="0" err="1"/>
              <a:t>přízvuk</a:t>
            </a:r>
            <a:r>
              <a:rPr lang="en-US" dirty="0"/>
              <a:t> </a:t>
            </a:r>
            <a:r>
              <a:rPr lang="en-US" dirty="0" err="1"/>
              <a:t>zní</a:t>
            </a:r>
            <a:r>
              <a:rPr lang="en-US" dirty="0"/>
              <a:t> </a:t>
            </a:r>
            <a:r>
              <a:rPr lang="en-US" dirty="0" err="1"/>
              <a:t>americkým</a:t>
            </a:r>
            <a:r>
              <a:rPr lang="en-US" dirty="0"/>
              <a:t> </a:t>
            </a:r>
            <a:r>
              <a:rPr lang="en-US" dirty="0" err="1"/>
              <a:t>uším</a:t>
            </a:r>
            <a:r>
              <a:rPr lang="en-US" dirty="0"/>
              <a:t> dost </a:t>
            </a:r>
            <a:r>
              <a:rPr lang="en-US" dirty="0" err="1"/>
              <a:t>hrozivě</a:t>
            </a:r>
            <a:r>
              <a:rPr lang="en-US" dirty="0"/>
              <a:t>”.)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486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1FD735-C693-984C-A039-F2CD60495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411E6-ADBB-DF46-B9F7-55BD277F9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412906E-986E-A245-8888-FD5AEC29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en-US" dirty="0" err="1"/>
              <a:t>Britští</a:t>
            </a:r>
            <a:r>
              <a:rPr lang="en-US" dirty="0"/>
              <a:t> </a:t>
            </a:r>
            <a:r>
              <a:rPr lang="en-US" dirty="0" err="1"/>
              <a:t>herci</a:t>
            </a:r>
            <a:r>
              <a:rPr lang="en-US" dirty="0"/>
              <a:t> </a:t>
            </a:r>
            <a:r>
              <a:rPr lang="en-US" dirty="0" err="1"/>
              <a:t>hrají</a:t>
            </a:r>
            <a:r>
              <a:rPr lang="en-US" dirty="0"/>
              <a:t> </a:t>
            </a:r>
            <a:r>
              <a:rPr lang="en-US" dirty="0" err="1"/>
              <a:t>negativní</a:t>
            </a:r>
            <a:r>
              <a:rPr lang="en-US" dirty="0"/>
              <a:t> </a:t>
            </a:r>
            <a:r>
              <a:rPr lang="en-US" dirty="0" err="1"/>
              <a:t>postavy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2A2E155-B5C4-A049-ACAE-B0F3A4FDD993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DC34B48-3AC6-604F-AA0C-00FAF2632C4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Content Placeholder 7" descr="58354fcba72cf2d9336e246812438ab5.jpg">
            <a:extLst>
              <a:ext uri="{FF2B5EF4-FFF2-40B4-BE49-F238E27FC236}">
                <a16:creationId xmlns:a16="http://schemas.microsoft.com/office/drawing/2014/main" id="{BB8FABB7-9FC9-7041-8DDF-54E4BD0AA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4" r="17874"/>
          <a:stretch>
            <a:fillRect/>
          </a:stretch>
        </p:blipFill>
        <p:spPr>
          <a:xfrm>
            <a:off x="4648200" y="1020210"/>
            <a:ext cx="4038600" cy="4718304"/>
          </a:xfrm>
          <a:prstGeom prst="rect">
            <a:avLst/>
          </a:prstGeom>
        </p:spPr>
      </p:pic>
      <p:pic>
        <p:nvPicPr>
          <p:cNvPr id="10" name="Content Placeholder 6" descr="Hannibal.png">
            <a:extLst>
              <a:ext uri="{FF2B5EF4-FFF2-40B4-BE49-F238E27FC236}">
                <a16:creationId xmlns:a16="http://schemas.microsoft.com/office/drawing/2014/main" id="{2CF905E7-DDDB-7649-994D-22F5939EA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5" r="25925"/>
          <a:stretch>
            <a:fillRect/>
          </a:stretch>
        </p:blipFill>
        <p:spPr>
          <a:xfrm>
            <a:off x="457200" y="984583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0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A9597BD-EA84-FE47-ADCE-61DC1E1DEF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A761CF-85B6-C04B-8494-ACA32751E6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660547B-5524-3A48-A7BF-D20E26EF9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3CBF5664-E335-0842-ADD5-CFBE5040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Transnacionální</a:t>
            </a:r>
            <a:r>
              <a:rPr lang="en-US" dirty="0"/>
              <a:t> </a:t>
            </a:r>
            <a:r>
              <a:rPr lang="en-US" dirty="0" err="1"/>
              <a:t>přenos</a:t>
            </a:r>
            <a:r>
              <a:rPr lang="en-US" dirty="0"/>
              <a:t> </a:t>
            </a:r>
            <a:r>
              <a:rPr lang="en-US" dirty="0" err="1"/>
              <a:t>národně</a:t>
            </a:r>
            <a:r>
              <a:rPr lang="en-US" dirty="0"/>
              <a:t> </a:t>
            </a:r>
            <a:r>
              <a:rPr lang="en-US" dirty="0" err="1"/>
              <a:t>specifických</a:t>
            </a:r>
            <a:r>
              <a:rPr lang="en-US" dirty="0"/>
              <a:t> </a:t>
            </a:r>
            <a:r>
              <a:rPr lang="en-US" dirty="0" err="1"/>
              <a:t>hvězd</a:t>
            </a:r>
            <a:r>
              <a:rPr lang="en-US" dirty="0"/>
              <a:t> </a:t>
            </a:r>
            <a:r>
              <a:rPr lang="en-US" dirty="0" err="1"/>
              <a:t>podmiňují</a:t>
            </a:r>
            <a:r>
              <a:rPr lang="en-US" dirty="0"/>
              <a:t> I </a:t>
            </a:r>
            <a:r>
              <a:rPr lang="en-US" dirty="0" err="1"/>
              <a:t>limitují</a:t>
            </a:r>
            <a:r>
              <a:rPr lang="en-US" dirty="0"/>
              <a:t> </a:t>
            </a:r>
            <a:r>
              <a:rPr lang="en-US" dirty="0" err="1"/>
              <a:t>odlišné</a:t>
            </a:r>
            <a:r>
              <a:rPr lang="en-US" dirty="0"/>
              <a:t> </a:t>
            </a:r>
            <a:r>
              <a:rPr lang="en-US" dirty="0" err="1"/>
              <a:t>performativní</a:t>
            </a:r>
            <a:r>
              <a:rPr lang="en-US" dirty="0"/>
              <a:t> </a:t>
            </a:r>
            <a:r>
              <a:rPr lang="en-US" dirty="0" err="1"/>
              <a:t>zvyklosti</a:t>
            </a:r>
            <a:r>
              <a:rPr lang="en-US" dirty="0"/>
              <a:t> a </a:t>
            </a:r>
            <a:r>
              <a:rPr lang="en-US" dirty="0" err="1"/>
              <a:t>postupy</a:t>
            </a:r>
            <a:r>
              <a:rPr lang="en-US" dirty="0"/>
              <a:t>;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kulturní</a:t>
            </a:r>
            <a:r>
              <a:rPr lang="en-US" dirty="0"/>
              <a:t>, </a:t>
            </a:r>
            <a:r>
              <a:rPr lang="en-US" dirty="0" err="1"/>
              <a:t>etnické</a:t>
            </a:r>
            <a:r>
              <a:rPr lang="en-US" dirty="0"/>
              <a:t> a </a:t>
            </a:r>
            <a:r>
              <a:rPr lang="en-US" dirty="0" err="1"/>
              <a:t>národnostní</a:t>
            </a:r>
            <a:r>
              <a:rPr lang="en-US" dirty="0"/>
              <a:t> stereotypy a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jazyk</a:t>
            </a:r>
            <a:r>
              <a:rPr lang="en-US" dirty="0"/>
              <a:t> a </a:t>
            </a:r>
            <a:r>
              <a:rPr lang="en-US" dirty="0" err="1"/>
              <a:t>výrazné</a:t>
            </a:r>
            <a:r>
              <a:rPr lang="en-US" dirty="0"/>
              <a:t> </a:t>
            </a:r>
            <a:r>
              <a:rPr lang="en-US" dirty="0" err="1"/>
              <a:t>akcenty</a:t>
            </a:r>
            <a:r>
              <a:rPr lang="en-US" dirty="0"/>
              <a:t>.</a:t>
            </a:r>
          </a:p>
          <a:p>
            <a:r>
              <a:rPr lang="en-US" dirty="0" err="1"/>
              <a:t>Ačkoliv</a:t>
            </a:r>
            <a:r>
              <a:rPr lang="en-US" dirty="0"/>
              <a:t> se </a:t>
            </a:r>
            <a:r>
              <a:rPr lang="en-US" dirty="0" err="1"/>
              <a:t>většinou</a:t>
            </a:r>
            <a:r>
              <a:rPr lang="en-US" dirty="0"/>
              <a:t> </a:t>
            </a:r>
            <a:r>
              <a:rPr lang="en-US" dirty="0" err="1"/>
              <a:t>píše</a:t>
            </a:r>
            <a:r>
              <a:rPr lang="en-US" dirty="0"/>
              <a:t> o </a:t>
            </a:r>
            <a:r>
              <a:rPr lang="en-US" dirty="0" err="1"/>
              <a:t>dominantní</a:t>
            </a:r>
            <a:r>
              <a:rPr lang="en-US" dirty="0"/>
              <a:t> </a:t>
            </a:r>
            <a:r>
              <a:rPr lang="en-US" dirty="0" err="1"/>
              <a:t>trajektorii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směru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původu</a:t>
            </a:r>
            <a:r>
              <a:rPr lang="en-US" dirty="0"/>
              <a:t> &gt;&gt; Hollywood, je </a:t>
            </a:r>
            <a:r>
              <a:rPr lang="en-US" dirty="0" err="1"/>
              <a:t>zapotřebí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všímat</a:t>
            </a:r>
            <a:r>
              <a:rPr lang="en-US" dirty="0"/>
              <a:t>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obrácených</a:t>
            </a:r>
            <a:r>
              <a:rPr lang="en-US" dirty="0"/>
              <a:t> </a:t>
            </a:r>
            <a:r>
              <a:rPr lang="en-US" dirty="0" err="1"/>
              <a:t>směrů</a:t>
            </a:r>
            <a:r>
              <a:rPr lang="en-US" dirty="0"/>
              <a:t> a </a:t>
            </a:r>
            <a:r>
              <a:rPr lang="en-US" dirty="0" err="1"/>
              <a:t>ptát</a:t>
            </a:r>
            <a:r>
              <a:rPr lang="en-US" dirty="0"/>
              <a:t> se, co </a:t>
            </a:r>
            <a:r>
              <a:rPr lang="en-US" dirty="0" err="1"/>
              <a:t>národně</a:t>
            </a:r>
            <a:r>
              <a:rPr lang="en-US" dirty="0"/>
              <a:t> a </a:t>
            </a:r>
            <a:r>
              <a:rPr lang="en-US" dirty="0" err="1"/>
              <a:t>lokálně</a:t>
            </a:r>
            <a:r>
              <a:rPr lang="en-US" dirty="0"/>
              <a:t> </a:t>
            </a:r>
            <a:r>
              <a:rPr lang="en-US" dirty="0" err="1"/>
              <a:t>specifickým</a:t>
            </a:r>
            <a:r>
              <a:rPr lang="en-US" dirty="0"/>
              <a:t> </a:t>
            </a:r>
            <a:r>
              <a:rPr lang="en-US" dirty="0" err="1"/>
              <a:t>hvězdám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krátko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dlouhodobé</a:t>
            </a:r>
            <a:r>
              <a:rPr lang="en-US" dirty="0"/>
              <a:t> </a:t>
            </a:r>
            <a:r>
              <a:rPr lang="en-US" dirty="0" err="1"/>
              <a:t>působení</a:t>
            </a:r>
            <a:r>
              <a:rPr lang="en-US" dirty="0"/>
              <a:t> v </a:t>
            </a:r>
            <a:r>
              <a:rPr lang="en-US" dirty="0" err="1"/>
              <a:t>Hollywoodu</a:t>
            </a:r>
            <a:r>
              <a:rPr lang="en-US" dirty="0"/>
              <a:t> </a:t>
            </a:r>
            <a:r>
              <a:rPr lang="en-US" dirty="0" err="1"/>
              <a:t>přináší</a:t>
            </a:r>
            <a:r>
              <a:rPr lang="en-US" dirty="0"/>
              <a:t> v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domácím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41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00F627-B3AD-F749-B508-618AB8372A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25F2D61-4FC7-DA47-BA17-4D72F422D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1947553"/>
            <a:ext cx="3301341" cy="961902"/>
          </a:xfrm>
        </p:spPr>
        <p:txBody>
          <a:bodyPr/>
          <a:lstStyle/>
          <a:p>
            <a:r>
              <a:rPr lang="en-US" sz="2800" dirty="0"/>
              <a:t>“Latino” </a:t>
            </a:r>
            <a:r>
              <a:rPr lang="en-US" sz="2800" dirty="0" err="1"/>
              <a:t>stereotyp</a:t>
            </a:r>
            <a:endParaRPr lang="cs-CZ" sz="2800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B7FA0D6-0265-B64B-895C-4A6BAC7A1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85" y="2539074"/>
            <a:ext cx="3236381" cy="337483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cs-CZ" sz="1600" dirty="0"/>
              <a:t>hyperbolický mix různých vlastností - temperament, smyslnost, lpění na domácích tradicích, schopnost vyjádření rytmu prostřednictvím těla a tělesných pohybů, víra v primitivní rituály a náboženství</a:t>
            </a:r>
          </a:p>
          <a:p>
            <a:pPr marL="285750" indent="-285750">
              <a:buFont typeface="Arial"/>
              <a:buChar char="•"/>
            </a:pPr>
            <a:endParaRPr lang="cs-CZ" sz="1600" dirty="0"/>
          </a:p>
          <a:p>
            <a:r>
              <a:rPr lang="cs-CZ" sz="1600" dirty="0"/>
              <a:t> &gt;&gt; nemá žádné zvláštní kořeny, stereotypní mix představ z Mexika, Brazílie, Karibiku, Španělska a Itálie</a:t>
            </a:r>
          </a:p>
          <a:p>
            <a:r>
              <a:rPr lang="cs-CZ" sz="16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cs-CZ" sz="1600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5BAAC7B7-DAAB-1C46-8DD5-3F50CD366D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119A1D-DFE0-E049-B808-D8AF24975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Content Placeholder 7" descr="51xZJlXi-sL._SX355_.jpg">
            <a:extLst>
              <a:ext uri="{FF2B5EF4-FFF2-40B4-BE49-F238E27FC236}">
                <a16:creationId xmlns:a16="http://schemas.microsoft.com/office/drawing/2014/main" id="{6AEA8CFD-80EA-8041-AAE3-8A6FFA1DE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4"/>
          <a:stretch/>
        </p:blipFill>
        <p:spPr>
          <a:xfrm>
            <a:off x="3712707" y="1303456"/>
            <a:ext cx="5431293" cy="505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6F965D-D9FF-5343-9724-3BF818FC0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9335268C-1CF6-324B-B226-D5E669549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6" y="1793174"/>
            <a:ext cx="3934889" cy="948423"/>
          </a:xfrm>
        </p:spPr>
        <p:txBody>
          <a:bodyPr/>
          <a:lstStyle/>
          <a:p>
            <a:pPr algn="ctr"/>
            <a:r>
              <a:rPr lang="cs-CZ" dirty="0"/>
              <a:t>Javier Bardem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82F43848-E62F-1341-98AE-8C2A8DA1C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876" y="2363190"/>
            <a:ext cx="3934889" cy="345179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700" dirty="0" err="1"/>
              <a:t>Pevně</a:t>
            </a:r>
            <a:r>
              <a:rPr lang="en-US" sz="1700" dirty="0"/>
              <a:t> </a:t>
            </a:r>
            <a:r>
              <a:rPr lang="en-US" sz="1700" dirty="0" err="1"/>
              <a:t>spojený</a:t>
            </a:r>
            <a:r>
              <a:rPr lang="en-US" sz="1700" dirty="0"/>
              <a:t> se </a:t>
            </a:r>
            <a:r>
              <a:rPr lang="en-US" sz="1700" dirty="0" err="1"/>
              <a:t>španělským</a:t>
            </a:r>
            <a:r>
              <a:rPr lang="en-US" sz="1700" dirty="0"/>
              <a:t> </a:t>
            </a:r>
            <a:r>
              <a:rPr lang="en-US" sz="1700" dirty="0" err="1"/>
              <a:t>národním</a:t>
            </a:r>
            <a:r>
              <a:rPr lang="en-US" sz="1700" dirty="0"/>
              <a:t> </a:t>
            </a:r>
            <a:r>
              <a:rPr lang="en-US" sz="1700" dirty="0" err="1"/>
              <a:t>kontextem</a:t>
            </a:r>
            <a:r>
              <a:rPr lang="en-US" sz="1700" dirty="0"/>
              <a:t>, ale </a:t>
            </a:r>
            <a:r>
              <a:rPr lang="en-US" sz="1700" dirty="0" err="1"/>
              <a:t>vývoj</a:t>
            </a:r>
            <a:r>
              <a:rPr lang="en-US" sz="1700" dirty="0"/>
              <a:t> </a:t>
            </a:r>
            <a:r>
              <a:rPr lang="en-US" sz="1700" dirty="0" err="1"/>
              <a:t>kariéry</a:t>
            </a:r>
            <a:r>
              <a:rPr lang="en-US" sz="1700" dirty="0"/>
              <a:t> </a:t>
            </a:r>
            <a:r>
              <a:rPr lang="en-US" sz="1700" dirty="0" err="1"/>
              <a:t>jej</a:t>
            </a:r>
            <a:r>
              <a:rPr lang="en-US" sz="1700" dirty="0"/>
              <a:t> </a:t>
            </a:r>
            <a:r>
              <a:rPr lang="en-US" sz="1700" dirty="0" err="1"/>
              <a:t>posunul</a:t>
            </a:r>
            <a:r>
              <a:rPr lang="en-US" sz="1700" dirty="0"/>
              <a:t> </a:t>
            </a:r>
            <a:r>
              <a:rPr lang="en-US" sz="1700" dirty="0" err="1"/>
              <a:t>blíž</a:t>
            </a:r>
            <a:r>
              <a:rPr lang="en-US" sz="1700" dirty="0"/>
              <a:t> k </a:t>
            </a:r>
            <a:r>
              <a:rPr lang="en-US" sz="1700" dirty="0" err="1"/>
              <a:t>nadnárodnímu</a:t>
            </a:r>
            <a:r>
              <a:rPr lang="en-US" sz="1700" dirty="0"/>
              <a:t> </a:t>
            </a:r>
            <a:r>
              <a:rPr lang="en-US" sz="1700" dirty="0" err="1"/>
              <a:t>vnímání</a:t>
            </a: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err="1"/>
              <a:t>Jeho</a:t>
            </a:r>
            <a:r>
              <a:rPr lang="en-US" sz="1700" dirty="0"/>
              <a:t> status </a:t>
            </a:r>
            <a:r>
              <a:rPr lang="en-US" sz="1700" dirty="0" err="1"/>
              <a:t>transnacionální</a:t>
            </a:r>
            <a:r>
              <a:rPr lang="en-US" sz="1700" dirty="0"/>
              <a:t> star se </a:t>
            </a:r>
            <a:r>
              <a:rPr lang="en-US" sz="1700" dirty="0" err="1"/>
              <a:t>opírá</a:t>
            </a:r>
            <a:r>
              <a:rPr lang="en-US" sz="1700" dirty="0"/>
              <a:t> o </a:t>
            </a:r>
            <a:r>
              <a:rPr lang="en-US" sz="1700" dirty="0" err="1"/>
              <a:t>renomé</a:t>
            </a:r>
            <a:r>
              <a:rPr lang="en-US" sz="1700" dirty="0"/>
              <a:t> </a:t>
            </a:r>
            <a:r>
              <a:rPr lang="en-US" sz="1700" dirty="0" err="1"/>
              <a:t>skvělého</a:t>
            </a:r>
            <a:r>
              <a:rPr lang="en-US" sz="1700" dirty="0"/>
              <a:t> </a:t>
            </a:r>
            <a:r>
              <a:rPr lang="en-US" sz="1700" dirty="0" err="1"/>
              <a:t>herce</a:t>
            </a:r>
            <a:endParaRPr lang="en-US" sz="1700" dirty="0"/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285750" indent="-285750">
              <a:buFont typeface="Arial"/>
              <a:buChar char="•"/>
            </a:pPr>
            <a:r>
              <a:rPr lang="en-US" sz="1700" dirty="0" err="1"/>
              <a:t>Tři</a:t>
            </a:r>
            <a:r>
              <a:rPr lang="en-US" sz="1700" dirty="0"/>
              <a:t> </a:t>
            </a:r>
            <a:r>
              <a:rPr lang="en-US" sz="1700" dirty="0" err="1"/>
              <a:t>fáze</a:t>
            </a:r>
            <a:r>
              <a:rPr lang="en-US" sz="1700" dirty="0"/>
              <a:t> a </a:t>
            </a:r>
            <a:r>
              <a:rPr lang="en-US" sz="1700" dirty="0" err="1"/>
              <a:t>zároveň</a:t>
            </a:r>
            <a:r>
              <a:rPr lang="en-US" sz="1700" dirty="0"/>
              <a:t> </a:t>
            </a:r>
            <a:r>
              <a:rPr lang="en-US" sz="1700" dirty="0" err="1"/>
              <a:t>kontinuální</a:t>
            </a:r>
            <a:r>
              <a:rPr lang="en-US" sz="1700" dirty="0"/>
              <a:t> </a:t>
            </a:r>
            <a:r>
              <a:rPr lang="en-US" sz="1700" dirty="0" err="1"/>
              <a:t>rysy</a:t>
            </a:r>
            <a:r>
              <a:rPr lang="en-US" sz="1700" dirty="0"/>
              <a:t> </a:t>
            </a:r>
            <a:r>
              <a:rPr lang="en-US" sz="1700" dirty="0" err="1"/>
              <a:t>hvězdného</a:t>
            </a:r>
            <a:r>
              <a:rPr lang="en-US" sz="1700" dirty="0"/>
              <a:t> </a:t>
            </a:r>
            <a:r>
              <a:rPr lang="en-US" sz="1700" dirty="0" err="1"/>
              <a:t>obrazu</a:t>
            </a:r>
            <a:r>
              <a:rPr lang="en-US" sz="1700" dirty="0"/>
              <a:t>: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700" dirty="0" err="1"/>
              <a:t>Sexualita</a:t>
            </a:r>
            <a:endParaRPr lang="en-US" sz="17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700" dirty="0" err="1"/>
              <a:t>Herecké</a:t>
            </a:r>
            <a:r>
              <a:rPr lang="en-US" sz="1700" dirty="0"/>
              <a:t> </a:t>
            </a:r>
            <a:r>
              <a:rPr lang="en-US" sz="1700" dirty="0" err="1"/>
              <a:t>umění</a:t>
            </a:r>
            <a:endParaRPr lang="en-US" sz="1700" dirty="0"/>
          </a:p>
          <a:p>
            <a:pPr marL="800100" lvl="1" indent="-342900" algn="l">
              <a:buFont typeface="+mj-lt"/>
              <a:buAutoNum type="arabicPeriod"/>
            </a:pPr>
            <a:r>
              <a:rPr lang="en-US" sz="1700" dirty="0" err="1"/>
              <a:t>Spolupráce</a:t>
            </a:r>
            <a:r>
              <a:rPr lang="en-US" sz="1700" dirty="0"/>
              <a:t> s </a:t>
            </a:r>
            <a:r>
              <a:rPr lang="en-US" sz="1700" dirty="0" err="1"/>
              <a:t>předními</a:t>
            </a:r>
            <a:r>
              <a:rPr lang="en-US" sz="1700" dirty="0"/>
              <a:t> </a:t>
            </a:r>
            <a:r>
              <a:rPr lang="en-US" sz="1700" dirty="0" err="1"/>
              <a:t>režiséry</a:t>
            </a:r>
            <a:r>
              <a:rPr lang="en-US" sz="1700" dirty="0"/>
              <a:t> a </a:t>
            </a:r>
            <a:r>
              <a:rPr lang="en-US" sz="1700" dirty="0" err="1"/>
              <a:t>světově</a:t>
            </a:r>
            <a:r>
              <a:rPr lang="en-US" sz="1700" dirty="0"/>
              <a:t> </a:t>
            </a:r>
            <a:r>
              <a:rPr lang="en-US" sz="1700" dirty="0" err="1"/>
              <a:t>uznávanými</a:t>
            </a:r>
            <a:r>
              <a:rPr lang="en-US" sz="1700" dirty="0"/>
              <a:t> </a:t>
            </a:r>
            <a:r>
              <a:rPr lang="en-US" sz="1700" dirty="0" err="1"/>
              <a:t>herci</a:t>
            </a:r>
            <a:r>
              <a:rPr lang="en-US" sz="1700" dirty="0"/>
              <a:t> </a:t>
            </a:r>
          </a:p>
          <a:p>
            <a:pPr marL="285750" indent="-285750">
              <a:buFont typeface="Arial"/>
              <a:buChar char="•"/>
            </a:pPr>
            <a:endParaRPr lang="en-US" sz="1700" dirty="0"/>
          </a:p>
          <a:p>
            <a:endParaRPr lang="cs-CZ" sz="1700" dirty="0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7C6F62C5-578D-434E-9B57-073B02A4AB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F81B8D-88AF-224A-ABA2-C67EAC0A18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Content Placeholder 9" descr="Javier-Bardem.jpg">
            <a:extLst>
              <a:ext uri="{FF2B5EF4-FFF2-40B4-BE49-F238E27FC236}">
                <a16:creationId xmlns:a16="http://schemas.microsoft.com/office/drawing/2014/main" id="{3B15C06E-0E6E-F246-9E04-B22DDD007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11326"/>
          <a:stretch>
            <a:fillRect/>
          </a:stretch>
        </p:blipFill>
        <p:spPr>
          <a:xfrm>
            <a:off x="4341924" y="1246909"/>
            <a:ext cx="4802076" cy="46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7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B14593-8F8C-E540-96AC-D76E4AE87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786559-C252-4741-86B6-2AE1C77D9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F1D065-7925-1B40-AA4B-FA4C4F348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1. Sexualita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D99A88C-6ED2-484C-9264-C1D1C116818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E59F70-1BDB-2B48-8723-DEF24615F3B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Content Placeholder 7" descr="javier-bardem-bigas-luna-jamon-jamon.jpg">
            <a:extLst>
              <a:ext uri="{FF2B5EF4-FFF2-40B4-BE49-F238E27FC236}">
                <a16:creationId xmlns:a16="http://schemas.microsoft.com/office/drawing/2014/main" id="{5B4A3C14-46ED-CF49-8AC7-5D9B3B560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r="20743"/>
          <a:stretch>
            <a:fillRect/>
          </a:stretch>
        </p:blipFill>
        <p:spPr>
          <a:xfrm>
            <a:off x="457200" y="1127088"/>
            <a:ext cx="4038600" cy="4718304"/>
          </a:xfrm>
          <a:prstGeom prst="rect">
            <a:avLst/>
          </a:prstGeom>
        </p:spPr>
      </p:pic>
      <p:pic>
        <p:nvPicPr>
          <p:cNvPr id="9" name="Content Placeholder 8" descr="ficcion3_ampliacion.jpg">
            <a:extLst>
              <a:ext uri="{FF2B5EF4-FFF2-40B4-BE49-F238E27FC236}">
                <a16:creationId xmlns:a16="http://schemas.microsoft.com/office/drawing/2014/main" id="{438A83FD-3E0D-4648-BFA3-894FD0BF7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 b="12913"/>
          <a:stretch>
            <a:fillRect/>
          </a:stretch>
        </p:blipFill>
        <p:spPr>
          <a:xfrm>
            <a:off x="4648200" y="1127089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8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BE6EDD-562C-EF46-A200-89CEED87D7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7F95C5-881C-C84E-BAF8-E4156D81F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7EE423-C77A-F746-8EC4-270AD3D92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99367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2. „Španělský Brando“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801754A-E414-2245-B874-697D3A2A5C9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CFAD572-1640-EA41-9159-D308D3275353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Content Placeholder 8" descr="960b40013509e63f4e64a0282655be51.jpg">
            <a:extLst>
              <a:ext uri="{FF2B5EF4-FFF2-40B4-BE49-F238E27FC236}">
                <a16:creationId xmlns:a16="http://schemas.microsoft.com/office/drawing/2014/main" id="{4696CB9F-4E2F-9246-B449-D1AF80CC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10917"/>
          <a:stretch>
            <a:fillRect/>
          </a:stretch>
        </p:blipFill>
        <p:spPr>
          <a:xfrm>
            <a:off x="4648200" y="1032085"/>
            <a:ext cx="4038600" cy="4718304"/>
          </a:xfrm>
          <a:prstGeom prst="rect">
            <a:avLst/>
          </a:prstGeom>
        </p:spPr>
      </p:pic>
      <p:pic>
        <p:nvPicPr>
          <p:cNvPr id="9" name="Content Placeholder 11" descr="extasis.jpg">
            <a:extLst>
              <a:ext uri="{FF2B5EF4-FFF2-40B4-BE49-F238E27FC236}">
                <a16:creationId xmlns:a16="http://schemas.microsoft.com/office/drawing/2014/main" id="{F746F75E-EE79-E445-869E-9BB15BC8F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" b="8679"/>
          <a:stretch>
            <a:fillRect/>
          </a:stretch>
        </p:blipFill>
        <p:spPr>
          <a:xfrm>
            <a:off x="457200" y="1055833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67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06C621-ED39-F047-BAE9-1D72F62A9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F5F3C7-4951-784F-91D9-258C37C66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FD323A-DE0A-6043-8885-E928C4BE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8116"/>
            <a:ext cx="8064900" cy="451576"/>
          </a:xfrm>
        </p:spPr>
        <p:txBody>
          <a:bodyPr/>
          <a:lstStyle/>
          <a:p>
            <a:pPr algn="ctr"/>
            <a:r>
              <a:rPr lang="en-US" dirty="0"/>
              <a:t>3.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průlom</a:t>
            </a:r>
            <a:br>
              <a:rPr lang="en-US" dirty="0"/>
            </a:br>
            <a:r>
              <a:rPr lang="en-US" i="1" dirty="0" err="1"/>
              <a:t>Než</a:t>
            </a:r>
            <a:r>
              <a:rPr lang="en-US" i="1" dirty="0"/>
              <a:t> se </a:t>
            </a:r>
            <a:r>
              <a:rPr lang="en-US" i="1" dirty="0" err="1"/>
              <a:t>setmí</a:t>
            </a:r>
            <a:r>
              <a:rPr lang="en-US" i="1" dirty="0"/>
              <a:t> </a:t>
            </a:r>
            <a:r>
              <a:rPr lang="en-US" dirty="0"/>
              <a:t>(r. Julian Schnabel, 2000)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2E42C9-0000-B344-84F8-BA982897548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379012-D8B2-EB40-8603-5929D523D777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Content Placeholder 4" descr="before-night-falls_34711.jpg">
            <a:extLst>
              <a:ext uri="{FF2B5EF4-FFF2-40B4-BE49-F238E27FC236}">
                <a16:creationId xmlns:a16="http://schemas.microsoft.com/office/drawing/2014/main" id="{2A0CCC5F-BEFB-464C-AC33-5AD32B2EA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r="21467"/>
          <a:stretch>
            <a:fillRect/>
          </a:stretch>
        </p:blipFill>
        <p:spPr>
          <a:xfrm>
            <a:off x="4626659" y="1166189"/>
            <a:ext cx="4038600" cy="4718304"/>
          </a:xfrm>
          <a:prstGeom prst="rect">
            <a:avLst/>
          </a:prstGeom>
        </p:spPr>
      </p:pic>
      <p:pic>
        <p:nvPicPr>
          <p:cNvPr id="8" name="Content Placeholder 5" descr="before_night_falls.jpg">
            <a:extLst>
              <a:ext uri="{FF2B5EF4-FFF2-40B4-BE49-F238E27FC236}">
                <a16:creationId xmlns:a16="http://schemas.microsoft.com/office/drawing/2014/main" id="{DD518DD3-3468-4A4A-900C-215B18D99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b="10280"/>
          <a:stretch>
            <a:fillRect/>
          </a:stretch>
        </p:blipFill>
        <p:spPr>
          <a:xfrm>
            <a:off x="416399" y="1166189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26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7C38C-86B7-FB4A-993F-5E3F425246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DA8E5-546D-3D46-BC32-7B64FF28F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8C0B9B2-D591-A741-AF2D-C49F0F1B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87491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Transnacionální fáze (?)</a:t>
            </a:r>
          </a:p>
        </p:txBody>
      </p:sp>
      <p:pic>
        <p:nvPicPr>
          <p:cNvPr id="7" name="Picture 8" descr="javier-bardem-julia-roberts-poster-eat-pray-love-2010-CC2D16.jpg">
            <a:extLst>
              <a:ext uri="{FF2B5EF4-FFF2-40B4-BE49-F238E27FC236}">
                <a16:creationId xmlns:a16="http://schemas.microsoft.com/office/drawing/2014/main" id="{D2C44094-2974-AF4F-9F0E-399521A55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>
          <a:xfrm>
            <a:off x="6569769" y="1150839"/>
            <a:ext cx="2527329" cy="4718304"/>
          </a:xfrm>
          <a:prstGeom prst="rect">
            <a:avLst/>
          </a:prstGeom>
        </p:spPr>
      </p:pic>
      <p:pic>
        <p:nvPicPr>
          <p:cNvPr id="8" name="Content Placeholder 7" descr="divanoetv-vicky-cristina-barcelona.jpg">
            <a:extLst>
              <a:ext uri="{FF2B5EF4-FFF2-40B4-BE49-F238E27FC236}">
                <a16:creationId xmlns:a16="http://schemas.microsoft.com/office/drawing/2014/main" id="{C2213F0D-0154-3B46-8898-04EDCF95A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44" r="-18844"/>
          <a:stretch>
            <a:fillRect/>
          </a:stretch>
        </p:blipFill>
        <p:spPr>
          <a:xfrm>
            <a:off x="3124236" y="1162714"/>
            <a:ext cx="4038600" cy="4718304"/>
          </a:xfrm>
          <a:prstGeom prst="rect">
            <a:avLst/>
          </a:prstGeom>
        </p:spPr>
      </p:pic>
      <p:pic>
        <p:nvPicPr>
          <p:cNvPr id="9" name="Content Placeholder 6" descr="MV5BMjA4ODA3NDg4NV5BMl5BanBnXkFtZTcwNjc0ODQ4NA@@._V1_.jpg">
            <a:extLst>
              <a:ext uri="{FF2B5EF4-FFF2-40B4-BE49-F238E27FC236}">
                <a16:creationId xmlns:a16="http://schemas.microsoft.com/office/drawing/2014/main" id="{2AF35423-447E-9D41-AE40-C19A5E2DE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r="464"/>
          <a:stretch>
            <a:fillRect/>
          </a:stretch>
        </p:blipFill>
        <p:spPr>
          <a:xfrm>
            <a:off x="-50788" y="1174591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1B3EC4-5012-3245-A211-9721121D7A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601A31-A8D4-9449-B087-20E804EA2F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BDD9B3-1D0E-DC4D-A337-928DAC33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87492"/>
            <a:ext cx="8064900" cy="451576"/>
          </a:xfrm>
        </p:spPr>
        <p:txBody>
          <a:bodyPr/>
          <a:lstStyle/>
          <a:p>
            <a:pPr algn="ctr"/>
            <a:r>
              <a:rPr lang="cs-CZ" dirty="0"/>
              <a:t>Hvězdná osobnost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EC7A90-653C-BC45-B39F-98F276F3730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9528A07-D150-1C41-954D-0F195FF9970E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Content Placeholder 5" descr="penelope-cruz-javier-bardem-kate-mantilini.jpg">
            <a:extLst>
              <a:ext uri="{FF2B5EF4-FFF2-40B4-BE49-F238E27FC236}">
                <a16:creationId xmlns:a16="http://schemas.microsoft.com/office/drawing/2014/main" id="{1488F91F-00EA-E44D-85E3-11A62D144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>
            <a:fillRect/>
          </a:stretch>
        </p:blipFill>
        <p:spPr>
          <a:xfrm>
            <a:off x="4648200" y="1245841"/>
            <a:ext cx="4038600" cy="4718304"/>
          </a:xfrm>
          <a:prstGeom prst="rect">
            <a:avLst/>
          </a:prstGeom>
        </p:spPr>
      </p:pic>
      <p:pic>
        <p:nvPicPr>
          <p:cNvPr id="9" name="Content Placeholder 4" descr="brolinbardemkiss500.jpg">
            <a:extLst>
              <a:ext uri="{FF2B5EF4-FFF2-40B4-BE49-F238E27FC236}">
                <a16:creationId xmlns:a16="http://schemas.microsoft.com/office/drawing/2014/main" id="{A8391A6B-767F-F848-9CFC-CA93E1FB5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>
            <a:fillRect/>
          </a:stretch>
        </p:blipFill>
        <p:spPr>
          <a:xfrm>
            <a:off x="457200" y="1245842"/>
            <a:ext cx="4038600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0100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4-3-cz.potx" id="{369CEB4C-E91F-4A32-A7FB-60CC82C16FB7}" vid="{B01A3F6A-DAFA-4AB8-A137-0087E8B1444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704</TotalTime>
  <Words>1215</Words>
  <Application>Microsoft Macintosh PowerPoint</Application>
  <PresentationFormat>Předvádění na obrazovce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Tahoma</vt:lpstr>
      <vt:lpstr>Wingdings</vt:lpstr>
      <vt:lpstr>Prezentace_MU_CZ</vt:lpstr>
      <vt:lpstr>FAVh040 – Výzkum hvězd, hvězdných systémů a kultury celebrit  L9: Transnárodní hvězdy </vt:lpstr>
      <vt:lpstr>Tahle země není pro starý  (USA 2007, r. Joel a Ethan Coenové)</vt:lpstr>
      <vt:lpstr>“Latino” stereotyp</vt:lpstr>
      <vt:lpstr>Javier Bardem</vt:lpstr>
      <vt:lpstr>1. Sexualita</vt:lpstr>
      <vt:lpstr>2. „Španělský Brando“</vt:lpstr>
      <vt:lpstr>3. Mezinárodní průlom Než se setmí (r. Julian Schnabel, 2000)</vt:lpstr>
      <vt:lpstr>Transnacionální fáze (?)</vt:lpstr>
      <vt:lpstr>Hvězdná osobnost</vt:lpstr>
      <vt:lpstr>Prezentace aplikace PowerPoint</vt:lpstr>
      <vt:lpstr>L9: Texty </vt:lpstr>
      <vt:lpstr>Mezinárodní vs transnacionální sláva</vt:lpstr>
      <vt:lpstr>Pojem transnacionální…</vt:lpstr>
      <vt:lpstr>Prezentace aplikace PowerPoint</vt:lpstr>
      <vt:lpstr>Prezentace aplikace PowerPoint</vt:lpstr>
      <vt:lpstr>Evropští herci v Hollywoodu</vt:lpstr>
      <vt:lpstr>1. Jazyk a akcent</vt:lpstr>
      <vt:lpstr>Němečtí židovští herci v rolích nacistů</vt:lpstr>
      <vt:lpstr>2. Národnostní stereotypy</vt:lpstr>
      <vt:lpstr>Prezentace aplikace PowerPoint</vt:lpstr>
      <vt:lpstr>Evropská femme fatale</vt:lpstr>
      <vt:lpstr>Sexuální represe</vt:lpstr>
      <vt:lpstr>3. Herectví</vt:lpstr>
      <vt:lpstr>Britští herci hrají negativní postavy</vt:lpstr>
      <vt:lpstr>Resumé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FAVh040 – Výzkum hvězd, hvězdných systémů a kultury celebrit  L9: Transnárodní hvězdy </dc:title>
  <dc:creator>Šárka Gmiterková</dc:creator>
  <cp:lastModifiedBy>Šárka Gmiterková</cp:lastModifiedBy>
  <cp:revision>5</cp:revision>
  <dcterms:created xsi:type="dcterms:W3CDTF">2022-04-26T17:18:26Z</dcterms:created>
  <dcterms:modified xsi:type="dcterms:W3CDTF">2022-04-27T05:02:44Z</dcterms:modified>
</cp:coreProperties>
</file>