
<file path=[Content_Types].xml><?xml version="1.0" encoding="utf-8"?>
<Types xmlns="http://schemas.openxmlformats.org/package/2006/content-types">
  <Default Extension="cwGDbAquZueO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4" r:id="rId1"/>
  </p:sldMasterIdLst>
  <p:sldIdLst>
    <p:sldId id="256" r:id="rId2"/>
    <p:sldId id="258" r:id="rId3"/>
    <p:sldId id="259" r:id="rId4"/>
    <p:sldId id="257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9" r:id="rId18"/>
    <p:sldId id="280" r:id="rId19"/>
    <p:sldId id="275" r:id="rId20"/>
    <p:sldId id="281" r:id="rId21"/>
    <p:sldId id="282" r:id="rId22"/>
    <p:sldId id="283" r:id="rId23"/>
    <p:sldId id="276" r:id="rId24"/>
    <p:sldId id="278" r:id="rId25"/>
    <p:sldId id="260" r:id="rId26"/>
    <p:sldId id="261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uzana Praislerová" initials="ZP" lastIdx="1" clrIdx="0">
    <p:extLst>
      <p:ext uri="{19B8F6BF-5375-455C-9EA6-DF929625EA0E}">
        <p15:presenceInfo xmlns:p15="http://schemas.microsoft.com/office/powerpoint/2012/main" userId="S::498494@muni.cz::11ac3895-cd08-4ab8-9ab5-67cc219e334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8152F3-771D-4F25-A4AE-A88591EFE0D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4BA72BE9-9843-4CA9-A8BD-8AC0D3BE4856}">
      <dgm:prSet/>
      <dgm:spPr/>
      <dgm:t>
        <a:bodyPr/>
        <a:lstStyle/>
        <a:p>
          <a:r>
            <a:rPr lang="fr-FR">
              <a:latin typeface="Arial" panose="020B0604020202020204" pitchFamily="34" charset="0"/>
              <a:cs typeface="Arial" panose="020B0604020202020204" pitchFamily="34" charset="0"/>
            </a:rPr>
            <a:t>1   introduction : l’auteure, l’œuvre 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22673D-6F43-4C00-B9A5-246D02DC7B84}" type="parTrans" cxnId="{3154A882-1E85-409E-BDF5-F73798A5478A}">
      <dgm:prSet/>
      <dgm:spPr/>
      <dgm:t>
        <a:bodyPr/>
        <a:lstStyle/>
        <a:p>
          <a:endParaRPr lang="en-US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D5485E4-9C64-417A-98F7-D30C29290A3F}" type="sibTrans" cxnId="{3154A882-1E85-409E-BDF5-F73798A5478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A470EB-ABC4-4D60-9843-FCC1062B59F2}">
      <dgm:prSet/>
      <dgm:spPr/>
      <dgm:t>
        <a:bodyPr/>
        <a:lstStyle/>
        <a:p>
          <a:r>
            <a:rPr lang="fr-FR" dirty="0">
              <a:latin typeface="Arial" panose="020B0604020202020204" pitchFamily="34" charset="0"/>
              <a:cs typeface="Arial" panose="020B0604020202020204" pitchFamily="34" charset="0"/>
            </a:rPr>
            <a:t>2   sur le récit : la structure,</a:t>
          </a:r>
          <a:r>
            <a:rPr lang="cs-CZ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dirty="0">
              <a:latin typeface="Arial" panose="020B0604020202020204" pitchFamily="34" charset="0"/>
              <a:cs typeface="Arial" panose="020B0604020202020204" pitchFamily="34" charset="0"/>
            </a:rPr>
            <a:t>l’histoire</a:t>
          </a:r>
          <a:r>
            <a:rPr lang="cs-CZ" dirty="0">
              <a:latin typeface="Arial" panose="020B0604020202020204" pitchFamily="34" charset="0"/>
              <a:cs typeface="Arial" panose="020B0604020202020204" pitchFamily="34" charset="0"/>
            </a:rPr>
            <a:t>,</a:t>
          </a:r>
          <a:r>
            <a:rPr lang="fr-FR" dirty="0">
              <a:latin typeface="Arial" panose="020B0604020202020204" pitchFamily="34" charset="0"/>
              <a:cs typeface="Arial" panose="020B0604020202020204" pitchFamily="34" charset="0"/>
            </a:rPr>
            <a:t> les motifs, la narration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24C0CF-2CFD-4F25-B924-4DA5E3E0775A}" type="parTrans" cxnId="{6346072C-8510-48DA-9D1F-A188B7F26E1B}">
      <dgm:prSet/>
      <dgm:spPr/>
      <dgm:t>
        <a:bodyPr/>
        <a:lstStyle/>
        <a:p>
          <a:endParaRPr lang="en-US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E91C5C-8FC9-4FDD-BBFF-B9CE7A650799}" type="sibTrans" cxnId="{6346072C-8510-48DA-9D1F-A188B7F26E1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789584-B532-465D-806A-A3F1AA112BCA}">
      <dgm:prSet/>
      <dgm:spPr/>
      <dgm:t>
        <a:bodyPr/>
        <a:lstStyle/>
        <a:p>
          <a:r>
            <a:rPr lang="fr-FR" dirty="0">
              <a:latin typeface="Arial" panose="020B0604020202020204" pitchFamily="34" charset="0"/>
              <a:cs typeface="Arial" panose="020B0604020202020204" pitchFamily="34" charset="0"/>
            </a:rPr>
            <a:t>3   le fantastique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2262BD-431B-4581-88FA-3D4EABBD3AC2}" type="parTrans" cxnId="{A617BA29-1542-4A5E-A99E-A5FF1F7344F8}">
      <dgm:prSet/>
      <dgm:spPr/>
      <dgm:t>
        <a:bodyPr/>
        <a:lstStyle/>
        <a:p>
          <a:endParaRPr lang="en-US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6CBAC6-9676-4313-86BD-7BA87715F167}" type="sibTrans" cxnId="{A617BA29-1542-4A5E-A99E-A5FF1F7344F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E32C0EA-CB16-47B8-92ED-550FEF9F81EE}" type="pres">
      <dgm:prSet presAssocID="{BF8152F3-771D-4F25-A4AE-A88591EFE0DE}" presName="root" presStyleCnt="0">
        <dgm:presLayoutVars>
          <dgm:dir/>
          <dgm:resizeHandles val="exact"/>
        </dgm:presLayoutVars>
      </dgm:prSet>
      <dgm:spPr/>
    </dgm:pt>
    <dgm:pt modelId="{A6ADCD1D-4356-43DA-A079-25DEED7A8444}" type="pres">
      <dgm:prSet presAssocID="{4BA72BE9-9843-4CA9-A8BD-8AC0D3BE4856}" presName="compNode" presStyleCnt="0"/>
      <dgm:spPr/>
    </dgm:pt>
    <dgm:pt modelId="{955FC501-F803-4B4D-978D-C4B2629F1966}" type="pres">
      <dgm:prSet presAssocID="{4BA72BE9-9843-4CA9-A8BD-8AC0D3BE4856}" presName="bgRect" presStyleLbl="bgShp" presStyleIdx="0" presStyleCnt="3"/>
      <dgm:spPr/>
    </dgm:pt>
    <dgm:pt modelId="{2491B7C1-33CD-4341-AFF9-010F9451BDDB}" type="pres">
      <dgm:prSet presAssocID="{4BA72BE9-9843-4CA9-A8BD-8AC0D3BE485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ting"/>
        </a:ext>
      </dgm:extLst>
    </dgm:pt>
    <dgm:pt modelId="{1F7C28D3-B9CB-4862-963B-ACDB07F34EE6}" type="pres">
      <dgm:prSet presAssocID="{4BA72BE9-9843-4CA9-A8BD-8AC0D3BE4856}" presName="spaceRect" presStyleCnt="0"/>
      <dgm:spPr/>
    </dgm:pt>
    <dgm:pt modelId="{F1431D04-743D-4A69-8281-BFF910E0CFB5}" type="pres">
      <dgm:prSet presAssocID="{4BA72BE9-9843-4CA9-A8BD-8AC0D3BE4856}" presName="parTx" presStyleLbl="revTx" presStyleIdx="0" presStyleCnt="3">
        <dgm:presLayoutVars>
          <dgm:chMax val="0"/>
          <dgm:chPref val="0"/>
        </dgm:presLayoutVars>
      </dgm:prSet>
      <dgm:spPr/>
    </dgm:pt>
    <dgm:pt modelId="{D96F8115-8DE8-42EA-BE8F-C0D6A83C86B2}" type="pres">
      <dgm:prSet presAssocID="{4D5485E4-9C64-417A-98F7-D30C29290A3F}" presName="sibTrans" presStyleCnt="0"/>
      <dgm:spPr/>
    </dgm:pt>
    <dgm:pt modelId="{AE0BC0C3-82DB-4F30-81EF-25A1D97625EA}" type="pres">
      <dgm:prSet presAssocID="{ACA470EB-ABC4-4D60-9843-FCC1062B59F2}" presName="compNode" presStyleCnt="0"/>
      <dgm:spPr/>
    </dgm:pt>
    <dgm:pt modelId="{37478F60-F31D-457F-A6D3-454EAE0C596C}" type="pres">
      <dgm:prSet presAssocID="{ACA470EB-ABC4-4D60-9843-FCC1062B59F2}" presName="bgRect" presStyleLbl="bgShp" presStyleIdx="1" presStyleCnt="3"/>
      <dgm:spPr/>
    </dgm:pt>
    <dgm:pt modelId="{8D9C060D-FC7D-4B95-86CF-C6BCCE5296C9}" type="pres">
      <dgm:prSet presAssocID="{ACA470EB-ABC4-4D60-9843-FCC1062B59F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vozovky"/>
        </a:ext>
      </dgm:extLst>
    </dgm:pt>
    <dgm:pt modelId="{D05F2541-0359-4642-BB28-7EE9B352862C}" type="pres">
      <dgm:prSet presAssocID="{ACA470EB-ABC4-4D60-9843-FCC1062B59F2}" presName="spaceRect" presStyleCnt="0"/>
      <dgm:spPr/>
    </dgm:pt>
    <dgm:pt modelId="{3DFA3468-8B9A-4E2B-AAF7-43F69B1FB70E}" type="pres">
      <dgm:prSet presAssocID="{ACA470EB-ABC4-4D60-9843-FCC1062B59F2}" presName="parTx" presStyleLbl="revTx" presStyleIdx="1" presStyleCnt="3">
        <dgm:presLayoutVars>
          <dgm:chMax val="0"/>
          <dgm:chPref val="0"/>
        </dgm:presLayoutVars>
      </dgm:prSet>
      <dgm:spPr/>
    </dgm:pt>
    <dgm:pt modelId="{E23ADA8C-0F1C-4303-B6E1-FC1FA9C5EF0A}" type="pres">
      <dgm:prSet presAssocID="{60E91C5C-8FC9-4FDD-BBFF-B9CE7A650799}" presName="sibTrans" presStyleCnt="0"/>
      <dgm:spPr/>
    </dgm:pt>
    <dgm:pt modelId="{B79DDA76-59E2-476A-9E4C-3254E323F5D9}" type="pres">
      <dgm:prSet presAssocID="{E0789584-B532-465D-806A-A3F1AA112BCA}" presName="compNode" presStyleCnt="0"/>
      <dgm:spPr/>
    </dgm:pt>
    <dgm:pt modelId="{2A77C342-0809-46F2-9EB4-0EF0F8C9FAF9}" type="pres">
      <dgm:prSet presAssocID="{E0789584-B532-465D-806A-A3F1AA112BCA}" presName="bgRect" presStyleLbl="bgShp" presStyleIdx="2" presStyleCnt="3"/>
      <dgm:spPr/>
    </dgm:pt>
    <dgm:pt modelId="{54DFAECC-8CDE-4DC1-83E1-48DDE13011B2}" type="pres">
      <dgm:prSet presAssocID="{E0789584-B532-465D-806A-A3F1AA112BC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ko se souvislou výplní"/>
        </a:ext>
      </dgm:extLst>
    </dgm:pt>
    <dgm:pt modelId="{B4CB5D33-B4A1-4B01-BBF7-F6573B32D968}" type="pres">
      <dgm:prSet presAssocID="{E0789584-B532-465D-806A-A3F1AA112BCA}" presName="spaceRect" presStyleCnt="0"/>
      <dgm:spPr/>
    </dgm:pt>
    <dgm:pt modelId="{17EBC3F3-57BD-4624-9208-D595FE088A89}" type="pres">
      <dgm:prSet presAssocID="{E0789584-B532-465D-806A-A3F1AA112BC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A617BA29-1542-4A5E-A99E-A5FF1F7344F8}" srcId="{BF8152F3-771D-4F25-A4AE-A88591EFE0DE}" destId="{E0789584-B532-465D-806A-A3F1AA112BCA}" srcOrd="2" destOrd="0" parTransId="{B82262BD-431B-4581-88FA-3D4EABBD3AC2}" sibTransId="{A36CBAC6-9676-4313-86BD-7BA87715F167}"/>
    <dgm:cxn modelId="{6346072C-8510-48DA-9D1F-A188B7F26E1B}" srcId="{BF8152F3-771D-4F25-A4AE-A88591EFE0DE}" destId="{ACA470EB-ABC4-4D60-9843-FCC1062B59F2}" srcOrd="1" destOrd="0" parTransId="{3C24C0CF-2CFD-4F25-B924-4DA5E3E0775A}" sibTransId="{60E91C5C-8FC9-4FDD-BBFF-B9CE7A650799}"/>
    <dgm:cxn modelId="{3154A882-1E85-409E-BDF5-F73798A5478A}" srcId="{BF8152F3-771D-4F25-A4AE-A88591EFE0DE}" destId="{4BA72BE9-9843-4CA9-A8BD-8AC0D3BE4856}" srcOrd="0" destOrd="0" parTransId="{1C22673D-6F43-4C00-B9A5-246D02DC7B84}" sibTransId="{4D5485E4-9C64-417A-98F7-D30C29290A3F}"/>
    <dgm:cxn modelId="{FDC5F08D-254B-4CB5-8D28-617C29BBFCB1}" type="presOf" srcId="{E0789584-B532-465D-806A-A3F1AA112BCA}" destId="{17EBC3F3-57BD-4624-9208-D595FE088A89}" srcOrd="0" destOrd="0" presId="urn:microsoft.com/office/officeart/2018/2/layout/IconVerticalSolidList"/>
    <dgm:cxn modelId="{A9AD90CC-E1EE-4A57-8B4B-860C97CD6B69}" type="presOf" srcId="{4BA72BE9-9843-4CA9-A8BD-8AC0D3BE4856}" destId="{F1431D04-743D-4A69-8281-BFF910E0CFB5}" srcOrd="0" destOrd="0" presId="urn:microsoft.com/office/officeart/2018/2/layout/IconVerticalSolidList"/>
    <dgm:cxn modelId="{1E9219D8-2821-4BFA-A7AD-EA470DCCDF0D}" type="presOf" srcId="{ACA470EB-ABC4-4D60-9843-FCC1062B59F2}" destId="{3DFA3468-8B9A-4E2B-AAF7-43F69B1FB70E}" srcOrd="0" destOrd="0" presId="urn:microsoft.com/office/officeart/2018/2/layout/IconVerticalSolidList"/>
    <dgm:cxn modelId="{43DEADDC-8E3E-4BE6-8ACE-A07286D533FC}" type="presOf" srcId="{BF8152F3-771D-4F25-A4AE-A88591EFE0DE}" destId="{AE32C0EA-CB16-47B8-92ED-550FEF9F81EE}" srcOrd="0" destOrd="0" presId="urn:microsoft.com/office/officeart/2018/2/layout/IconVerticalSolidList"/>
    <dgm:cxn modelId="{9132F873-AD54-4CD0-BB05-11EDC13DD17F}" type="presParOf" srcId="{AE32C0EA-CB16-47B8-92ED-550FEF9F81EE}" destId="{A6ADCD1D-4356-43DA-A079-25DEED7A8444}" srcOrd="0" destOrd="0" presId="urn:microsoft.com/office/officeart/2018/2/layout/IconVerticalSolidList"/>
    <dgm:cxn modelId="{0E381CA5-E1E3-4C9A-BE05-5F21A1D8CB36}" type="presParOf" srcId="{A6ADCD1D-4356-43DA-A079-25DEED7A8444}" destId="{955FC501-F803-4B4D-978D-C4B2629F1966}" srcOrd="0" destOrd="0" presId="urn:microsoft.com/office/officeart/2018/2/layout/IconVerticalSolidList"/>
    <dgm:cxn modelId="{445C6CA7-D3B3-4198-8070-A752F07A3619}" type="presParOf" srcId="{A6ADCD1D-4356-43DA-A079-25DEED7A8444}" destId="{2491B7C1-33CD-4341-AFF9-010F9451BDDB}" srcOrd="1" destOrd="0" presId="urn:microsoft.com/office/officeart/2018/2/layout/IconVerticalSolidList"/>
    <dgm:cxn modelId="{83100B57-2535-4F00-995A-7A3BBA8E93D2}" type="presParOf" srcId="{A6ADCD1D-4356-43DA-A079-25DEED7A8444}" destId="{1F7C28D3-B9CB-4862-963B-ACDB07F34EE6}" srcOrd="2" destOrd="0" presId="urn:microsoft.com/office/officeart/2018/2/layout/IconVerticalSolidList"/>
    <dgm:cxn modelId="{E25A0318-8501-41DD-BD07-8E1FE031FB83}" type="presParOf" srcId="{A6ADCD1D-4356-43DA-A079-25DEED7A8444}" destId="{F1431D04-743D-4A69-8281-BFF910E0CFB5}" srcOrd="3" destOrd="0" presId="urn:microsoft.com/office/officeart/2018/2/layout/IconVerticalSolidList"/>
    <dgm:cxn modelId="{10F09439-619C-40BD-89A1-BBD3A1C719FC}" type="presParOf" srcId="{AE32C0EA-CB16-47B8-92ED-550FEF9F81EE}" destId="{D96F8115-8DE8-42EA-BE8F-C0D6A83C86B2}" srcOrd="1" destOrd="0" presId="urn:microsoft.com/office/officeart/2018/2/layout/IconVerticalSolidList"/>
    <dgm:cxn modelId="{BB479005-9D0F-4B35-9160-12D330761F34}" type="presParOf" srcId="{AE32C0EA-CB16-47B8-92ED-550FEF9F81EE}" destId="{AE0BC0C3-82DB-4F30-81EF-25A1D97625EA}" srcOrd="2" destOrd="0" presId="urn:microsoft.com/office/officeart/2018/2/layout/IconVerticalSolidList"/>
    <dgm:cxn modelId="{FEA3F223-3E16-46AC-8A3D-FD6F8826C1FF}" type="presParOf" srcId="{AE0BC0C3-82DB-4F30-81EF-25A1D97625EA}" destId="{37478F60-F31D-457F-A6D3-454EAE0C596C}" srcOrd="0" destOrd="0" presId="urn:microsoft.com/office/officeart/2018/2/layout/IconVerticalSolidList"/>
    <dgm:cxn modelId="{8A78103F-445B-415E-85CB-1C575BF7F7B0}" type="presParOf" srcId="{AE0BC0C3-82DB-4F30-81EF-25A1D97625EA}" destId="{8D9C060D-FC7D-4B95-86CF-C6BCCE5296C9}" srcOrd="1" destOrd="0" presId="urn:microsoft.com/office/officeart/2018/2/layout/IconVerticalSolidList"/>
    <dgm:cxn modelId="{40725C65-4976-461E-9F51-F3E4E0F9F6D3}" type="presParOf" srcId="{AE0BC0C3-82DB-4F30-81EF-25A1D97625EA}" destId="{D05F2541-0359-4642-BB28-7EE9B352862C}" srcOrd="2" destOrd="0" presId="urn:microsoft.com/office/officeart/2018/2/layout/IconVerticalSolidList"/>
    <dgm:cxn modelId="{98F7376D-8ABA-4019-B5C8-C185157A9F13}" type="presParOf" srcId="{AE0BC0C3-82DB-4F30-81EF-25A1D97625EA}" destId="{3DFA3468-8B9A-4E2B-AAF7-43F69B1FB70E}" srcOrd="3" destOrd="0" presId="urn:microsoft.com/office/officeart/2018/2/layout/IconVerticalSolidList"/>
    <dgm:cxn modelId="{55FA7271-72ED-4247-9560-45452FC4E8DC}" type="presParOf" srcId="{AE32C0EA-CB16-47B8-92ED-550FEF9F81EE}" destId="{E23ADA8C-0F1C-4303-B6E1-FC1FA9C5EF0A}" srcOrd="3" destOrd="0" presId="urn:microsoft.com/office/officeart/2018/2/layout/IconVerticalSolidList"/>
    <dgm:cxn modelId="{79A05331-1B6B-4E71-A2FC-52496514E91C}" type="presParOf" srcId="{AE32C0EA-CB16-47B8-92ED-550FEF9F81EE}" destId="{B79DDA76-59E2-476A-9E4C-3254E323F5D9}" srcOrd="4" destOrd="0" presId="urn:microsoft.com/office/officeart/2018/2/layout/IconVerticalSolidList"/>
    <dgm:cxn modelId="{56D35019-2B47-4CE8-B869-1F82E12EBDFA}" type="presParOf" srcId="{B79DDA76-59E2-476A-9E4C-3254E323F5D9}" destId="{2A77C342-0809-46F2-9EB4-0EF0F8C9FAF9}" srcOrd="0" destOrd="0" presId="urn:microsoft.com/office/officeart/2018/2/layout/IconVerticalSolidList"/>
    <dgm:cxn modelId="{0C5EB0DA-AE0A-43BA-8F2E-B243CEDA3604}" type="presParOf" srcId="{B79DDA76-59E2-476A-9E4C-3254E323F5D9}" destId="{54DFAECC-8CDE-4DC1-83E1-48DDE13011B2}" srcOrd="1" destOrd="0" presId="urn:microsoft.com/office/officeart/2018/2/layout/IconVerticalSolidList"/>
    <dgm:cxn modelId="{2726BF63-2F8D-4366-9722-59B8FD898A8A}" type="presParOf" srcId="{B79DDA76-59E2-476A-9E4C-3254E323F5D9}" destId="{B4CB5D33-B4A1-4B01-BBF7-F6573B32D968}" srcOrd="2" destOrd="0" presId="urn:microsoft.com/office/officeart/2018/2/layout/IconVerticalSolidList"/>
    <dgm:cxn modelId="{39EA5903-D4D1-4962-AD2A-B593AFBC28D1}" type="presParOf" srcId="{B79DDA76-59E2-476A-9E4C-3254E323F5D9}" destId="{17EBC3F3-57BD-4624-9208-D595FE088A8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5FC501-F803-4B4D-978D-C4B2629F1966}">
      <dsp:nvSpPr>
        <dsp:cNvPr id="0" name=""/>
        <dsp:cNvSpPr/>
      </dsp:nvSpPr>
      <dsp:spPr>
        <a:xfrm>
          <a:off x="0" y="424"/>
          <a:ext cx="10915869" cy="99374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91B7C1-33CD-4341-AFF9-010F9451BDDB}">
      <dsp:nvSpPr>
        <dsp:cNvPr id="0" name=""/>
        <dsp:cNvSpPr/>
      </dsp:nvSpPr>
      <dsp:spPr>
        <a:xfrm>
          <a:off x="300606" y="224016"/>
          <a:ext cx="546557" cy="54655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431D04-743D-4A69-8281-BFF910E0CFB5}">
      <dsp:nvSpPr>
        <dsp:cNvPr id="0" name=""/>
        <dsp:cNvSpPr/>
      </dsp:nvSpPr>
      <dsp:spPr>
        <a:xfrm>
          <a:off x="1147769" y="424"/>
          <a:ext cx="9768099" cy="9937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171" tIns="105171" rIns="105171" bIns="10517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>
              <a:latin typeface="Arial" panose="020B0604020202020204" pitchFamily="34" charset="0"/>
              <a:cs typeface="Arial" panose="020B0604020202020204" pitchFamily="34" charset="0"/>
            </a:rPr>
            <a:t>1   introduction : l’auteure, l’œuvre </a:t>
          </a:r>
          <a:endParaRPr lang="en-US" sz="25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47769" y="424"/>
        <a:ext cx="9768099" cy="993740"/>
      </dsp:txXfrm>
    </dsp:sp>
    <dsp:sp modelId="{37478F60-F31D-457F-A6D3-454EAE0C596C}">
      <dsp:nvSpPr>
        <dsp:cNvPr id="0" name=""/>
        <dsp:cNvSpPr/>
      </dsp:nvSpPr>
      <dsp:spPr>
        <a:xfrm>
          <a:off x="0" y="1242599"/>
          <a:ext cx="10915869" cy="99374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9C060D-FC7D-4B95-86CF-C6BCCE5296C9}">
      <dsp:nvSpPr>
        <dsp:cNvPr id="0" name=""/>
        <dsp:cNvSpPr/>
      </dsp:nvSpPr>
      <dsp:spPr>
        <a:xfrm>
          <a:off x="300606" y="1466191"/>
          <a:ext cx="546557" cy="54655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FA3468-8B9A-4E2B-AAF7-43F69B1FB70E}">
      <dsp:nvSpPr>
        <dsp:cNvPr id="0" name=""/>
        <dsp:cNvSpPr/>
      </dsp:nvSpPr>
      <dsp:spPr>
        <a:xfrm>
          <a:off x="1147769" y="1242599"/>
          <a:ext cx="9768099" cy="9937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171" tIns="105171" rIns="105171" bIns="10517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dirty="0">
              <a:latin typeface="Arial" panose="020B0604020202020204" pitchFamily="34" charset="0"/>
              <a:cs typeface="Arial" panose="020B0604020202020204" pitchFamily="34" charset="0"/>
            </a:rPr>
            <a:t>2   sur le récit : la structure,</a:t>
          </a:r>
          <a:r>
            <a:rPr lang="cs-CZ" sz="25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fr-FR" sz="2500" kern="1200" dirty="0">
              <a:latin typeface="Arial" panose="020B0604020202020204" pitchFamily="34" charset="0"/>
              <a:cs typeface="Arial" panose="020B0604020202020204" pitchFamily="34" charset="0"/>
            </a:rPr>
            <a:t>l’histoire</a:t>
          </a:r>
          <a:r>
            <a:rPr lang="cs-CZ" sz="2500" kern="1200" dirty="0">
              <a:latin typeface="Arial" panose="020B0604020202020204" pitchFamily="34" charset="0"/>
              <a:cs typeface="Arial" panose="020B0604020202020204" pitchFamily="34" charset="0"/>
            </a:rPr>
            <a:t>,</a:t>
          </a:r>
          <a:r>
            <a:rPr lang="fr-FR" sz="2500" kern="1200" dirty="0">
              <a:latin typeface="Arial" panose="020B0604020202020204" pitchFamily="34" charset="0"/>
              <a:cs typeface="Arial" panose="020B0604020202020204" pitchFamily="34" charset="0"/>
            </a:rPr>
            <a:t> les motifs, la narration</a:t>
          </a:r>
          <a:endParaRPr lang="en-US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47769" y="1242599"/>
        <a:ext cx="9768099" cy="993740"/>
      </dsp:txXfrm>
    </dsp:sp>
    <dsp:sp modelId="{2A77C342-0809-46F2-9EB4-0EF0F8C9FAF9}">
      <dsp:nvSpPr>
        <dsp:cNvPr id="0" name=""/>
        <dsp:cNvSpPr/>
      </dsp:nvSpPr>
      <dsp:spPr>
        <a:xfrm>
          <a:off x="0" y="2484775"/>
          <a:ext cx="10915869" cy="99374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DFAECC-8CDE-4DC1-83E1-48DDE13011B2}">
      <dsp:nvSpPr>
        <dsp:cNvPr id="0" name=""/>
        <dsp:cNvSpPr/>
      </dsp:nvSpPr>
      <dsp:spPr>
        <a:xfrm>
          <a:off x="300606" y="2708366"/>
          <a:ext cx="546557" cy="54655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EBC3F3-57BD-4624-9208-D595FE088A89}">
      <dsp:nvSpPr>
        <dsp:cNvPr id="0" name=""/>
        <dsp:cNvSpPr/>
      </dsp:nvSpPr>
      <dsp:spPr>
        <a:xfrm>
          <a:off x="1147769" y="2484775"/>
          <a:ext cx="9768099" cy="9937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171" tIns="105171" rIns="105171" bIns="10517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dirty="0">
              <a:latin typeface="Arial" panose="020B0604020202020204" pitchFamily="34" charset="0"/>
              <a:cs typeface="Arial" panose="020B0604020202020204" pitchFamily="34" charset="0"/>
            </a:rPr>
            <a:t>3   le fantastique</a:t>
          </a:r>
          <a:endParaRPr lang="en-US" sz="2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47769" y="2484775"/>
        <a:ext cx="9768099" cy="9937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2T09:08:11.32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1T18:13:49.67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1T18:27:23.13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1T18:36:38.2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1T18:43:45.02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1T18:52:55.0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2T09:33:18.15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5-02T09:38:30.60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239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951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749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420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180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360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334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893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43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984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007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5/25/2022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254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37" r:id="rId6"/>
    <p:sldLayoutId id="2147483733" r:id="rId7"/>
    <p:sldLayoutId id="2147483734" r:id="rId8"/>
    <p:sldLayoutId id="2147483735" r:id="rId9"/>
    <p:sldLayoutId id="2147483736" r:id="rId10"/>
    <p:sldLayoutId id="2147483738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hyperlink" Target="https://fr.vikidia.org/wiki/Requin_de_Born%C3%A9o" TargetMode="External"/><Relationship Id="rId7" Type="http://schemas.openxmlformats.org/officeDocument/2006/relationships/hyperlink" Target="https://www.pexels.com/photo/man-in-black-shorts-in-water-3544412/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hyperlink" Target="https://www.pickpik.com/man-diving-calm-body-of-water-sea-underwater-35800" TargetMode="External"/><Relationship Id="rId10" Type="http://schemas.openxmlformats.org/officeDocument/2006/relationships/hyperlink" Target="https://creativecommons.org/licenses/by-sa/3.0/" TargetMode="External"/><Relationship Id="rId4" Type="http://schemas.openxmlformats.org/officeDocument/2006/relationships/image" Target="../media/image19.jp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hyperlink" Target="https://www.assamtimes.org/node/19325" TargetMode="External"/><Relationship Id="rId7" Type="http://schemas.openxmlformats.org/officeDocument/2006/relationships/hyperlink" Target="https://www.aquarium-ratgeber.com/fische/einsteiger-fische/wie-viele-fische-ins-aquarium/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11" Type="http://schemas.openxmlformats.org/officeDocument/2006/relationships/hyperlink" Target="https://creativecommons.org/licenses/by-nc-sa/3.0/" TargetMode="External"/><Relationship Id="rId5" Type="http://schemas.openxmlformats.org/officeDocument/2006/relationships/hyperlink" Target="https://www.pexels.com/photo/pregnancy-pregnant-motherboard-parenthoof-57529/" TargetMode="External"/><Relationship Id="rId10" Type="http://schemas.openxmlformats.org/officeDocument/2006/relationships/hyperlink" Target="https://creativecommons.org/licenses/by-sa/3.0/" TargetMode="External"/><Relationship Id="rId4" Type="http://schemas.openxmlformats.org/officeDocument/2006/relationships/image" Target="../media/image22.jpe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3" Type="http://schemas.openxmlformats.org/officeDocument/2006/relationships/hyperlink" Target="https://pxhere.com/fr/photo/669399" TargetMode="External"/><Relationship Id="rId7" Type="http://schemas.openxmlformats.org/officeDocument/2006/relationships/hyperlink" Target="https://pxhere.com/en/photo/575137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hyperlink" Target="https://pxhere.com/fr/photo/952117" TargetMode="External"/><Relationship Id="rId4" Type="http://schemas.openxmlformats.org/officeDocument/2006/relationships/image" Target="../media/image25.jp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3" Type="http://schemas.openxmlformats.org/officeDocument/2006/relationships/hyperlink" Target="https://a-kwiatkowski.deviantart.com/art/Dark-forest-342663014" TargetMode="External"/><Relationship Id="rId7" Type="http://schemas.openxmlformats.org/officeDocument/2006/relationships/hyperlink" Target="https://www.marylandbiodiversity.com/viewSpecies.php?species=4733" TargetMode="External"/><Relationship Id="rId12" Type="http://schemas.openxmlformats.org/officeDocument/2006/relationships/hyperlink" Target="https://creativecommons.org/licenses/by/3.0/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11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a-kwiatkowski.deviantart.com/art/Foggy-forest-near-Sokolnik-321061561" TargetMode="External"/><Relationship Id="rId10" Type="http://schemas.openxmlformats.org/officeDocument/2006/relationships/hyperlink" Target="https://creativecommons.org/licenses/by-nc-sa/3.0/" TargetMode="External"/><Relationship Id="rId4" Type="http://schemas.openxmlformats.org/officeDocument/2006/relationships/image" Target="../media/image28.jpg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s://www.pexels.com/photo/person-showing-soft-white-feather-in-hand-5753384/" TargetMode="External"/><Relationship Id="rId7" Type="http://schemas.openxmlformats.org/officeDocument/2006/relationships/customXml" Target="../ink/ink7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hyperlink" Target="http://www.pixnio.com/fr/nature-paysages/nuit/lumiere-polaire-aurore-boreale-la-nuit-la-montagne-la-nature-la-reflexion-le-ciel-la-neige-etoile" TargetMode="External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8.xml"/><Relationship Id="rId3" Type="http://schemas.openxmlformats.org/officeDocument/2006/relationships/hyperlink" Target="https://pixnio.com/fauna-animals/birds/bird-feather-flying-water-reflection-wave-animal" TargetMode="External"/><Relationship Id="rId7" Type="http://schemas.openxmlformats.org/officeDocument/2006/relationships/hyperlink" Target="https://pxhere.com/en/photo/739992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hyperlink" Target="https://pxhere.com/fr/photo/1573287" TargetMode="External"/><Relationship Id="rId4" Type="http://schemas.openxmlformats.org/officeDocument/2006/relationships/image" Target="../media/image34.jpg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pesterev/46688987574/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devoir.com/lire/541455/faunes-cauchemar-darwinien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ationalgeographic.com/photography/article/mittermeier-polar-bear-starving-climate-change" TargetMode="External"/><Relationship Id="rId5" Type="http://schemas.openxmlformats.org/officeDocument/2006/relationships/hyperlink" Target="http://www.news.cn/english/2021-11/10/c_1310302662.htm" TargetMode="External"/><Relationship Id="rId4" Type="http://schemas.openxmlformats.org/officeDocument/2006/relationships/hyperlink" Target="https://images-na.ssl-images-amazon.com/images/I/61h5QMO-eJL.jpg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hyperlink" Target="https://pxhere.com/en/photo/1133382" TargetMode="External"/><Relationship Id="rId7" Type="http://schemas.openxmlformats.org/officeDocument/2006/relationships/hyperlink" Target="https://pixnio.com/fr/nature-paysages/brouillard-brume/lac-paysage-montagne-eau-glacier-neige-brouillard-plein-air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hyperlink" Target="https://pxhere.com/fr/photo/1407127" TargetMode="External"/><Relationship Id="rId4" Type="http://schemas.openxmlformats.org/officeDocument/2006/relationships/image" Target="../media/image11.jp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hyperlink" Target="https://pxhere.com/en/photo/668697" TargetMode="External"/><Relationship Id="rId7" Type="http://schemas.openxmlformats.org/officeDocument/2006/relationships/hyperlink" Target="https://www.deviantart.com/holzonkel/art/Mountain-lake-at-night-1-177417165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cwGDbAquZueO"/><Relationship Id="rId5" Type="http://schemas.openxmlformats.org/officeDocument/2006/relationships/hyperlink" Target="http://www.flickr.com/photos/vsellis/9346091963/" TargetMode="External"/><Relationship Id="rId10" Type="http://schemas.openxmlformats.org/officeDocument/2006/relationships/hyperlink" Target="https://creativecommons.org/licenses/by-sa/3.0/" TargetMode="External"/><Relationship Id="rId4" Type="http://schemas.openxmlformats.org/officeDocument/2006/relationships/image" Target="../media/image14.jp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vinothchandar/5997445354/in/photostream/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13A3EA-8A8C-32FD-A561-765D600EFA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5625" r="5508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F51725E-A483-43B2-A6F2-C44F502FE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37549"/>
            <a:ext cx="12191999" cy="5058137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B3EAB3C-216E-44B4-963F-7E1104971B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cs-CZ" sz="6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Faunes</a:t>
            </a:r>
            <a:r>
              <a:rPr lang="cs-CZ" sz="6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sz="6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Christiane </a:t>
            </a:r>
            <a:r>
              <a:rPr lang="cs-CZ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Vadnais</a:t>
            </a:r>
            <a:endParaRPr lang="cs-CZ" sz="6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6AFB5FD-749E-4FE0-8ACB-1E22067828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pPr algn="ctr"/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Zuzana Praislerová, 498494</a:t>
            </a:r>
          </a:p>
        </p:txBody>
      </p:sp>
      <p:sp>
        <p:nvSpPr>
          <p:cNvPr id="31" name="Rectangle 6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2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E9986A5-A7D1-4022-BAC0-885FB7A14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FA3E340-3A06-43E6-93D6-BDA8F207C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962" y="4701159"/>
            <a:ext cx="3344528" cy="1600200"/>
          </a:xfrm>
        </p:spPr>
        <p:txBody>
          <a:bodyPr anchor="ctr">
            <a:normAutofit/>
          </a:bodyPr>
          <a:lstStyle/>
          <a:p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IV. </a:t>
            </a:r>
            <a:r>
              <a:rPr lang="fr-FR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Viavarium</a:t>
            </a:r>
            <a:br>
              <a:rPr lang="fr-FR" sz="36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600" i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(vivier)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 descr="Obsah obrázku ryba, žralok, tmavé&#10;&#10;Popis byl vytvořen automaticky">
            <a:extLst>
              <a:ext uri="{FF2B5EF4-FFF2-40B4-BE49-F238E27FC236}">
                <a16:creationId xmlns:a16="http://schemas.microsoft.com/office/drawing/2014/main" id="{308AC04E-101E-4CEF-BFC5-6D6B479F4F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668" r="26098" b="-2"/>
          <a:stretch/>
        </p:blipFill>
        <p:spPr>
          <a:xfrm>
            <a:off x="20" y="-1"/>
            <a:ext cx="3975444" cy="4306593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</p:spPr>
      </p:pic>
      <p:pic>
        <p:nvPicPr>
          <p:cNvPr id="10" name="Obrázek 9" descr="Obsah obrázku plavání&#10;&#10;Popis byl vytvořen automaticky">
            <a:extLst>
              <a:ext uri="{FF2B5EF4-FFF2-40B4-BE49-F238E27FC236}">
                <a16:creationId xmlns:a16="http://schemas.microsoft.com/office/drawing/2014/main" id="{92E7281E-A3CB-425F-A24F-CA03028BAC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5408" r="17148" b="-2"/>
          <a:stretch/>
        </p:blipFill>
        <p:spPr>
          <a:xfrm>
            <a:off x="4148881" y="-1"/>
            <a:ext cx="3872656" cy="4306594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</p:spPr>
      </p:pic>
      <p:pic>
        <p:nvPicPr>
          <p:cNvPr id="5" name="Zástupný obsah 4" descr="Obsah obrázku voda, vlna, vodní sporty&#10;&#10;Popis byl vytvořen automaticky">
            <a:extLst>
              <a:ext uri="{FF2B5EF4-FFF2-40B4-BE49-F238E27FC236}">
                <a16:creationId xmlns:a16="http://schemas.microsoft.com/office/drawing/2014/main" id="{65840D36-1EA3-456B-854B-F7B2346E49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7075" r="23314" b="-2"/>
          <a:stretch/>
        </p:blipFill>
        <p:spPr>
          <a:xfrm>
            <a:off x="8194953" y="-1"/>
            <a:ext cx="3997047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4884261"/>
              <a:ext cx="360" cy="21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37403" y="4868832"/>
                <a:ext cx="36000" cy="32709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49892" y="4544568"/>
            <a:ext cx="18288" cy="1600200"/>
          </a:xfrm>
          <a:custGeom>
            <a:avLst/>
            <a:gdLst>
              <a:gd name="connsiteX0" fmla="*/ 0 w 18288"/>
              <a:gd name="connsiteY0" fmla="*/ 0 h 1600200"/>
              <a:gd name="connsiteX1" fmla="*/ 18288 w 18288"/>
              <a:gd name="connsiteY1" fmla="*/ 0 h 1600200"/>
              <a:gd name="connsiteX2" fmla="*/ 18288 w 18288"/>
              <a:gd name="connsiteY2" fmla="*/ 549402 h 1600200"/>
              <a:gd name="connsiteX3" fmla="*/ 18288 w 18288"/>
              <a:gd name="connsiteY3" fmla="*/ 1114806 h 1600200"/>
              <a:gd name="connsiteX4" fmla="*/ 18288 w 18288"/>
              <a:gd name="connsiteY4" fmla="*/ 1600200 h 1600200"/>
              <a:gd name="connsiteX5" fmla="*/ 0 w 18288"/>
              <a:gd name="connsiteY5" fmla="*/ 1600200 h 1600200"/>
              <a:gd name="connsiteX6" fmla="*/ 0 w 18288"/>
              <a:gd name="connsiteY6" fmla="*/ 1066800 h 1600200"/>
              <a:gd name="connsiteX7" fmla="*/ 0 w 18288"/>
              <a:gd name="connsiteY7" fmla="*/ 517398 h 1600200"/>
              <a:gd name="connsiteX8" fmla="*/ 0 w 18288"/>
              <a:gd name="connsiteY8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" h="1600200" fill="none" extrusionOk="0">
                <a:moveTo>
                  <a:pt x="0" y="0"/>
                </a:moveTo>
                <a:cubicBezTo>
                  <a:pt x="4865" y="374"/>
                  <a:pt x="13608" y="53"/>
                  <a:pt x="18288" y="0"/>
                </a:cubicBezTo>
                <a:cubicBezTo>
                  <a:pt x="23286" y="215154"/>
                  <a:pt x="-6672" y="375145"/>
                  <a:pt x="18288" y="549402"/>
                </a:cubicBezTo>
                <a:cubicBezTo>
                  <a:pt x="43248" y="723659"/>
                  <a:pt x="44414" y="873011"/>
                  <a:pt x="18288" y="1114806"/>
                </a:cubicBezTo>
                <a:cubicBezTo>
                  <a:pt x="-7838" y="1356601"/>
                  <a:pt x="13030" y="1360490"/>
                  <a:pt x="18288" y="1600200"/>
                </a:cubicBezTo>
                <a:cubicBezTo>
                  <a:pt x="10638" y="1600772"/>
                  <a:pt x="4111" y="1599793"/>
                  <a:pt x="0" y="1600200"/>
                </a:cubicBezTo>
                <a:cubicBezTo>
                  <a:pt x="-6890" y="1375807"/>
                  <a:pt x="21339" y="1304563"/>
                  <a:pt x="0" y="1066800"/>
                </a:cubicBezTo>
                <a:cubicBezTo>
                  <a:pt x="-21339" y="829037"/>
                  <a:pt x="-23009" y="689986"/>
                  <a:pt x="0" y="517398"/>
                </a:cubicBezTo>
                <a:cubicBezTo>
                  <a:pt x="23009" y="344810"/>
                  <a:pt x="-9921" y="122345"/>
                  <a:pt x="0" y="0"/>
                </a:cubicBezTo>
                <a:close/>
              </a:path>
              <a:path w="18288" h="1600200" stroke="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31387" y="104987"/>
                  <a:pt x="17137" y="300374"/>
                  <a:pt x="18288" y="485394"/>
                </a:cubicBezTo>
                <a:cubicBezTo>
                  <a:pt x="19439" y="670414"/>
                  <a:pt x="37394" y="922400"/>
                  <a:pt x="18288" y="1050798"/>
                </a:cubicBezTo>
                <a:cubicBezTo>
                  <a:pt x="-818" y="1179196"/>
                  <a:pt x="6556" y="1394957"/>
                  <a:pt x="18288" y="1600200"/>
                </a:cubicBezTo>
                <a:cubicBezTo>
                  <a:pt x="12642" y="1600430"/>
                  <a:pt x="3803" y="1599869"/>
                  <a:pt x="0" y="1600200"/>
                </a:cubicBezTo>
                <a:cubicBezTo>
                  <a:pt x="10832" y="1355159"/>
                  <a:pt x="-10163" y="1159269"/>
                  <a:pt x="0" y="1034796"/>
                </a:cubicBezTo>
                <a:cubicBezTo>
                  <a:pt x="10163" y="910323"/>
                  <a:pt x="5178" y="626710"/>
                  <a:pt x="0" y="469392"/>
                </a:cubicBezTo>
                <a:cubicBezTo>
                  <a:pt x="-5178" y="312074"/>
                  <a:pt x="20387" y="137476"/>
                  <a:pt x="0" y="0"/>
                </a:cubicBezTo>
                <a:close/>
              </a:path>
            </a:pathLst>
          </a:custGeom>
          <a:solidFill>
            <a:srgbClr val="4D79C3"/>
          </a:solidFill>
          <a:ln w="34925">
            <a:solidFill>
              <a:srgbClr val="4D79C3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BC67A9A-7CC0-4696-0A56-6CA8B8164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3582" y="4544568"/>
            <a:ext cx="7654593" cy="1913382"/>
          </a:xfrm>
        </p:spPr>
        <p:txBody>
          <a:bodyPr anchor="ctr">
            <a:normAutofit fontScale="77500" lnSpcReduction="20000"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Laura 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disparu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et Thomas la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cherche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partout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surtout dans le lac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la première (quasi-)transformation : Thomas – requin</a:t>
            </a:r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« …(ils) le confondent avec un requin ou une espèce de mammifère marin nocturne. » (</a:t>
            </a:r>
            <a:r>
              <a:rPr lang="fr-FR" sz="1900" dirty="0" err="1">
                <a:latin typeface="Arial" panose="020B0604020202020204" pitchFamily="34" charset="0"/>
                <a:cs typeface="Arial" panose="020B0604020202020204" pitchFamily="34" charset="0"/>
              </a:rPr>
              <a:t>Vadnais</a:t>
            </a: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, 2018, p. 63)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F20EA14-EFA8-4C25-9ECE-1A3A07D2CC4E}"/>
              </a:ext>
            </a:extLst>
          </p:cNvPr>
          <p:cNvSpPr txBox="1"/>
          <p:nvPr/>
        </p:nvSpPr>
        <p:spPr>
          <a:xfrm>
            <a:off x="10845157" y="6657945"/>
            <a:ext cx="1346843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cs-CZ" sz="700">
                <a:solidFill>
                  <a:srgbClr val="FFFFFF"/>
                </a:solidFill>
                <a:hlinkClick r:id="rId3" tooltip="https://fr.vikidia.org/wiki/Requin_de_Born%C3%A9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Tato fotka</a:t>
            </a:r>
            <a:r>
              <a:rPr lang="cs-CZ" sz="700">
                <a:solidFill>
                  <a:srgbClr val="FFFFFF"/>
                </a:solidFill>
              </a:rPr>
              <a:t> od autora Neznámý autor s licencí </a:t>
            </a:r>
            <a:r>
              <a:rPr lang="cs-CZ" sz="700">
                <a:solidFill>
                  <a:srgbClr val="FFFFFF"/>
                </a:solidFill>
                <a:hlinkClick r:id="rId10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cs-CZ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8239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E9986A5-A7D1-4022-BAC0-885FB7A14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A8D7BBE-5F56-4A5A-96F6-6C16F7E8C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316" y="4782195"/>
            <a:ext cx="3344528" cy="1600200"/>
          </a:xfrm>
        </p:spPr>
        <p:txBody>
          <a:bodyPr anchor="ctr">
            <a:normAutofit/>
          </a:bodyPr>
          <a:lstStyle/>
          <a:p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V. </a:t>
            </a:r>
            <a:r>
              <a:rPr lang="fr-FR" sz="4400" i="1" dirty="0">
                <a:latin typeface="Arial" panose="020B0604020202020204" pitchFamily="34" charset="0"/>
                <a:cs typeface="Arial" panose="020B0604020202020204" pitchFamily="34" charset="0"/>
              </a:rPr>
              <a:t>In vivo</a:t>
            </a:r>
            <a:br>
              <a:rPr lang="fr-FR" sz="4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4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(dans l’organisme vivant)</a:t>
            </a:r>
            <a:endParaRPr lang="cs-CZ" sz="4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ek 9" descr="Obsah obrázku voda, plazi, želva, kulečník&#10;&#10;Popis byl vytvořen automaticky">
            <a:extLst>
              <a:ext uri="{FF2B5EF4-FFF2-40B4-BE49-F238E27FC236}">
                <a16:creationId xmlns:a16="http://schemas.microsoft.com/office/drawing/2014/main" id="{0F8C8931-F42B-4A44-A368-5B5E9DF079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511" r="5005" b="-4"/>
          <a:stretch/>
        </p:blipFill>
        <p:spPr>
          <a:xfrm>
            <a:off x="20" y="-1"/>
            <a:ext cx="3975444" cy="4306593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</p:spPr>
      </p:pic>
      <p:pic>
        <p:nvPicPr>
          <p:cNvPr id="8" name="Obrázek 7" descr="Obsah obrázku osoba, interiér, spodní prádlo&#10;&#10;Popis byl vytvořen automaticky">
            <a:extLst>
              <a:ext uri="{FF2B5EF4-FFF2-40B4-BE49-F238E27FC236}">
                <a16:creationId xmlns:a16="http://schemas.microsoft.com/office/drawing/2014/main" id="{E54FE58C-B31A-4ECB-8CA7-FF4B203172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1162" r="28815" b="3"/>
          <a:stretch/>
        </p:blipFill>
        <p:spPr>
          <a:xfrm>
            <a:off x="4148881" y="-1"/>
            <a:ext cx="3872656" cy="4306594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</p:spPr>
      </p:pic>
      <p:pic>
        <p:nvPicPr>
          <p:cNvPr id="5" name="Zástupný obsah 4" descr="Obsah obrázku akvárium, plavidlo, zábavní centrum, vana&#10;&#10;Popis byl vytvořen automaticky">
            <a:extLst>
              <a:ext uri="{FF2B5EF4-FFF2-40B4-BE49-F238E27FC236}">
                <a16:creationId xmlns:a16="http://schemas.microsoft.com/office/drawing/2014/main" id="{7D51B246-3AF6-4D8F-A34E-9F3F5A951B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22990" r="17844" b="2"/>
          <a:stretch/>
        </p:blipFill>
        <p:spPr>
          <a:xfrm>
            <a:off x="8194953" y="-1"/>
            <a:ext cx="3997047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4884261"/>
              <a:ext cx="360" cy="21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37403" y="4868832"/>
                <a:ext cx="36000" cy="32709"/>
              </a:xfrm>
              <a:prstGeom prst="rect">
                <a:avLst/>
              </a:prstGeom>
            </p:spPr>
          </p:pic>
        </mc:Fallback>
      </mc:AlternateContent>
      <p:sp>
        <p:nvSpPr>
          <p:cNvPr id="22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49892" y="4544568"/>
            <a:ext cx="18288" cy="1600200"/>
          </a:xfrm>
          <a:custGeom>
            <a:avLst/>
            <a:gdLst>
              <a:gd name="connsiteX0" fmla="*/ 0 w 18288"/>
              <a:gd name="connsiteY0" fmla="*/ 0 h 1600200"/>
              <a:gd name="connsiteX1" fmla="*/ 18288 w 18288"/>
              <a:gd name="connsiteY1" fmla="*/ 0 h 1600200"/>
              <a:gd name="connsiteX2" fmla="*/ 18288 w 18288"/>
              <a:gd name="connsiteY2" fmla="*/ 549402 h 1600200"/>
              <a:gd name="connsiteX3" fmla="*/ 18288 w 18288"/>
              <a:gd name="connsiteY3" fmla="*/ 1114806 h 1600200"/>
              <a:gd name="connsiteX4" fmla="*/ 18288 w 18288"/>
              <a:gd name="connsiteY4" fmla="*/ 1600200 h 1600200"/>
              <a:gd name="connsiteX5" fmla="*/ 0 w 18288"/>
              <a:gd name="connsiteY5" fmla="*/ 1600200 h 1600200"/>
              <a:gd name="connsiteX6" fmla="*/ 0 w 18288"/>
              <a:gd name="connsiteY6" fmla="*/ 1066800 h 1600200"/>
              <a:gd name="connsiteX7" fmla="*/ 0 w 18288"/>
              <a:gd name="connsiteY7" fmla="*/ 517398 h 1600200"/>
              <a:gd name="connsiteX8" fmla="*/ 0 w 18288"/>
              <a:gd name="connsiteY8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" h="1600200" fill="none" extrusionOk="0">
                <a:moveTo>
                  <a:pt x="0" y="0"/>
                </a:moveTo>
                <a:cubicBezTo>
                  <a:pt x="4865" y="374"/>
                  <a:pt x="13608" y="53"/>
                  <a:pt x="18288" y="0"/>
                </a:cubicBezTo>
                <a:cubicBezTo>
                  <a:pt x="23286" y="215154"/>
                  <a:pt x="-6672" y="375145"/>
                  <a:pt x="18288" y="549402"/>
                </a:cubicBezTo>
                <a:cubicBezTo>
                  <a:pt x="43248" y="723659"/>
                  <a:pt x="44414" y="873011"/>
                  <a:pt x="18288" y="1114806"/>
                </a:cubicBezTo>
                <a:cubicBezTo>
                  <a:pt x="-7838" y="1356601"/>
                  <a:pt x="13030" y="1360490"/>
                  <a:pt x="18288" y="1600200"/>
                </a:cubicBezTo>
                <a:cubicBezTo>
                  <a:pt x="10638" y="1600772"/>
                  <a:pt x="4111" y="1599793"/>
                  <a:pt x="0" y="1600200"/>
                </a:cubicBezTo>
                <a:cubicBezTo>
                  <a:pt x="-6890" y="1375807"/>
                  <a:pt x="21339" y="1304563"/>
                  <a:pt x="0" y="1066800"/>
                </a:cubicBezTo>
                <a:cubicBezTo>
                  <a:pt x="-21339" y="829037"/>
                  <a:pt x="-23009" y="689986"/>
                  <a:pt x="0" y="517398"/>
                </a:cubicBezTo>
                <a:cubicBezTo>
                  <a:pt x="23009" y="344810"/>
                  <a:pt x="-9921" y="122345"/>
                  <a:pt x="0" y="0"/>
                </a:cubicBezTo>
                <a:close/>
              </a:path>
              <a:path w="18288" h="1600200" stroke="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31387" y="104987"/>
                  <a:pt x="17137" y="300374"/>
                  <a:pt x="18288" y="485394"/>
                </a:cubicBezTo>
                <a:cubicBezTo>
                  <a:pt x="19439" y="670414"/>
                  <a:pt x="37394" y="922400"/>
                  <a:pt x="18288" y="1050798"/>
                </a:cubicBezTo>
                <a:cubicBezTo>
                  <a:pt x="-818" y="1179196"/>
                  <a:pt x="6556" y="1394957"/>
                  <a:pt x="18288" y="1600200"/>
                </a:cubicBezTo>
                <a:cubicBezTo>
                  <a:pt x="12642" y="1600430"/>
                  <a:pt x="3803" y="1599869"/>
                  <a:pt x="0" y="1600200"/>
                </a:cubicBezTo>
                <a:cubicBezTo>
                  <a:pt x="10832" y="1355159"/>
                  <a:pt x="-10163" y="1159269"/>
                  <a:pt x="0" y="1034796"/>
                </a:cubicBezTo>
                <a:cubicBezTo>
                  <a:pt x="10163" y="910323"/>
                  <a:pt x="5178" y="626710"/>
                  <a:pt x="0" y="469392"/>
                </a:cubicBezTo>
                <a:cubicBezTo>
                  <a:pt x="-5178" y="312074"/>
                  <a:pt x="20387" y="137476"/>
                  <a:pt x="0" y="0"/>
                </a:cubicBezTo>
                <a:close/>
              </a:path>
            </a:pathLst>
          </a:custGeom>
          <a:solidFill>
            <a:srgbClr val="4D79C3"/>
          </a:solidFill>
          <a:ln w="34925">
            <a:solidFill>
              <a:srgbClr val="4D79C3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EDAE3D3-200A-2BA2-23EB-E8ECAE7FD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3582" y="4544568"/>
            <a:ext cx="7147481" cy="1600200"/>
          </a:xfrm>
        </p:spPr>
        <p:txBody>
          <a:bodyPr anchor="ctr">
            <a:normAutofit lnSpcReduction="10000"/>
          </a:bodyPr>
          <a:lstStyle/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Laur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enceinte</a:t>
            </a:r>
          </a:p>
          <a:p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elle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examine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nouvelle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espèce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poisson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dans son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laboratoire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durant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tempête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neige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elle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accouche un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fils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dans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l’</a:t>
            </a:r>
            <a:r>
              <a:rPr lang="en-US" sz="20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aquarium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seule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343BD12-E8AC-48C9-99E3-7A776CD68C0C}"/>
              </a:ext>
            </a:extLst>
          </p:cNvPr>
          <p:cNvSpPr txBox="1"/>
          <p:nvPr/>
        </p:nvSpPr>
        <p:spPr>
          <a:xfrm>
            <a:off x="10845157" y="6870700"/>
            <a:ext cx="1346843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cs-CZ" sz="700">
                <a:solidFill>
                  <a:srgbClr val="FFFFFF"/>
                </a:solidFill>
                <a:hlinkClick r:id="rId7" tooltip="https://www.aquarium-ratgeber.com/fische/einsteiger-fische/wie-viele-fische-ins-aquarium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Tato fotka</a:t>
            </a:r>
            <a:r>
              <a:rPr lang="cs-CZ" sz="700">
                <a:solidFill>
                  <a:srgbClr val="FFFFFF"/>
                </a:solidFill>
              </a:rPr>
              <a:t> od autora Neznámý autor s licencí </a:t>
            </a:r>
            <a:r>
              <a:rPr lang="cs-CZ" sz="700">
                <a:solidFill>
                  <a:srgbClr val="FFFFFF"/>
                </a:solidFill>
                <a:hlinkClick r:id="rId10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cs-CZ" sz="700">
              <a:solidFill>
                <a:srgbClr val="FFFFFF"/>
              </a:solidFill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0D875D3D-7EE0-4846-BAF5-97CC9D6EFC62}"/>
              </a:ext>
            </a:extLst>
          </p:cNvPr>
          <p:cNvSpPr txBox="1"/>
          <p:nvPr/>
        </p:nvSpPr>
        <p:spPr>
          <a:xfrm>
            <a:off x="9397449" y="6870700"/>
            <a:ext cx="143500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cs-CZ" sz="700">
                <a:solidFill>
                  <a:srgbClr val="FFFFFF"/>
                </a:solidFill>
                <a:hlinkClick r:id="rId3" tooltip="https://www.assamtimes.org/node/193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Tato fotka</a:t>
            </a:r>
            <a:r>
              <a:rPr lang="cs-CZ" sz="700">
                <a:solidFill>
                  <a:srgbClr val="FFFFFF"/>
                </a:solidFill>
              </a:rPr>
              <a:t> od autora Neznámý autor s licencí </a:t>
            </a:r>
            <a:r>
              <a:rPr lang="cs-CZ" sz="700">
                <a:solidFill>
                  <a:srgbClr val="FFFFFF"/>
                </a:solidFill>
                <a:hlinkClick r:id="rId11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cs-CZ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234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E9986A5-A7D1-4022-BAC0-885FB7A14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620BF02-4263-4B99-AF3A-AFCD7EA17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44570"/>
            <a:ext cx="3344528" cy="1600200"/>
          </a:xfrm>
        </p:spPr>
        <p:txBody>
          <a:bodyPr anchor="ctr">
            <a:normAutofit/>
          </a:bodyPr>
          <a:lstStyle/>
          <a:p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VI. </a:t>
            </a:r>
            <a:r>
              <a:rPr lang="fr-FR" sz="4400" i="1" dirty="0" err="1">
                <a:latin typeface="Arial" panose="020B0604020202020204" pitchFamily="34" charset="0"/>
                <a:cs typeface="Arial" panose="020B0604020202020204" pitchFamily="34" charset="0"/>
              </a:rPr>
              <a:t>Incisivus</a:t>
            </a:r>
            <a:br>
              <a:rPr lang="fr-FR" sz="4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4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(incisif, qui mord)</a:t>
            </a:r>
            <a:endParaRPr lang="cs-CZ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 descr="Obsah obrázku kočka, savci, zajícovci, interiér&#10;&#10;Popis byl vytvořen automaticky">
            <a:extLst>
              <a:ext uri="{FF2B5EF4-FFF2-40B4-BE49-F238E27FC236}">
                <a16:creationId xmlns:a16="http://schemas.microsoft.com/office/drawing/2014/main" id="{B24EE5BA-9C3E-456F-AE52-B1633DED5A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8093" r="30291" b="3"/>
          <a:stretch/>
        </p:blipFill>
        <p:spPr>
          <a:xfrm>
            <a:off x="20" y="-1"/>
            <a:ext cx="3975444" cy="4306593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</p:spPr>
      </p:pic>
      <p:pic>
        <p:nvPicPr>
          <p:cNvPr id="9" name="Obrázek 8" descr="Obsah obrázku exteriér, voda, obloha, příroda&#10;&#10;Popis byl vytvořen automaticky">
            <a:extLst>
              <a:ext uri="{FF2B5EF4-FFF2-40B4-BE49-F238E27FC236}">
                <a16:creationId xmlns:a16="http://schemas.microsoft.com/office/drawing/2014/main" id="{8F5A887C-3941-4DCD-A4D1-676A2C9C46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2558" r="-2" b="-2"/>
          <a:stretch/>
        </p:blipFill>
        <p:spPr>
          <a:xfrm>
            <a:off x="4148881" y="-1"/>
            <a:ext cx="3872656" cy="4306594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</p:spPr>
      </p:pic>
      <p:pic>
        <p:nvPicPr>
          <p:cNvPr id="7" name="Obrázek 6" descr="Obsah obrázku země, exteriér, žába, tráva&#10;&#10;Popis byl vytvořen automaticky">
            <a:extLst>
              <a:ext uri="{FF2B5EF4-FFF2-40B4-BE49-F238E27FC236}">
                <a16:creationId xmlns:a16="http://schemas.microsoft.com/office/drawing/2014/main" id="{73728D56-601C-4A1A-905E-6272CF81BE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30736" r="18913"/>
          <a:stretch/>
        </p:blipFill>
        <p:spPr>
          <a:xfrm>
            <a:off x="8194953" y="-1"/>
            <a:ext cx="3997047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4884261"/>
              <a:ext cx="360" cy="21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37403" y="4868832"/>
                <a:ext cx="36000" cy="32709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49892" y="4544568"/>
            <a:ext cx="18288" cy="1600200"/>
          </a:xfrm>
          <a:custGeom>
            <a:avLst/>
            <a:gdLst>
              <a:gd name="connsiteX0" fmla="*/ 0 w 18288"/>
              <a:gd name="connsiteY0" fmla="*/ 0 h 1600200"/>
              <a:gd name="connsiteX1" fmla="*/ 18288 w 18288"/>
              <a:gd name="connsiteY1" fmla="*/ 0 h 1600200"/>
              <a:gd name="connsiteX2" fmla="*/ 18288 w 18288"/>
              <a:gd name="connsiteY2" fmla="*/ 549402 h 1600200"/>
              <a:gd name="connsiteX3" fmla="*/ 18288 w 18288"/>
              <a:gd name="connsiteY3" fmla="*/ 1114806 h 1600200"/>
              <a:gd name="connsiteX4" fmla="*/ 18288 w 18288"/>
              <a:gd name="connsiteY4" fmla="*/ 1600200 h 1600200"/>
              <a:gd name="connsiteX5" fmla="*/ 0 w 18288"/>
              <a:gd name="connsiteY5" fmla="*/ 1600200 h 1600200"/>
              <a:gd name="connsiteX6" fmla="*/ 0 w 18288"/>
              <a:gd name="connsiteY6" fmla="*/ 1066800 h 1600200"/>
              <a:gd name="connsiteX7" fmla="*/ 0 w 18288"/>
              <a:gd name="connsiteY7" fmla="*/ 517398 h 1600200"/>
              <a:gd name="connsiteX8" fmla="*/ 0 w 18288"/>
              <a:gd name="connsiteY8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" h="1600200" fill="none" extrusionOk="0">
                <a:moveTo>
                  <a:pt x="0" y="0"/>
                </a:moveTo>
                <a:cubicBezTo>
                  <a:pt x="4865" y="374"/>
                  <a:pt x="13608" y="53"/>
                  <a:pt x="18288" y="0"/>
                </a:cubicBezTo>
                <a:cubicBezTo>
                  <a:pt x="23286" y="215154"/>
                  <a:pt x="-6672" y="375145"/>
                  <a:pt x="18288" y="549402"/>
                </a:cubicBezTo>
                <a:cubicBezTo>
                  <a:pt x="43248" y="723659"/>
                  <a:pt x="44414" y="873011"/>
                  <a:pt x="18288" y="1114806"/>
                </a:cubicBezTo>
                <a:cubicBezTo>
                  <a:pt x="-7838" y="1356601"/>
                  <a:pt x="13030" y="1360490"/>
                  <a:pt x="18288" y="1600200"/>
                </a:cubicBezTo>
                <a:cubicBezTo>
                  <a:pt x="10638" y="1600772"/>
                  <a:pt x="4111" y="1599793"/>
                  <a:pt x="0" y="1600200"/>
                </a:cubicBezTo>
                <a:cubicBezTo>
                  <a:pt x="-6890" y="1375807"/>
                  <a:pt x="21339" y="1304563"/>
                  <a:pt x="0" y="1066800"/>
                </a:cubicBezTo>
                <a:cubicBezTo>
                  <a:pt x="-21339" y="829037"/>
                  <a:pt x="-23009" y="689986"/>
                  <a:pt x="0" y="517398"/>
                </a:cubicBezTo>
                <a:cubicBezTo>
                  <a:pt x="23009" y="344810"/>
                  <a:pt x="-9921" y="122345"/>
                  <a:pt x="0" y="0"/>
                </a:cubicBezTo>
                <a:close/>
              </a:path>
              <a:path w="18288" h="1600200" stroke="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31387" y="104987"/>
                  <a:pt x="17137" y="300374"/>
                  <a:pt x="18288" y="485394"/>
                </a:cubicBezTo>
                <a:cubicBezTo>
                  <a:pt x="19439" y="670414"/>
                  <a:pt x="37394" y="922400"/>
                  <a:pt x="18288" y="1050798"/>
                </a:cubicBezTo>
                <a:cubicBezTo>
                  <a:pt x="-818" y="1179196"/>
                  <a:pt x="6556" y="1394957"/>
                  <a:pt x="18288" y="1600200"/>
                </a:cubicBezTo>
                <a:cubicBezTo>
                  <a:pt x="12642" y="1600430"/>
                  <a:pt x="3803" y="1599869"/>
                  <a:pt x="0" y="1600200"/>
                </a:cubicBezTo>
                <a:cubicBezTo>
                  <a:pt x="10832" y="1355159"/>
                  <a:pt x="-10163" y="1159269"/>
                  <a:pt x="0" y="1034796"/>
                </a:cubicBezTo>
                <a:cubicBezTo>
                  <a:pt x="10163" y="910323"/>
                  <a:pt x="5178" y="626710"/>
                  <a:pt x="0" y="469392"/>
                </a:cubicBezTo>
                <a:cubicBezTo>
                  <a:pt x="-5178" y="312074"/>
                  <a:pt x="20387" y="137476"/>
                  <a:pt x="0" y="0"/>
                </a:cubicBezTo>
                <a:close/>
              </a:path>
            </a:pathLst>
          </a:custGeom>
          <a:solidFill>
            <a:srgbClr val="4D79C3"/>
          </a:solidFill>
          <a:ln w="34925">
            <a:solidFill>
              <a:srgbClr val="4D79C3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82198D-9AFA-43A3-8DD3-DDAC17A40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3582" y="4544568"/>
            <a:ext cx="7581165" cy="1600200"/>
          </a:xfrm>
        </p:spPr>
        <p:txBody>
          <a:bodyPr anchor="ctr">
            <a:normAutofit fontScale="77500" lnSpcReduction="20000"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Cathy, Ogresse (sa mère), Laura avec son petit fils</a:t>
            </a:r>
          </a:p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les animaux morts aux bords de la rivière</a:t>
            </a:r>
          </a:p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Cathy se comporte comme un animal – elle mord, utilise son odorat, impulsive</a:t>
            </a:r>
          </a:p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rêves de Cathy se mêlent avec la réalité : lapins carnivores vont tuer sa mère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825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E9986A5-A7D1-4022-BAC0-885FB7A14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03F7ACA-033D-47AE-9E64-1698B48F6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44570"/>
            <a:ext cx="3344528" cy="1600200"/>
          </a:xfrm>
        </p:spPr>
        <p:txBody>
          <a:bodyPr anchor="ctr">
            <a:normAutofit/>
          </a:bodyPr>
          <a:lstStyle/>
          <a:p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VII. </a:t>
            </a:r>
            <a:r>
              <a:rPr lang="fr-FR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Devorare</a:t>
            </a:r>
            <a:br>
              <a:rPr lang="fr-FR" sz="40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4000" i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(dévorer)</a:t>
            </a:r>
            <a:endParaRPr lang="cs-CZ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Obrázek 12" descr="Obsah obrázku exteriér, sníh, strom, rostlina&#10;&#10;Popis byl vytvořen automaticky">
            <a:extLst>
              <a:ext uri="{FF2B5EF4-FFF2-40B4-BE49-F238E27FC236}">
                <a16:creationId xmlns:a16="http://schemas.microsoft.com/office/drawing/2014/main" id="{2B75F236-1FF6-4007-8651-FECBDA653D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4402" r="41058"/>
          <a:stretch/>
        </p:blipFill>
        <p:spPr>
          <a:xfrm>
            <a:off x="20" y="9524"/>
            <a:ext cx="3975444" cy="4306593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</p:spPr>
      </p:pic>
      <p:pic>
        <p:nvPicPr>
          <p:cNvPr id="5" name="Obrázek 4" descr="Obsah obrázku strom, exteriér, sníh, rostlina&#10;&#10;Popis byl vytvořen automaticky">
            <a:extLst>
              <a:ext uri="{FF2B5EF4-FFF2-40B4-BE49-F238E27FC236}">
                <a16:creationId xmlns:a16="http://schemas.microsoft.com/office/drawing/2014/main" id="{3BF40AC7-A297-4006-9BD0-9570920B7D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8035" r="32389" b="-2"/>
          <a:stretch/>
        </p:blipFill>
        <p:spPr>
          <a:xfrm>
            <a:off x="4148881" y="-1"/>
            <a:ext cx="3872656" cy="4306594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</p:spPr>
      </p:pic>
      <p:pic>
        <p:nvPicPr>
          <p:cNvPr id="10" name="Obrázek 9" descr="Obsah obrázku dort, houba, rostlina, kousek&#10;&#10;Popis byl vytvořen automaticky">
            <a:extLst>
              <a:ext uri="{FF2B5EF4-FFF2-40B4-BE49-F238E27FC236}">
                <a16:creationId xmlns:a16="http://schemas.microsoft.com/office/drawing/2014/main" id="{A3DA42F8-4169-48A5-ADA9-F4EB97A3E8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17634" r="24592" b="3"/>
          <a:stretch/>
        </p:blipFill>
        <p:spPr>
          <a:xfrm>
            <a:off x="8194953" y="-1"/>
            <a:ext cx="3997047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4884261"/>
              <a:ext cx="360" cy="21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37403" y="4868832"/>
                <a:ext cx="36000" cy="32709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49892" y="4544568"/>
            <a:ext cx="18288" cy="1600200"/>
          </a:xfrm>
          <a:custGeom>
            <a:avLst/>
            <a:gdLst>
              <a:gd name="connsiteX0" fmla="*/ 0 w 18288"/>
              <a:gd name="connsiteY0" fmla="*/ 0 h 1600200"/>
              <a:gd name="connsiteX1" fmla="*/ 18288 w 18288"/>
              <a:gd name="connsiteY1" fmla="*/ 0 h 1600200"/>
              <a:gd name="connsiteX2" fmla="*/ 18288 w 18288"/>
              <a:gd name="connsiteY2" fmla="*/ 549402 h 1600200"/>
              <a:gd name="connsiteX3" fmla="*/ 18288 w 18288"/>
              <a:gd name="connsiteY3" fmla="*/ 1114806 h 1600200"/>
              <a:gd name="connsiteX4" fmla="*/ 18288 w 18288"/>
              <a:gd name="connsiteY4" fmla="*/ 1600200 h 1600200"/>
              <a:gd name="connsiteX5" fmla="*/ 0 w 18288"/>
              <a:gd name="connsiteY5" fmla="*/ 1600200 h 1600200"/>
              <a:gd name="connsiteX6" fmla="*/ 0 w 18288"/>
              <a:gd name="connsiteY6" fmla="*/ 1066800 h 1600200"/>
              <a:gd name="connsiteX7" fmla="*/ 0 w 18288"/>
              <a:gd name="connsiteY7" fmla="*/ 517398 h 1600200"/>
              <a:gd name="connsiteX8" fmla="*/ 0 w 18288"/>
              <a:gd name="connsiteY8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" h="1600200" fill="none" extrusionOk="0">
                <a:moveTo>
                  <a:pt x="0" y="0"/>
                </a:moveTo>
                <a:cubicBezTo>
                  <a:pt x="4865" y="374"/>
                  <a:pt x="13608" y="53"/>
                  <a:pt x="18288" y="0"/>
                </a:cubicBezTo>
                <a:cubicBezTo>
                  <a:pt x="23286" y="215154"/>
                  <a:pt x="-6672" y="375145"/>
                  <a:pt x="18288" y="549402"/>
                </a:cubicBezTo>
                <a:cubicBezTo>
                  <a:pt x="43248" y="723659"/>
                  <a:pt x="44414" y="873011"/>
                  <a:pt x="18288" y="1114806"/>
                </a:cubicBezTo>
                <a:cubicBezTo>
                  <a:pt x="-7838" y="1356601"/>
                  <a:pt x="13030" y="1360490"/>
                  <a:pt x="18288" y="1600200"/>
                </a:cubicBezTo>
                <a:cubicBezTo>
                  <a:pt x="10638" y="1600772"/>
                  <a:pt x="4111" y="1599793"/>
                  <a:pt x="0" y="1600200"/>
                </a:cubicBezTo>
                <a:cubicBezTo>
                  <a:pt x="-6890" y="1375807"/>
                  <a:pt x="21339" y="1304563"/>
                  <a:pt x="0" y="1066800"/>
                </a:cubicBezTo>
                <a:cubicBezTo>
                  <a:pt x="-21339" y="829037"/>
                  <a:pt x="-23009" y="689986"/>
                  <a:pt x="0" y="517398"/>
                </a:cubicBezTo>
                <a:cubicBezTo>
                  <a:pt x="23009" y="344810"/>
                  <a:pt x="-9921" y="122345"/>
                  <a:pt x="0" y="0"/>
                </a:cubicBezTo>
                <a:close/>
              </a:path>
              <a:path w="18288" h="1600200" stroke="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31387" y="104987"/>
                  <a:pt x="17137" y="300374"/>
                  <a:pt x="18288" y="485394"/>
                </a:cubicBezTo>
                <a:cubicBezTo>
                  <a:pt x="19439" y="670414"/>
                  <a:pt x="37394" y="922400"/>
                  <a:pt x="18288" y="1050798"/>
                </a:cubicBezTo>
                <a:cubicBezTo>
                  <a:pt x="-818" y="1179196"/>
                  <a:pt x="6556" y="1394957"/>
                  <a:pt x="18288" y="1600200"/>
                </a:cubicBezTo>
                <a:cubicBezTo>
                  <a:pt x="12642" y="1600430"/>
                  <a:pt x="3803" y="1599869"/>
                  <a:pt x="0" y="1600200"/>
                </a:cubicBezTo>
                <a:cubicBezTo>
                  <a:pt x="10832" y="1355159"/>
                  <a:pt x="-10163" y="1159269"/>
                  <a:pt x="0" y="1034796"/>
                </a:cubicBezTo>
                <a:cubicBezTo>
                  <a:pt x="10163" y="910323"/>
                  <a:pt x="5178" y="626710"/>
                  <a:pt x="0" y="469392"/>
                </a:cubicBezTo>
                <a:cubicBezTo>
                  <a:pt x="-5178" y="312074"/>
                  <a:pt x="20387" y="137476"/>
                  <a:pt x="0" y="0"/>
                </a:cubicBezTo>
                <a:close/>
              </a:path>
            </a:pathLst>
          </a:custGeom>
          <a:solidFill>
            <a:srgbClr val="4D79C3"/>
          </a:solidFill>
          <a:ln w="34925">
            <a:solidFill>
              <a:srgbClr val="4D79C3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76F7F9-1DA4-4964-896D-28D8AFD6F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3582" y="4544568"/>
            <a:ext cx="7147481" cy="1600200"/>
          </a:xfrm>
        </p:spPr>
        <p:txBody>
          <a:bodyPr anchor="ctr">
            <a:norm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Heather a faim de loup, mange tout</a:t>
            </a:r>
          </a:p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premiers signes de </a:t>
            </a:r>
            <a:r>
              <a:rPr lang="fr-F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parasitisme</a:t>
            </a:r>
          </a:p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humain est animalisé, animal est humanisé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14BA408-010D-4873-8F4B-0516CC6739AE}"/>
              </a:ext>
            </a:extLst>
          </p:cNvPr>
          <p:cNvSpPr txBox="1"/>
          <p:nvPr/>
        </p:nvSpPr>
        <p:spPr>
          <a:xfrm>
            <a:off x="10756992" y="6870700"/>
            <a:ext cx="143500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cs-CZ" sz="700">
                <a:solidFill>
                  <a:srgbClr val="FFFFFF"/>
                </a:solidFill>
                <a:hlinkClick r:id="rId5" tooltip="https://a-kwiatkowski.deviantart.com/art/Foggy-forest-near-Sokolnik-32106156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Tato fotka</a:t>
            </a:r>
            <a:r>
              <a:rPr lang="cs-CZ" sz="700">
                <a:solidFill>
                  <a:srgbClr val="FFFFFF"/>
                </a:solidFill>
              </a:rPr>
              <a:t> od autora Neznámý autor s licencí </a:t>
            </a:r>
            <a:r>
              <a:rPr lang="cs-CZ" sz="700">
                <a:solidFill>
                  <a:srgbClr val="FFFFFF"/>
                </a:solidFill>
                <a:hlinkClick r:id="rId10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cs-CZ" sz="700">
              <a:solidFill>
                <a:srgbClr val="FFFFFF"/>
              </a:solidFill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607DF28-4886-495F-BCB3-55D89F0053C6}"/>
              </a:ext>
            </a:extLst>
          </p:cNvPr>
          <p:cNvSpPr txBox="1"/>
          <p:nvPr/>
        </p:nvSpPr>
        <p:spPr>
          <a:xfrm>
            <a:off x="9397449" y="6870700"/>
            <a:ext cx="1346843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cs-CZ" sz="700">
                <a:solidFill>
                  <a:srgbClr val="FFFFFF"/>
                </a:solidFill>
                <a:hlinkClick r:id="rId7" tooltip="https://www.marylandbiodiversity.com/viewSpecies.php?species=473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Tato fotka</a:t>
            </a:r>
            <a:r>
              <a:rPr lang="cs-CZ" sz="700">
                <a:solidFill>
                  <a:srgbClr val="FFFFFF"/>
                </a:solidFill>
              </a:rPr>
              <a:t> od autora Neznámý autor s licencí </a:t>
            </a:r>
            <a:r>
              <a:rPr lang="cs-CZ" sz="700">
                <a:solidFill>
                  <a:srgbClr val="FFFFFF"/>
                </a:solidFill>
                <a:hlinkClick r:id="rId11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cs-CZ" sz="700">
              <a:solidFill>
                <a:srgbClr val="FFFFFF"/>
              </a:solidFill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3AB86B56-EB2B-4155-B46F-D59F797FBAA7}"/>
              </a:ext>
            </a:extLst>
          </p:cNvPr>
          <p:cNvSpPr txBox="1"/>
          <p:nvPr/>
        </p:nvSpPr>
        <p:spPr>
          <a:xfrm>
            <a:off x="8122865" y="6870700"/>
            <a:ext cx="1261884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cs-CZ" sz="700">
                <a:solidFill>
                  <a:srgbClr val="FFFFFF"/>
                </a:solidFill>
                <a:hlinkClick r:id="rId3" tooltip="https://a-kwiatkowski.deviantart.com/art/Dark-forest-3426630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Tato fotka</a:t>
            </a:r>
            <a:r>
              <a:rPr lang="cs-CZ" sz="700">
                <a:solidFill>
                  <a:srgbClr val="FFFFFF"/>
                </a:solidFill>
              </a:rPr>
              <a:t> od autora Neznámý autor s licencí </a:t>
            </a:r>
            <a:r>
              <a:rPr lang="cs-CZ" sz="700">
                <a:solidFill>
                  <a:srgbClr val="FFFFFF"/>
                </a:solidFill>
                <a:hlinkClick r:id="rId12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cs-CZ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219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1E9986A5-A7D1-4022-BAC0-885FB7A14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E973D22-6712-464D-A80C-4136BF062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99" y="4611245"/>
            <a:ext cx="4382549" cy="1600200"/>
          </a:xfrm>
        </p:spPr>
        <p:txBody>
          <a:bodyPr anchor="ctr">
            <a:normAutofit/>
          </a:bodyPr>
          <a:lstStyle/>
          <a:p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VIII. </a:t>
            </a:r>
            <a:r>
              <a:rPr lang="fr-FR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Ursus</a:t>
            </a:r>
            <a:r>
              <a:rPr lang="fr-FR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maritimus</a:t>
            </a:r>
            <a:br>
              <a:rPr lang="fr-FR" sz="4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4400" i="1" dirty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(ours polaire)</a:t>
            </a:r>
            <a:endParaRPr lang="cs-CZ" sz="4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Obrázek 11" descr="Obsah obrázku psací potřeby, pero, papírnictví&#10;&#10;Popis byl vytvořen automaticky">
            <a:extLst>
              <a:ext uri="{FF2B5EF4-FFF2-40B4-BE49-F238E27FC236}">
                <a16:creationId xmlns:a16="http://schemas.microsoft.com/office/drawing/2014/main" id="{68CDE1BE-5035-E9D7-E7F1-32AE72C552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1689" r="30080" b="1"/>
          <a:stretch/>
        </p:blipFill>
        <p:spPr>
          <a:xfrm>
            <a:off x="8244541" y="-2"/>
            <a:ext cx="3975444" cy="4306593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</p:spPr>
      </p:pic>
      <p:pic>
        <p:nvPicPr>
          <p:cNvPr id="18" name="Obrázek 17" descr="Obsah obrázku příroda, hora, sprinklerový systém, noční obloha&#10;&#10;Popis byl vytvořen automaticky">
            <a:extLst>
              <a:ext uri="{FF2B5EF4-FFF2-40B4-BE49-F238E27FC236}">
                <a16:creationId xmlns:a16="http://schemas.microsoft.com/office/drawing/2014/main" id="{B8B34425-9329-EB66-64DC-D007DD1102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3702" r="6275" b="3"/>
          <a:stretch/>
        </p:blipFill>
        <p:spPr>
          <a:xfrm>
            <a:off x="4148881" y="-1"/>
            <a:ext cx="3872656" cy="4306594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</p:spPr>
      </p:pic>
      <p:pic>
        <p:nvPicPr>
          <p:cNvPr id="1026" name="Picture 2" descr="Cristina Mittermeier on Climate Change and Helping the Starving Polar Bear">
            <a:extLst>
              <a:ext uri="{FF2B5EF4-FFF2-40B4-BE49-F238E27FC236}">
                <a16:creationId xmlns:a16="http://schemas.microsoft.com/office/drawing/2014/main" id="{2FEE6DB8-44F6-020C-58C0-D71B8ED352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6" r="14024" b="3"/>
          <a:stretch/>
        </p:blipFill>
        <p:spPr bwMode="auto">
          <a:xfrm>
            <a:off x="-21583" y="-1"/>
            <a:ext cx="3997047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4884261"/>
              <a:ext cx="360" cy="2160"/>
            </p14:xfrm>
          </p:contentPart>
        </mc:Choice>
        <mc:Fallback xmlns=""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37403" y="4868832"/>
                <a:ext cx="36000" cy="32709"/>
              </a:xfrm>
              <a:prstGeom prst="rect">
                <a:avLst/>
              </a:prstGeom>
            </p:spPr>
          </p:pic>
        </mc:Fallback>
      </mc:AlternateContent>
      <p:sp>
        <p:nvSpPr>
          <p:cNvPr id="139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49892" y="4544568"/>
            <a:ext cx="18288" cy="1600200"/>
          </a:xfrm>
          <a:custGeom>
            <a:avLst/>
            <a:gdLst>
              <a:gd name="connsiteX0" fmla="*/ 0 w 18288"/>
              <a:gd name="connsiteY0" fmla="*/ 0 h 1600200"/>
              <a:gd name="connsiteX1" fmla="*/ 18288 w 18288"/>
              <a:gd name="connsiteY1" fmla="*/ 0 h 1600200"/>
              <a:gd name="connsiteX2" fmla="*/ 18288 w 18288"/>
              <a:gd name="connsiteY2" fmla="*/ 549402 h 1600200"/>
              <a:gd name="connsiteX3" fmla="*/ 18288 w 18288"/>
              <a:gd name="connsiteY3" fmla="*/ 1114806 h 1600200"/>
              <a:gd name="connsiteX4" fmla="*/ 18288 w 18288"/>
              <a:gd name="connsiteY4" fmla="*/ 1600200 h 1600200"/>
              <a:gd name="connsiteX5" fmla="*/ 0 w 18288"/>
              <a:gd name="connsiteY5" fmla="*/ 1600200 h 1600200"/>
              <a:gd name="connsiteX6" fmla="*/ 0 w 18288"/>
              <a:gd name="connsiteY6" fmla="*/ 1066800 h 1600200"/>
              <a:gd name="connsiteX7" fmla="*/ 0 w 18288"/>
              <a:gd name="connsiteY7" fmla="*/ 517398 h 1600200"/>
              <a:gd name="connsiteX8" fmla="*/ 0 w 18288"/>
              <a:gd name="connsiteY8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" h="1600200" fill="none" extrusionOk="0">
                <a:moveTo>
                  <a:pt x="0" y="0"/>
                </a:moveTo>
                <a:cubicBezTo>
                  <a:pt x="4865" y="374"/>
                  <a:pt x="13608" y="53"/>
                  <a:pt x="18288" y="0"/>
                </a:cubicBezTo>
                <a:cubicBezTo>
                  <a:pt x="23286" y="215154"/>
                  <a:pt x="-6672" y="375145"/>
                  <a:pt x="18288" y="549402"/>
                </a:cubicBezTo>
                <a:cubicBezTo>
                  <a:pt x="43248" y="723659"/>
                  <a:pt x="44414" y="873011"/>
                  <a:pt x="18288" y="1114806"/>
                </a:cubicBezTo>
                <a:cubicBezTo>
                  <a:pt x="-7838" y="1356601"/>
                  <a:pt x="13030" y="1360490"/>
                  <a:pt x="18288" y="1600200"/>
                </a:cubicBezTo>
                <a:cubicBezTo>
                  <a:pt x="10638" y="1600772"/>
                  <a:pt x="4111" y="1599793"/>
                  <a:pt x="0" y="1600200"/>
                </a:cubicBezTo>
                <a:cubicBezTo>
                  <a:pt x="-6890" y="1375807"/>
                  <a:pt x="21339" y="1304563"/>
                  <a:pt x="0" y="1066800"/>
                </a:cubicBezTo>
                <a:cubicBezTo>
                  <a:pt x="-21339" y="829037"/>
                  <a:pt x="-23009" y="689986"/>
                  <a:pt x="0" y="517398"/>
                </a:cubicBezTo>
                <a:cubicBezTo>
                  <a:pt x="23009" y="344810"/>
                  <a:pt x="-9921" y="122345"/>
                  <a:pt x="0" y="0"/>
                </a:cubicBezTo>
                <a:close/>
              </a:path>
              <a:path w="18288" h="1600200" stroke="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31387" y="104987"/>
                  <a:pt x="17137" y="300374"/>
                  <a:pt x="18288" y="485394"/>
                </a:cubicBezTo>
                <a:cubicBezTo>
                  <a:pt x="19439" y="670414"/>
                  <a:pt x="37394" y="922400"/>
                  <a:pt x="18288" y="1050798"/>
                </a:cubicBezTo>
                <a:cubicBezTo>
                  <a:pt x="-818" y="1179196"/>
                  <a:pt x="6556" y="1394957"/>
                  <a:pt x="18288" y="1600200"/>
                </a:cubicBezTo>
                <a:cubicBezTo>
                  <a:pt x="12642" y="1600430"/>
                  <a:pt x="3803" y="1599869"/>
                  <a:pt x="0" y="1600200"/>
                </a:cubicBezTo>
                <a:cubicBezTo>
                  <a:pt x="10832" y="1355159"/>
                  <a:pt x="-10163" y="1159269"/>
                  <a:pt x="0" y="1034796"/>
                </a:cubicBezTo>
                <a:cubicBezTo>
                  <a:pt x="10163" y="910323"/>
                  <a:pt x="5178" y="626710"/>
                  <a:pt x="0" y="469392"/>
                </a:cubicBezTo>
                <a:cubicBezTo>
                  <a:pt x="-5178" y="312074"/>
                  <a:pt x="20387" y="137476"/>
                  <a:pt x="0" y="0"/>
                </a:cubicBezTo>
                <a:close/>
              </a:path>
            </a:pathLst>
          </a:custGeom>
          <a:solidFill>
            <a:srgbClr val="4D79C3"/>
          </a:solidFill>
          <a:ln w="34925">
            <a:solidFill>
              <a:srgbClr val="4D79C3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842689-1A6A-4AE0-A264-98108212B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3582" y="4544568"/>
            <a:ext cx="7147481" cy="1600200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fr-FR" sz="1300" dirty="0">
                <a:latin typeface="Arial" panose="020B0604020202020204" pitchFamily="34" charset="0"/>
                <a:cs typeface="Arial" panose="020B0604020202020204" pitchFamily="34" charset="0"/>
              </a:rPr>
              <a:t>Laura a 40 ans, observe les ours avec Nathan – échappatoire de son fils et de la civilisation</a:t>
            </a:r>
          </a:p>
          <a:p>
            <a:pPr>
              <a:lnSpc>
                <a:spcPct val="100000"/>
              </a:lnSpc>
            </a:pPr>
            <a:r>
              <a:rPr lang="fr-FR" sz="1300" dirty="0">
                <a:latin typeface="Arial" panose="020B0604020202020204" pitchFamily="34" charset="0"/>
                <a:cs typeface="Arial" panose="020B0604020202020204" pitchFamily="34" charset="0"/>
              </a:rPr>
              <a:t>elle est chassée par les ours qui ont faim – les conséquences du changement du climat</a:t>
            </a:r>
          </a:p>
          <a:p>
            <a:pPr marL="0" indent="0">
              <a:lnSpc>
                <a:spcPct val="100000"/>
              </a:lnSpc>
              <a:buNone/>
            </a:pPr>
            <a:endParaRPr lang="fr-FR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sz="1300" dirty="0">
                <a:latin typeface="Arial" panose="020B0604020202020204" pitchFamily="34" charset="0"/>
                <a:cs typeface="Arial" panose="020B0604020202020204" pitchFamily="34" charset="0"/>
              </a:rPr>
              <a:t>elle a des visions : nos vies sont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éphémères</a:t>
            </a:r>
            <a:endParaRPr lang="fr-FR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sz="1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transformation de sa main </a:t>
            </a:r>
            <a:r>
              <a:rPr lang="fr-FR" sz="1300" dirty="0">
                <a:latin typeface="Arial" panose="020B0604020202020204" pitchFamily="34" charset="0"/>
                <a:cs typeface="Arial" panose="020B0604020202020204" pitchFamily="34" charset="0"/>
              </a:rPr>
              <a:t>– de son corps : elle devient une femme-oiseau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F51ED5B7-65A4-6235-C696-2019D5463BCC}"/>
              </a:ext>
            </a:extLst>
          </p:cNvPr>
          <p:cNvSpPr txBox="1"/>
          <p:nvPr/>
        </p:nvSpPr>
        <p:spPr>
          <a:xfrm>
            <a:off x="-31033" y="3779593"/>
            <a:ext cx="3997047" cy="430659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fr-FR" sz="1300">
                <a:solidFill>
                  <a:srgbClr val="FFFFFF"/>
                </a:solidFill>
              </a:rPr>
              <a:t>photo 4</a:t>
            </a:r>
            <a:endParaRPr lang="cs-CZ" sz="13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604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1E9986A5-A7D1-4022-BAC0-885FB7A14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9B97071-08C7-4A73-9AD7-264A1A275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252" y="4210050"/>
            <a:ext cx="3407664" cy="1668020"/>
          </a:xfrm>
        </p:spPr>
        <p:txBody>
          <a:bodyPr anchor="ctr">
            <a:normAutofit/>
          </a:bodyPr>
          <a:lstStyle/>
          <a:p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IX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sz="4000" i="1" dirty="0">
                <a:latin typeface="Arial" panose="020B0604020202020204" pitchFamily="34" charset="0"/>
                <a:cs typeface="Arial" panose="020B0604020202020204" pitchFamily="34" charset="0"/>
              </a:rPr>
              <a:t>Requises</a:t>
            </a:r>
            <a:endParaRPr lang="cs-CZ" sz="4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3D1487F9-DA72-E06C-2839-399D04073E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124" r="40797"/>
          <a:stretch/>
        </p:blipFill>
        <p:spPr>
          <a:xfrm>
            <a:off x="4038600" y="-543074"/>
            <a:ext cx="3975444" cy="4306593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</p:spPr>
      </p:pic>
      <p:pic>
        <p:nvPicPr>
          <p:cNvPr id="12" name="Obrázek 11" descr="Obsah obrázku příroda, déšť, hejno&#10;&#10;Popis byl vytvořen automaticky">
            <a:extLst>
              <a:ext uri="{FF2B5EF4-FFF2-40B4-BE49-F238E27FC236}">
                <a16:creationId xmlns:a16="http://schemas.microsoft.com/office/drawing/2014/main" id="{0B256DBC-4266-8FCD-C205-D89FBD9508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4381" r="18174" b="-2"/>
          <a:stretch/>
        </p:blipFill>
        <p:spPr>
          <a:xfrm>
            <a:off x="-36722" y="-543074"/>
            <a:ext cx="3872656" cy="4306594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</p:spPr>
      </p:pic>
      <p:pic>
        <p:nvPicPr>
          <p:cNvPr id="7" name="Obrázek 6" descr="Obsah obrázku exteriér, voda, příroda, hora&#10;&#10;Popis byl vytvořen automaticky">
            <a:extLst>
              <a:ext uri="{FF2B5EF4-FFF2-40B4-BE49-F238E27FC236}">
                <a16:creationId xmlns:a16="http://schemas.microsoft.com/office/drawing/2014/main" id="{36E1B72E-87CA-CEA5-2062-2C69D71A46D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17540" r="20510" b="3"/>
          <a:stretch/>
        </p:blipFill>
        <p:spPr>
          <a:xfrm>
            <a:off x="8191905" y="-543074"/>
            <a:ext cx="3997047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4884261"/>
              <a:ext cx="360" cy="21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37403" y="4868832"/>
                <a:ext cx="36000" cy="32709"/>
              </a:xfrm>
              <a:prstGeom prst="rect">
                <a:avLst/>
              </a:prstGeom>
            </p:spPr>
          </p:pic>
        </mc:Fallback>
      </mc:AlternateContent>
      <p:sp>
        <p:nvSpPr>
          <p:cNvPr id="47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49892" y="4544568"/>
            <a:ext cx="18288" cy="1600200"/>
          </a:xfrm>
          <a:custGeom>
            <a:avLst/>
            <a:gdLst>
              <a:gd name="connsiteX0" fmla="*/ 0 w 18288"/>
              <a:gd name="connsiteY0" fmla="*/ 0 h 1600200"/>
              <a:gd name="connsiteX1" fmla="*/ 18288 w 18288"/>
              <a:gd name="connsiteY1" fmla="*/ 0 h 1600200"/>
              <a:gd name="connsiteX2" fmla="*/ 18288 w 18288"/>
              <a:gd name="connsiteY2" fmla="*/ 549402 h 1600200"/>
              <a:gd name="connsiteX3" fmla="*/ 18288 w 18288"/>
              <a:gd name="connsiteY3" fmla="*/ 1114806 h 1600200"/>
              <a:gd name="connsiteX4" fmla="*/ 18288 w 18288"/>
              <a:gd name="connsiteY4" fmla="*/ 1600200 h 1600200"/>
              <a:gd name="connsiteX5" fmla="*/ 0 w 18288"/>
              <a:gd name="connsiteY5" fmla="*/ 1600200 h 1600200"/>
              <a:gd name="connsiteX6" fmla="*/ 0 w 18288"/>
              <a:gd name="connsiteY6" fmla="*/ 1066800 h 1600200"/>
              <a:gd name="connsiteX7" fmla="*/ 0 w 18288"/>
              <a:gd name="connsiteY7" fmla="*/ 517398 h 1600200"/>
              <a:gd name="connsiteX8" fmla="*/ 0 w 18288"/>
              <a:gd name="connsiteY8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" h="1600200" fill="none" extrusionOk="0">
                <a:moveTo>
                  <a:pt x="0" y="0"/>
                </a:moveTo>
                <a:cubicBezTo>
                  <a:pt x="4865" y="374"/>
                  <a:pt x="13608" y="53"/>
                  <a:pt x="18288" y="0"/>
                </a:cubicBezTo>
                <a:cubicBezTo>
                  <a:pt x="23286" y="215154"/>
                  <a:pt x="-6672" y="375145"/>
                  <a:pt x="18288" y="549402"/>
                </a:cubicBezTo>
                <a:cubicBezTo>
                  <a:pt x="43248" y="723659"/>
                  <a:pt x="44414" y="873011"/>
                  <a:pt x="18288" y="1114806"/>
                </a:cubicBezTo>
                <a:cubicBezTo>
                  <a:pt x="-7838" y="1356601"/>
                  <a:pt x="13030" y="1360490"/>
                  <a:pt x="18288" y="1600200"/>
                </a:cubicBezTo>
                <a:cubicBezTo>
                  <a:pt x="10638" y="1600772"/>
                  <a:pt x="4111" y="1599793"/>
                  <a:pt x="0" y="1600200"/>
                </a:cubicBezTo>
                <a:cubicBezTo>
                  <a:pt x="-6890" y="1375807"/>
                  <a:pt x="21339" y="1304563"/>
                  <a:pt x="0" y="1066800"/>
                </a:cubicBezTo>
                <a:cubicBezTo>
                  <a:pt x="-21339" y="829037"/>
                  <a:pt x="-23009" y="689986"/>
                  <a:pt x="0" y="517398"/>
                </a:cubicBezTo>
                <a:cubicBezTo>
                  <a:pt x="23009" y="344810"/>
                  <a:pt x="-9921" y="122345"/>
                  <a:pt x="0" y="0"/>
                </a:cubicBezTo>
                <a:close/>
              </a:path>
              <a:path w="18288" h="1600200" stroke="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31387" y="104987"/>
                  <a:pt x="17137" y="300374"/>
                  <a:pt x="18288" y="485394"/>
                </a:cubicBezTo>
                <a:cubicBezTo>
                  <a:pt x="19439" y="670414"/>
                  <a:pt x="37394" y="922400"/>
                  <a:pt x="18288" y="1050798"/>
                </a:cubicBezTo>
                <a:cubicBezTo>
                  <a:pt x="-818" y="1179196"/>
                  <a:pt x="6556" y="1394957"/>
                  <a:pt x="18288" y="1600200"/>
                </a:cubicBezTo>
                <a:cubicBezTo>
                  <a:pt x="12642" y="1600430"/>
                  <a:pt x="3803" y="1599869"/>
                  <a:pt x="0" y="1600200"/>
                </a:cubicBezTo>
                <a:cubicBezTo>
                  <a:pt x="10832" y="1355159"/>
                  <a:pt x="-10163" y="1159269"/>
                  <a:pt x="0" y="1034796"/>
                </a:cubicBezTo>
                <a:cubicBezTo>
                  <a:pt x="10163" y="910323"/>
                  <a:pt x="5178" y="626710"/>
                  <a:pt x="0" y="469392"/>
                </a:cubicBezTo>
                <a:cubicBezTo>
                  <a:pt x="-5178" y="312074"/>
                  <a:pt x="20387" y="137476"/>
                  <a:pt x="0" y="0"/>
                </a:cubicBezTo>
                <a:close/>
              </a:path>
            </a:pathLst>
          </a:custGeom>
          <a:solidFill>
            <a:srgbClr val="4D79C3"/>
          </a:solidFill>
          <a:ln w="34925">
            <a:solidFill>
              <a:srgbClr val="4D79C3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CE6134-8BDB-4938-8942-9AC7151AA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5106" y="3572447"/>
            <a:ext cx="7939348" cy="3476625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Lawrence prend soin des « malades »</a:t>
            </a:r>
          </a:p>
          <a:p>
            <a:pPr>
              <a:lnSpc>
                <a:spcPct val="100000"/>
              </a:lnSpc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réalité apocalyptique, dernier séjour des « malades » hors de la civilisation, de la ville </a:t>
            </a:r>
          </a:p>
          <a:p>
            <a:pPr>
              <a:lnSpc>
                <a:spcPct val="100000"/>
              </a:lnSpc>
            </a:pPr>
            <a:r>
              <a:rPr lang="fr-FR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parasitisme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– épidémie, les </a:t>
            </a:r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</a:rPr>
              <a:t>Homo sapiens </a:t>
            </a:r>
            <a:r>
              <a:rPr lang="fr-FR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sapiens</a:t>
            </a:r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ne peuvent survivre avec le parasite dans son ventre</a:t>
            </a:r>
          </a:p>
          <a:p>
            <a:pPr>
              <a:lnSpc>
                <a:spcPct val="100000"/>
              </a:lnSpc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transformation des humains : les écailles, les paumes</a:t>
            </a:r>
          </a:p>
          <a:p>
            <a:pPr>
              <a:lnSpc>
                <a:spcPct val="100000"/>
              </a:lnSpc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les œufs dans la rivière – dans </a:t>
            </a:r>
            <a:r>
              <a:rPr lang="fr-FR" sz="1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l’eau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qui monte</a:t>
            </a:r>
          </a:p>
          <a:p>
            <a:pPr>
              <a:lnSpc>
                <a:spcPct val="100000"/>
              </a:lnSpc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les derniers à vivre: mère avec son fils – ils s’envolent : « Lawrence, dernier homme en ce lieu. » (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Vadnais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, 2018, p. 131)</a:t>
            </a:r>
          </a:p>
          <a:p>
            <a:pPr>
              <a:lnSpc>
                <a:spcPct val="100000"/>
              </a:lnSpc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enfin, Lawrence se plonge dans la rivière : « </a:t>
            </a:r>
            <a:r>
              <a:rPr lang="fr-FR" sz="14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Revenir à des temps plus sauvages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. » (</a:t>
            </a:r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</a:rPr>
              <a:t>Ibid.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47980672-BE14-0AFA-D3AE-110CBA5E3818}"/>
              </a:ext>
            </a:extLst>
          </p:cNvPr>
          <p:cNvSpPr txBox="1"/>
          <p:nvPr/>
        </p:nvSpPr>
        <p:spPr>
          <a:xfrm>
            <a:off x="438219" y="5626894"/>
            <a:ext cx="339771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« Le temps de l’épidémie, puis le temps de l’isolement en nature, le temps des symptômes, le temps de la fin. »</a:t>
            </a:r>
            <a:b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	(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Vadnais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, 2018, p. 123)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25830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57344D1-E597-42B3-8E85-6D7036E54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BDFB1D2-F1E1-41EB-9E18-3B302B4F2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777739"/>
            <a:ext cx="3418990" cy="1412119"/>
          </a:xfrm>
        </p:spPr>
        <p:txBody>
          <a:bodyPr>
            <a:normAutofit/>
          </a:bodyPr>
          <a:lstStyle/>
          <a:p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X. </a:t>
            </a:r>
            <a:r>
              <a:rPr lang="fr-FR" sz="4400" i="1" dirty="0">
                <a:latin typeface="Arial" panose="020B0604020202020204" pitchFamily="34" charset="0"/>
                <a:cs typeface="Arial" panose="020B0604020202020204" pitchFamily="34" charset="0"/>
              </a:rPr>
              <a:t>Faunes</a:t>
            </a:r>
            <a:endParaRPr lang="cs-CZ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 descr="Obsah obrázku příroda, exteriér, voda, pramen&#10;&#10;Popis byl vytvořen automaticky">
            <a:extLst>
              <a:ext uri="{FF2B5EF4-FFF2-40B4-BE49-F238E27FC236}">
                <a16:creationId xmlns:a16="http://schemas.microsoft.com/office/drawing/2014/main" id="{8886B945-F2A5-489E-AC76-06EE71CE53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0846" b="24986"/>
          <a:stretch/>
        </p:blipFill>
        <p:spPr>
          <a:xfrm>
            <a:off x="20" y="-1"/>
            <a:ext cx="12191980" cy="4408344"/>
          </a:xfrm>
          <a:custGeom>
            <a:avLst/>
            <a:gdLst/>
            <a:ahLst/>
            <a:cxnLst/>
            <a:rect l="l" t="t" r="r" b="b"/>
            <a:pathLst>
              <a:path w="12192000" h="4408344">
                <a:moveTo>
                  <a:pt x="0" y="0"/>
                </a:moveTo>
                <a:lnTo>
                  <a:pt x="12192000" y="0"/>
                </a:lnTo>
                <a:lnTo>
                  <a:pt x="12192000" y="4381821"/>
                </a:lnTo>
                <a:lnTo>
                  <a:pt x="11986461" y="4386473"/>
                </a:lnTo>
                <a:cubicBezTo>
                  <a:pt x="11912297" y="4385498"/>
                  <a:pt x="11838168" y="4381870"/>
                  <a:pt x="11764214" y="4375593"/>
                </a:cubicBezTo>
                <a:cubicBezTo>
                  <a:pt x="11656850" y="4367589"/>
                  <a:pt x="11548596" y="4356535"/>
                  <a:pt x="11441995" y="4376864"/>
                </a:cubicBezTo>
                <a:cubicBezTo>
                  <a:pt x="11324975" y="4399353"/>
                  <a:pt x="11208081" y="4399480"/>
                  <a:pt x="11090044" y="4393763"/>
                </a:cubicBezTo>
                <a:cubicBezTo>
                  <a:pt x="10989160" y="4388935"/>
                  <a:pt x="10888657" y="4363523"/>
                  <a:pt x="10787011" y="4390332"/>
                </a:cubicBezTo>
                <a:cubicBezTo>
                  <a:pt x="10776897" y="4391806"/>
                  <a:pt x="10766592" y="4391374"/>
                  <a:pt x="10756643" y="4389062"/>
                </a:cubicBezTo>
                <a:cubicBezTo>
                  <a:pt x="10645468" y="4373688"/>
                  <a:pt x="10533530" y="4386266"/>
                  <a:pt x="10421973" y="4381946"/>
                </a:cubicBezTo>
                <a:cubicBezTo>
                  <a:pt x="10370515" y="4379913"/>
                  <a:pt x="10318040" y="4381057"/>
                  <a:pt x="10267216" y="4375593"/>
                </a:cubicBezTo>
                <a:cubicBezTo>
                  <a:pt x="10150577" y="4363142"/>
                  <a:pt x="10034192" y="4356535"/>
                  <a:pt x="9918824" y="4385885"/>
                </a:cubicBezTo>
                <a:cubicBezTo>
                  <a:pt x="9885153" y="4393801"/>
                  <a:pt x="9850745" y="4398057"/>
                  <a:pt x="9816160" y="4398591"/>
                </a:cubicBezTo>
                <a:cubicBezTo>
                  <a:pt x="9703206" y="4402657"/>
                  <a:pt x="9590632" y="4394906"/>
                  <a:pt x="9478059" y="4388553"/>
                </a:cubicBezTo>
                <a:cubicBezTo>
                  <a:pt x="9399918" y="4384106"/>
                  <a:pt x="9321904" y="4374450"/>
                  <a:pt x="9243637" y="4382582"/>
                </a:cubicBezTo>
                <a:cubicBezTo>
                  <a:pt x="9198150" y="4387283"/>
                  <a:pt x="9152282" y="4387283"/>
                  <a:pt x="9106795" y="4382582"/>
                </a:cubicBezTo>
                <a:cubicBezTo>
                  <a:pt x="9022962" y="4372760"/>
                  <a:pt x="8938380" y="4370930"/>
                  <a:pt x="8854204" y="4377118"/>
                </a:cubicBezTo>
                <a:cubicBezTo>
                  <a:pt x="8728543" y="4387918"/>
                  <a:pt x="8603010" y="4396939"/>
                  <a:pt x="8476969" y="4379786"/>
                </a:cubicBezTo>
                <a:cubicBezTo>
                  <a:pt x="8405486" y="4368554"/>
                  <a:pt x="8332808" y="4367233"/>
                  <a:pt x="8260970" y="4375848"/>
                </a:cubicBezTo>
                <a:cubicBezTo>
                  <a:pt x="8089823" y="4399862"/>
                  <a:pt x="7918295" y="4392111"/>
                  <a:pt x="7746767" y="4382201"/>
                </a:cubicBezTo>
                <a:cubicBezTo>
                  <a:pt x="7632160" y="4375466"/>
                  <a:pt x="7517046" y="4363142"/>
                  <a:pt x="7402693" y="4379405"/>
                </a:cubicBezTo>
                <a:cubicBezTo>
                  <a:pt x="7256831" y="4399734"/>
                  <a:pt x="7110841" y="4393000"/>
                  <a:pt x="6964597" y="4387029"/>
                </a:cubicBezTo>
                <a:cubicBezTo>
                  <a:pt x="6857233" y="4382582"/>
                  <a:pt x="6749742" y="4369113"/>
                  <a:pt x="6642124" y="4385758"/>
                </a:cubicBezTo>
                <a:cubicBezTo>
                  <a:pt x="6631045" y="4387270"/>
                  <a:pt x="6619775" y="4386139"/>
                  <a:pt x="6609216" y="4382455"/>
                </a:cubicBezTo>
                <a:cubicBezTo>
                  <a:pt x="6568379" y="4369012"/>
                  <a:pt x="6524595" y="4367208"/>
                  <a:pt x="6482793" y="4377245"/>
                </a:cubicBezTo>
                <a:cubicBezTo>
                  <a:pt x="6405669" y="4394144"/>
                  <a:pt x="6328672" y="4401513"/>
                  <a:pt x="6250150" y="4386139"/>
                </a:cubicBezTo>
                <a:cubicBezTo>
                  <a:pt x="6217254" y="4379253"/>
                  <a:pt x="6183521" y="4377245"/>
                  <a:pt x="6150028" y="4380168"/>
                </a:cubicBezTo>
                <a:cubicBezTo>
                  <a:pt x="6020175" y="4393128"/>
                  <a:pt x="5890068" y="4388045"/>
                  <a:pt x="5760087" y="4385504"/>
                </a:cubicBezTo>
                <a:cubicBezTo>
                  <a:pt x="5521345" y="4381057"/>
                  <a:pt x="5282477" y="4385504"/>
                  <a:pt x="5044242" y="4362761"/>
                </a:cubicBezTo>
                <a:cubicBezTo>
                  <a:pt x="4979506" y="4356599"/>
                  <a:pt x="4914326" y="4352659"/>
                  <a:pt x="4849272" y="4353438"/>
                </a:cubicBezTo>
                <a:cubicBezTo>
                  <a:pt x="4784218" y="4354216"/>
                  <a:pt x="4719291" y="4359711"/>
                  <a:pt x="4655063" y="4372417"/>
                </a:cubicBezTo>
                <a:cubicBezTo>
                  <a:pt x="4447578" y="4412694"/>
                  <a:pt x="4239457" y="4415236"/>
                  <a:pt x="4029811" y="4398972"/>
                </a:cubicBezTo>
                <a:cubicBezTo>
                  <a:pt x="3943792" y="4392238"/>
                  <a:pt x="3857774" y="4381057"/>
                  <a:pt x="3771375" y="4383217"/>
                </a:cubicBezTo>
                <a:cubicBezTo>
                  <a:pt x="3623225" y="4387156"/>
                  <a:pt x="3474948" y="4379151"/>
                  <a:pt x="3326672" y="4381184"/>
                </a:cubicBezTo>
                <a:cubicBezTo>
                  <a:pt x="3322669" y="4381756"/>
                  <a:pt x="3318578" y="4381222"/>
                  <a:pt x="3314855" y="4379659"/>
                </a:cubicBezTo>
                <a:cubicBezTo>
                  <a:pt x="3278008" y="4354375"/>
                  <a:pt x="3237604" y="4364158"/>
                  <a:pt x="3199487" y="4370765"/>
                </a:cubicBezTo>
                <a:cubicBezTo>
                  <a:pt x="3072810" y="4392746"/>
                  <a:pt x="2946260" y="4403546"/>
                  <a:pt x="2817550" y="4386520"/>
                </a:cubicBezTo>
                <a:cubicBezTo>
                  <a:pt x="2694647" y="4368694"/>
                  <a:pt x="2569990" y="4366471"/>
                  <a:pt x="2446541" y="4379913"/>
                </a:cubicBezTo>
                <a:cubicBezTo>
                  <a:pt x="2276791" y="4399734"/>
                  <a:pt x="2107677" y="4395541"/>
                  <a:pt x="1938308" y="4379913"/>
                </a:cubicBezTo>
                <a:cubicBezTo>
                  <a:pt x="1869570" y="4373561"/>
                  <a:pt x="1799815" y="4362761"/>
                  <a:pt x="1731712" y="4378643"/>
                </a:cubicBezTo>
                <a:cubicBezTo>
                  <a:pt x="1647854" y="4398083"/>
                  <a:pt x="1564250" y="4391730"/>
                  <a:pt x="1480137" y="4387410"/>
                </a:cubicBezTo>
                <a:cubicBezTo>
                  <a:pt x="1373663" y="4381819"/>
                  <a:pt x="1267442" y="4365683"/>
                  <a:pt x="1160586" y="4378389"/>
                </a:cubicBezTo>
                <a:cubicBezTo>
                  <a:pt x="1111161" y="4384233"/>
                  <a:pt x="1062116" y="4393509"/>
                  <a:pt x="1012055" y="4391095"/>
                </a:cubicBezTo>
                <a:cubicBezTo>
                  <a:pt x="873562" y="4384742"/>
                  <a:pt x="735196" y="4377245"/>
                  <a:pt x="596449" y="4378389"/>
                </a:cubicBezTo>
                <a:cubicBezTo>
                  <a:pt x="538383" y="4378770"/>
                  <a:pt x="480699" y="4380676"/>
                  <a:pt x="422887" y="4384869"/>
                </a:cubicBezTo>
                <a:cubicBezTo>
                  <a:pt x="315015" y="4392746"/>
                  <a:pt x="207524" y="4382073"/>
                  <a:pt x="100033" y="4378262"/>
                </a:cubicBezTo>
                <a:lnTo>
                  <a:pt x="0" y="4382743"/>
                </a:lnTo>
                <a:close/>
              </a:path>
            </a:pathLst>
          </a:custGeom>
        </p:spPr>
      </p:pic>
      <p:sp>
        <p:nvSpPr>
          <p:cNvPr id="13" name="Rectangle 6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56733" y="5463634"/>
            <a:ext cx="1371600" cy="27432"/>
          </a:xfrm>
          <a:custGeom>
            <a:avLst/>
            <a:gdLst>
              <a:gd name="connsiteX0" fmla="*/ 0 w 1371600"/>
              <a:gd name="connsiteY0" fmla="*/ 0 h 27432"/>
              <a:gd name="connsiteX1" fmla="*/ 713232 w 1371600"/>
              <a:gd name="connsiteY1" fmla="*/ 0 h 27432"/>
              <a:gd name="connsiteX2" fmla="*/ 1371600 w 1371600"/>
              <a:gd name="connsiteY2" fmla="*/ 0 h 27432"/>
              <a:gd name="connsiteX3" fmla="*/ 1371600 w 1371600"/>
              <a:gd name="connsiteY3" fmla="*/ 27432 h 27432"/>
              <a:gd name="connsiteX4" fmla="*/ 699516 w 1371600"/>
              <a:gd name="connsiteY4" fmla="*/ 27432 h 27432"/>
              <a:gd name="connsiteX5" fmla="*/ 0 w 1371600"/>
              <a:gd name="connsiteY5" fmla="*/ 27432 h 27432"/>
              <a:gd name="connsiteX6" fmla="*/ 0 w 1371600"/>
              <a:gd name="connsiteY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27432" fill="none" extrusionOk="0">
                <a:moveTo>
                  <a:pt x="0" y="0"/>
                </a:moveTo>
                <a:cubicBezTo>
                  <a:pt x="196943" y="-1146"/>
                  <a:pt x="408267" y="-21226"/>
                  <a:pt x="713232" y="0"/>
                </a:cubicBezTo>
                <a:cubicBezTo>
                  <a:pt x="1018197" y="21226"/>
                  <a:pt x="1176465" y="-24520"/>
                  <a:pt x="1371600" y="0"/>
                </a:cubicBezTo>
                <a:cubicBezTo>
                  <a:pt x="1372004" y="8629"/>
                  <a:pt x="1371042" y="13798"/>
                  <a:pt x="1371600" y="27432"/>
                </a:cubicBezTo>
                <a:cubicBezTo>
                  <a:pt x="1106086" y="14473"/>
                  <a:pt x="951335" y="17231"/>
                  <a:pt x="699516" y="27432"/>
                </a:cubicBezTo>
                <a:cubicBezTo>
                  <a:pt x="447697" y="37633"/>
                  <a:pt x="283433" y="6518"/>
                  <a:pt x="0" y="27432"/>
                </a:cubicBezTo>
                <a:cubicBezTo>
                  <a:pt x="-583" y="21140"/>
                  <a:pt x="532" y="8001"/>
                  <a:pt x="0" y="0"/>
                </a:cubicBezTo>
                <a:close/>
              </a:path>
              <a:path w="1371600" h="27432" stroke="0" extrusionOk="0">
                <a:moveTo>
                  <a:pt x="0" y="0"/>
                </a:moveTo>
                <a:cubicBezTo>
                  <a:pt x="220136" y="-18051"/>
                  <a:pt x="430173" y="10591"/>
                  <a:pt x="672084" y="0"/>
                </a:cubicBezTo>
                <a:cubicBezTo>
                  <a:pt x="913995" y="-10591"/>
                  <a:pt x="1164723" y="30754"/>
                  <a:pt x="1371600" y="0"/>
                </a:cubicBezTo>
                <a:cubicBezTo>
                  <a:pt x="1372182" y="10360"/>
                  <a:pt x="1371123" y="21444"/>
                  <a:pt x="1371600" y="27432"/>
                </a:cubicBezTo>
                <a:cubicBezTo>
                  <a:pt x="1072365" y="46142"/>
                  <a:pt x="961528" y="35455"/>
                  <a:pt x="685800" y="27432"/>
                </a:cubicBezTo>
                <a:cubicBezTo>
                  <a:pt x="410072" y="19409"/>
                  <a:pt x="276398" y="11099"/>
                  <a:pt x="0" y="27432"/>
                </a:cubicBezTo>
                <a:cubicBezTo>
                  <a:pt x="1155" y="18353"/>
                  <a:pt x="-485" y="9869"/>
                  <a:pt x="0" y="0"/>
                </a:cubicBezTo>
                <a:close/>
              </a:path>
            </a:pathLst>
          </a:custGeom>
          <a:solidFill>
            <a:srgbClr val="4D79C3"/>
          </a:solidFill>
          <a:ln w="38100" cap="rnd">
            <a:solidFill>
              <a:srgbClr val="4D79C3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933B99-4819-497C-83C6-F82F591DA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4777739"/>
            <a:ext cx="6897626" cy="1399223"/>
          </a:xfrm>
        </p:spPr>
        <p:txBody>
          <a:bodyPr anchor="ctr">
            <a:normAutofit fontScale="92500" lnSpcReduction="10000"/>
          </a:bodyPr>
          <a:lstStyle/>
          <a:p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les êtres humains sont animalisés</a:t>
            </a:r>
          </a:p>
          <a:p>
            <a:pPr marL="0" indent="0">
              <a:buNone/>
            </a:pP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« Certes, il arrive aux humains de cette époque de se rappeler avec nostalgie des scènes lointaines, presque effacés de leur mémoire ; or, tellement des nouveautés les émerveillent et les effraient que le plus souvent, ils plongent dans un sommeil sans rêves. » (</a:t>
            </a:r>
            <a:r>
              <a:rPr lang="fr-FR" sz="1500" dirty="0" err="1">
                <a:latin typeface="Arial" panose="020B0604020202020204" pitchFamily="34" charset="0"/>
                <a:cs typeface="Arial" panose="020B0604020202020204" pitchFamily="34" charset="0"/>
              </a:rPr>
              <a:t>Vadnais</a:t>
            </a:r>
            <a:r>
              <a:rPr lang="fr-FR" sz="1500" dirty="0">
                <a:latin typeface="Arial" panose="020B0604020202020204" pitchFamily="34" charset="0"/>
                <a:cs typeface="Arial" panose="020B0604020202020204" pitchFamily="34" charset="0"/>
              </a:rPr>
              <a:t>, 2018, p. 137)</a:t>
            </a:r>
            <a:endParaRPr 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6A6FEAB-2EB8-4503-B331-9DC6B58E251A}"/>
              </a:ext>
            </a:extLst>
          </p:cNvPr>
          <p:cNvSpPr txBox="1"/>
          <p:nvPr/>
        </p:nvSpPr>
        <p:spPr>
          <a:xfrm>
            <a:off x="10845157" y="6657945"/>
            <a:ext cx="1346843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cs-CZ" sz="700">
                <a:solidFill>
                  <a:srgbClr val="FFFFFF"/>
                </a:solidFill>
                <a:hlinkClick r:id="rId3" tooltip="https://www.flickr.com/photos/pesterev/46688987574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Tato fotka</a:t>
            </a:r>
            <a:r>
              <a:rPr lang="cs-CZ" sz="700">
                <a:solidFill>
                  <a:srgbClr val="FFFFFF"/>
                </a:solidFill>
              </a:rPr>
              <a:t> od autora Neznámý autor s licencí </a:t>
            </a:r>
            <a:r>
              <a:rPr lang="cs-CZ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cs-CZ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10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82F491-3B12-9238-0701-71B6B082D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>
                <a:latin typeface="Arial" panose="020B0604020202020204" pitchFamily="34" charset="0"/>
                <a:cs typeface="Arial" panose="020B0604020202020204" pitchFamily="34" charset="0"/>
              </a:rPr>
              <a:t>Strat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égies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narratologiques</a:t>
            </a:r>
            <a:endParaRPr lang="cs-CZ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6E92A1-94AD-E0DF-FE7D-3BCD1F16F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687050" cy="4251960"/>
          </a:xfrm>
        </p:spPr>
        <p:txBody>
          <a:bodyPr>
            <a:normAutofit fontScale="92500" lnSpcReduction="10000"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figure de style principale : </a:t>
            </a:r>
            <a:r>
              <a:rPr lang="fr-F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anaphore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(À 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Shivering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Heights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images, scènes, atmosphère, description de la nature</a:t>
            </a:r>
          </a:p>
          <a:p>
            <a:pPr marL="0" indent="0">
              <a:buNone/>
            </a:pP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humains décrits comme des êtres vivants, comme des formes en mouvement :</a:t>
            </a:r>
          </a:p>
          <a:p>
            <a:pPr marL="0" indent="0">
              <a:buNone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	corps : processus intérieurs, extérieurs, formes</a:t>
            </a:r>
            <a:b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	sens : odorat, ouïe</a:t>
            </a:r>
            <a:b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	décrits comme la partie de la nature</a:t>
            </a:r>
          </a:p>
          <a:p>
            <a:pPr marL="0" indent="0">
              <a:buNone/>
            </a:pP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« (…) deux formes grelottantes, vêtues de maillot d’</a:t>
            </a:r>
            <a:r>
              <a:rPr lang="fr-FR" sz="1900" dirty="0" err="1">
                <a:latin typeface="Arial" panose="020B0604020202020204" pitchFamily="34" charset="0"/>
                <a:cs typeface="Arial" panose="020B0604020202020204" pitchFamily="34" charset="0"/>
              </a:rPr>
              <a:t>élasthane</a:t>
            </a: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 et de sandalettes, traversant d’</a:t>
            </a:r>
            <a:r>
              <a:rPr lang="fr-FR" sz="1900" dirty="0" err="1">
                <a:latin typeface="Arial" panose="020B0604020202020204" pitchFamily="34" charset="0"/>
                <a:cs typeface="Arial" panose="020B0604020202020204" pitchFamily="34" charset="0"/>
              </a:rPr>
              <a:t>immens</a:t>
            </a: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 nuages de brume. À tâtons, elles marchent, si seules et si petites aux côtés de la forêt, des montagnes, de la rivière, de l’abîme renversé du ciel, d’où sort toute cette fumée. » </a:t>
            </a:r>
            <a:b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	(</a:t>
            </a:r>
            <a:r>
              <a:rPr lang="fr-FR" sz="1900" dirty="0" err="1">
                <a:latin typeface="Arial" panose="020B0604020202020204" pitchFamily="34" charset="0"/>
                <a:cs typeface="Arial" panose="020B0604020202020204" pitchFamily="34" charset="0"/>
              </a:rPr>
              <a:t>Vadnais</a:t>
            </a: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, 2018, p. 15–16)</a:t>
            </a:r>
          </a:p>
          <a:p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775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DE19D4-4835-F003-1F1B-963D88FFF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Motifs principaux</a:t>
            </a:r>
            <a:endParaRPr lang="cs-CZ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AEE39B-69C8-5BB5-3452-8F1CD6688E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l’eau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: montante,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la rivière, le lac, la brume, la pluie, les nuages</a:t>
            </a:r>
          </a:p>
          <a:p>
            <a:r>
              <a:rPr lang="fr-FR" sz="2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ciel 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: se fond avec la terre, les nuages, l’aurore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polaire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parasitisme 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: la maladie, les parasites, l’homme qui a conquis le Nord</a:t>
            </a:r>
          </a:p>
          <a:p>
            <a:r>
              <a:rPr lang="fr-FR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nature 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: la faune (animaux morts, mourants ou vivants, nouvelle espèce, humains), </a:t>
            </a:r>
            <a:b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	       la forêt, les rochers, les montagnes</a:t>
            </a:r>
          </a:p>
          <a:p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« La seule chose qui n’a pas changé, ce sont tous les éléments immenses et inanimés : </a:t>
            </a:r>
            <a:r>
              <a:rPr lang="fr-FR" sz="2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ciel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eau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roche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où les </a:t>
            </a:r>
            <a:r>
              <a:rPr lang="fr-F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êtres s’agrippent, tenaces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. » (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Vadnais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, 2018, p. 110)</a:t>
            </a:r>
          </a:p>
          <a:p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les frontières, le changement, la transformation 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: la vie – la mort, humain – animal,</a:t>
            </a:r>
            <a:b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						      changement climatique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						     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dévoration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-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399819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FAED3E-49BF-4316-8E14-109D8E763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6075"/>
            <a:ext cx="10515600" cy="1325563"/>
          </a:xfrm>
        </p:spPr>
        <p:txBody>
          <a:bodyPr>
            <a:normAutofit/>
          </a:bodyPr>
          <a:lstStyle/>
          <a:p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Le (néo)fantastique</a:t>
            </a:r>
            <a:endParaRPr lang="cs-CZ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3E8254-4915-4F9E-96FD-AFF2268E9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29384"/>
            <a:ext cx="11134725" cy="4251960"/>
          </a:xfrm>
        </p:spPr>
        <p:txBody>
          <a:bodyPr>
            <a:normAutofit/>
          </a:bodyPr>
          <a:lstStyle/>
          <a:p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« À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Shivering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Heights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, on vit dans l’énigme de l’eau et du ciel. » (</a:t>
            </a:r>
            <a:r>
              <a:rPr lang="fr-FR" sz="1800" dirty="0" err="1">
                <a:latin typeface="Arial" panose="020B0604020202020204" pitchFamily="34" charset="0"/>
                <a:cs typeface="Arial" panose="020B0604020202020204" pitchFamily="34" charset="0"/>
              </a:rPr>
              <a:t>Vadnais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, 2018, p. 13)</a:t>
            </a:r>
          </a:p>
          <a:p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se manifeste lentement</a:t>
            </a:r>
          </a:p>
          <a:p>
            <a:pPr marL="0" indent="0">
              <a:buNone/>
            </a:pP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	- les premières histoires : dans la nature, l’atmosphère, les superstitions des natifs</a:t>
            </a:r>
            <a:b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	- les dernières : se manifeste pleinement dans les changements fantastiques du corps</a:t>
            </a:r>
          </a:p>
          <a:p>
            <a:pPr marL="0" indent="0">
              <a:buNone/>
            </a:pPr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la lutte contre le fantastique manque : </a:t>
            </a:r>
          </a:p>
          <a:p>
            <a:pPr marL="0" indent="0">
              <a:buNone/>
            </a:pP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	- le changement est irréversible: la maladie inguérissable, le climat change, les humains également</a:t>
            </a:r>
            <a:b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	- les « malades » tentent de lutter contre les parasites, mais ils meurent avec eux quand même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493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47B6BBF-09F2-4A29-AE4E-3771E2924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C80741F-0982-4D45-B02C-D2C0265F6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34029"/>
            <a:ext cx="10921640" cy="1314698"/>
          </a:xfrm>
        </p:spPr>
        <p:txBody>
          <a:bodyPr anchor="ctr">
            <a:normAutofit/>
          </a:bodyPr>
          <a:lstStyle/>
          <a:p>
            <a:pPr algn="ctr"/>
            <a:r>
              <a:rPr lang="cs-CZ" sz="6000">
                <a:latin typeface="Arial" panose="020B0604020202020204" pitchFamily="34" charset="0"/>
                <a:cs typeface="Arial" panose="020B0604020202020204" pitchFamily="34" charset="0"/>
              </a:rPr>
              <a:t>Table des </a:t>
            </a:r>
            <a:r>
              <a:rPr lang="fr-FR" sz="6000">
                <a:latin typeface="Arial" panose="020B0604020202020204" pitchFamily="34" charset="0"/>
                <a:cs typeface="Arial" panose="020B0604020202020204" pitchFamily="34" charset="0"/>
              </a:rPr>
              <a:t>matières</a:t>
            </a:r>
            <a:endParaRPr lang="cs-CZ" sz="6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48305" y="2241737"/>
            <a:ext cx="10900219" cy="18288"/>
          </a:xfrm>
          <a:custGeom>
            <a:avLst/>
            <a:gdLst>
              <a:gd name="connsiteX0" fmla="*/ 0 w 10900219"/>
              <a:gd name="connsiteY0" fmla="*/ 0 h 18288"/>
              <a:gd name="connsiteX1" fmla="*/ 463259 w 10900219"/>
              <a:gd name="connsiteY1" fmla="*/ 0 h 18288"/>
              <a:gd name="connsiteX2" fmla="*/ 1144523 w 10900219"/>
              <a:gd name="connsiteY2" fmla="*/ 0 h 18288"/>
              <a:gd name="connsiteX3" fmla="*/ 1934789 w 10900219"/>
              <a:gd name="connsiteY3" fmla="*/ 0 h 18288"/>
              <a:gd name="connsiteX4" fmla="*/ 2289046 w 10900219"/>
              <a:gd name="connsiteY4" fmla="*/ 0 h 18288"/>
              <a:gd name="connsiteX5" fmla="*/ 2643303 w 10900219"/>
              <a:gd name="connsiteY5" fmla="*/ 0 h 18288"/>
              <a:gd name="connsiteX6" fmla="*/ 3542571 w 10900219"/>
              <a:gd name="connsiteY6" fmla="*/ 0 h 18288"/>
              <a:gd name="connsiteX7" fmla="*/ 4223835 w 10900219"/>
              <a:gd name="connsiteY7" fmla="*/ 0 h 18288"/>
              <a:gd name="connsiteX8" fmla="*/ 4578092 w 10900219"/>
              <a:gd name="connsiteY8" fmla="*/ 0 h 18288"/>
              <a:gd name="connsiteX9" fmla="*/ 5259356 w 10900219"/>
              <a:gd name="connsiteY9" fmla="*/ 0 h 18288"/>
              <a:gd name="connsiteX10" fmla="*/ 6158624 w 10900219"/>
              <a:gd name="connsiteY10" fmla="*/ 0 h 18288"/>
              <a:gd name="connsiteX11" fmla="*/ 6730885 w 10900219"/>
              <a:gd name="connsiteY11" fmla="*/ 0 h 18288"/>
              <a:gd name="connsiteX12" fmla="*/ 7303147 w 10900219"/>
              <a:gd name="connsiteY12" fmla="*/ 0 h 18288"/>
              <a:gd name="connsiteX13" fmla="*/ 7984410 w 10900219"/>
              <a:gd name="connsiteY13" fmla="*/ 0 h 18288"/>
              <a:gd name="connsiteX14" fmla="*/ 8774676 w 10900219"/>
              <a:gd name="connsiteY14" fmla="*/ 0 h 18288"/>
              <a:gd name="connsiteX15" fmla="*/ 9564942 w 10900219"/>
              <a:gd name="connsiteY15" fmla="*/ 0 h 18288"/>
              <a:gd name="connsiteX16" fmla="*/ 10900219 w 10900219"/>
              <a:gd name="connsiteY16" fmla="*/ 0 h 18288"/>
              <a:gd name="connsiteX17" fmla="*/ 10900219 w 10900219"/>
              <a:gd name="connsiteY17" fmla="*/ 18288 h 18288"/>
              <a:gd name="connsiteX18" fmla="*/ 10436960 w 10900219"/>
              <a:gd name="connsiteY18" fmla="*/ 18288 h 18288"/>
              <a:gd name="connsiteX19" fmla="*/ 9537692 w 10900219"/>
              <a:gd name="connsiteY19" fmla="*/ 18288 h 18288"/>
              <a:gd name="connsiteX20" fmla="*/ 8856428 w 10900219"/>
              <a:gd name="connsiteY20" fmla="*/ 18288 h 18288"/>
              <a:gd name="connsiteX21" fmla="*/ 8502171 w 10900219"/>
              <a:gd name="connsiteY21" fmla="*/ 18288 h 18288"/>
              <a:gd name="connsiteX22" fmla="*/ 7820907 w 10900219"/>
              <a:gd name="connsiteY22" fmla="*/ 18288 h 18288"/>
              <a:gd name="connsiteX23" fmla="*/ 7248646 w 10900219"/>
              <a:gd name="connsiteY23" fmla="*/ 18288 h 18288"/>
              <a:gd name="connsiteX24" fmla="*/ 6676384 w 10900219"/>
              <a:gd name="connsiteY24" fmla="*/ 18288 h 18288"/>
              <a:gd name="connsiteX25" fmla="*/ 6104123 w 10900219"/>
              <a:gd name="connsiteY25" fmla="*/ 18288 h 18288"/>
              <a:gd name="connsiteX26" fmla="*/ 5531861 w 10900219"/>
              <a:gd name="connsiteY26" fmla="*/ 18288 h 18288"/>
              <a:gd name="connsiteX27" fmla="*/ 4741595 w 10900219"/>
              <a:gd name="connsiteY27" fmla="*/ 18288 h 18288"/>
              <a:gd name="connsiteX28" fmla="*/ 4060332 w 10900219"/>
              <a:gd name="connsiteY28" fmla="*/ 18288 h 18288"/>
              <a:gd name="connsiteX29" fmla="*/ 3706074 w 10900219"/>
              <a:gd name="connsiteY29" fmla="*/ 18288 h 18288"/>
              <a:gd name="connsiteX30" fmla="*/ 3133813 w 10900219"/>
              <a:gd name="connsiteY30" fmla="*/ 18288 h 18288"/>
              <a:gd name="connsiteX31" fmla="*/ 2343547 w 10900219"/>
              <a:gd name="connsiteY31" fmla="*/ 18288 h 18288"/>
              <a:gd name="connsiteX32" fmla="*/ 1880288 w 10900219"/>
              <a:gd name="connsiteY32" fmla="*/ 18288 h 18288"/>
              <a:gd name="connsiteX33" fmla="*/ 981020 w 10900219"/>
              <a:gd name="connsiteY33" fmla="*/ 18288 h 18288"/>
              <a:gd name="connsiteX34" fmla="*/ 0 w 10900219"/>
              <a:gd name="connsiteY34" fmla="*/ 18288 h 18288"/>
              <a:gd name="connsiteX35" fmla="*/ 0 w 10900219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00219" h="18288" fill="none" extrusionOk="0">
                <a:moveTo>
                  <a:pt x="0" y="0"/>
                </a:moveTo>
                <a:cubicBezTo>
                  <a:pt x="118469" y="-6619"/>
                  <a:pt x="329397" y="-5525"/>
                  <a:pt x="463259" y="0"/>
                </a:cubicBezTo>
                <a:cubicBezTo>
                  <a:pt x="597121" y="5525"/>
                  <a:pt x="866598" y="4881"/>
                  <a:pt x="1144523" y="0"/>
                </a:cubicBezTo>
                <a:cubicBezTo>
                  <a:pt x="1422448" y="-4881"/>
                  <a:pt x="1761178" y="17159"/>
                  <a:pt x="1934789" y="0"/>
                </a:cubicBezTo>
                <a:cubicBezTo>
                  <a:pt x="2108400" y="-17159"/>
                  <a:pt x="2119134" y="-4032"/>
                  <a:pt x="2289046" y="0"/>
                </a:cubicBezTo>
                <a:cubicBezTo>
                  <a:pt x="2458958" y="4032"/>
                  <a:pt x="2472610" y="15385"/>
                  <a:pt x="2643303" y="0"/>
                </a:cubicBezTo>
                <a:cubicBezTo>
                  <a:pt x="2813996" y="-15385"/>
                  <a:pt x="3334189" y="-21234"/>
                  <a:pt x="3542571" y="0"/>
                </a:cubicBezTo>
                <a:cubicBezTo>
                  <a:pt x="3750953" y="21234"/>
                  <a:pt x="3991639" y="13212"/>
                  <a:pt x="4223835" y="0"/>
                </a:cubicBezTo>
                <a:cubicBezTo>
                  <a:pt x="4456031" y="-13212"/>
                  <a:pt x="4466914" y="13318"/>
                  <a:pt x="4578092" y="0"/>
                </a:cubicBezTo>
                <a:cubicBezTo>
                  <a:pt x="4689270" y="-13318"/>
                  <a:pt x="5120635" y="31363"/>
                  <a:pt x="5259356" y="0"/>
                </a:cubicBezTo>
                <a:cubicBezTo>
                  <a:pt x="5398077" y="-31363"/>
                  <a:pt x="5954119" y="-7091"/>
                  <a:pt x="6158624" y="0"/>
                </a:cubicBezTo>
                <a:cubicBezTo>
                  <a:pt x="6363129" y="7091"/>
                  <a:pt x="6535071" y="-8480"/>
                  <a:pt x="6730885" y="0"/>
                </a:cubicBezTo>
                <a:cubicBezTo>
                  <a:pt x="6926699" y="8480"/>
                  <a:pt x="7091018" y="19194"/>
                  <a:pt x="7303147" y="0"/>
                </a:cubicBezTo>
                <a:cubicBezTo>
                  <a:pt x="7515276" y="-19194"/>
                  <a:pt x="7840361" y="30755"/>
                  <a:pt x="7984410" y="0"/>
                </a:cubicBezTo>
                <a:cubicBezTo>
                  <a:pt x="8128459" y="-30755"/>
                  <a:pt x="8498590" y="39460"/>
                  <a:pt x="8774676" y="0"/>
                </a:cubicBezTo>
                <a:cubicBezTo>
                  <a:pt x="9050762" y="-39460"/>
                  <a:pt x="9204381" y="36508"/>
                  <a:pt x="9564942" y="0"/>
                </a:cubicBezTo>
                <a:cubicBezTo>
                  <a:pt x="9925503" y="-36508"/>
                  <a:pt x="10235542" y="59225"/>
                  <a:pt x="10900219" y="0"/>
                </a:cubicBezTo>
                <a:cubicBezTo>
                  <a:pt x="10900865" y="4451"/>
                  <a:pt x="10900709" y="9226"/>
                  <a:pt x="10900219" y="18288"/>
                </a:cubicBezTo>
                <a:cubicBezTo>
                  <a:pt x="10675942" y="21751"/>
                  <a:pt x="10609372" y="26977"/>
                  <a:pt x="10436960" y="18288"/>
                </a:cubicBezTo>
                <a:cubicBezTo>
                  <a:pt x="10264548" y="9599"/>
                  <a:pt x="9961150" y="-11074"/>
                  <a:pt x="9537692" y="18288"/>
                </a:cubicBezTo>
                <a:cubicBezTo>
                  <a:pt x="9114234" y="47650"/>
                  <a:pt x="9087386" y="35169"/>
                  <a:pt x="8856428" y="18288"/>
                </a:cubicBezTo>
                <a:cubicBezTo>
                  <a:pt x="8625470" y="1407"/>
                  <a:pt x="8634361" y="13786"/>
                  <a:pt x="8502171" y="18288"/>
                </a:cubicBezTo>
                <a:cubicBezTo>
                  <a:pt x="8369981" y="22790"/>
                  <a:pt x="8132296" y="22561"/>
                  <a:pt x="7820907" y="18288"/>
                </a:cubicBezTo>
                <a:cubicBezTo>
                  <a:pt x="7509518" y="14015"/>
                  <a:pt x="7432447" y="29431"/>
                  <a:pt x="7248646" y="18288"/>
                </a:cubicBezTo>
                <a:cubicBezTo>
                  <a:pt x="7064845" y="7145"/>
                  <a:pt x="6954380" y="2746"/>
                  <a:pt x="6676384" y="18288"/>
                </a:cubicBezTo>
                <a:cubicBezTo>
                  <a:pt x="6398388" y="33830"/>
                  <a:pt x="6292480" y="-4579"/>
                  <a:pt x="6104123" y="18288"/>
                </a:cubicBezTo>
                <a:cubicBezTo>
                  <a:pt x="5915766" y="41155"/>
                  <a:pt x="5703359" y="-8437"/>
                  <a:pt x="5531861" y="18288"/>
                </a:cubicBezTo>
                <a:cubicBezTo>
                  <a:pt x="5360363" y="45013"/>
                  <a:pt x="5056784" y="-12121"/>
                  <a:pt x="4741595" y="18288"/>
                </a:cubicBezTo>
                <a:cubicBezTo>
                  <a:pt x="4426406" y="48697"/>
                  <a:pt x="4364529" y="-10910"/>
                  <a:pt x="4060332" y="18288"/>
                </a:cubicBezTo>
                <a:cubicBezTo>
                  <a:pt x="3756135" y="47486"/>
                  <a:pt x="3816049" y="13364"/>
                  <a:pt x="3706074" y="18288"/>
                </a:cubicBezTo>
                <a:cubicBezTo>
                  <a:pt x="3596099" y="23212"/>
                  <a:pt x="3382238" y="37686"/>
                  <a:pt x="3133813" y="18288"/>
                </a:cubicBezTo>
                <a:cubicBezTo>
                  <a:pt x="2885388" y="-1110"/>
                  <a:pt x="2523125" y="15465"/>
                  <a:pt x="2343547" y="18288"/>
                </a:cubicBezTo>
                <a:cubicBezTo>
                  <a:pt x="2163969" y="21111"/>
                  <a:pt x="1985160" y="33196"/>
                  <a:pt x="1880288" y="18288"/>
                </a:cubicBezTo>
                <a:cubicBezTo>
                  <a:pt x="1775416" y="3380"/>
                  <a:pt x="1261751" y="-9914"/>
                  <a:pt x="981020" y="18288"/>
                </a:cubicBezTo>
                <a:cubicBezTo>
                  <a:pt x="700289" y="46490"/>
                  <a:pt x="314212" y="-15659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00219" h="18288" stroke="0" extrusionOk="0">
                <a:moveTo>
                  <a:pt x="0" y="0"/>
                </a:moveTo>
                <a:cubicBezTo>
                  <a:pt x="269624" y="3698"/>
                  <a:pt x="383061" y="-5818"/>
                  <a:pt x="572261" y="0"/>
                </a:cubicBezTo>
                <a:cubicBezTo>
                  <a:pt x="761461" y="5818"/>
                  <a:pt x="826360" y="-1890"/>
                  <a:pt x="926519" y="0"/>
                </a:cubicBezTo>
                <a:cubicBezTo>
                  <a:pt x="1026678" y="1890"/>
                  <a:pt x="1621671" y="-1096"/>
                  <a:pt x="1825787" y="0"/>
                </a:cubicBezTo>
                <a:cubicBezTo>
                  <a:pt x="2029903" y="1096"/>
                  <a:pt x="2212612" y="17145"/>
                  <a:pt x="2398048" y="0"/>
                </a:cubicBezTo>
                <a:cubicBezTo>
                  <a:pt x="2583484" y="-17145"/>
                  <a:pt x="2739759" y="-14168"/>
                  <a:pt x="2970310" y="0"/>
                </a:cubicBezTo>
                <a:cubicBezTo>
                  <a:pt x="3200861" y="14168"/>
                  <a:pt x="3502691" y="33180"/>
                  <a:pt x="3869578" y="0"/>
                </a:cubicBezTo>
                <a:cubicBezTo>
                  <a:pt x="4236465" y="-33180"/>
                  <a:pt x="4122134" y="-10470"/>
                  <a:pt x="4332837" y="0"/>
                </a:cubicBezTo>
                <a:cubicBezTo>
                  <a:pt x="4543540" y="10470"/>
                  <a:pt x="4834652" y="3572"/>
                  <a:pt x="5232105" y="0"/>
                </a:cubicBezTo>
                <a:cubicBezTo>
                  <a:pt x="5629558" y="-3572"/>
                  <a:pt x="5773178" y="-6604"/>
                  <a:pt x="6131373" y="0"/>
                </a:cubicBezTo>
                <a:cubicBezTo>
                  <a:pt x="6489568" y="6604"/>
                  <a:pt x="6621532" y="18870"/>
                  <a:pt x="6812637" y="0"/>
                </a:cubicBezTo>
                <a:cubicBezTo>
                  <a:pt x="7003742" y="-18870"/>
                  <a:pt x="7311146" y="18959"/>
                  <a:pt x="7711905" y="0"/>
                </a:cubicBezTo>
                <a:cubicBezTo>
                  <a:pt x="8112664" y="-18959"/>
                  <a:pt x="8080793" y="-24744"/>
                  <a:pt x="8284166" y="0"/>
                </a:cubicBezTo>
                <a:cubicBezTo>
                  <a:pt x="8487539" y="24744"/>
                  <a:pt x="8615041" y="-1627"/>
                  <a:pt x="8856428" y="0"/>
                </a:cubicBezTo>
                <a:cubicBezTo>
                  <a:pt x="9097815" y="1627"/>
                  <a:pt x="9475052" y="26322"/>
                  <a:pt x="9646694" y="0"/>
                </a:cubicBezTo>
                <a:cubicBezTo>
                  <a:pt x="9818336" y="-26322"/>
                  <a:pt x="9938906" y="-121"/>
                  <a:pt x="10218955" y="0"/>
                </a:cubicBezTo>
                <a:cubicBezTo>
                  <a:pt x="10499004" y="121"/>
                  <a:pt x="10697467" y="15326"/>
                  <a:pt x="10900219" y="0"/>
                </a:cubicBezTo>
                <a:cubicBezTo>
                  <a:pt x="10899812" y="8690"/>
                  <a:pt x="10900065" y="14141"/>
                  <a:pt x="10900219" y="18288"/>
                </a:cubicBezTo>
                <a:cubicBezTo>
                  <a:pt x="10543007" y="31201"/>
                  <a:pt x="10472057" y="15684"/>
                  <a:pt x="10109953" y="18288"/>
                </a:cubicBezTo>
                <a:cubicBezTo>
                  <a:pt x="9747849" y="20892"/>
                  <a:pt x="9872856" y="33007"/>
                  <a:pt x="9755696" y="18288"/>
                </a:cubicBezTo>
                <a:cubicBezTo>
                  <a:pt x="9638536" y="3569"/>
                  <a:pt x="9442681" y="6596"/>
                  <a:pt x="9292437" y="18288"/>
                </a:cubicBezTo>
                <a:cubicBezTo>
                  <a:pt x="9142193" y="29980"/>
                  <a:pt x="8817861" y="-11343"/>
                  <a:pt x="8393169" y="18288"/>
                </a:cubicBezTo>
                <a:cubicBezTo>
                  <a:pt x="7968477" y="47919"/>
                  <a:pt x="7919655" y="23228"/>
                  <a:pt x="7711905" y="18288"/>
                </a:cubicBezTo>
                <a:cubicBezTo>
                  <a:pt x="7504155" y="13348"/>
                  <a:pt x="7365667" y="6452"/>
                  <a:pt x="7248646" y="18288"/>
                </a:cubicBezTo>
                <a:cubicBezTo>
                  <a:pt x="7131625" y="30124"/>
                  <a:pt x="6776155" y="2871"/>
                  <a:pt x="6567382" y="18288"/>
                </a:cubicBezTo>
                <a:cubicBezTo>
                  <a:pt x="6358609" y="33705"/>
                  <a:pt x="6372933" y="1091"/>
                  <a:pt x="6213125" y="18288"/>
                </a:cubicBezTo>
                <a:cubicBezTo>
                  <a:pt x="6053317" y="35485"/>
                  <a:pt x="5980913" y="1290"/>
                  <a:pt x="5858868" y="18288"/>
                </a:cubicBezTo>
                <a:cubicBezTo>
                  <a:pt x="5736823" y="35286"/>
                  <a:pt x="5481395" y="5492"/>
                  <a:pt x="5177604" y="18288"/>
                </a:cubicBezTo>
                <a:cubicBezTo>
                  <a:pt x="4873813" y="31084"/>
                  <a:pt x="4854222" y="37160"/>
                  <a:pt x="4714345" y="18288"/>
                </a:cubicBezTo>
                <a:cubicBezTo>
                  <a:pt x="4574468" y="-584"/>
                  <a:pt x="4298550" y="22981"/>
                  <a:pt x="3924079" y="18288"/>
                </a:cubicBezTo>
                <a:cubicBezTo>
                  <a:pt x="3549608" y="13595"/>
                  <a:pt x="3645461" y="-921"/>
                  <a:pt x="3460820" y="18288"/>
                </a:cubicBezTo>
                <a:cubicBezTo>
                  <a:pt x="3276179" y="37497"/>
                  <a:pt x="3004470" y="-15027"/>
                  <a:pt x="2670554" y="18288"/>
                </a:cubicBezTo>
                <a:cubicBezTo>
                  <a:pt x="2336638" y="51603"/>
                  <a:pt x="2425773" y="17517"/>
                  <a:pt x="2316297" y="18288"/>
                </a:cubicBezTo>
                <a:cubicBezTo>
                  <a:pt x="2206821" y="19059"/>
                  <a:pt x="1757890" y="42158"/>
                  <a:pt x="1526031" y="18288"/>
                </a:cubicBezTo>
                <a:cubicBezTo>
                  <a:pt x="1294172" y="-5582"/>
                  <a:pt x="1213137" y="12281"/>
                  <a:pt x="1062771" y="18288"/>
                </a:cubicBezTo>
                <a:cubicBezTo>
                  <a:pt x="912405" y="24295"/>
                  <a:pt x="829444" y="7304"/>
                  <a:pt x="708514" y="18288"/>
                </a:cubicBezTo>
                <a:cubicBezTo>
                  <a:pt x="587584" y="29272"/>
                  <a:pt x="227877" y="37311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rgbClr val="4D79C3"/>
          </a:solidFill>
          <a:ln w="34925">
            <a:solidFill>
              <a:srgbClr val="4D79C3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08B57A34-E706-5D1D-DE26-BC17DE0E43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0810697"/>
              </p:ext>
            </p:extLst>
          </p:nvPr>
        </p:nvGraphicFramePr>
        <p:xfrm>
          <a:off x="632647" y="2805098"/>
          <a:ext cx="10915869" cy="34789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812010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F16C81-C161-444D-A2C1-F0B5DC504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Morphologie du conte fantastique 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(Šrámek)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F804AA-E0FE-4502-9B3A-422C13F61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29384"/>
            <a:ext cx="10889609" cy="4251960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fr-FR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signe de fantastique </a:t>
            </a: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(la nature – la brume et la pluie, animaux morts, main de Laura)</a:t>
            </a:r>
            <a:endParaRPr lang="cs-CZ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fr-FR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tentation</a:t>
            </a:r>
            <a:r>
              <a:rPr lang="fr-FR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(Laura et sa recherche, Thomas cherche Laura)</a:t>
            </a:r>
            <a:endParaRPr lang="cs-CZ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3) </a:t>
            </a:r>
            <a:r>
              <a:rPr lang="fr-F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initiation </a:t>
            </a: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(rien n’est expliqué)</a:t>
            </a:r>
            <a:endParaRPr lang="cs-CZ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4) </a:t>
            </a:r>
            <a:r>
              <a:rPr lang="fr-FR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manifestation du fantastique </a:t>
            </a: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(n’est que dans l’histoire VIII – paumes émergent de la peau de Laura)</a:t>
            </a:r>
            <a:endParaRPr lang="fr-FR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229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F16C81-C161-444D-A2C1-F0B5DC504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Morphologie du conte fantastique</a:t>
            </a:r>
            <a:endParaRPr lang="cs-CZ" sz="3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F804AA-E0FE-4502-9B3A-422C13F61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29384"/>
            <a:ext cx="10889609" cy="4251960"/>
          </a:xfrm>
        </p:spPr>
        <p:txBody>
          <a:bodyPr>
            <a:normAutofit fontScale="85000" lnSpcReduction="20000"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5) </a:t>
            </a:r>
            <a:r>
              <a:rPr lang="fr-F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doute</a:t>
            </a:r>
            <a:r>
              <a:rPr lang="cs-CZ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(personne ne met en cause les événements fantastiques, tous les acceptent naturellement)</a:t>
            </a:r>
            <a:b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Hrdiny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zmocňují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pochyby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události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, j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ž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byl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sám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svědkem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fr-FR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hledá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pro ni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nějaké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přijatelné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racionální</a:t>
            </a:r>
            <a:r>
              <a:rPr lang="fr-FR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vysvětlení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Šrámek, 1993, s. 42) </a:t>
            </a:r>
          </a:p>
          <a:p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6) </a:t>
            </a:r>
            <a:r>
              <a:rPr lang="fr-F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affirmation du fantastique </a:t>
            </a:r>
            <a:r>
              <a:rPr lang="fr-FR" sz="1900" dirty="0">
                <a:latin typeface="Arial" panose="020B0604020202020204" pitchFamily="34" charset="0"/>
                <a:cs typeface="Arial" panose="020B0604020202020204" pitchFamily="34" charset="0"/>
              </a:rPr>
              <a:t>(s’il n’y a pas de doute, il ne faut pas s’affirmer)</a:t>
            </a:r>
          </a:p>
          <a:p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7) </a:t>
            </a:r>
            <a:r>
              <a:rPr lang="fr-FR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lutte 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(les malades tentent de se débarrasser des parasites, ils massacrent le parasite qui sort du corps d’un malade mort, mais ils savent que tout est en vain)</a:t>
            </a:r>
            <a:r>
              <a:rPr lang="fr-F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fr-F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acceptatio</a:t>
            </a:r>
            <a:r>
              <a:rPr lang="cs-CZ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(la mère et son fils avec de paumes s’envolent, Lawrence se plonge dans la rivière)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Hrdina </a:t>
            </a:r>
            <a:r>
              <a:rPr lang="cs-CZ" sz="1300" dirty="0" err="1">
                <a:latin typeface="Arial" panose="020B0604020202020204" pitchFamily="34" charset="0"/>
                <a:cs typeface="Arial" panose="020B0604020202020204" pitchFamily="34" charset="0"/>
              </a:rPr>
              <a:t>fantastičnu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 odporuje, jestliže se domnívá, že ho ohrožuje (= boj), nebo s ním spolupracuje, pokud cítí, že mu </a:t>
            </a:r>
            <a:r>
              <a:rPr lang="cs-CZ" sz="13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prospívá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 (= přijetí). </a:t>
            </a:r>
            <a:r>
              <a:rPr lang="fr-FR" sz="13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Šrámek, 1993, s. 42) </a:t>
            </a:r>
            <a:endParaRPr lang="cs-CZ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8) </a:t>
            </a:r>
            <a:r>
              <a:rPr lang="fr-F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explication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(rien n’est expliqué, Lawrence dit seulement les faits)</a:t>
            </a:r>
          </a:p>
          <a:p>
            <a:pPr marL="0" indent="0">
              <a:buNone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FR" sz="1300" dirty="0" err="1">
                <a:latin typeface="Arial" panose="020B0604020202020204" pitchFamily="34" charset="0"/>
                <a:cs typeface="Arial" panose="020B0604020202020204" pitchFamily="34" charset="0"/>
              </a:rPr>
              <a:t>Hrdina</a:t>
            </a:r>
            <a:r>
              <a:rPr lang="fr-FR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300" dirty="0" err="1">
                <a:latin typeface="Arial" panose="020B0604020202020204" pitchFamily="34" charset="0"/>
                <a:cs typeface="Arial" panose="020B0604020202020204" pitchFamily="34" charset="0"/>
              </a:rPr>
              <a:t>objeví</a:t>
            </a:r>
            <a:r>
              <a:rPr lang="fr-FR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300" dirty="0" err="1">
                <a:latin typeface="Arial" panose="020B0604020202020204" pitchFamily="34" charset="0"/>
                <a:cs typeface="Arial" panose="020B0604020202020204" pitchFamily="34" charset="0"/>
              </a:rPr>
              <a:t>nějaký</a:t>
            </a:r>
            <a:r>
              <a:rPr lang="fr-FR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300" dirty="0" err="1">
                <a:latin typeface="Arial" panose="020B0604020202020204" pitchFamily="34" charset="0"/>
                <a:cs typeface="Arial" panose="020B0604020202020204" pitchFamily="34" charset="0"/>
              </a:rPr>
              <a:t>fakt</a:t>
            </a:r>
            <a:r>
              <a:rPr lang="fr-FR" sz="1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300" dirty="0" err="1">
                <a:latin typeface="Arial" panose="020B0604020202020204" pitchFamily="34" charset="0"/>
                <a:cs typeface="Arial" panose="020B0604020202020204" pitchFamily="34" charset="0"/>
              </a:rPr>
              <a:t>který</a:t>
            </a:r>
            <a:r>
              <a:rPr lang="fr-FR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300" dirty="0" err="1">
                <a:latin typeface="Arial" panose="020B0604020202020204" pitchFamily="34" charset="0"/>
                <a:cs typeface="Arial" panose="020B0604020202020204" pitchFamily="34" charset="0"/>
              </a:rPr>
              <a:t>fantastično</a:t>
            </a:r>
            <a:r>
              <a:rPr lang="fr-FR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beze</a:t>
            </a:r>
            <a:r>
              <a:rPr lang="fr-FR" sz="1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zbytku</a:t>
            </a:r>
            <a:r>
              <a:rPr lang="fr-FR" sz="1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uspokojivým</a:t>
            </a:r>
            <a:r>
              <a:rPr lang="fr-FR" sz="1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3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racionálním</a:t>
            </a:r>
            <a:r>
              <a:rPr lang="cs-CZ" sz="13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300" dirty="0" err="1">
                <a:latin typeface="Arial" panose="020B0604020202020204" pitchFamily="34" charset="0"/>
                <a:cs typeface="Arial" panose="020B0604020202020204" pitchFamily="34" charset="0"/>
              </a:rPr>
              <a:t>způsobem</a:t>
            </a:r>
            <a:r>
              <a:rPr lang="fr-FR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300" dirty="0" err="1">
                <a:latin typeface="Arial" panose="020B0604020202020204" pitchFamily="34" charset="0"/>
                <a:cs typeface="Arial" panose="020B0604020202020204" pitchFamily="34" charset="0"/>
              </a:rPr>
              <a:t>vysvětlí</a:t>
            </a:r>
            <a:r>
              <a:rPr lang="fr-FR" sz="1300" dirty="0">
                <a:latin typeface="Arial" panose="020B0604020202020204" pitchFamily="34" charset="0"/>
                <a:cs typeface="Arial" panose="020B0604020202020204" pitchFamily="34" charset="0"/>
              </a:rPr>
              <a:t> (= </a:t>
            </a:r>
            <a:r>
              <a:rPr lang="fr-FR" sz="1300" dirty="0" err="1">
                <a:latin typeface="Arial" panose="020B0604020202020204" pitchFamily="34" charset="0"/>
                <a:cs typeface="Arial" panose="020B0604020202020204" pitchFamily="34" charset="0"/>
              </a:rPr>
              <a:t>vysvětlení</a:t>
            </a:r>
            <a:r>
              <a:rPr lang="fr-FR" sz="13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1300" i="1" dirty="0" err="1">
                <a:latin typeface="Arial" panose="020B0604020202020204" pitchFamily="34" charset="0"/>
                <a:cs typeface="Arial" panose="020B0604020202020204" pitchFamily="34" charset="0"/>
              </a:rPr>
              <a:t>Ibid</a:t>
            </a:r>
            <a:r>
              <a:rPr lang="cs-CZ" sz="13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sz="13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9768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F76556-833C-4073-8509-BD712BB35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Morphologie du conte fantastique</a:t>
            </a:r>
            <a:endParaRPr lang="cs-CZ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8FA263-6988-4826-815F-BF577102D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906387" cy="4251960"/>
          </a:xfrm>
        </p:spPr>
        <p:txBody>
          <a:bodyPr>
            <a:norm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9) 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victoire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défaite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 du héros face au fantastique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  <a:p>
            <a:pPr marL="0" indent="0">
              <a:buNone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	Hrdinovi se podaří </a:t>
            </a:r>
            <a:r>
              <a:rPr 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využít blahodárného působení </a:t>
            </a:r>
            <a:r>
              <a:rPr lang="cs-CZ" sz="1400" u="sng" dirty="0" err="1">
                <a:latin typeface="Arial" panose="020B0604020202020204" pitchFamily="34" charset="0"/>
                <a:cs typeface="Arial" panose="020B0604020202020204" pitchFamily="34" charset="0"/>
              </a:rPr>
              <a:t>fantastična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nebo se </a:t>
            </a:r>
            <a:r>
              <a:rPr 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ubránit jeho zlému vlivu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(= vítězství), </a:t>
            </a:r>
          </a:p>
          <a:p>
            <a:pPr marL="0" indent="0">
              <a:buNone/>
            </a:pPr>
            <a:b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	případně </a:t>
            </a:r>
            <a:r>
              <a:rPr 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nedokáže z dobrého </a:t>
            </a:r>
            <a:r>
              <a:rPr lang="cs-CZ" sz="1400" u="sng" dirty="0" err="1">
                <a:latin typeface="Arial" panose="020B0604020202020204" pitchFamily="34" charset="0"/>
                <a:cs typeface="Arial" panose="020B0604020202020204" pitchFamily="34" charset="0"/>
              </a:rPr>
              <a:t>fantastična</a:t>
            </a:r>
            <a:r>
              <a:rPr 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 těžit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nebo </a:t>
            </a:r>
            <a:r>
              <a:rPr 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zlému </a:t>
            </a:r>
            <a:r>
              <a:rPr lang="cs-CZ" sz="1400" u="sng" dirty="0" err="1">
                <a:latin typeface="Arial" panose="020B0604020202020204" pitchFamily="34" charset="0"/>
                <a:cs typeface="Arial" panose="020B0604020202020204" pitchFamily="34" charset="0"/>
              </a:rPr>
              <a:t>fantastičnu</a:t>
            </a:r>
            <a:r>
              <a:rPr lang="cs-CZ" sz="1400" u="sng" dirty="0">
                <a:latin typeface="Arial" panose="020B0604020202020204" pitchFamily="34" charset="0"/>
                <a:cs typeface="Arial" panose="020B0604020202020204" pitchFamily="34" charset="0"/>
              </a:rPr>
              <a:t> úspěšně vzdorovat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(= porážka).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Šrámek, 1993, s. 42)</a:t>
            </a:r>
          </a:p>
          <a:p>
            <a:pPr marL="0" indent="0">
              <a:buNone/>
            </a:pP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de point de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vue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humanist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e : 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défaite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(l’homme ne peut pas tirer profit du bon fantastique ou l’affronter)</a:t>
            </a: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(fin de </a:t>
            </a:r>
            <a:r>
              <a:rPr lang="fr-FR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Hommo</a:t>
            </a:r>
            <a:r>
              <a:rPr lang="fr-FR" sz="1600" i="1" dirty="0">
                <a:latin typeface="Arial" panose="020B0604020202020204" pitchFamily="34" charset="0"/>
                <a:cs typeface="Arial" panose="020B0604020202020204" pitchFamily="34" charset="0"/>
              </a:rPr>
              <a:t> sapiens </a:t>
            </a:r>
            <a:r>
              <a:rPr lang="fr-FR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sapiens</a:t>
            </a:r>
            <a:r>
              <a:rPr lang="fr-FR" sz="16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d’espèce humain moderne, fin de règne des humains)</a:t>
            </a:r>
          </a:p>
          <a:p>
            <a:pPr marL="0" indent="0">
              <a:buNone/>
            </a:pP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de point de vue post-humaniste (de post-anthropocène) : 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victoire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(tirer profit du fantastique qui est bon)</a:t>
            </a: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(l’humain s’assimile avec la nature : la dévoration est une transformation, humain ne cesse d’exister, mais il 	se transforme dans une nouvelle forme)</a:t>
            </a:r>
            <a:endParaRPr lang="cs-CZ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9834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EDFDDA-0A81-47B8-843C-B48FE25C6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Message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950FC8-8E9D-468A-BD9C-C28C0AB76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changement du climat : fin de l’humanisme, de l’anthropocène</a:t>
            </a: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l’homme n’est pas/plus dans le centre de tout</a:t>
            </a: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qui va dévorer qui ? l’humain la nature ou plutôt à l’inverse ?</a:t>
            </a:r>
          </a:p>
          <a:p>
            <a:pPr marL="0" indent="0">
              <a:buNone/>
            </a:pPr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« Même le béton n’est pas éternel. » (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Vadnais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, 2018, p. 53)</a:t>
            </a: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« Peut-être n’y a-t-il rien à faire contre la douleur finale d’une civilisation. » (</a:t>
            </a:r>
            <a:r>
              <a:rPr lang="fr-FR" sz="2400" i="1" dirty="0">
                <a:latin typeface="Arial" panose="020B0604020202020204" pitchFamily="34" charset="0"/>
                <a:cs typeface="Arial" panose="020B0604020202020204" pitchFamily="34" charset="0"/>
              </a:rPr>
              <a:t>Ibid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., p. 128)</a:t>
            </a:r>
          </a:p>
        </p:txBody>
      </p:sp>
    </p:spTree>
    <p:extLst>
      <p:ext uri="{BB962C8B-B14F-4D97-AF65-F5344CB8AC3E}">
        <p14:creationId xmlns:p14="http://schemas.microsoft.com/office/powerpoint/2010/main" val="11144758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13A3EA-8A8C-32FD-A561-765D600EFA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5625" r="5508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F51725E-A483-43B2-A6F2-C44F502FE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37549"/>
            <a:ext cx="12191999" cy="5058137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B3EAB3C-216E-44B4-963F-7E1104971B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8720" y="726948"/>
            <a:ext cx="9997440" cy="306324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fr-FR" sz="6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Merci de votre attention.</a:t>
            </a:r>
            <a:endParaRPr lang="cs-CZ" sz="6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6AFB5FD-749E-4FE0-8ACB-1E22067828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pPr algn="ctr"/>
            <a:endParaRPr lang="cs-CZ" sz="3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6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16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FD72F6-418E-4607-81FF-A5858A7955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5614" r="5497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576DB70-2604-48E4-A678-A246C9100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sz="4800" dirty="0">
                <a:latin typeface="Arial" panose="020B0604020202020204" pitchFamily="34" charset="0"/>
                <a:cs typeface="Arial" panose="020B0604020202020204" pitchFamily="34" charset="0"/>
              </a:rPr>
              <a:t>Sources des photos</a:t>
            </a:r>
            <a:endParaRPr lang="cs-CZ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1CA8A97F-67F0-4D5F-A850-0C30727D1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578" y="1802192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ACC3F1-C724-48C3-A16B-72DB5526B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4446"/>
            <a:ext cx="10515600" cy="4176897"/>
          </a:xfrm>
        </p:spPr>
        <p:txBody>
          <a:bodyPr>
            <a:norm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photo 1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https://www.ledevoir.com/lire/541455/faunes-cauchemar-darwinien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https://images-na.ssl-images-amazon.com/images/I/61h5QMO-eJL.jpg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http://www.news.cn/english/2021-11/10/c_1310302662.htm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https://www.nationalgeographic.com/photography/article/mittermeier-polar-bear-starving-climate-change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les autres photo : sources à trouver dans les paramètres de la photo (Creative Commons)</a:t>
            </a:r>
          </a:p>
          <a:p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0541112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5686C4D2-3044-4E40-BE2E-A5E25B9C7E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5614" r="5497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C03D092-782F-4F83-A75F-5918F3212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sz="4800" dirty="0">
                <a:latin typeface="Arial" panose="020B0604020202020204" pitchFamily="34" charset="0"/>
                <a:cs typeface="Arial" panose="020B0604020202020204" pitchFamily="34" charset="0"/>
              </a:rPr>
              <a:t>Bibliographie</a:t>
            </a:r>
            <a:endParaRPr lang="cs-CZ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1CA8A97F-67F0-4D5F-A850-0C30727D1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578" y="1802192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DD8682-B084-45AA-B818-C7972C06C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4446"/>
            <a:ext cx="10515600" cy="4176897"/>
          </a:xfrm>
        </p:spPr>
        <p:txBody>
          <a:bodyPr>
            <a:norm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VADNAIS, Christiane. </a:t>
            </a:r>
            <a:r>
              <a:rPr lang="fr-FR" sz="2000" i="1" dirty="0">
                <a:latin typeface="Arial" panose="020B0604020202020204" pitchFamily="34" charset="0"/>
                <a:cs typeface="Arial" panose="020B0604020202020204" pitchFamily="34" charset="0"/>
              </a:rPr>
              <a:t>Les Faunes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. Québec : Editions Alto, 2018. 140 p.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ŠRÁMEK, Jiří. Morfologie fantastické povídky. Brno: Masarykova univerzita, 1993.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1902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1D5E84-3484-4841-9EA7-A02BC1C0E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>
                <a:latin typeface="Arial" panose="020B0604020202020204" pitchFamily="34" charset="0"/>
                <a:cs typeface="Arial" panose="020B0604020202020204" pitchFamily="34" charset="0"/>
              </a:rPr>
              <a:t>Christiane VADNAIS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FD236D6-26DD-4A85-A7AE-9370AF0A9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née en 1986 au Québec</a:t>
            </a: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plusieurs prix littéraires canadiens</a:t>
            </a:r>
          </a:p>
          <a:p>
            <a:r>
              <a:rPr lang="fr-FR" sz="2400" i="1" dirty="0">
                <a:latin typeface="Arial" panose="020B0604020202020204" pitchFamily="34" charset="0"/>
                <a:cs typeface="Arial" panose="020B0604020202020204" pitchFamily="34" charset="0"/>
              </a:rPr>
              <a:t>Faunes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– son début</a:t>
            </a:r>
            <a:endParaRPr lang="fr-FR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L’auteure nous enveloppe dans une atmosphère digne d’un film d’épouvante.">
            <a:extLst>
              <a:ext uri="{FF2B5EF4-FFF2-40B4-BE49-F238E27FC236}">
                <a16:creationId xmlns:a16="http://schemas.microsoft.com/office/drawing/2014/main" id="{2AD70763-8E17-4DBB-9DDD-F0964962B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554" y="1929384"/>
            <a:ext cx="4460214" cy="285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678F478B-22A3-44AC-D337-91B499EC0B3D}"/>
              </a:ext>
            </a:extLst>
          </p:cNvPr>
          <p:cNvSpPr txBox="1"/>
          <p:nvPr/>
        </p:nvSpPr>
        <p:spPr>
          <a:xfrm>
            <a:off x="10434930" y="4784344"/>
            <a:ext cx="13620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photo 1</a:t>
            </a:r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222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EB3378-7E13-4387-BF2D-18A24567F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800" i="1" dirty="0">
                <a:latin typeface="Arial" panose="020B0604020202020204" pitchFamily="34" charset="0"/>
                <a:cs typeface="Arial" panose="020B0604020202020204" pitchFamily="34" charset="0"/>
              </a:rPr>
              <a:t>Faunes</a:t>
            </a:r>
            <a:endParaRPr lang="cs-CZ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14EE9B-FB71-492B-BB70-8311A45FDD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« roman » </a:t>
            </a:r>
          </a:p>
          <a:p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post-a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thropocène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: après l’âge d’humain</a:t>
            </a: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écologie et environnement</a:t>
            </a: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nature : 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Shivering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latin typeface="Arial" panose="020B0604020202020204" pitchFamily="34" charset="0"/>
                <a:cs typeface="Arial" panose="020B0604020202020204" pitchFamily="34" charset="0"/>
              </a:rPr>
              <a:t>Heights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(Nord du Canada)</a:t>
            </a:r>
          </a:p>
        </p:txBody>
      </p:sp>
      <p:pic>
        <p:nvPicPr>
          <p:cNvPr id="1026" name="Picture 2" descr="Amazon - FAUNES: VADNAIS CHRISTIANE: 9782896944002: Books">
            <a:extLst>
              <a:ext uri="{FF2B5EF4-FFF2-40B4-BE49-F238E27FC236}">
                <a16:creationId xmlns:a16="http://schemas.microsoft.com/office/drawing/2014/main" id="{B1F2C09D-6BFC-41A1-A01C-9E0CC1D9F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898" y="346076"/>
            <a:ext cx="3587327" cy="566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1C15123-2832-F19E-CCA9-2F24E28C6369}"/>
              </a:ext>
            </a:extLst>
          </p:cNvPr>
          <p:cNvSpPr txBox="1"/>
          <p:nvPr/>
        </p:nvSpPr>
        <p:spPr>
          <a:xfrm>
            <a:off x="11025187" y="6029325"/>
            <a:ext cx="13620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latin typeface="Arial" panose="020B0604020202020204" pitchFamily="34" charset="0"/>
                <a:cs typeface="Arial" panose="020B0604020202020204" pitchFamily="34" charset="0"/>
              </a:rPr>
              <a:t>photo 2</a:t>
            </a:r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826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289924-086F-4F08-9955-31588576C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Structure du récit</a:t>
            </a:r>
            <a:endParaRPr lang="cs-CZ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8952AF-F935-4EBE-9477-3C83D1A38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10 parties / histoires</a:t>
            </a:r>
          </a:p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4 intermezzos philosophiques sur les rêves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09273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00C5B3E-6E60-45F6-8D8E-834A2B49F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419540" cy="5431536"/>
          </a:xfrm>
        </p:spPr>
        <p:txBody>
          <a:bodyPr>
            <a:normAutofit/>
          </a:bodyPr>
          <a:lstStyle/>
          <a:p>
            <a:r>
              <a:rPr lang="fr-FR" sz="4200" dirty="0">
                <a:latin typeface="Arial" panose="020B0604020202020204" pitchFamily="34" charset="0"/>
                <a:cs typeface="Arial" panose="020B0604020202020204" pitchFamily="34" charset="0"/>
              </a:rPr>
              <a:t>Histoires et personnages</a:t>
            </a:r>
            <a:endParaRPr lang="cs-CZ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39411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4D79C3"/>
          </a:solidFill>
          <a:ln w="41275" cap="rnd">
            <a:solidFill>
              <a:srgbClr val="4D79C3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371285-C4EA-4C96-B1B7-07011D76C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95" y="552091"/>
            <a:ext cx="6052158" cy="5431536"/>
          </a:xfrm>
        </p:spPr>
        <p:txBody>
          <a:bodyPr anchor="ctr">
            <a:normAutofit/>
          </a:bodyPr>
          <a:lstStyle/>
          <a:p>
            <a:pPr marL="571500" indent="-571500">
              <a:lnSpc>
                <a:spcPct val="100000"/>
              </a:lnSpc>
              <a:buFont typeface="+mj-lt"/>
              <a:buAutoNum type="romanUcPeriod"/>
            </a:pPr>
            <a:r>
              <a:rPr lang="fr-FR" sz="2600" i="1" dirty="0">
                <a:latin typeface="Arial" panose="020B0604020202020204" pitchFamily="34" charset="0"/>
                <a:cs typeface="Arial" panose="020B0604020202020204" pitchFamily="34" charset="0"/>
              </a:rPr>
              <a:t>Diluvium</a:t>
            </a:r>
            <a:r>
              <a:rPr lang="fr-FR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71500" indent="-571500">
              <a:lnSpc>
                <a:spcPct val="100000"/>
              </a:lnSpc>
              <a:buFont typeface="+mj-lt"/>
              <a:buAutoNum type="romanUcPeriod"/>
            </a:pPr>
            <a:r>
              <a:rPr lang="fr-FR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Creaturae</a:t>
            </a:r>
            <a:r>
              <a:rPr lang="fr-FR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71500" indent="-571500">
              <a:lnSpc>
                <a:spcPct val="100000"/>
              </a:lnSpc>
              <a:buFont typeface="+mj-lt"/>
              <a:buAutoNum type="romanUcPeriod"/>
            </a:pPr>
            <a:r>
              <a:rPr lang="fr-FR" sz="2600" i="1" dirty="0">
                <a:latin typeface="Arial" panose="020B0604020202020204" pitchFamily="34" charset="0"/>
                <a:cs typeface="Arial" panose="020B0604020202020204" pitchFamily="34" charset="0"/>
              </a:rPr>
              <a:t>Panthera Leo</a:t>
            </a:r>
            <a:endParaRPr lang="fr-FR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00000"/>
              </a:lnSpc>
              <a:buFont typeface="+mj-lt"/>
              <a:buAutoNum type="romanUcPeriod"/>
            </a:pPr>
            <a:r>
              <a:rPr lang="fr-FR" sz="2600" i="1" dirty="0">
                <a:latin typeface="Arial" panose="020B0604020202020204" pitchFamily="34" charset="0"/>
                <a:cs typeface="Arial" panose="020B0604020202020204" pitchFamily="34" charset="0"/>
              </a:rPr>
              <a:t>Vivarium</a:t>
            </a:r>
            <a:r>
              <a:rPr lang="fr-FR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71500" indent="-571500">
              <a:lnSpc>
                <a:spcPct val="100000"/>
              </a:lnSpc>
              <a:buFont typeface="+mj-lt"/>
              <a:buAutoNum type="romanUcPeriod"/>
            </a:pPr>
            <a:r>
              <a:rPr lang="fr-FR" sz="2600" i="1" dirty="0">
                <a:latin typeface="Arial" panose="020B0604020202020204" pitchFamily="34" charset="0"/>
                <a:cs typeface="Arial" panose="020B0604020202020204" pitchFamily="34" charset="0"/>
              </a:rPr>
              <a:t>In vivo</a:t>
            </a:r>
          </a:p>
          <a:p>
            <a:pPr marL="571500" indent="-571500">
              <a:lnSpc>
                <a:spcPct val="100000"/>
              </a:lnSpc>
              <a:buFont typeface="+mj-lt"/>
              <a:buAutoNum type="romanUcPeriod"/>
            </a:pPr>
            <a:r>
              <a:rPr lang="fr-FR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Incisivus</a:t>
            </a:r>
            <a:endParaRPr lang="fr-FR" sz="2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00000"/>
              </a:lnSpc>
              <a:buFont typeface="+mj-lt"/>
              <a:buAutoNum type="romanUcPeriod"/>
            </a:pPr>
            <a:r>
              <a:rPr lang="fr-FR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Devorare</a:t>
            </a:r>
            <a:endParaRPr lang="fr-FR" sz="2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00000"/>
              </a:lnSpc>
              <a:buFont typeface="+mj-lt"/>
              <a:buAutoNum type="romanUcPeriod"/>
            </a:pPr>
            <a:r>
              <a:rPr lang="fr-FR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Ursus</a:t>
            </a:r>
            <a:r>
              <a:rPr lang="fr-FR" sz="2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maritimus</a:t>
            </a:r>
            <a:endParaRPr lang="fr-FR" sz="2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00000"/>
              </a:lnSpc>
              <a:buFont typeface="+mj-lt"/>
              <a:buAutoNum type="romanUcPeriod"/>
            </a:pPr>
            <a:r>
              <a:rPr lang="fr-FR" sz="2600" i="1" dirty="0" err="1">
                <a:latin typeface="Arial" panose="020B0604020202020204" pitchFamily="34" charset="0"/>
                <a:cs typeface="Arial" panose="020B0604020202020204" pitchFamily="34" charset="0"/>
              </a:rPr>
              <a:t>Resquises</a:t>
            </a:r>
            <a:endParaRPr lang="fr-FR" sz="2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00000"/>
              </a:lnSpc>
              <a:buFont typeface="+mj-lt"/>
              <a:buAutoNum type="romanUcPeriod"/>
            </a:pPr>
            <a:r>
              <a:rPr lang="fr-FR" sz="2600" i="1" dirty="0">
                <a:latin typeface="Arial" panose="020B0604020202020204" pitchFamily="34" charset="0"/>
                <a:cs typeface="Arial" panose="020B0604020202020204" pitchFamily="34" charset="0"/>
              </a:rPr>
              <a:t>Faunes</a:t>
            </a:r>
          </a:p>
          <a:p>
            <a:pPr marL="571500" indent="-571500">
              <a:lnSpc>
                <a:spcPct val="100000"/>
              </a:lnSpc>
              <a:buFont typeface="+mj-lt"/>
              <a:buAutoNum type="romanUcPeriod"/>
            </a:pPr>
            <a:endParaRPr 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021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1E9986A5-A7D1-4022-BAC0-885FB7A14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6F56BCF-D7E0-4258-8E7D-ACED93DA4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884261"/>
            <a:ext cx="3344528" cy="1600200"/>
          </a:xfrm>
        </p:spPr>
        <p:txBody>
          <a:bodyPr anchor="ctr">
            <a:normAutofit/>
          </a:bodyPr>
          <a:lstStyle/>
          <a:p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I. 	</a:t>
            </a:r>
            <a:r>
              <a:rPr lang="fr-FR" sz="4400" i="1" dirty="0">
                <a:latin typeface="Arial" panose="020B0604020202020204" pitchFamily="34" charset="0"/>
                <a:cs typeface="Arial" panose="020B0604020202020204" pitchFamily="34" charset="0"/>
              </a:rPr>
              <a:t>Diluvium</a:t>
            </a:r>
            <a:br>
              <a:rPr lang="cs-CZ" sz="44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4400" i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(déluge, inondation)</a:t>
            </a:r>
            <a:endParaRPr lang="cs-CZ" sz="4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ázek 10" descr="Obsah obrázku voda, exteriér, příroda, řeka&#10;&#10;Popis byl vytvořen automaticky">
            <a:extLst>
              <a:ext uri="{FF2B5EF4-FFF2-40B4-BE49-F238E27FC236}">
                <a16:creationId xmlns:a16="http://schemas.microsoft.com/office/drawing/2014/main" id="{A2903ED4-87F6-4DD3-BFEF-EA37C36A11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3117" r="15267" b="3"/>
          <a:stretch/>
        </p:blipFill>
        <p:spPr>
          <a:xfrm>
            <a:off x="20" y="-19051"/>
            <a:ext cx="3975444" cy="4306593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5E54B46-6F5C-4710-9D91-B6A3DEA2FC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4435" r="15543" b="3"/>
          <a:stretch/>
        </p:blipFill>
        <p:spPr>
          <a:xfrm>
            <a:off x="4148881" y="-1"/>
            <a:ext cx="3872656" cy="4306594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</p:spPr>
      </p:pic>
      <p:pic>
        <p:nvPicPr>
          <p:cNvPr id="5" name="Obrázek 4" descr="Obsah obrázku exteriér, hora, příroda&#10;&#10;Popis byl vytvořen automaticky">
            <a:extLst>
              <a:ext uri="{FF2B5EF4-FFF2-40B4-BE49-F238E27FC236}">
                <a16:creationId xmlns:a16="http://schemas.microsoft.com/office/drawing/2014/main" id="{61292E3A-63ED-2CBA-30EF-54D112EF0E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12177" r="25872" b="3"/>
          <a:stretch/>
        </p:blipFill>
        <p:spPr>
          <a:xfrm>
            <a:off x="8194953" y="-1"/>
            <a:ext cx="3997047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4884261"/>
              <a:ext cx="360" cy="21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37403" y="4868832"/>
                <a:ext cx="36000" cy="32709"/>
              </a:xfrm>
              <a:prstGeom prst="rect">
                <a:avLst/>
              </a:prstGeom>
            </p:spPr>
          </p:pic>
        </mc:Fallback>
      </mc:AlternateContent>
      <p:sp>
        <p:nvSpPr>
          <p:cNvPr id="41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49892" y="4544568"/>
            <a:ext cx="18288" cy="1600200"/>
          </a:xfrm>
          <a:custGeom>
            <a:avLst/>
            <a:gdLst>
              <a:gd name="connsiteX0" fmla="*/ 0 w 18288"/>
              <a:gd name="connsiteY0" fmla="*/ 0 h 1600200"/>
              <a:gd name="connsiteX1" fmla="*/ 18288 w 18288"/>
              <a:gd name="connsiteY1" fmla="*/ 0 h 1600200"/>
              <a:gd name="connsiteX2" fmla="*/ 18288 w 18288"/>
              <a:gd name="connsiteY2" fmla="*/ 549402 h 1600200"/>
              <a:gd name="connsiteX3" fmla="*/ 18288 w 18288"/>
              <a:gd name="connsiteY3" fmla="*/ 1114806 h 1600200"/>
              <a:gd name="connsiteX4" fmla="*/ 18288 w 18288"/>
              <a:gd name="connsiteY4" fmla="*/ 1600200 h 1600200"/>
              <a:gd name="connsiteX5" fmla="*/ 0 w 18288"/>
              <a:gd name="connsiteY5" fmla="*/ 1600200 h 1600200"/>
              <a:gd name="connsiteX6" fmla="*/ 0 w 18288"/>
              <a:gd name="connsiteY6" fmla="*/ 1066800 h 1600200"/>
              <a:gd name="connsiteX7" fmla="*/ 0 w 18288"/>
              <a:gd name="connsiteY7" fmla="*/ 517398 h 1600200"/>
              <a:gd name="connsiteX8" fmla="*/ 0 w 18288"/>
              <a:gd name="connsiteY8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" h="1600200" fill="none" extrusionOk="0">
                <a:moveTo>
                  <a:pt x="0" y="0"/>
                </a:moveTo>
                <a:cubicBezTo>
                  <a:pt x="4865" y="374"/>
                  <a:pt x="13608" y="53"/>
                  <a:pt x="18288" y="0"/>
                </a:cubicBezTo>
                <a:cubicBezTo>
                  <a:pt x="23286" y="215154"/>
                  <a:pt x="-6672" y="375145"/>
                  <a:pt x="18288" y="549402"/>
                </a:cubicBezTo>
                <a:cubicBezTo>
                  <a:pt x="43248" y="723659"/>
                  <a:pt x="44414" y="873011"/>
                  <a:pt x="18288" y="1114806"/>
                </a:cubicBezTo>
                <a:cubicBezTo>
                  <a:pt x="-7838" y="1356601"/>
                  <a:pt x="13030" y="1360490"/>
                  <a:pt x="18288" y="1600200"/>
                </a:cubicBezTo>
                <a:cubicBezTo>
                  <a:pt x="10638" y="1600772"/>
                  <a:pt x="4111" y="1599793"/>
                  <a:pt x="0" y="1600200"/>
                </a:cubicBezTo>
                <a:cubicBezTo>
                  <a:pt x="-6890" y="1375807"/>
                  <a:pt x="21339" y="1304563"/>
                  <a:pt x="0" y="1066800"/>
                </a:cubicBezTo>
                <a:cubicBezTo>
                  <a:pt x="-21339" y="829037"/>
                  <a:pt x="-23009" y="689986"/>
                  <a:pt x="0" y="517398"/>
                </a:cubicBezTo>
                <a:cubicBezTo>
                  <a:pt x="23009" y="344810"/>
                  <a:pt x="-9921" y="122345"/>
                  <a:pt x="0" y="0"/>
                </a:cubicBezTo>
                <a:close/>
              </a:path>
              <a:path w="18288" h="1600200" stroke="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31387" y="104987"/>
                  <a:pt x="17137" y="300374"/>
                  <a:pt x="18288" y="485394"/>
                </a:cubicBezTo>
                <a:cubicBezTo>
                  <a:pt x="19439" y="670414"/>
                  <a:pt x="37394" y="922400"/>
                  <a:pt x="18288" y="1050798"/>
                </a:cubicBezTo>
                <a:cubicBezTo>
                  <a:pt x="-818" y="1179196"/>
                  <a:pt x="6556" y="1394957"/>
                  <a:pt x="18288" y="1600200"/>
                </a:cubicBezTo>
                <a:cubicBezTo>
                  <a:pt x="12642" y="1600430"/>
                  <a:pt x="3803" y="1599869"/>
                  <a:pt x="0" y="1600200"/>
                </a:cubicBezTo>
                <a:cubicBezTo>
                  <a:pt x="10832" y="1355159"/>
                  <a:pt x="-10163" y="1159269"/>
                  <a:pt x="0" y="1034796"/>
                </a:cubicBezTo>
                <a:cubicBezTo>
                  <a:pt x="10163" y="910323"/>
                  <a:pt x="5178" y="626710"/>
                  <a:pt x="0" y="469392"/>
                </a:cubicBezTo>
                <a:cubicBezTo>
                  <a:pt x="-5178" y="312074"/>
                  <a:pt x="20387" y="137476"/>
                  <a:pt x="0" y="0"/>
                </a:cubicBezTo>
                <a:close/>
              </a:path>
            </a:pathLst>
          </a:custGeom>
          <a:solidFill>
            <a:srgbClr val="4D79C3"/>
          </a:solidFill>
          <a:ln w="34925">
            <a:solidFill>
              <a:srgbClr val="4D79C3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EAF88E-E96C-4755-922B-247D5C12A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1497" y="4425580"/>
            <a:ext cx="7630082" cy="2313432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Heather, Agnès</a:t>
            </a:r>
          </a:p>
          <a:p>
            <a:pPr>
              <a:lnSpc>
                <a:spcPct val="100000"/>
              </a:lnSpc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spa fermé à cause des pluies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« L’averse, peu à peu, efface le frontière entre le spa et la forêt. » (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Vadnais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, 2018, p. 16)</a:t>
            </a:r>
          </a:p>
          <a:p>
            <a:pPr marL="0" indent="0">
              <a:lnSpc>
                <a:spcPct val="100000"/>
              </a:lnSpc>
              <a:buNone/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séjour à la nature sauvage, deux femmes, échappatoire de la civilisation</a:t>
            </a:r>
          </a:p>
          <a:p>
            <a:pPr>
              <a:lnSpc>
                <a:spcPct val="100000"/>
              </a:lnSpc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le lac, la brume, les nuages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425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1E9986A5-A7D1-4022-BAC0-885FB7A14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13C0BFC-D665-4522-A174-7BB33E5F9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962" y="4668395"/>
            <a:ext cx="3344528" cy="1600200"/>
          </a:xfrm>
        </p:spPr>
        <p:txBody>
          <a:bodyPr anchor="ctr">
            <a:normAutofit/>
          </a:bodyPr>
          <a:lstStyle/>
          <a:p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II.  </a:t>
            </a:r>
            <a:r>
              <a:rPr lang="fr-FR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Creaturae</a:t>
            </a:r>
            <a:br>
              <a:rPr lang="fr-FR" sz="40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4000" i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(créations)</a:t>
            </a:r>
            <a:endParaRPr lang="cs-CZ" sz="4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Zástupný obsah 6" descr="Obsah obrázku příroda, noční obloha&#10;&#10;Popis byl vytvořen automaticky">
            <a:extLst>
              <a:ext uri="{FF2B5EF4-FFF2-40B4-BE49-F238E27FC236}">
                <a16:creationId xmlns:a16="http://schemas.microsoft.com/office/drawing/2014/main" id="{D93C39EB-F7E0-486A-A7E2-9CA22E9298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5946" r="22667" b="-1"/>
          <a:stretch/>
        </p:blipFill>
        <p:spPr>
          <a:xfrm>
            <a:off x="20" y="-1"/>
            <a:ext cx="3975444" cy="4306593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</p:spPr>
      </p:pic>
      <p:pic>
        <p:nvPicPr>
          <p:cNvPr id="9" name="Obrázek 8" descr="Obsah obrázku voda, exteriér, tmavé, mraky&#10;&#10;Popis byl vytvořen automaticky">
            <a:extLst>
              <a:ext uri="{FF2B5EF4-FFF2-40B4-BE49-F238E27FC236}">
                <a16:creationId xmlns:a16="http://schemas.microsoft.com/office/drawing/2014/main" id="{1B3F75E5-F14D-41DC-9878-DDE334D721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5387" r="34590" b="3"/>
          <a:stretch/>
        </p:blipFill>
        <p:spPr>
          <a:xfrm>
            <a:off x="8340715" y="0"/>
            <a:ext cx="3872656" cy="4306594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C8D1D73-340F-406E-B14D-BC76E7E696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14773" r="15616" b="-2"/>
          <a:stretch/>
        </p:blipFill>
        <p:spPr>
          <a:xfrm>
            <a:off x="4149892" y="0"/>
            <a:ext cx="3997047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4884261"/>
              <a:ext cx="360" cy="21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37403" y="4868832"/>
                <a:ext cx="36000" cy="32709"/>
              </a:xfrm>
              <a:prstGeom prst="rect">
                <a:avLst/>
              </a:prstGeom>
            </p:spPr>
          </p:pic>
        </mc:Fallback>
      </mc:AlternateContent>
      <p:sp>
        <p:nvSpPr>
          <p:cNvPr id="34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49892" y="4544568"/>
            <a:ext cx="18288" cy="1600200"/>
          </a:xfrm>
          <a:custGeom>
            <a:avLst/>
            <a:gdLst>
              <a:gd name="connsiteX0" fmla="*/ 0 w 18288"/>
              <a:gd name="connsiteY0" fmla="*/ 0 h 1600200"/>
              <a:gd name="connsiteX1" fmla="*/ 18288 w 18288"/>
              <a:gd name="connsiteY1" fmla="*/ 0 h 1600200"/>
              <a:gd name="connsiteX2" fmla="*/ 18288 w 18288"/>
              <a:gd name="connsiteY2" fmla="*/ 549402 h 1600200"/>
              <a:gd name="connsiteX3" fmla="*/ 18288 w 18288"/>
              <a:gd name="connsiteY3" fmla="*/ 1114806 h 1600200"/>
              <a:gd name="connsiteX4" fmla="*/ 18288 w 18288"/>
              <a:gd name="connsiteY4" fmla="*/ 1600200 h 1600200"/>
              <a:gd name="connsiteX5" fmla="*/ 0 w 18288"/>
              <a:gd name="connsiteY5" fmla="*/ 1600200 h 1600200"/>
              <a:gd name="connsiteX6" fmla="*/ 0 w 18288"/>
              <a:gd name="connsiteY6" fmla="*/ 1066800 h 1600200"/>
              <a:gd name="connsiteX7" fmla="*/ 0 w 18288"/>
              <a:gd name="connsiteY7" fmla="*/ 517398 h 1600200"/>
              <a:gd name="connsiteX8" fmla="*/ 0 w 18288"/>
              <a:gd name="connsiteY8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" h="1600200" fill="none" extrusionOk="0">
                <a:moveTo>
                  <a:pt x="0" y="0"/>
                </a:moveTo>
                <a:cubicBezTo>
                  <a:pt x="4865" y="374"/>
                  <a:pt x="13608" y="53"/>
                  <a:pt x="18288" y="0"/>
                </a:cubicBezTo>
                <a:cubicBezTo>
                  <a:pt x="23286" y="215154"/>
                  <a:pt x="-6672" y="375145"/>
                  <a:pt x="18288" y="549402"/>
                </a:cubicBezTo>
                <a:cubicBezTo>
                  <a:pt x="43248" y="723659"/>
                  <a:pt x="44414" y="873011"/>
                  <a:pt x="18288" y="1114806"/>
                </a:cubicBezTo>
                <a:cubicBezTo>
                  <a:pt x="-7838" y="1356601"/>
                  <a:pt x="13030" y="1360490"/>
                  <a:pt x="18288" y="1600200"/>
                </a:cubicBezTo>
                <a:cubicBezTo>
                  <a:pt x="10638" y="1600772"/>
                  <a:pt x="4111" y="1599793"/>
                  <a:pt x="0" y="1600200"/>
                </a:cubicBezTo>
                <a:cubicBezTo>
                  <a:pt x="-6890" y="1375807"/>
                  <a:pt x="21339" y="1304563"/>
                  <a:pt x="0" y="1066800"/>
                </a:cubicBezTo>
                <a:cubicBezTo>
                  <a:pt x="-21339" y="829037"/>
                  <a:pt x="-23009" y="689986"/>
                  <a:pt x="0" y="517398"/>
                </a:cubicBezTo>
                <a:cubicBezTo>
                  <a:pt x="23009" y="344810"/>
                  <a:pt x="-9921" y="122345"/>
                  <a:pt x="0" y="0"/>
                </a:cubicBezTo>
                <a:close/>
              </a:path>
              <a:path w="18288" h="1600200" stroke="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31387" y="104987"/>
                  <a:pt x="17137" y="300374"/>
                  <a:pt x="18288" y="485394"/>
                </a:cubicBezTo>
                <a:cubicBezTo>
                  <a:pt x="19439" y="670414"/>
                  <a:pt x="37394" y="922400"/>
                  <a:pt x="18288" y="1050798"/>
                </a:cubicBezTo>
                <a:cubicBezTo>
                  <a:pt x="-818" y="1179196"/>
                  <a:pt x="6556" y="1394957"/>
                  <a:pt x="18288" y="1600200"/>
                </a:cubicBezTo>
                <a:cubicBezTo>
                  <a:pt x="12642" y="1600430"/>
                  <a:pt x="3803" y="1599869"/>
                  <a:pt x="0" y="1600200"/>
                </a:cubicBezTo>
                <a:cubicBezTo>
                  <a:pt x="10832" y="1355159"/>
                  <a:pt x="-10163" y="1159269"/>
                  <a:pt x="0" y="1034796"/>
                </a:cubicBezTo>
                <a:cubicBezTo>
                  <a:pt x="10163" y="910323"/>
                  <a:pt x="5178" y="626710"/>
                  <a:pt x="0" y="469392"/>
                </a:cubicBezTo>
                <a:cubicBezTo>
                  <a:pt x="-5178" y="312074"/>
                  <a:pt x="20387" y="137476"/>
                  <a:pt x="0" y="0"/>
                </a:cubicBezTo>
                <a:close/>
              </a:path>
            </a:pathLst>
          </a:custGeom>
          <a:solidFill>
            <a:srgbClr val="4D79C3"/>
          </a:solidFill>
          <a:ln w="34925">
            <a:solidFill>
              <a:srgbClr val="4D79C3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0FCAC24-1102-B5F2-78FF-09DB6DA57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3582" y="4544568"/>
            <a:ext cx="7445170" cy="2171192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Laura 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étrangère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scientifique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), Thomas 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natif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requins – superstitions des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natifs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« Il ne faut pas se baigner le soir. Ne pas laver le linge après le crépuscule. Ne pas emprunter la voie de l’eau pour rendre visite à un ami. » (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Vadnais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, 2018, p. 29)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conception dans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l’eau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131E931-6C6E-4C1B-A50C-5C3688EA172C}"/>
              </a:ext>
            </a:extLst>
          </p:cNvPr>
          <p:cNvSpPr txBox="1"/>
          <p:nvPr/>
        </p:nvSpPr>
        <p:spPr>
          <a:xfrm>
            <a:off x="10845157" y="6870700"/>
            <a:ext cx="1346843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cs-CZ" sz="700">
                <a:solidFill>
                  <a:srgbClr val="FFFFFF"/>
                </a:solidFill>
                <a:hlinkClick r:id="rId5" tooltip="http://www.flickr.com/photos/vsellis/9346091963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Tato fotka</a:t>
            </a:r>
            <a:r>
              <a:rPr lang="cs-CZ" sz="700">
                <a:solidFill>
                  <a:srgbClr val="FFFFFF"/>
                </a:solidFill>
              </a:rPr>
              <a:t> od autora Neznámý autor s licencí </a:t>
            </a:r>
            <a:r>
              <a:rPr lang="cs-CZ" sz="700">
                <a:solidFill>
                  <a:srgbClr val="FFFFFF"/>
                </a:solidFill>
                <a:hlinkClick r:id="rId10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cs-CZ" sz="700">
              <a:solidFill>
                <a:srgbClr val="FFFFFF"/>
              </a:solidFill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B62898AC-E216-416B-A794-A0D69A7A0818}"/>
              </a:ext>
            </a:extLst>
          </p:cNvPr>
          <p:cNvSpPr txBox="1"/>
          <p:nvPr/>
        </p:nvSpPr>
        <p:spPr>
          <a:xfrm>
            <a:off x="9485614" y="6870700"/>
            <a:ext cx="1346843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cs-CZ" sz="700">
                <a:solidFill>
                  <a:srgbClr val="FFFFFF"/>
                </a:solidFill>
                <a:hlinkClick r:id="rId7" tooltip="https://www.deviantart.com/holzonkel/art/Mountain-lake-at-night-1-17741716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Tato fotka</a:t>
            </a:r>
            <a:r>
              <a:rPr lang="cs-CZ" sz="700">
                <a:solidFill>
                  <a:srgbClr val="FFFFFF"/>
                </a:solidFill>
              </a:rPr>
              <a:t> od autora Neznámý autor s licencí </a:t>
            </a:r>
            <a:r>
              <a:rPr lang="cs-CZ" sz="700">
                <a:solidFill>
                  <a:srgbClr val="FFFFFF"/>
                </a:solidFill>
                <a:hlinkClick r:id="rId10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cs-CZ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55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3" name="Rectangle 202">
            <a:extLst>
              <a:ext uri="{FF2B5EF4-FFF2-40B4-BE49-F238E27FC236}">
                <a16:creationId xmlns:a16="http://schemas.microsoft.com/office/drawing/2014/main" id="{95B1FC96-0749-41C9-BAED-E089E7714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2E41D56-E17D-4C11-8468-B0378CC18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806696"/>
            <a:ext cx="3419856" cy="1600200"/>
          </a:xfrm>
        </p:spPr>
        <p:txBody>
          <a:bodyPr anchor="ctr">
            <a:normAutofit/>
          </a:bodyPr>
          <a:lstStyle/>
          <a:p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III. </a:t>
            </a:r>
            <a:r>
              <a:rPr lang="fr-FR" sz="3200" i="1" dirty="0">
                <a:latin typeface="Arial" panose="020B0604020202020204" pitchFamily="34" charset="0"/>
                <a:cs typeface="Arial" panose="020B0604020202020204" pitchFamily="34" charset="0"/>
              </a:rPr>
              <a:t>Panthera Leo</a:t>
            </a:r>
            <a:br>
              <a:rPr lang="fr-FR" sz="32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3200" i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(lion)</a:t>
            </a:r>
            <a:endParaRPr lang="cs-CZ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Zástupný obsah 11" descr="Obsah obrázku voda, silueta, tmavé&#10;&#10;Popis byl vytvořen automaticky">
            <a:extLst>
              <a:ext uri="{FF2B5EF4-FFF2-40B4-BE49-F238E27FC236}">
                <a16:creationId xmlns:a16="http://schemas.microsoft.com/office/drawing/2014/main" id="{A2CEC5F1-BF8B-4907-9AF8-B93DFEAE72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4258" b="39100"/>
          <a:stretch/>
        </p:blipFill>
        <p:spPr>
          <a:xfrm>
            <a:off x="5" y="10"/>
            <a:ext cx="6005375" cy="4196271"/>
          </a:xfrm>
          <a:custGeom>
            <a:avLst/>
            <a:gdLst/>
            <a:ahLst/>
            <a:cxnLst/>
            <a:rect l="l" t="t" r="r" b="b"/>
            <a:pathLst>
              <a:path w="6005375" h="4196281">
                <a:moveTo>
                  <a:pt x="0" y="0"/>
                </a:moveTo>
                <a:lnTo>
                  <a:pt x="6000672" y="0"/>
                </a:lnTo>
                <a:lnTo>
                  <a:pt x="5998730" y="19709"/>
                </a:lnTo>
                <a:cubicBezTo>
                  <a:pt x="6001245" y="280059"/>
                  <a:pt x="5986415" y="540409"/>
                  <a:pt x="5999656" y="800631"/>
                </a:cubicBezTo>
                <a:cubicBezTo>
                  <a:pt x="6009855" y="1001996"/>
                  <a:pt x="6003364" y="1203233"/>
                  <a:pt x="5999656" y="1404471"/>
                </a:cubicBezTo>
                <a:cubicBezTo>
                  <a:pt x="5992506" y="1790420"/>
                  <a:pt x="6003364" y="2175860"/>
                  <a:pt x="5998730" y="2561300"/>
                </a:cubicBezTo>
                <a:cubicBezTo>
                  <a:pt x="5996744" y="2732154"/>
                  <a:pt x="5998994" y="2902754"/>
                  <a:pt x="6003364" y="3073609"/>
                </a:cubicBezTo>
                <a:cubicBezTo>
                  <a:pt x="6009720" y="3317560"/>
                  <a:pt x="5999923" y="3561638"/>
                  <a:pt x="5989197" y="3805463"/>
                </a:cubicBezTo>
                <a:cubicBezTo>
                  <a:pt x="5985594" y="3872508"/>
                  <a:pt x="5984647" y="3939633"/>
                  <a:pt x="5986348" y="4006695"/>
                </a:cubicBezTo>
                <a:lnTo>
                  <a:pt x="5997254" y="4174633"/>
                </a:lnTo>
                <a:lnTo>
                  <a:pt x="5951601" y="4176620"/>
                </a:lnTo>
                <a:cubicBezTo>
                  <a:pt x="5886702" y="4176651"/>
                  <a:pt x="5821788" y="4174749"/>
                  <a:pt x="5756905" y="4173480"/>
                </a:cubicBezTo>
                <a:cubicBezTo>
                  <a:pt x="5518559" y="4169040"/>
                  <a:pt x="5280086" y="4173480"/>
                  <a:pt x="5042247" y="4150774"/>
                </a:cubicBezTo>
                <a:cubicBezTo>
                  <a:pt x="4977618" y="4144622"/>
                  <a:pt x="4912546" y="4140690"/>
                  <a:pt x="4847600" y="4141467"/>
                </a:cubicBezTo>
                <a:cubicBezTo>
                  <a:pt x="4782655" y="4142244"/>
                  <a:pt x="4717835" y="4147730"/>
                  <a:pt x="4653713" y="4160414"/>
                </a:cubicBezTo>
                <a:cubicBezTo>
                  <a:pt x="4446571" y="4200625"/>
                  <a:pt x="4238796" y="4203162"/>
                  <a:pt x="4029497" y="4186925"/>
                </a:cubicBezTo>
                <a:cubicBezTo>
                  <a:pt x="3943621" y="4180203"/>
                  <a:pt x="3857746" y="4169040"/>
                  <a:pt x="3771489" y="4171196"/>
                </a:cubicBezTo>
                <a:cubicBezTo>
                  <a:pt x="3623585" y="4175129"/>
                  <a:pt x="3475554" y="4167137"/>
                  <a:pt x="3327523" y="4169167"/>
                </a:cubicBezTo>
                <a:cubicBezTo>
                  <a:pt x="3323528" y="4169738"/>
                  <a:pt x="3319443" y="4169205"/>
                  <a:pt x="3315727" y="4167645"/>
                </a:cubicBezTo>
                <a:cubicBezTo>
                  <a:pt x="3278941" y="4142402"/>
                  <a:pt x="3238603" y="4152169"/>
                  <a:pt x="3200549" y="4158765"/>
                </a:cubicBezTo>
                <a:cubicBezTo>
                  <a:pt x="3074082" y="4180710"/>
                  <a:pt x="2947742" y="4191492"/>
                  <a:pt x="2819246" y="4174494"/>
                </a:cubicBezTo>
                <a:cubicBezTo>
                  <a:pt x="2696546" y="4156698"/>
                  <a:pt x="2572096" y="4154478"/>
                  <a:pt x="2448851" y="4167898"/>
                </a:cubicBezTo>
                <a:cubicBezTo>
                  <a:pt x="2279383" y="4187687"/>
                  <a:pt x="2110549" y="4183501"/>
                  <a:pt x="1941462" y="4167898"/>
                </a:cubicBezTo>
                <a:cubicBezTo>
                  <a:pt x="1872837" y="4161556"/>
                  <a:pt x="1803198" y="4150774"/>
                  <a:pt x="1735208" y="4166630"/>
                </a:cubicBezTo>
                <a:cubicBezTo>
                  <a:pt x="1651489" y="4186038"/>
                  <a:pt x="1568023" y="4179695"/>
                  <a:pt x="1484050" y="4175382"/>
                </a:cubicBezTo>
                <a:cubicBezTo>
                  <a:pt x="1377752" y="4169801"/>
                  <a:pt x="1271708" y="4153692"/>
                  <a:pt x="1165029" y="4166376"/>
                </a:cubicBezTo>
                <a:cubicBezTo>
                  <a:pt x="1115685" y="4172211"/>
                  <a:pt x="1066722" y="4181471"/>
                  <a:pt x="1016744" y="4179061"/>
                </a:cubicBezTo>
                <a:cubicBezTo>
                  <a:pt x="878481" y="4172719"/>
                  <a:pt x="740344" y="4165235"/>
                  <a:pt x="601826" y="4166376"/>
                </a:cubicBezTo>
                <a:cubicBezTo>
                  <a:pt x="543857" y="4166757"/>
                  <a:pt x="486268" y="4168659"/>
                  <a:pt x="428553" y="4172845"/>
                </a:cubicBezTo>
                <a:cubicBezTo>
                  <a:pt x="320859" y="4180710"/>
                  <a:pt x="213546" y="4170055"/>
                  <a:pt x="106234" y="4166249"/>
                </a:cubicBezTo>
                <a:lnTo>
                  <a:pt x="0" y="4171008"/>
                </a:lnTo>
                <a:close/>
              </a:path>
            </a:pathLst>
          </a:cu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48725F1-780B-3AB1-32B6-F2E2C08A1C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" r="2092" b="-2"/>
          <a:stretch/>
        </p:blipFill>
        <p:spPr bwMode="auto">
          <a:xfrm>
            <a:off x="6185045" y="10"/>
            <a:ext cx="6006950" cy="4187662"/>
          </a:xfrm>
          <a:custGeom>
            <a:avLst/>
            <a:gdLst/>
            <a:ahLst/>
            <a:cxnLst/>
            <a:rect l="l" t="t" r="r" b="b"/>
            <a:pathLst>
              <a:path w="6006950" h="4187672">
                <a:moveTo>
                  <a:pt x="9223" y="0"/>
                </a:moveTo>
                <a:lnTo>
                  <a:pt x="6006950" y="0"/>
                </a:lnTo>
                <a:lnTo>
                  <a:pt x="6006950" y="4169490"/>
                </a:lnTo>
                <a:lnTo>
                  <a:pt x="5787907" y="4174448"/>
                </a:lnTo>
                <a:cubicBezTo>
                  <a:pt x="5713866" y="4173475"/>
                  <a:pt x="5639861" y="4169853"/>
                  <a:pt x="5566029" y="4163587"/>
                </a:cubicBezTo>
                <a:cubicBezTo>
                  <a:pt x="5458843" y="4155595"/>
                  <a:pt x="5350768" y="4144559"/>
                  <a:pt x="5244343" y="4164855"/>
                </a:cubicBezTo>
                <a:cubicBezTo>
                  <a:pt x="5127517" y="4187307"/>
                  <a:pt x="5010817" y="4187434"/>
                  <a:pt x="4892977" y="4181726"/>
                </a:cubicBezTo>
                <a:cubicBezTo>
                  <a:pt x="4792260" y="4176906"/>
                  <a:pt x="4691923" y="4151536"/>
                  <a:pt x="4590445" y="4178301"/>
                </a:cubicBezTo>
                <a:cubicBezTo>
                  <a:pt x="4580348" y="4179772"/>
                  <a:pt x="4570061" y="4179341"/>
                  <a:pt x="4560128" y="4177032"/>
                </a:cubicBezTo>
                <a:cubicBezTo>
                  <a:pt x="4449137" y="4161684"/>
                  <a:pt x="4337384" y="4174242"/>
                  <a:pt x="4226013" y="4169929"/>
                </a:cubicBezTo>
                <a:cubicBezTo>
                  <a:pt x="4174640" y="4167899"/>
                  <a:pt x="4122252" y="4169041"/>
                  <a:pt x="4071513" y="4163587"/>
                </a:cubicBezTo>
                <a:cubicBezTo>
                  <a:pt x="3955067" y="4151156"/>
                  <a:pt x="3838874" y="4144559"/>
                  <a:pt x="3723697" y="4173861"/>
                </a:cubicBezTo>
                <a:cubicBezTo>
                  <a:pt x="3690082" y="4181764"/>
                  <a:pt x="3655732" y="4186013"/>
                  <a:pt x="3621204" y="4186546"/>
                </a:cubicBezTo>
                <a:cubicBezTo>
                  <a:pt x="3508437" y="4190605"/>
                  <a:pt x="3396050" y="4182867"/>
                  <a:pt x="3283664" y="4176525"/>
                </a:cubicBezTo>
                <a:cubicBezTo>
                  <a:pt x="3205652" y="4172085"/>
                  <a:pt x="3127768" y="4162445"/>
                  <a:pt x="3049630" y="4170563"/>
                </a:cubicBezTo>
                <a:cubicBezTo>
                  <a:pt x="3004218" y="4175257"/>
                  <a:pt x="2958427" y="4175257"/>
                  <a:pt x="2913015" y="4170563"/>
                </a:cubicBezTo>
                <a:cubicBezTo>
                  <a:pt x="2829321" y="4160758"/>
                  <a:pt x="2744879" y="4158931"/>
                  <a:pt x="2660842" y="4165109"/>
                </a:cubicBezTo>
                <a:cubicBezTo>
                  <a:pt x="2535390" y="4175891"/>
                  <a:pt x="2410065" y="4184897"/>
                  <a:pt x="2284232" y="4167773"/>
                </a:cubicBezTo>
                <a:cubicBezTo>
                  <a:pt x="2212868" y="4156559"/>
                  <a:pt x="2140312" y="4155240"/>
                  <a:pt x="2068592" y="4163840"/>
                </a:cubicBezTo>
                <a:cubicBezTo>
                  <a:pt x="1897729" y="4187814"/>
                  <a:pt x="1726485" y="4180077"/>
                  <a:pt x="1555241" y="4170183"/>
                </a:cubicBezTo>
                <a:cubicBezTo>
                  <a:pt x="1440824" y="4163460"/>
                  <a:pt x="1325901" y="4151156"/>
                  <a:pt x="1211738" y="4167392"/>
                </a:cubicBezTo>
                <a:cubicBezTo>
                  <a:pt x="1066118" y="4187688"/>
                  <a:pt x="920370" y="4180965"/>
                  <a:pt x="774368" y="4175003"/>
                </a:cubicBezTo>
                <a:cubicBezTo>
                  <a:pt x="667182" y="4170563"/>
                  <a:pt x="559869" y="4157117"/>
                  <a:pt x="452430" y="4173734"/>
                </a:cubicBezTo>
                <a:cubicBezTo>
                  <a:pt x="441369" y="4175244"/>
                  <a:pt x="430117" y="4174115"/>
                  <a:pt x="419576" y="4170436"/>
                </a:cubicBezTo>
                <a:cubicBezTo>
                  <a:pt x="378807" y="4157016"/>
                  <a:pt x="335096" y="4155215"/>
                  <a:pt x="293363" y="4165236"/>
                </a:cubicBezTo>
                <a:cubicBezTo>
                  <a:pt x="216367" y="4182106"/>
                  <a:pt x="139497" y="4189463"/>
                  <a:pt x="61105" y="4174115"/>
                </a:cubicBezTo>
                <a:lnTo>
                  <a:pt x="13323" y="4171265"/>
                </a:lnTo>
                <a:lnTo>
                  <a:pt x="28554" y="3843045"/>
                </a:lnTo>
                <a:cubicBezTo>
                  <a:pt x="30457" y="3722610"/>
                  <a:pt x="27412" y="3602256"/>
                  <a:pt x="15626" y="3482187"/>
                </a:cubicBezTo>
                <a:cubicBezTo>
                  <a:pt x="-847" y="3335690"/>
                  <a:pt x="-4304" y="3188124"/>
                  <a:pt x="5296" y="3041068"/>
                </a:cubicBezTo>
                <a:cubicBezTo>
                  <a:pt x="11786" y="2956911"/>
                  <a:pt x="18539" y="2872754"/>
                  <a:pt x="22776" y="2788472"/>
                </a:cubicBezTo>
                <a:cubicBezTo>
                  <a:pt x="28180" y="2668580"/>
                  <a:pt x="25173" y="2548474"/>
                  <a:pt x="13771" y="2428964"/>
                </a:cubicBezTo>
                <a:cubicBezTo>
                  <a:pt x="4237" y="2337829"/>
                  <a:pt x="3177" y="2246070"/>
                  <a:pt x="10593" y="2154757"/>
                </a:cubicBezTo>
                <a:cubicBezTo>
                  <a:pt x="25690" y="1999286"/>
                  <a:pt x="9931" y="1843813"/>
                  <a:pt x="5032" y="1688466"/>
                </a:cubicBezTo>
                <a:cubicBezTo>
                  <a:pt x="-3577" y="1402691"/>
                  <a:pt x="20393" y="1117045"/>
                  <a:pt x="9666" y="831270"/>
                </a:cubicBezTo>
                <a:cubicBezTo>
                  <a:pt x="3841" y="689908"/>
                  <a:pt x="16420" y="548673"/>
                  <a:pt x="9666" y="407311"/>
                </a:cubicBezTo>
                <a:cubicBezTo>
                  <a:pt x="4105" y="306755"/>
                  <a:pt x="397" y="206200"/>
                  <a:pt x="4105" y="105518"/>
                </a:cubicBezTo>
                <a:cubicBezTo>
                  <a:pt x="5164" y="78059"/>
                  <a:pt x="5826" y="50473"/>
                  <a:pt x="9534" y="2339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4992" y="4562856"/>
            <a:ext cx="18288" cy="1600200"/>
          </a:xfrm>
          <a:custGeom>
            <a:avLst/>
            <a:gdLst>
              <a:gd name="connsiteX0" fmla="*/ 0 w 18288"/>
              <a:gd name="connsiteY0" fmla="*/ 0 h 1600200"/>
              <a:gd name="connsiteX1" fmla="*/ 18288 w 18288"/>
              <a:gd name="connsiteY1" fmla="*/ 0 h 1600200"/>
              <a:gd name="connsiteX2" fmla="*/ 18288 w 18288"/>
              <a:gd name="connsiteY2" fmla="*/ 549402 h 1600200"/>
              <a:gd name="connsiteX3" fmla="*/ 18288 w 18288"/>
              <a:gd name="connsiteY3" fmla="*/ 1114806 h 1600200"/>
              <a:gd name="connsiteX4" fmla="*/ 18288 w 18288"/>
              <a:gd name="connsiteY4" fmla="*/ 1600200 h 1600200"/>
              <a:gd name="connsiteX5" fmla="*/ 0 w 18288"/>
              <a:gd name="connsiteY5" fmla="*/ 1600200 h 1600200"/>
              <a:gd name="connsiteX6" fmla="*/ 0 w 18288"/>
              <a:gd name="connsiteY6" fmla="*/ 1066800 h 1600200"/>
              <a:gd name="connsiteX7" fmla="*/ 0 w 18288"/>
              <a:gd name="connsiteY7" fmla="*/ 517398 h 1600200"/>
              <a:gd name="connsiteX8" fmla="*/ 0 w 18288"/>
              <a:gd name="connsiteY8" fmla="*/ 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88" h="1600200" fill="none" extrusionOk="0">
                <a:moveTo>
                  <a:pt x="0" y="0"/>
                </a:moveTo>
                <a:cubicBezTo>
                  <a:pt x="4865" y="374"/>
                  <a:pt x="13608" y="53"/>
                  <a:pt x="18288" y="0"/>
                </a:cubicBezTo>
                <a:cubicBezTo>
                  <a:pt x="23286" y="215154"/>
                  <a:pt x="-6672" y="375145"/>
                  <a:pt x="18288" y="549402"/>
                </a:cubicBezTo>
                <a:cubicBezTo>
                  <a:pt x="43248" y="723659"/>
                  <a:pt x="44414" y="873011"/>
                  <a:pt x="18288" y="1114806"/>
                </a:cubicBezTo>
                <a:cubicBezTo>
                  <a:pt x="-7838" y="1356601"/>
                  <a:pt x="13030" y="1360490"/>
                  <a:pt x="18288" y="1600200"/>
                </a:cubicBezTo>
                <a:cubicBezTo>
                  <a:pt x="10638" y="1600772"/>
                  <a:pt x="4111" y="1599793"/>
                  <a:pt x="0" y="1600200"/>
                </a:cubicBezTo>
                <a:cubicBezTo>
                  <a:pt x="-6890" y="1375807"/>
                  <a:pt x="21339" y="1304563"/>
                  <a:pt x="0" y="1066800"/>
                </a:cubicBezTo>
                <a:cubicBezTo>
                  <a:pt x="-21339" y="829037"/>
                  <a:pt x="-23009" y="689986"/>
                  <a:pt x="0" y="517398"/>
                </a:cubicBezTo>
                <a:cubicBezTo>
                  <a:pt x="23009" y="344810"/>
                  <a:pt x="-9921" y="122345"/>
                  <a:pt x="0" y="0"/>
                </a:cubicBezTo>
                <a:close/>
              </a:path>
              <a:path w="18288" h="1600200" stroke="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31387" y="104987"/>
                  <a:pt x="17137" y="300374"/>
                  <a:pt x="18288" y="485394"/>
                </a:cubicBezTo>
                <a:cubicBezTo>
                  <a:pt x="19439" y="670414"/>
                  <a:pt x="37394" y="922400"/>
                  <a:pt x="18288" y="1050798"/>
                </a:cubicBezTo>
                <a:cubicBezTo>
                  <a:pt x="-818" y="1179196"/>
                  <a:pt x="6556" y="1394957"/>
                  <a:pt x="18288" y="1600200"/>
                </a:cubicBezTo>
                <a:cubicBezTo>
                  <a:pt x="12642" y="1600430"/>
                  <a:pt x="3803" y="1599869"/>
                  <a:pt x="0" y="1600200"/>
                </a:cubicBezTo>
                <a:cubicBezTo>
                  <a:pt x="10832" y="1355159"/>
                  <a:pt x="-10163" y="1159269"/>
                  <a:pt x="0" y="1034796"/>
                </a:cubicBezTo>
                <a:cubicBezTo>
                  <a:pt x="10163" y="910323"/>
                  <a:pt x="5178" y="626710"/>
                  <a:pt x="0" y="469392"/>
                </a:cubicBezTo>
                <a:cubicBezTo>
                  <a:pt x="-5178" y="312074"/>
                  <a:pt x="20387" y="137476"/>
                  <a:pt x="0" y="0"/>
                </a:cubicBezTo>
                <a:close/>
              </a:path>
            </a:pathLst>
          </a:custGeom>
          <a:solidFill>
            <a:srgbClr val="4D79C3"/>
          </a:solidFill>
          <a:ln w="34925">
            <a:solidFill>
              <a:srgbClr val="4D79C3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8" name="Content Placeholder 3077">
            <a:extLst>
              <a:ext uri="{FF2B5EF4-FFF2-40B4-BE49-F238E27FC236}">
                <a16:creationId xmlns:a16="http://schemas.microsoft.com/office/drawing/2014/main" id="{7418BC7D-CE12-8B15-690E-7F9F66055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4562856"/>
            <a:ext cx="6903721" cy="1600200"/>
          </a:xfrm>
        </p:spPr>
        <p:txBody>
          <a:bodyPr anchor="ctr">
            <a:normAutofit fontScale="92500" lnSpcReduction="20000"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Laura, Ed (malade), femme mystérieuse « sorcière »</a:t>
            </a:r>
          </a:p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zoo, enclos des lions</a:t>
            </a:r>
          </a:p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dévoration d’un homme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pre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mières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signes d’une maladie </a:t>
            </a:r>
            <a:r>
              <a:rPr lang="fr-FR" sz="2000" dirty="0" err="1">
                <a:latin typeface="Arial" panose="020B0604020202020204" pitchFamily="34" charset="0"/>
                <a:cs typeface="Arial" panose="020B0604020202020204" pitchFamily="34" charset="0"/>
              </a:rPr>
              <a:t>inguérrissable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7A3E205-F731-4482-9813-E4440F8079B2}"/>
              </a:ext>
            </a:extLst>
          </p:cNvPr>
          <p:cNvSpPr txBox="1"/>
          <p:nvPr/>
        </p:nvSpPr>
        <p:spPr>
          <a:xfrm>
            <a:off x="10930116" y="6657945"/>
            <a:ext cx="1261884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cs-CZ" sz="700" dirty="0">
                <a:solidFill>
                  <a:srgbClr val="FFFFFF"/>
                </a:solidFill>
                <a:hlinkClick r:id="rId3" tooltip="https://www.flickr.com/photos/vinothchandar/5997445354/in/photostream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Tato fotka</a:t>
            </a:r>
            <a:r>
              <a:rPr lang="cs-CZ" sz="700" dirty="0">
                <a:solidFill>
                  <a:srgbClr val="FFFFFF"/>
                </a:solidFill>
              </a:rPr>
              <a:t> od autora Neznámý autor s licencí </a:t>
            </a:r>
            <a:r>
              <a:rPr lang="cs-CZ" sz="700" dirty="0">
                <a:solidFill>
                  <a:srgbClr val="FFFFFF"/>
                </a:solidFill>
                <a:hlinkClick r:id="rId5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cs-CZ" sz="700" dirty="0">
              <a:solidFill>
                <a:srgbClr val="FFFFFF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ED6D832-2992-2600-3359-03557F245D6C}"/>
              </a:ext>
            </a:extLst>
          </p:cNvPr>
          <p:cNvSpPr txBox="1"/>
          <p:nvPr/>
        </p:nvSpPr>
        <p:spPr>
          <a:xfrm>
            <a:off x="11229848" y="4229705"/>
            <a:ext cx="957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photo 3</a:t>
            </a:r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10009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AnalogousFromDarkSeedLeftStep">
      <a:dk1>
        <a:srgbClr val="000000"/>
      </a:dk1>
      <a:lt1>
        <a:srgbClr val="FFFFFF"/>
      </a:lt1>
      <a:dk2>
        <a:srgbClr val="213B36"/>
      </a:dk2>
      <a:lt2>
        <a:srgbClr val="E8E6E2"/>
      </a:lt2>
      <a:accent1>
        <a:srgbClr val="4D79C3"/>
      </a:accent1>
      <a:accent2>
        <a:srgbClr val="3B99B1"/>
      </a:accent2>
      <a:accent3>
        <a:srgbClr val="47B49D"/>
      </a:accent3>
      <a:accent4>
        <a:srgbClr val="3BB167"/>
      </a:accent4>
      <a:accent5>
        <a:srgbClr val="4CB748"/>
      </a:accent5>
      <a:accent6>
        <a:srgbClr val="71B13B"/>
      </a:accent6>
      <a:hlink>
        <a:srgbClr val="31953E"/>
      </a:hlink>
      <a:folHlink>
        <a:srgbClr val="7F7F7F"/>
      </a:folHlink>
    </a:clrScheme>
    <a:fontScheme name="Custom 2">
      <a:majorFont>
        <a:latin typeface="The Serif Hand Black"/>
        <a:ea typeface=""/>
        <a:cs typeface=""/>
      </a:majorFont>
      <a:minorFont>
        <a:latin typeface="The Han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{CF62F018-0648-43F3-8ACD-3954A6541170}tf16401375</Template>
  <TotalTime>81</TotalTime>
  <Words>1867</Words>
  <Application>Microsoft Office PowerPoint</Application>
  <PresentationFormat>Širokoúhlá obrazovka</PresentationFormat>
  <Paragraphs>165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0" baseType="lpstr">
      <vt:lpstr>Arial</vt:lpstr>
      <vt:lpstr>The Hand Bold</vt:lpstr>
      <vt:lpstr>The Serif Hand Black</vt:lpstr>
      <vt:lpstr>SketchyVTI</vt:lpstr>
      <vt:lpstr>Faunes  de Christiane Vadnais</vt:lpstr>
      <vt:lpstr>Table des matières</vt:lpstr>
      <vt:lpstr>Christiane VADNAIS</vt:lpstr>
      <vt:lpstr>Faunes</vt:lpstr>
      <vt:lpstr>Structure du récit</vt:lpstr>
      <vt:lpstr>Histoires et personnages</vt:lpstr>
      <vt:lpstr>I.  Diluvium  (déluge, inondation)</vt:lpstr>
      <vt:lpstr>II.  Creaturae  (créations)</vt:lpstr>
      <vt:lpstr>III. Panthera Leo  (lion)</vt:lpstr>
      <vt:lpstr>IV. Viavarium  (vivier)</vt:lpstr>
      <vt:lpstr>V. In vivo  (dans l’organisme vivant)</vt:lpstr>
      <vt:lpstr>VI. Incisivus  (incisif, qui mord)</vt:lpstr>
      <vt:lpstr>VII. Devorare  (dévorer)</vt:lpstr>
      <vt:lpstr>VIII. Ursus maritimus   (ours polaire)</vt:lpstr>
      <vt:lpstr>IX. Requises</vt:lpstr>
      <vt:lpstr>X. Faunes</vt:lpstr>
      <vt:lpstr>Stratégies narratologiques</vt:lpstr>
      <vt:lpstr>Motifs principaux</vt:lpstr>
      <vt:lpstr>Le (néo)fantastique</vt:lpstr>
      <vt:lpstr>Morphologie du conte fantastique (Šrámek)</vt:lpstr>
      <vt:lpstr>Morphologie du conte fantastique</vt:lpstr>
      <vt:lpstr>Morphologie du conte fantastique</vt:lpstr>
      <vt:lpstr>Message</vt:lpstr>
      <vt:lpstr>Merci de votre attention.</vt:lpstr>
      <vt:lpstr>Sources des photos</vt:lpstr>
      <vt:lpstr>Bibliographie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Faunes de Christiane Vadnais</dc:title>
  <dc:creator>Zuzana Praislerová</dc:creator>
  <cp:lastModifiedBy>Zuzana Praislerová</cp:lastModifiedBy>
  <cp:revision>42</cp:revision>
  <dcterms:created xsi:type="dcterms:W3CDTF">2022-04-25T10:21:37Z</dcterms:created>
  <dcterms:modified xsi:type="dcterms:W3CDTF">2022-05-25T10:12:54Z</dcterms:modified>
</cp:coreProperties>
</file>