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>
      <p:cViewPr varScale="1">
        <p:scale>
          <a:sx n="68" d="100"/>
          <a:sy n="68" d="100"/>
        </p:scale>
        <p:origin x="616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77F7AB8-6E9D-4391-B1E3-5F1E33DCDCBA}" type="datetime1">
              <a:rPr lang="cs-CZ" smtClean="0"/>
              <a:t>21.04.2022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D735E09-BE15-4FAA-B0D1-C04A8E5E7EEE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92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23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96CDB09-5010-468D-966A-071420605F0C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6D0A20B-ED95-4F23-A740-0A686F53B7F9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CC12C6A-B604-4443-94AC-83CE051ADC20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5F6F68B0-02CC-4855-AD12-E40EF30E2618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1F974B1-47CB-4CA0-B43C-A59C3990E139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2B4E43C-CE88-44CC-B5E2-02210E19B450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530C09C-F0D9-4B7F-9E7F-315062AA9721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A23B5F0-2BD2-4E19-9E47-B5DEA4493DE5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59FCCA2-40BE-4423-9F9F-E1A68F210700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31E0432-1344-4446-AC25-5CB78CA5E996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CE4E4AD-61ED-4D79-8239-4A7962296606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E661-72CE-4F77-9AC4-F33C6B83F2D3}" type="datetime1">
              <a:rPr lang="cs-CZ" smtClean="0"/>
              <a:pPr/>
              <a:t>21.04.2022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6060" y="1052736"/>
            <a:ext cx="5796467" cy="3200400"/>
          </a:xfrm>
        </p:spPr>
        <p:txBody>
          <a:bodyPr rtlCol="0"/>
          <a:lstStyle/>
          <a:p>
            <a:pPr algn="ctr" rtl="0"/>
            <a:r>
              <a:rPr lang="cs-CZ" dirty="0" err="1" smtClean="0"/>
              <a:t>Littérature</a:t>
            </a:r>
            <a:r>
              <a:rPr lang="fr-FR" dirty="0" smtClean="0"/>
              <a:t> et « Belles-lettres »</a:t>
            </a:r>
            <a:r>
              <a:rPr lang="cs-CZ" dirty="0" smtClean="0"/>
              <a:t> au XVIII</a:t>
            </a:r>
            <a:r>
              <a:rPr lang="fr-FR" dirty="0" smtClean="0"/>
              <a:t>e siècle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52452" y="4421019"/>
            <a:ext cx="5335486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fr-FR" dirty="0" smtClean="0">
                <a:solidFill>
                  <a:srgbClr val="96B86B"/>
                </a:solidFill>
              </a:rPr>
              <a:t>Dans le sillage des Lumières?</a:t>
            </a:r>
            <a:endParaRPr lang="cs-CZ" dirty="0">
              <a:solidFill>
                <a:srgbClr val="96B86B"/>
              </a:solidFill>
            </a:endParaRPr>
          </a:p>
        </p:txBody>
      </p:sp>
      <p:pic>
        <p:nvPicPr>
          <p:cNvPr id="1026" name="Picture 2" descr="XVIIIe siècle : une soif de liv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0" y="1268760"/>
            <a:ext cx="3382399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" y="1391651"/>
            <a:ext cx="288032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780" y="1772816"/>
            <a:ext cx="4872606" cy="4343400"/>
          </a:xfrm>
        </p:spPr>
        <p:txBody>
          <a:bodyPr/>
          <a:lstStyle/>
          <a:p>
            <a:r>
              <a:rPr lang="fr-FR" dirty="0" smtClean="0"/>
              <a:t>Antoine-François Prévost, dit Abbé Prévost (1697-1763)</a:t>
            </a:r>
          </a:p>
          <a:p>
            <a:pPr lvl="1"/>
            <a:r>
              <a:rPr lang="fr-FR" i="1" dirty="0" smtClean="0"/>
              <a:t>Mémoires et aventures d’un homme de qualité: </a:t>
            </a:r>
            <a:r>
              <a:rPr lang="fr-FR" dirty="0" smtClean="0"/>
              <a:t>6</a:t>
            </a:r>
            <a:r>
              <a:rPr lang="fr-FR" baseline="30000" dirty="0" smtClean="0"/>
              <a:t>e</a:t>
            </a:r>
            <a:r>
              <a:rPr lang="fr-FR" dirty="0" smtClean="0"/>
              <a:t> tome </a:t>
            </a:r>
            <a:r>
              <a:rPr lang="fr-FR" dirty="0"/>
              <a:t>- </a:t>
            </a:r>
            <a:r>
              <a:rPr lang="fr-FR" i="1" dirty="0"/>
              <a:t>Histoire du chevalier des Grieux et de Manon Lescaut</a:t>
            </a:r>
            <a:endParaRPr lang="cs-CZ" i="1" dirty="0"/>
          </a:p>
        </p:txBody>
      </p:sp>
      <p:pic>
        <p:nvPicPr>
          <p:cNvPr id="10242" name="Picture 2" descr="Image dans Infobo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34" y="1916832"/>
            <a:ext cx="3104070" cy="43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1/10/Manonlescau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09" y="2060848"/>
            <a:ext cx="31146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788" y="1857080"/>
            <a:ext cx="5880718" cy="4343400"/>
          </a:xfrm>
        </p:spPr>
        <p:txBody>
          <a:bodyPr/>
          <a:lstStyle/>
          <a:p>
            <a:r>
              <a:rPr lang="fr-FR" dirty="0" smtClean="0"/>
              <a:t>Pierre Choderlos de Laclos (1741-1803)</a:t>
            </a:r>
          </a:p>
          <a:p>
            <a:pPr lvl="1"/>
            <a:r>
              <a:rPr lang="fr-FR" i="1" dirty="0" smtClean="0"/>
              <a:t>Les Liaisons dangereuses</a:t>
            </a:r>
          </a:p>
          <a:p>
            <a:endParaRPr lang="cs-CZ" dirty="0"/>
          </a:p>
        </p:txBody>
      </p:sp>
      <p:pic>
        <p:nvPicPr>
          <p:cNvPr id="11266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28" y="2132856"/>
            <a:ext cx="3437597" cy="41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illustrative de l’article Les Liaisons dangere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2060848"/>
            <a:ext cx="290396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4" y="1828800"/>
            <a:ext cx="5520678" cy="4343400"/>
          </a:xfrm>
        </p:spPr>
        <p:txBody>
          <a:bodyPr/>
          <a:lstStyle/>
          <a:p>
            <a:r>
              <a:rPr lang="fr-FR" dirty="0" smtClean="0"/>
              <a:t>André Chénier (</a:t>
            </a:r>
            <a:r>
              <a:rPr lang="cs-CZ" dirty="0" smtClean="0"/>
              <a:t>1762-1794)</a:t>
            </a:r>
          </a:p>
          <a:p>
            <a:pPr lvl="1"/>
            <a:r>
              <a:rPr lang="cs-CZ" i="1" dirty="0" err="1" smtClean="0"/>
              <a:t>Jeu</a:t>
            </a:r>
            <a:r>
              <a:rPr lang="cs-CZ" i="1" dirty="0" smtClean="0"/>
              <a:t> de </a:t>
            </a:r>
            <a:r>
              <a:rPr lang="cs-CZ" i="1" dirty="0" err="1" smtClean="0"/>
              <a:t>Paume</a:t>
            </a:r>
            <a:r>
              <a:rPr lang="cs-CZ" i="1" dirty="0" smtClean="0"/>
              <a:t>, </a:t>
            </a:r>
            <a:r>
              <a:rPr lang="cs-CZ" i="1" dirty="0" err="1" smtClean="0"/>
              <a:t>Iambes</a:t>
            </a:r>
            <a:r>
              <a:rPr lang="cs-CZ" i="1" dirty="0" smtClean="0"/>
              <a:t>, </a:t>
            </a:r>
            <a:r>
              <a:rPr lang="cs-CZ" i="1" dirty="0" err="1" smtClean="0"/>
              <a:t>Jeune</a:t>
            </a:r>
            <a:r>
              <a:rPr lang="cs-CZ" i="1" dirty="0" smtClean="0"/>
              <a:t> </a:t>
            </a:r>
            <a:r>
              <a:rPr lang="cs-CZ" i="1" dirty="0" err="1" smtClean="0"/>
              <a:t>captive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12290" name="Picture 2" descr="Image dans Info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196752"/>
            <a:ext cx="3978216" cy="51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</a:t>
            </a:r>
            <a:r>
              <a:rPr lang="fr-FR" dirty="0" smtClean="0"/>
              <a:t>«</a:t>
            </a:r>
            <a:r>
              <a:rPr lang="fr-FR" dirty="0"/>
              <a:t> Cas Beaumarchais » ou le scandale de Figaro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4" y="1828800"/>
            <a:ext cx="6240758" cy="4343400"/>
          </a:xfrm>
        </p:spPr>
        <p:txBody>
          <a:bodyPr/>
          <a:lstStyle/>
          <a:p>
            <a:r>
              <a:rPr lang="cs-CZ" dirty="0" err="1"/>
              <a:t>Pierre</a:t>
            </a:r>
            <a:r>
              <a:rPr lang="cs-CZ" dirty="0"/>
              <a:t>-Augustin </a:t>
            </a:r>
            <a:r>
              <a:rPr lang="cs-CZ" dirty="0" err="1"/>
              <a:t>Caron</a:t>
            </a:r>
            <a:r>
              <a:rPr lang="cs-CZ" dirty="0"/>
              <a:t> de </a:t>
            </a:r>
            <a:r>
              <a:rPr lang="cs-CZ" dirty="0" err="1" smtClean="0"/>
              <a:t>Beaumarchais</a:t>
            </a:r>
            <a:r>
              <a:rPr lang="cs-CZ" dirty="0" smtClean="0"/>
              <a:t> </a:t>
            </a:r>
            <a:r>
              <a:rPr lang="fr-FR" dirty="0" smtClean="0"/>
              <a:t>(1732-1799)</a:t>
            </a:r>
          </a:p>
          <a:p>
            <a:r>
              <a:rPr lang="fr-FR" dirty="0" smtClean="0"/>
              <a:t>Trilogie de Figaro</a:t>
            </a:r>
          </a:p>
          <a:p>
            <a:pPr lvl="1"/>
            <a:r>
              <a:rPr lang="fr-FR" dirty="0"/>
              <a:t>Le Barbier de Séville (1775)</a:t>
            </a:r>
          </a:p>
          <a:p>
            <a:pPr lvl="1"/>
            <a:r>
              <a:rPr lang="fr-FR" dirty="0"/>
              <a:t>Le Mariage de Figaro (1784)</a:t>
            </a:r>
          </a:p>
          <a:p>
            <a:pPr lvl="1"/>
            <a:r>
              <a:rPr lang="fr-FR" dirty="0"/>
              <a:t>La Mère coupable (1792)</a:t>
            </a:r>
          </a:p>
          <a:p>
            <a:r>
              <a:rPr lang="fr-FR" dirty="0" smtClean="0"/>
              <a:t>Interdiction du </a:t>
            </a:r>
            <a:r>
              <a:rPr lang="fr-FR" i="1" dirty="0" smtClean="0"/>
              <a:t>Mariage </a:t>
            </a:r>
            <a:r>
              <a:rPr lang="fr-FR" dirty="0" smtClean="0"/>
              <a:t>par la censure et imposition de l’opinion public</a:t>
            </a:r>
          </a:p>
          <a:p>
            <a:r>
              <a:rPr lang="fr-FR" dirty="0" smtClean="0"/>
              <a:t>Critique sociale: théâtre comme une tribune publique</a:t>
            </a:r>
            <a:endParaRPr lang="cs-CZ" dirty="0"/>
          </a:p>
          <a:p>
            <a:endParaRPr lang="cs-CZ" dirty="0"/>
          </a:p>
        </p:txBody>
      </p:sp>
      <p:pic>
        <p:nvPicPr>
          <p:cNvPr id="13314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2204864"/>
            <a:ext cx="2520280" cy="32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ésumé du Mariage de Figaro | Superp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484784"/>
            <a:ext cx="4684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ans une caricature présentant Beaumarchais, il est représenté postérieur découvert entre les jambes d’un lazariste martinet en main devant la comtesse Almaviva. Estampe, Bibliothèque de l’Arsena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260648"/>
            <a:ext cx="4266406" cy="62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09836" y="980728"/>
            <a:ext cx="3936502" cy="4343400"/>
          </a:xfrm>
        </p:spPr>
        <p:txBody>
          <a:bodyPr rtlCol="0"/>
          <a:lstStyle/>
          <a:p>
            <a:pPr marL="457200" indent="-457200" rtl="0">
              <a:buFont typeface="+mj-lt"/>
              <a:buAutoNum type="arabicPeriod"/>
            </a:pPr>
            <a:r>
              <a:rPr lang="fr-FR" dirty="0" smtClean="0"/>
              <a:t>Caractéristiques de l’espace littéraire au XVIIIe siècle</a:t>
            </a:r>
            <a:endParaRPr lang="cs-CZ" dirty="0" smtClean="0"/>
          </a:p>
          <a:p>
            <a:pPr marL="457200" indent="-457200" rtl="0">
              <a:buFont typeface="+mj-lt"/>
              <a:buAutoNum type="arabicPeriod"/>
            </a:pPr>
            <a:r>
              <a:rPr lang="fr-FR" dirty="0" smtClean="0"/>
              <a:t>Grands auteurs du siècle</a:t>
            </a:r>
            <a:endParaRPr lang="cs-CZ" dirty="0" smtClean="0"/>
          </a:p>
          <a:p>
            <a:pPr marL="457200" indent="-457200" rtl="0">
              <a:buFont typeface="+mj-lt"/>
              <a:buAutoNum type="arabicPeriod"/>
            </a:pPr>
            <a:r>
              <a:rPr lang="fr-FR" dirty="0" smtClean="0"/>
              <a:t>« Cas Beaumarchais » ou le scandale de Figaro </a:t>
            </a:r>
            <a:endParaRPr lang="cs-CZ" dirty="0"/>
          </a:p>
        </p:txBody>
      </p:sp>
      <p:pic>
        <p:nvPicPr>
          <p:cNvPr id="2050" name="Picture 2" descr="http://expositions.bnf.fr/lecture/images/3/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476672"/>
            <a:ext cx="4057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391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1.1 </a:t>
            </a:r>
            <a:r>
              <a:rPr lang="fr-FR" b="1" dirty="0"/>
              <a:t>Un paysage littéraire en mouvement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4" y="1828800"/>
            <a:ext cx="5376662" cy="4343400"/>
          </a:xfrm>
        </p:spPr>
        <p:txBody>
          <a:bodyPr/>
          <a:lstStyle/>
          <a:p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fr-FR" dirty="0" smtClean="0"/>
              <a:t>littérature « entre deux » (entre le classicisme et le romantisme)</a:t>
            </a:r>
          </a:p>
          <a:p>
            <a:r>
              <a:rPr lang="fr-FR" dirty="0" smtClean="0"/>
              <a:t>Héritage du classicisme: conservatisme, hiérarchie des genres</a:t>
            </a:r>
          </a:p>
          <a:p>
            <a:r>
              <a:rPr lang="fr-FR" dirty="0" smtClean="0"/>
              <a:t>Nouvelles formes: essor du roman</a:t>
            </a:r>
          </a:p>
          <a:p>
            <a:r>
              <a:rPr lang="fr-FR" dirty="0" smtClean="0"/>
              <a:t>Un lien étroit entre la production littéraire et les idées des Lumières</a:t>
            </a:r>
            <a:endParaRPr lang="cs-CZ" dirty="0"/>
          </a:p>
        </p:txBody>
      </p:sp>
      <p:pic>
        <p:nvPicPr>
          <p:cNvPr id="3074" name="Picture 2" descr="Les fauteuils &quot;verts&quot; de la Coupole, dans le respect des codes et rituels  des &quot;immortel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1772816"/>
            <a:ext cx="3146640" cy="4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1.2 </a:t>
            </a:r>
            <a:r>
              <a:rPr lang="fr-FR" b="1" dirty="0"/>
              <a:t>Littérature et société : la formation d’un espace </a:t>
            </a:r>
            <a:r>
              <a:rPr lang="fr-FR" b="1" dirty="0" smtClean="0"/>
              <a:t>publi</a:t>
            </a:r>
            <a:r>
              <a:rPr lang="cs-CZ" b="1" dirty="0" smtClean="0"/>
              <a:t>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4" y="1828800"/>
            <a:ext cx="5520678" cy="4343400"/>
          </a:xfrm>
        </p:spPr>
        <p:txBody>
          <a:bodyPr/>
          <a:lstStyle/>
          <a:p>
            <a:r>
              <a:rPr lang="fr-FR" dirty="0" smtClean="0"/>
              <a:t>Littérature: partie de l’espace et des pratiques sociales</a:t>
            </a:r>
          </a:p>
          <a:p>
            <a:r>
              <a:rPr lang="cs-CZ" dirty="0" smtClean="0"/>
              <a:t>No</a:t>
            </a:r>
            <a:r>
              <a:rPr lang="fr-FR" dirty="0" smtClean="0"/>
              <a:t>mbre de publications plus en plus important</a:t>
            </a:r>
          </a:p>
          <a:p>
            <a:r>
              <a:rPr lang="fr-FR" dirty="0" smtClean="0"/>
              <a:t>Journaux et périodiques : importance croissante</a:t>
            </a:r>
          </a:p>
          <a:p>
            <a:r>
              <a:rPr lang="fr-FR" dirty="0" smtClean="0"/>
              <a:t>Développement de l’écriture féminine  </a:t>
            </a:r>
            <a:endParaRPr lang="cs-CZ" dirty="0"/>
          </a:p>
        </p:txBody>
      </p:sp>
      <p:pic>
        <p:nvPicPr>
          <p:cNvPr id="4098" name="Picture 2" descr="La presse au Siècle des Lumiè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1196752"/>
            <a:ext cx="380047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620688"/>
            <a:ext cx="96012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1.3 </a:t>
            </a:r>
            <a:r>
              <a:rPr lang="fr-FR" dirty="0" smtClean="0"/>
              <a:t>Le </a:t>
            </a:r>
            <a:r>
              <a:rPr lang="fr-FR" dirty="0"/>
              <a:t>théâtre : une liberté </a:t>
            </a:r>
            <a:r>
              <a:rPr lang="fr-FR" dirty="0" smtClean="0"/>
              <a:t>nouvelle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788" y="2060848"/>
            <a:ext cx="5184576" cy="4343400"/>
          </a:xfrm>
        </p:spPr>
        <p:txBody>
          <a:bodyPr/>
          <a:lstStyle/>
          <a:p>
            <a:r>
              <a:rPr lang="fr-FR" dirty="0" smtClean="0"/>
              <a:t>Système du privilège: le monopole de la Comédie française </a:t>
            </a:r>
            <a:endParaRPr lang="cs-CZ" dirty="0" smtClean="0"/>
          </a:p>
          <a:p>
            <a:r>
              <a:rPr lang="cs-CZ" dirty="0" smtClean="0"/>
              <a:t>I</a:t>
            </a:r>
            <a:r>
              <a:rPr lang="fr-FR" dirty="0" smtClean="0"/>
              <a:t>mportance du public parisien</a:t>
            </a:r>
          </a:p>
          <a:p>
            <a:r>
              <a:rPr lang="fr-FR" dirty="0" smtClean="0"/>
              <a:t>Tragédie: un genre toujours à la vogue</a:t>
            </a:r>
          </a:p>
          <a:p>
            <a:r>
              <a:rPr lang="fr-FR" dirty="0" smtClean="0"/>
              <a:t>Nouveaux genres: vaudeville, parodie dramatique</a:t>
            </a:r>
            <a:endParaRPr lang="cs-CZ" dirty="0"/>
          </a:p>
        </p:txBody>
      </p:sp>
      <p:pic>
        <p:nvPicPr>
          <p:cNvPr id="5122" name="Picture 2" descr="La Comédie-Française : aux sources d'une histoire institutionnelle et  cultur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2060848"/>
            <a:ext cx="5488450" cy="39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1.4 </a:t>
            </a:r>
            <a:r>
              <a:rPr lang="fr-FR" dirty="0"/>
              <a:t>Le roman, fiction et </a:t>
            </a:r>
            <a:r>
              <a:rPr lang="fr-FR" dirty="0" smtClean="0"/>
              <a:t>critique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780" y="1916832"/>
            <a:ext cx="7464894" cy="4343400"/>
          </a:xfrm>
        </p:spPr>
        <p:txBody>
          <a:bodyPr/>
          <a:lstStyle/>
          <a:p>
            <a:r>
              <a:rPr lang="fr-FR" dirty="0" smtClean="0"/>
              <a:t>Première grande période du roman</a:t>
            </a:r>
          </a:p>
          <a:p>
            <a:r>
              <a:rPr lang="fr-FR" dirty="0" smtClean="0"/>
              <a:t>Roman picaresque (Lesage), noir (Prévost), libertin (Laclos)</a:t>
            </a:r>
          </a:p>
          <a:p>
            <a:r>
              <a:rPr lang="fr-FR" dirty="0" smtClean="0"/>
              <a:t>Contes philosophiques, satiriques, de fées</a:t>
            </a:r>
            <a:endParaRPr lang="cs-CZ" dirty="0"/>
          </a:p>
        </p:txBody>
      </p:sp>
      <p:pic>
        <p:nvPicPr>
          <p:cNvPr id="6146" name="Picture 2" descr="Fichier:Emilie Chatelet portrait by Latour.jp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01" y="1772816"/>
            <a:ext cx="3591160" cy="43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1.5 </a:t>
            </a:r>
            <a:r>
              <a:rPr lang="fr-FR" dirty="0"/>
              <a:t>Naissance de </a:t>
            </a:r>
            <a:r>
              <a:rPr lang="fr-FR" dirty="0" smtClean="0"/>
              <a:t>l’intellectuel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1104" y="2204864"/>
            <a:ext cx="4944614" cy="4343400"/>
          </a:xfrm>
        </p:spPr>
        <p:txBody>
          <a:bodyPr/>
          <a:lstStyle/>
          <a:p>
            <a:r>
              <a:rPr lang="cs-CZ" dirty="0" smtClean="0"/>
              <a:t>Les </a:t>
            </a:r>
            <a:r>
              <a:rPr lang="cs-CZ" dirty="0" err="1" smtClean="0"/>
              <a:t>Lu</a:t>
            </a:r>
            <a:r>
              <a:rPr lang="fr-FR" dirty="0" smtClean="0"/>
              <a:t>mières marquent l’ensemble des valeurs et des idées de la période</a:t>
            </a:r>
          </a:p>
          <a:p>
            <a:r>
              <a:rPr lang="fr-FR" dirty="0" smtClean="0"/>
              <a:t>Intellectuel: un homme public, engagé, actif dans les lettres, un nouveau humaniste </a:t>
            </a:r>
            <a:endParaRPr lang="cs-CZ" dirty="0"/>
          </a:p>
        </p:txBody>
      </p:sp>
      <p:pic>
        <p:nvPicPr>
          <p:cNvPr id="7170" name="Picture 2" descr="Révolution française : quelle est l'influence de la littérature du siècle  des Lumières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1700808"/>
            <a:ext cx="3386917" cy="42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Grands</a:t>
            </a:r>
            <a:r>
              <a:rPr lang="cs-CZ" dirty="0" smtClean="0"/>
              <a:t> </a:t>
            </a:r>
            <a:r>
              <a:rPr lang="cs-CZ" dirty="0" err="1" smtClean="0"/>
              <a:t>auteurs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si</a:t>
            </a:r>
            <a:r>
              <a:rPr lang="fr-FR" dirty="0" smtClean="0"/>
              <a:t>ècle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4" y="1828800"/>
            <a:ext cx="5376662" cy="4343400"/>
          </a:xfrm>
        </p:spPr>
        <p:txBody>
          <a:bodyPr/>
          <a:lstStyle/>
          <a:p>
            <a:r>
              <a:rPr lang="fr-FR" dirty="0" smtClean="0"/>
              <a:t>Alain-René Lesage (1668-1747)</a:t>
            </a:r>
          </a:p>
          <a:p>
            <a:pPr lvl="1"/>
            <a:r>
              <a:rPr lang="fr-FR" i="1" dirty="0" smtClean="0"/>
              <a:t>Histoire de Gil Blas de Santilene</a:t>
            </a:r>
          </a:p>
          <a:p>
            <a:pPr lvl="1"/>
            <a:r>
              <a:rPr lang="fr-FR" i="1" dirty="0" smtClean="0"/>
              <a:t>Diable boiteux </a:t>
            </a:r>
            <a:endParaRPr lang="cs-CZ" i="1" dirty="0"/>
          </a:p>
        </p:txBody>
      </p:sp>
      <p:pic>
        <p:nvPicPr>
          <p:cNvPr id="8194" name="Picture 2" descr="https://upload.wikimedia.org/wikipedia/commons/thumb/d/dc/Alain-Ren%C3%A9_Lesage_%28par_Boilly%29.jpg/800px-Alain-Ren%C3%A9_Lesage_%28par_Boilly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1562146"/>
            <a:ext cx="3185016" cy="46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4" y="1828800"/>
            <a:ext cx="5664694" cy="4343400"/>
          </a:xfrm>
        </p:spPr>
        <p:txBody>
          <a:bodyPr/>
          <a:lstStyle/>
          <a:p>
            <a:r>
              <a:rPr lang="cs-CZ" dirty="0" err="1" smtClean="0"/>
              <a:t>Pierre</a:t>
            </a:r>
            <a:r>
              <a:rPr lang="cs-CZ" dirty="0" smtClean="0"/>
              <a:t> de </a:t>
            </a:r>
            <a:r>
              <a:rPr lang="cs-CZ" dirty="0" err="1" smtClean="0"/>
              <a:t>Marivaux</a:t>
            </a:r>
            <a:r>
              <a:rPr lang="cs-CZ" dirty="0" smtClean="0"/>
              <a:t> </a:t>
            </a:r>
            <a:r>
              <a:rPr lang="fr-FR" dirty="0" smtClean="0"/>
              <a:t>(1688-1763)</a:t>
            </a:r>
          </a:p>
          <a:p>
            <a:pPr lvl="1"/>
            <a:r>
              <a:rPr lang="fr-FR" i="1" dirty="0" smtClean="0"/>
              <a:t>Vie de Marianne </a:t>
            </a:r>
          </a:p>
          <a:p>
            <a:pPr lvl="1"/>
            <a:r>
              <a:rPr lang="fr-FR" i="1" dirty="0" smtClean="0"/>
              <a:t>Le Jeu de l’amour  et du hasard</a:t>
            </a:r>
            <a:endParaRPr lang="cs-CZ" i="1" dirty="0" smtClean="0"/>
          </a:p>
        </p:txBody>
      </p:sp>
      <p:pic>
        <p:nvPicPr>
          <p:cNvPr id="9218" name="Picture 2" descr="Image dans Info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1340768"/>
            <a:ext cx="3942606" cy="46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dřeva (16:9)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6_TF02801115_TF02801115.potx" id="{17B4DA3F-2A8A-4B82-8138-034DA7AF06CB}" vid="{3D86052C-CC3B-4104-B169-25DB4934AE1D}"/>
    </a:ext>
  </a:extLst>
</a:theme>
</file>

<file path=ppt/theme/theme2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přírodním dřevem (širokoúhlý formát)</Template>
  <TotalTime>281</TotalTime>
  <Words>312</Words>
  <Application>Microsoft Office PowerPoint</Application>
  <PresentationFormat>Vlastní</PresentationFormat>
  <Paragraphs>50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Century</vt:lpstr>
      <vt:lpstr>Design dřeva (16:9)</vt:lpstr>
      <vt:lpstr>Littérature et « Belles-lettres » au XVIIIe siècle </vt:lpstr>
      <vt:lpstr>Prezentace aplikace PowerPoint</vt:lpstr>
      <vt:lpstr>1.1 Un paysage littéraire en mouvement </vt:lpstr>
      <vt:lpstr>1.2 Littérature et société : la formation d’un espace public</vt:lpstr>
      <vt:lpstr>1.3 Le théâtre : une liberté nouvelle</vt:lpstr>
      <vt:lpstr>1.4 Le roman, fiction et critique</vt:lpstr>
      <vt:lpstr>1.5 Naissance de l’intellectuel</vt:lpstr>
      <vt:lpstr>2. Grands auteurs du siècle</vt:lpstr>
      <vt:lpstr>Prezentace aplikace PowerPoint</vt:lpstr>
      <vt:lpstr>Prezentace aplikace PowerPoint</vt:lpstr>
      <vt:lpstr>Prezentace aplikace PowerPoint</vt:lpstr>
      <vt:lpstr>Prezentace aplikace PowerPoint</vt:lpstr>
      <vt:lpstr>3. « Cas Beaumarchais » ou le scandale de Figaro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Littérature et « Belles-lettres » au XVIIIe siècle</dc:title>
  <dc:creator>MZK</dc:creator>
  <cp:lastModifiedBy>MZK</cp:lastModifiedBy>
  <cp:revision>11</cp:revision>
  <dcterms:created xsi:type="dcterms:W3CDTF">2022-04-20T18:31:24Z</dcterms:created>
  <dcterms:modified xsi:type="dcterms:W3CDTF">2022-04-21T07:26:17Z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