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1" r:id="rId5"/>
    <p:sldId id="262" r:id="rId6"/>
    <p:sldId id="263" r:id="rId7"/>
    <p:sldId id="264" r:id="rId8"/>
    <p:sldId id="259" r:id="rId9"/>
    <p:sldId id="265" r:id="rId10"/>
    <p:sldId id="266" r:id="rId11"/>
    <p:sldId id="267" r:id="rId12"/>
    <p:sldId id="268" r:id="rId13"/>
    <p:sldId id="269" r:id="rId14"/>
    <p:sldId id="270" r:id="rId15"/>
    <p:sldId id="260" r:id="rId16"/>
    <p:sldId id="271"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2" d="100"/>
          <a:sy n="62" d="100"/>
        </p:scale>
        <p:origin x="4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cs-CZ" smtClean="0"/>
              <a:t>Kliknutím lze upravit styl.</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můžete upravit styl předlohy.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2/23/2022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cs-CZ" smtClean="0"/>
              <a:t>Kliknutím lze upravit styl.</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2/23/2022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cs-CZ" smtClean="0"/>
              <a:t>Kliknutím lze upravit styl.</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smtClean="0"/>
              <a:t>Upravte styly předlohy textu.</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cs-CZ" smtClean="0"/>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2/23/2022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cs-CZ" smtClean="0"/>
              <a:t>Kliknutím lze upravit styl.</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cs-CZ" smtClean="0"/>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2/23/2022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cs-CZ" smtClean="0"/>
              <a:t>Kliknutím lze upravit styl.</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cs-CZ" smtClean="0"/>
              <a:t>Upravte styly předlohy textu.</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2/23/2022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cs-CZ" smtClean="0"/>
              <a:t>Kliknutím lze upravit styl.</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cs-CZ" smtClean="0"/>
              <a:t>Upravte styly předlohy textu.</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2/23/2022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ncho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nchor="ct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cs-CZ" smtClean="0"/>
              <a:t>Kliknutím lze upravit styl.</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2/23/2022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Kliknutím lze upravit styl.</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2/23/2022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2/23/2022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cs-CZ" smtClean="0"/>
              <a:t>Kliknutím lze upravit styl.</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2/23/2022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cs-CZ" smtClean="0"/>
              <a:t>Kliknutím lze upravit styl.</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2/23/2022</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cs-CZ" smtClean="0"/>
              <a:t>Kliknutím lze upravit styl.</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2/23/2022</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republicofletters.stanford.edu/casestudies/voltaire.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youtube.com/watch?v=N01db5Y-3B8"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748145" y="6234545"/>
            <a:ext cx="10076253" cy="995218"/>
          </a:xfrm>
        </p:spPr>
        <p:txBody>
          <a:bodyPr>
            <a:normAutofit/>
          </a:bodyPr>
          <a:lstStyle/>
          <a:p>
            <a:r>
              <a:rPr lang="fr-FR" sz="2800" dirty="0" smtClean="0"/>
              <a:t>Cadre des lumières</a:t>
            </a:r>
            <a:r>
              <a:rPr lang="cs-CZ" sz="2800" dirty="0" smtClean="0"/>
              <a:t> : </a:t>
            </a:r>
            <a:r>
              <a:rPr lang="fr-FR" sz="2800" dirty="0"/>
              <a:t>Contexte historique et </a:t>
            </a:r>
            <a:r>
              <a:rPr lang="fr-FR" sz="2800" dirty="0" smtClean="0"/>
              <a:t>social </a:t>
            </a:r>
            <a:r>
              <a:rPr lang="cs-CZ" sz="2800" dirty="0"/>
              <a:t/>
            </a:r>
            <a:br>
              <a:rPr lang="cs-CZ" sz="2800" dirty="0"/>
            </a:br>
            <a:endParaRPr lang="cs-CZ" sz="2800" dirty="0"/>
          </a:p>
        </p:txBody>
      </p:sp>
      <p:pic>
        <p:nvPicPr>
          <p:cNvPr id="1026" name="Picture 2" descr="https://gallica.bnf.fr/ark:/12148/btv1b53093249g/f1.high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440" y="99881"/>
            <a:ext cx="7981661" cy="6217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7818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60577" y="335799"/>
            <a:ext cx="9905998" cy="1905000"/>
          </a:xfrm>
        </p:spPr>
        <p:txBody>
          <a:bodyPr/>
          <a:lstStyle/>
          <a:p>
            <a:r>
              <a:rPr lang="fr-FR" dirty="0" smtClean="0"/>
              <a:t>II.2 Une Europe cosmopolite </a:t>
            </a:r>
            <a:endParaRPr lang="cs-CZ" dirty="0"/>
          </a:p>
        </p:txBody>
      </p:sp>
      <p:sp>
        <p:nvSpPr>
          <p:cNvPr id="3" name="Zástupný symbol pro obsah 2"/>
          <p:cNvSpPr>
            <a:spLocks noGrp="1"/>
          </p:cNvSpPr>
          <p:nvPr>
            <p:ph idx="1"/>
          </p:nvPr>
        </p:nvSpPr>
        <p:spPr/>
        <p:txBody>
          <a:bodyPr/>
          <a:lstStyle/>
          <a:p>
            <a:endParaRPr lang="cs-CZ"/>
          </a:p>
        </p:txBody>
      </p:sp>
      <p:pic>
        <p:nvPicPr>
          <p:cNvPr id="9218" name="Picture 2" descr="5 choses à savoir sur Catherine I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3165" y="2054921"/>
            <a:ext cx="3650306" cy="403918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File:Friedrich II. von Preußen und Voltaire.jpg - Wikimedia Comm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067" y="554805"/>
            <a:ext cx="4473138" cy="613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1664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7156" y="948647"/>
            <a:ext cx="3297023" cy="1905000"/>
          </a:xfrm>
        </p:spPr>
        <p:txBody>
          <a:bodyPr/>
          <a:lstStyle/>
          <a:p>
            <a:r>
              <a:rPr lang="fr-FR" dirty="0" smtClean="0"/>
              <a:t>II.3 Une Europe des académies</a:t>
            </a:r>
            <a:endParaRPr lang="cs-CZ"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02130" y="87037"/>
            <a:ext cx="7989870" cy="6764588"/>
          </a:xfrm>
        </p:spPr>
      </p:pic>
    </p:spTree>
    <p:extLst>
      <p:ext uri="{BB962C8B-B14F-4D97-AF65-F5344CB8AC3E}">
        <p14:creationId xmlns:p14="http://schemas.microsoft.com/office/powerpoint/2010/main" val="22533496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60394" y="0"/>
            <a:ext cx="9905998" cy="1003443"/>
          </a:xfrm>
        </p:spPr>
        <p:txBody>
          <a:bodyPr/>
          <a:lstStyle/>
          <a:p>
            <a:r>
              <a:rPr lang="fr-FR" dirty="0" smtClean="0"/>
              <a:t>iI.4 Une Europe des franc-maçons </a:t>
            </a:r>
            <a:endParaRPr lang="cs-CZ" dirty="0"/>
          </a:p>
        </p:txBody>
      </p:sp>
      <p:pic>
        <p:nvPicPr>
          <p:cNvPr id="10242" name="Picture 2" descr="https://www.quimper.bzh/uploads/Image/bd/17619_091_Une-loge-au-XVIIIeme-siec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394" y="883578"/>
            <a:ext cx="8625752" cy="582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8756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55786" y="537681"/>
            <a:ext cx="7776556" cy="1905000"/>
          </a:xfrm>
        </p:spPr>
        <p:txBody>
          <a:bodyPr/>
          <a:lstStyle/>
          <a:p>
            <a:r>
              <a:rPr lang="fr-FR" dirty="0" smtClean="0"/>
              <a:t>II.5 Une europe de communication</a:t>
            </a:r>
            <a:endParaRPr lang="cs-CZ" dirty="0"/>
          </a:p>
        </p:txBody>
      </p:sp>
      <p:sp>
        <p:nvSpPr>
          <p:cNvPr id="3" name="Zástupný symbol pro obsah 2"/>
          <p:cNvSpPr>
            <a:spLocks noGrp="1"/>
          </p:cNvSpPr>
          <p:nvPr>
            <p:ph idx="1"/>
          </p:nvPr>
        </p:nvSpPr>
        <p:spPr>
          <a:xfrm>
            <a:off x="555786" y="2307404"/>
            <a:ext cx="8156699" cy="3124201"/>
          </a:xfrm>
        </p:spPr>
        <p:txBody>
          <a:bodyPr>
            <a:normAutofit/>
          </a:bodyPr>
          <a:lstStyle/>
          <a:p>
            <a:r>
              <a:rPr lang="fr-FR" sz="2400" dirty="0" smtClean="0"/>
              <a:t>Marché du livre</a:t>
            </a:r>
          </a:p>
          <a:p>
            <a:r>
              <a:rPr lang="fr-FR" sz="2400" dirty="0" smtClean="0"/>
              <a:t>Journaux – </a:t>
            </a:r>
            <a:r>
              <a:rPr lang="fr-FR" sz="2400" i="1" dirty="0" smtClean="0"/>
              <a:t>Gazette, Mercure de France, Journal des Savants, Journal encyclopédique</a:t>
            </a:r>
            <a:endParaRPr lang="fr-FR" sz="2400" dirty="0" smtClean="0"/>
          </a:p>
          <a:p>
            <a:r>
              <a:rPr lang="fr-FR" sz="2400" dirty="0" smtClean="0"/>
              <a:t>Correspondance – exemple de Voltaire </a:t>
            </a:r>
            <a:r>
              <a:rPr lang="cs-CZ" u="sng" dirty="0">
                <a:effectLst/>
                <a:hlinkClick r:id="rId2"/>
              </a:rPr>
              <a:t>http://republicofletters.stanford.edu/casestudies/voltaire.html</a:t>
            </a:r>
            <a:r>
              <a:rPr lang="cs-CZ" dirty="0">
                <a:effectLst/>
              </a:rPr>
              <a:t> </a:t>
            </a:r>
            <a:endParaRPr lang="cs-CZ" sz="2400" dirty="0"/>
          </a:p>
        </p:txBody>
      </p:sp>
    </p:spTree>
    <p:extLst>
      <p:ext uri="{BB962C8B-B14F-4D97-AF65-F5344CB8AC3E}">
        <p14:creationId xmlns:p14="http://schemas.microsoft.com/office/powerpoint/2010/main" val="26741981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Journal encyclopédique | 1759-03-15 | Gall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140" y="719191"/>
            <a:ext cx="2771194" cy="531173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Journal des savants — Wikipé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1584" y="719191"/>
            <a:ext cx="3298003" cy="542833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Mercure de France : dédié au Roy | 1732-04 | Galli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0874" y="523981"/>
            <a:ext cx="2887452" cy="5774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3222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fr-FR" dirty="0" smtClean="0"/>
              <a:t>III. Points problématiques de l’Europe des Lumières </a:t>
            </a:r>
            <a:endParaRPr lang="cs-CZ" dirty="0"/>
          </a:p>
        </p:txBody>
      </p:sp>
      <p:sp>
        <p:nvSpPr>
          <p:cNvPr id="3" name="Zástupný symbol pro obsah 2"/>
          <p:cNvSpPr>
            <a:spLocks noGrp="1"/>
          </p:cNvSpPr>
          <p:nvPr>
            <p:ph idx="1"/>
          </p:nvPr>
        </p:nvSpPr>
        <p:spPr/>
        <p:txBody>
          <a:bodyPr/>
          <a:lstStyle/>
          <a:p>
            <a:r>
              <a:rPr lang="fr-FR" dirty="0" smtClean="0"/>
              <a:t>Les Lumières et le pouvoir</a:t>
            </a:r>
          </a:p>
          <a:p>
            <a:r>
              <a:rPr lang="fr-FR" dirty="0" smtClean="0"/>
              <a:t>La République des Lettres x les Lumières </a:t>
            </a:r>
          </a:p>
          <a:p>
            <a:r>
              <a:rPr lang="fr-FR" dirty="0" smtClean="0"/>
              <a:t>Une Europe française?</a:t>
            </a:r>
          </a:p>
          <a:p>
            <a:r>
              <a:rPr lang="fr-FR" dirty="0" smtClean="0"/>
              <a:t>Une époque de la raison? </a:t>
            </a:r>
            <a:endParaRPr lang="cs-CZ" dirty="0"/>
          </a:p>
        </p:txBody>
      </p:sp>
    </p:spTree>
    <p:extLst>
      <p:ext uri="{BB962C8B-B14F-4D97-AF65-F5344CB8AC3E}">
        <p14:creationId xmlns:p14="http://schemas.microsoft.com/office/powerpoint/2010/main" val="36514454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1490734" y="400692"/>
            <a:ext cx="9905998" cy="552236"/>
          </a:xfrm>
        </p:spPr>
        <p:txBody>
          <a:bodyPr>
            <a:normAutofit/>
          </a:bodyPr>
          <a:lstStyle/>
          <a:p>
            <a:r>
              <a:rPr lang="cs-CZ" sz="2500" dirty="0" smtClean="0">
                <a:solidFill>
                  <a:schemeClr val="bg1"/>
                </a:solidFill>
              </a:rPr>
              <a:t>Les </a:t>
            </a:r>
            <a:r>
              <a:rPr lang="cs-CZ" sz="2500" dirty="0" err="1" smtClean="0">
                <a:solidFill>
                  <a:schemeClr val="bg1"/>
                </a:solidFill>
              </a:rPr>
              <a:t>Lu</a:t>
            </a:r>
            <a:r>
              <a:rPr lang="fr-FR" sz="2500" dirty="0" smtClean="0">
                <a:solidFill>
                  <a:schemeClr val="bg1"/>
                </a:solidFill>
              </a:rPr>
              <a:t>mières et le pouvoir: cas de Frédéric II</a:t>
            </a:r>
            <a:endParaRPr lang="cs-CZ" sz="2500" dirty="0">
              <a:solidFill>
                <a:schemeClr val="bg1"/>
              </a:solidFill>
            </a:endParaRPr>
          </a:p>
        </p:txBody>
      </p:sp>
      <p:sp>
        <p:nvSpPr>
          <p:cNvPr id="3" name="Zástupný symbol pro obsah 2"/>
          <p:cNvSpPr>
            <a:spLocks noGrp="1"/>
          </p:cNvSpPr>
          <p:nvPr>
            <p:ph idx="1"/>
          </p:nvPr>
        </p:nvSpPr>
        <p:spPr>
          <a:xfrm>
            <a:off x="381125" y="1156698"/>
            <a:ext cx="7807378" cy="5285199"/>
          </a:xfrm>
        </p:spPr>
        <p:txBody>
          <a:bodyPr>
            <a:normAutofit fontScale="92500" lnSpcReduction="20000"/>
          </a:bodyPr>
          <a:lstStyle/>
          <a:p>
            <a:r>
              <a:rPr lang="fr-FR" dirty="0">
                <a:solidFill>
                  <a:schemeClr val="bg1"/>
                </a:solidFill>
                <a:effectLst/>
              </a:rPr>
              <a:t>Frédéric II selon Jules Michelet : </a:t>
            </a:r>
            <a:endParaRPr lang="fr-FR" dirty="0" smtClean="0">
              <a:solidFill>
                <a:schemeClr val="bg1"/>
              </a:solidFill>
              <a:effectLst/>
            </a:endParaRPr>
          </a:p>
          <a:p>
            <a:pPr marL="0" indent="0">
              <a:buNone/>
            </a:pPr>
            <a:r>
              <a:rPr lang="fr-FR" dirty="0" smtClean="0">
                <a:solidFill>
                  <a:schemeClr val="bg1"/>
                </a:solidFill>
                <a:effectLst/>
              </a:rPr>
              <a:t>«</a:t>
            </a:r>
            <a:r>
              <a:rPr lang="fr-FR" dirty="0">
                <a:solidFill>
                  <a:schemeClr val="bg1"/>
                </a:solidFill>
                <a:effectLst/>
              </a:rPr>
              <a:t> </a:t>
            </a:r>
            <a:r>
              <a:rPr lang="fr-FR" i="1" dirty="0">
                <a:solidFill>
                  <a:schemeClr val="bg1"/>
                </a:solidFill>
                <a:effectLst/>
              </a:rPr>
              <a:t>Français signifiait pour lui libre penseur. Être un roi tout français, cela lui paraisait être roi des esprits et de l’opinion, grande puissance qu’il cultiva tojours et n’aida pas peu au beau succès de ses affaires.</a:t>
            </a:r>
            <a:r>
              <a:rPr lang="fr-FR" dirty="0">
                <a:solidFill>
                  <a:schemeClr val="bg1"/>
                </a:solidFill>
                <a:effectLst/>
              </a:rPr>
              <a:t> » </a:t>
            </a:r>
            <a:endParaRPr lang="fr-FR" dirty="0" smtClean="0">
              <a:solidFill>
                <a:schemeClr val="bg1"/>
              </a:solidFill>
              <a:effectLst/>
            </a:endParaRPr>
          </a:p>
          <a:p>
            <a:r>
              <a:rPr lang="fr-FR" dirty="0" smtClean="0">
                <a:solidFill>
                  <a:schemeClr val="bg1"/>
                </a:solidFill>
                <a:effectLst/>
              </a:rPr>
              <a:t>L’avis </a:t>
            </a:r>
            <a:r>
              <a:rPr lang="fr-FR" dirty="0">
                <a:solidFill>
                  <a:schemeClr val="bg1"/>
                </a:solidFill>
                <a:effectLst/>
              </a:rPr>
              <a:t>de Frédéric II sur l’allemand, exprimé dans son livre </a:t>
            </a:r>
            <a:r>
              <a:rPr lang="fr-FR" i="1" dirty="0">
                <a:solidFill>
                  <a:schemeClr val="bg1"/>
                </a:solidFill>
                <a:effectLst/>
              </a:rPr>
              <a:t>De la littérature allemande ; des défauts qu'on peut lui reprocher ; quelles en sont les causes ; et par quels moyens on peut les corriger</a:t>
            </a:r>
            <a:r>
              <a:rPr lang="fr-FR" dirty="0">
                <a:solidFill>
                  <a:schemeClr val="bg1"/>
                </a:solidFill>
                <a:effectLst/>
              </a:rPr>
              <a:t> : </a:t>
            </a:r>
            <a:endParaRPr lang="fr-FR" dirty="0" smtClean="0">
              <a:solidFill>
                <a:schemeClr val="bg1"/>
              </a:solidFill>
              <a:effectLst/>
            </a:endParaRPr>
          </a:p>
          <a:p>
            <a:pPr marL="0" indent="0">
              <a:buNone/>
            </a:pPr>
            <a:r>
              <a:rPr lang="fr-FR" dirty="0" smtClean="0">
                <a:solidFill>
                  <a:schemeClr val="bg1"/>
                </a:solidFill>
                <a:effectLst/>
              </a:rPr>
              <a:t>« </a:t>
            </a:r>
            <a:r>
              <a:rPr lang="fr-FR" i="1" dirty="0">
                <a:solidFill>
                  <a:schemeClr val="bg1"/>
                </a:solidFill>
                <a:effectLst/>
              </a:rPr>
              <a:t>Je trouve une langue à demi-barbare, qui se divise en autant de dialectes différents que l'Allemagne contient de provinces. Chaque cercle se persuade que son patois est le meilleur. Il n'existe point encore de recueil muni de la sanction nationale, où l'on trouve un choix de mots et de phrases qui constitue la pureté du langage… Il est donc physiquement impossible qu'un auteur doué du plus beau génie puisse supérieurement bien manier cette langue brute…</a:t>
            </a:r>
            <a:r>
              <a:rPr lang="fr-FR" dirty="0">
                <a:solidFill>
                  <a:schemeClr val="bg1"/>
                </a:solidFill>
                <a:effectLst/>
              </a:rPr>
              <a:t> »</a:t>
            </a:r>
            <a:endParaRPr lang="cs-CZ" dirty="0">
              <a:solidFill>
                <a:schemeClr val="bg1"/>
              </a:solidFill>
              <a:effectLst/>
            </a:endParaRPr>
          </a:p>
          <a:p>
            <a:endParaRPr lang="fr-FR" i="1" dirty="0" smtClean="0">
              <a:solidFill>
                <a:schemeClr val="bg1"/>
              </a:solidFill>
              <a:effectLst/>
            </a:endParaRPr>
          </a:p>
          <a:p>
            <a:r>
              <a:rPr lang="cs-CZ" i="1" dirty="0" err="1" smtClean="0">
                <a:solidFill>
                  <a:schemeClr val="bg1"/>
                </a:solidFill>
                <a:effectLst/>
              </a:rPr>
              <a:t>Hunde</a:t>
            </a:r>
            <a:r>
              <a:rPr lang="cs-CZ" i="1" dirty="0">
                <a:solidFill>
                  <a:schemeClr val="bg1"/>
                </a:solidFill>
                <a:effectLst/>
              </a:rPr>
              <a:t>, </a:t>
            </a:r>
            <a:r>
              <a:rPr lang="cs-CZ" i="1" dirty="0" err="1">
                <a:solidFill>
                  <a:schemeClr val="bg1"/>
                </a:solidFill>
                <a:effectLst/>
              </a:rPr>
              <a:t>wollt</a:t>
            </a:r>
            <a:r>
              <a:rPr lang="cs-CZ" i="1" dirty="0">
                <a:solidFill>
                  <a:schemeClr val="bg1"/>
                </a:solidFill>
                <a:effectLst/>
              </a:rPr>
              <a:t> </a:t>
            </a:r>
            <a:r>
              <a:rPr lang="cs-CZ" i="1" dirty="0" err="1">
                <a:solidFill>
                  <a:schemeClr val="bg1"/>
                </a:solidFill>
                <a:effectLst/>
              </a:rPr>
              <a:t>ihr</a:t>
            </a:r>
            <a:r>
              <a:rPr lang="cs-CZ" i="1" dirty="0">
                <a:solidFill>
                  <a:schemeClr val="bg1"/>
                </a:solidFill>
                <a:effectLst/>
              </a:rPr>
              <a:t> </a:t>
            </a:r>
            <a:r>
              <a:rPr lang="cs-CZ" i="1" dirty="0" err="1">
                <a:solidFill>
                  <a:schemeClr val="bg1"/>
                </a:solidFill>
                <a:effectLst/>
              </a:rPr>
              <a:t>ewig</a:t>
            </a:r>
            <a:r>
              <a:rPr lang="cs-CZ" i="1" dirty="0">
                <a:solidFill>
                  <a:schemeClr val="bg1"/>
                </a:solidFill>
                <a:effectLst/>
              </a:rPr>
              <a:t> </a:t>
            </a:r>
            <a:r>
              <a:rPr lang="cs-CZ" i="1" dirty="0" err="1">
                <a:solidFill>
                  <a:schemeClr val="bg1"/>
                </a:solidFill>
                <a:effectLst/>
              </a:rPr>
              <a:t>leben</a:t>
            </a:r>
            <a:r>
              <a:rPr lang="cs-CZ" i="1" dirty="0" smtClean="0">
                <a:solidFill>
                  <a:schemeClr val="bg1"/>
                </a:solidFill>
                <a:effectLst/>
              </a:rPr>
              <a:t>?</a:t>
            </a:r>
            <a:r>
              <a:rPr lang="fr-FR" i="1" dirty="0" smtClean="0">
                <a:solidFill>
                  <a:schemeClr val="bg1"/>
                </a:solidFill>
                <a:effectLst/>
              </a:rPr>
              <a:t> </a:t>
            </a:r>
            <a:r>
              <a:rPr lang="cs-CZ" dirty="0" smtClean="0">
                <a:solidFill>
                  <a:schemeClr val="bg1"/>
                </a:solidFill>
                <a:effectLst/>
              </a:rPr>
              <a:t>«</a:t>
            </a:r>
            <a:r>
              <a:rPr lang="cs-CZ" dirty="0">
                <a:solidFill>
                  <a:schemeClr val="bg1"/>
                </a:solidFill>
                <a:effectLst/>
              </a:rPr>
              <a:t> </a:t>
            </a:r>
            <a:r>
              <a:rPr lang="cs-CZ" dirty="0" err="1">
                <a:solidFill>
                  <a:schemeClr val="bg1"/>
                </a:solidFill>
                <a:effectLst/>
              </a:rPr>
              <a:t>Chiens</a:t>
            </a:r>
            <a:r>
              <a:rPr lang="cs-CZ" dirty="0">
                <a:solidFill>
                  <a:schemeClr val="bg1"/>
                </a:solidFill>
                <a:effectLst/>
              </a:rPr>
              <a:t>, </a:t>
            </a:r>
            <a:r>
              <a:rPr lang="cs-CZ" dirty="0" err="1">
                <a:solidFill>
                  <a:schemeClr val="bg1"/>
                </a:solidFill>
                <a:effectLst/>
              </a:rPr>
              <a:t>voulez</a:t>
            </a:r>
            <a:r>
              <a:rPr lang="cs-CZ" dirty="0">
                <a:solidFill>
                  <a:schemeClr val="bg1"/>
                </a:solidFill>
                <a:effectLst/>
              </a:rPr>
              <a:t>-vous </a:t>
            </a:r>
            <a:r>
              <a:rPr lang="cs-CZ" dirty="0" err="1">
                <a:solidFill>
                  <a:schemeClr val="bg1"/>
                </a:solidFill>
                <a:effectLst/>
              </a:rPr>
              <a:t>vivre</a:t>
            </a:r>
            <a:r>
              <a:rPr lang="cs-CZ" dirty="0">
                <a:solidFill>
                  <a:schemeClr val="bg1"/>
                </a:solidFill>
                <a:effectLst/>
              </a:rPr>
              <a:t> </a:t>
            </a:r>
            <a:r>
              <a:rPr lang="cs-CZ" dirty="0" err="1">
                <a:solidFill>
                  <a:schemeClr val="bg1"/>
                </a:solidFill>
                <a:effectLst/>
              </a:rPr>
              <a:t>éternellement</a:t>
            </a:r>
            <a:r>
              <a:rPr lang="cs-CZ" dirty="0">
                <a:solidFill>
                  <a:schemeClr val="bg1"/>
                </a:solidFill>
                <a:effectLst/>
              </a:rPr>
              <a:t>? </a:t>
            </a:r>
            <a:r>
              <a:rPr lang="cs-CZ" dirty="0" smtClean="0">
                <a:solidFill>
                  <a:schemeClr val="bg1"/>
                </a:solidFill>
                <a:effectLst/>
              </a:rPr>
              <a:t>»</a:t>
            </a:r>
            <a:r>
              <a:rPr lang="fr-FR" dirty="0" smtClean="0">
                <a:solidFill>
                  <a:schemeClr val="bg1"/>
                </a:solidFill>
                <a:effectLst/>
              </a:rPr>
              <a:t> (Frédéric II à la bataille de Kolin)</a:t>
            </a:r>
            <a:endParaRPr lang="cs-CZ" dirty="0">
              <a:solidFill>
                <a:schemeClr val="bg1"/>
              </a:solidFill>
            </a:endParaRPr>
          </a:p>
        </p:txBody>
      </p:sp>
      <p:pic>
        <p:nvPicPr>
          <p:cNvPr id="12290" name="Picture 2" descr="Frédéric II (roi de Prusse) — Wikipé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4355" y="1664413"/>
            <a:ext cx="2853446" cy="3596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4431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Pour </a:t>
            </a:r>
            <a:r>
              <a:rPr lang="cs-CZ" dirty="0" err="1" smtClean="0"/>
              <a:t>commencer</a:t>
            </a:r>
            <a:r>
              <a:rPr lang="cs-CZ" dirty="0" smtClean="0"/>
              <a:t>: </a:t>
            </a:r>
            <a:r>
              <a:rPr lang="cs-CZ" i="1" dirty="0" smtClean="0"/>
              <a:t>De </a:t>
            </a:r>
            <a:r>
              <a:rPr lang="cs-CZ" i="1" dirty="0" err="1" smtClean="0"/>
              <a:t>l‘horrible</a:t>
            </a:r>
            <a:r>
              <a:rPr lang="cs-CZ" i="1" dirty="0" smtClean="0"/>
              <a:t> </a:t>
            </a:r>
            <a:r>
              <a:rPr lang="cs-CZ" i="1" dirty="0" err="1" smtClean="0"/>
              <a:t>danger</a:t>
            </a:r>
            <a:r>
              <a:rPr lang="cs-CZ" i="1" dirty="0" smtClean="0"/>
              <a:t> de la </a:t>
            </a:r>
            <a:r>
              <a:rPr lang="cs-CZ" i="1" dirty="0" err="1" smtClean="0"/>
              <a:t>lecture</a:t>
            </a:r>
            <a:r>
              <a:rPr lang="cs-CZ" i="1" dirty="0" smtClean="0"/>
              <a:t> </a:t>
            </a:r>
            <a:r>
              <a:rPr lang="cs-CZ" dirty="0" smtClean="0"/>
              <a:t>(</a:t>
            </a:r>
            <a:r>
              <a:rPr lang="cs-CZ" dirty="0" err="1" smtClean="0"/>
              <a:t>Voltaire</a:t>
            </a:r>
            <a:r>
              <a:rPr lang="cs-CZ" dirty="0" smtClean="0"/>
              <a:t>, 1765)</a:t>
            </a:r>
            <a:endParaRPr lang="cs-CZ" dirty="0"/>
          </a:p>
        </p:txBody>
      </p:sp>
      <p:sp>
        <p:nvSpPr>
          <p:cNvPr id="3" name="Zástupný symbol pro obsah 2"/>
          <p:cNvSpPr>
            <a:spLocks noGrp="1"/>
          </p:cNvSpPr>
          <p:nvPr>
            <p:ph idx="1"/>
          </p:nvPr>
        </p:nvSpPr>
        <p:spPr>
          <a:xfrm>
            <a:off x="1141413" y="2666999"/>
            <a:ext cx="6238442" cy="3669146"/>
          </a:xfrm>
        </p:spPr>
        <p:txBody>
          <a:bodyPr>
            <a:normAutofit/>
          </a:bodyPr>
          <a:lstStyle/>
          <a:p>
            <a:pPr marL="457200" indent="-457200">
              <a:buFont typeface="+mj-lt"/>
              <a:buAutoNum type="arabicPeriod"/>
            </a:pPr>
            <a:r>
              <a:rPr lang="cs-CZ" sz="2500" dirty="0" err="1" smtClean="0"/>
              <a:t>Quelle</a:t>
            </a:r>
            <a:r>
              <a:rPr lang="cs-CZ" sz="2500" dirty="0" smtClean="0"/>
              <a:t> </a:t>
            </a:r>
            <a:r>
              <a:rPr lang="cs-CZ" sz="2500" dirty="0" err="1" smtClean="0"/>
              <a:t>est</a:t>
            </a:r>
            <a:r>
              <a:rPr lang="cs-CZ" sz="2500" dirty="0" smtClean="0"/>
              <a:t> la </a:t>
            </a:r>
            <a:r>
              <a:rPr lang="cs-CZ" sz="2500" dirty="0" err="1" smtClean="0"/>
              <a:t>forme</a:t>
            </a:r>
            <a:r>
              <a:rPr lang="cs-CZ" sz="2500" dirty="0" smtClean="0"/>
              <a:t> </a:t>
            </a:r>
            <a:r>
              <a:rPr lang="cs-CZ" sz="2500" dirty="0" err="1" smtClean="0"/>
              <a:t>du</a:t>
            </a:r>
            <a:r>
              <a:rPr lang="cs-CZ" sz="2500" dirty="0" smtClean="0"/>
              <a:t> texte, </a:t>
            </a:r>
            <a:r>
              <a:rPr lang="cs-CZ" sz="2500" dirty="0" err="1" smtClean="0"/>
              <a:t>quel</a:t>
            </a:r>
            <a:r>
              <a:rPr lang="cs-CZ" sz="2500" dirty="0" smtClean="0"/>
              <a:t> </a:t>
            </a:r>
            <a:r>
              <a:rPr lang="cs-CZ" sz="2500" dirty="0" err="1" smtClean="0"/>
              <a:t>est</a:t>
            </a:r>
            <a:r>
              <a:rPr lang="cs-CZ" sz="2500" dirty="0" smtClean="0"/>
              <a:t> son </a:t>
            </a:r>
            <a:r>
              <a:rPr lang="cs-CZ" sz="2500" dirty="0" err="1" smtClean="0"/>
              <a:t>genre</a:t>
            </a:r>
            <a:r>
              <a:rPr lang="cs-CZ" sz="2500" dirty="0" smtClean="0"/>
              <a:t>?</a:t>
            </a:r>
          </a:p>
          <a:p>
            <a:pPr marL="457200" indent="-457200">
              <a:buFont typeface="+mj-lt"/>
              <a:buAutoNum type="arabicPeriod"/>
            </a:pPr>
            <a:r>
              <a:rPr lang="cs-CZ" sz="2500" dirty="0" err="1" smtClean="0"/>
              <a:t>Quels</a:t>
            </a:r>
            <a:r>
              <a:rPr lang="cs-CZ" sz="2500" dirty="0" smtClean="0"/>
              <a:t> </a:t>
            </a:r>
            <a:r>
              <a:rPr lang="cs-CZ" sz="2500" dirty="0" err="1" smtClean="0"/>
              <a:t>th</a:t>
            </a:r>
            <a:r>
              <a:rPr lang="fr-FR" sz="2500" dirty="0" smtClean="0"/>
              <a:t>èmes aborde le texte et comment?</a:t>
            </a:r>
          </a:p>
          <a:p>
            <a:pPr marL="457200" indent="-457200">
              <a:buFont typeface="+mj-lt"/>
              <a:buAutoNum type="arabicPeriod"/>
            </a:pPr>
            <a:r>
              <a:rPr lang="fr-FR" sz="2500" dirty="0" smtClean="0"/>
              <a:t>Quelles phénomènes ou institutions critique le texte?</a:t>
            </a:r>
            <a:endParaRPr lang="cs-CZ" sz="2500" dirty="0"/>
          </a:p>
        </p:txBody>
      </p:sp>
      <p:pic>
        <p:nvPicPr>
          <p:cNvPr id="2050" name="Picture 2" descr="No, Voltaire Didn&amp;#39;t Say That - The Dispatch Fact Che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1681" y="2369126"/>
            <a:ext cx="3261943" cy="3967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5888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fr-FR" dirty="0" smtClean="0"/>
              <a:t>I. Contexte historique</a:t>
            </a:r>
            <a:endParaRPr lang="cs-CZ" dirty="0"/>
          </a:p>
        </p:txBody>
      </p:sp>
      <p:sp>
        <p:nvSpPr>
          <p:cNvPr id="3" name="Zástupný symbol pro obsah 2"/>
          <p:cNvSpPr>
            <a:spLocks noGrp="1"/>
          </p:cNvSpPr>
          <p:nvPr>
            <p:ph idx="1"/>
          </p:nvPr>
        </p:nvSpPr>
        <p:spPr/>
        <p:txBody>
          <a:bodyPr/>
          <a:lstStyle/>
          <a:p>
            <a:endParaRPr lang="cs-CZ"/>
          </a:p>
        </p:txBody>
      </p:sp>
      <p:pic>
        <p:nvPicPr>
          <p:cNvPr id="3074" name="Picture 2" descr="http://ekladata.com/Lwf04gqEUNhO1lvGH8Pook5ZUUs@550x3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7793" y="2302163"/>
            <a:ext cx="6817880" cy="4165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4739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9304" y="106217"/>
            <a:ext cx="9905998" cy="1905000"/>
          </a:xfrm>
        </p:spPr>
        <p:txBody>
          <a:bodyPr/>
          <a:lstStyle/>
          <a:p>
            <a:r>
              <a:rPr lang="fr-FR" dirty="0" smtClean="0"/>
              <a:t>I.1 Périodes politiques </a:t>
            </a:r>
            <a:endParaRPr lang="cs-CZ" dirty="0"/>
          </a:p>
        </p:txBody>
      </p:sp>
      <p:sp>
        <p:nvSpPr>
          <p:cNvPr id="3" name="Zástupný symbol pro obsah 2"/>
          <p:cNvSpPr>
            <a:spLocks noGrp="1"/>
          </p:cNvSpPr>
          <p:nvPr>
            <p:ph idx="1"/>
          </p:nvPr>
        </p:nvSpPr>
        <p:spPr>
          <a:xfrm>
            <a:off x="384031" y="2011217"/>
            <a:ext cx="7282151" cy="3124201"/>
          </a:xfrm>
        </p:spPr>
        <p:txBody>
          <a:bodyPr>
            <a:normAutofit/>
          </a:bodyPr>
          <a:lstStyle/>
          <a:p>
            <a:pPr lvl="1"/>
            <a:r>
              <a:rPr lang="fr-FR" sz="2400" dirty="0">
                <a:effectLst/>
              </a:rPr>
              <a:t>Jusqu’à 1715 : règne du Louis XIV</a:t>
            </a:r>
            <a:endParaRPr lang="cs-CZ" sz="2400" dirty="0">
              <a:effectLst/>
            </a:endParaRPr>
          </a:p>
          <a:p>
            <a:pPr lvl="1"/>
            <a:r>
              <a:rPr lang="fr-FR" sz="2400" dirty="0" smtClean="0">
                <a:effectLst/>
              </a:rPr>
              <a:t>1715-1723 : </a:t>
            </a:r>
            <a:r>
              <a:rPr lang="fr-FR" sz="2400" dirty="0">
                <a:effectLst/>
              </a:rPr>
              <a:t>La </a:t>
            </a:r>
            <a:r>
              <a:rPr lang="fr-FR" sz="2400" dirty="0" smtClean="0">
                <a:effectLst/>
              </a:rPr>
              <a:t>Régence</a:t>
            </a:r>
          </a:p>
          <a:p>
            <a:pPr lvl="1"/>
            <a:r>
              <a:rPr lang="fr-FR" sz="2400" dirty="0">
                <a:effectLst/>
              </a:rPr>
              <a:t>1723-1774 : règne personnel de Louis </a:t>
            </a:r>
            <a:r>
              <a:rPr lang="fr-FR" sz="2400" dirty="0" smtClean="0">
                <a:effectLst/>
              </a:rPr>
              <a:t>XV</a:t>
            </a:r>
          </a:p>
          <a:p>
            <a:pPr lvl="1"/>
            <a:r>
              <a:rPr lang="fr-FR" sz="2400" dirty="0">
                <a:effectLst/>
              </a:rPr>
              <a:t>1774-1792 : règne de Louis </a:t>
            </a:r>
            <a:r>
              <a:rPr lang="fr-FR" sz="2400" dirty="0" smtClean="0">
                <a:effectLst/>
              </a:rPr>
              <a:t>XVI</a:t>
            </a:r>
          </a:p>
          <a:p>
            <a:pPr lvl="1"/>
            <a:r>
              <a:rPr lang="fr-FR" sz="2400" dirty="0">
                <a:effectLst/>
              </a:rPr>
              <a:t>1792-1799 : République française</a:t>
            </a:r>
            <a:endParaRPr lang="cs-CZ" sz="2400" dirty="0"/>
          </a:p>
        </p:txBody>
      </p:sp>
      <p:pic>
        <p:nvPicPr>
          <p:cNvPr id="4098" name="Picture 2" descr="Louis XIV - Vikidia, l&amp;#39;encyclopédie des 8-13 a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7066" y="0"/>
            <a:ext cx="1905000" cy="27813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hilippe d&amp;#39;Orléans, régent de France | Histoire et analyse d&amp;#39;images et  oeuv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3746" y="1850735"/>
            <a:ext cx="1897302" cy="344516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Louis XV, roi de France (1715-17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6935" y="3573317"/>
            <a:ext cx="2177199" cy="263337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Portrait of Louis XVI (1754-93) - Joseph Siffred Duplessis jako tisk anebo  olejomalb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41801" y="4461164"/>
            <a:ext cx="1857984" cy="2282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7688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1261486" y="147782"/>
            <a:ext cx="9905998" cy="609600"/>
          </a:xfrm>
        </p:spPr>
        <p:txBody>
          <a:bodyPr/>
          <a:lstStyle/>
          <a:p>
            <a:r>
              <a:rPr lang="fr-FR" dirty="0" smtClean="0">
                <a:solidFill>
                  <a:schemeClr val="bg1"/>
                </a:solidFill>
              </a:rPr>
              <a:t>I.2 situation intérieure </a:t>
            </a:r>
            <a:endParaRPr lang="cs-CZ" dirty="0">
              <a:solidFill>
                <a:schemeClr val="bg1"/>
              </a:solidFill>
            </a:endParaRPr>
          </a:p>
        </p:txBody>
      </p:sp>
      <p:sp>
        <p:nvSpPr>
          <p:cNvPr id="3" name="Zástupný symbol pro obsah 2"/>
          <p:cNvSpPr>
            <a:spLocks noGrp="1"/>
          </p:cNvSpPr>
          <p:nvPr>
            <p:ph idx="1"/>
          </p:nvPr>
        </p:nvSpPr>
        <p:spPr/>
        <p:txBody>
          <a:bodyPr/>
          <a:lstStyle/>
          <a:p>
            <a:endParaRPr lang="cs-CZ"/>
          </a:p>
        </p:txBody>
      </p:sp>
      <p:pic>
        <p:nvPicPr>
          <p:cNvPr id="5122" name="Picture 2" descr="https://upload.wikimedia.org/wikipedia/commons/thumb/0/0b/France_1552_to_1798-fr.svg/800px-France_1552_to_1798-fr.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5597" y="757382"/>
            <a:ext cx="8632527" cy="5999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5266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6146" name="Picture 2" descr="https://i.pinimg.com/564x/93/a0/75/93a0756a4850eb77b97b71e7709695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3017" y="352745"/>
            <a:ext cx="6019193" cy="5980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7351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7705" y="309936"/>
            <a:ext cx="6389544" cy="1905000"/>
          </a:xfrm>
        </p:spPr>
        <p:txBody>
          <a:bodyPr/>
          <a:lstStyle/>
          <a:p>
            <a:r>
              <a:rPr lang="fr-FR" dirty="0" smtClean="0"/>
              <a:t>I.3 situation extérieure: conflits et traités</a:t>
            </a:r>
            <a:endParaRPr lang="cs-CZ" dirty="0"/>
          </a:p>
        </p:txBody>
      </p:sp>
      <p:sp>
        <p:nvSpPr>
          <p:cNvPr id="3" name="Zástupný symbol pro obsah 2"/>
          <p:cNvSpPr>
            <a:spLocks noGrp="1"/>
          </p:cNvSpPr>
          <p:nvPr>
            <p:ph idx="1"/>
          </p:nvPr>
        </p:nvSpPr>
        <p:spPr>
          <a:xfrm>
            <a:off x="360577" y="2214936"/>
            <a:ext cx="7108735" cy="3661882"/>
          </a:xfrm>
        </p:spPr>
        <p:txBody>
          <a:bodyPr>
            <a:normAutofit fontScale="92500" lnSpcReduction="10000"/>
          </a:bodyPr>
          <a:lstStyle/>
          <a:p>
            <a:r>
              <a:rPr lang="fr-FR" sz="2400" dirty="0">
                <a:effectLst/>
              </a:rPr>
              <a:t>Guerre de succession d’Espagne (1701-1713) </a:t>
            </a:r>
            <a:endParaRPr lang="cs-CZ" sz="2400" dirty="0">
              <a:effectLst/>
            </a:endParaRPr>
          </a:p>
          <a:p>
            <a:r>
              <a:rPr lang="fr-FR" sz="2400" dirty="0">
                <a:effectLst/>
              </a:rPr>
              <a:t>Guerre de succession de Pologne (1733-1738) </a:t>
            </a:r>
            <a:endParaRPr lang="cs-CZ" sz="2400" dirty="0">
              <a:effectLst/>
            </a:endParaRPr>
          </a:p>
          <a:p>
            <a:r>
              <a:rPr lang="fr-FR" sz="2400" dirty="0">
                <a:effectLst/>
              </a:rPr>
              <a:t>Guerres de succession d’Autriche (1740-1748) </a:t>
            </a:r>
            <a:endParaRPr lang="cs-CZ" sz="2400" dirty="0">
              <a:effectLst/>
            </a:endParaRPr>
          </a:p>
          <a:p>
            <a:r>
              <a:rPr lang="fr-FR" sz="2400" dirty="0">
                <a:effectLst/>
              </a:rPr>
              <a:t>Guerre de Sept ans (1756-1763) </a:t>
            </a:r>
            <a:endParaRPr lang="fr-FR" sz="2400" dirty="0" smtClean="0">
              <a:effectLst/>
            </a:endParaRPr>
          </a:p>
          <a:p>
            <a:pPr lvl="1"/>
            <a:r>
              <a:rPr lang="fr-FR" sz="2400" u="sng" dirty="0">
                <a:effectLst/>
                <a:hlinkClick r:id="rId2"/>
              </a:rPr>
              <a:t>https://www.youtube.com/watch?v=N01db5Y-3B8</a:t>
            </a:r>
            <a:r>
              <a:rPr lang="fr-FR" sz="2400" dirty="0">
                <a:effectLst/>
              </a:rPr>
              <a:t> </a:t>
            </a:r>
            <a:r>
              <a:rPr lang="fr-FR" sz="2400" dirty="0" smtClean="0">
                <a:effectLst/>
              </a:rPr>
              <a:t> </a:t>
            </a:r>
            <a:endParaRPr lang="cs-CZ" sz="2400" dirty="0">
              <a:effectLst/>
            </a:endParaRPr>
          </a:p>
          <a:p>
            <a:r>
              <a:rPr lang="fr-FR" sz="2400" dirty="0">
                <a:effectLst/>
              </a:rPr>
              <a:t>Guerre d’indépendance des Etats-Unis (1776-1783) </a:t>
            </a:r>
            <a:endParaRPr lang="cs-CZ" sz="2400" dirty="0">
              <a:effectLst/>
            </a:endParaRPr>
          </a:p>
          <a:p>
            <a:r>
              <a:rPr lang="fr-FR" sz="2400" dirty="0">
                <a:effectLst/>
              </a:rPr>
              <a:t>Guerres révolutionnaires (1792-1802</a:t>
            </a:r>
            <a:r>
              <a:rPr lang="fr-FR" dirty="0">
                <a:effectLst/>
              </a:rPr>
              <a:t>) </a:t>
            </a:r>
            <a:endParaRPr lang="cs-CZ" dirty="0">
              <a:effectLst/>
            </a:endParaRPr>
          </a:p>
          <a:p>
            <a:endParaRPr lang="cs-CZ" dirty="0"/>
          </a:p>
        </p:txBody>
      </p:sp>
      <p:pic>
        <p:nvPicPr>
          <p:cNvPr id="7170" name="Picture 2" descr="Fichier:Bataille-de-fonteno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4377" y="309936"/>
            <a:ext cx="4732287" cy="6369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6819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fr-FR" dirty="0" smtClean="0"/>
              <a:t>II. Caractéristiques générales de l’Europe des lumières</a:t>
            </a:r>
            <a:endParaRPr lang="cs-CZ" dirty="0"/>
          </a:p>
        </p:txBody>
      </p:sp>
      <p:sp>
        <p:nvSpPr>
          <p:cNvPr id="3" name="Zástupný symbol pro obsah 2"/>
          <p:cNvSpPr>
            <a:spLocks noGrp="1"/>
          </p:cNvSpPr>
          <p:nvPr>
            <p:ph idx="1"/>
          </p:nvPr>
        </p:nvSpPr>
        <p:spPr/>
        <p:txBody>
          <a:bodyPr/>
          <a:lstStyle/>
          <a:p>
            <a:endParaRPr lang="cs-CZ"/>
          </a:p>
        </p:txBody>
      </p:sp>
      <p:pic>
        <p:nvPicPr>
          <p:cNvPr id="8194" name="Picture 2" descr="https://www.axl.cefan.ulaval.ca/francophonie/images/lumieres-siec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125" y="2219298"/>
            <a:ext cx="4149297" cy="4638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4088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94834" y="-355492"/>
            <a:ext cx="9905998" cy="1905000"/>
          </a:xfrm>
        </p:spPr>
        <p:txBody>
          <a:bodyPr/>
          <a:lstStyle/>
          <a:p>
            <a:r>
              <a:rPr lang="fr-FR" dirty="0" smtClean="0"/>
              <a:t>II.1 une europe éclairée </a:t>
            </a:r>
            <a:endParaRPr lang="cs-CZ" dirty="0"/>
          </a:p>
        </p:txBody>
      </p:sp>
      <p:sp>
        <p:nvSpPr>
          <p:cNvPr id="3" name="Zástupný symbol pro obsah 2"/>
          <p:cNvSpPr>
            <a:spLocks noGrp="1"/>
          </p:cNvSpPr>
          <p:nvPr>
            <p:ph idx="1"/>
          </p:nvPr>
        </p:nvSpPr>
        <p:spPr/>
        <p:txBody>
          <a:bodyPr/>
          <a:lstStyle/>
          <a:p>
            <a:endParaRPr lang="cs-CZ"/>
          </a:p>
        </p:txBody>
      </p:sp>
      <p:pic>
        <p:nvPicPr>
          <p:cNvPr id="4" name="Obrázek 3"/>
          <p:cNvPicPr/>
          <p:nvPr/>
        </p:nvPicPr>
        <p:blipFill rotWithShape="1">
          <a:blip r:embed="rId2"/>
          <a:srcRect l="-982" t="10100" r="9983" b="7247"/>
          <a:stretch/>
        </p:blipFill>
        <p:spPr>
          <a:xfrm rot="5400000">
            <a:off x="6565187" y="1376738"/>
            <a:ext cx="6133669" cy="4428163"/>
          </a:xfrm>
          <a:prstGeom prst="rect">
            <a:avLst/>
          </a:prstGeom>
          <a:ln>
            <a:noFill/>
          </a:ln>
        </p:spPr>
      </p:pic>
      <p:pic>
        <p:nvPicPr>
          <p:cNvPr id="13314" name="Picture 2" descr="Christian-Wolff-Gesellschaft für die Philosophie der Aufklärung - Home |  Faceb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7938" y="1247794"/>
            <a:ext cx="3645863" cy="5150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77557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íť">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TM03457485[[fn=Síť]]</Template>
  <TotalTime>134</TotalTime>
  <Words>179</Words>
  <Application>Microsoft Office PowerPoint</Application>
  <PresentationFormat>Širokoúhlá obrazovka</PresentationFormat>
  <Paragraphs>42</Paragraphs>
  <Slides>16</Slides>
  <Notes>0</Notes>
  <HiddenSlides>0</HiddenSlides>
  <MMClips>0</MMClips>
  <ScaleCrop>false</ScaleCrop>
  <HeadingPairs>
    <vt:vector size="6" baseType="variant">
      <vt:variant>
        <vt:lpstr>Použitá písma</vt:lpstr>
      </vt:variant>
      <vt:variant>
        <vt:i4>2</vt:i4>
      </vt:variant>
      <vt:variant>
        <vt:lpstr>Motiv</vt:lpstr>
      </vt:variant>
      <vt:variant>
        <vt:i4>1</vt:i4>
      </vt:variant>
      <vt:variant>
        <vt:lpstr>Nadpisy snímků</vt:lpstr>
      </vt:variant>
      <vt:variant>
        <vt:i4>16</vt:i4>
      </vt:variant>
    </vt:vector>
  </HeadingPairs>
  <TitlesOfParts>
    <vt:vector size="19" baseType="lpstr">
      <vt:lpstr>Arial</vt:lpstr>
      <vt:lpstr>Century Gothic</vt:lpstr>
      <vt:lpstr>Síť</vt:lpstr>
      <vt:lpstr>Cadre des lumières : Contexte historique et social  </vt:lpstr>
      <vt:lpstr>Pour commencer: De l‘horrible danger de la lecture (Voltaire, 1765)</vt:lpstr>
      <vt:lpstr>I. Contexte historique</vt:lpstr>
      <vt:lpstr>I.1 Périodes politiques </vt:lpstr>
      <vt:lpstr>I.2 situation intérieure </vt:lpstr>
      <vt:lpstr>Prezentace aplikace PowerPoint</vt:lpstr>
      <vt:lpstr>I.3 situation extérieure: conflits et traités</vt:lpstr>
      <vt:lpstr>II. Caractéristiques générales de l’Europe des lumières</vt:lpstr>
      <vt:lpstr>II.1 une europe éclairée </vt:lpstr>
      <vt:lpstr>II.2 Une Europe cosmopolite </vt:lpstr>
      <vt:lpstr>II.3 Une Europe des académies</vt:lpstr>
      <vt:lpstr>iI.4 Une Europe des franc-maçons </vt:lpstr>
      <vt:lpstr>II.5 Une europe de communication</vt:lpstr>
      <vt:lpstr>Prezentace aplikace PowerPoint</vt:lpstr>
      <vt:lpstr>III. Points problématiques de l’Europe des Lumières </vt:lpstr>
      <vt:lpstr>Les Lumières et le pouvoir: cas de Frédéric II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Cadre des lumières</dc:title>
  <dc:creator>MZK</dc:creator>
  <cp:lastModifiedBy>MZK</cp:lastModifiedBy>
  <cp:revision>9</cp:revision>
  <dcterms:created xsi:type="dcterms:W3CDTF">2022-02-23T20:54:04Z</dcterms:created>
  <dcterms:modified xsi:type="dcterms:W3CDTF">2022-02-23T23:08:17Z</dcterms:modified>
</cp:coreProperties>
</file>