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437" autoAdjust="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76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2DAD28-8B07-4277-B0B0-8B8C2435FE1C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A36C10-A9D4-4995-9BAF-95FBD77A724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F937BA-C07C-4A24-8AB2-6A5140C3B2E3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 smtClean="0"/>
              <a:t>Kliknutím můžete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EF9EC-8318-4FF6-847E-A85BBD2B7E4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2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7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smtClean="0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smtClean="0"/>
              <a:t>Upravte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503139-DCBC-4883-AAE9-BDE245309E4B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 rtlCol="0"/>
          <a:lstStyle/>
          <a:p>
            <a:pPr lvl="0" rtl="0"/>
            <a:r>
              <a:rPr lang="cs-CZ" smtClean="0"/>
              <a:t>Upravte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5E86E-CC38-48B5-A690-5FE740B3F643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smtClean="0"/>
              <a:t>Upravte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4C284D-3A35-4501-B98B-96236EC8314A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E3FB33-2DCD-403A-A5C0-2927DA4CF42A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smtClean="0"/>
              <a:t>Upravte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smtClean="0"/>
              <a:t>Upravte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BEC56A-9942-4613-B404-A23A73AE34AC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Upravte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Upravte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8F9D43-02A9-4940-98AF-EDF75F778182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761BE3-FF92-485C-861C-2F85FDC2BAD4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A2FA97-1A26-4232-AC87-460DB7793601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smtClean="0"/>
              <a:t>Upravte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7C79C-4855-4894-9D74-D821610C867F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 smtClean="0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 smtClean="0"/>
              <a:t>Kliknutím můžete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dirty="0" smtClean="0"/>
              <a:t>Přidejte zápatí.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A69E518A-DC70-4A29-8645-247E35885A85}" type="datetime1">
              <a:rPr lang="cs-CZ" smtClean="0"/>
              <a:t>30.03.2022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sz="5500" dirty="0" smtClean="0"/>
              <a:t>Réseaux intellectuels à l’heure des Lumières</a:t>
            </a:r>
            <a:endParaRPr lang="cs-CZ" sz="55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7251032" cy="1371600"/>
          </a:xfrm>
        </p:spPr>
        <p:txBody>
          <a:bodyPr rtlCol="0"/>
          <a:lstStyle/>
          <a:p>
            <a:pPr rtl="0"/>
            <a:r>
              <a:rPr lang="fr-FR" dirty="0" smtClean="0"/>
              <a:t>La « République des Lettres » au XVIIIe siècle et Voltaire, son souverain</a:t>
            </a:r>
            <a:endParaRPr lang="cs-CZ" dirty="0"/>
          </a:p>
        </p:txBody>
      </p:sp>
      <p:pic>
        <p:nvPicPr>
          <p:cNvPr id="1026" name="Picture 2" descr="BERNARD : Nouvelles de la république des lettres - Edition-Original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t="2413" r="12453" b="6244"/>
          <a:stretch/>
        </p:blipFill>
        <p:spPr bwMode="auto">
          <a:xfrm>
            <a:off x="8836091" y="609599"/>
            <a:ext cx="3083194" cy="616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94397"/>
            <a:ext cx="9601200" cy="1069940"/>
          </a:xfrm>
        </p:spPr>
        <p:txBody>
          <a:bodyPr/>
          <a:lstStyle/>
          <a:p>
            <a:r>
              <a:rPr lang="fr-FR" dirty="0" smtClean="0"/>
              <a:t>La République des lettres II: Francesco Algarotti (1712-1764)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4" name="Picture 4" descr="http://republicofletters.stanford.edu/img/algarotti/worldofalgarott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1348289"/>
            <a:ext cx="11579225" cy="530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République des Lettres III: Franz Anton Hartig (1758-1797)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Mélange de vers et de prose, by Franz de Paula Anton Hartig: Très bon  Couverture souple (1788) Edition originale | Librairie Di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80" y="1560194"/>
            <a:ext cx="6599321" cy="51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4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1589" y="255724"/>
            <a:ext cx="9601200" cy="1069940"/>
          </a:xfrm>
        </p:spPr>
        <p:txBody>
          <a:bodyPr/>
          <a:lstStyle/>
          <a:p>
            <a:r>
              <a:rPr lang="fr-FR" dirty="0"/>
              <a:t>La « République des Lettres »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85047" y="1780297"/>
            <a:ext cx="6015789" cy="434816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« un </a:t>
            </a:r>
            <a:r>
              <a:rPr lang="fr-FR" dirty="0"/>
              <a:t>terme collectif désignant les individus qui s’intéressent aux lettres », qui « cultivent le savoir », ou bien se référant « au savoir lui-même » et à ses productions. </a:t>
            </a:r>
            <a:endParaRPr lang="cs-CZ" dirty="0"/>
          </a:p>
        </p:txBody>
      </p:sp>
      <p:pic>
        <p:nvPicPr>
          <p:cNvPr id="2050" name="Picture 2" descr="Europe des savoirs (XVIIe-XVIIIe siècle) (L') | EH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279" y="1325664"/>
            <a:ext cx="2659057" cy="40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hne.fr/sites/default/files/styles/image_notice/public/illustration/3_3_nf_republiquelettres17-18.jpg?itok=FL1v1ot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2843" r="7552" b="7406"/>
          <a:stretch/>
        </p:blipFill>
        <p:spPr bwMode="auto">
          <a:xfrm>
            <a:off x="202531" y="1346362"/>
            <a:ext cx="2540669" cy="39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Lingua franca » de la République des Lettres au XVIIIe siècle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Français comme une langue de diplomatie</a:t>
            </a:r>
          </a:p>
          <a:p>
            <a:r>
              <a:rPr lang="fr-FR" dirty="0" smtClean="0"/>
              <a:t>Français comme une langue de lettres</a:t>
            </a:r>
          </a:p>
          <a:p>
            <a:r>
              <a:rPr lang="fr-FR" dirty="0" smtClean="0"/>
              <a:t>Ouverture de la France vers le monde</a:t>
            </a:r>
          </a:p>
          <a:p>
            <a:r>
              <a:rPr lang="fr-FR" dirty="0" smtClean="0"/>
              <a:t>Une Europe française?</a:t>
            </a:r>
            <a:endParaRPr lang="cs-CZ" dirty="0"/>
          </a:p>
        </p:txBody>
      </p:sp>
      <p:pic>
        <p:nvPicPr>
          <p:cNvPr id="3074" name="Picture 2" descr="De l'universalité de la langue française — Wikipé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66" y="1515979"/>
            <a:ext cx="2560258" cy="41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4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Voltaire: une figure centrale de la République des Lettres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516" y="1676399"/>
            <a:ext cx="3942347" cy="4348163"/>
          </a:xfrm>
        </p:spPr>
        <p:txBody>
          <a:bodyPr/>
          <a:lstStyle/>
          <a:p>
            <a:r>
              <a:rPr lang="fr-FR" dirty="0" smtClean="0"/>
              <a:t>1694-1778</a:t>
            </a:r>
          </a:p>
          <a:p>
            <a:r>
              <a:rPr lang="fr-FR" dirty="0" smtClean="0"/>
              <a:t>Écrivain, philosophe, dramaturge, poète, pamphlétiste, polémiste, historien, vulgarisateur...</a:t>
            </a:r>
            <a:endParaRPr lang="cs-CZ" dirty="0"/>
          </a:p>
        </p:txBody>
      </p:sp>
      <p:pic>
        <p:nvPicPr>
          <p:cNvPr id="4098" name="Picture 2" descr="Voltaire — Wikipé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19" y="1572700"/>
            <a:ext cx="2961439" cy="36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oltaire nu ou le Vieillard Idéal | Histoire et analyse d'images et oeuv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108" y="1780672"/>
            <a:ext cx="2739534" cy="366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gallica.bnf.fr/essentiels/sites/default/files/styles/image_commentee_grande_vignette/public/images/2015/05/ess_678.jpg?itok=tb_UUWw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082" y="2117557"/>
            <a:ext cx="2575793" cy="28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1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Voltaire</a:t>
            </a:r>
            <a:r>
              <a:rPr lang="cs-CZ" dirty="0" smtClean="0"/>
              <a:t>-</a:t>
            </a:r>
            <a:r>
              <a:rPr lang="fr-FR" dirty="0" smtClean="0"/>
              <a:t>écrivain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2874" y="1604210"/>
            <a:ext cx="5458326" cy="4348163"/>
          </a:xfrm>
        </p:spPr>
        <p:txBody>
          <a:bodyPr/>
          <a:lstStyle/>
          <a:p>
            <a:r>
              <a:rPr lang="fr-FR" dirty="0"/>
              <a:t>La </a:t>
            </a:r>
            <a:r>
              <a:rPr lang="fr-FR" dirty="0" smtClean="0"/>
              <a:t>Henriade, Le Mondain, le </a:t>
            </a:r>
            <a:r>
              <a:rPr lang="fr-FR" dirty="0"/>
              <a:t>Poème sur le désastre de </a:t>
            </a:r>
            <a:r>
              <a:rPr lang="fr-FR" dirty="0" smtClean="0"/>
              <a:t>Lisbonne, la Pucelle...</a:t>
            </a:r>
          </a:p>
          <a:p>
            <a:r>
              <a:rPr lang="fr-FR" dirty="0" smtClean="0"/>
              <a:t>Zadig, Candide, L’Ingénu...</a:t>
            </a:r>
          </a:p>
          <a:p>
            <a:r>
              <a:rPr lang="fr-FR" dirty="0" smtClean="0"/>
              <a:t>Zaïre, L’Enfant prodigue</a:t>
            </a:r>
            <a:r>
              <a:rPr lang="fr-FR" dirty="0"/>
              <a:t>, Le Fanatisme ou Mahomet le </a:t>
            </a:r>
            <a:r>
              <a:rPr lang="fr-FR" dirty="0" smtClean="0"/>
              <a:t>prophète</a:t>
            </a:r>
            <a:r>
              <a:rPr lang="fr-FR" dirty="0"/>
              <a:t>, L'Orphelin de la </a:t>
            </a:r>
            <a:r>
              <a:rPr lang="fr-FR" dirty="0" smtClean="0"/>
              <a:t>Chine...</a:t>
            </a:r>
            <a:endParaRPr lang="cs-CZ" dirty="0"/>
          </a:p>
          <a:p>
            <a:endParaRPr lang="cs-CZ" dirty="0"/>
          </a:p>
        </p:txBody>
      </p:sp>
      <p:pic>
        <p:nvPicPr>
          <p:cNvPr id="5126" name="Picture 6" descr="Candide — Wikipé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042" y="1201026"/>
            <a:ext cx="2956928" cy="461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nF - Cand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63" y="1205242"/>
            <a:ext cx="2960938" cy="460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Voltaire philosophe et vulgarisateur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4748" y="1772652"/>
            <a:ext cx="5891463" cy="4348163"/>
          </a:xfrm>
        </p:spPr>
        <p:txBody>
          <a:bodyPr/>
          <a:lstStyle/>
          <a:p>
            <a:r>
              <a:rPr lang="fr-FR" i="1" dirty="0" smtClean="0"/>
              <a:t>Lettres anglaises</a:t>
            </a:r>
          </a:p>
          <a:p>
            <a:r>
              <a:rPr lang="fr-FR" i="1" dirty="0" smtClean="0"/>
              <a:t>Elémens de la philosophie de Newton</a:t>
            </a:r>
            <a:endParaRPr lang="cs-CZ" i="1" dirty="0"/>
          </a:p>
        </p:txBody>
      </p:sp>
      <p:pic>
        <p:nvPicPr>
          <p:cNvPr id="6148" name="Picture 4" descr="https://gallica.bnf.fr/essentiels/sites/default/files/styles/image_commentee_grande_vignette/public/images/2015/05/ess_684.jpg?itok=QX2CBzV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74" y="2899450"/>
            <a:ext cx="2526361" cy="32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léments de la philosophie de Newton - Livre de Volta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96" y="2805112"/>
            <a:ext cx="4560804" cy="38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5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0516" y="290462"/>
            <a:ext cx="9601200" cy="1069940"/>
          </a:xfrm>
        </p:spPr>
        <p:txBody>
          <a:bodyPr/>
          <a:lstStyle/>
          <a:p>
            <a:r>
              <a:rPr lang="fr-FR" dirty="0" smtClean="0"/>
              <a:t>Voltaire « activiste »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smtClean="0"/>
              <a:t>Traité de la tolérance, Dictionnaire philosophique...</a:t>
            </a:r>
          </a:p>
          <a:p>
            <a:r>
              <a:rPr lang="fr-FR" dirty="0" smtClean="0"/>
              <a:t>Affaires de Calas et du Chevalier de la Barre </a:t>
            </a:r>
            <a:endParaRPr lang="cs-CZ" dirty="0"/>
          </a:p>
        </p:txBody>
      </p:sp>
      <p:pic>
        <p:nvPicPr>
          <p:cNvPr id="7170" name="Picture 2" descr="L'affaire Calas | Histoire et analyse d'images et oeuv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03" y="3056020"/>
            <a:ext cx="4869258" cy="358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raité sur la tolérance | Gal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10555" r="16391" b="19587"/>
          <a:stretch/>
        </p:blipFill>
        <p:spPr bwMode="auto">
          <a:xfrm>
            <a:off x="8138750" y="1335422"/>
            <a:ext cx="3601453" cy="5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Voltaire à Ferney: « patriarche » de la République des Lettres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https://gallica.bnf.fr/essentiels/sites/default/files/styles/image_commentee_grande_vignette/public/images/2015/05/ess_683.jpg?itok=t6BfpS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48" y="1757361"/>
            <a:ext cx="3124200" cy="449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âteau de Voltaire à Ferney-Voltaire — Wikipé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63" y="2125579"/>
            <a:ext cx="5032258" cy="37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République des Lettres I: réseau de Voltaire </a:t>
            </a:r>
            <a:endParaRPr lang="cs-CZ" dirty="0"/>
          </a:p>
        </p:txBody>
      </p:sp>
      <p:pic>
        <p:nvPicPr>
          <p:cNvPr id="9218" name="Picture 2" descr="https://stanford.box.com/shared/static/mwkqvcggiizsw1ovbt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7" y="1682790"/>
            <a:ext cx="6574089" cy="49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anford.box.com/shared/static/mejawggw9oj7rheb6a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8467" r="8632" b="8890"/>
          <a:stretch/>
        </p:blipFill>
        <p:spPr bwMode="auto">
          <a:xfrm>
            <a:off x="6665495" y="2205789"/>
            <a:ext cx="5069304" cy="37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67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rtáčovaný kov 16×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1934_TF03030981.potx" id="{7881FA22-45DD-49A2-A56B-C7D304D45034}" vid="{323236B2-3E65-48D9-8806-C166DD47C700}"/>
    </a:ext>
  </a:extLst>
</a:theme>
</file>

<file path=ppt/theme/theme2.xml><?xml version="1.0" encoding="utf-8"?>
<a:theme xmlns:a="http://schemas.openxmlformats.org/drawingml/2006/main" name="Firemní motiv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remní motiv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31C05A15-2C36-4B2C-9ED7-7313D59409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61EA76-1630-4788-A629-8FDAFC920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A16170-AED4-43FB-90C7-1F1653EBFAC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4f35948-e619-41b3-aa29-22878b09cfd2"/>
    <ds:schemaRef ds:uri="http://schemas.microsoft.com/office/infopath/2007/PartnerControls"/>
    <ds:schemaRef ds:uri="40262f94-9f35-4ac3-9a90-690165a166b7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(širokoúhlá) s motivem zeleného kartáčovaného kovu</Template>
  <TotalTime>47</TotalTime>
  <Words>173</Words>
  <Application>Microsoft Office PowerPoint</Application>
  <PresentationFormat>Širokoúhlá obrazovka</PresentationFormat>
  <Paragraphs>27</Paragraphs>
  <Slides>11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Arial</vt:lpstr>
      <vt:lpstr>Georgia</vt:lpstr>
      <vt:lpstr>Kartáčovaný kov 16×9</vt:lpstr>
      <vt:lpstr>Réseaux intellectuels à l’heure des Lumières</vt:lpstr>
      <vt:lpstr>La « République des Lettres »</vt:lpstr>
      <vt:lpstr>« Lingua franca » de la République des Lettres au XVIIIe siècle</vt:lpstr>
      <vt:lpstr>Voltaire: une figure centrale de la République des Lettres </vt:lpstr>
      <vt:lpstr>Voltaire-écrivain</vt:lpstr>
      <vt:lpstr>Voltaire philosophe et vulgarisateur </vt:lpstr>
      <vt:lpstr>Voltaire « activiste »</vt:lpstr>
      <vt:lpstr>Voltaire à Ferney: « patriarche » de la République des Lettres </vt:lpstr>
      <vt:lpstr>La République des Lettres I: réseau de Voltaire </vt:lpstr>
      <vt:lpstr>La République des lettres II: Francesco Algarotti (1712-1764)</vt:lpstr>
      <vt:lpstr>La République des Lettres III: Franz Anton Hartig (1758-1797)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Réseaux intellectuels à l’heure des Lumières</dc:title>
  <dc:creator>MZK</dc:creator>
  <cp:lastModifiedBy>MZK</cp:lastModifiedBy>
  <cp:revision>6</cp:revision>
  <dcterms:created xsi:type="dcterms:W3CDTF">2022-03-30T13:28:08Z</dcterms:created>
  <dcterms:modified xsi:type="dcterms:W3CDTF">2022-03-30T14:15:45Z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