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5" r:id="rId14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93033F-D89F-429D-B525-335D11FBDCA6}" type="datetime1">
              <a:rPr lang="cs-CZ" smtClean="0"/>
              <a:t>06.04.2022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143E41-8FAC-495B-8904-B43B013F90A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30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69A-867A-4BDF-9A55-78C0FAE4815A}" type="datetime1">
              <a:rPr lang="cs-CZ" smtClean="0"/>
              <a:pPr/>
              <a:t>06.04.2022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46CEE3-4835-4F73-BA0B-02C09C03871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7908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2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946CEE3-4835-4F73-BA0B-02C09C038718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63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 smtClean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A90F3BFB-B557-4842-986A-D506A38AA171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179F5F-DF42-4161-9281-1FFD40182BD0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253746-F39B-4C86-B32C-9422F924D38C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ové pole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ové pole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8DD7B-FB99-40D9-9874-57C7268B1706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94F79F-144C-4A47-8E61-79CDF3F61C3C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 smtClean="0"/>
              <a:t>Upravte styly předlohy textu.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26C653-DA9B-4095-8AC8-5A7E1420C67E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 smtClean="0"/>
              <a:t>Upravte styly předlohy textu.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00DDC3-ABBF-4B8A-A583-19D41A44F274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499220-D757-4741-AC09-0F1D8D5CA642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FC345C-78BD-4785-BF56-C1E3B5E2B9C9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AD7D97-E389-4F66-BF04-64ED738DAEB7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7FA834-7E45-41EF-81DF-364C4069DEB2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6111C6-E59B-4BDF-A2EE-91B9464D9419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E11DC4-2F1B-4553-9104-890FF7B409BB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2C8593-D46F-4C1C-8D42-F001A38C350B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2A9770-CE6F-4DAA-8A18-2B3B225E86B9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52C0B9-D7C2-490F-9870-BC4E1CCA72A6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14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4E3D77-9861-4187-89E3-F9AD2FFC8BCE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D340CA8-E048-43B9-818E-60F34D17CAEB}" type="datetime1">
              <a:rPr lang="cs-CZ" noProof="0" smtClean="0"/>
              <a:t>06.04.2022</a:t>
            </a:fld>
            <a:endParaRPr lang="cs-CZ" noProof="0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ccre.academie-sciences.fr/encyclopedie/contributeur/roussea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Obdélník 8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525" y="1315548"/>
            <a:ext cx="7153338" cy="2346475"/>
          </a:xfrm>
        </p:spPr>
        <p:txBody>
          <a:bodyPr rtlCol="0">
            <a:normAutofit/>
          </a:bodyPr>
          <a:lstStyle/>
          <a:p>
            <a:pPr algn="ctr"/>
            <a:r>
              <a:rPr lang="cs-CZ" sz="4500" dirty="0" smtClean="0"/>
              <a:t>Jean-Jacque</a:t>
            </a:r>
            <a:r>
              <a:rPr lang="cs-CZ" sz="4500" dirty="0" smtClean="0"/>
              <a:t>s Rousseau (1712-1772)</a:t>
            </a:r>
            <a:endParaRPr lang="cs-CZ" sz="4500" dirty="0"/>
          </a:p>
        </p:txBody>
      </p:sp>
      <p:cxnSp>
        <p:nvCxnSpPr>
          <p:cNvPr id="91" name="Přímá spojnice 9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id="{616351BD-4BE1-47AD-8B65-1472A3BE6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2800" dirty="0" err="1" smtClean="0"/>
              <a:t>Entre</a:t>
            </a:r>
            <a:r>
              <a:rPr lang="cs-CZ" sz="2800" dirty="0" smtClean="0"/>
              <a:t> </a:t>
            </a:r>
            <a:r>
              <a:rPr lang="cs-CZ" sz="2800" dirty="0" err="1" smtClean="0"/>
              <a:t>th</a:t>
            </a:r>
            <a:r>
              <a:rPr lang="fr-FR" sz="2800" dirty="0" smtClean="0"/>
              <a:t>éories politiques et sentimentalisme</a:t>
            </a:r>
            <a:endParaRPr lang="cs-CZ" sz="2800" dirty="0"/>
          </a:p>
        </p:txBody>
      </p:sp>
      <p:pic>
        <p:nvPicPr>
          <p:cNvPr id="1026" name="Picture 2" descr="https://gallica.bnf.fr/essentiels/sites/default/files/rousseau-portrait-mod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" y="444089"/>
            <a:ext cx="2997724" cy="629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epilogue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2" y="2142067"/>
            <a:ext cx="4885440" cy="3649133"/>
          </a:xfrm>
        </p:spPr>
        <p:txBody>
          <a:bodyPr/>
          <a:lstStyle/>
          <a:p>
            <a:r>
              <a:rPr lang="fr-FR" dirty="0" smtClean="0"/>
              <a:t>1794: </a:t>
            </a:r>
            <a:r>
              <a:rPr lang="fr-FR" dirty="0"/>
              <a:t>La Convention vote </a:t>
            </a:r>
            <a:r>
              <a:rPr lang="fr-FR" dirty="0" smtClean="0"/>
              <a:t>l’entrée de Rousseau au </a:t>
            </a:r>
            <a:r>
              <a:rPr lang="fr-FR" dirty="0"/>
              <a:t>Panthéon le 14 </a:t>
            </a:r>
            <a:r>
              <a:rPr lang="fr-FR" dirty="0" smtClean="0"/>
              <a:t>avril, elle </a:t>
            </a:r>
            <a:r>
              <a:rPr lang="fr-FR" dirty="0"/>
              <a:t>a lieu en grande pompe le 11 octobre</a:t>
            </a:r>
            <a:r>
              <a:rPr lang="fr-FR" dirty="0" smtClean="0"/>
              <a:t>.</a:t>
            </a:r>
          </a:p>
          <a:p>
            <a:r>
              <a:rPr lang="fr-FR" dirty="0"/>
              <a:t>« </a:t>
            </a:r>
            <a:r>
              <a:rPr lang="fr-FR" i="1" dirty="0"/>
              <a:t>Personne ne nous a donné une plus juste idée du peuple que Rousseau, parce que personne ne l’a plus aimé</a:t>
            </a:r>
            <a:r>
              <a:rPr lang="fr-FR" dirty="0"/>
              <a:t>. </a:t>
            </a:r>
            <a:r>
              <a:rPr lang="fr-FR" dirty="0" smtClean="0"/>
              <a:t>» Maximilien Robespierre</a:t>
            </a:r>
            <a:endParaRPr lang="cs-CZ" dirty="0"/>
          </a:p>
        </p:txBody>
      </p:sp>
      <p:pic>
        <p:nvPicPr>
          <p:cNvPr id="3076" name="Picture 4" descr="https://rousseau2012.files.wordpress.com/2019/09/akg558422.jpg?w=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22" y="2065867"/>
            <a:ext cx="5523691" cy="40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3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9A64C-EA0D-4DC2-A8C5-C88EFBF6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084" y="-383458"/>
            <a:ext cx="4751436" cy="1672577"/>
          </a:xfrm>
        </p:spPr>
        <p:txBody>
          <a:bodyPr rtlCol="0">
            <a:normAutofit/>
          </a:bodyPr>
          <a:lstStyle/>
          <a:p>
            <a:r>
              <a:rPr lang="fr-FR" dirty="0" smtClean="0"/>
              <a:t>Chronologie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AADCBA-8B92-4FBD-B325-3AA53CFF9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95" y="1289119"/>
            <a:ext cx="7308334" cy="5594555"/>
          </a:xfrm>
        </p:spPr>
        <p:txBody>
          <a:bodyPr rtlCol="0">
            <a:normAutofit fontScale="92500" lnSpcReduction="20000"/>
          </a:bodyPr>
          <a:lstStyle/>
          <a:p>
            <a:pPr fontAlgn="t"/>
            <a:r>
              <a:rPr lang="fr-FR" b="1" dirty="0" smtClean="0"/>
              <a:t>1712 </a:t>
            </a:r>
            <a:r>
              <a:rPr lang="fr-FR" dirty="0" smtClean="0"/>
              <a:t>Naissance </a:t>
            </a:r>
            <a:r>
              <a:rPr lang="fr-FR" dirty="0"/>
              <a:t>à Genève le 28 </a:t>
            </a:r>
            <a:r>
              <a:rPr lang="fr-FR" dirty="0" smtClean="0"/>
              <a:t>juin, Sa </a:t>
            </a:r>
            <a:r>
              <a:rPr lang="fr-FR" dirty="0"/>
              <a:t>mère meurt le 1</a:t>
            </a:r>
            <a:r>
              <a:rPr lang="fr-FR" baseline="30000" dirty="0"/>
              <a:t>er</a:t>
            </a:r>
            <a:r>
              <a:rPr lang="fr-FR" dirty="0"/>
              <a:t> </a:t>
            </a:r>
            <a:r>
              <a:rPr lang="fr-FR" dirty="0" smtClean="0"/>
              <a:t>juillet</a:t>
            </a:r>
          </a:p>
          <a:p>
            <a:pPr fontAlgn="t"/>
            <a:r>
              <a:rPr lang="fr-FR" dirty="0"/>
              <a:t>1729 - </a:t>
            </a:r>
            <a:r>
              <a:rPr lang="fr-FR" dirty="0" smtClean="0"/>
              <a:t>1741 - Années </a:t>
            </a:r>
            <a:r>
              <a:rPr lang="fr-FR" dirty="0"/>
              <a:t>de formation auprès de Mme de Warens, dont il partage la vie aux </a:t>
            </a:r>
            <a:r>
              <a:rPr lang="fr-FR" dirty="0" smtClean="0"/>
              <a:t>Charmettes</a:t>
            </a:r>
          </a:p>
          <a:p>
            <a:pPr fontAlgn="t"/>
            <a:r>
              <a:rPr lang="fr-FR" dirty="0"/>
              <a:t>1742 - </a:t>
            </a:r>
            <a:r>
              <a:rPr lang="fr-FR" dirty="0" smtClean="0"/>
              <a:t>Arrivée </a:t>
            </a:r>
            <a:r>
              <a:rPr lang="fr-FR" dirty="0"/>
              <a:t>à </a:t>
            </a:r>
            <a:r>
              <a:rPr lang="fr-FR" dirty="0" smtClean="0"/>
              <a:t>Paris, Présentation </a:t>
            </a:r>
            <a:r>
              <a:rPr lang="fr-FR" dirty="0"/>
              <a:t>du Projet concernant de nouveaux signes pour la musique à l'Académie des </a:t>
            </a:r>
            <a:r>
              <a:rPr lang="fr-FR" dirty="0" smtClean="0"/>
              <a:t>Sciences</a:t>
            </a:r>
          </a:p>
          <a:p>
            <a:pPr fontAlgn="t"/>
            <a:r>
              <a:rPr lang="fr-FR" dirty="0" smtClean="0"/>
              <a:t>1745-1751 - </a:t>
            </a:r>
            <a:r>
              <a:rPr lang="fr-FR" dirty="0"/>
              <a:t>Secrétaire de Mme Dupin et précepteur de son </a:t>
            </a:r>
            <a:r>
              <a:rPr lang="fr-FR" dirty="0" smtClean="0"/>
              <a:t>fils, Articles </a:t>
            </a:r>
            <a:r>
              <a:rPr lang="fr-FR" dirty="0"/>
              <a:t>de musique pour </a:t>
            </a:r>
            <a:r>
              <a:rPr lang="fr-FR" dirty="0" smtClean="0"/>
              <a:t>l'</a:t>
            </a:r>
            <a:r>
              <a:rPr lang="fr-FR" i="1" dirty="0" smtClean="0"/>
              <a:t>Encyclopédie</a:t>
            </a:r>
            <a:r>
              <a:rPr lang="fr-FR" dirty="0" smtClean="0"/>
              <a:t>, Les </a:t>
            </a:r>
            <a:r>
              <a:rPr lang="fr-FR" dirty="0"/>
              <a:t>enfants qu'il a avec Thérèse Levasseur sont déposés aux Enfants </a:t>
            </a:r>
            <a:r>
              <a:rPr lang="fr-FR" dirty="0" smtClean="0"/>
              <a:t>trouvés</a:t>
            </a:r>
          </a:p>
          <a:p>
            <a:pPr fontAlgn="t"/>
            <a:r>
              <a:rPr lang="fr-FR" dirty="0" smtClean="0"/>
              <a:t>1750 - </a:t>
            </a:r>
            <a:r>
              <a:rPr lang="fr-FR" i="1" dirty="0" smtClean="0"/>
              <a:t>Discours </a:t>
            </a:r>
            <a:r>
              <a:rPr lang="fr-FR" i="1" dirty="0"/>
              <a:t>sur les sciences et les arts</a:t>
            </a:r>
            <a:r>
              <a:rPr lang="fr-FR" dirty="0"/>
              <a:t>, couronné par l'Académie de </a:t>
            </a:r>
            <a:r>
              <a:rPr lang="fr-FR" dirty="0" smtClean="0"/>
              <a:t>Dijon</a:t>
            </a:r>
          </a:p>
          <a:p>
            <a:pPr fontAlgn="t"/>
            <a:r>
              <a:rPr lang="fr-FR" dirty="0" smtClean="0"/>
              <a:t>1755 - </a:t>
            </a:r>
            <a:r>
              <a:rPr lang="fr-FR" i="1" dirty="0" smtClean="0"/>
              <a:t>Discours </a:t>
            </a:r>
            <a:r>
              <a:rPr lang="fr-FR" i="1" dirty="0"/>
              <a:t>sur l'origine et les fondements de </a:t>
            </a:r>
            <a:r>
              <a:rPr lang="fr-FR" i="1" dirty="0" smtClean="0"/>
              <a:t>l'inégalité</a:t>
            </a:r>
          </a:p>
          <a:p>
            <a:pPr fontAlgn="t"/>
            <a:r>
              <a:rPr lang="fr-FR" dirty="0" smtClean="0"/>
              <a:t>1761 - </a:t>
            </a:r>
            <a:r>
              <a:rPr lang="fr-FR" dirty="0"/>
              <a:t>Publication de </a:t>
            </a:r>
            <a:r>
              <a:rPr lang="fr-FR" i="1" dirty="0"/>
              <a:t>Julie, ou La Nouvelle </a:t>
            </a:r>
            <a:r>
              <a:rPr lang="fr-FR" i="1" dirty="0" smtClean="0"/>
              <a:t>Héloïse </a:t>
            </a:r>
          </a:p>
          <a:p>
            <a:pPr fontAlgn="t"/>
            <a:r>
              <a:rPr lang="fr-FR" dirty="0" smtClean="0"/>
              <a:t>1762 </a:t>
            </a:r>
            <a:r>
              <a:rPr lang="fr-FR" dirty="0"/>
              <a:t>- Publication de l’Émile et Du Contrat </a:t>
            </a:r>
            <a:r>
              <a:rPr lang="fr-FR" dirty="0" smtClean="0"/>
              <a:t>social, Condamnation </a:t>
            </a:r>
            <a:r>
              <a:rPr lang="fr-FR" dirty="0"/>
              <a:t>par le Parlement de </a:t>
            </a:r>
            <a:r>
              <a:rPr lang="fr-FR" dirty="0" smtClean="0"/>
              <a:t>Paris, Fuite </a:t>
            </a:r>
            <a:r>
              <a:rPr lang="fr-FR" dirty="0"/>
              <a:t>de Paris vers la Suisse, Rousseau s'installe à Genève puis à </a:t>
            </a:r>
            <a:r>
              <a:rPr lang="fr-FR" dirty="0" smtClean="0"/>
              <a:t>Môtier</a:t>
            </a:r>
          </a:p>
          <a:p>
            <a:pPr fontAlgn="t"/>
            <a:r>
              <a:rPr lang="fr-FR" dirty="0"/>
              <a:t>1766 - Séjour en Angleterre à l'invitation de </a:t>
            </a:r>
            <a:r>
              <a:rPr lang="fr-FR" dirty="0" smtClean="0"/>
              <a:t>Hume, Dispute </a:t>
            </a:r>
            <a:r>
              <a:rPr lang="fr-FR" dirty="0"/>
              <a:t>et rupture entre les deux </a:t>
            </a:r>
            <a:r>
              <a:rPr lang="fr-FR" dirty="0" smtClean="0"/>
              <a:t>hommes</a:t>
            </a:r>
          </a:p>
          <a:p>
            <a:pPr fontAlgn="t"/>
            <a:r>
              <a:rPr lang="fr-FR" dirty="0"/>
              <a:t>1772 </a:t>
            </a:r>
            <a:r>
              <a:rPr lang="fr-FR" dirty="0" smtClean="0"/>
              <a:t>– 1776 - Rédaction </a:t>
            </a:r>
            <a:r>
              <a:rPr lang="fr-FR" dirty="0"/>
              <a:t>des </a:t>
            </a:r>
            <a:r>
              <a:rPr lang="fr-FR" dirty="0" smtClean="0"/>
              <a:t>Dialogues</a:t>
            </a:r>
          </a:p>
          <a:p>
            <a:pPr fontAlgn="t"/>
            <a:r>
              <a:rPr lang="fr-FR" dirty="0" smtClean="0"/>
              <a:t>1778 </a:t>
            </a:r>
            <a:r>
              <a:rPr lang="fr-FR" dirty="0"/>
              <a:t>- Installé le 20 mai à Ermenonville, chez le marquis de Girardin, Rousseau y meurt le 2 juillet : il est inhumé sur l'île des Peupliers</a:t>
            </a:r>
          </a:p>
          <a:p>
            <a:pPr fontAlgn="t"/>
            <a:endParaRPr lang="fr-FR" dirty="0" smtClean="0"/>
          </a:p>
          <a:p>
            <a:pPr fontAlgn="t"/>
            <a:endParaRPr lang="fr-FR" dirty="0"/>
          </a:p>
          <a:p>
            <a:pPr rtl="0"/>
            <a:endParaRPr lang="cs-CZ" dirty="0"/>
          </a:p>
        </p:txBody>
      </p:sp>
      <p:pic>
        <p:nvPicPr>
          <p:cNvPr id="2050" name="Picture 2" descr="https://gallica.bnf.fr/essentiels/sites/default/files/styles/mini_expo_deux_colonnes/public/images/2015/10/ess_1146.jpg?itok=NZiBXz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981" y="1649690"/>
            <a:ext cx="3701079" cy="44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49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discours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2" y="2142067"/>
            <a:ext cx="5253086" cy="3649133"/>
          </a:xfrm>
        </p:spPr>
        <p:txBody>
          <a:bodyPr/>
          <a:lstStyle/>
          <a:p>
            <a:r>
              <a:rPr lang="cs-CZ" i="1" dirty="0" err="1" smtClean="0"/>
              <a:t>Discours</a:t>
            </a:r>
            <a:r>
              <a:rPr lang="cs-CZ" i="1" dirty="0" smtClean="0"/>
              <a:t> </a:t>
            </a:r>
            <a:r>
              <a:rPr lang="cs-CZ" i="1" dirty="0" err="1" smtClean="0"/>
              <a:t>sur</a:t>
            </a:r>
            <a:r>
              <a:rPr lang="cs-CZ" i="1" dirty="0" smtClean="0"/>
              <a:t> les </a:t>
            </a:r>
            <a:r>
              <a:rPr lang="cs-CZ" i="1" dirty="0" err="1" smtClean="0"/>
              <a:t>sciences</a:t>
            </a:r>
            <a:r>
              <a:rPr lang="cs-CZ" i="1" dirty="0" smtClean="0"/>
              <a:t> et </a:t>
            </a:r>
            <a:r>
              <a:rPr lang="cs-CZ" i="1" dirty="0" err="1" smtClean="0"/>
              <a:t>sur</a:t>
            </a:r>
            <a:r>
              <a:rPr lang="cs-CZ" i="1" dirty="0" smtClean="0"/>
              <a:t> les </a:t>
            </a:r>
            <a:r>
              <a:rPr lang="cs-CZ" i="1" dirty="0" err="1" smtClean="0"/>
              <a:t>arts</a:t>
            </a:r>
            <a:r>
              <a:rPr lang="cs-CZ" i="1" dirty="0" smtClean="0"/>
              <a:t> </a:t>
            </a:r>
          </a:p>
          <a:p>
            <a:r>
              <a:rPr lang="cs-CZ" i="1" dirty="0" err="1" smtClean="0"/>
              <a:t>Discours</a:t>
            </a:r>
            <a:r>
              <a:rPr lang="cs-CZ" i="1" dirty="0" smtClean="0"/>
              <a:t> </a:t>
            </a:r>
            <a:r>
              <a:rPr lang="cs-CZ" i="1" dirty="0" err="1" smtClean="0"/>
              <a:t>sur</a:t>
            </a:r>
            <a:r>
              <a:rPr lang="cs-CZ" i="1" dirty="0" smtClean="0"/>
              <a:t> l</a:t>
            </a:r>
            <a:r>
              <a:rPr lang="fr-FR" i="1" dirty="0" smtClean="0"/>
              <a:t>’origine des inégalités parmi les hommes </a:t>
            </a:r>
            <a:endParaRPr lang="cs-CZ" i="1" dirty="0"/>
          </a:p>
        </p:txBody>
      </p:sp>
      <p:pic>
        <p:nvPicPr>
          <p:cNvPr id="4098" name="Picture 2" descr="https://gallica.bnf.fr/essentiels/sites/default/files/styles/mini_expo_demi_colonne/public/images/2016/10/ess_1136.jpg?itok=_6983N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18" y="291008"/>
            <a:ext cx="3062549" cy="370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gallica.bnf.fr/essentiels/sites/default/files/styles/mini_expo_demi_colonne/public/images/2015/10/ess_1138d.png?itok=CAnhsC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829" y="2564091"/>
            <a:ext cx="3359982" cy="40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Rousseau et l’encyclopédie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8924" y="563863"/>
            <a:ext cx="7204434" cy="3649133"/>
          </a:xfrm>
        </p:spPr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enccre.academie-sciences.fr/encyclopedie/contributeur/rousseau</a:t>
            </a:r>
            <a:r>
              <a:rPr lang="fr-FR" dirty="0" smtClean="0"/>
              <a:t> </a:t>
            </a:r>
            <a:endParaRPr lang="cs-CZ" dirty="0"/>
          </a:p>
        </p:txBody>
      </p:sp>
      <p:pic>
        <p:nvPicPr>
          <p:cNvPr id="6146" name="Picture 2" descr="https://rousseau2012.files.wordpress.com/2014/10/unknow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38" y="3156386"/>
            <a:ext cx="5057447" cy="325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ean-Jacques Rousseau : le dernier état de la Lettre à D'Alembert sur les  spectacles (175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372" y="898569"/>
            <a:ext cx="3233116" cy="550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4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66540"/>
            <a:ext cx="10131425" cy="1456267"/>
          </a:xfrm>
        </p:spPr>
        <p:txBody>
          <a:bodyPr/>
          <a:lstStyle/>
          <a:p>
            <a:r>
              <a:rPr lang="fr-FR" dirty="0" smtClean="0"/>
              <a:t>Émile ou de l’éducation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s://gallica.bnf.fr/essentiels/sites/default/files/styles/mini_expo_deux_tiers_colonne/public/images/2015/10/ess_1142.jpg?itok=InUjrc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95" y="533968"/>
            <a:ext cx="4252405" cy="68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allica.bnf.fr/essentiels/sites/default/files/styles/mini_expo_deux_colonnes/public/images/2015/10/ess_1094.jpg?itok=sclmXrS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11" y="1622807"/>
            <a:ext cx="3963938" cy="47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3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6118" y="0"/>
            <a:ext cx="10131425" cy="1456267"/>
          </a:xfrm>
        </p:spPr>
        <p:txBody>
          <a:bodyPr/>
          <a:lstStyle/>
          <a:p>
            <a:r>
              <a:rPr lang="fr-FR" dirty="0" smtClean="0"/>
              <a:t>Du contrat social</a:t>
            </a:r>
            <a:endParaRPr lang="cs-CZ" dirty="0"/>
          </a:p>
        </p:txBody>
      </p:sp>
      <p:pic>
        <p:nvPicPr>
          <p:cNvPr id="8194" name="Picture 2" descr="https://gallica.bnf.fr/essentiels/sites/default/files/styles/mini_expo_deux_tiers_colonne/public/images/2015/02/ess_246.jpg?itok=dzp152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271" y="689646"/>
            <a:ext cx="3613232" cy="58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adeleine de Terris – Ad viv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3872" r="3489" b="5803"/>
          <a:stretch/>
        </p:blipFill>
        <p:spPr bwMode="auto">
          <a:xfrm>
            <a:off x="1781665" y="1085418"/>
            <a:ext cx="5608949" cy="56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3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r>
              <a:rPr lang="fr-FR" dirty="0" smtClean="0"/>
              <a:t>Julie ou la nouvelle héloïse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https://gallica.bnf.fr/essentiels/sites/default/files/styles/mini_expo_demi_colonne/public/images/2015/10/ess_1078.jpg?itok=5nromHJ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98" y="1684153"/>
            <a:ext cx="3752785" cy="453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Jardin anglais du Petit Trianon : vue d'artiste du XVIIIe siècle – André Le  Nô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5" y="1456267"/>
            <a:ext cx="7282173" cy="49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0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6016657" cy="145626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« ecriture de soi »: les confessions et les rêveries du promeneur solitaire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Jean-Jacques Rousseau : Les Confessions - EspaceFrancai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42" y="337008"/>
            <a:ext cx="4959906" cy="63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J. J. Rousseau, Les Confessions : Extraits commentés et illustré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67" y="2262433"/>
            <a:ext cx="4680253" cy="43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5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ousseau2012.files.wordpress.com/2019/09/loadimg.php_.jpeg?w=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04" y="240738"/>
            <a:ext cx="7579773" cy="66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06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376_TF89606788.potx" id="{B6A1F908-2718-4F57-97C8-CE2D9A909B07}" vid="{6D56DF6D-24E5-4914-A726-3A869F1D8E3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57094B-4684-420B-AFE0-4E41CA2AF7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6D5668-1971-40BB-BC7C-94C9B101AAB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370F4A1-FC59-4361-989F-6C79533DA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Nebesa</Template>
  <TotalTime>0</TotalTime>
  <Words>116</Words>
  <Application>Microsoft Office PowerPoint</Application>
  <PresentationFormat>Širokoúhlá obrazovka</PresentationFormat>
  <Paragraphs>29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Nebe</vt:lpstr>
      <vt:lpstr>Jean-Jacques Rousseau (1712-1772)</vt:lpstr>
      <vt:lpstr>Chronologie </vt:lpstr>
      <vt:lpstr>Les discours </vt:lpstr>
      <vt:lpstr>Rousseau et l’encyclopédie</vt:lpstr>
      <vt:lpstr>Émile ou de l’éducation</vt:lpstr>
      <vt:lpstr>Du contrat social</vt:lpstr>
      <vt:lpstr>Julie ou la nouvelle héloïse</vt:lpstr>
      <vt:lpstr>« ecriture de soi »: les confessions et les rêveries du promeneur solitaire</vt:lpstr>
      <vt:lpstr>Prezentace aplikace PowerPoint</vt:lpstr>
      <vt:lpstr>epilogue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2022-04-06T20:55:03Z</dcterms:created>
  <dcterms:modified xsi:type="dcterms:W3CDTF">2022-04-06T21:42:30Z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