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0" r:id="rId6"/>
    <p:sldId id="267" r:id="rId7"/>
    <p:sldId id="258" r:id="rId8"/>
    <p:sldId id="261" r:id="rId9"/>
    <p:sldId id="259" r:id="rId10"/>
    <p:sldId id="262" r:id="rId11"/>
    <p:sldId id="263" r:id="rId12"/>
    <p:sldId id="265" r:id="rId13"/>
    <p:sldId id="266" r:id="rId14"/>
    <p:sldId id="264" r:id="rId1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79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E5E92F-C4CA-45CB-B987-9C8AA56F293F}" type="datetime1">
              <a:rPr lang="cs-CZ" smtClean="0"/>
              <a:t>14.04.2022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F59186-6CE2-4077-ACF9-A75BDDB22B64}" type="datetime1">
              <a:rPr lang="cs-CZ" noProof="0" smtClean="0"/>
              <a:t>14.04.2022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cs-CZ" noProof="0" smtClean="0"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8522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cs-CZ" noProof="0" smtClean="0"/>
              <a:t>Kliknutím můžete upravit styl předlohy.</a:t>
            </a:r>
            <a:endParaRPr kumimoji="0"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F98ED4C5-0646-447A-8EB8-76764733D294}" type="datetime1">
              <a:rPr lang="cs-CZ" noProof="0" smtClean="0"/>
              <a:t>14.04.2022</a:t>
            </a:fld>
            <a:endParaRPr lang="cs-CZ" noProof="0" dirty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83DA843-631E-4B3D-B66B-0E5E29C66FF5}" type="datetime1">
              <a:rPr lang="cs-CZ" noProof="0" smtClean="0"/>
              <a:t>14.04.2022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1F67A0F-BFEA-44A3-800D-C0FCD87F815C}" type="datetime1">
              <a:rPr lang="cs-CZ" noProof="0" smtClean="0"/>
              <a:t>14.04.2022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24D93EED-32DF-4165-B35D-E3508D152D6B}" type="datetime1">
              <a:rPr lang="cs-CZ" noProof="0" smtClean="0"/>
              <a:t>14.04.2022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53A61272-8CAF-4044-8F7D-81C4E5BB03A7}" type="datetime1">
              <a:rPr lang="cs-CZ" noProof="0" smtClean="0"/>
              <a:t>14.04.2022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040ADBD-270C-492A-80A7-8FEBDC2F78EA}" type="datetime1">
              <a:rPr lang="cs-CZ" noProof="0" smtClean="0"/>
              <a:t>14.04.2022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E137A4D-BC09-499D-949E-E5C4EC761036}" type="datetime1">
              <a:rPr lang="cs-CZ" noProof="0" smtClean="0"/>
              <a:t>14.04.2022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28DBDF6-AF2A-4134-B37A-B6C71B20EFDE}" type="datetime1">
              <a:rPr lang="cs-CZ" noProof="0" smtClean="0"/>
              <a:t>14.04.2022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9BAAD732-5F02-4A10-99F0-6A32E9A55B9E}" type="datetime1">
              <a:rPr lang="cs-CZ" noProof="0" smtClean="0"/>
              <a:t>14.04.2022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  <a:p>
            <a:pPr lvl="1" rtl="0" eaLnBrk="1" latinLnBrk="0" hangingPunct="1"/>
            <a:r>
              <a:rPr lang="cs-CZ" noProof="0" smtClean="0"/>
              <a:t>Druhá úroveň</a:t>
            </a:r>
          </a:p>
          <a:p>
            <a:pPr lvl="2" rtl="0" eaLnBrk="1" latinLnBrk="0" hangingPunct="1"/>
            <a:r>
              <a:rPr lang="cs-CZ" noProof="0" smtClean="0"/>
              <a:t>Třetí úroveň</a:t>
            </a:r>
          </a:p>
          <a:p>
            <a:pPr lvl="3" rtl="0" eaLnBrk="1" latinLnBrk="0" hangingPunct="1"/>
            <a:r>
              <a:rPr lang="cs-CZ" noProof="0" smtClean="0"/>
              <a:t>Čtvrtá úroveň</a:t>
            </a:r>
          </a:p>
          <a:p>
            <a:pPr lvl="4" rtl="0" eaLnBrk="1" latinLnBrk="0" hangingPunct="1"/>
            <a:r>
              <a:rPr lang="cs-CZ" noProof="0" smtClean="0"/>
              <a:t>Pátá úroveň</a:t>
            </a:r>
            <a:endParaRPr kumimoji="0"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FC15C690-1224-4D2D-A5CE-E3C11E6901EC}" type="datetime1">
              <a:rPr lang="cs-CZ" noProof="0" smtClean="0"/>
              <a:t>14.04.2022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8" name="Obdélník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cs-CZ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cs-CZ" noProof="0" smtClean="0"/>
              <a:t>Kliknutím na ikonu přidáte obrázek.</a:t>
            </a:r>
            <a:endParaRPr kumimoji="0" lang="cs-CZ" noProof="0" dirty="0"/>
          </a:p>
        </p:txBody>
      </p:sp>
      <p:sp>
        <p:nvSpPr>
          <p:cNvPr id="9" name="Obdélník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10" name="Obdélník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CC834C6-3279-4E6D-95E5-CFADB1EEB8C2}" type="datetime1">
              <a:rPr lang="cs-CZ" noProof="0" smtClean="0"/>
              <a:t>14.04.2022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Obdélník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15" name="Obdélník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cs-CZ" sz="1800" noProof="0" dirty="0"/>
            </a:p>
          </p:txBody>
        </p:sp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Zástupný symbol pro nadpis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cs-CZ" noProof="0" dirty="0" smtClean="0"/>
              <a:t>Kliknutím můžete upravit styl předlohy nadpisů.</a:t>
            </a:r>
            <a:endParaRPr lang="cs-CZ" noProof="0" dirty="0"/>
          </a:p>
        </p:txBody>
      </p:sp>
      <p:sp>
        <p:nvSpPr>
          <p:cNvPr id="17" name="Zástupný symbol pro text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cs-CZ" noProof="0" dirty="0" smtClean="0"/>
              <a:t>Kliknutím můžete upravit styly předlohy textu.</a:t>
            </a:r>
          </a:p>
          <a:p>
            <a:pPr lvl="1" rtl="0" eaLnBrk="1" latinLnBrk="0" hangingPunct="1"/>
            <a:r>
              <a:rPr lang="cs-CZ" noProof="0" dirty="0" smtClean="0"/>
              <a:t>Druhá úroveň</a:t>
            </a:r>
          </a:p>
          <a:p>
            <a:pPr lvl="2" rtl="0" eaLnBrk="1" latinLnBrk="0" hangingPunct="1"/>
            <a:r>
              <a:rPr lang="cs-CZ" noProof="0" dirty="0" smtClean="0"/>
              <a:t>Třetí úroveň</a:t>
            </a:r>
          </a:p>
          <a:p>
            <a:pPr lvl="3" rtl="0" eaLnBrk="1" latinLnBrk="0" hangingPunct="1"/>
            <a:r>
              <a:rPr lang="cs-CZ" noProof="0" dirty="0" smtClean="0"/>
              <a:t>Čtvrtá úroveň</a:t>
            </a:r>
          </a:p>
          <a:p>
            <a:pPr lvl="4" rtl="0" eaLnBrk="1" latinLnBrk="0" hangingPunct="1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18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83166F70-7B8A-41E1-8814-9D3295330B59}" type="datetime1">
              <a:rPr lang="cs-CZ" noProof="0" smtClean="0"/>
              <a:t>14.04.2022</a:t>
            </a:fld>
            <a:endParaRPr lang="cs-CZ" noProof="0" dirty="0"/>
          </a:p>
        </p:txBody>
      </p:sp>
      <p:sp>
        <p:nvSpPr>
          <p:cNvPr id="19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20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lnSpc>
          <a:spcPts val="4500"/>
        </a:lnSpc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6498629" cy="1472184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 err="1" smtClean="0"/>
              <a:t>Sciences</a:t>
            </a:r>
            <a:r>
              <a:rPr lang="cs-CZ" dirty="0" smtClean="0"/>
              <a:t> </a:t>
            </a:r>
            <a:r>
              <a:rPr lang="cs-CZ" dirty="0" err="1" smtClean="0"/>
              <a:t>naturelles</a:t>
            </a:r>
            <a:r>
              <a:rPr lang="cs-CZ" dirty="0" smtClean="0"/>
              <a:t> et </a:t>
            </a:r>
            <a:r>
              <a:rPr lang="cs-CZ" dirty="0" err="1" smtClean="0"/>
              <a:t>leur</a:t>
            </a:r>
            <a:r>
              <a:rPr lang="cs-CZ" dirty="0" smtClean="0"/>
              <a:t> </a:t>
            </a:r>
            <a:r>
              <a:rPr lang="cs-CZ" dirty="0" err="1" smtClean="0"/>
              <a:t>essor</a:t>
            </a:r>
            <a:r>
              <a:rPr lang="cs-CZ" dirty="0" smtClean="0"/>
              <a:t> </a:t>
            </a:r>
            <a:r>
              <a:rPr lang="fr-FR" dirty="0" smtClean="0"/>
              <a:t>pendant la période des Lumières </a:t>
            </a:r>
            <a:endParaRPr lang="cs-CZ" dirty="0"/>
          </a:p>
        </p:txBody>
      </p:sp>
      <p:pic>
        <p:nvPicPr>
          <p:cNvPr id="1026" name="Picture 2" descr="Collection de figures pour l'Histoire Naturel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7" t="25343" r="11086" b="25114"/>
          <a:stretch/>
        </p:blipFill>
        <p:spPr bwMode="auto">
          <a:xfrm>
            <a:off x="1939474" y="2957540"/>
            <a:ext cx="3817856" cy="20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ffon illustré - L'histoire illustrée - Publications scientifiques du  Musé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5" t="8822" r="14393" b="7205"/>
          <a:stretch/>
        </p:blipFill>
        <p:spPr bwMode="auto">
          <a:xfrm>
            <a:off x="352170" y="4600763"/>
            <a:ext cx="2592666" cy="206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érie de six gravures botaniques du 18e siècle - N.8482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9874" r="15167" b="11465"/>
          <a:stretch/>
        </p:blipFill>
        <p:spPr bwMode="auto">
          <a:xfrm>
            <a:off x="5823275" y="2957540"/>
            <a:ext cx="2585432" cy="37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d/dd/Table_of_Natural_History%2C_Cyclopaedia%2C_Volume_2.jpg/800px-Table_of_Natural_History%2C_Cyclopaedia%2C_Volume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708" y="484270"/>
            <a:ext cx="3824920" cy="615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Collaborateurs</a:t>
            </a:r>
            <a:r>
              <a:rPr lang="cs-CZ" dirty="0" smtClean="0"/>
              <a:t> de </a:t>
            </a:r>
            <a:r>
              <a:rPr lang="cs-CZ" dirty="0" err="1" smtClean="0"/>
              <a:t>Buffon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194" name="Picture 2" descr="Image dans Infobox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74" y="1550709"/>
            <a:ext cx="2476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49311" y="5015060"/>
            <a:ext cx="264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Louis Jean-Marie </a:t>
            </a:r>
            <a:r>
              <a:rPr lang="cs-CZ" dirty="0" err="1" smtClean="0"/>
              <a:t>Daubenton</a:t>
            </a:r>
            <a:endParaRPr lang="cs-CZ" dirty="0"/>
          </a:p>
        </p:txBody>
      </p:sp>
      <p:pic>
        <p:nvPicPr>
          <p:cNvPr id="8196" name="Picture 4" descr="Image dans Infobox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37" y="1550709"/>
            <a:ext cx="2622649" cy="318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14020" y="5015060"/>
            <a:ext cx="2771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Bernard-</a:t>
            </a:r>
            <a:r>
              <a:rPr lang="cs-CZ" dirty="0" err="1"/>
              <a:t>Germain</a:t>
            </a:r>
            <a:r>
              <a:rPr lang="cs-CZ" dirty="0"/>
              <a:t> de </a:t>
            </a:r>
            <a:r>
              <a:rPr lang="cs-CZ" dirty="0" err="1"/>
              <a:t>Lacépède</a:t>
            </a:r>
            <a:endParaRPr lang="cs-CZ" dirty="0"/>
          </a:p>
          <a:p>
            <a:pPr algn="ctr"/>
            <a:endParaRPr lang="cs-CZ" dirty="0"/>
          </a:p>
        </p:txBody>
      </p:sp>
      <p:pic>
        <p:nvPicPr>
          <p:cNvPr id="8198" name="Picture 6" descr="Description de cette image, également commentée ci-aprè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256" y="1550709"/>
            <a:ext cx="2449038" cy="312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981813" y="5015060"/>
            <a:ext cx="277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Georges </a:t>
            </a:r>
            <a:r>
              <a:rPr lang="cs-CZ" dirty="0" err="1" smtClean="0"/>
              <a:t>Cuvier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1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Autres</a:t>
            </a:r>
            <a:r>
              <a:rPr lang="cs-CZ" dirty="0" smtClean="0"/>
              <a:t> </a:t>
            </a:r>
            <a:r>
              <a:rPr lang="cs-CZ" dirty="0" err="1" smtClean="0"/>
              <a:t>sciences</a:t>
            </a:r>
            <a:r>
              <a:rPr lang="cs-CZ" dirty="0" smtClean="0"/>
              <a:t> </a:t>
            </a:r>
            <a:r>
              <a:rPr lang="cs-CZ" dirty="0" err="1" smtClean="0"/>
              <a:t>naturelles</a:t>
            </a:r>
            <a:r>
              <a:rPr lang="cs-CZ" dirty="0" smtClean="0"/>
              <a:t>: </a:t>
            </a:r>
            <a:r>
              <a:rPr lang="cs-CZ" dirty="0" err="1" smtClean="0"/>
              <a:t>chimie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1913" y="1287544"/>
            <a:ext cx="9997440" cy="4800600"/>
          </a:xfrm>
        </p:spPr>
        <p:txBody>
          <a:bodyPr/>
          <a:lstStyle/>
          <a:p>
            <a:r>
              <a:rPr lang="cs-CZ" dirty="0"/>
              <a:t>Antoine </a:t>
            </a:r>
            <a:r>
              <a:rPr lang="cs-CZ" dirty="0" err="1" smtClean="0"/>
              <a:t>Lavoisier</a:t>
            </a:r>
            <a:r>
              <a:rPr lang="cs-CZ" dirty="0" smtClean="0"/>
              <a:t> (1743-1794): </a:t>
            </a:r>
            <a:r>
              <a:rPr lang="fr-FR" i="1" dirty="0"/>
              <a:t> </a:t>
            </a:r>
            <a:endParaRPr lang="cs-CZ" i="1" dirty="0" smtClean="0"/>
          </a:p>
          <a:p>
            <a:r>
              <a:rPr lang="fr-FR" i="1" dirty="0" smtClean="0"/>
              <a:t>Traité </a:t>
            </a:r>
            <a:r>
              <a:rPr lang="fr-FR" i="1" dirty="0"/>
              <a:t>élémentaire de chimie </a:t>
            </a:r>
            <a:r>
              <a:rPr lang="fr-FR" dirty="0"/>
              <a:t>(</a:t>
            </a:r>
            <a:r>
              <a:rPr lang="fr-FR" dirty="0" smtClean="0"/>
              <a:t>1789</a:t>
            </a:r>
            <a:r>
              <a:rPr lang="cs-CZ" dirty="0" smtClean="0"/>
              <a:t>)</a:t>
            </a:r>
          </a:p>
          <a:p>
            <a:r>
              <a:rPr lang="fr-FR" i="1" dirty="0" smtClean="0"/>
              <a:t>Méthode </a:t>
            </a:r>
            <a:r>
              <a:rPr lang="fr-FR" i="1" dirty="0"/>
              <a:t>de nomenclature chimique </a:t>
            </a:r>
            <a:r>
              <a:rPr lang="fr-FR" dirty="0"/>
              <a:t>(1787</a:t>
            </a:r>
            <a:r>
              <a:rPr lang="fr-FR" dirty="0" smtClean="0"/>
              <a:t>)</a:t>
            </a:r>
            <a:endParaRPr lang="cs-CZ" b="1" dirty="0"/>
          </a:p>
        </p:txBody>
      </p:sp>
      <p:pic>
        <p:nvPicPr>
          <p:cNvPr id="10242" name="Picture 2" descr="File:Labo-Lavoisier-IMG 0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01" y="3224549"/>
            <a:ext cx="5114007" cy="34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commencer</a:t>
            </a:r>
            <a:r>
              <a:rPr lang="cs-CZ" dirty="0" smtClean="0"/>
              <a:t> I</a:t>
            </a:r>
            <a:endParaRPr lang="cs-CZ" dirty="0"/>
          </a:p>
        </p:txBody>
      </p:sp>
      <p:pic>
        <p:nvPicPr>
          <p:cNvPr id="3074" name="Picture 2" descr="Somayed - Accueil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92" y="2048285"/>
            <a:ext cx="5170569" cy="32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4005889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Pour </a:t>
            </a:r>
            <a:r>
              <a:rPr lang="cs-CZ" dirty="0" err="1" smtClean="0"/>
              <a:t>commencer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https://cdn.futura-sciences.com/buildsv6/images/mediumoriginal/c/5/9/c596cd46b0_28080_11971-lavois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18" y="0"/>
            <a:ext cx="5253021" cy="692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 smtClean="0"/>
              <a:t>« Histoire naturelle » 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914144" y="1447800"/>
            <a:ext cx="6287176" cy="4800600"/>
          </a:xfrm>
        </p:spPr>
        <p:txBody>
          <a:bodyPr rtlCol="0"/>
          <a:lstStyle/>
          <a:p>
            <a:pPr lvl="0" rtl="0"/>
            <a:r>
              <a:rPr lang="fr-FR" dirty="0" smtClean="0"/>
              <a:t>Un phénomène du XVIIIe siècle</a:t>
            </a:r>
          </a:p>
          <a:p>
            <a:pPr lvl="0" rtl="0"/>
            <a:r>
              <a:rPr lang="fr-FR" dirty="0" smtClean="0"/>
              <a:t>Naissance des sciences naturelles modernes</a:t>
            </a:r>
          </a:p>
          <a:p>
            <a:pPr lvl="0" rtl="0"/>
            <a:r>
              <a:rPr lang="fr-FR" dirty="0" smtClean="0"/>
              <a:t>Invention de la taxonomie (Carl von Linné)</a:t>
            </a:r>
            <a:endParaRPr lang="cs-CZ" dirty="0"/>
          </a:p>
        </p:txBody>
      </p:sp>
      <p:pic>
        <p:nvPicPr>
          <p:cNvPr id="2050" name="Picture 2" descr="Histoire naturelle (Buffon)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85" y="818561"/>
            <a:ext cx="3489053" cy="54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arl Von Linné : Le système des pl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41" y="415809"/>
            <a:ext cx="7910288" cy="62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Jardin des Plantes: une institution « éclairée »</a:t>
            </a:r>
            <a:endParaRPr lang="cs-CZ" dirty="0"/>
          </a:p>
        </p:txBody>
      </p:sp>
      <p:pic>
        <p:nvPicPr>
          <p:cNvPr id="4098" name="Picture 2" descr="Jardin des Plantes | Galeries, Jardins, Zoo - Jardin des Pl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44" y="4408390"/>
            <a:ext cx="4774870" cy="223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'histoire des Grandes Serres du Jardin des Plantes | Galeries, Jardins,  Zoo - Jardin des Pla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26" y="1571053"/>
            <a:ext cx="5177116" cy="40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uséum National d'Histoire Naturelle (France) - Voyages Scientifiqu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28" y="1640488"/>
            <a:ext cx="2201126" cy="25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1348032"/>
            <a:ext cx="9997440" cy="69605"/>
          </a:xfrm>
        </p:spPr>
        <p:txBody>
          <a:bodyPr>
            <a:normAutofit fontScale="90000"/>
          </a:bodyPr>
          <a:lstStyle/>
          <a:p>
            <a:r>
              <a:rPr lang="fr-FR" b="0" dirty="0"/>
              <a:t>Georges-Louis Leclerc de </a:t>
            </a:r>
            <a:r>
              <a:rPr lang="fr-FR" b="0" dirty="0" smtClean="0"/>
              <a:t>Buffon (1707-1788)</a:t>
            </a:r>
            <a:r>
              <a:rPr lang="fr-FR" b="0" dirty="0"/>
              <a:t/>
            </a:r>
            <a:br>
              <a:rPr lang="fr-FR" b="0" dirty="0"/>
            </a:br>
            <a:r>
              <a:rPr lang="fr-FR" b="0" dirty="0"/>
              <a:t/>
            </a:r>
            <a:br>
              <a:rPr lang="fr-FR" b="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4144" y="1668462"/>
            <a:ext cx="6192908" cy="4800600"/>
          </a:xfrm>
        </p:spPr>
        <p:txBody>
          <a:bodyPr/>
          <a:lstStyle/>
          <a:p>
            <a:r>
              <a:rPr lang="fr-FR" dirty="0" smtClean="0"/>
              <a:t>Naturiste, chimiste, métalurge, écrivain</a:t>
            </a:r>
          </a:p>
          <a:p>
            <a:r>
              <a:rPr lang="fr-FR" dirty="0" smtClean="0"/>
              <a:t>Membre de l’Académie française</a:t>
            </a:r>
          </a:p>
          <a:p>
            <a:r>
              <a:rPr lang="fr-FR" dirty="0" smtClean="0"/>
              <a:t>Intendant du Jardin du roi (Jardin des Plantes)</a:t>
            </a:r>
          </a:p>
          <a:p>
            <a:r>
              <a:rPr lang="fr-FR" dirty="0" smtClean="0"/>
              <a:t>Auteure de « L’Histoire naturelle »</a:t>
            </a:r>
            <a:endParaRPr lang="cs-CZ" dirty="0"/>
          </a:p>
        </p:txBody>
      </p:sp>
      <p:pic>
        <p:nvPicPr>
          <p:cNvPr id="6146" name="Picture 2" descr="https://gallica.bnf.fr/essentiels/sites/default/files/portrait-buf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738" y="976312"/>
            <a:ext cx="2733675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6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500" dirty="0"/>
              <a:t>L’</a:t>
            </a:r>
            <a:r>
              <a:rPr lang="fr-FR" sz="3500" i="1" dirty="0"/>
              <a:t>Histoire naturelle, générale et particulière, avec la description du Cabinet du </a:t>
            </a:r>
            <a:r>
              <a:rPr lang="fr-FR" sz="3500" i="1" dirty="0" smtClean="0"/>
              <a:t>Ro</a:t>
            </a:r>
            <a:r>
              <a:rPr lang="cs-CZ" sz="3500" i="1" dirty="0" smtClean="0"/>
              <a:t>i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Un</a:t>
            </a:r>
            <a:r>
              <a:rPr lang="cs-CZ" dirty="0" smtClean="0"/>
              <a:t> projet </a:t>
            </a:r>
            <a:r>
              <a:rPr lang="cs-CZ" dirty="0" err="1" smtClean="0"/>
              <a:t>encyclopédique</a:t>
            </a:r>
            <a:endParaRPr lang="cs-CZ" dirty="0" smtClean="0"/>
          </a:p>
          <a:p>
            <a:r>
              <a:rPr lang="cs-CZ" dirty="0" smtClean="0"/>
              <a:t>36 </a:t>
            </a:r>
            <a:r>
              <a:rPr lang="cs-CZ" dirty="0" err="1" smtClean="0"/>
              <a:t>volumes</a:t>
            </a:r>
            <a:r>
              <a:rPr lang="cs-CZ" dirty="0" smtClean="0"/>
              <a:t> </a:t>
            </a:r>
            <a:r>
              <a:rPr lang="cs-CZ" dirty="0" err="1" smtClean="0"/>
              <a:t>publiés</a:t>
            </a:r>
            <a:r>
              <a:rPr lang="cs-CZ" dirty="0" smtClean="0"/>
              <a:t> pendant 40 </a:t>
            </a:r>
            <a:r>
              <a:rPr lang="cs-CZ" dirty="0" err="1" smtClean="0"/>
              <a:t>ans</a:t>
            </a:r>
            <a:r>
              <a:rPr lang="cs-CZ" dirty="0" smtClean="0"/>
              <a:t> :</a:t>
            </a:r>
          </a:p>
          <a:p>
            <a:r>
              <a:rPr lang="fr-FR" sz="2800" dirty="0"/>
              <a:t>trois volumes en 1749 : </a:t>
            </a:r>
            <a:r>
              <a:rPr lang="fr-FR" sz="2800" i="1" dirty="0"/>
              <a:t>De la manière d’étudier l’histoire naturelle </a:t>
            </a:r>
            <a:r>
              <a:rPr lang="fr-FR" sz="2800" dirty="0"/>
              <a:t>suivi de la Théorie de la Terre, </a:t>
            </a:r>
            <a:r>
              <a:rPr lang="fr-FR" sz="2800" i="1" dirty="0"/>
              <a:t>Histoire générale des animaux</a:t>
            </a:r>
            <a:r>
              <a:rPr lang="fr-FR" sz="2800" dirty="0"/>
              <a:t> et </a:t>
            </a:r>
            <a:r>
              <a:rPr lang="fr-FR" sz="2800" i="1" dirty="0"/>
              <a:t>Histoire naturelle de l’homme </a:t>
            </a:r>
            <a:r>
              <a:rPr lang="fr-FR" sz="2800" dirty="0"/>
              <a:t>;</a:t>
            </a:r>
          </a:p>
          <a:p>
            <a:r>
              <a:rPr lang="fr-FR" sz="2800" dirty="0"/>
              <a:t>douze volumes sur les quadrupèdes (de 1753 à 1767) ;</a:t>
            </a:r>
          </a:p>
          <a:p>
            <a:r>
              <a:rPr lang="fr-FR" sz="2800" dirty="0"/>
              <a:t>neuf volumes sur les oiseaux (de 1770 à 1783) ;</a:t>
            </a:r>
          </a:p>
          <a:p>
            <a:r>
              <a:rPr lang="fr-FR" sz="2800" dirty="0"/>
              <a:t>cinq volumes sur les minéraux (de 1783 à 1788), le dernier contient le </a:t>
            </a:r>
            <a:r>
              <a:rPr lang="fr-FR" sz="2800" i="1" dirty="0"/>
              <a:t>Traité de l’aimant</a:t>
            </a:r>
            <a:r>
              <a:rPr lang="fr-FR" sz="2800" dirty="0"/>
              <a:t>, dernier ouvrage publié du vivant de Buffon ;</a:t>
            </a:r>
          </a:p>
          <a:p>
            <a:r>
              <a:rPr lang="fr-FR" sz="2800" dirty="0"/>
              <a:t>sept volumes de suppléments (de 1774 à 1789), dont les </a:t>
            </a:r>
            <a:r>
              <a:rPr lang="fr-FR" sz="2800" i="1" dirty="0"/>
              <a:t>Époques de la nature </a:t>
            </a:r>
            <a:r>
              <a:rPr lang="fr-FR" sz="2800" dirty="0"/>
              <a:t>(à partir de 1778).</a:t>
            </a:r>
            <a:r>
              <a:rPr lang="cs-CZ" sz="2800" dirty="0" smtClean="0"/>
              <a:t>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94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gallica.bnf.fr/essentiels/sites/default/files/styles/mini_expo_une_colonne/public/images/2015/03/ess_279.jpg?itok=B4nbgK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61" y="661366"/>
            <a:ext cx="2371725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allica.bnf.fr/essentiels/sites/default/files/styles/mini_expo_demi_colonne/public/images/2015/04/ess_280.jpg?itok=LUyHXC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14" y="202676"/>
            <a:ext cx="2630995" cy="318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gallica.bnf.fr/essentiels/sites/default/files/styles/mini_expo_demi_colonne/public/images/2015/04/ess_285_0.jpg?itok=Cq3qn4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31" y="296943"/>
            <a:ext cx="2700746" cy="326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apillons-histoire-naturelle-buffon - La Grande Forge de Buff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89" y="3662624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upload.wikimedia.org/wikipedia/commons/thumb/2/23/Nashorn.buffon.jpg/800px-Nashorn.buff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372" y="3662624"/>
            <a:ext cx="2164244" cy="302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ablona s motivem větviček s lístk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450_TF03460542.potx" id="{25009B36-7C75-498C-B03D-24779AEAE1BB}" vid="{69253A11-B6DC-46C3-A7B6-59A3CBE36A60}"/>
    </a:ext>
  </a:extLst>
</a:theme>
</file>

<file path=ppt/theme/theme2.xml><?xml version="1.0" encoding="utf-8"?>
<a:theme xmlns:a="http://schemas.openxmlformats.org/drawingml/2006/main" name="Motiv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FED04C-AD43-4E06-AD63-36D8B5E8378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Snímky s motivem větviček s lístky</Template>
  <TotalTime>134</TotalTime>
  <Words>238</Words>
  <Application>Microsoft Office PowerPoint</Application>
  <PresentationFormat>Širokoúhlá obrazovka</PresentationFormat>
  <Paragraphs>31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Century Gothic</vt:lpstr>
      <vt:lpstr>Verdana</vt:lpstr>
      <vt:lpstr>Wingdings 2</vt:lpstr>
      <vt:lpstr>Šablona s motivem větviček s lístky</vt:lpstr>
      <vt:lpstr>Sciences naturelles et leur essor pendant la période des Lumières </vt:lpstr>
      <vt:lpstr>Pour commencer I</vt:lpstr>
      <vt:lpstr>Pour commencer II</vt:lpstr>
      <vt:lpstr>« Histoire naturelle » </vt:lpstr>
      <vt:lpstr>Prezentace aplikace PowerPoint</vt:lpstr>
      <vt:lpstr>Jardin des Plantes: une institution « éclairée »</vt:lpstr>
      <vt:lpstr>Georges-Louis Leclerc de Buffon (1707-1788)  </vt:lpstr>
      <vt:lpstr>L’Histoire naturelle, générale et particulière, avec la description du Cabinet du Roi</vt:lpstr>
      <vt:lpstr>Prezentace aplikace PowerPoint</vt:lpstr>
      <vt:lpstr>Collaborateurs de Buffon </vt:lpstr>
      <vt:lpstr>Autres sciences naturelles: chimie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Sciences naturelles et leur essor pendant la période des Lumières</dc:title>
  <dc:creator>MZK</dc:creator>
  <cp:lastModifiedBy>MZK</cp:lastModifiedBy>
  <cp:revision>6</cp:revision>
  <dcterms:created xsi:type="dcterms:W3CDTF">2022-04-13T21:24:25Z</dcterms:created>
  <dcterms:modified xsi:type="dcterms:W3CDTF">2022-04-14T07:21:40Z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