
<file path=[Content_Types].xml><?xml version="1.0" encoding="utf-8"?>
<Types xmlns="http://schemas.openxmlformats.org/package/2006/content-types">
  <Default Extension="aac" ContentType="audio/aac"/>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60" r:id="rId3"/>
    <p:sldId id="257" r:id="rId4"/>
    <p:sldId id="258" r:id="rId5"/>
    <p:sldId id="259" r:id="rId6"/>
    <p:sldId id="263" r:id="rId7"/>
    <p:sldId id="262" r:id="rId8"/>
    <p:sldId id="261" r:id="rId9"/>
    <p:sldId id="264" r:id="rId10"/>
    <p:sldId id="265" r:id="rId11"/>
    <p:sldId id="266" r:id="rId1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FB919-7A54-4224-87D5-497248E1F97F}" v="1099" dt="2022-05-16T16:27:49.549"/>
    <p1510:client id="{2FBFCDDF-88FE-868E-FCDA-AFB39DF619D9}" v="1" dt="2022-05-17T16:51:27.500"/>
    <p1510:client id="{F6D3EE45-FDAE-BDCC-BB68-35EBF2B87C51}" v="40" dt="2022-05-17T17:59:16.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14" d="100"/>
          <a:sy n="114" d="100"/>
        </p:scale>
        <p:origin x="2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2C1C69-1569-45F9-8E95-6AD07AEAB7D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7ECD127-C230-4256-8193-B0A64F989DFB}">
      <dgm:prSet/>
      <dgm:spPr/>
      <dgm:t>
        <a:bodyPr/>
        <a:lstStyle/>
        <a:p>
          <a:r>
            <a:rPr lang="cs-CZ"/>
            <a:t>Personnages :</a:t>
          </a:r>
          <a:endParaRPr lang="en-US"/>
        </a:p>
      </dgm:t>
    </dgm:pt>
    <dgm:pt modelId="{2A4A5D2B-F21C-43BC-9EB6-404936E1ADC9}" type="parTrans" cxnId="{815F3648-AEBE-4310-8494-CCCC1BD8C09B}">
      <dgm:prSet/>
      <dgm:spPr/>
      <dgm:t>
        <a:bodyPr/>
        <a:lstStyle/>
        <a:p>
          <a:endParaRPr lang="en-US"/>
        </a:p>
      </dgm:t>
    </dgm:pt>
    <dgm:pt modelId="{D530D254-0D07-4B38-9154-85DF3FBC3A17}" type="sibTrans" cxnId="{815F3648-AEBE-4310-8494-CCCC1BD8C09B}">
      <dgm:prSet/>
      <dgm:spPr/>
      <dgm:t>
        <a:bodyPr/>
        <a:lstStyle/>
        <a:p>
          <a:endParaRPr lang="en-US"/>
        </a:p>
      </dgm:t>
    </dgm:pt>
    <dgm:pt modelId="{9EA3DFAA-B889-41C7-B431-7C4DFAAB532C}">
      <dgm:prSet/>
      <dgm:spPr/>
      <dgm:t>
        <a:bodyPr/>
        <a:lstStyle/>
        <a:p>
          <a:r>
            <a:rPr lang="fr-FR" b="1"/>
            <a:t>monsieur Northrop</a:t>
          </a:r>
          <a:r>
            <a:rPr lang="fr-FR"/>
            <a:t> – lapin devenu Anglais dont le personnage est inspiré par Lewis Caroll (</a:t>
          </a:r>
          <a:r>
            <a:rPr lang="fr-FR" i="1"/>
            <a:t>Les Aventures d'Alice au pays des merveilles</a:t>
          </a:r>
          <a:r>
            <a:rPr lang="fr-FR"/>
            <a:t>),</a:t>
          </a:r>
          <a:r>
            <a:rPr lang="cs-CZ"/>
            <a:t> </a:t>
          </a:r>
          <a:endParaRPr lang="en-US"/>
        </a:p>
      </dgm:t>
    </dgm:pt>
    <dgm:pt modelId="{BC2F235B-37D5-4927-8526-0D65E6B8E03D}" type="parTrans" cxnId="{13A39AFA-E09E-45C3-8147-CA65F4908796}">
      <dgm:prSet/>
      <dgm:spPr/>
      <dgm:t>
        <a:bodyPr/>
        <a:lstStyle/>
        <a:p>
          <a:endParaRPr lang="en-US"/>
        </a:p>
      </dgm:t>
    </dgm:pt>
    <dgm:pt modelId="{D92D831A-E169-4A81-8A8D-6F5703F7DFE7}" type="sibTrans" cxnId="{13A39AFA-E09E-45C3-8147-CA65F4908796}">
      <dgm:prSet/>
      <dgm:spPr/>
      <dgm:t>
        <a:bodyPr/>
        <a:lstStyle/>
        <a:p>
          <a:endParaRPr lang="en-US"/>
        </a:p>
      </dgm:t>
    </dgm:pt>
    <dgm:pt modelId="{97DC4C52-5BA6-4940-ABA4-D2934C48FE94}">
      <dgm:prSet/>
      <dgm:spPr/>
      <dgm:t>
        <a:bodyPr/>
        <a:lstStyle/>
        <a:p>
          <a:r>
            <a:rPr lang="fr-FR" b="1"/>
            <a:t>Monsieur Petroni</a:t>
          </a:r>
          <a:r>
            <a:rPr lang="fr-FR"/>
            <a:t> – Italien </a:t>
          </a:r>
          <a:endParaRPr lang="en-US"/>
        </a:p>
      </dgm:t>
    </dgm:pt>
    <dgm:pt modelId="{DDF24E4A-8FED-45D6-87AE-605DE31A6F9F}" type="parTrans" cxnId="{8364BB44-54F3-4D64-8F18-D751CC8D89E6}">
      <dgm:prSet/>
      <dgm:spPr/>
      <dgm:t>
        <a:bodyPr/>
        <a:lstStyle/>
        <a:p>
          <a:endParaRPr lang="en-US"/>
        </a:p>
      </dgm:t>
    </dgm:pt>
    <dgm:pt modelId="{B93B031D-106E-4A9C-9070-4A2C1C962B67}" type="sibTrans" cxnId="{8364BB44-54F3-4D64-8F18-D751CC8D89E6}">
      <dgm:prSet/>
      <dgm:spPr/>
      <dgm:t>
        <a:bodyPr/>
        <a:lstStyle/>
        <a:p>
          <a:endParaRPr lang="en-US"/>
        </a:p>
      </dgm:t>
    </dgm:pt>
    <dgm:pt modelId="{6EC2EFA0-8876-4740-8962-17F9593220E3}">
      <dgm:prSet/>
      <dgm:spPr/>
      <dgm:t>
        <a:bodyPr/>
        <a:lstStyle/>
        <a:p>
          <a:r>
            <a:rPr lang="fr-FR" b="1"/>
            <a:t>Messire Hubert Robson</a:t>
          </a:r>
          <a:r>
            <a:rPr lang="fr-FR"/>
            <a:t> - cherche depuis des siècles une fille....</a:t>
          </a:r>
          <a:endParaRPr lang="en-US"/>
        </a:p>
      </dgm:t>
    </dgm:pt>
    <dgm:pt modelId="{9C630EED-4F41-4D8A-8115-DA5B21D2E1A8}" type="parTrans" cxnId="{DC4F3F36-E669-462B-A1F6-8CAD9846B476}">
      <dgm:prSet/>
      <dgm:spPr/>
      <dgm:t>
        <a:bodyPr/>
        <a:lstStyle/>
        <a:p>
          <a:endParaRPr lang="en-US"/>
        </a:p>
      </dgm:t>
    </dgm:pt>
    <dgm:pt modelId="{27266177-3BB1-48B5-9C44-4B283F2D69FB}" type="sibTrans" cxnId="{DC4F3F36-E669-462B-A1F6-8CAD9846B476}">
      <dgm:prSet/>
      <dgm:spPr/>
      <dgm:t>
        <a:bodyPr/>
        <a:lstStyle/>
        <a:p>
          <a:endParaRPr lang="en-US"/>
        </a:p>
      </dgm:t>
    </dgm:pt>
    <dgm:pt modelId="{BA3CC1C5-1A1D-4E1A-87BD-4D59B47D75E2}">
      <dgm:prSet/>
      <dgm:spPr/>
      <dgm:t>
        <a:bodyPr/>
        <a:lstStyle/>
        <a:p>
          <a:r>
            <a:rPr lang="fr-FR"/>
            <a:t>...</a:t>
          </a:r>
          <a:r>
            <a:rPr lang="fr-FR" b="1"/>
            <a:t>Mary Mahon</a:t>
          </a:r>
          <a:r>
            <a:rPr lang="fr-FR"/>
            <a:t> – fille blonde, de longs cheveux et les yeux verts (peut-être </a:t>
          </a:r>
          <a:r>
            <a:rPr lang="fr-FR" i="1"/>
            <a:t>Alice</a:t>
          </a:r>
          <a:r>
            <a:rPr lang="fr-FR"/>
            <a:t>)</a:t>
          </a:r>
          <a:r>
            <a:rPr lang="cs-CZ"/>
            <a:t> </a:t>
          </a:r>
          <a:endParaRPr lang="en-US"/>
        </a:p>
      </dgm:t>
    </dgm:pt>
    <dgm:pt modelId="{C1B5C3B0-6326-47EC-9C13-45A339005A5B}" type="parTrans" cxnId="{10BAB3FB-7446-4AD8-8FB9-C3DA0C680D04}">
      <dgm:prSet/>
      <dgm:spPr/>
      <dgm:t>
        <a:bodyPr/>
        <a:lstStyle/>
        <a:p>
          <a:endParaRPr lang="en-US"/>
        </a:p>
      </dgm:t>
    </dgm:pt>
    <dgm:pt modelId="{B1E62196-67C6-40D1-8054-83D1B67DF7D0}" type="sibTrans" cxnId="{10BAB3FB-7446-4AD8-8FB9-C3DA0C680D04}">
      <dgm:prSet/>
      <dgm:spPr/>
      <dgm:t>
        <a:bodyPr/>
        <a:lstStyle/>
        <a:p>
          <a:endParaRPr lang="en-US"/>
        </a:p>
      </dgm:t>
    </dgm:pt>
    <dgm:pt modelId="{AC012584-3B7E-4A5E-87B6-1B7ADCEA6D18}" type="pres">
      <dgm:prSet presAssocID="{672C1C69-1569-45F9-8E95-6AD07AEAB7DC}" presName="linear" presStyleCnt="0">
        <dgm:presLayoutVars>
          <dgm:animLvl val="lvl"/>
          <dgm:resizeHandles val="exact"/>
        </dgm:presLayoutVars>
      </dgm:prSet>
      <dgm:spPr/>
    </dgm:pt>
    <dgm:pt modelId="{64DC5025-E45F-4AE1-931E-E2B491890C7A}" type="pres">
      <dgm:prSet presAssocID="{97ECD127-C230-4256-8193-B0A64F989DFB}" presName="parentText" presStyleLbl="node1" presStyleIdx="0" presStyleCnt="5">
        <dgm:presLayoutVars>
          <dgm:chMax val="0"/>
          <dgm:bulletEnabled val="1"/>
        </dgm:presLayoutVars>
      </dgm:prSet>
      <dgm:spPr/>
    </dgm:pt>
    <dgm:pt modelId="{F6A34CA3-3555-4EC6-B193-33C3E6BAE515}" type="pres">
      <dgm:prSet presAssocID="{D530D254-0D07-4B38-9154-85DF3FBC3A17}" presName="spacer" presStyleCnt="0"/>
      <dgm:spPr/>
    </dgm:pt>
    <dgm:pt modelId="{194DD3EC-0BBF-4D9D-8B31-714072323D73}" type="pres">
      <dgm:prSet presAssocID="{9EA3DFAA-B889-41C7-B431-7C4DFAAB532C}" presName="parentText" presStyleLbl="node1" presStyleIdx="1" presStyleCnt="5">
        <dgm:presLayoutVars>
          <dgm:chMax val="0"/>
          <dgm:bulletEnabled val="1"/>
        </dgm:presLayoutVars>
      </dgm:prSet>
      <dgm:spPr/>
    </dgm:pt>
    <dgm:pt modelId="{7F247B25-8E20-4C2F-8D69-2CD01C241FD2}" type="pres">
      <dgm:prSet presAssocID="{D92D831A-E169-4A81-8A8D-6F5703F7DFE7}" presName="spacer" presStyleCnt="0"/>
      <dgm:spPr/>
    </dgm:pt>
    <dgm:pt modelId="{BA7CEE66-92BA-4D25-BB7B-D72EB6546526}" type="pres">
      <dgm:prSet presAssocID="{97DC4C52-5BA6-4940-ABA4-D2934C48FE94}" presName="parentText" presStyleLbl="node1" presStyleIdx="2" presStyleCnt="5">
        <dgm:presLayoutVars>
          <dgm:chMax val="0"/>
          <dgm:bulletEnabled val="1"/>
        </dgm:presLayoutVars>
      </dgm:prSet>
      <dgm:spPr/>
    </dgm:pt>
    <dgm:pt modelId="{715740F9-F3ED-405C-9056-DF32675EDAE6}" type="pres">
      <dgm:prSet presAssocID="{B93B031D-106E-4A9C-9070-4A2C1C962B67}" presName="spacer" presStyleCnt="0"/>
      <dgm:spPr/>
    </dgm:pt>
    <dgm:pt modelId="{0DC0D7BA-336A-436D-8E3B-027D7DACCB86}" type="pres">
      <dgm:prSet presAssocID="{6EC2EFA0-8876-4740-8962-17F9593220E3}" presName="parentText" presStyleLbl="node1" presStyleIdx="3" presStyleCnt="5">
        <dgm:presLayoutVars>
          <dgm:chMax val="0"/>
          <dgm:bulletEnabled val="1"/>
        </dgm:presLayoutVars>
      </dgm:prSet>
      <dgm:spPr/>
    </dgm:pt>
    <dgm:pt modelId="{CFF4B9B2-0F95-48F9-99B4-AC257DA4021D}" type="pres">
      <dgm:prSet presAssocID="{27266177-3BB1-48B5-9C44-4B283F2D69FB}" presName="spacer" presStyleCnt="0"/>
      <dgm:spPr/>
    </dgm:pt>
    <dgm:pt modelId="{0D08498E-BB4C-4277-AEFD-316BB9C95539}" type="pres">
      <dgm:prSet presAssocID="{BA3CC1C5-1A1D-4E1A-87BD-4D59B47D75E2}" presName="parentText" presStyleLbl="node1" presStyleIdx="4" presStyleCnt="5">
        <dgm:presLayoutVars>
          <dgm:chMax val="0"/>
          <dgm:bulletEnabled val="1"/>
        </dgm:presLayoutVars>
      </dgm:prSet>
      <dgm:spPr/>
    </dgm:pt>
  </dgm:ptLst>
  <dgm:cxnLst>
    <dgm:cxn modelId="{8E936D25-A820-473F-B7EF-638279E8BD30}" type="presOf" srcId="{672C1C69-1569-45F9-8E95-6AD07AEAB7DC}" destId="{AC012584-3B7E-4A5E-87B6-1B7ADCEA6D18}" srcOrd="0" destOrd="0" presId="urn:microsoft.com/office/officeart/2005/8/layout/vList2"/>
    <dgm:cxn modelId="{A4520C2F-FA30-446E-9930-A02457F11AE1}" type="presOf" srcId="{97DC4C52-5BA6-4940-ABA4-D2934C48FE94}" destId="{BA7CEE66-92BA-4D25-BB7B-D72EB6546526}" srcOrd="0" destOrd="0" presId="urn:microsoft.com/office/officeart/2005/8/layout/vList2"/>
    <dgm:cxn modelId="{DC4F3F36-E669-462B-A1F6-8CAD9846B476}" srcId="{672C1C69-1569-45F9-8E95-6AD07AEAB7DC}" destId="{6EC2EFA0-8876-4740-8962-17F9593220E3}" srcOrd="3" destOrd="0" parTransId="{9C630EED-4F41-4D8A-8115-DA5B21D2E1A8}" sibTransId="{27266177-3BB1-48B5-9C44-4B283F2D69FB}"/>
    <dgm:cxn modelId="{D2ADBF37-5EE7-4A4F-A0EE-DB6CF149BB67}" type="presOf" srcId="{6EC2EFA0-8876-4740-8962-17F9593220E3}" destId="{0DC0D7BA-336A-436D-8E3B-027D7DACCB86}" srcOrd="0" destOrd="0" presId="urn:microsoft.com/office/officeart/2005/8/layout/vList2"/>
    <dgm:cxn modelId="{B4D1CC62-9413-43EC-9D3A-41A2A9C4F392}" type="presOf" srcId="{BA3CC1C5-1A1D-4E1A-87BD-4D59B47D75E2}" destId="{0D08498E-BB4C-4277-AEFD-316BB9C95539}" srcOrd="0" destOrd="0" presId="urn:microsoft.com/office/officeart/2005/8/layout/vList2"/>
    <dgm:cxn modelId="{8364BB44-54F3-4D64-8F18-D751CC8D89E6}" srcId="{672C1C69-1569-45F9-8E95-6AD07AEAB7DC}" destId="{97DC4C52-5BA6-4940-ABA4-D2934C48FE94}" srcOrd="2" destOrd="0" parTransId="{DDF24E4A-8FED-45D6-87AE-605DE31A6F9F}" sibTransId="{B93B031D-106E-4A9C-9070-4A2C1C962B67}"/>
    <dgm:cxn modelId="{815F3648-AEBE-4310-8494-CCCC1BD8C09B}" srcId="{672C1C69-1569-45F9-8E95-6AD07AEAB7DC}" destId="{97ECD127-C230-4256-8193-B0A64F989DFB}" srcOrd="0" destOrd="0" parTransId="{2A4A5D2B-F21C-43BC-9EB6-404936E1ADC9}" sibTransId="{D530D254-0D07-4B38-9154-85DF3FBC3A17}"/>
    <dgm:cxn modelId="{03027A96-7920-4826-A33E-7BD72E97B692}" type="presOf" srcId="{9EA3DFAA-B889-41C7-B431-7C4DFAAB532C}" destId="{194DD3EC-0BBF-4D9D-8B31-714072323D73}" srcOrd="0" destOrd="0" presId="urn:microsoft.com/office/officeart/2005/8/layout/vList2"/>
    <dgm:cxn modelId="{C4E2449B-2BEA-4265-956A-D838F9CD8B17}" type="presOf" srcId="{97ECD127-C230-4256-8193-B0A64F989DFB}" destId="{64DC5025-E45F-4AE1-931E-E2B491890C7A}" srcOrd="0" destOrd="0" presId="urn:microsoft.com/office/officeart/2005/8/layout/vList2"/>
    <dgm:cxn modelId="{13A39AFA-E09E-45C3-8147-CA65F4908796}" srcId="{672C1C69-1569-45F9-8E95-6AD07AEAB7DC}" destId="{9EA3DFAA-B889-41C7-B431-7C4DFAAB532C}" srcOrd="1" destOrd="0" parTransId="{BC2F235B-37D5-4927-8526-0D65E6B8E03D}" sibTransId="{D92D831A-E169-4A81-8A8D-6F5703F7DFE7}"/>
    <dgm:cxn modelId="{10BAB3FB-7446-4AD8-8FB9-C3DA0C680D04}" srcId="{672C1C69-1569-45F9-8E95-6AD07AEAB7DC}" destId="{BA3CC1C5-1A1D-4E1A-87BD-4D59B47D75E2}" srcOrd="4" destOrd="0" parTransId="{C1B5C3B0-6326-47EC-9C13-45A339005A5B}" sibTransId="{B1E62196-67C6-40D1-8054-83D1B67DF7D0}"/>
    <dgm:cxn modelId="{FBD9A964-F05A-49B9-AEFD-FEB6D3A978CD}" type="presParOf" srcId="{AC012584-3B7E-4A5E-87B6-1B7ADCEA6D18}" destId="{64DC5025-E45F-4AE1-931E-E2B491890C7A}" srcOrd="0" destOrd="0" presId="urn:microsoft.com/office/officeart/2005/8/layout/vList2"/>
    <dgm:cxn modelId="{75B6721D-70F7-45DF-B667-53849816A9CC}" type="presParOf" srcId="{AC012584-3B7E-4A5E-87B6-1B7ADCEA6D18}" destId="{F6A34CA3-3555-4EC6-B193-33C3E6BAE515}" srcOrd="1" destOrd="0" presId="urn:microsoft.com/office/officeart/2005/8/layout/vList2"/>
    <dgm:cxn modelId="{5FB63CD2-FFDD-44AF-9C2C-A629C1AD2121}" type="presParOf" srcId="{AC012584-3B7E-4A5E-87B6-1B7ADCEA6D18}" destId="{194DD3EC-0BBF-4D9D-8B31-714072323D73}" srcOrd="2" destOrd="0" presId="urn:microsoft.com/office/officeart/2005/8/layout/vList2"/>
    <dgm:cxn modelId="{61458B5D-3E72-4866-81DB-11D5E6780E0F}" type="presParOf" srcId="{AC012584-3B7E-4A5E-87B6-1B7ADCEA6D18}" destId="{7F247B25-8E20-4C2F-8D69-2CD01C241FD2}" srcOrd="3" destOrd="0" presId="urn:microsoft.com/office/officeart/2005/8/layout/vList2"/>
    <dgm:cxn modelId="{85F4B593-C95F-4730-9D2B-9D28C9CB418F}" type="presParOf" srcId="{AC012584-3B7E-4A5E-87B6-1B7ADCEA6D18}" destId="{BA7CEE66-92BA-4D25-BB7B-D72EB6546526}" srcOrd="4" destOrd="0" presId="urn:microsoft.com/office/officeart/2005/8/layout/vList2"/>
    <dgm:cxn modelId="{34495673-0A81-4577-9B0B-A7C0470343F9}" type="presParOf" srcId="{AC012584-3B7E-4A5E-87B6-1B7ADCEA6D18}" destId="{715740F9-F3ED-405C-9056-DF32675EDAE6}" srcOrd="5" destOrd="0" presId="urn:microsoft.com/office/officeart/2005/8/layout/vList2"/>
    <dgm:cxn modelId="{44AEBA12-7ADB-4D76-8332-D4B7CF4E6D66}" type="presParOf" srcId="{AC012584-3B7E-4A5E-87B6-1B7ADCEA6D18}" destId="{0DC0D7BA-336A-436D-8E3B-027D7DACCB86}" srcOrd="6" destOrd="0" presId="urn:microsoft.com/office/officeart/2005/8/layout/vList2"/>
    <dgm:cxn modelId="{084A39DB-E266-432E-9339-B7E4D0697CC9}" type="presParOf" srcId="{AC012584-3B7E-4A5E-87B6-1B7ADCEA6D18}" destId="{CFF4B9B2-0F95-48F9-99B4-AC257DA4021D}" srcOrd="7" destOrd="0" presId="urn:microsoft.com/office/officeart/2005/8/layout/vList2"/>
    <dgm:cxn modelId="{FE69C47E-2913-4F14-87BB-C5DDFA37DACC}" type="presParOf" srcId="{AC012584-3B7E-4A5E-87B6-1B7ADCEA6D18}" destId="{0D08498E-BB4C-4277-AEFD-316BB9C9553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CFD26D-B816-4C47-8BF1-898815B96DA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DB94FCA-B03E-4ED9-9CE5-5E0D1107612D}">
      <dgm:prSet/>
      <dgm:spPr/>
      <dgm:t>
        <a:bodyPr/>
        <a:lstStyle/>
        <a:p>
          <a:r>
            <a:rPr lang="fr-FR" dirty="0"/>
            <a:t>- célèbre famille du comté de Maskinongé – héritage remarquable pour </a:t>
          </a:r>
          <a:r>
            <a:rPr lang="fr-FR" dirty="0" err="1"/>
            <a:t>Tinamer</a:t>
          </a:r>
          <a:r>
            <a:rPr lang="fr-FR" dirty="0"/>
            <a:t> et son père</a:t>
          </a:r>
          <a:r>
            <a:rPr lang="cs-CZ" dirty="0"/>
            <a:t> </a:t>
          </a:r>
          <a:endParaRPr lang="en-US" dirty="0"/>
        </a:p>
      </dgm:t>
    </dgm:pt>
    <dgm:pt modelId="{55994E67-B21D-440A-BD62-166A088DB5F7}" type="parTrans" cxnId="{9E967396-9EA3-4268-9FAE-382E76B58F5F}">
      <dgm:prSet/>
      <dgm:spPr/>
      <dgm:t>
        <a:bodyPr/>
        <a:lstStyle/>
        <a:p>
          <a:endParaRPr lang="en-US"/>
        </a:p>
      </dgm:t>
    </dgm:pt>
    <dgm:pt modelId="{810926BC-F968-479B-B8B1-18CE0BE08D35}" type="sibTrans" cxnId="{9E967396-9EA3-4268-9FAE-382E76B58F5F}">
      <dgm:prSet/>
      <dgm:spPr/>
      <dgm:t>
        <a:bodyPr/>
        <a:lstStyle/>
        <a:p>
          <a:endParaRPr lang="en-US"/>
        </a:p>
      </dgm:t>
    </dgm:pt>
    <dgm:pt modelId="{1DA85C63-F873-4526-810E-9658284DBB05}">
      <dgm:prSet/>
      <dgm:spPr/>
      <dgm:t>
        <a:bodyPr/>
        <a:lstStyle/>
        <a:p>
          <a:r>
            <a:rPr lang="fr-FR" b="1" dirty="0"/>
            <a:t>Léon de </a:t>
          </a:r>
          <a:r>
            <a:rPr lang="fr-FR" b="1" dirty="0" err="1"/>
            <a:t>Portanqueu</a:t>
          </a:r>
          <a:r>
            <a:rPr lang="fr-FR" b="1" dirty="0"/>
            <a:t>,</a:t>
          </a:r>
          <a:r>
            <a:rPr lang="fr-FR" dirty="0"/>
            <a:t> esquire – père de </a:t>
          </a:r>
          <a:r>
            <a:rPr lang="fr-FR" dirty="0" err="1"/>
            <a:t>Tinamer</a:t>
          </a:r>
          <a:r>
            <a:rPr lang="fr-FR" dirty="0"/>
            <a:t>, un homme respectueux, </a:t>
          </a:r>
          <a:r>
            <a:rPr lang="fr-FR" strike="sngStrike" dirty="0"/>
            <a:t>voleur de banques</a:t>
          </a:r>
          <a:r>
            <a:rPr lang="fr-FR" dirty="0"/>
            <a:t>, geôlier au Mont-Thabor (= une institution spécialisée, un hôpital psychiatrique),  </a:t>
          </a:r>
          <a:r>
            <a:rPr lang="cs-CZ" dirty="0"/>
            <a:t> </a:t>
          </a:r>
          <a:endParaRPr lang="en-US" dirty="0"/>
        </a:p>
      </dgm:t>
    </dgm:pt>
    <dgm:pt modelId="{37C2C3C2-D0D0-4C4F-9DFC-F06C250DE315}" type="parTrans" cxnId="{C53B29DB-8732-45C7-A5FB-306F3D9FA424}">
      <dgm:prSet/>
      <dgm:spPr/>
      <dgm:t>
        <a:bodyPr/>
        <a:lstStyle/>
        <a:p>
          <a:endParaRPr lang="en-US"/>
        </a:p>
      </dgm:t>
    </dgm:pt>
    <dgm:pt modelId="{70E7F01A-F72B-474B-8769-F0F32A818520}" type="sibTrans" cxnId="{C53B29DB-8732-45C7-A5FB-306F3D9FA424}">
      <dgm:prSet/>
      <dgm:spPr/>
      <dgm:t>
        <a:bodyPr/>
        <a:lstStyle/>
        <a:p>
          <a:endParaRPr lang="en-US"/>
        </a:p>
      </dgm:t>
    </dgm:pt>
    <dgm:pt modelId="{B3D2DA5E-2086-4706-9CA7-21FA5E2D8049}">
      <dgm:prSet/>
      <dgm:spPr/>
      <dgm:t>
        <a:bodyPr/>
        <a:lstStyle/>
        <a:p>
          <a:r>
            <a:rPr lang="fr-FR" b="1" dirty="0"/>
            <a:t>Etna </a:t>
          </a:r>
          <a:r>
            <a:rPr lang="fr-FR" dirty="0"/>
            <a:t>– mère, modeste, pressée, elle n'a pas le temps de rêver, </a:t>
          </a:r>
          <a:endParaRPr lang="en-US" dirty="0"/>
        </a:p>
      </dgm:t>
    </dgm:pt>
    <dgm:pt modelId="{5E4A32A9-4086-4F12-8CC0-928D969DF34B}" type="parTrans" cxnId="{F7B23D99-BC62-4195-9365-5423B1E76A90}">
      <dgm:prSet/>
      <dgm:spPr/>
      <dgm:t>
        <a:bodyPr/>
        <a:lstStyle/>
        <a:p>
          <a:endParaRPr lang="en-US"/>
        </a:p>
      </dgm:t>
    </dgm:pt>
    <dgm:pt modelId="{A8942089-8B9C-46DC-8B02-ED775E075332}" type="sibTrans" cxnId="{F7B23D99-BC62-4195-9365-5423B1E76A90}">
      <dgm:prSet/>
      <dgm:spPr/>
      <dgm:t>
        <a:bodyPr/>
        <a:lstStyle/>
        <a:p>
          <a:endParaRPr lang="en-US"/>
        </a:p>
      </dgm:t>
    </dgm:pt>
    <dgm:pt modelId="{238872F5-3C77-402F-AF04-0B98F51963E6}">
      <dgm:prSet/>
      <dgm:spPr/>
      <dgm:t>
        <a:bodyPr/>
        <a:lstStyle/>
        <a:p>
          <a:pPr rtl="0"/>
          <a:r>
            <a:rPr lang="fr-FR" dirty="0"/>
            <a:t>chien </a:t>
          </a:r>
          <a:r>
            <a:rPr lang="fr-FR" b="1" dirty="0"/>
            <a:t>Bélial </a:t>
          </a:r>
          <a:r>
            <a:rPr lang="fr-FR" dirty="0"/>
            <a:t>– comme </a:t>
          </a:r>
          <a:r>
            <a:rPr lang="fr-FR" dirty="0">
              <a:latin typeface="Meiryo"/>
            </a:rPr>
            <a:t>un frère</a:t>
          </a:r>
          <a:r>
            <a:rPr lang="fr-FR" dirty="0"/>
            <a:t> de </a:t>
          </a:r>
          <a:r>
            <a:rPr lang="fr-FR" dirty="0" err="1"/>
            <a:t>Tinamer</a:t>
          </a:r>
          <a:r>
            <a:rPr lang="cs-CZ" dirty="0"/>
            <a:t> </a:t>
          </a:r>
          <a:endParaRPr lang="en-US" dirty="0"/>
        </a:p>
      </dgm:t>
    </dgm:pt>
    <dgm:pt modelId="{A2AD706F-B7AA-40EC-B236-A339A5590979}" type="parTrans" cxnId="{7364D9D1-C1F4-4889-84F5-5CE446910F60}">
      <dgm:prSet/>
      <dgm:spPr/>
      <dgm:t>
        <a:bodyPr/>
        <a:lstStyle/>
        <a:p>
          <a:endParaRPr lang="en-US"/>
        </a:p>
      </dgm:t>
    </dgm:pt>
    <dgm:pt modelId="{62830820-2AE9-45A4-A8B4-D1E709A5965A}" type="sibTrans" cxnId="{7364D9D1-C1F4-4889-84F5-5CE446910F60}">
      <dgm:prSet/>
      <dgm:spPr/>
      <dgm:t>
        <a:bodyPr/>
        <a:lstStyle/>
        <a:p>
          <a:endParaRPr lang="en-US"/>
        </a:p>
      </dgm:t>
    </dgm:pt>
    <dgm:pt modelId="{5C2BC3F8-4FB3-4F71-AF58-E1904C49C4DF}">
      <dgm:prSet/>
      <dgm:spPr/>
      <dgm:t>
        <a:bodyPr/>
        <a:lstStyle/>
        <a:p>
          <a:r>
            <a:rPr lang="fr-FR" dirty="0"/>
            <a:t>trois chats – comme des cousins : </a:t>
          </a:r>
          <a:r>
            <a:rPr lang="fr-FR" b="1" dirty="0"/>
            <a:t>Bouboule </a:t>
          </a:r>
          <a:r>
            <a:rPr lang="fr-FR" dirty="0"/>
            <a:t>(le matou) + </a:t>
          </a:r>
          <a:r>
            <a:rPr lang="fr-FR" b="1" dirty="0" err="1"/>
            <a:t>Jaunée</a:t>
          </a:r>
          <a:r>
            <a:rPr lang="fr-FR" b="1" dirty="0"/>
            <a:t> </a:t>
          </a:r>
          <a:r>
            <a:rPr lang="fr-FR" dirty="0"/>
            <a:t>(la chatte) et leur fils </a:t>
          </a:r>
          <a:r>
            <a:rPr lang="fr-FR" b="1" dirty="0"/>
            <a:t>Thibeau </a:t>
          </a:r>
          <a:endParaRPr lang="en-US" b="1" dirty="0"/>
        </a:p>
      </dgm:t>
    </dgm:pt>
    <dgm:pt modelId="{8BA95CCC-1BD5-4965-AD82-767755E129C3}" type="parTrans" cxnId="{E9451762-246F-4654-ADE7-C637B295BA48}">
      <dgm:prSet/>
      <dgm:spPr/>
      <dgm:t>
        <a:bodyPr/>
        <a:lstStyle/>
        <a:p>
          <a:endParaRPr lang="en-US"/>
        </a:p>
      </dgm:t>
    </dgm:pt>
    <dgm:pt modelId="{2B1B3484-44AF-4A69-BD0A-7815B0E4A79F}" type="sibTrans" cxnId="{E9451762-246F-4654-ADE7-C637B295BA48}">
      <dgm:prSet/>
      <dgm:spPr/>
      <dgm:t>
        <a:bodyPr/>
        <a:lstStyle/>
        <a:p>
          <a:endParaRPr lang="en-US"/>
        </a:p>
      </dgm:t>
    </dgm:pt>
    <dgm:pt modelId="{9B58A7E6-8957-4F0F-8988-7615F9D777F0}">
      <dgm:prSet/>
      <dgm:spPr/>
      <dgm:t>
        <a:bodyPr/>
        <a:lstStyle/>
        <a:p>
          <a:pPr rtl="0"/>
          <a:r>
            <a:rPr lang="fr-FR" b="1" dirty="0"/>
            <a:t>Jean-Louis Maurice </a:t>
          </a:r>
          <a:r>
            <a:rPr lang="fr-FR" dirty="0"/>
            <a:t>– surnommé « Coco », petit ami aveugle, patient préféré de Léon, chargé de monter la garde à la porte du paradis de l'enfance</a:t>
          </a:r>
          <a:r>
            <a:rPr lang="fr-FR" dirty="0">
              <a:latin typeface="Meiryo"/>
            </a:rPr>
            <a:t>, présent </a:t>
          </a:r>
          <a:r>
            <a:rPr lang="fr" dirty="0"/>
            <a:t>à</a:t>
          </a:r>
          <a:r>
            <a:rPr lang="fr" dirty="0">
              <a:latin typeface="Meiryo"/>
            </a:rPr>
            <a:t> la fin</a:t>
          </a:r>
          <a:r>
            <a:rPr lang="fr-FR" dirty="0">
              <a:latin typeface="Meiryo"/>
            </a:rPr>
            <a:t> </a:t>
          </a:r>
          <a:endParaRPr lang="en-US" dirty="0"/>
        </a:p>
      </dgm:t>
    </dgm:pt>
    <dgm:pt modelId="{353F5016-CD5C-4241-932B-E19F4CBCC8C0}" type="parTrans" cxnId="{16388F74-6C7B-4BBD-85AD-423EF8F4DC17}">
      <dgm:prSet/>
      <dgm:spPr/>
      <dgm:t>
        <a:bodyPr/>
        <a:lstStyle/>
        <a:p>
          <a:endParaRPr lang="en-US"/>
        </a:p>
      </dgm:t>
    </dgm:pt>
    <dgm:pt modelId="{0535DF41-E183-4C51-9288-F9A6BDF8C5FB}" type="sibTrans" cxnId="{16388F74-6C7B-4BBD-85AD-423EF8F4DC17}">
      <dgm:prSet/>
      <dgm:spPr/>
      <dgm:t>
        <a:bodyPr/>
        <a:lstStyle/>
        <a:p>
          <a:endParaRPr lang="en-US"/>
        </a:p>
      </dgm:t>
    </dgm:pt>
    <dgm:pt modelId="{9DA9A89B-1FE2-43B0-9FD1-1A98BAA1D733}" type="pres">
      <dgm:prSet presAssocID="{92CFD26D-B816-4C47-8BF1-898815B96DA6}" presName="linear" presStyleCnt="0">
        <dgm:presLayoutVars>
          <dgm:animLvl val="lvl"/>
          <dgm:resizeHandles val="exact"/>
        </dgm:presLayoutVars>
      </dgm:prSet>
      <dgm:spPr/>
    </dgm:pt>
    <dgm:pt modelId="{4E1E18F0-73BC-482B-B505-1A3AF3F83108}" type="pres">
      <dgm:prSet presAssocID="{DDB94FCA-B03E-4ED9-9CE5-5E0D1107612D}" presName="parentText" presStyleLbl="node1" presStyleIdx="0" presStyleCnt="6">
        <dgm:presLayoutVars>
          <dgm:chMax val="0"/>
          <dgm:bulletEnabled val="1"/>
        </dgm:presLayoutVars>
      </dgm:prSet>
      <dgm:spPr/>
    </dgm:pt>
    <dgm:pt modelId="{5DCFF3B2-2B20-41E4-9BC6-36A651F884EB}" type="pres">
      <dgm:prSet presAssocID="{810926BC-F968-479B-B8B1-18CE0BE08D35}" presName="spacer" presStyleCnt="0"/>
      <dgm:spPr/>
    </dgm:pt>
    <dgm:pt modelId="{D307662C-45D8-45EF-9A97-572265B0B075}" type="pres">
      <dgm:prSet presAssocID="{1DA85C63-F873-4526-810E-9658284DBB05}" presName="parentText" presStyleLbl="node1" presStyleIdx="1" presStyleCnt="6">
        <dgm:presLayoutVars>
          <dgm:chMax val="0"/>
          <dgm:bulletEnabled val="1"/>
        </dgm:presLayoutVars>
      </dgm:prSet>
      <dgm:spPr/>
    </dgm:pt>
    <dgm:pt modelId="{17322B61-4203-470C-9E37-341F93C02BCE}" type="pres">
      <dgm:prSet presAssocID="{70E7F01A-F72B-474B-8769-F0F32A818520}" presName="spacer" presStyleCnt="0"/>
      <dgm:spPr/>
    </dgm:pt>
    <dgm:pt modelId="{B245B836-C1B9-44BE-B4C5-5E74B5ED3052}" type="pres">
      <dgm:prSet presAssocID="{B3D2DA5E-2086-4706-9CA7-21FA5E2D8049}" presName="parentText" presStyleLbl="node1" presStyleIdx="2" presStyleCnt="6">
        <dgm:presLayoutVars>
          <dgm:chMax val="0"/>
          <dgm:bulletEnabled val="1"/>
        </dgm:presLayoutVars>
      </dgm:prSet>
      <dgm:spPr/>
    </dgm:pt>
    <dgm:pt modelId="{5C227853-9161-45D8-AC27-B6E2C10BEDAE}" type="pres">
      <dgm:prSet presAssocID="{A8942089-8B9C-46DC-8B02-ED775E075332}" presName="spacer" presStyleCnt="0"/>
      <dgm:spPr/>
    </dgm:pt>
    <dgm:pt modelId="{727A26D5-239E-4609-A350-DA33ACB94CE1}" type="pres">
      <dgm:prSet presAssocID="{238872F5-3C77-402F-AF04-0B98F51963E6}" presName="parentText" presStyleLbl="node1" presStyleIdx="3" presStyleCnt="6">
        <dgm:presLayoutVars>
          <dgm:chMax val="0"/>
          <dgm:bulletEnabled val="1"/>
        </dgm:presLayoutVars>
      </dgm:prSet>
      <dgm:spPr/>
    </dgm:pt>
    <dgm:pt modelId="{729346F4-3A6D-40D6-840F-9F6F97F57C25}" type="pres">
      <dgm:prSet presAssocID="{62830820-2AE9-45A4-A8B4-D1E709A5965A}" presName="spacer" presStyleCnt="0"/>
      <dgm:spPr/>
    </dgm:pt>
    <dgm:pt modelId="{9C64FC21-617A-4DE6-A041-68C9703A8256}" type="pres">
      <dgm:prSet presAssocID="{5C2BC3F8-4FB3-4F71-AF58-E1904C49C4DF}" presName="parentText" presStyleLbl="node1" presStyleIdx="4" presStyleCnt="6">
        <dgm:presLayoutVars>
          <dgm:chMax val="0"/>
          <dgm:bulletEnabled val="1"/>
        </dgm:presLayoutVars>
      </dgm:prSet>
      <dgm:spPr/>
    </dgm:pt>
    <dgm:pt modelId="{A029CB61-CACB-4497-8BF9-2FCE79631DAF}" type="pres">
      <dgm:prSet presAssocID="{2B1B3484-44AF-4A69-BD0A-7815B0E4A79F}" presName="spacer" presStyleCnt="0"/>
      <dgm:spPr/>
    </dgm:pt>
    <dgm:pt modelId="{D03019FF-CEAE-4EB3-9289-99A2EA133E3F}" type="pres">
      <dgm:prSet presAssocID="{9B58A7E6-8957-4F0F-8988-7615F9D777F0}" presName="parentText" presStyleLbl="node1" presStyleIdx="5" presStyleCnt="6">
        <dgm:presLayoutVars>
          <dgm:chMax val="0"/>
          <dgm:bulletEnabled val="1"/>
        </dgm:presLayoutVars>
      </dgm:prSet>
      <dgm:spPr/>
    </dgm:pt>
  </dgm:ptLst>
  <dgm:cxnLst>
    <dgm:cxn modelId="{E9451762-246F-4654-ADE7-C637B295BA48}" srcId="{92CFD26D-B816-4C47-8BF1-898815B96DA6}" destId="{5C2BC3F8-4FB3-4F71-AF58-E1904C49C4DF}" srcOrd="4" destOrd="0" parTransId="{8BA95CCC-1BD5-4965-AD82-767755E129C3}" sibTransId="{2B1B3484-44AF-4A69-BD0A-7815B0E4A79F}"/>
    <dgm:cxn modelId="{EE447C4B-6272-4E5F-849E-A013D41C7F55}" type="presOf" srcId="{1DA85C63-F873-4526-810E-9658284DBB05}" destId="{D307662C-45D8-45EF-9A97-572265B0B075}" srcOrd="0" destOrd="0" presId="urn:microsoft.com/office/officeart/2005/8/layout/vList2"/>
    <dgm:cxn modelId="{16388F74-6C7B-4BBD-85AD-423EF8F4DC17}" srcId="{92CFD26D-B816-4C47-8BF1-898815B96DA6}" destId="{9B58A7E6-8957-4F0F-8988-7615F9D777F0}" srcOrd="5" destOrd="0" parTransId="{353F5016-CD5C-4241-932B-E19F4CBCC8C0}" sibTransId="{0535DF41-E183-4C51-9288-F9A6BDF8C5FB}"/>
    <dgm:cxn modelId="{4FB5867C-D726-487C-B7D5-3733EEF6ADE2}" type="presOf" srcId="{9B58A7E6-8957-4F0F-8988-7615F9D777F0}" destId="{D03019FF-CEAE-4EB3-9289-99A2EA133E3F}" srcOrd="0" destOrd="0" presId="urn:microsoft.com/office/officeart/2005/8/layout/vList2"/>
    <dgm:cxn modelId="{267F1C82-EFD5-4F6F-A6C2-DAC7EC33D368}" type="presOf" srcId="{92CFD26D-B816-4C47-8BF1-898815B96DA6}" destId="{9DA9A89B-1FE2-43B0-9FD1-1A98BAA1D733}" srcOrd="0" destOrd="0" presId="urn:microsoft.com/office/officeart/2005/8/layout/vList2"/>
    <dgm:cxn modelId="{FF8E9C92-289D-424C-A3F0-5C633C55DE78}" type="presOf" srcId="{B3D2DA5E-2086-4706-9CA7-21FA5E2D8049}" destId="{B245B836-C1B9-44BE-B4C5-5E74B5ED3052}" srcOrd="0" destOrd="0" presId="urn:microsoft.com/office/officeart/2005/8/layout/vList2"/>
    <dgm:cxn modelId="{EC028194-D18A-4980-B845-4C21A6DADCD4}" type="presOf" srcId="{238872F5-3C77-402F-AF04-0B98F51963E6}" destId="{727A26D5-239E-4609-A350-DA33ACB94CE1}" srcOrd="0" destOrd="0" presId="urn:microsoft.com/office/officeart/2005/8/layout/vList2"/>
    <dgm:cxn modelId="{9E967396-9EA3-4268-9FAE-382E76B58F5F}" srcId="{92CFD26D-B816-4C47-8BF1-898815B96DA6}" destId="{DDB94FCA-B03E-4ED9-9CE5-5E0D1107612D}" srcOrd="0" destOrd="0" parTransId="{55994E67-B21D-440A-BD62-166A088DB5F7}" sibTransId="{810926BC-F968-479B-B8B1-18CE0BE08D35}"/>
    <dgm:cxn modelId="{F7B23D99-BC62-4195-9365-5423B1E76A90}" srcId="{92CFD26D-B816-4C47-8BF1-898815B96DA6}" destId="{B3D2DA5E-2086-4706-9CA7-21FA5E2D8049}" srcOrd="2" destOrd="0" parTransId="{5E4A32A9-4086-4F12-8CC0-928D969DF34B}" sibTransId="{A8942089-8B9C-46DC-8B02-ED775E075332}"/>
    <dgm:cxn modelId="{BB3ACAA6-04C6-46BB-8695-5F7291A8E1DE}" type="presOf" srcId="{DDB94FCA-B03E-4ED9-9CE5-5E0D1107612D}" destId="{4E1E18F0-73BC-482B-B505-1A3AF3F83108}" srcOrd="0" destOrd="0" presId="urn:microsoft.com/office/officeart/2005/8/layout/vList2"/>
    <dgm:cxn modelId="{5E7FABCA-8652-4652-ACB9-642DDDF30C87}" type="presOf" srcId="{5C2BC3F8-4FB3-4F71-AF58-E1904C49C4DF}" destId="{9C64FC21-617A-4DE6-A041-68C9703A8256}" srcOrd="0" destOrd="0" presId="urn:microsoft.com/office/officeart/2005/8/layout/vList2"/>
    <dgm:cxn modelId="{7364D9D1-C1F4-4889-84F5-5CE446910F60}" srcId="{92CFD26D-B816-4C47-8BF1-898815B96DA6}" destId="{238872F5-3C77-402F-AF04-0B98F51963E6}" srcOrd="3" destOrd="0" parTransId="{A2AD706F-B7AA-40EC-B236-A339A5590979}" sibTransId="{62830820-2AE9-45A4-A8B4-D1E709A5965A}"/>
    <dgm:cxn modelId="{C53B29DB-8732-45C7-A5FB-306F3D9FA424}" srcId="{92CFD26D-B816-4C47-8BF1-898815B96DA6}" destId="{1DA85C63-F873-4526-810E-9658284DBB05}" srcOrd="1" destOrd="0" parTransId="{37C2C3C2-D0D0-4C4F-9DFC-F06C250DE315}" sibTransId="{70E7F01A-F72B-474B-8769-F0F32A818520}"/>
    <dgm:cxn modelId="{500F96E1-8B07-4C91-AC98-582196EB0ED5}" type="presParOf" srcId="{9DA9A89B-1FE2-43B0-9FD1-1A98BAA1D733}" destId="{4E1E18F0-73BC-482B-B505-1A3AF3F83108}" srcOrd="0" destOrd="0" presId="urn:microsoft.com/office/officeart/2005/8/layout/vList2"/>
    <dgm:cxn modelId="{3368136E-09EC-4D5C-BB5A-60F5DFF7DD33}" type="presParOf" srcId="{9DA9A89B-1FE2-43B0-9FD1-1A98BAA1D733}" destId="{5DCFF3B2-2B20-41E4-9BC6-36A651F884EB}" srcOrd="1" destOrd="0" presId="urn:microsoft.com/office/officeart/2005/8/layout/vList2"/>
    <dgm:cxn modelId="{B052141E-0B31-4DD0-B8CA-87ED6B2C9C47}" type="presParOf" srcId="{9DA9A89B-1FE2-43B0-9FD1-1A98BAA1D733}" destId="{D307662C-45D8-45EF-9A97-572265B0B075}" srcOrd="2" destOrd="0" presId="urn:microsoft.com/office/officeart/2005/8/layout/vList2"/>
    <dgm:cxn modelId="{0B65903F-7352-4B08-A1F9-71CDD7507C11}" type="presParOf" srcId="{9DA9A89B-1FE2-43B0-9FD1-1A98BAA1D733}" destId="{17322B61-4203-470C-9E37-341F93C02BCE}" srcOrd="3" destOrd="0" presId="urn:microsoft.com/office/officeart/2005/8/layout/vList2"/>
    <dgm:cxn modelId="{B95F9D48-0654-4FBD-AAFC-FEEB7265033D}" type="presParOf" srcId="{9DA9A89B-1FE2-43B0-9FD1-1A98BAA1D733}" destId="{B245B836-C1B9-44BE-B4C5-5E74B5ED3052}" srcOrd="4" destOrd="0" presId="urn:microsoft.com/office/officeart/2005/8/layout/vList2"/>
    <dgm:cxn modelId="{427AF5FF-0FA0-4D39-AFF0-8CDB8DDA1FAF}" type="presParOf" srcId="{9DA9A89B-1FE2-43B0-9FD1-1A98BAA1D733}" destId="{5C227853-9161-45D8-AC27-B6E2C10BEDAE}" srcOrd="5" destOrd="0" presId="urn:microsoft.com/office/officeart/2005/8/layout/vList2"/>
    <dgm:cxn modelId="{F1240D92-B051-4A55-B5D4-8431A438A397}" type="presParOf" srcId="{9DA9A89B-1FE2-43B0-9FD1-1A98BAA1D733}" destId="{727A26D5-239E-4609-A350-DA33ACB94CE1}" srcOrd="6" destOrd="0" presId="urn:microsoft.com/office/officeart/2005/8/layout/vList2"/>
    <dgm:cxn modelId="{54EE4D52-75C9-4A5A-8EEB-06D6C9CF5D8C}" type="presParOf" srcId="{9DA9A89B-1FE2-43B0-9FD1-1A98BAA1D733}" destId="{729346F4-3A6D-40D6-840F-9F6F97F57C25}" srcOrd="7" destOrd="0" presId="urn:microsoft.com/office/officeart/2005/8/layout/vList2"/>
    <dgm:cxn modelId="{8C0B48DE-4146-4AD3-B48C-53FA175D7F63}" type="presParOf" srcId="{9DA9A89B-1FE2-43B0-9FD1-1A98BAA1D733}" destId="{9C64FC21-617A-4DE6-A041-68C9703A8256}" srcOrd="8" destOrd="0" presId="urn:microsoft.com/office/officeart/2005/8/layout/vList2"/>
    <dgm:cxn modelId="{B63E6711-90A6-499A-AFE9-09F2AB6DC552}" type="presParOf" srcId="{9DA9A89B-1FE2-43B0-9FD1-1A98BAA1D733}" destId="{A029CB61-CACB-4497-8BF9-2FCE79631DAF}" srcOrd="9" destOrd="0" presId="urn:microsoft.com/office/officeart/2005/8/layout/vList2"/>
    <dgm:cxn modelId="{543D7874-0F6E-45F9-9D74-0B9213C07AEB}" type="presParOf" srcId="{9DA9A89B-1FE2-43B0-9FD1-1A98BAA1D733}" destId="{D03019FF-CEAE-4EB3-9289-99A2EA133E3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C5025-E45F-4AE1-931E-E2B491890C7A}">
      <dsp:nvSpPr>
        <dsp:cNvPr id="0" name=""/>
        <dsp:cNvSpPr/>
      </dsp:nvSpPr>
      <dsp:spPr>
        <a:xfrm>
          <a:off x="0" y="803109"/>
          <a:ext cx="7159509" cy="8906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t>Personnages :</a:t>
          </a:r>
          <a:endParaRPr lang="en-US" sz="1500" kern="1200"/>
        </a:p>
      </dsp:txBody>
      <dsp:txXfrm>
        <a:off x="43479" y="846588"/>
        <a:ext cx="7072551" cy="803704"/>
      </dsp:txXfrm>
    </dsp:sp>
    <dsp:sp modelId="{194DD3EC-0BBF-4D9D-8B31-714072323D73}">
      <dsp:nvSpPr>
        <dsp:cNvPr id="0" name=""/>
        <dsp:cNvSpPr/>
      </dsp:nvSpPr>
      <dsp:spPr>
        <a:xfrm>
          <a:off x="0" y="1736971"/>
          <a:ext cx="7159509" cy="890662"/>
        </a:xfrm>
        <a:prstGeom prst="roundRect">
          <a:avLst/>
        </a:prstGeom>
        <a:solidFill>
          <a:schemeClr val="accent2">
            <a:hueOff val="-199221"/>
            <a:satOff val="3193"/>
            <a:lumOff val="28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a:t>monsieur Northrop</a:t>
          </a:r>
          <a:r>
            <a:rPr lang="fr-FR" sz="1500" kern="1200"/>
            <a:t> – lapin devenu Anglais dont le personnage est inspiré par Lewis Caroll (</a:t>
          </a:r>
          <a:r>
            <a:rPr lang="fr-FR" sz="1500" i="1" kern="1200"/>
            <a:t>Les Aventures d'Alice au pays des merveilles</a:t>
          </a:r>
          <a:r>
            <a:rPr lang="fr-FR" sz="1500" kern="1200"/>
            <a:t>),</a:t>
          </a:r>
          <a:r>
            <a:rPr lang="cs-CZ" sz="1500" kern="1200"/>
            <a:t> </a:t>
          </a:r>
          <a:endParaRPr lang="en-US" sz="1500" kern="1200"/>
        </a:p>
      </dsp:txBody>
      <dsp:txXfrm>
        <a:off x="43479" y="1780450"/>
        <a:ext cx="7072551" cy="803704"/>
      </dsp:txXfrm>
    </dsp:sp>
    <dsp:sp modelId="{BA7CEE66-92BA-4D25-BB7B-D72EB6546526}">
      <dsp:nvSpPr>
        <dsp:cNvPr id="0" name=""/>
        <dsp:cNvSpPr/>
      </dsp:nvSpPr>
      <dsp:spPr>
        <a:xfrm>
          <a:off x="0" y="2670834"/>
          <a:ext cx="7159509" cy="890662"/>
        </a:xfrm>
        <a:prstGeom prst="roundRect">
          <a:avLst/>
        </a:prstGeom>
        <a:solidFill>
          <a:schemeClr val="accent2">
            <a:hueOff val="-398442"/>
            <a:satOff val="6385"/>
            <a:lumOff val="5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a:t>Monsieur Petroni</a:t>
          </a:r>
          <a:r>
            <a:rPr lang="fr-FR" sz="1500" kern="1200"/>
            <a:t> – Italien </a:t>
          </a:r>
          <a:endParaRPr lang="en-US" sz="1500" kern="1200"/>
        </a:p>
      </dsp:txBody>
      <dsp:txXfrm>
        <a:off x="43479" y="2714313"/>
        <a:ext cx="7072551" cy="803704"/>
      </dsp:txXfrm>
    </dsp:sp>
    <dsp:sp modelId="{0DC0D7BA-336A-436D-8E3B-027D7DACCB86}">
      <dsp:nvSpPr>
        <dsp:cNvPr id="0" name=""/>
        <dsp:cNvSpPr/>
      </dsp:nvSpPr>
      <dsp:spPr>
        <a:xfrm>
          <a:off x="0" y="3604696"/>
          <a:ext cx="7159509" cy="890662"/>
        </a:xfrm>
        <a:prstGeom prst="roundRect">
          <a:avLst/>
        </a:prstGeom>
        <a:solidFill>
          <a:schemeClr val="accent2">
            <a:hueOff val="-597662"/>
            <a:satOff val="9578"/>
            <a:lumOff val="86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b="1" kern="1200"/>
            <a:t>Messire Hubert Robson</a:t>
          </a:r>
          <a:r>
            <a:rPr lang="fr-FR" sz="1500" kern="1200"/>
            <a:t> - cherche depuis des siècles une fille....</a:t>
          </a:r>
          <a:endParaRPr lang="en-US" sz="1500" kern="1200"/>
        </a:p>
      </dsp:txBody>
      <dsp:txXfrm>
        <a:off x="43479" y="3648175"/>
        <a:ext cx="7072551" cy="803704"/>
      </dsp:txXfrm>
    </dsp:sp>
    <dsp:sp modelId="{0D08498E-BB4C-4277-AEFD-316BB9C95539}">
      <dsp:nvSpPr>
        <dsp:cNvPr id="0" name=""/>
        <dsp:cNvSpPr/>
      </dsp:nvSpPr>
      <dsp:spPr>
        <a:xfrm>
          <a:off x="0" y="4538559"/>
          <a:ext cx="7159509" cy="890662"/>
        </a:xfrm>
        <a:prstGeom prst="roundRect">
          <a:avLst/>
        </a:prstGeom>
        <a:solidFill>
          <a:schemeClr val="accent2">
            <a:hueOff val="-796883"/>
            <a:satOff val="12770"/>
            <a:lumOff val="1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a:t>
          </a:r>
          <a:r>
            <a:rPr lang="fr-FR" sz="1500" b="1" kern="1200"/>
            <a:t>Mary Mahon</a:t>
          </a:r>
          <a:r>
            <a:rPr lang="fr-FR" sz="1500" kern="1200"/>
            <a:t> – fille blonde, de longs cheveux et les yeux verts (peut-être </a:t>
          </a:r>
          <a:r>
            <a:rPr lang="fr-FR" sz="1500" i="1" kern="1200"/>
            <a:t>Alice</a:t>
          </a:r>
          <a:r>
            <a:rPr lang="fr-FR" sz="1500" kern="1200"/>
            <a:t>)</a:t>
          </a:r>
          <a:r>
            <a:rPr lang="cs-CZ" sz="1500" kern="1200"/>
            <a:t> </a:t>
          </a:r>
          <a:endParaRPr lang="en-US" sz="1500" kern="1200"/>
        </a:p>
      </dsp:txBody>
      <dsp:txXfrm>
        <a:off x="43479" y="4582038"/>
        <a:ext cx="7072551" cy="803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E18F0-73BC-482B-B505-1A3AF3F83108}">
      <dsp:nvSpPr>
        <dsp:cNvPr id="0" name=""/>
        <dsp:cNvSpPr/>
      </dsp:nvSpPr>
      <dsp:spPr>
        <a:xfrm>
          <a:off x="0" y="962391"/>
          <a:ext cx="8023727" cy="7719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dirty="0"/>
            <a:t>- célèbre famille du comté de Maskinongé – héritage remarquable pour </a:t>
          </a:r>
          <a:r>
            <a:rPr lang="fr-FR" sz="1300" kern="1200" dirty="0" err="1"/>
            <a:t>Tinamer</a:t>
          </a:r>
          <a:r>
            <a:rPr lang="fr-FR" sz="1300" kern="1200" dirty="0"/>
            <a:t> et son père</a:t>
          </a:r>
          <a:r>
            <a:rPr lang="cs-CZ" sz="1300" kern="1200" dirty="0"/>
            <a:t> </a:t>
          </a:r>
          <a:endParaRPr lang="en-US" sz="1300" kern="1200" dirty="0"/>
        </a:p>
      </dsp:txBody>
      <dsp:txXfrm>
        <a:off x="37681" y="1000072"/>
        <a:ext cx="7948365" cy="696545"/>
      </dsp:txXfrm>
    </dsp:sp>
    <dsp:sp modelId="{D307662C-45D8-45EF-9A97-572265B0B075}">
      <dsp:nvSpPr>
        <dsp:cNvPr id="0" name=""/>
        <dsp:cNvSpPr/>
      </dsp:nvSpPr>
      <dsp:spPr>
        <a:xfrm>
          <a:off x="0" y="1771738"/>
          <a:ext cx="8023727" cy="771907"/>
        </a:xfrm>
        <a:prstGeom prst="roundRect">
          <a:avLst/>
        </a:prstGeom>
        <a:solidFill>
          <a:schemeClr val="accent2">
            <a:hueOff val="-159377"/>
            <a:satOff val="2554"/>
            <a:lumOff val="2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b="1" kern="1200" dirty="0"/>
            <a:t>Léon de </a:t>
          </a:r>
          <a:r>
            <a:rPr lang="fr-FR" sz="1300" b="1" kern="1200" dirty="0" err="1"/>
            <a:t>Portanqueu</a:t>
          </a:r>
          <a:r>
            <a:rPr lang="fr-FR" sz="1300" b="1" kern="1200" dirty="0"/>
            <a:t>,</a:t>
          </a:r>
          <a:r>
            <a:rPr lang="fr-FR" sz="1300" kern="1200" dirty="0"/>
            <a:t> esquire – père de </a:t>
          </a:r>
          <a:r>
            <a:rPr lang="fr-FR" sz="1300" kern="1200" dirty="0" err="1"/>
            <a:t>Tinamer</a:t>
          </a:r>
          <a:r>
            <a:rPr lang="fr-FR" sz="1300" kern="1200" dirty="0"/>
            <a:t>, un homme respectueux, </a:t>
          </a:r>
          <a:r>
            <a:rPr lang="fr-FR" sz="1300" strike="sngStrike" kern="1200" dirty="0"/>
            <a:t>voleur de banques</a:t>
          </a:r>
          <a:r>
            <a:rPr lang="fr-FR" sz="1300" kern="1200" dirty="0"/>
            <a:t>, geôlier au Mont-Thabor (= une institution spécialisée, un hôpital psychiatrique),  </a:t>
          </a:r>
          <a:r>
            <a:rPr lang="cs-CZ" sz="1300" kern="1200" dirty="0"/>
            <a:t> </a:t>
          </a:r>
          <a:endParaRPr lang="en-US" sz="1300" kern="1200" dirty="0"/>
        </a:p>
      </dsp:txBody>
      <dsp:txXfrm>
        <a:off x="37681" y="1809419"/>
        <a:ext cx="7948365" cy="696545"/>
      </dsp:txXfrm>
    </dsp:sp>
    <dsp:sp modelId="{B245B836-C1B9-44BE-B4C5-5E74B5ED3052}">
      <dsp:nvSpPr>
        <dsp:cNvPr id="0" name=""/>
        <dsp:cNvSpPr/>
      </dsp:nvSpPr>
      <dsp:spPr>
        <a:xfrm>
          <a:off x="0" y="2581086"/>
          <a:ext cx="8023727" cy="771907"/>
        </a:xfrm>
        <a:prstGeom prst="roundRect">
          <a:avLst/>
        </a:prstGeom>
        <a:solidFill>
          <a:schemeClr val="accent2">
            <a:hueOff val="-318753"/>
            <a:satOff val="5108"/>
            <a:lumOff val="4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b="1" kern="1200" dirty="0"/>
            <a:t>Etna </a:t>
          </a:r>
          <a:r>
            <a:rPr lang="fr-FR" sz="1300" kern="1200" dirty="0"/>
            <a:t>– mère, modeste, pressée, elle n'a pas le temps de rêver, </a:t>
          </a:r>
          <a:endParaRPr lang="en-US" sz="1300" kern="1200" dirty="0"/>
        </a:p>
      </dsp:txBody>
      <dsp:txXfrm>
        <a:off x="37681" y="2618767"/>
        <a:ext cx="7948365" cy="696545"/>
      </dsp:txXfrm>
    </dsp:sp>
    <dsp:sp modelId="{727A26D5-239E-4609-A350-DA33ACB94CE1}">
      <dsp:nvSpPr>
        <dsp:cNvPr id="0" name=""/>
        <dsp:cNvSpPr/>
      </dsp:nvSpPr>
      <dsp:spPr>
        <a:xfrm>
          <a:off x="0" y="3390434"/>
          <a:ext cx="8023727" cy="771907"/>
        </a:xfrm>
        <a:prstGeom prst="roundRect">
          <a:avLst/>
        </a:prstGeom>
        <a:solidFill>
          <a:schemeClr val="accent2">
            <a:hueOff val="-478130"/>
            <a:satOff val="7662"/>
            <a:lumOff val="6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kern="1200" dirty="0"/>
            <a:t>chien </a:t>
          </a:r>
          <a:r>
            <a:rPr lang="fr-FR" sz="1300" b="1" kern="1200" dirty="0"/>
            <a:t>Bélial </a:t>
          </a:r>
          <a:r>
            <a:rPr lang="fr-FR" sz="1300" kern="1200" dirty="0"/>
            <a:t>– comme </a:t>
          </a:r>
          <a:r>
            <a:rPr lang="fr-FR" sz="1300" kern="1200" dirty="0">
              <a:latin typeface="Meiryo"/>
            </a:rPr>
            <a:t>un frère</a:t>
          </a:r>
          <a:r>
            <a:rPr lang="fr-FR" sz="1300" kern="1200" dirty="0"/>
            <a:t> de </a:t>
          </a:r>
          <a:r>
            <a:rPr lang="fr-FR" sz="1300" kern="1200" dirty="0" err="1"/>
            <a:t>Tinamer</a:t>
          </a:r>
          <a:r>
            <a:rPr lang="cs-CZ" sz="1300" kern="1200" dirty="0"/>
            <a:t> </a:t>
          </a:r>
          <a:endParaRPr lang="en-US" sz="1300" kern="1200" dirty="0"/>
        </a:p>
      </dsp:txBody>
      <dsp:txXfrm>
        <a:off x="37681" y="3428115"/>
        <a:ext cx="7948365" cy="696545"/>
      </dsp:txXfrm>
    </dsp:sp>
    <dsp:sp modelId="{9C64FC21-617A-4DE6-A041-68C9703A8256}">
      <dsp:nvSpPr>
        <dsp:cNvPr id="0" name=""/>
        <dsp:cNvSpPr/>
      </dsp:nvSpPr>
      <dsp:spPr>
        <a:xfrm>
          <a:off x="0" y="4199781"/>
          <a:ext cx="8023727" cy="771907"/>
        </a:xfrm>
        <a:prstGeom prst="roundRect">
          <a:avLst/>
        </a:prstGeom>
        <a:solidFill>
          <a:schemeClr val="accent2">
            <a:hueOff val="-637507"/>
            <a:satOff val="10216"/>
            <a:lumOff val="92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dirty="0"/>
            <a:t>trois chats – comme des cousins : </a:t>
          </a:r>
          <a:r>
            <a:rPr lang="fr-FR" sz="1300" b="1" kern="1200" dirty="0"/>
            <a:t>Bouboule </a:t>
          </a:r>
          <a:r>
            <a:rPr lang="fr-FR" sz="1300" kern="1200" dirty="0"/>
            <a:t>(le matou) + </a:t>
          </a:r>
          <a:r>
            <a:rPr lang="fr-FR" sz="1300" b="1" kern="1200" dirty="0" err="1"/>
            <a:t>Jaunée</a:t>
          </a:r>
          <a:r>
            <a:rPr lang="fr-FR" sz="1300" b="1" kern="1200" dirty="0"/>
            <a:t> </a:t>
          </a:r>
          <a:r>
            <a:rPr lang="fr-FR" sz="1300" kern="1200" dirty="0"/>
            <a:t>(la chatte) et leur fils </a:t>
          </a:r>
          <a:r>
            <a:rPr lang="fr-FR" sz="1300" b="1" kern="1200" dirty="0"/>
            <a:t>Thibeau </a:t>
          </a:r>
          <a:endParaRPr lang="en-US" sz="1300" b="1" kern="1200" dirty="0"/>
        </a:p>
      </dsp:txBody>
      <dsp:txXfrm>
        <a:off x="37681" y="4237462"/>
        <a:ext cx="7948365" cy="696545"/>
      </dsp:txXfrm>
    </dsp:sp>
    <dsp:sp modelId="{D03019FF-CEAE-4EB3-9289-99A2EA133E3F}">
      <dsp:nvSpPr>
        <dsp:cNvPr id="0" name=""/>
        <dsp:cNvSpPr/>
      </dsp:nvSpPr>
      <dsp:spPr>
        <a:xfrm>
          <a:off x="0" y="5009129"/>
          <a:ext cx="8023727" cy="771907"/>
        </a:xfrm>
        <a:prstGeom prst="roundRect">
          <a:avLst/>
        </a:prstGeom>
        <a:solidFill>
          <a:schemeClr val="accent2">
            <a:hueOff val="-796883"/>
            <a:satOff val="12770"/>
            <a:lumOff val="1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fr-FR" sz="1300" b="1" kern="1200" dirty="0"/>
            <a:t>Jean-Louis Maurice </a:t>
          </a:r>
          <a:r>
            <a:rPr lang="fr-FR" sz="1300" kern="1200" dirty="0"/>
            <a:t>– surnommé « Coco », petit ami aveugle, patient préféré de Léon, chargé de monter la garde à la porte du paradis de l'enfance</a:t>
          </a:r>
          <a:r>
            <a:rPr lang="fr-FR" sz="1300" kern="1200" dirty="0">
              <a:latin typeface="Meiryo"/>
            </a:rPr>
            <a:t>, présent </a:t>
          </a:r>
          <a:r>
            <a:rPr lang="fr" sz="1300" kern="1200" dirty="0"/>
            <a:t>à</a:t>
          </a:r>
          <a:r>
            <a:rPr lang="fr" sz="1300" kern="1200" dirty="0">
              <a:latin typeface="Meiryo"/>
            </a:rPr>
            <a:t> la fin</a:t>
          </a:r>
          <a:r>
            <a:rPr lang="fr-FR" sz="1300" kern="1200" dirty="0">
              <a:latin typeface="Meiryo"/>
            </a:rPr>
            <a:t> </a:t>
          </a:r>
          <a:endParaRPr lang="en-US" sz="1300" kern="1200" dirty="0"/>
        </a:p>
      </dsp:txBody>
      <dsp:txXfrm>
        <a:off x="37681" y="5046810"/>
        <a:ext cx="7948365" cy="6965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5/21/2022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2059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5/21/2022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4016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5/21/2022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57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5/21/2022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2091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5/21/2022</a:t>
            </a:fld>
            <a:endParaRPr lang="en-US" dirty="0"/>
          </a:p>
        </p:txBody>
      </p:sp>
    </p:spTree>
    <p:extLst>
      <p:ext uri="{BB962C8B-B14F-4D97-AF65-F5344CB8AC3E}">
        <p14:creationId xmlns:p14="http://schemas.microsoft.com/office/powerpoint/2010/main" val="78290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5/21/2022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2712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5/21/2022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199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5/21/2022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8524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5/21/2022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3543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5/21/2022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7162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5/21/2022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9493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5/21/2022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90664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aac"/><Relationship Id="rId1" Type="http://schemas.microsoft.com/office/2007/relationships/media" Target="../media/media6.aac"/><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7.aac"/><Relationship Id="rId1" Type="http://schemas.microsoft.com/office/2007/relationships/media" Target="../media/media7.aac"/><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1" name="Picture 3">
            <a:extLst>
              <a:ext uri="{FF2B5EF4-FFF2-40B4-BE49-F238E27FC236}">
                <a16:creationId xmlns:a16="http://schemas.microsoft.com/office/drawing/2014/main" id="{43BA73CA-ADA3-2A72-0729-5A8BC4B986BA}"/>
              </a:ext>
            </a:extLst>
          </p:cNvPr>
          <p:cNvPicPr>
            <a:picLocks noChangeAspect="1"/>
          </p:cNvPicPr>
          <p:nvPr/>
        </p:nvPicPr>
        <p:blipFill rotWithShape="1">
          <a:blip r:embed="rId2"/>
          <a:srcRect t="3410" r="-1" b="-1"/>
          <a:stretch/>
        </p:blipFill>
        <p:spPr>
          <a:xfrm>
            <a:off x="20" y="-83635"/>
            <a:ext cx="12191980" cy="6858001"/>
          </a:xfrm>
          <a:prstGeom prst="rect">
            <a:avLst/>
          </a:prstGeom>
        </p:spPr>
      </p:pic>
      <p:grpSp>
        <p:nvGrpSpPr>
          <p:cNvPr id="30" name="Group 29">
            <a:extLst>
              <a:ext uri="{FF2B5EF4-FFF2-40B4-BE49-F238E27FC236}">
                <a16:creationId xmlns:a16="http://schemas.microsoft.com/office/drawing/2014/main" id="{FB8CE58F-407C-497E-B723-21FD8C6D35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937" y="721297"/>
            <a:ext cx="5565913" cy="5415406"/>
            <a:chOff x="797792" y="912854"/>
            <a:chExt cx="5298208" cy="5032292"/>
          </a:xfrm>
        </p:grpSpPr>
        <p:sp>
          <p:nvSpPr>
            <p:cNvPr id="31" name="Freeform: Shape 30">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1439" y="1056388"/>
              <a:ext cx="4968823" cy="474806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671" y="1232452"/>
              <a:ext cx="4715122" cy="443990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p:cNvSpPr>
            <a:spLocks noGrp="1"/>
          </p:cNvSpPr>
          <p:nvPr>
            <p:ph type="ctrTitle"/>
          </p:nvPr>
        </p:nvSpPr>
        <p:spPr>
          <a:xfrm>
            <a:off x="904262" y="687792"/>
            <a:ext cx="5306360" cy="3547188"/>
          </a:xfrm>
        </p:spPr>
        <p:txBody>
          <a:bodyPr vert="horz" lIns="91440" tIns="45720" rIns="91440" bIns="45720" rtlCol="0" anchor="b">
            <a:noAutofit/>
          </a:bodyPr>
          <a:lstStyle/>
          <a:p>
            <a:pPr algn="ctr">
              <a:lnSpc>
                <a:spcPct val="110000"/>
              </a:lnSpc>
            </a:pPr>
            <a:br>
              <a:rPr lang="cs-CZ" sz="4000" b="1" dirty="0">
                <a:solidFill>
                  <a:schemeClr val="tx1">
                    <a:lumMod val="75000"/>
                    <a:lumOff val="25000"/>
                  </a:schemeClr>
                </a:solidFill>
                <a:ea typeface="+mj-lt"/>
                <a:cs typeface="+mj-lt"/>
              </a:rPr>
            </a:br>
            <a:br>
              <a:rPr lang="cs-CZ" sz="4000" dirty="0">
                <a:solidFill>
                  <a:schemeClr val="tx1">
                    <a:lumMod val="75000"/>
                    <a:lumOff val="25000"/>
                  </a:schemeClr>
                </a:solidFill>
                <a:ea typeface="+mj-lt"/>
                <a:cs typeface="+mj-lt"/>
              </a:rPr>
            </a:br>
            <a:r>
              <a:rPr lang="fr" sz="4000" b="1" dirty="0">
                <a:solidFill>
                  <a:schemeClr val="tx1">
                    <a:lumMod val="75000"/>
                    <a:lumOff val="25000"/>
                  </a:schemeClr>
                </a:solidFill>
                <a:ea typeface="+mj-lt"/>
                <a:cs typeface="+mj-lt"/>
              </a:rPr>
              <a:t>L'Amélanchier</a:t>
            </a:r>
            <a:br>
              <a:rPr lang="fr" sz="4000" b="1" dirty="0">
                <a:ea typeface="+mj-lt"/>
                <a:cs typeface="+mj-lt"/>
              </a:rPr>
            </a:br>
            <a:br>
              <a:rPr lang="fr" sz="4000" b="1" dirty="0">
                <a:ea typeface="+mj-lt"/>
                <a:cs typeface="+mj-lt"/>
              </a:rPr>
            </a:br>
            <a:r>
              <a:rPr lang="fr" sz="4000" dirty="0">
                <a:solidFill>
                  <a:schemeClr val="tx1">
                    <a:lumMod val="75000"/>
                    <a:lumOff val="25000"/>
                  </a:schemeClr>
                </a:solidFill>
              </a:rPr>
              <a:t>Jacques</a:t>
            </a:r>
            <a:r>
              <a:rPr lang="fr" sz="4000" b="1" dirty="0">
                <a:solidFill>
                  <a:schemeClr val="tx1">
                    <a:lumMod val="75000"/>
                    <a:lumOff val="25000"/>
                  </a:schemeClr>
                </a:solidFill>
              </a:rPr>
              <a:t> Ferron</a:t>
            </a:r>
          </a:p>
        </p:txBody>
      </p:sp>
      <p:sp>
        <p:nvSpPr>
          <p:cNvPr id="3" name="Podnadpis 2"/>
          <p:cNvSpPr>
            <a:spLocks noGrp="1"/>
          </p:cNvSpPr>
          <p:nvPr>
            <p:ph type="subTitle" idx="1"/>
          </p:nvPr>
        </p:nvSpPr>
        <p:spPr>
          <a:xfrm>
            <a:off x="1697216" y="4494399"/>
            <a:ext cx="3283888" cy="816301"/>
          </a:xfrm>
        </p:spPr>
        <p:txBody>
          <a:bodyPr anchor="t">
            <a:normAutofit/>
          </a:bodyPr>
          <a:lstStyle/>
          <a:p>
            <a:pPr algn="ctr">
              <a:lnSpc>
                <a:spcPct val="120000"/>
              </a:lnSpc>
            </a:pPr>
            <a:r>
              <a:rPr lang="cs-CZ" sz="1700">
                <a:solidFill>
                  <a:schemeClr val="tx1">
                    <a:lumMod val="75000"/>
                    <a:lumOff val="25000"/>
                  </a:schemeClr>
                </a:solidFill>
              </a:rPr>
              <a:t>Monika Koutná, 482878</a:t>
            </a:r>
          </a:p>
        </p:txBody>
      </p:sp>
    </p:spTree>
    <p:extLst>
      <p:ext uri="{BB962C8B-B14F-4D97-AF65-F5344CB8AC3E}">
        <p14:creationId xmlns:p14="http://schemas.microsoft.com/office/powerpoint/2010/main" val="37995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A55BA62-0FD2-49D1-2F28-C39D6989659D}"/>
              </a:ext>
            </a:extLst>
          </p:cNvPr>
          <p:cNvSpPr txBox="1"/>
          <p:nvPr/>
        </p:nvSpPr>
        <p:spPr>
          <a:xfrm>
            <a:off x="802889" y="2271132"/>
            <a:ext cx="10920759" cy="1900520"/>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fr" sz="2000" i="1" dirty="0">
                <a:ea typeface="+mn-lt"/>
                <a:cs typeface="+mn-lt"/>
              </a:rPr>
              <a:t>« Moi, je suis une petite bécasse, tu devrais le savoir, Etna de </a:t>
            </a:r>
            <a:r>
              <a:rPr lang="fr" sz="2000" i="1" dirty="0" err="1">
                <a:ea typeface="+mn-lt"/>
                <a:cs typeface="+mn-lt"/>
              </a:rPr>
              <a:t>Portanqueu</a:t>
            </a:r>
            <a:r>
              <a:rPr lang="fr" sz="2000" i="1" dirty="0">
                <a:ea typeface="+mn-lt"/>
                <a:cs typeface="+mn-lt"/>
              </a:rPr>
              <a:t>, toi, qui mas frottée de la tête aux pieds avec une pommade ensorcelée, un spécifiques, disais-tu, pour que je devienne couverte de plumes. » </a:t>
            </a:r>
            <a:endParaRPr lang="cs-CZ" dirty="0">
              <a:ea typeface="+mn-lt"/>
              <a:cs typeface="+mn-lt"/>
            </a:endParaRPr>
          </a:p>
          <a:p>
            <a:pPr>
              <a:lnSpc>
                <a:spcPct val="150000"/>
              </a:lnSpc>
            </a:pPr>
            <a:r>
              <a:rPr lang="fr" sz="2000" dirty="0">
                <a:ea typeface="+mn-lt"/>
                <a:cs typeface="+mn-lt"/>
              </a:rPr>
              <a:t>(L'Amélanchier, p.117) </a:t>
            </a:r>
            <a:endParaRPr lang="cs-CZ" dirty="0">
              <a:ea typeface="Meiryo"/>
            </a:endParaRPr>
          </a:p>
        </p:txBody>
      </p:sp>
      <p:sp>
        <p:nvSpPr>
          <p:cNvPr id="3" name="TextovéPole 2">
            <a:extLst>
              <a:ext uri="{FF2B5EF4-FFF2-40B4-BE49-F238E27FC236}">
                <a16:creationId xmlns:a16="http://schemas.microsoft.com/office/drawing/2014/main" id="{A493CCB6-293A-B774-FEA6-B2DA0FEBF894}"/>
              </a:ext>
            </a:extLst>
          </p:cNvPr>
          <p:cNvSpPr txBox="1"/>
          <p:nvPr/>
        </p:nvSpPr>
        <p:spPr>
          <a:xfrm>
            <a:off x="802889" y="4650059"/>
            <a:ext cx="10920759" cy="1438855"/>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fr" sz="2000" dirty="0">
                <a:ea typeface="+mn-lt"/>
                <a:cs typeface="+mn-lt"/>
              </a:rPr>
              <a:t>« </a:t>
            </a:r>
            <a:r>
              <a:rPr lang="fr" sz="2000" i="1" dirty="0">
                <a:ea typeface="+mn-lt"/>
                <a:cs typeface="+mn-lt"/>
              </a:rPr>
              <a:t>Si un père n'est plus capable de présenter le monde à son enfant comme l'expression de sa volonté, c'est bien simple, il ne faut plus faire d'enfants.</a:t>
            </a:r>
            <a:r>
              <a:rPr lang="fr" sz="2000" dirty="0">
                <a:ea typeface="+mn-lt"/>
                <a:cs typeface="+mn-lt"/>
              </a:rPr>
              <a:t> » </a:t>
            </a:r>
            <a:endParaRPr lang="cs-CZ"/>
          </a:p>
          <a:p>
            <a:pPr>
              <a:lnSpc>
                <a:spcPct val="150000"/>
              </a:lnSpc>
            </a:pPr>
            <a:endParaRPr lang="cs-CZ">
              <a:ea typeface="Meiryo"/>
            </a:endParaRPr>
          </a:p>
        </p:txBody>
      </p:sp>
      <p:pic>
        <p:nvPicPr>
          <p:cNvPr id="2" name="p9">
            <a:hlinkClick r:id="" action="ppaction://media"/>
            <a:extLst>
              <a:ext uri="{FF2B5EF4-FFF2-40B4-BE49-F238E27FC236}">
                <a16:creationId xmlns:a16="http://schemas.microsoft.com/office/drawing/2014/main" id="{38709721-7922-6A5E-83CE-FB03ADF064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387" y="145973"/>
            <a:ext cx="971859" cy="860347"/>
          </a:xfrm>
          <a:prstGeom prst="rect">
            <a:avLst/>
          </a:prstGeom>
        </p:spPr>
      </p:pic>
    </p:spTree>
    <p:extLst>
      <p:ext uri="{BB962C8B-B14F-4D97-AF65-F5344CB8AC3E}">
        <p14:creationId xmlns:p14="http://schemas.microsoft.com/office/powerpoint/2010/main" val="2722644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D47C4D-C4DC-259A-88C2-0A237C96116A}"/>
              </a:ext>
            </a:extLst>
          </p:cNvPr>
          <p:cNvSpPr>
            <a:spLocks noGrp="1"/>
          </p:cNvSpPr>
          <p:nvPr>
            <p:ph type="title"/>
          </p:nvPr>
        </p:nvSpPr>
        <p:spPr/>
        <p:txBody>
          <a:bodyPr/>
          <a:lstStyle/>
          <a:p>
            <a:r>
              <a:rPr lang="cs-CZ" b="0" dirty="0" err="1">
                <a:ea typeface="Meiryo"/>
              </a:rPr>
              <a:t>Bibliographie</a:t>
            </a:r>
            <a:endParaRPr lang="cs-CZ" b="0" dirty="0" err="1"/>
          </a:p>
        </p:txBody>
      </p:sp>
      <p:sp>
        <p:nvSpPr>
          <p:cNvPr id="3" name="Zástupný obsah 2">
            <a:extLst>
              <a:ext uri="{FF2B5EF4-FFF2-40B4-BE49-F238E27FC236}">
                <a16:creationId xmlns:a16="http://schemas.microsoft.com/office/drawing/2014/main" id="{1EBEC3A8-FEC9-C879-EDF0-9104B1C38F7A}"/>
              </a:ext>
            </a:extLst>
          </p:cNvPr>
          <p:cNvSpPr>
            <a:spLocks noGrp="1"/>
          </p:cNvSpPr>
          <p:nvPr>
            <p:ph idx="1"/>
          </p:nvPr>
        </p:nvSpPr>
        <p:spPr>
          <a:xfrm>
            <a:off x="1576411" y="2488837"/>
            <a:ext cx="9634791" cy="3651504"/>
          </a:xfrm>
        </p:spPr>
        <p:txBody>
          <a:bodyPr vert="horz" lIns="109728" tIns="109728" rIns="109728" bIns="91440" rtlCol="0" anchor="t">
            <a:normAutofit/>
          </a:bodyPr>
          <a:lstStyle/>
          <a:p>
            <a:r>
              <a:rPr lang="cs-CZ" dirty="0">
                <a:ea typeface="+mn-lt"/>
                <a:cs typeface="+mn-lt"/>
              </a:rPr>
              <a:t>FERRON, Jacques, 1986. </a:t>
            </a:r>
            <a:r>
              <a:rPr lang="cs-CZ" i="1" dirty="0" err="1">
                <a:ea typeface="+mn-lt"/>
                <a:cs typeface="+mn-lt"/>
              </a:rPr>
              <a:t>L'Amélanchier</a:t>
            </a:r>
            <a:r>
              <a:rPr lang="cs-CZ" dirty="0">
                <a:ea typeface="+mn-lt"/>
                <a:cs typeface="+mn-lt"/>
              </a:rPr>
              <a:t>. </a:t>
            </a:r>
            <a:r>
              <a:rPr lang="cs-CZ" dirty="0" err="1">
                <a:ea typeface="+mn-lt"/>
                <a:cs typeface="+mn-lt"/>
              </a:rPr>
              <a:t>Éd.originale</a:t>
            </a:r>
            <a:r>
              <a:rPr lang="cs-CZ" dirty="0">
                <a:ea typeface="+mn-lt"/>
                <a:cs typeface="+mn-lt"/>
              </a:rPr>
              <a:t>. </a:t>
            </a:r>
            <a:r>
              <a:rPr lang="cs-CZ" dirty="0" err="1">
                <a:ea typeface="+mn-lt"/>
                <a:cs typeface="+mn-lt"/>
              </a:rPr>
              <a:t>Québec</a:t>
            </a:r>
            <a:r>
              <a:rPr lang="cs-CZ" dirty="0">
                <a:ea typeface="+mn-lt"/>
                <a:cs typeface="+mn-lt"/>
              </a:rPr>
              <a:t>: VLB </a:t>
            </a:r>
            <a:r>
              <a:rPr lang="cs-CZ" dirty="0" err="1">
                <a:ea typeface="+mn-lt"/>
                <a:cs typeface="+mn-lt"/>
              </a:rPr>
              <a:t>éditeur</a:t>
            </a:r>
            <a:r>
              <a:rPr lang="cs-CZ" dirty="0">
                <a:ea typeface="+mn-lt"/>
                <a:cs typeface="+mn-lt"/>
              </a:rPr>
              <a:t>. ISBN 2-89005-238-9. </a:t>
            </a:r>
            <a:endParaRPr lang="cs-CZ" dirty="0"/>
          </a:p>
        </p:txBody>
      </p:sp>
      <p:pic>
        <p:nvPicPr>
          <p:cNvPr id="4" name="p10">
            <a:hlinkClick r:id="" action="ppaction://media"/>
            <a:extLst>
              <a:ext uri="{FF2B5EF4-FFF2-40B4-BE49-F238E27FC236}">
                <a16:creationId xmlns:a16="http://schemas.microsoft.com/office/drawing/2014/main" id="{30B9F146-BC36-7C1D-1CE5-BD4FDB3A9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3144" y="164558"/>
            <a:ext cx="916103" cy="860347"/>
          </a:xfrm>
          <a:prstGeom prst="rect">
            <a:avLst/>
          </a:prstGeom>
        </p:spPr>
      </p:pic>
    </p:spTree>
    <p:extLst>
      <p:ext uri="{BB962C8B-B14F-4D97-AF65-F5344CB8AC3E}">
        <p14:creationId xmlns:p14="http://schemas.microsoft.com/office/powerpoint/2010/main" val="524014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72E366A-B6DD-4F06-A42A-FF634FDE1B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839" y="970769"/>
            <a:ext cx="4936895" cy="4669465"/>
            <a:chOff x="648839" y="970769"/>
            <a:chExt cx="4936895" cy="4669465"/>
          </a:xfrm>
        </p:grpSpPr>
        <p:sp>
          <p:nvSpPr>
            <p:cNvPr id="11" name="Freeform: Shape 10">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43803" y="1124162"/>
              <a:ext cx="4691485"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2" y="1290468"/>
              <a:ext cx="438979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48839" y="970769"/>
              <a:ext cx="4936895" cy="466946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Nadpis 1">
            <a:extLst>
              <a:ext uri="{FF2B5EF4-FFF2-40B4-BE49-F238E27FC236}">
                <a16:creationId xmlns:a16="http://schemas.microsoft.com/office/drawing/2014/main" id="{97132467-2D35-1405-735A-4E47AABD5043}"/>
              </a:ext>
            </a:extLst>
          </p:cNvPr>
          <p:cNvSpPr>
            <a:spLocks noGrp="1"/>
          </p:cNvSpPr>
          <p:nvPr>
            <p:ph type="title"/>
          </p:nvPr>
        </p:nvSpPr>
        <p:spPr>
          <a:xfrm>
            <a:off x="1412543" y="1833229"/>
            <a:ext cx="3577022" cy="2934031"/>
          </a:xfrm>
        </p:spPr>
        <p:txBody>
          <a:bodyPr anchor="ctr">
            <a:normAutofit/>
          </a:bodyPr>
          <a:lstStyle/>
          <a:p>
            <a:r>
              <a:rPr lang="cs-CZ" b="0" dirty="0" err="1">
                <a:ea typeface="Meiryo"/>
              </a:rPr>
              <a:t>C</a:t>
            </a:r>
            <a:r>
              <a:rPr lang="cs-CZ" b="0" dirty="0" err="1">
                <a:ea typeface="+mj-lt"/>
                <a:cs typeface="+mj-lt"/>
              </a:rPr>
              <a:t>e</a:t>
            </a:r>
            <a:r>
              <a:rPr lang="cs-CZ" b="0" dirty="0">
                <a:ea typeface="+mj-lt"/>
                <a:cs typeface="+mj-lt"/>
              </a:rPr>
              <a:t> </a:t>
            </a:r>
            <a:r>
              <a:rPr lang="cs-CZ" b="0" dirty="0" err="1">
                <a:ea typeface="+mj-lt"/>
                <a:cs typeface="+mj-lt"/>
              </a:rPr>
              <a:t>que</a:t>
            </a:r>
            <a:r>
              <a:rPr lang="cs-CZ" b="0" dirty="0">
                <a:ea typeface="+mj-lt"/>
                <a:cs typeface="+mj-lt"/>
              </a:rPr>
              <a:t> </a:t>
            </a:r>
            <a:r>
              <a:rPr lang="cs-CZ" b="0" dirty="0" err="1">
                <a:ea typeface="+mj-lt"/>
                <a:cs typeface="+mj-lt"/>
              </a:rPr>
              <a:t>nous</a:t>
            </a:r>
            <a:r>
              <a:rPr lang="cs-CZ" b="0" dirty="0">
                <a:ea typeface="+mj-lt"/>
                <a:cs typeface="+mj-lt"/>
              </a:rPr>
              <a:t> </a:t>
            </a:r>
            <a:r>
              <a:rPr lang="cs-CZ" b="0" dirty="0" err="1">
                <a:ea typeface="+mj-lt"/>
                <a:cs typeface="+mj-lt"/>
              </a:rPr>
              <a:t>allons</a:t>
            </a:r>
            <a:r>
              <a:rPr lang="cs-CZ" b="0" dirty="0">
                <a:ea typeface="+mj-lt"/>
                <a:cs typeface="+mj-lt"/>
              </a:rPr>
              <a:t> </a:t>
            </a:r>
            <a:r>
              <a:rPr lang="cs-CZ" b="0" dirty="0" err="1">
                <a:ea typeface="+mj-lt"/>
                <a:cs typeface="+mj-lt"/>
              </a:rPr>
              <a:t>traiter</a:t>
            </a:r>
            <a:endParaRPr lang="cs-CZ" b="0" dirty="0" err="1">
              <a:ea typeface="Meiryo"/>
            </a:endParaRPr>
          </a:p>
        </p:txBody>
      </p:sp>
      <p:sp>
        <p:nvSpPr>
          <p:cNvPr id="3" name="Zástupný obsah 2">
            <a:extLst>
              <a:ext uri="{FF2B5EF4-FFF2-40B4-BE49-F238E27FC236}">
                <a16:creationId xmlns:a16="http://schemas.microsoft.com/office/drawing/2014/main" id="{765C194E-DB5A-EF64-54D0-3FD376EA4067}"/>
              </a:ext>
            </a:extLst>
          </p:cNvPr>
          <p:cNvSpPr>
            <a:spLocks noGrp="1"/>
          </p:cNvSpPr>
          <p:nvPr>
            <p:ph idx="1"/>
          </p:nvPr>
        </p:nvSpPr>
        <p:spPr>
          <a:xfrm>
            <a:off x="6241774" y="1105306"/>
            <a:ext cx="6098609" cy="4337435"/>
          </a:xfrm>
        </p:spPr>
        <p:txBody>
          <a:bodyPr vert="horz" lIns="109728" tIns="109728" rIns="109728" bIns="91440" rtlCol="0" anchor="ctr">
            <a:normAutofit/>
          </a:bodyPr>
          <a:lstStyle/>
          <a:p>
            <a:r>
              <a:rPr lang="cs-CZ" dirty="0">
                <a:ea typeface="Meiryo"/>
              </a:rPr>
              <a:t>- la </a:t>
            </a:r>
            <a:r>
              <a:rPr lang="cs-CZ" dirty="0" err="1">
                <a:ea typeface="Meiryo"/>
              </a:rPr>
              <a:t>vie</a:t>
            </a:r>
            <a:r>
              <a:rPr lang="cs-CZ" dirty="0">
                <a:ea typeface="Meiryo"/>
              </a:rPr>
              <a:t> de Jacques </a:t>
            </a:r>
            <a:r>
              <a:rPr lang="cs-CZ" dirty="0" err="1">
                <a:ea typeface="Meiryo"/>
              </a:rPr>
              <a:t>Ferron</a:t>
            </a:r>
            <a:endParaRPr lang="cs-CZ" dirty="0">
              <a:ea typeface="Meiryo"/>
            </a:endParaRPr>
          </a:p>
          <a:p>
            <a:r>
              <a:rPr lang="cs-CZ" dirty="0">
                <a:ea typeface="Meiryo"/>
              </a:rPr>
              <a:t>- </a:t>
            </a:r>
            <a:r>
              <a:rPr lang="cs-CZ" dirty="0" err="1"/>
              <a:t>œuvre</a:t>
            </a:r>
            <a:r>
              <a:rPr lang="cs-CZ" dirty="0"/>
              <a:t> de </a:t>
            </a:r>
            <a:r>
              <a:rPr lang="cs-CZ" dirty="0" err="1"/>
              <a:t>l</a:t>
            </a:r>
            <a:r>
              <a:rPr lang="cs-CZ" dirty="0" err="1">
                <a:ea typeface="+mn-lt"/>
                <a:cs typeface="+mn-lt"/>
              </a:rPr>
              <a:t>'auteur</a:t>
            </a:r>
            <a:endParaRPr lang="cs-CZ" dirty="0" err="1">
              <a:ea typeface="Meiryo"/>
            </a:endParaRPr>
          </a:p>
          <a:p>
            <a:r>
              <a:rPr lang="cs-CZ" dirty="0">
                <a:ea typeface="Meiryo"/>
              </a:rPr>
              <a:t>- </a:t>
            </a:r>
            <a:r>
              <a:rPr lang="fr" dirty="0">
                <a:ea typeface="+mn-lt"/>
                <a:cs typeface="+mn-lt"/>
              </a:rPr>
              <a:t>à propos de l</a:t>
            </a:r>
            <a:r>
              <a:rPr lang="cs-CZ" dirty="0">
                <a:ea typeface="+mn-lt"/>
                <a:cs typeface="+mn-lt"/>
              </a:rPr>
              <a:t>'</a:t>
            </a:r>
            <a:r>
              <a:rPr lang="cs-CZ" dirty="0" err="1">
                <a:ea typeface="+mn-lt"/>
                <a:cs typeface="+mn-lt"/>
              </a:rPr>
              <a:t>Amélanchier</a:t>
            </a:r>
          </a:p>
          <a:p>
            <a:r>
              <a:rPr lang="cs-CZ" dirty="0">
                <a:ea typeface="Meiryo"/>
              </a:rPr>
              <a:t>- </a:t>
            </a:r>
            <a:r>
              <a:rPr lang="cs-CZ" dirty="0" err="1">
                <a:ea typeface="Meiryo"/>
              </a:rPr>
              <a:t>personnages</a:t>
            </a:r>
            <a:r>
              <a:rPr lang="cs-CZ" dirty="0">
                <a:ea typeface="Meiryo"/>
              </a:rPr>
              <a:t> </a:t>
            </a:r>
            <a:r>
              <a:rPr lang="cs-CZ" dirty="0" err="1">
                <a:ea typeface="Meiryo"/>
              </a:rPr>
              <a:t>fantastiques</a:t>
            </a:r>
            <a:r>
              <a:rPr lang="cs-CZ" dirty="0">
                <a:ea typeface="Meiryo"/>
              </a:rPr>
              <a:t> </a:t>
            </a:r>
            <a:r>
              <a:rPr lang="cs-CZ" dirty="0" err="1">
                <a:ea typeface="Meiryo"/>
              </a:rPr>
              <a:t>dans</a:t>
            </a:r>
            <a:r>
              <a:rPr lang="cs-CZ" dirty="0">
                <a:ea typeface="Meiryo"/>
              </a:rPr>
              <a:t> </a:t>
            </a:r>
            <a:r>
              <a:rPr lang="cs-CZ" dirty="0" err="1">
                <a:ea typeface="Meiryo"/>
              </a:rPr>
              <a:t>le</a:t>
            </a:r>
            <a:r>
              <a:rPr lang="cs-CZ" dirty="0">
                <a:ea typeface="Meiryo"/>
              </a:rPr>
              <a:t> livre</a:t>
            </a:r>
          </a:p>
          <a:p>
            <a:r>
              <a:rPr lang="cs-CZ" dirty="0">
                <a:ea typeface="+mn-lt"/>
                <a:cs typeface="+mn-lt"/>
              </a:rPr>
              <a:t>- </a:t>
            </a:r>
            <a:r>
              <a:rPr lang="cs-CZ" dirty="0" err="1">
                <a:ea typeface="+mn-lt"/>
                <a:cs typeface="+mn-lt"/>
              </a:rPr>
              <a:t>famille</a:t>
            </a:r>
            <a:r>
              <a:rPr lang="cs-CZ" dirty="0">
                <a:ea typeface="+mn-lt"/>
                <a:cs typeface="+mn-lt"/>
              </a:rPr>
              <a:t> de </a:t>
            </a:r>
            <a:r>
              <a:rPr lang="cs-CZ" dirty="0" err="1">
                <a:ea typeface="+mn-lt"/>
                <a:cs typeface="+mn-lt"/>
              </a:rPr>
              <a:t>Tinamer</a:t>
            </a:r>
            <a:endParaRPr lang="cs-CZ" dirty="0" err="1"/>
          </a:p>
          <a:p>
            <a:r>
              <a:rPr lang="cs-CZ" dirty="0">
                <a:ea typeface="Meiryo"/>
              </a:rPr>
              <a:t>- </a:t>
            </a:r>
            <a:r>
              <a:rPr lang="cs-CZ" dirty="0" err="1">
                <a:ea typeface="Meiryo"/>
              </a:rPr>
              <a:t>aventures</a:t>
            </a:r>
            <a:r>
              <a:rPr lang="cs-CZ" dirty="0">
                <a:ea typeface="Meiryo"/>
              </a:rPr>
              <a:t> </a:t>
            </a:r>
            <a:r>
              <a:rPr lang="cs-CZ" dirty="0" err="1">
                <a:ea typeface="Meiryo"/>
              </a:rPr>
              <a:t>fantastiques</a:t>
            </a:r>
            <a:endParaRPr lang="cs-CZ">
              <a:ea typeface="Meiryo"/>
            </a:endParaRPr>
          </a:p>
          <a:p>
            <a:endParaRPr lang="cs-CZ" dirty="0">
              <a:ea typeface="Meiryo"/>
            </a:endParaRPr>
          </a:p>
        </p:txBody>
      </p:sp>
      <p:pic>
        <p:nvPicPr>
          <p:cNvPr id="4" name="p1">
            <a:hlinkClick r:id="" action="ppaction://media"/>
            <a:extLst>
              <a:ext uri="{FF2B5EF4-FFF2-40B4-BE49-F238E27FC236}">
                <a16:creationId xmlns:a16="http://schemas.microsoft.com/office/drawing/2014/main" id="{90835D20-2F05-FCCE-C62A-E8159CE836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387" y="183143"/>
            <a:ext cx="1120542" cy="953274"/>
          </a:xfrm>
          <a:prstGeom prst="rect">
            <a:avLst/>
          </a:prstGeom>
        </p:spPr>
      </p:pic>
    </p:spTree>
    <p:extLst>
      <p:ext uri="{BB962C8B-B14F-4D97-AF65-F5344CB8AC3E}">
        <p14:creationId xmlns:p14="http://schemas.microsoft.com/office/powerpoint/2010/main" val="1048045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9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C0883E40-461A-F345-AC85-DEF278188441}"/>
              </a:ext>
            </a:extLst>
          </p:cNvPr>
          <p:cNvSpPr>
            <a:spLocks noGrp="1"/>
          </p:cNvSpPr>
          <p:nvPr>
            <p:ph type="title"/>
          </p:nvPr>
        </p:nvSpPr>
        <p:spPr>
          <a:xfrm>
            <a:off x="1373518" y="331400"/>
            <a:ext cx="4890804" cy="682742"/>
          </a:xfrm>
        </p:spPr>
        <p:txBody>
          <a:bodyPr anchor="b">
            <a:normAutofit fontScale="90000"/>
          </a:bodyPr>
          <a:lstStyle/>
          <a:p>
            <a:r>
              <a:rPr lang="cs-CZ" dirty="0">
                <a:ea typeface="Meiryo"/>
              </a:rPr>
              <a:t>Jacques </a:t>
            </a:r>
            <a:r>
              <a:rPr lang="cs-CZ" dirty="0" err="1">
                <a:ea typeface="Meiryo"/>
              </a:rPr>
              <a:t>Ferron</a:t>
            </a:r>
            <a:endParaRPr lang="cs-CZ" dirty="0" err="1"/>
          </a:p>
        </p:txBody>
      </p:sp>
      <p:sp>
        <p:nvSpPr>
          <p:cNvPr id="8" name="Content Placeholder 7">
            <a:extLst>
              <a:ext uri="{FF2B5EF4-FFF2-40B4-BE49-F238E27FC236}">
                <a16:creationId xmlns:a16="http://schemas.microsoft.com/office/drawing/2014/main" id="{E3B9C494-39D7-12B6-825A-4B0726C39BC1}"/>
              </a:ext>
            </a:extLst>
          </p:cNvPr>
          <p:cNvSpPr>
            <a:spLocks noGrp="1"/>
          </p:cNvSpPr>
          <p:nvPr>
            <p:ph idx="1"/>
          </p:nvPr>
        </p:nvSpPr>
        <p:spPr>
          <a:xfrm>
            <a:off x="332740" y="1169989"/>
            <a:ext cx="7548509" cy="5407566"/>
          </a:xfrm>
        </p:spPr>
        <p:txBody>
          <a:bodyPr vert="horz" lIns="109728" tIns="109728" rIns="109728" bIns="91440" rtlCol="0" anchor="t">
            <a:normAutofit fontScale="85000" lnSpcReduction="10000"/>
          </a:bodyPr>
          <a:lstStyle/>
          <a:p>
            <a:r>
              <a:rPr lang="fr" dirty="0">
                <a:ea typeface="+mn-lt"/>
                <a:cs typeface="+mn-lt"/>
              </a:rPr>
              <a:t>- né à Louiseville, 20 janvier 1921</a:t>
            </a:r>
            <a:endParaRPr lang="cs-CZ" dirty="0">
              <a:ea typeface="+mn-lt"/>
              <a:cs typeface="+mn-lt"/>
            </a:endParaRPr>
          </a:p>
          <a:p>
            <a:r>
              <a:rPr lang="cs-CZ" dirty="0">
                <a:ea typeface="Meiryo"/>
              </a:rPr>
              <a:t>- </a:t>
            </a:r>
            <a:r>
              <a:rPr lang="fr" dirty="0">
                <a:ea typeface="+mn-lt"/>
                <a:cs typeface="+mn-lt"/>
              </a:rPr>
              <a:t>médecin en 1945, instruction militaire </a:t>
            </a:r>
            <a:endParaRPr lang="cs-CZ">
              <a:ea typeface="+mn-lt"/>
              <a:cs typeface="+mn-lt"/>
            </a:endParaRPr>
          </a:p>
          <a:p>
            <a:r>
              <a:rPr lang="cs-CZ" dirty="0">
                <a:ea typeface="+mn-lt"/>
                <a:cs typeface="+mn-lt"/>
              </a:rPr>
              <a:t>- en </a:t>
            </a:r>
            <a:r>
              <a:rPr lang="fr" dirty="0">
                <a:ea typeface="+mn-lt"/>
                <a:cs typeface="+mn-lt"/>
              </a:rPr>
              <a:t>1952 il a épousé Madeleine </a:t>
            </a:r>
            <a:r>
              <a:rPr lang="fr" dirty="0" err="1">
                <a:ea typeface="+mn-lt"/>
                <a:cs typeface="+mn-lt"/>
              </a:rPr>
              <a:t>Lavallé</a:t>
            </a:r>
            <a:endParaRPr lang="cs-CZ" dirty="0">
              <a:ea typeface="+mn-lt"/>
              <a:cs typeface="+mn-lt"/>
            </a:endParaRPr>
          </a:p>
          <a:p>
            <a:r>
              <a:rPr lang="cs-CZ" dirty="0">
                <a:ea typeface="+mn-lt"/>
                <a:cs typeface="+mn-lt"/>
              </a:rPr>
              <a:t>- </a:t>
            </a:r>
            <a:r>
              <a:rPr lang="fr" dirty="0">
                <a:ea typeface="+mn-lt"/>
                <a:cs typeface="+mn-lt"/>
              </a:rPr>
              <a:t>membre de la direction du Congrès canadien </a:t>
            </a:r>
          </a:p>
          <a:p>
            <a:r>
              <a:rPr lang="fr" dirty="0">
                <a:ea typeface="+mn-lt"/>
                <a:cs typeface="+mn-lt"/>
              </a:rPr>
              <a:t>  pour la paix</a:t>
            </a:r>
            <a:endParaRPr lang="fr" dirty="0"/>
          </a:p>
          <a:p>
            <a:r>
              <a:rPr lang="fr" dirty="0">
                <a:ea typeface="+mn-lt"/>
                <a:cs typeface="+mn-lt"/>
              </a:rPr>
              <a:t>- candidat du Parti social démocrate</a:t>
            </a:r>
          </a:p>
          <a:p>
            <a:r>
              <a:rPr lang="fr" dirty="0">
                <a:ea typeface="+mn-lt"/>
                <a:cs typeface="+mn-lt"/>
              </a:rPr>
              <a:t>- l'Action socialiste pour l'indépendance du Québec</a:t>
            </a:r>
          </a:p>
          <a:p>
            <a:r>
              <a:rPr lang="fr" dirty="0">
                <a:ea typeface="+mn-lt"/>
                <a:cs typeface="+mn-lt"/>
              </a:rPr>
              <a:t>- le prix du Gouverneur-général</a:t>
            </a:r>
          </a:p>
          <a:p>
            <a:r>
              <a:rPr lang="fr" dirty="0">
                <a:ea typeface="+mn-lt"/>
                <a:cs typeface="+mn-lt"/>
              </a:rPr>
              <a:t>- 1963 le Parti Rhinocéros</a:t>
            </a:r>
          </a:p>
          <a:p>
            <a:r>
              <a:rPr lang="fr" dirty="0">
                <a:ea typeface="+mn-lt"/>
                <a:cs typeface="+mn-lt"/>
              </a:rPr>
              <a:t>- l'équipe des médecins de l'hôpital psychiatrique du Mont-Providence (c'est Mont-Thabor en l'Amélanchier)</a:t>
            </a:r>
          </a:p>
          <a:p>
            <a:r>
              <a:rPr lang="fr" dirty="0">
                <a:ea typeface="+mn-lt"/>
                <a:cs typeface="+mn-lt"/>
              </a:rPr>
              <a:t>- le prix David pour l'ensemble de son œuvre en 1977</a:t>
            </a:r>
          </a:p>
          <a:p>
            <a:r>
              <a:rPr lang="fr" dirty="0">
                <a:ea typeface="+mn-lt"/>
                <a:cs typeface="+mn-lt"/>
              </a:rPr>
              <a:t>- mort le 22 avril 1985 à Saint-Lambert</a:t>
            </a:r>
          </a:p>
        </p:txBody>
      </p:sp>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Obrázek 4" descr="Obsah obrázku osoba&#10;&#10;Popis se vygeneroval automaticky.">
            <a:extLst>
              <a:ext uri="{FF2B5EF4-FFF2-40B4-BE49-F238E27FC236}">
                <a16:creationId xmlns:a16="http://schemas.microsoft.com/office/drawing/2014/main" id="{D6515625-B3AE-1CF0-3350-FCB70AE58BA4}"/>
              </a:ext>
            </a:extLst>
          </p:cNvPr>
          <p:cNvPicPr>
            <a:picLocks noChangeAspect="1"/>
          </p:cNvPicPr>
          <p:nvPr/>
        </p:nvPicPr>
        <p:blipFill rotWithShape="1">
          <a:blip r:embed="rId4"/>
          <a:srcRect l="6149"/>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3" name="p2">
            <a:hlinkClick r:id="" action="ppaction://media"/>
            <a:extLst>
              <a:ext uri="{FF2B5EF4-FFF2-40B4-BE49-F238E27FC236}">
                <a16:creationId xmlns:a16="http://schemas.microsoft.com/office/drawing/2014/main" id="{7DD8C774-F50E-4CFF-C383-7874AF7DF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02" y="88747"/>
            <a:ext cx="1055493" cy="925395"/>
          </a:xfrm>
          <a:prstGeom prst="rect">
            <a:avLst/>
          </a:prstGeom>
        </p:spPr>
      </p:pic>
    </p:spTree>
    <p:extLst>
      <p:ext uri="{BB962C8B-B14F-4D97-AF65-F5344CB8AC3E}">
        <p14:creationId xmlns:p14="http://schemas.microsoft.com/office/powerpoint/2010/main" val="553039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4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BEDC56-B8D4-1987-5DF1-905FBA80378A}"/>
              </a:ext>
            </a:extLst>
          </p:cNvPr>
          <p:cNvSpPr>
            <a:spLocks noGrp="1"/>
          </p:cNvSpPr>
          <p:nvPr>
            <p:ph type="title"/>
          </p:nvPr>
        </p:nvSpPr>
        <p:spPr>
          <a:xfrm>
            <a:off x="1910947" y="-124634"/>
            <a:ext cx="8770571" cy="1345269"/>
          </a:xfrm>
        </p:spPr>
        <p:txBody>
          <a:bodyPr/>
          <a:lstStyle/>
          <a:p>
            <a:pPr algn="ctr"/>
            <a:r>
              <a:rPr lang="fr" b="0" cap="all" dirty="0">
                <a:ea typeface="+mj-lt"/>
                <a:cs typeface="+mj-lt"/>
              </a:rPr>
              <a:t>œ</a:t>
            </a:r>
            <a:r>
              <a:rPr lang="fr" b="0" dirty="0">
                <a:ea typeface="+mj-lt"/>
                <a:cs typeface="+mj-lt"/>
              </a:rPr>
              <a:t>uvres de Jacques Ferron </a:t>
            </a:r>
            <a:endParaRPr lang="cs-CZ" dirty="0">
              <a:ea typeface="Meiryo"/>
            </a:endParaRPr>
          </a:p>
        </p:txBody>
      </p:sp>
      <p:sp>
        <p:nvSpPr>
          <p:cNvPr id="3" name="Zástupný obsah 2">
            <a:extLst>
              <a:ext uri="{FF2B5EF4-FFF2-40B4-BE49-F238E27FC236}">
                <a16:creationId xmlns:a16="http://schemas.microsoft.com/office/drawing/2014/main" id="{F9FFF622-B748-A326-8F90-92590BF4B1C1}"/>
              </a:ext>
            </a:extLst>
          </p:cNvPr>
          <p:cNvSpPr>
            <a:spLocks noGrp="1"/>
          </p:cNvSpPr>
          <p:nvPr>
            <p:ph idx="1"/>
          </p:nvPr>
        </p:nvSpPr>
        <p:spPr>
          <a:xfrm>
            <a:off x="4131897" y="2312276"/>
            <a:ext cx="3659596" cy="4385626"/>
          </a:xfrm>
        </p:spPr>
        <p:txBody>
          <a:bodyPr vert="horz" lIns="109728" tIns="109728" rIns="109728" bIns="91440" rtlCol="0" anchor="t">
            <a:normAutofit lnSpcReduction="10000"/>
          </a:bodyPr>
          <a:lstStyle/>
          <a:p>
            <a:r>
              <a:rPr lang="cs-CZ" dirty="0">
                <a:solidFill>
                  <a:schemeClr val="tx1"/>
                </a:solidFill>
                <a:ea typeface="Meiryo"/>
              </a:rPr>
              <a:t>ROMANS</a:t>
            </a:r>
          </a:p>
          <a:p>
            <a:r>
              <a:rPr lang="cs-CZ" i="1" dirty="0" err="1">
                <a:solidFill>
                  <a:schemeClr val="tx1"/>
                </a:solidFill>
                <a:ea typeface="+mn-lt"/>
                <a:cs typeface="+mn-lt"/>
              </a:rPr>
              <a:t>Cotnoir</a:t>
            </a:r>
            <a:endParaRPr lang="cs-CZ" i="1" dirty="0">
              <a:solidFill>
                <a:schemeClr val="tx1"/>
              </a:solidFill>
              <a:ea typeface="+mn-lt"/>
              <a:cs typeface="+mn-lt"/>
            </a:endParaRPr>
          </a:p>
          <a:p>
            <a:r>
              <a:rPr lang="cs-CZ" i="1" dirty="0">
                <a:solidFill>
                  <a:schemeClr val="tx1"/>
                </a:solidFill>
                <a:ea typeface="+mn-lt"/>
                <a:cs typeface="+mn-lt"/>
              </a:rPr>
              <a:t>La </a:t>
            </a:r>
            <a:r>
              <a:rPr lang="cs-CZ" i="1" dirty="0" err="1">
                <a:solidFill>
                  <a:schemeClr val="tx1"/>
                </a:solidFill>
                <a:ea typeface="+mn-lt"/>
                <a:cs typeface="+mn-lt"/>
              </a:rPr>
              <a:t>Nuit</a:t>
            </a:r>
            <a:endParaRPr lang="cs-CZ" i="1" dirty="0">
              <a:solidFill>
                <a:schemeClr val="tx1"/>
              </a:solidFill>
              <a:ea typeface="+mn-lt"/>
              <a:cs typeface="+mn-lt"/>
            </a:endParaRPr>
          </a:p>
          <a:p>
            <a:r>
              <a:rPr lang="cs-CZ" i="1" dirty="0" err="1">
                <a:solidFill>
                  <a:schemeClr val="tx1"/>
                </a:solidFill>
                <a:ea typeface="+mn-lt"/>
                <a:cs typeface="+mn-lt"/>
              </a:rPr>
              <a:t>Papa</a:t>
            </a:r>
            <a:r>
              <a:rPr lang="cs-CZ" i="1" dirty="0">
                <a:solidFill>
                  <a:schemeClr val="tx1"/>
                </a:solidFill>
                <a:ea typeface="+mn-lt"/>
                <a:cs typeface="+mn-lt"/>
              </a:rPr>
              <a:t> Boss</a:t>
            </a:r>
          </a:p>
          <a:p>
            <a:r>
              <a:rPr lang="cs-CZ" i="1" dirty="0">
                <a:solidFill>
                  <a:schemeClr val="tx1"/>
                </a:solidFill>
                <a:ea typeface="+mn-lt"/>
                <a:cs typeface="+mn-lt"/>
              </a:rPr>
              <a:t>La </a:t>
            </a:r>
            <a:r>
              <a:rPr lang="cs-CZ" i="1" dirty="0" err="1">
                <a:solidFill>
                  <a:schemeClr val="tx1"/>
                </a:solidFill>
                <a:ea typeface="+mn-lt"/>
                <a:cs typeface="+mn-lt"/>
              </a:rPr>
              <a:t>Charrette</a:t>
            </a:r>
            <a:endParaRPr lang="cs-CZ" i="1" dirty="0">
              <a:solidFill>
                <a:schemeClr val="tx1"/>
              </a:solidFill>
              <a:ea typeface="+mn-lt"/>
              <a:cs typeface="+mn-lt"/>
            </a:endParaRPr>
          </a:p>
          <a:p>
            <a:r>
              <a:rPr lang="cs-CZ" i="1" dirty="0" err="1">
                <a:solidFill>
                  <a:schemeClr val="tx1"/>
                </a:solidFill>
                <a:ea typeface="+mn-lt"/>
                <a:cs typeface="+mn-lt"/>
              </a:rPr>
              <a:t>Le</a:t>
            </a:r>
            <a:r>
              <a:rPr lang="cs-CZ" i="1" dirty="0">
                <a:solidFill>
                  <a:schemeClr val="tx1"/>
                </a:solidFill>
                <a:ea typeface="+mn-lt"/>
                <a:cs typeface="+mn-lt"/>
              </a:rPr>
              <a:t> </a:t>
            </a:r>
            <a:r>
              <a:rPr lang="cs-CZ" i="1" dirty="0" err="1">
                <a:solidFill>
                  <a:schemeClr val="tx1"/>
                </a:solidFill>
                <a:ea typeface="+mn-lt"/>
                <a:cs typeface="+mn-lt"/>
              </a:rPr>
              <a:t>Ciel</a:t>
            </a:r>
            <a:r>
              <a:rPr lang="cs-CZ" i="1" dirty="0">
                <a:solidFill>
                  <a:schemeClr val="tx1"/>
                </a:solidFill>
                <a:ea typeface="+mn-lt"/>
                <a:cs typeface="+mn-lt"/>
              </a:rPr>
              <a:t> de </a:t>
            </a:r>
            <a:r>
              <a:rPr lang="cs-CZ" i="1" dirty="0" err="1">
                <a:solidFill>
                  <a:schemeClr val="tx1"/>
                </a:solidFill>
                <a:ea typeface="+mn-lt"/>
                <a:cs typeface="+mn-lt"/>
              </a:rPr>
              <a:t>Québec</a:t>
            </a:r>
            <a:endParaRPr lang="cs-CZ">
              <a:solidFill>
                <a:schemeClr val="tx1"/>
              </a:solidFill>
              <a:ea typeface="+mn-lt"/>
              <a:cs typeface="+mn-lt"/>
            </a:endParaRPr>
          </a:p>
          <a:p>
            <a:r>
              <a:rPr lang="cs-CZ" i="1" dirty="0" err="1">
                <a:solidFill>
                  <a:schemeClr val="tx1"/>
                </a:solidFill>
                <a:ea typeface="+mn-lt"/>
                <a:cs typeface="+mn-lt"/>
              </a:rPr>
              <a:t>Le</a:t>
            </a:r>
            <a:r>
              <a:rPr lang="cs-CZ" i="1" dirty="0">
                <a:solidFill>
                  <a:schemeClr val="tx1"/>
                </a:solidFill>
                <a:ea typeface="+mn-lt"/>
                <a:cs typeface="+mn-lt"/>
              </a:rPr>
              <a:t> Salut de </a:t>
            </a:r>
            <a:r>
              <a:rPr lang="cs-CZ" i="1" dirty="0" err="1">
                <a:solidFill>
                  <a:schemeClr val="tx1"/>
                </a:solidFill>
                <a:ea typeface="+mn-lt"/>
                <a:cs typeface="+mn-lt"/>
              </a:rPr>
              <a:t>l'Irlande</a:t>
            </a:r>
            <a:endParaRPr lang="cs-CZ" i="1" dirty="0">
              <a:solidFill>
                <a:schemeClr val="tx1"/>
              </a:solidFill>
              <a:ea typeface="+mn-lt"/>
              <a:cs typeface="+mn-lt"/>
            </a:endParaRPr>
          </a:p>
          <a:p>
            <a:r>
              <a:rPr lang="cs-CZ" i="1" dirty="0" err="1">
                <a:solidFill>
                  <a:schemeClr val="tx1"/>
                </a:solidFill>
                <a:ea typeface="+mn-lt"/>
                <a:cs typeface="+mn-lt"/>
              </a:rPr>
              <a:t>L'Amélanchier</a:t>
            </a:r>
            <a:endParaRPr lang="cs-CZ" i="1" dirty="0">
              <a:solidFill>
                <a:schemeClr val="tx1"/>
              </a:solidFill>
              <a:ea typeface="+mn-lt"/>
              <a:cs typeface="+mn-lt"/>
            </a:endParaRPr>
          </a:p>
          <a:p>
            <a:r>
              <a:rPr lang="cs-CZ" i="1" dirty="0" err="1">
                <a:solidFill>
                  <a:schemeClr val="tx1"/>
                </a:solidFill>
                <a:ea typeface="+mn-lt"/>
                <a:cs typeface="+mn-lt"/>
              </a:rPr>
              <a:t>Le</a:t>
            </a:r>
            <a:r>
              <a:rPr lang="cs-CZ" i="1" dirty="0">
                <a:solidFill>
                  <a:schemeClr val="tx1"/>
                </a:solidFill>
                <a:ea typeface="+mn-lt"/>
                <a:cs typeface="+mn-lt"/>
              </a:rPr>
              <a:t> Saint-</a:t>
            </a:r>
            <a:r>
              <a:rPr lang="cs-CZ" i="1" dirty="0" err="1">
                <a:solidFill>
                  <a:schemeClr val="tx1"/>
                </a:solidFill>
                <a:ea typeface="+mn-lt"/>
                <a:cs typeface="+mn-lt"/>
              </a:rPr>
              <a:t>Élias</a:t>
            </a:r>
            <a:endParaRPr lang="cs-CZ">
              <a:solidFill>
                <a:schemeClr val="tx1"/>
              </a:solidFill>
              <a:ea typeface="Meiryo"/>
            </a:endParaRPr>
          </a:p>
        </p:txBody>
      </p:sp>
      <p:sp>
        <p:nvSpPr>
          <p:cNvPr id="4" name="TextovéPole 3">
            <a:extLst>
              <a:ext uri="{FF2B5EF4-FFF2-40B4-BE49-F238E27FC236}">
                <a16:creationId xmlns:a16="http://schemas.microsoft.com/office/drawing/2014/main" id="{8A12521D-ED31-DFD8-4873-48F6F9A7D9BF}"/>
              </a:ext>
            </a:extLst>
          </p:cNvPr>
          <p:cNvSpPr txBox="1"/>
          <p:nvPr/>
        </p:nvSpPr>
        <p:spPr>
          <a:xfrm>
            <a:off x="7995422" y="2308303"/>
            <a:ext cx="4053469" cy="4552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a:t>RECUEILS DE CONTES</a:t>
            </a:r>
            <a:endParaRPr lang="cs-CZ" dirty="0">
              <a:ea typeface="Meiryo"/>
            </a:endParaRPr>
          </a:p>
          <a:p>
            <a:pPr>
              <a:lnSpc>
                <a:spcPct val="150000"/>
              </a:lnSpc>
            </a:pPr>
            <a:r>
              <a:rPr lang="en-US" i="1" dirty="0">
                <a:ea typeface="+mn-lt"/>
                <a:cs typeface="+mn-lt"/>
              </a:rPr>
              <a:t>Contes du pays </a:t>
            </a:r>
            <a:r>
              <a:rPr lang="en-US" i="1" dirty="0" err="1">
                <a:ea typeface="+mn-lt"/>
                <a:cs typeface="+mn-lt"/>
              </a:rPr>
              <a:t>incertain</a:t>
            </a:r>
            <a:endParaRPr lang="en-US" i="1" dirty="0" err="1">
              <a:ea typeface="Meiryo"/>
            </a:endParaRPr>
          </a:p>
          <a:p>
            <a:pPr>
              <a:lnSpc>
                <a:spcPct val="150000"/>
              </a:lnSpc>
            </a:pPr>
            <a:r>
              <a:rPr lang="en-US" i="1" dirty="0">
                <a:ea typeface="+mn-lt"/>
                <a:cs typeface="+mn-lt"/>
              </a:rPr>
              <a:t>Contes </a:t>
            </a:r>
            <a:r>
              <a:rPr lang="en-US" i="1" dirty="0" err="1">
                <a:ea typeface="+mn-lt"/>
                <a:cs typeface="+mn-lt"/>
              </a:rPr>
              <a:t>anglais</a:t>
            </a:r>
            <a:r>
              <a:rPr lang="en-US" i="1" dirty="0">
                <a:ea typeface="+mn-lt"/>
                <a:cs typeface="+mn-lt"/>
              </a:rPr>
              <a:t> et </a:t>
            </a:r>
            <a:r>
              <a:rPr lang="en-US" i="1" dirty="0" err="1">
                <a:ea typeface="+mn-lt"/>
                <a:cs typeface="+mn-lt"/>
              </a:rPr>
              <a:t>autres</a:t>
            </a:r>
            <a:endParaRPr lang="en-US" i="1" dirty="0" err="1">
              <a:ea typeface="Meiryo"/>
            </a:endParaRPr>
          </a:p>
          <a:p>
            <a:pPr>
              <a:lnSpc>
                <a:spcPct val="150000"/>
              </a:lnSpc>
            </a:pPr>
            <a:endParaRPr lang="en-US" i="1" dirty="0">
              <a:solidFill>
                <a:srgbClr val="000000"/>
              </a:solidFill>
              <a:latin typeface="Meiryo"/>
              <a:ea typeface="Meiryo"/>
              <a:cs typeface="Arial"/>
            </a:endParaRPr>
          </a:p>
          <a:p>
            <a:pPr>
              <a:lnSpc>
                <a:spcPct val="150000"/>
              </a:lnSpc>
            </a:pPr>
            <a:r>
              <a:rPr lang="en-US" dirty="0"/>
              <a:t>PIÈCES DE THÉÂTRE</a:t>
            </a:r>
            <a:endParaRPr lang="en-US" dirty="0">
              <a:ea typeface="Meiryo"/>
            </a:endParaRPr>
          </a:p>
          <a:p>
            <a:pPr>
              <a:lnSpc>
                <a:spcPct val="150000"/>
              </a:lnSpc>
            </a:pPr>
            <a:r>
              <a:rPr lang="en-US" i="1" dirty="0" err="1">
                <a:ea typeface="+mn-lt"/>
                <a:cs typeface="+mn-lt"/>
              </a:rPr>
              <a:t>L'Ogre</a:t>
            </a:r>
            <a:endParaRPr lang="en-US" i="1">
              <a:ea typeface="Meiryo"/>
            </a:endParaRPr>
          </a:p>
          <a:p>
            <a:pPr>
              <a:lnSpc>
                <a:spcPct val="150000"/>
              </a:lnSpc>
            </a:pPr>
            <a:r>
              <a:rPr lang="en-US" i="1" dirty="0">
                <a:ea typeface="+mn-lt"/>
                <a:cs typeface="+mn-lt"/>
              </a:rPr>
              <a:t>Tante Élise </a:t>
            </a:r>
            <a:r>
              <a:rPr lang="en-US" i="1" dirty="0" err="1">
                <a:ea typeface="+mn-lt"/>
                <a:cs typeface="+mn-lt"/>
              </a:rPr>
              <a:t>ou</a:t>
            </a:r>
            <a:r>
              <a:rPr lang="en-US" i="1" dirty="0">
                <a:ea typeface="+mn-lt"/>
                <a:cs typeface="+mn-lt"/>
              </a:rPr>
              <a:t> le prix de </a:t>
            </a:r>
            <a:r>
              <a:rPr lang="en-US" i="1" dirty="0" err="1">
                <a:ea typeface="+mn-lt"/>
                <a:cs typeface="+mn-lt"/>
              </a:rPr>
              <a:t>l'amour</a:t>
            </a:r>
            <a:endParaRPr lang="en-US" i="1">
              <a:ea typeface="Meiryo"/>
            </a:endParaRPr>
          </a:p>
          <a:p>
            <a:pPr>
              <a:lnSpc>
                <a:spcPct val="150000"/>
              </a:lnSpc>
            </a:pPr>
            <a:r>
              <a:rPr lang="en-US" i="1" dirty="0">
                <a:ea typeface="+mn-lt"/>
                <a:cs typeface="+mn-lt"/>
              </a:rPr>
              <a:t>Le Cheval de Don Juan</a:t>
            </a:r>
            <a:endParaRPr lang="en-US" i="1">
              <a:ea typeface="Meiryo"/>
            </a:endParaRPr>
          </a:p>
          <a:p>
            <a:pPr>
              <a:lnSpc>
                <a:spcPct val="150000"/>
              </a:lnSpc>
            </a:pPr>
            <a:r>
              <a:rPr lang="en-US" i="1" dirty="0">
                <a:ea typeface="+mn-lt"/>
                <a:cs typeface="+mn-lt"/>
              </a:rPr>
              <a:t>La Tête du </a:t>
            </a:r>
            <a:r>
              <a:rPr lang="en-US" i="1" dirty="0" err="1">
                <a:ea typeface="+mn-lt"/>
                <a:cs typeface="+mn-lt"/>
              </a:rPr>
              <a:t>roi</a:t>
            </a:r>
            <a:endParaRPr lang="en-US" i="1" dirty="0">
              <a:ea typeface="+mn-lt"/>
              <a:cs typeface="+mn-lt"/>
            </a:endParaRPr>
          </a:p>
          <a:p>
            <a:pPr>
              <a:lnSpc>
                <a:spcPct val="150000"/>
              </a:lnSpc>
            </a:pPr>
            <a:r>
              <a:rPr lang="en-US" i="1" dirty="0">
                <a:ea typeface="+mn-lt"/>
                <a:cs typeface="+mn-lt"/>
              </a:rPr>
              <a:t>Le Don Juan </a:t>
            </a:r>
            <a:r>
              <a:rPr lang="en-US" i="1" dirty="0" err="1">
                <a:ea typeface="+mn-lt"/>
                <a:cs typeface="+mn-lt"/>
              </a:rPr>
              <a:t>chrétien</a:t>
            </a:r>
            <a:endParaRPr lang="en-US" i="1" dirty="0" err="1">
              <a:ea typeface="Meiryo"/>
            </a:endParaRPr>
          </a:p>
          <a:p>
            <a:endParaRPr lang="en-US" i="1" dirty="0">
              <a:solidFill>
                <a:srgbClr val="202122"/>
              </a:solidFill>
              <a:latin typeface="Arial"/>
              <a:ea typeface="Meiryo"/>
              <a:cs typeface="Arial"/>
            </a:endParaRPr>
          </a:p>
        </p:txBody>
      </p:sp>
      <p:pic>
        <p:nvPicPr>
          <p:cNvPr id="5" name="Obrázek 5" descr="Obsah obrázku tráva, obloha, strom, exteriér&#10;&#10;Popis se vygeneroval automaticky.">
            <a:extLst>
              <a:ext uri="{FF2B5EF4-FFF2-40B4-BE49-F238E27FC236}">
                <a16:creationId xmlns:a16="http://schemas.microsoft.com/office/drawing/2014/main" id="{A798B271-C176-528D-AD42-CC41D82175E4}"/>
              </a:ext>
            </a:extLst>
          </p:cNvPr>
          <p:cNvPicPr>
            <a:picLocks noChangeAspect="1"/>
          </p:cNvPicPr>
          <p:nvPr/>
        </p:nvPicPr>
        <p:blipFill>
          <a:blip r:embed="rId4"/>
          <a:stretch>
            <a:fillRect/>
          </a:stretch>
        </p:blipFill>
        <p:spPr>
          <a:xfrm>
            <a:off x="301083" y="1563030"/>
            <a:ext cx="3124200" cy="4168697"/>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F21A1FB6-81B4-BEA2-0AF3-EB756DD90E75}"/>
              </a:ext>
            </a:extLst>
          </p:cNvPr>
          <p:cNvSpPr txBox="1"/>
          <p:nvPr/>
        </p:nvSpPr>
        <p:spPr>
          <a:xfrm>
            <a:off x="533400" y="59138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s-CZ" dirty="0" err="1"/>
              <a:t>Amélanchier</a:t>
            </a:r>
            <a:endParaRPr lang="cs-CZ" dirty="0" err="1">
              <a:ea typeface="Meiryo"/>
            </a:endParaRPr>
          </a:p>
        </p:txBody>
      </p:sp>
      <p:pic>
        <p:nvPicPr>
          <p:cNvPr id="7" name="p3">
            <a:hlinkClick r:id="" action="ppaction://media"/>
            <a:extLst>
              <a:ext uri="{FF2B5EF4-FFF2-40B4-BE49-F238E27FC236}">
                <a16:creationId xmlns:a16="http://schemas.microsoft.com/office/drawing/2014/main" id="{52B0D4E6-95E5-1DC5-087C-312A55ADED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680" y="145973"/>
            <a:ext cx="1055493" cy="916103"/>
          </a:xfrm>
          <a:prstGeom prst="rect">
            <a:avLst/>
          </a:prstGeom>
        </p:spPr>
      </p:pic>
    </p:spTree>
    <p:extLst>
      <p:ext uri="{BB962C8B-B14F-4D97-AF65-F5344CB8AC3E}">
        <p14:creationId xmlns:p14="http://schemas.microsoft.com/office/powerpoint/2010/main" val="2878920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6"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10">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33" name="Group 12">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34" name="Freeform: Shape 13">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5" name="Freeform: Shape 15">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BEEEAAE9-EC69-556F-E70E-6C33AE1A034C}"/>
              </a:ext>
            </a:extLst>
          </p:cNvPr>
          <p:cNvSpPr>
            <a:spLocks noGrp="1"/>
          </p:cNvSpPr>
          <p:nvPr>
            <p:ph type="title"/>
          </p:nvPr>
        </p:nvSpPr>
        <p:spPr>
          <a:xfrm>
            <a:off x="415460" y="80498"/>
            <a:ext cx="6857365" cy="1037954"/>
          </a:xfrm>
        </p:spPr>
        <p:txBody>
          <a:bodyPr anchor="b">
            <a:normAutofit/>
          </a:bodyPr>
          <a:lstStyle/>
          <a:p>
            <a:pPr algn="ctr"/>
            <a:r>
              <a:rPr lang="cs-CZ" b="0" dirty="0">
                <a:ea typeface="Meiryo"/>
              </a:rPr>
              <a:t>L</a:t>
            </a:r>
            <a:r>
              <a:rPr lang="fr" b="0" dirty="0">
                <a:ea typeface="+mj-lt"/>
                <a:cs typeface="+mj-lt"/>
              </a:rPr>
              <a:t>'Amélanchier</a:t>
            </a:r>
            <a:endParaRPr lang="cs-CZ" dirty="0">
              <a:ea typeface="Meiryo"/>
            </a:endParaRPr>
          </a:p>
        </p:txBody>
      </p:sp>
      <p:pic>
        <p:nvPicPr>
          <p:cNvPr id="3" name="Obrázek 3" descr="Obsah obrázku mapa&#10;&#10;Popis se vygeneroval automaticky.">
            <a:extLst>
              <a:ext uri="{FF2B5EF4-FFF2-40B4-BE49-F238E27FC236}">
                <a16:creationId xmlns:a16="http://schemas.microsoft.com/office/drawing/2014/main" id="{C3608E11-0ACE-F4CA-C05C-00BF9C32D444}"/>
              </a:ext>
            </a:extLst>
          </p:cNvPr>
          <p:cNvPicPr>
            <a:picLocks noChangeAspect="1"/>
          </p:cNvPicPr>
          <p:nvPr/>
        </p:nvPicPr>
        <p:blipFill>
          <a:blip r:embed="rId4"/>
          <a:stretch>
            <a:fillRect/>
          </a:stretch>
        </p:blipFill>
        <p:spPr>
          <a:xfrm>
            <a:off x="6991815" y="82665"/>
            <a:ext cx="4806175" cy="5893499"/>
          </a:xfrm>
          <a:prstGeom prst="rect">
            <a:avLst/>
          </a:prstGeom>
        </p:spPr>
      </p:pic>
      <p:sp>
        <p:nvSpPr>
          <p:cNvPr id="45" name="TextovéPole 44">
            <a:extLst>
              <a:ext uri="{FF2B5EF4-FFF2-40B4-BE49-F238E27FC236}">
                <a16:creationId xmlns:a16="http://schemas.microsoft.com/office/drawing/2014/main" id="{896BCCBA-EF1E-6C79-DEA8-B53EC1D1CE74}"/>
              </a:ext>
            </a:extLst>
          </p:cNvPr>
          <p:cNvSpPr txBox="1"/>
          <p:nvPr/>
        </p:nvSpPr>
        <p:spPr>
          <a:xfrm>
            <a:off x="2252547" y="6099717"/>
            <a:ext cx="9777760" cy="646331"/>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 dirty="0">
                <a:ea typeface="+mn-lt"/>
                <a:cs typeface="+mn-lt"/>
              </a:rPr>
              <a:t>« </a:t>
            </a:r>
            <a:r>
              <a:rPr lang="fr" i="1" dirty="0">
                <a:ea typeface="+mn-lt"/>
                <a:cs typeface="+mn-lt"/>
              </a:rPr>
              <a:t>Tout le paradis de mon enfance dans l'espace d'un instant, le paradis déjà perdu. » </a:t>
            </a:r>
            <a:r>
              <a:rPr lang="fr" dirty="0">
                <a:ea typeface="+mn-lt"/>
                <a:cs typeface="+mn-lt"/>
              </a:rPr>
              <a:t>(L'Amélanchier, p.154)</a:t>
            </a:r>
            <a:endParaRPr lang="cs-CZ" dirty="0"/>
          </a:p>
        </p:txBody>
      </p:sp>
      <p:sp>
        <p:nvSpPr>
          <p:cNvPr id="36" name="Zástupný obsah 5">
            <a:extLst>
              <a:ext uri="{FF2B5EF4-FFF2-40B4-BE49-F238E27FC236}">
                <a16:creationId xmlns:a16="http://schemas.microsoft.com/office/drawing/2014/main" id="{D2742478-CB50-FEB6-9575-846010E0EB69}"/>
              </a:ext>
            </a:extLst>
          </p:cNvPr>
          <p:cNvSpPr>
            <a:spLocks noGrp="1"/>
          </p:cNvSpPr>
          <p:nvPr>
            <p:ph idx="1"/>
          </p:nvPr>
        </p:nvSpPr>
        <p:spPr>
          <a:xfrm>
            <a:off x="201729" y="1169990"/>
            <a:ext cx="12070558" cy="5500491"/>
          </a:xfrm>
        </p:spPr>
        <p:txBody>
          <a:bodyPr vert="horz" lIns="109728" tIns="109728" rIns="109728" bIns="91440" rtlCol="0" anchor="t">
            <a:normAutofit/>
          </a:bodyPr>
          <a:lstStyle/>
          <a:p>
            <a:pPr>
              <a:lnSpc>
                <a:spcPct val="130000"/>
              </a:lnSpc>
            </a:pPr>
            <a:r>
              <a:rPr lang="cs-CZ" dirty="0">
                <a:ea typeface="Meiryo"/>
              </a:rPr>
              <a:t>- </a:t>
            </a:r>
            <a:r>
              <a:rPr lang="fr" dirty="0">
                <a:ea typeface="+mn-lt"/>
                <a:cs typeface="+mn-lt"/>
              </a:rPr>
              <a:t>un roman initiatique, d'apprentissage, la quête identitaire de </a:t>
            </a:r>
            <a:r>
              <a:rPr lang="fr" dirty="0" err="1">
                <a:ea typeface="+mn-lt"/>
                <a:cs typeface="+mn-lt"/>
              </a:rPr>
              <a:t>Tinamer</a:t>
            </a:r>
            <a:r>
              <a:rPr lang="fr" dirty="0">
                <a:ea typeface="+mn-lt"/>
                <a:cs typeface="+mn-lt"/>
              </a:rPr>
              <a:t> (= Martine)</a:t>
            </a:r>
            <a:endParaRPr lang="cs-CZ" dirty="0">
              <a:ea typeface="+mn-lt"/>
              <a:cs typeface="+mn-lt"/>
            </a:endParaRPr>
          </a:p>
          <a:p>
            <a:pPr>
              <a:lnSpc>
                <a:spcPct val="130000"/>
              </a:lnSpc>
            </a:pPr>
            <a:r>
              <a:rPr lang="cs-CZ" dirty="0">
                <a:ea typeface="Meiryo"/>
              </a:rPr>
              <a:t>- </a:t>
            </a:r>
            <a:r>
              <a:rPr lang="cs-CZ" dirty="0" err="1">
                <a:ea typeface="Meiryo"/>
              </a:rPr>
              <a:t>écrit</a:t>
            </a:r>
            <a:r>
              <a:rPr lang="cs-CZ" dirty="0">
                <a:ea typeface="+mn-lt"/>
                <a:cs typeface="+mn-lt"/>
              </a:rPr>
              <a:t> en </a:t>
            </a:r>
            <a:r>
              <a:rPr lang="cs-CZ" dirty="0" err="1">
                <a:ea typeface="+mn-lt"/>
                <a:cs typeface="+mn-lt"/>
              </a:rPr>
              <a:t>premi</a:t>
            </a:r>
            <a:r>
              <a:rPr lang="fr" dirty="0">
                <a:ea typeface="+mn-lt"/>
                <a:cs typeface="+mn-lt"/>
              </a:rPr>
              <a:t>è</a:t>
            </a:r>
            <a:r>
              <a:rPr lang="cs-CZ" dirty="0">
                <a:ea typeface="+mn-lt"/>
                <a:cs typeface="+mn-lt"/>
              </a:rPr>
              <a:t>re </a:t>
            </a:r>
            <a:r>
              <a:rPr lang="cs-CZ" dirty="0" err="1">
                <a:ea typeface="+mn-lt"/>
                <a:cs typeface="+mn-lt"/>
              </a:rPr>
              <a:t>personne</a:t>
            </a:r>
            <a:r>
              <a:rPr lang="cs-CZ" dirty="0">
                <a:ea typeface="+mn-lt"/>
                <a:cs typeface="+mn-lt"/>
              </a:rPr>
              <a:t>, la </a:t>
            </a:r>
            <a:r>
              <a:rPr lang="fr" dirty="0">
                <a:ea typeface="+mn-lt"/>
                <a:cs typeface="+mn-lt"/>
              </a:rPr>
              <a:t>narratrice = </a:t>
            </a:r>
            <a:r>
              <a:rPr lang="fr" dirty="0" err="1">
                <a:ea typeface="+mn-lt"/>
                <a:cs typeface="+mn-lt"/>
              </a:rPr>
              <a:t>Tinamer</a:t>
            </a:r>
            <a:r>
              <a:rPr lang="fr" dirty="0">
                <a:ea typeface="+mn-lt"/>
                <a:cs typeface="+mn-lt"/>
              </a:rPr>
              <a:t> de </a:t>
            </a:r>
            <a:r>
              <a:rPr lang="fr" dirty="0" err="1">
                <a:ea typeface="+mn-lt"/>
                <a:cs typeface="+mn-lt"/>
              </a:rPr>
              <a:t>Portanqueu</a:t>
            </a:r>
            <a:r>
              <a:rPr lang="fr" dirty="0">
                <a:ea typeface="+mn-lt"/>
                <a:cs typeface="+mn-lt"/>
              </a:rPr>
              <a:t> (5 ans à peu près)</a:t>
            </a:r>
            <a:endParaRPr lang="fr"/>
          </a:p>
          <a:p>
            <a:pPr>
              <a:lnSpc>
                <a:spcPct val="130000"/>
              </a:lnSpc>
            </a:pPr>
            <a:r>
              <a:rPr lang="fr" dirty="0">
                <a:ea typeface="+mn-lt"/>
                <a:cs typeface="+mn-lt"/>
              </a:rPr>
              <a:t>TEMPS :</a:t>
            </a:r>
          </a:p>
          <a:p>
            <a:pPr>
              <a:lnSpc>
                <a:spcPct val="130000"/>
              </a:lnSpc>
            </a:pPr>
            <a:r>
              <a:rPr lang="fr" dirty="0">
                <a:ea typeface="+mn-lt"/>
                <a:cs typeface="+mn-lt"/>
              </a:rPr>
              <a:t>- chronologique, </a:t>
            </a:r>
          </a:p>
          <a:p>
            <a:pPr>
              <a:lnSpc>
                <a:spcPct val="130000"/>
              </a:lnSpc>
            </a:pPr>
            <a:r>
              <a:rPr lang="fr" dirty="0">
                <a:ea typeface="+mn-lt"/>
                <a:cs typeface="+mn-lt"/>
              </a:rPr>
              <a:t>- de mai à novembre, l'époque de 16 ans de </a:t>
            </a:r>
            <a:r>
              <a:rPr lang="fr" dirty="0" err="1">
                <a:ea typeface="+mn-lt"/>
                <a:cs typeface="+mn-lt"/>
              </a:rPr>
              <a:t>Tinamer</a:t>
            </a:r>
            <a:r>
              <a:rPr lang="fr" dirty="0">
                <a:ea typeface="+mn-lt"/>
                <a:cs typeface="+mn-lt"/>
              </a:rPr>
              <a:t>, l'époque de 20 ans de </a:t>
            </a:r>
            <a:r>
              <a:rPr lang="fr" dirty="0" err="1">
                <a:ea typeface="+mn-lt"/>
                <a:cs typeface="+mn-lt"/>
              </a:rPr>
              <a:t>Tinamer</a:t>
            </a:r>
            <a:endParaRPr lang="fr" dirty="0">
              <a:ea typeface="+mn-lt"/>
              <a:cs typeface="+mn-lt"/>
            </a:endParaRPr>
          </a:p>
          <a:p>
            <a:pPr>
              <a:lnSpc>
                <a:spcPct val="130000"/>
              </a:lnSpc>
            </a:pPr>
            <a:r>
              <a:rPr lang="fr" dirty="0">
                <a:ea typeface="+mn-lt"/>
                <a:cs typeface="+mn-lt"/>
              </a:rPr>
              <a:t>LIEU :</a:t>
            </a:r>
          </a:p>
          <a:p>
            <a:pPr>
              <a:lnSpc>
                <a:spcPct val="130000"/>
              </a:lnSpc>
            </a:pPr>
            <a:r>
              <a:rPr lang="fr" dirty="0">
                <a:ea typeface="+mn-lt"/>
                <a:cs typeface="+mn-lt"/>
              </a:rPr>
              <a:t>Devant la maison : </a:t>
            </a:r>
            <a:r>
              <a:rPr lang="fr" i="1" dirty="0">
                <a:ea typeface="+mn-lt"/>
                <a:cs typeface="+mn-lt"/>
              </a:rPr>
              <a:t>mauvais côté des choses,</a:t>
            </a:r>
            <a:r>
              <a:rPr lang="fr" dirty="0">
                <a:ea typeface="+mn-lt"/>
                <a:cs typeface="+mn-lt"/>
              </a:rPr>
              <a:t> rivière grise et morte d'asphalte (Hochelaga)</a:t>
            </a:r>
          </a:p>
          <a:p>
            <a:pPr>
              <a:lnSpc>
                <a:spcPct val="130000"/>
              </a:lnSpc>
            </a:pPr>
            <a:r>
              <a:rPr lang="fr" dirty="0">
                <a:ea typeface="+mn-lt"/>
                <a:cs typeface="+mn-lt"/>
              </a:rPr>
              <a:t>En arrière de la maison : </a:t>
            </a:r>
            <a:r>
              <a:rPr lang="fr" i="1" dirty="0">
                <a:ea typeface="+mn-lt"/>
                <a:cs typeface="+mn-lt"/>
              </a:rPr>
              <a:t>bon côté des choses, </a:t>
            </a:r>
            <a:r>
              <a:rPr lang="fr" dirty="0">
                <a:ea typeface="+mn-lt"/>
                <a:cs typeface="+mn-lt"/>
              </a:rPr>
              <a:t>le bois enchanté, un lac, la mer des Tranquillités et tout </a:t>
            </a:r>
            <a:r>
              <a:rPr lang="fr" b="1" dirty="0">
                <a:ea typeface="+mn-lt"/>
                <a:cs typeface="+mn-lt"/>
              </a:rPr>
              <a:t>le comté de Maskinongé </a:t>
            </a:r>
            <a:endParaRPr lang="fr" sz="1600" b="1" dirty="0">
              <a:ea typeface="+mn-lt"/>
              <a:cs typeface="+mn-lt"/>
            </a:endParaRPr>
          </a:p>
          <a:p>
            <a:pPr>
              <a:lnSpc>
                <a:spcPct val="130000"/>
              </a:lnSpc>
            </a:pPr>
            <a:r>
              <a:rPr lang="fr" sz="1600" dirty="0">
                <a:ea typeface="+mn-lt"/>
                <a:cs typeface="+mn-lt"/>
              </a:rPr>
              <a:t>                                (existé entre 1855 et 1982)</a:t>
            </a:r>
            <a:endParaRPr lang="fr" sz="1600" b="1" dirty="0">
              <a:ea typeface="Meiryo"/>
            </a:endParaRPr>
          </a:p>
        </p:txBody>
      </p:sp>
      <p:pic>
        <p:nvPicPr>
          <p:cNvPr id="4" name="p4">
            <a:hlinkClick r:id="" action="ppaction://media"/>
            <a:extLst>
              <a:ext uri="{FF2B5EF4-FFF2-40B4-BE49-F238E27FC236}">
                <a16:creationId xmlns:a16="http://schemas.microsoft.com/office/drawing/2014/main" id="{88580CF4-25DF-2F7E-340F-60CE8D2C1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266" y="183144"/>
            <a:ext cx="981152" cy="888225"/>
          </a:xfrm>
          <a:prstGeom prst="rect">
            <a:avLst/>
          </a:prstGeom>
        </p:spPr>
      </p:pic>
    </p:spTree>
    <p:extLst>
      <p:ext uri="{BB962C8B-B14F-4D97-AF65-F5344CB8AC3E}">
        <p14:creationId xmlns:p14="http://schemas.microsoft.com/office/powerpoint/2010/main" val="749660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2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A55BA62-0FD2-49D1-2F28-C39D6989659D}"/>
              </a:ext>
            </a:extLst>
          </p:cNvPr>
          <p:cNvSpPr txBox="1"/>
          <p:nvPr/>
        </p:nvSpPr>
        <p:spPr>
          <a:xfrm>
            <a:off x="802889" y="2540620"/>
            <a:ext cx="10920759" cy="2362185"/>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fr" sz="2000" dirty="0">
                <a:ea typeface="+mn-lt"/>
                <a:cs typeface="+mn-lt"/>
              </a:rPr>
              <a:t>« </a:t>
            </a:r>
            <a:r>
              <a:rPr lang="fr" sz="2000" i="1" dirty="0">
                <a:ea typeface="+mn-lt"/>
                <a:cs typeface="+mn-lt"/>
              </a:rPr>
              <a:t>Moi, de mon côté, comme je l'avais prévu, j'ai tout oublié, c'était la raison de mes larmes, tout oublié ce que j'avais appris. La nuit a passé l'éponge soigneusement. Quand elle s'en va, il me reste un grand vide, c'est le blanc pur qui dégorge du noir et du gris, de quoi éclaircir le matin, creuser la nouvelle journée.</a:t>
            </a:r>
            <a:r>
              <a:rPr lang="fr" sz="2000" dirty="0">
                <a:ea typeface="+mn-lt"/>
                <a:cs typeface="+mn-lt"/>
              </a:rPr>
              <a:t> » </a:t>
            </a:r>
            <a:endParaRPr lang="cs-CZ" sz="2000" dirty="0">
              <a:ea typeface="+mn-lt"/>
              <a:cs typeface="+mn-lt"/>
            </a:endParaRPr>
          </a:p>
          <a:p>
            <a:pPr>
              <a:lnSpc>
                <a:spcPct val="150000"/>
              </a:lnSpc>
            </a:pPr>
            <a:r>
              <a:rPr lang="fr" sz="2000" dirty="0">
                <a:ea typeface="+mn-lt"/>
                <a:cs typeface="+mn-lt"/>
              </a:rPr>
              <a:t>(L'Amélanchier, p. 52) </a:t>
            </a:r>
            <a:endParaRPr lang="cs-CZ" sz="2000" dirty="0">
              <a:ea typeface="Meiryo"/>
            </a:endParaRPr>
          </a:p>
        </p:txBody>
      </p:sp>
      <p:pic>
        <p:nvPicPr>
          <p:cNvPr id="2" name="p5">
            <a:hlinkClick r:id="" action="ppaction://media"/>
            <a:extLst>
              <a:ext uri="{FF2B5EF4-FFF2-40B4-BE49-F238E27FC236}">
                <a16:creationId xmlns:a16="http://schemas.microsoft.com/office/drawing/2014/main" id="{D31D6B07-14AA-7250-D821-1B5FA90F3A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973" y="145973"/>
            <a:ext cx="990445" cy="869641"/>
          </a:xfrm>
          <a:prstGeom prst="rect">
            <a:avLst/>
          </a:prstGeom>
        </p:spPr>
      </p:pic>
    </p:spTree>
    <p:extLst>
      <p:ext uri="{BB962C8B-B14F-4D97-AF65-F5344CB8AC3E}">
        <p14:creationId xmlns:p14="http://schemas.microsoft.com/office/powerpoint/2010/main" val="197806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06"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C34FF853-D621-869D-4B9E-0AFBA916F807}"/>
              </a:ext>
            </a:extLst>
          </p:cNvPr>
          <p:cNvSpPr>
            <a:spLocks noGrp="1"/>
          </p:cNvSpPr>
          <p:nvPr>
            <p:ph type="title"/>
          </p:nvPr>
        </p:nvSpPr>
        <p:spPr>
          <a:xfrm>
            <a:off x="398462" y="1198159"/>
            <a:ext cx="3626862" cy="4277802"/>
          </a:xfrm>
        </p:spPr>
        <p:txBody>
          <a:bodyPr anchor="ctr">
            <a:normAutofit/>
          </a:bodyPr>
          <a:lstStyle/>
          <a:p>
            <a:r>
              <a:rPr lang="fr" b="0" dirty="0">
                <a:ea typeface="+mj-lt"/>
                <a:cs typeface="+mj-lt"/>
              </a:rPr>
              <a:t>Fantastique dans le livre</a:t>
            </a:r>
            <a:r>
              <a:rPr lang="cs-CZ" b="0" dirty="0">
                <a:ea typeface="+mj-lt"/>
                <a:cs typeface="+mj-lt"/>
              </a:rPr>
              <a:t> </a:t>
            </a:r>
            <a:endParaRPr lang="cs-CZ"/>
          </a:p>
        </p:txBody>
      </p:sp>
      <p:grpSp>
        <p:nvGrpSpPr>
          <p:cNvPr id="36" name="Group 29">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31" name="Freeform: Shape 30">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37" name="Zástupný obsah 2">
            <a:extLst>
              <a:ext uri="{FF2B5EF4-FFF2-40B4-BE49-F238E27FC236}">
                <a16:creationId xmlns:a16="http://schemas.microsoft.com/office/drawing/2014/main" id="{80360463-B55B-31DC-AAC7-4015BBB0BA31}"/>
              </a:ext>
            </a:extLst>
          </p:cNvPr>
          <p:cNvGraphicFramePr>
            <a:graphicFrameLocks noGrp="1"/>
          </p:cNvGraphicFramePr>
          <p:nvPr>
            <p:ph idx="1"/>
            <p:extLst>
              <p:ext uri="{D42A27DB-BD31-4B8C-83A1-F6EECF244321}">
                <p14:modId xmlns:p14="http://schemas.microsoft.com/office/powerpoint/2010/main" val="2972462556"/>
              </p:ext>
            </p:extLst>
          </p:nvPr>
        </p:nvGraphicFramePr>
        <p:xfrm>
          <a:off x="4634028" y="280175"/>
          <a:ext cx="7159509" cy="6232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 name="TextovéPole 50">
            <a:extLst>
              <a:ext uri="{FF2B5EF4-FFF2-40B4-BE49-F238E27FC236}">
                <a16:creationId xmlns:a16="http://schemas.microsoft.com/office/drawing/2014/main" id="{0950C05F-9791-C819-D5D0-2848D0B77551}"/>
              </a:ext>
            </a:extLst>
          </p:cNvPr>
          <p:cNvSpPr txBox="1"/>
          <p:nvPr/>
        </p:nvSpPr>
        <p:spPr>
          <a:xfrm>
            <a:off x="161693" y="6118302"/>
            <a:ext cx="10065834" cy="646331"/>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 dirty="0">
                <a:ea typeface="+mn-lt"/>
                <a:cs typeface="+mn-lt"/>
              </a:rPr>
              <a:t>«</a:t>
            </a:r>
            <a:r>
              <a:rPr lang="fr" i="1" dirty="0" err="1">
                <a:ea typeface="+mn-lt"/>
                <a:cs typeface="+mn-lt"/>
              </a:rPr>
              <a:t>Tinamer</a:t>
            </a:r>
            <a:r>
              <a:rPr lang="fr" i="1" dirty="0">
                <a:ea typeface="+mn-lt"/>
                <a:cs typeface="+mn-lt"/>
              </a:rPr>
              <a:t>, c'en est fini de moi, tu auras bientôt seize ans. Je te pardonne de m'avoir chassé du conte qu'ensemble nous avions inventé. </a:t>
            </a:r>
            <a:r>
              <a:rPr lang="fr" dirty="0">
                <a:ea typeface="+mn-lt"/>
                <a:cs typeface="+mn-lt"/>
              </a:rPr>
              <a:t>» (L'Amélanchier, p.140)</a:t>
            </a:r>
            <a:endParaRPr lang="cs-CZ" dirty="0">
              <a:ea typeface="Meiryo"/>
            </a:endParaRPr>
          </a:p>
        </p:txBody>
      </p:sp>
      <p:pic>
        <p:nvPicPr>
          <p:cNvPr id="9" name="p6">
            <a:hlinkClick r:id="" action="ppaction://media"/>
            <a:extLst>
              <a:ext uri="{FF2B5EF4-FFF2-40B4-BE49-F238E27FC236}">
                <a16:creationId xmlns:a16="http://schemas.microsoft.com/office/drawing/2014/main" id="{99F077B6-18FC-3936-465F-B44F558DE7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558" y="183143"/>
            <a:ext cx="953274" cy="878932"/>
          </a:xfrm>
          <a:prstGeom prst="rect">
            <a:avLst/>
          </a:prstGeom>
        </p:spPr>
      </p:pic>
    </p:spTree>
    <p:extLst>
      <p:ext uri="{BB962C8B-B14F-4D97-AF65-F5344CB8AC3E}">
        <p14:creationId xmlns:p14="http://schemas.microsoft.com/office/powerpoint/2010/main" val="3259194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39"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Nadpis 1">
            <a:extLst>
              <a:ext uri="{FF2B5EF4-FFF2-40B4-BE49-F238E27FC236}">
                <a16:creationId xmlns:a16="http://schemas.microsoft.com/office/drawing/2014/main" id="{F52DEE07-E481-8BF8-E20C-B821F54C6913}"/>
              </a:ext>
            </a:extLst>
          </p:cNvPr>
          <p:cNvSpPr>
            <a:spLocks noGrp="1"/>
          </p:cNvSpPr>
          <p:nvPr>
            <p:ph type="title"/>
          </p:nvPr>
        </p:nvSpPr>
        <p:spPr>
          <a:xfrm>
            <a:off x="528560" y="1105232"/>
            <a:ext cx="3013545" cy="4277802"/>
          </a:xfrm>
        </p:spPr>
        <p:txBody>
          <a:bodyPr anchor="ctr">
            <a:normAutofit/>
          </a:bodyPr>
          <a:lstStyle/>
          <a:p>
            <a:r>
              <a:rPr lang="cs-CZ" b="0" dirty="0" err="1">
                <a:ea typeface="Meiryo"/>
              </a:rPr>
              <a:t>Famille</a:t>
            </a:r>
            <a:r>
              <a:rPr lang="cs-CZ" b="0" dirty="0">
                <a:ea typeface="Meiryo"/>
              </a:rPr>
              <a:t> de </a:t>
            </a:r>
            <a:r>
              <a:rPr lang="cs-CZ" b="0" dirty="0" err="1">
                <a:ea typeface="Meiryo"/>
              </a:rPr>
              <a:t>Tinamer</a:t>
            </a:r>
            <a:endParaRPr lang="cs-CZ" b="0" dirty="0" err="1"/>
          </a:p>
        </p:txBody>
      </p:sp>
      <p:grpSp>
        <p:nvGrpSpPr>
          <p:cNvPr id="27" name="Group 20">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22" name="Freeform: Shape 21">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28" name="Zástupný obsah 2">
            <a:extLst>
              <a:ext uri="{FF2B5EF4-FFF2-40B4-BE49-F238E27FC236}">
                <a16:creationId xmlns:a16="http://schemas.microsoft.com/office/drawing/2014/main" id="{ED4DCF7F-E68E-0DC5-D50D-1E093F7518C7}"/>
              </a:ext>
            </a:extLst>
          </p:cNvPr>
          <p:cNvGraphicFramePr>
            <a:graphicFrameLocks noGrp="1"/>
          </p:cNvGraphicFramePr>
          <p:nvPr>
            <p:ph idx="1"/>
            <p:extLst>
              <p:ext uri="{D42A27DB-BD31-4B8C-83A1-F6EECF244321}">
                <p14:modId xmlns:p14="http://schemas.microsoft.com/office/powerpoint/2010/main" val="2064882553"/>
              </p:ext>
            </p:extLst>
          </p:nvPr>
        </p:nvGraphicFramePr>
        <p:xfrm>
          <a:off x="4020711" y="298761"/>
          <a:ext cx="8023727" cy="6743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7">
            <a:hlinkClick r:id="" action="ppaction://media"/>
            <a:extLst>
              <a:ext uri="{FF2B5EF4-FFF2-40B4-BE49-F238E27FC236}">
                <a16:creationId xmlns:a16="http://schemas.microsoft.com/office/drawing/2014/main" id="{06FE67DE-AE05-294A-1BC5-C3C45BD4C0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558" y="155265"/>
            <a:ext cx="990445" cy="851054"/>
          </a:xfrm>
          <a:prstGeom prst="rect">
            <a:avLst/>
          </a:prstGeom>
        </p:spPr>
      </p:pic>
    </p:spTree>
    <p:extLst>
      <p:ext uri="{BB962C8B-B14F-4D97-AF65-F5344CB8AC3E}">
        <p14:creationId xmlns:p14="http://schemas.microsoft.com/office/powerpoint/2010/main" val="44612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8"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2A6CF4-CCA2-3E25-BE0E-EF2F3758FF79}"/>
              </a:ext>
            </a:extLst>
          </p:cNvPr>
          <p:cNvSpPr>
            <a:spLocks noGrp="1"/>
          </p:cNvSpPr>
          <p:nvPr>
            <p:ph type="title"/>
          </p:nvPr>
        </p:nvSpPr>
        <p:spPr/>
        <p:txBody>
          <a:bodyPr/>
          <a:lstStyle/>
          <a:p>
            <a:r>
              <a:rPr lang="fr" b="0" dirty="0">
                <a:ea typeface="+mj-lt"/>
                <a:cs typeface="+mj-lt"/>
              </a:rPr>
              <a:t>Aventure fantastique </a:t>
            </a:r>
            <a:endParaRPr lang="cs-CZ" dirty="0"/>
          </a:p>
        </p:txBody>
      </p:sp>
      <p:sp>
        <p:nvSpPr>
          <p:cNvPr id="3" name="Zástupný obsah 2">
            <a:extLst>
              <a:ext uri="{FF2B5EF4-FFF2-40B4-BE49-F238E27FC236}">
                <a16:creationId xmlns:a16="http://schemas.microsoft.com/office/drawing/2014/main" id="{63E13DAA-8F6F-99E3-8FF3-DA0FF069C8A0}"/>
              </a:ext>
            </a:extLst>
          </p:cNvPr>
          <p:cNvSpPr>
            <a:spLocks noGrp="1"/>
          </p:cNvSpPr>
          <p:nvPr>
            <p:ph idx="1"/>
          </p:nvPr>
        </p:nvSpPr>
        <p:spPr>
          <a:xfrm>
            <a:off x="377655" y="2312276"/>
            <a:ext cx="11576960" cy="3986040"/>
          </a:xfrm>
        </p:spPr>
        <p:txBody>
          <a:bodyPr vert="horz" lIns="109728" tIns="109728" rIns="109728" bIns="91440" rtlCol="0" anchor="t">
            <a:normAutofit/>
          </a:bodyPr>
          <a:lstStyle/>
          <a:p>
            <a:r>
              <a:rPr lang="cs-CZ" dirty="0">
                <a:ea typeface="Meiryo"/>
              </a:rPr>
              <a:t>- </a:t>
            </a:r>
            <a:r>
              <a:rPr lang="cs-CZ" b="1" err="1">
                <a:ea typeface="Meiryo"/>
              </a:rPr>
              <a:t>initiation</a:t>
            </a:r>
            <a:r>
              <a:rPr lang="cs-CZ" b="1" dirty="0">
                <a:ea typeface="Meiryo"/>
              </a:rPr>
              <a:t> </a:t>
            </a:r>
            <a:r>
              <a:rPr lang="cs-CZ" dirty="0">
                <a:ea typeface="Meiryo"/>
              </a:rPr>
              <a:t>– </a:t>
            </a:r>
            <a:r>
              <a:rPr lang="cs-CZ" err="1">
                <a:ea typeface="Meiryo"/>
              </a:rPr>
              <a:t>Tinamer</a:t>
            </a:r>
            <a:r>
              <a:rPr lang="cs-CZ" dirty="0">
                <a:ea typeface="Meiryo"/>
              </a:rPr>
              <a:t> </a:t>
            </a:r>
            <a:r>
              <a:rPr lang="cs-CZ" err="1">
                <a:ea typeface="+mn-lt"/>
                <a:cs typeface="+mn-lt"/>
              </a:rPr>
              <a:t>dans</a:t>
            </a:r>
            <a:r>
              <a:rPr lang="cs-CZ" dirty="0">
                <a:ea typeface="+mn-lt"/>
                <a:cs typeface="+mn-lt"/>
              </a:rPr>
              <a:t> </a:t>
            </a:r>
            <a:r>
              <a:rPr lang="cs-CZ" err="1">
                <a:ea typeface="+mn-lt"/>
                <a:cs typeface="+mn-lt"/>
              </a:rPr>
              <a:t>l'herbe</a:t>
            </a:r>
            <a:r>
              <a:rPr lang="cs-CZ" dirty="0">
                <a:ea typeface="+mn-lt"/>
                <a:cs typeface="+mn-lt"/>
              </a:rPr>
              <a:t>, </a:t>
            </a:r>
            <a:r>
              <a:rPr lang="cs-CZ" err="1">
                <a:ea typeface="+mn-lt"/>
                <a:cs typeface="+mn-lt"/>
              </a:rPr>
              <a:t>tout</a:t>
            </a:r>
            <a:r>
              <a:rPr lang="cs-CZ" dirty="0">
                <a:ea typeface="+mn-lt"/>
                <a:cs typeface="+mn-lt"/>
              </a:rPr>
              <a:t> </a:t>
            </a:r>
            <a:r>
              <a:rPr lang="cs-CZ" err="1">
                <a:ea typeface="+mn-lt"/>
                <a:cs typeface="+mn-lt"/>
              </a:rPr>
              <a:t>semble</a:t>
            </a:r>
            <a:r>
              <a:rPr lang="cs-CZ" dirty="0">
                <a:ea typeface="+mn-lt"/>
                <a:cs typeface="+mn-lt"/>
              </a:rPr>
              <a:t> </a:t>
            </a:r>
            <a:r>
              <a:rPr lang="cs-CZ" err="1">
                <a:ea typeface="+mn-lt"/>
                <a:cs typeface="+mn-lt"/>
              </a:rPr>
              <a:t>différent</a:t>
            </a:r>
            <a:endParaRPr lang="cs-CZ" err="1">
              <a:ea typeface="Meiryo"/>
            </a:endParaRPr>
          </a:p>
          <a:p>
            <a:r>
              <a:rPr lang="cs-CZ" dirty="0">
                <a:ea typeface="Meiryo"/>
              </a:rPr>
              <a:t>- </a:t>
            </a:r>
            <a:r>
              <a:rPr lang="cs-CZ" b="1" dirty="0" err="1">
                <a:ea typeface="Meiryo"/>
              </a:rPr>
              <a:t>manifestation</a:t>
            </a:r>
            <a:r>
              <a:rPr lang="cs-CZ" b="1" dirty="0">
                <a:ea typeface="Meiryo"/>
              </a:rPr>
              <a:t> </a:t>
            </a:r>
            <a:r>
              <a:rPr lang="cs-CZ" b="1" dirty="0" err="1">
                <a:ea typeface="Meiryo"/>
              </a:rPr>
              <a:t>du</a:t>
            </a:r>
            <a:r>
              <a:rPr lang="cs-CZ" b="1" dirty="0">
                <a:ea typeface="Meiryo"/>
              </a:rPr>
              <a:t> </a:t>
            </a:r>
            <a:r>
              <a:rPr lang="cs-CZ" b="1" dirty="0" err="1">
                <a:ea typeface="Meiryo"/>
              </a:rPr>
              <a:t>fantastique</a:t>
            </a:r>
            <a:r>
              <a:rPr lang="cs-CZ" dirty="0">
                <a:ea typeface="Meiryo"/>
              </a:rPr>
              <a:t> - </a:t>
            </a:r>
            <a:r>
              <a:rPr lang="cs-CZ" dirty="0" err="1">
                <a:ea typeface="Meiryo"/>
              </a:rPr>
              <a:t>apparition</a:t>
            </a:r>
            <a:r>
              <a:rPr lang="cs-CZ" dirty="0">
                <a:ea typeface="Meiryo"/>
              </a:rPr>
              <a:t> des mi-</a:t>
            </a:r>
            <a:r>
              <a:rPr lang="cs-CZ" dirty="0" err="1">
                <a:ea typeface="Meiryo"/>
              </a:rPr>
              <a:t>poules</a:t>
            </a:r>
            <a:endParaRPr lang="cs-CZ" dirty="0">
              <a:ea typeface="Meiryo"/>
            </a:endParaRPr>
          </a:p>
          <a:p>
            <a:r>
              <a:rPr lang="cs-CZ" dirty="0">
                <a:ea typeface="Meiryo"/>
              </a:rPr>
              <a:t>- </a:t>
            </a:r>
            <a:r>
              <a:rPr lang="cs-CZ" err="1">
                <a:ea typeface="Meiryo"/>
              </a:rPr>
              <a:t>sans</a:t>
            </a:r>
            <a:r>
              <a:rPr lang="cs-CZ" dirty="0">
                <a:ea typeface="Meiryo"/>
              </a:rPr>
              <a:t> </a:t>
            </a:r>
            <a:r>
              <a:rPr lang="cs-CZ" b="1" err="1">
                <a:ea typeface="Meiryo"/>
              </a:rPr>
              <a:t>doute</a:t>
            </a:r>
            <a:endParaRPr lang="cs-CZ" b="1">
              <a:ea typeface="Meiryo"/>
            </a:endParaRPr>
          </a:p>
          <a:p>
            <a:r>
              <a:rPr lang="cs-CZ" dirty="0">
                <a:ea typeface="Meiryo"/>
              </a:rPr>
              <a:t>- </a:t>
            </a:r>
            <a:r>
              <a:rPr lang="cs-CZ" b="1" dirty="0" err="1">
                <a:ea typeface="Meiryo"/>
              </a:rPr>
              <a:t>affirmation</a:t>
            </a:r>
            <a:r>
              <a:rPr lang="cs-CZ" b="1" dirty="0">
                <a:ea typeface="Meiryo"/>
              </a:rPr>
              <a:t> </a:t>
            </a:r>
            <a:r>
              <a:rPr lang="cs-CZ" b="1" dirty="0" err="1">
                <a:ea typeface="Meiryo"/>
              </a:rPr>
              <a:t>du</a:t>
            </a:r>
            <a:r>
              <a:rPr lang="cs-CZ" b="1" dirty="0">
                <a:ea typeface="Meiryo"/>
              </a:rPr>
              <a:t> </a:t>
            </a:r>
            <a:r>
              <a:rPr lang="cs-CZ" b="1" dirty="0" err="1">
                <a:ea typeface="Meiryo"/>
              </a:rPr>
              <a:t>fantastique</a:t>
            </a:r>
            <a:r>
              <a:rPr lang="cs-CZ" dirty="0">
                <a:ea typeface="Meiryo"/>
              </a:rPr>
              <a:t> – poule Etna,</a:t>
            </a:r>
            <a:r>
              <a:rPr lang="cs-CZ" dirty="0"/>
              <a:t> </a:t>
            </a:r>
            <a:r>
              <a:rPr lang="cs-CZ" dirty="0" err="1"/>
              <a:t>tranformation</a:t>
            </a:r>
            <a:r>
              <a:rPr lang="cs-CZ" dirty="0"/>
              <a:t> en </a:t>
            </a:r>
            <a:r>
              <a:rPr lang="cs-CZ" dirty="0" err="1"/>
              <a:t>bécasse</a:t>
            </a:r>
            <a:r>
              <a:rPr lang="cs-CZ" dirty="0"/>
              <a:t>, </a:t>
            </a:r>
            <a:r>
              <a:rPr lang="cs-CZ" dirty="0" err="1"/>
              <a:t>père</a:t>
            </a:r>
            <a:r>
              <a:rPr lang="cs-CZ" dirty="0"/>
              <a:t> </a:t>
            </a:r>
            <a:r>
              <a:rPr lang="cs-CZ" dirty="0" err="1"/>
              <a:t>sur</a:t>
            </a:r>
            <a:r>
              <a:rPr lang="cs-CZ" dirty="0"/>
              <a:t> </a:t>
            </a:r>
            <a:r>
              <a:rPr lang="cs-CZ" dirty="0" err="1"/>
              <a:t>trône</a:t>
            </a:r>
            <a:endParaRPr lang="cs-CZ" dirty="0" err="1">
              <a:ea typeface="Meiryo"/>
            </a:endParaRPr>
          </a:p>
          <a:p>
            <a:r>
              <a:rPr lang="cs-CZ" dirty="0">
                <a:ea typeface="Meiryo"/>
              </a:rPr>
              <a:t>- </a:t>
            </a:r>
            <a:r>
              <a:rPr lang="cs-CZ" b="1" dirty="0">
                <a:ea typeface="Meiryo"/>
              </a:rPr>
              <a:t>acceptation </a:t>
            </a:r>
            <a:r>
              <a:rPr lang="cs-CZ" dirty="0">
                <a:ea typeface="Meiryo"/>
              </a:rPr>
              <a:t>de cette réalité mais</a:t>
            </a:r>
            <a:r>
              <a:rPr lang="cs-CZ" dirty="0">
                <a:ea typeface="+mn-lt"/>
                <a:cs typeface="+mn-lt"/>
              </a:rPr>
              <a:t> </a:t>
            </a:r>
            <a:r>
              <a:rPr lang="cs-CZ" b="1" dirty="0">
                <a:ea typeface="+mn-lt"/>
                <a:cs typeface="+mn-lt"/>
              </a:rPr>
              <a:t>lutte </a:t>
            </a:r>
            <a:r>
              <a:rPr lang="cs-CZ" dirty="0">
                <a:ea typeface="+mn-lt"/>
                <a:cs typeface="+mn-lt"/>
              </a:rPr>
              <a:t>contre Etna - </a:t>
            </a:r>
            <a:r>
              <a:rPr lang="fr" dirty="0">
                <a:ea typeface="+mn-lt"/>
                <a:cs typeface="+mn-lt"/>
              </a:rPr>
              <a:t>arracher une touffe de plumes</a:t>
            </a:r>
          </a:p>
          <a:p>
            <a:r>
              <a:rPr lang="fr" dirty="0">
                <a:ea typeface="+mn-lt"/>
                <a:cs typeface="+mn-lt"/>
              </a:rPr>
              <a:t>- </a:t>
            </a:r>
            <a:r>
              <a:rPr lang="fr" b="1" dirty="0">
                <a:ea typeface="+mn-lt"/>
                <a:cs typeface="+mn-lt"/>
              </a:rPr>
              <a:t>explication </a:t>
            </a:r>
            <a:r>
              <a:rPr lang="fr" dirty="0">
                <a:ea typeface="+mn-lt"/>
                <a:cs typeface="+mn-lt"/>
              </a:rPr>
              <a:t>- c'est samedi, et tout peut arriver</a:t>
            </a:r>
          </a:p>
          <a:p>
            <a:r>
              <a:rPr lang="fr" dirty="0">
                <a:ea typeface="+mn-lt"/>
                <a:cs typeface="+mn-lt"/>
              </a:rPr>
              <a:t>- </a:t>
            </a:r>
            <a:r>
              <a:rPr lang="fr" b="1" dirty="0">
                <a:ea typeface="+mn-lt"/>
                <a:cs typeface="+mn-lt"/>
              </a:rPr>
              <a:t>victoire X défaite ? </a:t>
            </a:r>
            <a:r>
              <a:rPr lang="fr" dirty="0">
                <a:ea typeface="+mn-lt"/>
                <a:cs typeface="+mn-lt"/>
              </a:rPr>
              <a:t>- victoire sur l'Etna, mais la perte progressive de l'enfance et des rêves</a:t>
            </a:r>
          </a:p>
          <a:p>
            <a:endParaRPr lang="fr" dirty="0">
              <a:ea typeface="+mn-lt"/>
              <a:cs typeface="+mn-lt"/>
            </a:endParaRPr>
          </a:p>
          <a:p>
            <a:endParaRPr lang="cs-CZ" dirty="0">
              <a:ea typeface="Meiryo"/>
            </a:endParaRPr>
          </a:p>
          <a:p>
            <a:endParaRPr lang="cs-CZ" dirty="0">
              <a:ea typeface="Meiryo"/>
            </a:endParaRPr>
          </a:p>
        </p:txBody>
      </p:sp>
      <p:pic>
        <p:nvPicPr>
          <p:cNvPr id="4" name="p8">
            <a:hlinkClick r:id="" action="ppaction://media"/>
            <a:extLst>
              <a:ext uri="{FF2B5EF4-FFF2-40B4-BE49-F238E27FC236}">
                <a16:creationId xmlns:a16="http://schemas.microsoft.com/office/drawing/2014/main" id="{E09ADD60-FB26-C3B7-7B97-83B72B0CB8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3143" y="145973"/>
            <a:ext cx="990445" cy="878932"/>
          </a:xfrm>
          <a:prstGeom prst="rect">
            <a:avLst/>
          </a:prstGeom>
        </p:spPr>
      </p:pic>
    </p:spTree>
    <p:extLst>
      <p:ext uri="{BB962C8B-B14F-4D97-AF65-F5344CB8AC3E}">
        <p14:creationId xmlns:p14="http://schemas.microsoft.com/office/powerpoint/2010/main" val="1292119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8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18</TotalTime>
  <Words>834</Words>
  <Application>Microsoft Office PowerPoint</Application>
  <PresentationFormat>Širokoúhlá obrazovka</PresentationFormat>
  <Paragraphs>84</Paragraphs>
  <Slides>11</Slides>
  <Notes>0</Notes>
  <HiddenSlides>0</HiddenSlides>
  <MMClips>10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11</vt:i4>
      </vt:variant>
    </vt:vector>
  </HeadingPairs>
  <TitlesOfParts>
    <vt:vector size="15" baseType="lpstr">
      <vt:lpstr>Meiryo</vt:lpstr>
      <vt:lpstr>Arial</vt:lpstr>
      <vt:lpstr>Corbel</vt:lpstr>
      <vt:lpstr>SketchLinesVTI</vt:lpstr>
      <vt:lpstr>  L'Amélanchier  Jacques Ferron</vt:lpstr>
      <vt:lpstr>Ce que nous allons traiter</vt:lpstr>
      <vt:lpstr>Jacques Ferron</vt:lpstr>
      <vt:lpstr>œuvres de Jacques Ferron </vt:lpstr>
      <vt:lpstr>L'Amélanchier</vt:lpstr>
      <vt:lpstr>Prezentace aplikace PowerPoint</vt:lpstr>
      <vt:lpstr>Fantastique dans le livre </vt:lpstr>
      <vt:lpstr>Famille de Tinamer</vt:lpstr>
      <vt:lpstr>Aventure fantastique </vt:lpstr>
      <vt:lpstr>Prezentace aplikace PowerPoint</vt:lpstr>
      <vt:lpstr>Bibliographie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Kyloušek</dc:creator>
  <cp:lastModifiedBy>Petr Kyloušek</cp:lastModifiedBy>
  <cp:revision>455</cp:revision>
  <dcterms:created xsi:type="dcterms:W3CDTF">2022-05-15T11:24:15Z</dcterms:created>
  <dcterms:modified xsi:type="dcterms:W3CDTF">2022-05-21T05:26:54Z</dcterms:modified>
</cp:coreProperties>
</file>