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57" r:id="rId7"/>
    <p:sldId id="258" r:id="rId8"/>
    <p:sldId id="346" r:id="rId9"/>
    <p:sldId id="347" r:id="rId10"/>
    <p:sldId id="271" r:id="rId11"/>
    <p:sldId id="272" r:id="rId12"/>
    <p:sldId id="273" r:id="rId13"/>
    <p:sldId id="275" r:id="rId14"/>
    <p:sldId id="296" r:id="rId15"/>
    <p:sldId id="274" r:id="rId16"/>
    <p:sldId id="259" r:id="rId17"/>
    <p:sldId id="260" r:id="rId18"/>
    <p:sldId id="261" r:id="rId19"/>
    <p:sldId id="287" r:id="rId20"/>
    <p:sldId id="276" r:id="rId21"/>
    <p:sldId id="285" r:id="rId22"/>
    <p:sldId id="286" r:id="rId23"/>
    <p:sldId id="277" r:id="rId24"/>
    <p:sldId id="284" r:id="rId25"/>
    <p:sldId id="279" r:id="rId26"/>
    <p:sldId id="278" r:id="rId27"/>
    <p:sldId id="280" r:id="rId28"/>
    <p:sldId id="281" r:id="rId29"/>
    <p:sldId id="282" r:id="rId30"/>
    <p:sldId id="283" r:id="rId31"/>
    <p:sldId id="262" r:id="rId32"/>
    <p:sldId id="263" r:id="rId33"/>
    <p:sldId id="289" r:id="rId34"/>
    <p:sldId id="288" r:id="rId35"/>
    <p:sldId id="290" r:id="rId36"/>
    <p:sldId id="291" r:id="rId37"/>
    <p:sldId id="264" r:id="rId38"/>
    <p:sldId id="297" r:id="rId39"/>
    <p:sldId id="298" r:id="rId40"/>
    <p:sldId id="299" r:id="rId41"/>
    <p:sldId id="300" r:id="rId42"/>
    <p:sldId id="301" r:id="rId43"/>
    <p:sldId id="302" r:id="rId44"/>
    <p:sldId id="303" r:id="rId45"/>
    <p:sldId id="304" r:id="rId46"/>
    <p:sldId id="305" r:id="rId47"/>
    <p:sldId id="292" r:id="rId48"/>
    <p:sldId id="293" r:id="rId49"/>
    <p:sldId id="294" r:id="rId50"/>
    <p:sldId id="329"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28" r:id="rId64"/>
    <p:sldId id="265" r:id="rId65"/>
    <p:sldId id="266" r:id="rId66"/>
    <p:sldId id="325" r:id="rId67"/>
    <p:sldId id="267" r:id="rId68"/>
    <p:sldId id="327" r:id="rId69"/>
    <p:sldId id="326" r:id="rId70"/>
    <p:sldId id="323" r:id="rId71"/>
    <p:sldId id="324" r:id="rId72"/>
    <p:sldId id="322" r:id="rId73"/>
    <p:sldId id="321" r:id="rId74"/>
    <p:sldId id="320" r:id="rId75"/>
    <p:sldId id="319" r:id="rId76"/>
    <p:sldId id="318" r:id="rId77"/>
    <p:sldId id="295" r:id="rId78"/>
    <p:sldId id="332" r:id="rId79"/>
    <p:sldId id="340" r:id="rId80"/>
    <p:sldId id="333" r:id="rId81"/>
    <p:sldId id="334" r:id="rId82"/>
    <p:sldId id="335" r:id="rId83"/>
    <p:sldId id="336" r:id="rId84"/>
    <p:sldId id="337" r:id="rId85"/>
    <p:sldId id="338" r:id="rId86"/>
    <p:sldId id="339" r:id="rId87"/>
    <p:sldId id="348" r:id="rId88"/>
    <p:sldId id="349" r:id="rId89"/>
    <p:sldId id="268" r:id="rId90"/>
    <p:sldId id="330" r:id="rId91"/>
    <p:sldId id="331" r:id="rId92"/>
    <p:sldId id="269" r:id="rId93"/>
    <p:sldId id="344" r:id="rId94"/>
    <p:sldId id="343" r:id="rId95"/>
    <p:sldId id="342" r:id="rId96"/>
    <p:sldId id="341" r:id="rId97"/>
    <p:sldId id="345" r:id="rId98"/>
    <p:sldId id="270" r:id="rId9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2A4C1-19E4-480B-B85F-9E5B378E5941}" v="4235" dt="2020-04-19T09:27:51.906"/>
    <p1510:client id="{F747A3EE-5D1F-464C-AC5E-F3268787C543}" v="29" dt="2020-04-20T05:43:0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9" d="100"/>
          <a:sy n="79" d="100"/>
        </p:scale>
        <p:origin x="126" y="7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105"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Fasora" userId="S::6736@muni.cz::224fe41c-ce9e-4bea-adcf-530e2c5b8128" providerId="AD" clId="Web-{F747A3EE-5D1F-464C-AC5E-F3268787C543}"/>
    <pc:docChg chg="modSld sldOrd">
      <pc:chgData name="Lukáš Fasora" userId="S::6736@muni.cz::224fe41c-ce9e-4bea-adcf-530e2c5b8128" providerId="AD" clId="Web-{F747A3EE-5D1F-464C-AC5E-F3268787C543}" dt="2020-04-20T05:43:02.626" v="27" actId="20577"/>
      <pc:docMkLst>
        <pc:docMk/>
      </pc:docMkLst>
      <pc:sldChg chg="ord">
        <pc:chgData name="Lukáš Fasora" userId="S::6736@muni.cz::224fe41c-ce9e-4bea-adcf-530e2c5b8128" providerId="AD" clId="Web-{F747A3EE-5D1F-464C-AC5E-F3268787C543}" dt="2020-04-20T05:42:37.095" v="2"/>
        <pc:sldMkLst>
          <pc:docMk/>
          <pc:sldMk cId="3916083428" sldId="257"/>
        </pc:sldMkLst>
      </pc:sldChg>
      <pc:sldChg chg="ord">
        <pc:chgData name="Lukáš Fasora" userId="S::6736@muni.cz::224fe41c-ce9e-4bea-adcf-530e2c5b8128" providerId="AD" clId="Web-{F747A3EE-5D1F-464C-AC5E-F3268787C543}" dt="2020-04-20T05:42:43.423" v="3"/>
        <pc:sldMkLst>
          <pc:docMk/>
          <pc:sldMk cId="1201756665" sldId="258"/>
        </pc:sldMkLst>
      </pc:sldChg>
      <pc:sldChg chg="modSp">
        <pc:chgData name="Lukáš Fasora" userId="S::6736@muni.cz::224fe41c-ce9e-4bea-adcf-530e2c5b8128" providerId="AD" clId="Web-{F747A3EE-5D1F-464C-AC5E-F3268787C543}" dt="2020-04-20T05:43:02.626" v="26" actId="20577"/>
        <pc:sldMkLst>
          <pc:docMk/>
          <pc:sldMk cId="3811768309" sldId="259"/>
        </pc:sldMkLst>
        <pc:spChg chg="mod">
          <ac:chgData name="Lukáš Fasora" userId="S::6736@muni.cz::224fe41c-ce9e-4bea-adcf-530e2c5b8128" providerId="AD" clId="Web-{F747A3EE-5D1F-464C-AC5E-F3268787C543}" dt="2020-04-20T05:43:02.626" v="26" actId="20577"/>
          <ac:spMkLst>
            <pc:docMk/>
            <pc:sldMk cId="3811768309" sldId="259"/>
            <ac:spMk id="2" creationId="{00000000-0000-0000-0000-000000000000}"/>
          </ac:spMkLst>
        </pc:spChg>
      </pc:sldChg>
      <pc:sldChg chg="ord">
        <pc:chgData name="Lukáš Fasora" userId="S::6736@muni.cz::224fe41c-ce9e-4bea-adcf-530e2c5b8128" providerId="AD" clId="Web-{F747A3EE-5D1F-464C-AC5E-F3268787C543}" dt="2020-04-20T05:42:21.345" v="1"/>
        <pc:sldMkLst>
          <pc:docMk/>
          <pc:sldMk cId="685115964" sldId="269"/>
        </pc:sldMkLst>
      </pc:sldChg>
      <pc:sldChg chg="ord">
        <pc:chgData name="Lukáš Fasora" userId="S::6736@muni.cz::224fe41c-ce9e-4bea-adcf-530e2c5b8128" providerId="AD" clId="Web-{F747A3EE-5D1F-464C-AC5E-F3268787C543}" dt="2020-04-20T05:41:43.111" v="0"/>
        <pc:sldMkLst>
          <pc:docMk/>
          <pc:sldMk cId="465915554" sldId="270"/>
        </pc:sldMkLst>
      </pc:sldChg>
    </pc:docChg>
  </pc:docChgLst>
  <pc:docChgLst>
    <pc:chgData name="Lukáš Fasora" userId="S::6736@muni.cz::224fe41c-ce9e-4bea-adcf-530e2c5b8128" providerId="AD" clId="Web-{6042A4C1-19E4-480B-B85F-9E5B378E5941}"/>
    <pc:docChg chg="addSld modSld">
      <pc:chgData name="Lukáš Fasora" userId="S::6736@muni.cz::224fe41c-ce9e-4bea-adcf-530e2c5b8128" providerId="AD" clId="Web-{6042A4C1-19E4-480B-B85F-9E5B378E5941}" dt="2020-04-19T09:27:51.906" v="4228" actId="20577"/>
      <pc:docMkLst>
        <pc:docMk/>
      </pc:docMkLst>
      <pc:sldChg chg="modSp new">
        <pc:chgData name="Lukáš Fasora" userId="S::6736@muni.cz::224fe41c-ce9e-4bea-adcf-530e2c5b8128" providerId="AD" clId="Web-{6042A4C1-19E4-480B-B85F-9E5B378E5941}" dt="2020-04-19T09:06:36.813" v="999" actId="20577"/>
        <pc:sldMkLst>
          <pc:docMk/>
          <pc:sldMk cId="685115964" sldId="269"/>
        </pc:sldMkLst>
        <pc:spChg chg="mod">
          <ac:chgData name="Lukáš Fasora" userId="S::6736@muni.cz::224fe41c-ce9e-4bea-adcf-530e2c5b8128" providerId="AD" clId="Web-{6042A4C1-19E4-480B-B85F-9E5B378E5941}" dt="2020-04-19T09:00:14.110" v="51" actId="20577"/>
          <ac:spMkLst>
            <pc:docMk/>
            <pc:sldMk cId="685115964" sldId="269"/>
            <ac:spMk id="2" creationId="{3EDC8E71-7486-4E55-A1B3-C3E497E99F26}"/>
          </ac:spMkLst>
        </pc:spChg>
        <pc:spChg chg="mod">
          <ac:chgData name="Lukáš Fasora" userId="S::6736@muni.cz::224fe41c-ce9e-4bea-adcf-530e2c5b8128" providerId="AD" clId="Web-{6042A4C1-19E4-480B-B85F-9E5B378E5941}" dt="2020-04-19T09:06:36.813" v="999" actId="20577"/>
          <ac:spMkLst>
            <pc:docMk/>
            <pc:sldMk cId="685115964" sldId="269"/>
            <ac:spMk id="3" creationId="{BE0FDAA5-94EA-48C5-BFC3-9B3B766B8BEE}"/>
          </ac:spMkLst>
        </pc:spChg>
      </pc:sldChg>
      <pc:sldChg chg="modSp new">
        <pc:chgData name="Lukáš Fasora" userId="S::6736@muni.cz::224fe41c-ce9e-4bea-adcf-530e2c5b8128" providerId="AD" clId="Web-{6042A4C1-19E4-480B-B85F-9E5B378E5941}" dt="2020-04-19T09:13:35.687" v="1780" actId="20577"/>
        <pc:sldMkLst>
          <pc:docMk/>
          <pc:sldMk cId="465915554" sldId="270"/>
        </pc:sldMkLst>
        <pc:spChg chg="mod">
          <ac:chgData name="Lukáš Fasora" userId="S::6736@muni.cz::224fe41c-ce9e-4bea-adcf-530e2c5b8128" providerId="AD" clId="Web-{6042A4C1-19E4-480B-B85F-9E5B378E5941}" dt="2020-04-19T09:06:45.797" v="1030" actId="20577"/>
          <ac:spMkLst>
            <pc:docMk/>
            <pc:sldMk cId="465915554" sldId="270"/>
            <ac:spMk id="2" creationId="{9EF8BEE0-B2D5-40E7-B34E-40D699B4C8A7}"/>
          </ac:spMkLst>
        </pc:spChg>
        <pc:spChg chg="mod">
          <ac:chgData name="Lukáš Fasora" userId="S::6736@muni.cz::224fe41c-ce9e-4bea-adcf-530e2c5b8128" providerId="AD" clId="Web-{6042A4C1-19E4-480B-B85F-9E5B378E5941}" dt="2020-04-19T09:13:35.687" v="1780" actId="20577"/>
          <ac:spMkLst>
            <pc:docMk/>
            <pc:sldMk cId="465915554" sldId="270"/>
            <ac:spMk id="3" creationId="{3FC3B366-04F4-4AEE-8F09-5366D2A5243D}"/>
          </ac:spMkLst>
        </pc:spChg>
      </pc:sldChg>
      <pc:sldChg chg="modSp new">
        <pc:chgData name="Lukáš Fasora" userId="S::6736@muni.cz::224fe41c-ce9e-4bea-adcf-530e2c5b8128" providerId="AD" clId="Web-{6042A4C1-19E4-480B-B85F-9E5B378E5941}" dt="2020-04-19T09:16:59.453" v="2494" actId="20577"/>
        <pc:sldMkLst>
          <pc:docMk/>
          <pc:sldMk cId="1666300212" sldId="271"/>
        </pc:sldMkLst>
        <pc:spChg chg="mod">
          <ac:chgData name="Lukáš Fasora" userId="S::6736@muni.cz::224fe41c-ce9e-4bea-adcf-530e2c5b8128" providerId="AD" clId="Web-{6042A4C1-19E4-480B-B85F-9E5B378E5941}" dt="2020-04-19T09:13:57.406" v="1822" actId="20577"/>
          <ac:spMkLst>
            <pc:docMk/>
            <pc:sldMk cId="1666300212" sldId="271"/>
            <ac:spMk id="2" creationId="{EB2ACB47-4F41-4A41-8AE6-B5247BE3FFD3}"/>
          </ac:spMkLst>
        </pc:spChg>
        <pc:spChg chg="mod">
          <ac:chgData name="Lukáš Fasora" userId="S::6736@muni.cz::224fe41c-ce9e-4bea-adcf-530e2c5b8128" providerId="AD" clId="Web-{6042A4C1-19E4-480B-B85F-9E5B378E5941}" dt="2020-04-19T09:16:59.453" v="2494" actId="20577"/>
          <ac:spMkLst>
            <pc:docMk/>
            <pc:sldMk cId="1666300212" sldId="271"/>
            <ac:spMk id="3" creationId="{9F709B3E-E334-49A0-8E74-00F9D6DF42EA}"/>
          </ac:spMkLst>
        </pc:spChg>
      </pc:sldChg>
      <pc:sldChg chg="modSp new">
        <pc:chgData name="Lukáš Fasora" userId="S::6736@muni.cz::224fe41c-ce9e-4bea-adcf-530e2c5b8128" providerId="AD" clId="Web-{6042A4C1-19E4-480B-B85F-9E5B378E5941}" dt="2020-04-19T09:20:42.124" v="3140" actId="20577"/>
        <pc:sldMkLst>
          <pc:docMk/>
          <pc:sldMk cId="2783068279" sldId="272"/>
        </pc:sldMkLst>
        <pc:spChg chg="mod">
          <ac:chgData name="Lukáš Fasora" userId="S::6736@muni.cz::224fe41c-ce9e-4bea-adcf-530e2c5b8128" providerId="AD" clId="Web-{6042A4C1-19E4-480B-B85F-9E5B378E5941}" dt="2020-04-19T09:17:17.171" v="2534" actId="20577"/>
          <ac:spMkLst>
            <pc:docMk/>
            <pc:sldMk cId="2783068279" sldId="272"/>
            <ac:spMk id="2" creationId="{12E5A125-D63B-4131-BD6F-24D926AA6015}"/>
          </ac:spMkLst>
        </pc:spChg>
        <pc:spChg chg="mod">
          <ac:chgData name="Lukáš Fasora" userId="S::6736@muni.cz::224fe41c-ce9e-4bea-adcf-530e2c5b8128" providerId="AD" clId="Web-{6042A4C1-19E4-480B-B85F-9E5B378E5941}" dt="2020-04-19T09:20:42.124" v="3140" actId="20577"/>
          <ac:spMkLst>
            <pc:docMk/>
            <pc:sldMk cId="2783068279" sldId="272"/>
            <ac:spMk id="3" creationId="{8BAA55A6-DABE-4147-B981-8DEAD9B45EFD}"/>
          </ac:spMkLst>
        </pc:spChg>
      </pc:sldChg>
      <pc:sldChg chg="modSp new">
        <pc:chgData name="Lukáš Fasora" userId="S::6736@muni.cz::224fe41c-ce9e-4bea-adcf-530e2c5b8128" providerId="AD" clId="Web-{6042A4C1-19E4-480B-B85F-9E5B378E5941}" dt="2020-04-19T09:27:51.890" v="4227" actId="20577"/>
        <pc:sldMkLst>
          <pc:docMk/>
          <pc:sldMk cId="302817073" sldId="273"/>
        </pc:sldMkLst>
        <pc:spChg chg="mod">
          <ac:chgData name="Lukáš Fasora" userId="S::6736@muni.cz::224fe41c-ce9e-4bea-adcf-530e2c5b8128" providerId="AD" clId="Web-{6042A4C1-19E4-480B-B85F-9E5B378E5941}" dt="2020-04-19T09:27:47.468" v="4221" actId="20577"/>
          <ac:spMkLst>
            <pc:docMk/>
            <pc:sldMk cId="302817073" sldId="273"/>
            <ac:spMk id="2" creationId="{AFC3794D-C711-485F-8006-8AC32DFCC662}"/>
          </ac:spMkLst>
        </pc:spChg>
        <pc:spChg chg="mod">
          <ac:chgData name="Lukáš Fasora" userId="S::6736@muni.cz::224fe41c-ce9e-4bea-adcf-530e2c5b8128" providerId="AD" clId="Web-{6042A4C1-19E4-480B-B85F-9E5B378E5941}" dt="2020-04-19T09:27:51.890" v="4227" actId="20577"/>
          <ac:spMkLst>
            <pc:docMk/>
            <pc:sldMk cId="302817073" sldId="273"/>
            <ac:spMk id="3" creationId="{E781D5DA-0252-4451-8DB8-D28C8F6D15E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53863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55223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653939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121817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65317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20BAED5-C2E6-4497-BC38-D574C9B119FC}"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10813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20BAED5-C2E6-4497-BC38-D574C9B119FC}"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88338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20BAED5-C2E6-4497-BC38-D574C9B119FC}" type="datetimeFigureOut">
              <a:rPr lang="cs-CZ" smtClean="0"/>
              <a:t>04.05.2022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173194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20BAED5-C2E6-4497-BC38-D574C9B119FC}" type="datetimeFigureOut">
              <a:rPr lang="cs-CZ" smtClean="0"/>
              <a:t>04.05.2022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791314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20BAED5-C2E6-4497-BC38-D574C9B119FC}" type="datetimeFigureOut">
              <a:rPr lang="cs-CZ" smtClean="0"/>
              <a:t>04.05.2022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57351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00765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867109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33948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4121544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78449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27552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1103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D6705B0-5BAC-4139-B046-B4A42ACC9759}" type="datetimeFigureOut">
              <a:rPr lang="cs-CZ" smtClean="0"/>
              <a:t>04.05.2022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5714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D6705B0-5BAC-4139-B046-B4A42ACC9759}" type="datetimeFigureOut">
              <a:rPr lang="cs-CZ" smtClean="0"/>
              <a:t>04.05.2022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249213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D6705B0-5BAC-4139-B046-B4A42ACC9759}" type="datetimeFigureOut">
              <a:rPr lang="cs-CZ" smtClean="0"/>
              <a:t>04.05.2022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14641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411004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25595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705B0-5BAC-4139-B046-B4A42ACC9759}" type="datetimeFigureOut">
              <a:rPr lang="cs-CZ" smtClean="0"/>
              <a:t>04.05.2022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5C00D-6FB4-4054-8E32-EF906AF6CA15}" type="slidenum">
              <a:rPr lang="cs-CZ" smtClean="0"/>
              <a:t>‹#›</a:t>
            </a:fld>
            <a:endParaRPr lang="cs-CZ"/>
          </a:p>
        </p:txBody>
      </p:sp>
    </p:spTree>
    <p:extLst>
      <p:ext uri="{BB962C8B-B14F-4D97-AF65-F5344CB8AC3E}">
        <p14:creationId xmlns:p14="http://schemas.microsoft.com/office/powerpoint/2010/main" val="3033122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BAED5-C2E6-4497-BC38-D574C9B119FC}" type="datetimeFigureOut">
              <a:rPr lang="cs-CZ" smtClean="0"/>
              <a:t>04.05.2022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178F8-8329-4A73-896D-30D19ABCBF29}" type="slidenum">
              <a:rPr lang="cs-CZ" smtClean="0"/>
              <a:t>‹#›</a:t>
            </a:fld>
            <a:endParaRPr lang="cs-CZ"/>
          </a:p>
        </p:txBody>
      </p:sp>
    </p:spTree>
    <p:extLst>
      <p:ext uri="{BB962C8B-B14F-4D97-AF65-F5344CB8AC3E}">
        <p14:creationId xmlns:p14="http://schemas.microsoft.com/office/powerpoint/2010/main" val="3119893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XBRctp4xca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hyperlink" Target="https://www.youtube.com/watch?v=Et-NNvPXFkY"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České dějiny 19. století</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753394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FJI: zdůvodnění </a:t>
            </a:r>
            <a:r>
              <a:rPr lang="cs-CZ" dirty="0" err="1" smtClean="0"/>
              <a:t>neoabsolutistické</a:t>
            </a:r>
            <a:r>
              <a:rPr lang="cs-CZ" dirty="0" smtClean="0"/>
              <a:t> vlády a slib ústavnosti (1860)</a:t>
            </a:r>
            <a:endParaRPr lang="cs-CZ" dirty="0"/>
          </a:p>
        </p:txBody>
      </p:sp>
      <p:sp>
        <p:nvSpPr>
          <p:cNvPr id="3" name="Zástupný symbol pro obsah 2"/>
          <p:cNvSpPr>
            <a:spLocks noGrp="1"/>
          </p:cNvSpPr>
          <p:nvPr>
            <p:ph idx="1"/>
          </p:nvPr>
        </p:nvSpPr>
        <p:spPr/>
        <p:txBody>
          <a:bodyPr>
            <a:normAutofit fontScale="92500"/>
          </a:bodyPr>
          <a:lstStyle/>
          <a:p>
            <a:pPr marL="0" indent="0">
              <a:buNone/>
            </a:pPr>
            <a:r>
              <a:rPr lang="cs-CZ" i="1" dirty="0" smtClean="0"/>
              <a:t>K Mým národům!</a:t>
            </a:r>
          </a:p>
          <a:p>
            <a:pPr marL="0" indent="0">
              <a:buNone/>
            </a:pPr>
            <a:r>
              <a:rPr lang="cs-CZ" i="1" dirty="0" smtClean="0"/>
              <a:t>Když jsme dosedl na trůn Mých předků, byla monarchie násilnému otřásání vydána. Po boji, Mým otcovským citům hluboce bolestném, nastala v Mých zemích, jako všude v násilně otřesených obvodech pevniny evropské potřeba, aby moc vládní přísněji </a:t>
            </a:r>
            <a:r>
              <a:rPr lang="cs-CZ" i="1" dirty="0" err="1" smtClean="0"/>
              <a:t>sestředěna</a:t>
            </a:r>
            <a:r>
              <a:rPr lang="cs-CZ" i="1" dirty="0" smtClean="0"/>
              <a:t> byla. Veřejné blaho a bezpečnost většiny pokojných obyvatelů monarchie požadovaly to – rozčilené </a:t>
            </a:r>
            <a:r>
              <a:rPr lang="cs-CZ" i="1" smtClean="0"/>
              <a:t>vášně a bolestné </a:t>
            </a:r>
            <a:r>
              <a:rPr lang="cs-CZ" i="1" dirty="0" smtClean="0"/>
              <a:t>upomínky na nejbližší minulost činily svobodný pohyb před nedávnem ještě nepřátelsky </a:t>
            </a:r>
            <a:r>
              <a:rPr lang="cs-CZ" i="1" dirty="0" err="1" smtClean="0"/>
              <a:t>bojovavších</a:t>
            </a:r>
            <a:r>
              <a:rPr lang="cs-CZ" i="1" dirty="0" smtClean="0"/>
              <a:t> živlů nemožným.</a:t>
            </a:r>
          </a:p>
          <a:p>
            <a:pPr marL="0" indent="0">
              <a:buNone/>
            </a:pPr>
            <a:r>
              <a:rPr lang="cs-CZ" i="1" dirty="0" smtClean="0"/>
              <a:t>Chtěl jsem se dověděti o přáních a potřebách rozličných zemí monarchie, a protož jsem Mým patentem … Mou rozmnoženou říšskou radu založil a svolal.</a:t>
            </a:r>
            <a:endParaRPr lang="cs-CZ" i="1" dirty="0"/>
          </a:p>
        </p:txBody>
      </p:sp>
    </p:spTree>
    <p:extLst>
      <p:ext uri="{BB962C8B-B14F-4D97-AF65-F5344CB8AC3E}">
        <p14:creationId xmlns:p14="http://schemas.microsoft.com/office/powerpoint/2010/main" val="691799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Organizace návštěvy císaře Františka Josefa v Brně 1892 (pořadatelské pokyny k řazení institucí a spolků):</a:t>
            </a:r>
            <a:r>
              <a:rPr lang="pl-PL" dirty="0"/>
              <a:t/>
            </a:r>
            <a:br>
              <a:rPr lang="pl-PL" dirty="0"/>
            </a:br>
            <a:endParaRPr lang="cs-CZ" dirty="0"/>
          </a:p>
        </p:txBody>
      </p:sp>
      <p:sp>
        <p:nvSpPr>
          <p:cNvPr id="3" name="Zástupný symbol pro obsah 2"/>
          <p:cNvSpPr>
            <a:spLocks noGrp="1"/>
          </p:cNvSpPr>
          <p:nvPr>
            <p:ph idx="1"/>
          </p:nvPr>
        </p:nvSpPr>
        <p:spPr>
          <a:xfrm>
            <a:off x="838200" y="1469571"/>
            <a:ext cx="10515600" cy="5200650"/>
          </a:xfrm>
        </p:spPr>
        <p:txBody>
          <a:bodyPr>
            <a:normAutofit fontScale="32500" lnSpcReduction="20000"/>
          </a:bodyPr>
          <a:lstStyle/>
          <a:p>
            <a:pPr marL="0" indent="0">
              <a:buNone/>
            </a:pPr>
            <a:endParaRPr lang="pl-PL" dirty="0"/>
          </a:p>
          <a:p>
            <a:pPr marL="0" indent="0">
              <a:buNone/>
            </a:pPr>
            <a:endParaRPr lang="pl-PL" dirty="0"/>
          </a:p>
          <a:p>
            <a:r>
              <a:rPr lang="pl-PL" dirty="0"/>
              <a:t>- </a:t>
            </a:r>
            <a:r>
              <a:rPr lang="pl-PL" dirty="0" smtClean="0"/>
              <a:t>důstojníci brněnské posádky</a:t>
            </a:r>
            <a:endParaRPr lang="pl-PL" dirty="0"/>
          </a:p>
          <a:p>
            <a:r>
              <a:rPr lang="pl-PL" dirty="0"/>
              <a:t>- </a:t>
            </a:r>
            <a:r>
              <a:rPr lang="pl-PL" dirty="0" smtClean="0"/>
              <a:t>členové veteránských spolků</a:t>
            </a:r>
            <a:endParaRPr lang="pl-PL" dirty="0"/>
          </a:p>
          <a:p>
            <a:r>
              <a:rPr lang="pl-PL" dirty="0"/>
              <a:t>- </a:t>
            </a:r>
            <a:r>
              <a:rPr lang="pl-PL" dirty="0" smtClean="0"/>
              <a:t>šlechtičtí držitelé dvorských hodností</a:t>
            </a:r>
            <a:endParaRPr lang="pl-PL" dirty="0"/>
          </a:p>
          <a:p>
            <a:r>
              <a:rPr lang="pl-PL" dirty="0"/>
              <a:t>- </a:t>
            </a:r>
            <a:r>
              <a:rPr lang="pl-PL" dirty="0" smtClean="0"/>
              <a:t>aristokratky činné v charitě</a:t>
            </a:r>
            <a:endParaRPr lang="pl-PL" dirty="0"/>
          </a:p>
          <a:p>
            <a:r>
              <a:rPr lang="pl-PL" dirty="0"/>
              <a:t>- </a:t>
            </a:r>
            <a:r>
              <a:rPr lang="pl-PL" dirty="0" smtClean="0"/>
              <a:t>brněnský římskokatolický biskup</a:t>
            </a:r>
            <a:endParaRPr lang="pl-PL" dirty="0"/>
          </a:p>
          <a:p>
            <a:r>
              <a:rPr lang="pl-PL" dirty="0"/>
              <a:t>- </a:t>
            </a:r>
            <a:r>
              <a:rPr lang="pl-PL" dirty="0" smtClean="0"/>
              <a:t>ostatní představitelé moravské šlechty </a:t>
            </a:r>
            <a:endParaRPr lang="pl-PL" dirty="0"/>
          </a:p>
          <a:p>
            <a:r>
              <a:rPr lang="pl-PL" dirty="0"/>
              <a:t>- </a:t>
            </a:r>
            <a:r>
              <a:rPr lang="pl-PL" dirty="0" smtClean="0"/>
              <a:t>ostatní důstojníci</a:t>
            </a:r>
            <a:endParaRPr lang="pl-PL" dirty="0"/>
          </a:p>
          <a:p>
            <a:r>
              <a:rPr lang="pl-PL" dirty="0"/>
              <a:t>- </a:t>
            </a:r>
            <a:r>
              <a:rPr lang="pl-PL" dirty="0" smtClean="0"/>
              <a:t>přestavitelé Zemského sněmu moravskéhi</a:t>
            </a:r>
            <a:endParaRPr lang="pl-PL" dirty="0"/>
          </a:p>
          <a:p>
            <a:r>
              <a:rPr lang="pl-PL" dirty="0"/>
              <a:t>- </a:t>
            </a:r>
            <a:r>
              <a:rPr lang="pl-PL" dirty="0" smtClean="0"/>
              <a:t>vedení města Brna</a:t>
            </a:r>
            <a:endParaRPr lang="pl-PL" dirty="0"/>
          </a:p>
          <a:p>
            <a:r>
              <a:rPr lang="pl-PL" dirty="0"/>
              <a:t>- </a:t>
            </a:r>
            <a:r>
              <a:rPr lang="pl-PL" dirty="0" smtClean="0"/>
              <a:t>úředníci zemského sněmu a magistrátu</a:t>
            </a:r>
            <a:endParaRPr lang="pl-PL" dirty="0"/>
          </a:p>
          <a:p>
            <a:r>
              <a:rPr lang="pl-PL" dirty="0"/>
              <a:t>- </a:t>
            </a:r>
            <a:r>
              <a:rPr lang="pl-PL" dirty="0" smtClean="0"/>
              <a:t>vedení Německé technické vysoké školy</a:t>
            </a:r>
            <a:endParaRPr lang="pl-PL" dirty="0"/>
          </a:p>
          <a:p>
            <a:r>
              <a:rPr lang="pl-PL" dirty="0"/>
              <a:t>- </a:t>
            </a:r>
            <a:r>
              <a:rPr lang="pl-PL" dirty="0" smtClean="0"/>
              <a:t>představitelé protestanských nábožebských obcí a obce židovské</a:t>
            </a:r>
            <a:endParaRPr lang="pl-PL" dirty="0"/>
          </a:p>
          <a:p>
            <a:r>
              <a:rPr lang="pl-PL" dirty="0"/>
              <a:t>- </a:t>
            </a:r>
            <a:r>
              <a:rPr lang="pl-PL" dirty="0" smtClean="0"/>
              <a:t>Obchodní a živnostenská komora</a:t>
            </a:r>
            <a:endParaRPr lang="pl-PL" dirty="0"/>
          </a:p>
          <a:p>
            <a:r>
              <a:rPr lang="pl-PL" dirty="0"/>
              <a:t>- </a:t>
            </a:r>
            <a:r>
              <a:rPr lang="pl-PL" dirty="0" smtClean="0"/>
              <a:t>Advokátní a Nátářská komora</a:t>
            </a:r>
            <a:endParaRPr lang="pl-PL" dirty="0"/>
          </a:p>
          <a:p>
            <a:r>
              <a:rPr lang="pl-PL" dirty="0"/>
              <a:t>- </a:t>
            </a:r>
            <a:r>
              <a:rPr lang="pl-PL" dirty="0" smtClean="0"/>
              <a:t>představitelé vědeckých společností (Společnost pro pozvnesení orby ad.)</a:t>
            </a:r>
            <a:endParaRPr lang="pl-PL" dirty="0"/>
          </a:p>
          <a:p>
            <a:r>
              <a:rPr lang="pl-PL" dirty="0"/>
              <a:t>- </a:t>
            </a:r>
            <a:r>
              <a:rPr lang="pl-PL" dirty="0" smtClean="0"/>
              <a:t>vedení Dělnické úrazové pojišťovny</a:t>
            </a:r>
            <a:endParaRPr lang="pl-PL" dirty="0"/>
          </a:p>
          <a:p>
            <a:r>
              <a:rPr lang="pl-PL" dirty="0"/>
              <a:t>- </a:t>
            </a:r>
            <a:r>
              <a:rPr lang="pl-PL" dirty="0" smtClean="0"/>
              <a:t>ředitelé středních škol</a:t>
            </a:r>
            <a:endParaRPr lang="pl-PL" dirty="0"/>
          </a:p>
          <a:p>
            <a:r>
              <a:rPr lang="pl-PL" dirty="0"/>
              <a:t>- </a:t>
            </a:r>
            <a:r>
              <a:rPr lang="pl-PL" dirty="0" smtClean="0"/>
              <a:t>představitelé německých spolků</a:t>
            </a:r>
            <a:endParaRPr lang="pl-PL" dirty="0"/>
          </a:p>
          <a:p>
            <a:r>
              <a:rPr lang="pl-PL" dirty="0"/>
              <a:t>- </a:t>
            </a:r>
            <a:r>
              <a:rPr lang="pl-PL" dirty="0" smtClean="0"/>
              <a:t>představitelé českých spolků (š výjimkou Sokola)</a:t>
            </a:r>
            <a:endParaRPr lang="pl-PL" dirty="0"/>
          </a:p>
          <a:p>
            <a:r>
              <a:rPr lang="pl-PL" dirty="0"/>
              <a:t>- </a:t>
            </a:r>
            <a:r>
              <a:rPr lang="pl-PL" dirty="0" smtClean="0"/>
              <a:t>představitelé řemeslnických společenstev</a:t>
            </a:r>
            <a:endParaRPr lang="cs-CZ" dirty="0"/>
          </a:p>
        </p:txBody>
      </p:sp>
      <p:pic>
        <p:nvPicPr>
          <p:cNvPr id="4" name="Obrázek 3"/>
          <p:cNvPicPr>
            <a:picLocks noChangeAspect="1"/>
          </p:cNvPicPr>
          <p:nvPr/>
        </p:nvPicPr>
        <p:blipFill>
          <a:blip r:embed="rId2"/>
          <a:stretch>
            <a:fillRect/>
          </a:stretch>
        </p:blipFill>
        <p:spPr>
          <a:xfrm>
            <a:off x="5086350" y="1690688"/>
            <a:ext cx="5494563" cy="4620305"/>
          </a:xfrm>
          <a:prstGeom prst="rect">
            <a:avLst/>
          </a:prstGeom>
        </p:spPr>
      </p:pic>
    </p:spTree>
    <p:extLst>
      <p:ext uri="{BB962C8B-B14F-4D97-AF65-F5344CB8AC3E}">
        <p14:creationId xmlns:p14="http://schemas.microsoft.com/office/powerpoint/2010/main" val="163889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Pozice českých zemích v modernizačních procesech</a:t>
            </a:r>
          </a:p>
        </p:txBody>
      </p:sp>
      <p:sp>
        <p:nvSpPr>
          <p:cNvPr id="3" name="Zástupný symbol pro obsah 2"/>
          <p:cNvSpPr>
            <a:spLocks noGrp="1"/>
          </p:cNvSpPr>
          <p:nvPr>
            <p:ph idx="1"/>
          </p:nvPr>
        </p:nvSpPr>
        <p:spPr/>
        <p:txBody>
          <a:bodyPr>
            <a:normAutofit fontScale="92500" lnSpcReduction="20000"/>
          </a:bodyPr>
          <a:lstStyle/>
          <a:p>
            <a:r>
              <a:rPr lang="cs-CZ" dirty="0"/>
              <a:t>Jedná se o periferní oblast jádra těchto změn, tj. západní Evropy („evropské století</a:t>
            </a:r>
            <a:r>
              <a:rPr lang="cs-CZ" dirty="0" smtClean="0"/>
              <a:t>“) – Immanuel </a:t>
            </a:r>
            <a:r>
              <a:rPr lang="cs-CZ" dirty="0" err="1" smtClean="0"/>
              <a:t>Wallerstein</a:t>
            </a:r>
            <a:r>
              <a:rPr lang="cs-CZ" dirty="0" smtClean="0"/>
              <a:t> (1930–2019)</a:t>
            </a:r>
            <a:endParaRPr lang="cs-CZ" dirty="0"/>
          </a:p>
          <a:p>
            <a:r>
              <a:rPr lang="cs-CZ" dirty="0"/>
              <a:t>Řazeny do III. skupiny industrializovaných zemí (po V. Británie a většině západní části evropského kontinentu, ale před Balkánem a východní Evropou)</a:t>
            </a:r>
          </a:p>
          <a:p>
            <a:r>
              <a:rPr lang="cs-CZ" dirty="0"/>
              <a:t>Konzervativní reakce na změny přicházející ze zahraničí</a:t>
            </a:r>
          </a:p>
          <a:p>
            <a:pPr marL="0" indent="0">
              <a:buNone/>
            </a:pPr>
            <a:r>
              <a:rPr lang="cs-CZ" dirty="0"/>
              <a:t>Zájem badatelů:</a:t>
            </a:r>
          </a:p>
          <a:p>
            <a:r>
              <a:rPr lang="cs-CZ" dirty="0"/>
              <a:t>„Český hospodářský zázrak 19. století“</a:t>
            </a:r>
          </a:p>
          <a:p>
            <a:r>
              <a:rPr lang="cs-CZ" dirty="0"/>
              <a:t>Přechod od tradiční společnosti k občanské a od agrární k industriální v konzervativních poměrech</a:t>
            </a:r>
          </a:p>
          <a:p>
            <a:r>
              <a:rPr lang="cs-CZ" dirty="0"/>
              <a:t>Jeviště velmi prudkých nacionálních střetů „Česká otázka“</a:t>
            </a:r>
          </a:p>
          <a:p>
            <a:r>
              <a:rPr lang="cs-CZ" dirty="0"/>
              <a:t>Sekularizace a husitský </a:t>
            </a:r>
            <a:r>
              <a:rPr lang="cs-CZ" dirty="0" err="1"/>
              <a:t>revival</a:t>
            </a:r>
            <a:r>
              <a:rPr lang="cs-CZ" dirty="0"/>
              <a:t> 19. století</a:t>
            </a:r>
          </a:p>
        </p:txBody>
      </p:sp>
    </p:spTree>
    <p:extLst>
      <p:ext uri="{BB962C8B-B14F-4D97-AF65-F5344CB8AC3E}">
        <p14:creationId xmlns:p14="http://schemas.microsoft.com/office/powerpoint/2010/main" val="38117683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Hospodářský a sociální profil českých zemí</a:t>
            </a:r>
          </a:p>
        </p:txBody>
      </p:sp>
      <p:sp>
        <p:nvSpPr>
          <p:cNvPr id="3" name="Zástupný symbol pro obsah 2"/>
          <p:cNvSpPr>
            <a:spLocks noGrp="1"/>
          </p:cNvSpPr>
          <p:nvPr>
            <p:ph idx="1"/>
          </p:nvPr>
        </p:nvSpPr>
        <p:spPr/>
        <p:txBody>
          <a:bodyPr>
            <a:normAutofit fontScale="70000" lnSpcReduction="20000"/>
          </a:bodyPr>
          <a:lstStyle/>
          <a:p>
            <a:r>
              <a:rPr lang="cs-CZ" dirty="0"/>
              <a:t>Přesun od agrární k industriálně-agrární společnosti</a:t>
            </a:r>
          </a:p>
          <a:p>
            <a:r>
              <a:rPr lang="cs-CZ" dirty="0"/>
              <a:t>Industrializace vystavěna na poptávce trhu rozlehlé habsburské říše, české země patří k jejím nejvíce industriálním oblastem</a:t>
            </a:r>
          </a:p>
          <a:p>
            <a:r>
              <a:rPr lang="cs-CZ" dirty="0"/>
              <a:t>Typické celní ochranářství, obvykle nižší technologický standard, nižší náklady na pracovní sílu, schopnost exportovat spíše na méně vyspělé trhy (Balkán, Rusko), chronický nedostatek investičního </a:t>
            </a:r>
            <a:r>
              <a:rPr lang="cs-CZ" dirty="0" smtClean="0"/>
              <a:t>kapitálu řešený systémem „</a:t>
            </a:r>
            <a:r>
              <a:rPr lang="cs-CZ" dirty="0"/>
              <a:t>K</a:t>
            </a:r>
            <a:r>
              <a:rPr lang="cs-CZ" dirty="0" smtClean="0"/>
              <a:t>ampelík“ a podporou státu</a:t>
            </a:r>
            <a:endParaRPr lang="cs-CZ" dirty="0"/>
          </a:p>
          <a:p>
            <a:r>
              <a:rPr lang="cs-CZ" dirty="0"/>
              <a:t>Velké rozdíly mezi oblastmi (Liberecko, pražsko-kladenská oblast, Ostravsko, Brněnsko vs. jižní Čechy, východní Morava, Českomoravská vrchovina)</a:t>
            </a:r>
          </a:p>
          <a:p>
            <a:r>
              <a:rPr lang="cs-CZ" dirty="0"/>
              <a:t>Vyšší vrstva společnosti tvořená šlechtickými </a:t>
            </a:r>
            <a:r>
              <a:rPr lang="cs-CZ" dirty="0" smtClean="0"/>
              <a:t>latifundisty (a nepočetnou vrstvou velkoburžoazie převážně německého jazyka a se sídlem ve Vídni), </a:t>
            </a:r>
            <a:r>
              <a:rPr lang="cs-CZ" dirty="0"/>
              <a:t>střední vrstva </a:t>
            </a:r>
            <a:r>
              <a:rPr lang="cs-CZ" dirty="0" smtClean="0"/>
              <a:t>maloměšťansko-selská</a:t>
            </a:r>
            <a:r>
              <a:rPr lang="cs-CZ" dirty="0"/>
              <a:t>, nižší vrstva tvořena venkovskou chudinou, postupně </a:t>
            </a:r>
            <a:r>
              <a:rPr lang="cs-CZ" dirty="0" smtClean="0"/>
              <a:t>proletarizovanou</a:t>
            </a:r>
          </a:p>
          <a:p>
            <a:r>
              <a:rPr lang="cs-CZ" dirty="0" smtClean="0"/>
              <a:t>Prudké sociální změny nastoupené rozvojem národně-emancipačních hnutí, vznik „nové elity“ </a:t>
            </a:r>
            <a:endParaRPr lang="cs-CZ" dirty="0"/>
          </a:p>
          <a:p>
            <a:r>
              <a:rPr lang="cs-CZ" dirty="0"/>
              <a:t>Sociální zvláštnosti v evropském srovnání: maloměstský ráz osídlení, absence velkoburžoazní složky měšťanstva, sebevědomá a zámožná selská vrstva (Polabí, Haná), početná a přibývající inteligence   </a:t>
            </a:r>
          </a:p>
        </p:txBody>
      </p:sp>
    </p:spTree>
    <p:extLst>
      <p:ext uri="{BB962C8B-B14F-4D97-AF65-F5344CB8AC3E}">
        <p14:creationId xmlns:p14="http://schemas.microsoft.com/office/powerpoint/2010/main" val="3108678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Podíl sociálních složek na obyvatelstvu </a:t>
            </a:r>
          </a:p>
        </p:txBody>
      </p:sp>
      <p:sp>
        <p:nvSpPr>
          <p:cNvPr id="3" name="Zástupný symbol pro obsah 2"/>
          <p:cNvSpPr>
            <a:spLocks noGrp="1"/>
          </p:cNvSpPr>
          <p:nvPr>
            <p:ph idx="1"/>
          </p:nvPr>
        </p:nvSpPr>
        <p:spPr/>
        <p:txBody>
          <a:bodyPr/>
          <a:lstStyle/>
          <a:p>
            <a:r>
              <a:rPr lang="cs-CZ" dirty="0"/>
              <a:t>Pozemková aristokracie 0,1%, značné rozdíly v majetku a vlivu (Schwarzenbergové, </a:t>
            </a:r>
            <a:r>
              <a:rPr lang="cs-CZ" dirty="0" smtClean="0"/>
              <a:t>Liechtensteinové</a:t>
            </a:r>
            <a:r>
              <a:rPr lang="cs-CZ" dirty="0"/>
              <a:t>, </a:t>
            </a:r>
            <a:r>
              <a:rPr lang="cs-CZ" dirty="0" err="1" smtClean="0"/>
              <a:t>Fuerstenbergové</a:t>
            </a:r>
            <a:r>
              <a:rPr lang="cs-CZ" dirty="0" smtClean="0"/>
              <a:t>, </a:t>
            </a:r>
            <a:r>
              <a:rPr lang="cs-CZ" dirty="0" err="1" smtClean="0"/>
              <a:t>Auerspergové</a:t>
            </a:r>
            <a:r>
              <a:rPr lang="cs-CZ" dirty="0" smtClean="0"/>
              <a:t> </a:t>
            </a:r>
            <a:r>
              <a:rPr lang="cs-CZ" dirty="0"/>
              <a:t>až 150 tis. ha půdy</a:t>
            </a:r>
            <a:r>
              <a:rPr lang="cs-CZ" dirty="0" smtClean="0"/>
              <a:t>), dále tzv. nová šlechta</a:t>
            </a:r>
            <a:endParaRPr lang="cs-CZ" dirty="0"/>
          </a:p>
          <a:p>
            <a:r>
              <a:rPr lang="cs-CZ" dirty="0"/>
              <a:t>Střední vrstvy 15-19% obyvatelstva, hlavní částí jsou sedláci (20-50 ha půdy), dále příslušníci řemeslnicko-obchodnické vrstvy, málo tzv. kapitalistů, rychle početně rostoucí tzv. vzdělané měšťanstvo, vázané často na státní službu</a:t>
            </a:r>
          </a:p>
          <a:p>
            <a:r>
              <a:rPr lang="cs-CZ" dirty="0"/>
              <a:t>Nižší vrstvy: cca 80% obyvatelstva, přesun z venkova do měst, nekvalifikovaná pracovní síla v továrnách, na venkově chalupníci, podruzi, nádeníci</a:t>
            </a:r>
          </a:p>
        </p:txBody>
      </p:sp>
    </p:spTree>
    <p:extLst>
      <p:ext uri="{BB962C8B-B14F-4D97-AF65-F5344CB8AC3E}">
        <p14:creationId xmlns:p14="http://schemas.microsoft.com/office/powerpoint/2010/main" val="3777820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Aristokracie</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511604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Největší vlastníci pozemků před pozemkovou reformou (1919–1920)</a:t>
            </a:r>
            <a:br>
              <a:rPr lang="cs-CZ" dirty="0"/>
            </a:br>
            <a:endParaRPr lang="cs-CZ" dirty="0"/>
          </a:p>
        </p:txBody>
      </p:sp>
      <p:sp>
        <p:nvSpPr>
          <p:cNvPr id="3" name="Zástupný symbol pro obsah 2"/>
          <p:cNvSpPr>
            <a:spLocks noGrp="1"/>
          </p:cNvSpPr>
          <p:nvPr>
            <p:ph idx="1"/>
          </p:nvPr>
        </p:nvSpPr>
        <p:spPr/>
        <p:txBody>
          <a:bodyPr>
            <a:normAutofit fontScale="47500" lnSpcReduction="20000"/>
          </a:bodyPr>
          <a:lstStyle/>
          <a:p>
            <a:r>
              <a:rPr lang="cs-CZ" dirty="0" smtClean="0"/>
              <a:t>Pořadí </a:t>
            </a:r>
            <a:r>
              <a:rPr lang="cs-CZ" dirty="0"/>
              <a:t>	</a:t>
            </a:r>
            <a:r>
              <a:rPr lang="cs-CZ" dirty="0" smtClean="0"/>
              <a:t>Rod </a:t>
            </a:r>
            <a:r>
              <a:rPr lang="cs-CZ" dirty="0"/>
              <a:t>	Výměra v hektarech</a:t>
            </a:r>
          </a:p>
          <a:p>
            <a:r>
              <a:rPr lang="cs-CZ" dirty="0"/>
              <a:t>1. 	</a:t>
            </a:r>
            <a:r>
              <a:rPr lang="cs-CZ" dirty="0" smtClean="0"/>
              <a:t>Schwarzenbergové </a:t>
            </a:r>
            <a:r>
              <a:rPr lang="cs-CZ" dirty="0"/>
              <a:t>	192 000</a:t>
            </a:r>
          </a:p>
          <a:p>
            <a:r>
              <a:rPr lang="cs-CZ" dirty="0"/>
              <a:t>2. 	</a:t>
            </a:r>
            <a:r>
              <a:rPr lang="cs-CZ" dirty="0" smtClean="0"/>
              <a:t>Liechtensteinové </a:t>
            </a:r>
            <a:r>
              <a:rPr lang="cs-CZ" dirty="0"/>
              <a:t>	161 000</a:t>
            </a:r>
          </a:p>
          <a:p>
            <a:r>
              <a:rPr lang="cs-CZ" dirty="0"/>
              <a:t>3. 	</a:t>
            </a:r>
            <a:r>
              <a:rPr lang="cs-CZ" dirty="0" smtClean="0"/>
              <a:t>Sasko-</a:t>
            </a:r>
            <a:r>
              <a:rPr lang="cs-CZ" dirty="0" err="1" smtClean="0"/>
              <a:t>koburští</a:t>
            </a:r>
            <a:r>
              <a:rPr lang="cs-CZ" dirty="0" smtClean="0"/>
              <a:t> </a:t>
            </a:r>
            <a:r>
              <a:rPr lang="cs-CZ" dirty="0"/>
              <a:t>	159 000</a:t>
            </a:r>
          </a:p>
          <a:p>
            <a:r>
              <a:rPr lang="cs-CZ" dirty="0"/>
              <a:t>4. 	</a:t>
            </a:r>
            <a:r>
              <a:rPr lang="cs-CZ" dirty="0" smtClean="0"/>
              <a:t>Kinští </a:t>
            </a:r>
            <a:r>
              <a:rPr lang="cs-CZ" dirty="0"/>
              <a:t>	</a:t>
            </a:r>
            <a:r>
              <a:rPr lang="cs-CZ" dirty="0" smtClean="0"/>
              <a:t>                          71 </a:t>
            </a:r>
            <a:r>
              <a:rPr lang="cs-CZ" dirty="0"/>
              <a:t>000</a:t>
            </a:r>
          </a:p>
          <a:p>
            <a:r>
              <a:rPr lang="cs-CZ" dirty="0"/>
              <a:t>5. 	</a:t>
            </a:r>
            <a:r>
              <a:rPr lang="cs-CZ" dirty="0" err="1" smtClean="0"/>
              <a:t>Colloredo</a:t>
            </a:r>
            <a:r>
              <a:rPr lang="cs-CZ" dirty="0" smtClean="0"/>
              <a:t>-Mansfeldové         58 </a:t>
            </a:r>
            <a:r>
              <a:rPr lang="cs-CZ" dirty="0"/>
              <a:t>000</a:t>
            </a:r>
          </a:p>
          <a:p>
            <a:r>
              <a:rPr lang="cs-CZ" dirty="0"/>
              <a:t>6. 	</a:t>
            </a:r>
            <a:r>
              <a:rPr lang="cs-CZ" dirty="0" err="1" smtClean="0"/>
              <a:t>Clam-Gallasové</a:t>
            </a:r>
            <a:r>
              <a:rPr lang="cs-CZ" dirty="0" smtClean="0"/>
              <a:t> </a:t>
            </a:r>
            <a:r>
              <a:rPr lang="cs-CZ" dirty="0"/>
              <a:t>	49 000</a:t>
            </a:r>
          </a:p>
          <a:p>
            <a:r>
              <a:rPr lang="cs-CZ" dirty="0"/>
              <a:t>7. 	</a:t>
            </a:r>
            <a:r>
              <a:rPr lang="cs-CZ" dirty="0" smtClean="0"/>
              <a:t>Lobkowiczové </a:t>
            </a:r>
            <a:r>
              <a:rPr lang="cs-CZ" dirty="0"/>
              <a:t>	47 000</a:t>
            </a:r>
          </a:p>
          <a:p>
            <a:r>
              <a:rPr lang="cs-CZ" dirty="0"/>
              <a:t>8. 	</a:t>
            </a:r>
            <a:r>
              <a:rPr lang="cs-CZ" dirty="0" smtClean="0"/>
              <a:t>Thurn-Taxisové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Fürstenbergové</a:t>
            </a:r>
            <a:r>
              <a:rPr lang="cs-CZ" dirty="0" smtClean="0"/>
              <a:t> </a:t>
            </a:r>
            <a:r>
              <a:rPr lang="cs-CZ" dirty="0"/>
              <a:t>	40 000</a:t>
            </a:r>
          </a:p>
          <a:p>
            <a:r>
              <a:rPr lang="cs-CZ" dirty="0"/>
              <a:t>11. 	</a:t>
            </a:r>
            <a:r>
              <a:rPr lang="cs-CZ" dirty="0" err="1" smtClean="0"/>
              <a:t>Zichyové</a:t>
            </a:r>
            <a:r>
              <a:rPr lang="cs-CZ" dirty="0" smtClean="0"/>
              <a:t> </a:t>
            </a:r>
            <a:r>
              <a:rPr lang="cs-CZ" dirty="0"/>
              <a:t>	</a:t>
            </a:r>
            <a:r>
              <a:rPr lang="cs-CZ" dirty="0" smtClean="0"/>
              <a:t>                         37 </a:t>
            </a:r>
            <a:r>
              <a:rPr lang="cs-CZ" dirty="0"/>
              <a:t>000</a:t>
            </a:r>
          </a:p>
          <a:p>
            <a:r>
              <a:rPr lang="cs-CZ" dirty="0"/>
              <a:t>12. 	</a:t>
            </a:r>
            <a:r>
              <a:rPr lang="cs-CZ" dirty="0" err="1" smtClean="0"/>
              <a:t>Windisch-Graetzové</a:t>
            </a:r>
            <a:r>
              <a:rPr lang="cs-CZ" dirty="0" smtClean="0"/>
              <a:t> </a:t>
            </a:r>
            <a:r>
              <a:rPr lang="cs-CZ" dirty="0"/>
              <a:t>	31 000</a:t>
            </a:r>
          </a:p>
          <a:p>
            <a:r>
              <a:rPr lang="cs-CZ" dirty="0"/>
              <a:t>13. 	</a:t>
            </a:r>
            <a:r>
              <a:rPr lang="cs-CZ" dirty="0" err="1" smtClean="0"/>
              <a:t>Auerspergové</a:t>
            </a:r>
            <a:r>
              <a:rPr lang="cs-CZ" dirty="0" smtClean="0"/>
              <a:t> </a:t>
            </a:r>
            <a:r>
              <a:rPr lang="cs-CZ" dirty="0"/>
              <a:t>	25 000</a:t>
            </a:r>
          </a:p>
          <a:p>
            <a:r>
              <a:rPr lang="cs-CZ" dirty="0"/>
              <a:t>14. 	</a:t>
            </a:r>
            <a:r>
              <a:rPr lang="cs-CZ" dirty="0" err="1" smtClean="0"/>
              <a:t>Trauttmansdorffové</a:t>
            </a:r>
            <a:r>
              <a:rPr lang="cs-CZ" dirty="0" smtClean="0"/>
              <a:t> </a:t>
            </a:r>
            <a:r>
              <a:rPr lang="cs-CZ" dirty="0"/>
              <a:t>	20 000</a:t>
            </a:r>
          </a:p>
          <a:p>
            <a:r>
              <a:rPr lang="cs-CZ" dirty="0"/>
              <a:t>15. 	</a:t>
            </a:r>
            <a:r>
              <a:rPr lang="cs-CZ" dirty="0" smtClean="0"/>
              <a:t>Rohanové </a:t>
            </a:r>
            <a:r>
              <a:rPr lang="cs-CZ" dirty="0"/>
              <a:t>	</a:t>
            </a:r>
            <a:r>
              <a:rPr lang="cs-CZ" dirty="0" smtClean="0"/>
              <a:t>                        12 </a:t>
            </a:r>
            <a:r>
              <a:rPr lang="cs-CZ" dirty="0"/>
              <a:t>000 </a:t>
            </a:r>
          </a:p>
        </p:txBody>
      </p:sp>
    </p:spTree>
    <p:extLst>
      <p:ext uri="{BB962C8B-B14F-4D97-AF65-F5344CB8AC3E}">
        <p14:creationId xmlns:p14="http://schemas.microsoft.com/office/powerpoint/2010/main" val="71985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Majetky rodiny Schwarzenberg v českých zemích </a:t>
            </a:r>
            <a:endParaRPr lang="cs-CZ" dirty="0"/>
          </a:p>
        </p:txBody>
      </p:sp>
      <p:pic>
        <p:nvPicPr>
          <p:cNvPr id="5" name="Zástupný symbol pro obrázek 4"/>
          <p:cNvPicPr>
            <a:picLocks noGrp="1" noChangeAspect="1"/>
          </p:cNvPicPr>
          <p:nvPr>
            <p:ph type="pic" idx="1"/>
          </p:nvPr>
        </p:nvPicPr>
        <p:blipFill>
          <a:blip r:embed="rId2"/>
          <a:srcRect t="5782" b="5782"/>
          <a:stretch>
            <a:fillRect/>
          </a:stretch>
        </p:blipFill>
        <p:spPr>
          <a:prstGeom prst="rect">
            <a:avLst/>
          </a:prstGeom>
        </p:spPr>
      </p:pic>
      <p:pic>
        <p:nvPicPr>
          <p:cNvPr id="6" name="Obrázek 5"/>
          <p:cNvPicPr>
            <a:picLocks noChangeAspect="1"/>
          </p:cNvPicPr>
          <p:nvPr/>
        </p:nvPicPr>
        <p:blipFill>
          <a:blip r:embed="rId3"/>
          <a:stretch>
            <a:fillRect/>
          </a:stretch>
        </p:blipFill>
        <p:spPr>
          <a:xfrm>
            <a:off x="204107" y="2057400"/>
            <a:ext cx="1962150" cy="2333625"/>
          </a:xfrm>
          <a:prstGeom prst="rect">
            <a:avLst/>
          </a:prstGeom>
        </p:spPr>
      </p:pic>
      <p:pic>
        <p:nvPicPr>
          <p:cNvPr id="7" name="Obrázek 6"/>
          <p:cNvPicPr>
            <a:picLocks noChangeAspect="1"/>
          </p:cNvPicPr>
          <p:nvPr/>
        </p:nvPicPr>
        <p:blipFill>
          <a:blip r:embed="rId4"/>
          <a:stretch>
            <a:fillRect/>
          </a:stretch>
        </p:blipFill>
        <p:spPr>
          <a:xfrm>
            <a:off x="2676525" y="2392135"/>
            <a:ext cx="2095500" cy="1876425"/>
          </a:xfrm>
          <a:prstGeom prst="rect">
            <a:avLst/>
          </a:prstGeom>
        </p:spPr>
      </p:pic>
      <p:pic>
        <p:nvPicPr>
          <p:cNvPr id="8" name="Obrázek 7"/>
          <p:cNvPicPr>
            <a:picLocks noChangeAspect="1"/>
          </p:cNvPicPr>
          <p:nvPr/>
        </p:nvPicPr>
        <p:blipFill>
          <a:blip r:embed="rId5"/>
          <a:stretch>
            <a:fillRect/>
          </a:stretch>
        </p:blipFill>
        <p:spPr>
          <a:xfrm>
            <a:off x="742950" y="4821352"/>
            <a:ext cx="2466975" cy="1847850"/>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2963518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smtClean="0"/>
              <a:t>Majetky rodiny Liechtenstein v českých a rakouských zemích </a:t>
            </a:r>
            <a:endParaRPr lang="cs-CZ" dirty="0"/>
          </a:p>
        </p:txBody>
      </p:sp>
      <p:sp>
        <p:nvSpPr>
          <p:cNvPr id="3" name="Zástupný symbol pro obrázek 2"/>
          <p:cNvSpPr>
            <a:spLocks noGrp="1"/>
          </p:cNvSpPr>
          <p:nvPr>
            <p:ph type="pic" idx="1"/>
          </p:nvPr>
        </p:nvSpPr>
        <p:spPr/>
      </p:sp>
      <p:pic>
        <p:nvPicPr>
          <p:cNvPr id="6" name="Obrázek 5"/>
          <p:cNvPicPr>
            <a:picLocks noChangeAspect="1"/>
          </p:cNvPicPr>
          <p:nvPr/>
        </p:nvPicPr>
        <p:blipFill>
          <a:blip r:embed="rId2"/>
          <a:stretch>
            <a:fillRect/>
          </a:stretch>
        </p:blipFill>
        <p:spPr>
          <a:xfrm>
            <a:off x="1616528" y="3045278"/>
            <a:ext cx="2028825" cy="2257425"/>
          </a:xfrm>
          <a:prstGeom prst="rect">
            <a:avLst/>
          </a:prstGeom>
        </p:spPr>
      </p:pic>
      <p:sp>
        <p:nvSpPr>
          <p:cNvPr id="4" name="Zástupný symbol pro text 3"/>
          <p:cNvSpPr>
            <a:spLocks noGrp="1"/>
          </p:cNvSpPr>
          <p:nvPr>
            <p:ph type="body" sz="half" idx="2"/>
          </p:nvPr>
        </p:nvSpPr>
        <p:spPr/>
        <p:txBody>
          <a:bodyPr/>
          <a:lstStyle/>
          <a:p>
            <a:endParaRPr lang="cs-CZ" dirty="0"/>
          </a:p>
        </p:txBody>
      </p:sp>
      <p:pic>
        <p:nvPicPr>
          <p:cNvPr id="5" name="Obrázek 4"/>
          <p:cNvPicPr>
            <a:picLocks noChangeAspect="1"/>
          </p:cNvPicPr>
          <p:nvPr/>
        </p:nvPicPr>
        <p:blipFill>
          <a:blip r:embed="rId3"/>
          <a:stretch>
            <a:fillRect/>
          </a:stretch>
        </p:blipFill>
        <p:spPr>
          <a:xfrm>
            <a:off x="5290457" y="391886"/>
            <a:ext cx="5935436" cy="6115050"/>
          </a:xfrm>
          <a:prstGeom prst="rect">
            <a:avLst/>
          </a:prstGeom>
        </p:spPr>
      </p:pic>
    </p:spTree>
    <p:extLst>
      <p:ext uri="{BB962C8B-B14F-4D97-AF65-F5344CB8AC3E}">
        <p14:creationId xmlns:p14="http://schemas.microsoft.com/office/powerpoint/2010/main" val="3935931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Josef Pekař </a:t>
            </a:r>
            <a:r>
              <a:rPr lang="pl-PL" dirty="0" smtClean="0"/>
              <a:t>a debata o roli šlechty v českých dějinách</a:t>
            </a:r>
            <a:endParaRPr lang="cs-CZ" dirty="0"/>
          </a:p>
        </p:txBody>
      </p:sp>
      <p:pic>
        <p:nvPicPr>
          <p:cNvPr id="5" name="Zástupný symbol pro obrázek 4"/>
          <p:cNvPicPr>
            <a:picLocks noGrp="1" noChangeAspect="1"/>
          </p:cNvPicPr>
          <p:nvPr>
            <p:ph type="pic" idx="1"/>
          </p:nvPr>
        </p:nvPicPr>
        <p:blipFill>
          <a:blip r:embed="rId2"/>
          <a:srcRect l="7316" r="7316"/>
          <a:stretch>
            <a:fillRect/>
          </a:stretch>
        </p:blipFill>
        <p:spPr>
          <a:prstGeom prst="rect">
            <a:avLst/>
          </a:prstGeom>
        </p:spPr>
      </p:pic>
      <p:pic>
        <p:nvPicPr>
          <p:cNvPr id="6" name="Obrázek 5"/>
          <p:cNvPicPr>
            <a:picLocks noChangeAspect="1"/>
          </p:cNvPicPr>
          <p:nvPr/>
        </p:nvPicPr>
        <p:blipFill>
          <a:blip r:embed="rId3"/>
          <a:stretch>
            <a:fillRect/>
          </a:stretch>
        </p:blipFill>
        <p:spPr>
          <a:xfrm>
            <a:off x="0" y="2057400"/>
            <a:ext cx="4000500" cy="4743450"/>
          </a:xfrm>
          <a:prstGeom prst="rect">
            <a:avLst/>
          </a:prstGeom>
        </p:spPr>
      </p:pic>
      <p:pic>
        <p:nvPicPr>
          <p:cNvPr id="7" name="Obrázek 6"/>
          <p:cNvPicPr>
            <a:picLocks noChangeAspect="1"/>
          </p:cNvPicPr>
          <p:nvPr/>
        </p:nvPicPr>
        <p:blipFill>
          <a:blip r:embed="rId4"/>
          <a:stretch>
            <a:fillRect/>
          </a:stretch>
        </p:blipFill>
        <p:spPr>
          <a:xfrm>
            <a:off x="3657601" y="3380014"/>
            <a:ext cx="3102428" cy="3477986"/>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34971377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Doporučená literatura</a:t>
            </a:r>
          </a:p>
        </p:txBody>
      </p:sp>
      <p:sp>
        <p:nvSpPr>
          <p:cNvPr id="3" name="Zástupný symbol pro obsah 2"/>
          <p:cNvSpPr>
            <a:spLocks noGrp="1"/>
          </p:cNvSpPr>
          <p:nvPr>
            <p:ph idx="1"/>
          </p:nvPr>
        </p:nvSpPr>
        <p:spPr/>
        <p:txBody>
          <a:bodyPr/>
          <a:lstStyle/>
          <a:p>
            <a:r>
              <a:rPr lang="cs-CZ" dirty="0"/>
              <a:t>Lněničková, Jitka: České země v době předbřeznové. Praha 1999</a:t>
            </a:r>
          </a:p>
          <a:p>
            <a:r>
              <a:rPr lang="cs-CZ" dirty="0" err="1"/>
              <a:t>Efmertová</a:t>
            </a:r>
            <a:r>
              <a:rPr lang="cs-CZ" dirty="0"/>
              <a:t>, Marcela: České země v letech 1848–1918. Praha 1999</a:t>
            </a:r>
          </a:p>
          <a:p>
            <a:r>
              <a:rPr lang="cs-CZ" dirty="0"/>
              <a:t>Velké dějiny zemí Koruny české</a:t>
            </a:r>
          </a:p>
          <a:p>
            <a:r>
              <a:rPr lang="cs-CZ" dirty="0"/>
              <a:t>Hlavačka, Milan a kol.: České země v 19. století, I. a II. Praha 2013</a:t>
            </a:r>
          </a:p>
          <a:p>
            <a:r>
              <a:rPr lang="cs-CZ" dirty="0"/>
              <a:t>Fasora – Hanuš – Malíř a kol: Člověk na Moravě 19. století. Brno 2004</a:t>
            </a:r>
          </a:p>
        </p:txBody>
      </p:sp>
    </p:spTree>
    <p:extLst>
      <p:ext uri="{BB962C8B-B14F-4D97-AF65-F5344CB8AC3E}">
        <p14:creationId xmlns:p14="http://schemas.microsoft.com/office/powerpoint/2010/main" val="391608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Důležité pojmy</a:t>
            </a:r>
            <a:endParaRPr lang="cs-CZ" dirty="0"/>
          </a:p>
        </p:txBody>
      </p:sp>
      <p:sp>
        <p:nvSpPr>
          <p:cNvPr id="3" name="Zástupný symbol pro obsah 2"/>
          <p:cNvSpPr>
            <a:spLocks noGrp="1"/>
          </p:cNvSpPr>
          <p:nvPr>
            <p:ph idx="1"/>
          </p:nvPr>
        </p:nvSpPr>
        <p:spPr/>
        <p:txBody>
          <a:bodyPr/>
          <a:lstStyle/>
          <a:p>
            <a:r>
              <a:rPr lang="cs-CZ" dirty="0" smtClean="0"/>
              <a:t>Nobilitace</a:t>
            </a:r>
          </a:p>
          <a:p>
            <a:r>
              <a:rPr lang="cs-CZ" dirty="0" err="1" smtClean="0"/>
              <a:t>Morganatismus</a:t>
            </a:r>
            <a:endParaRPr lang="cs-CZ" dirty="0" smtClean="0"/>
          </a:p>
          <a:p>
            <a:r>
              <a:rPr lang="cs-CZ" dirty="0" smtClean="0"/>
              <a:t>Fideikomis</a:t>
            </a:r>
          </a:p>
          <a:p>
            <a:r>
              <a:rPr lang="cs-CZ" dirty="0" smtClean="0"/>
              <a:t>Čestný soud</a:t>
            </a:r>
            <a:endParaRPr lang="cs-CZ" dirty="0"/>
          </a:p>
        </p:txBody>
      </p:sp>
    </p:spTree>
    <p:extLst>
      <p:ext uri="{BB962C8B-B14F-4D97-AF65-F5344CB8AC3E}">
        <p14:creationId xmlns:p14="http://schemas.microsoft.com/office/powerpoint/2010/main" val="826200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 Nostitzovo divadlo (1783)</a:t>
            </a:r>
            <a:endParaRPr lang="cs-CZ" dirty="0"/>
          </a:p>
        </p:txBody>
      </p:sp>
      <p:pic>
        <p:nvPicPr>
          <p:cNvPr id="5" name="Zástupný symbol pro obrázek 4"/>
          <p:cNvPicPr>
            <a:picLocks noGrp="1" noChangeAspect="1"/>
          </p:cNvPicPr>
          <p:nvPr>
            <p:ph type="pic" idx="1"/>
          </p:nvPr>
        </p:nvPicPr>
        <p:blipFill>
          <a:blip r:embed="rId2"/>
          <a:srcRect l="8207" r="8207"/>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Projekt Franze Antona hraběte Nostitz-Rieneck, (Stavovské divadlo)  </a:t>
            </a:r>
            <a:endParaRPr lang="cs-CZ" dirty="0"/>
          </a:p>
        </p:txBody>
      </p:sp>
      <p:pic>
        <p:nvPicPr>
          <p:cNvPr id="6" name="Obrázek 5"/>
          <p:cNvPicPr>
            <a:picLocks noChangeAspect="1"/>
          </p:cNvPicPr>
          <p:nvPr/>
        </p:nvPicPr>
        <p:blipFill>
          <a:blip r:embed="rId3"/>
          <a:stretch>
            <a:fillRect/>
          </a:stretch>
        </p:blipFill>
        <p:spPr>
          <a:xfrm>
            <a:off x="8972550" y="-111579"/>
            <a:ext cx="3219450" cy="2985408"/>
          </a:xfrm>
          <a:prstGeom prst="rect">
            <a:avLst/>
          </a:prstGeom>
        </p:spPr>
      </p:pic>
    </p:spTree>
    <p:extLst>
      <p:ext uri="{BB962C8B-B14F-4D97-AF65-F5344CB8AC3E}">
        <p14:creationId xmlns:p14="http://schemas.microsoft.com/office/powerpoint/2010/main" val="320097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Projekty historického výzkumu financované šlechtou</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1818: Vlastenecké muzeum</a:t>
            </a:r>
          </a:p>
          <a:p>
            <a:endParaRPr lang="pl-PL" dirty="0" smtClean="0"/>
          </a:p>
          <a:p>
            <a:r>
              <a:rPr lang="pl-PL" dirty="0" smtClean="0"/>
              <a:t>František Palacký jako český zemský historik financovaný ze stavovských prostředků</a:t>
            </a:r>
          </a:p>
          <a:p>
            <a:endParaRPr lang="pl-PL" dirty="0"/>
          </a:p>
          <a:p>
            <a:r>
              <a:rPr lang="pl-PL" dirty="0" smtClean="0"/>
              <a:t>Jan Erazim Vocel – stavovská podpora jeho výzkumů archeologických (keltské, germánské, slovanské osídlení Čech)</a:t>
            </a:r>
            <a:endParaRPr lang="cs-CZ" dirty="0"/>
          </a:p>
        </p:txBody>
      </p:sp>
      <p:pic>
        <p:nvPicPr>
          <p:cNvPr id="5" name="Obrázek 4"/>
          <p:cNvPicPr>
            <a:picLocks noChangeAspect="1"/>
          </p:cNvPicPr>
          <p:nvPr/>
        </p:nvPicPr>
        <p:blipFill>
          <a:blip r:embed="rId2"/>
          <a:stretch>
            <a:fillRect/>
          </a:stretch>
        </p:blipFill>
        <p:spPr>
          <a:xfrm>
            <a:off x="6335487" y="457200"/>
            <a:ext cx="5114244" cy="2105025"/>
          </a:xfrm>
          <a:prstGeom prst="rect">
            <a:avLst/>
          </a:prstGeom>
        </p:spPr>
      </p:pic>
      <p:pic>
        <p:nvPicPr>
          <p:cNvPr id="7" name="Obrázek 6"/>
          <p:cNvPicPr>
            <a:picLocks noChangeAspect="1"/>
          </p:cNvPicPr>
          <p:nvPr/>
        </p:nvPicPr>
        <p:blipFill>
          <a:blip r:embed="rId3"/>
          <a:stretch>
            <a:fillRect/>
          </a:stretch>
        </p:blipFill>
        <p:spPr>
          <a:xfrm>
            <a:off x="8877641" y="2860900"/>
            <a:ext cx="3219450" cy="3895725"/>
          </a:xfrm>
          <a:prstGeom prst="rect">
            <a:avLst/>
          </a:prstGeom>
        </p:spPr>
      </p:pic>
      <p:pic>
        <p:nvPicPr>
          <p:cNvPr id="9" name="Obrázek 8"/>
          <p:cNvPicPr>
            <a:picLocks noChangeAspect="1"/>
          </p:cNvPicPr>
          <p:nvPr/>
        </p:nvPicPr>
        <p:blipFill>
          <a:blip r:embed="rId4"/>
          <a:stretch>
            <a:fillRect/>
          </a:stretch>
        </p:blipFill>
        <p:spPr>
          <a:xfrm>
            <a:off x="5550240" y="2860901"/>
            <a:ext cx="3143250" cy="3895725"/>
          </a:xfrm>
          <a:prstGeom prst="rect">
            <a:avLst/>
          </a:prstGeom>
        </p:spPr>
      </p:pic>
    </p:spTree>
    <p:extLst>
      <p:ext uri="{BB962C8B-B14F-4D97-AF65-F5344CB8AC3E}">
        <p14:creationId xmlns:p14="http://schemas.microsoft.com/office/powerpoint/2010/main" val="357635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Šlechta a jazyk </a:t>
            </a:r>
            <a:endParaRPr lang="cs-CZ" dirty="0"/>
          </a:p>
        </p:txBody>
      </p:sp>
      <p:sp>
        <p:nvSpPr>
          <p:cNvPr id="3" name="Zástupný symbol pro obsah 2"/>
          <p:cNvSpPr>
            <a:spLocks noGrp="1"/>
          </p:cNvSpPr>
          <p:nvPr>
            <p:ph idx="1"/>
          </p:nvPr>
        </p:nvSpPr>
        <p:spPr/>
        <p:txBody>
          <a:bodyPr>
            <a:normAutofit/>
          </a:bodyPr>
          <a:lstStyle/>
          <a:p>
            <a:r>
              <a:rPr lang="pl-PL" dirty="0"/>
              <a:t>Jeden </a:t>
            </a:r>
            <a:r>
              <a:rPr lang="pl-PL" dirty="0" smtClean="0"/>
              <a:t>ze zaměstnanců hraběte Lažanského popsal ve svých vzpomínkách, jak se na zámku konalo povinné sčítání obyvatel (zachytil K. Čapek). Hrabě Wladimir Lažansky ohlásil němčinu jako svůj preferovaný jazyk. Potom vzal jablko a přešel se sčítacím komisařem do dětského pokoje. Syn přerušil hru, otec mu ukázal jablko a zeptal se: „Qu'est-ce </a:t>
            </a:r>
            <a:r>
              <a:rPr lang="pl-PL" dirty="0"/>
              <a:t>que c'est</a:t>
            </a:r>
            <a:r>
              <a:rPr lang="pl-PL" dirty="0" smtClean="0"/>
              <a:t>?” Mladý hrabě odpověděl bez váhání „ein </a:t>
            </a:r>
            <a:r>
              <a:rPr lang="pl-PL" dirty="0"/>
              <a:t>Apfel, Papa”. </a:t>
            </a:r>
            <a:r>
              <a:rPr lang="pl-PL" dirty="0" smtClean="0"/>
              <a:t>Otec se otočil ke komisaři a povídá: „Chlapce taky zapište k němčině.”</a:t>
            </a:r>
            <a:endParaRPr lang="pl-PL" dirty="0"/>
          </a:p>
          <a:p>
            <a:r>
              <a:rPr lang="cs-CZ" b="1" dirty="0"/>
              <a:t>Co to dokumentuje</a:t>
            </a:r>
            <a:r>
              <a:rPr lang="cs-CZ" b="1" dirty="0" smtClean="0"/>
              <a:t>?</a:t>
            </a:r>
          </a:p>
          <a:p>
            <a:r>
              <a:rPr lang="pl-PL" b="1" dirty="0" smtClean="0"/>
              <a:t>Jako roli asi hrál u hrabat Lažanských český jazyk? </a:t>
            </a:r>
            <a:endParaRPr lang="cs-CZ" b="1" dirty="0" smtClean="0"/>
          </a:p>
          <a:p>
            <a:endParaRPr lang="cs-CZ" b="1" dirty="0"/>
          </a:p>
        </p:txBody>
      </p:sp>
      <p:pic>
        <p:nvPicPr>
          <p:cNvPr id="4" name="Obrázek 3"/>
          <p:cNvPicPr>
            <a:picLocks noChangeAspect="1"/>
          </p:cNvPicPr>
          <p:nvPr/>
        </p:nvPicPr>
        <p:blipFill>
          <a:blip r:embed="rId2"/>
          <a:stretch>
            <a:fillRect/>
          </a:stretch>
        </p:blipFill>
        <p:spPr>
          <a:xfrm>
            <a:off x="10160453" y="76881"/>
            <a:ext cx="1733550" cy="2086656"/>
          </a:xfrm>
          <a:prstGeom prst="rect">
            <a:avLst/>
          </a:prstGeom>
        </p:spPr>
      </p:pic>
    </p:spTree>
    <p:extLst>
      <p:ext uri="{BB962C8B-B14F-4D97-AF65-F5344CB8AC3E}">
        <p14:creationId xmlns:p14="http://schemas.microsoft.com/office/powerpoint/2010/main" val="2841012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GLASSHEIM, Eagle: Urození nacionalisté... : </a:t>
            </a:r>
            <a:endParaRPr lang="cs-CZ" dirty="0"/>
          </a:p>
        </p:txBody>
      </p:sp>
      <p:sp>
        <p:nvSpPr>
          <p:cNvPr id="3" name="Zástupný symbol pro obsah 2"/>
          <p:cNvSpPr>
            <a:spLocks noGrp="1"/>
          </p:cNvSpPr>
          <p:nvPr>
            <p:ph idx="1"/>
          </p:nvPr>
        </p:nvSpPr>
        <p:spPr/>
        <p:txBody>
          <a:bodyPr/>
          <a:lstStyle/>
          <a:p>
            <a:r>
              <a:rPr lang="pl-PL" dirty="0" smtClean="0"/>
              <a:t>Jazykové rozdělení šlechty:</a:t>
            </a:r>
            <a:endParaRPr lang="pl-PL" dirty="0"/>
          </a:p>
          <a:p>
            <a:r>
              <a:rPr lang="pl-PL" dirty="0"/>
              <a:t>73% </a:t>
            </a:r>
            <a:r>
              <a:rPr lang="pl-PL" dirty="0" smtClean="0"/>
              <a:t>německá jazyková preference (i když asi polovina z nich držela majetek v oblasti převážně českojazyčné)</a:t>
            </a:r>
            <a:endParaRPr lang="pl-PL" dirty="0"/>
          </a:p>
          <a:p>
            <a:r>
              <a:rPr lang="pl-PL" dirty="0"/>
              <a:t>27% </a:t>
            </a:r>
            <a:r>
              <a:rPr lang="pl-PL" dirty="0" smtClean="0"/>
              <a:t>česká jazyková preference (</a:t>
            </a:r>
            <a:r>
              <a:rPr lang="pl-PL" dirty="0"/>
              <a:t>83% </a:t>
            </a:r>
            <a:r>
              <a:rPr lang="pl-PL" dirty="0" smtClean="0"/>
              <a:t>u těch, kteří drželi majetek v převážně českých jazykových oblastech)</a:t>
            </a:r>
            <a:endParaRPr lang="pl-PL" dirty="0"/>
          </a:p>
          <a:p>
            <a:endParaRPr lang="cs-CZ" dirty="0"/>
          </a:p>
        </p:txBody>
      </p:sp>
      <p:pic>
        <p:nvPicPr>
          <p:cNvPr id="4" name="Obrázek 3"/>
          <p:cNvPicPr>
            <a:picLocks noChangeAspect="1"/>
          </p:cNvPicPr>
          <p:nvPr/>
        </p:nvPicPr>
        <p:blipFill>
          <a:blip r:embed="rId2"/>
          <a:stretch>
            <a:fillRect/>
          </a:stretch>
        </p:blipFill>
        <p:spPr>
          <a:xfrm>
            <a:off x="7733619" y="3694341"/>
            <a:ext cx="2390775" cy="3001281"/>
          </a:xfrm>
          <a:prstGeom prst="rect">
            <a:avLst/>
          </a:prstGeom>
        </p:spPr>
      </p:pic>
    </p:spTree>
    <p:extLst>
      <p:ext uri="{BB962C8B-B14F-4D97-AF65-F5344CB8AC3E}">
        <p14:creationId xmlns:p14="http://schemas.microsoft.com/office/powerpoint/2010/main" val="3929963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Sdílení „národních hodnot” na příkladu Schwarzenberků </a:t>
            </a:r>
            <a:endParaRPr lang="cs-CZ" dirty="0"/>
          </a:p>
        </p:txBody>
      </p:sp>
      <p:sp>
        <p:nvSpPr>
          <p:cNvPr id="3" name="Zástupný symbol pro obsah 2"/>
          <p:cNvSpPr>
            <a:spLocks noGrp="1"/>
          </p:cNvSpPr>
          <p:nvPr>
            <p:ph idx="1"/>
          </p:nvPr>
        </p:nvSpPr>
        <p:spPr/>
        <p:txBody>
          <a:bodyPr>
            <a:normAutofit/>
          </a:bodyPr>
          <a:lstStyle/>
          <a:p>
            <a:r>
              <a:rPr lang="pl-PL" dirty="0" smtClean="0"/>
              <a:t>Karel III. kníže </a:t>
            </a:r>
            <a:r>
              <a:rPr lang="pl-PL" dirty="0"/>
              <a:t>Schwarzenberg (1862): </a:t>
            </a:r>
            <a:r>
              <a:rPr lang="pl-PL" dirty="0" smtClean="0"/>
              <a:t>„</a:t>
            </a:r>
            <a:r>
              <a:rPr lang="pl-PL" i="1" dirty="0" smtClean="0"/>
              <a:t>Tam, kde šlechta zrazuje dějiny, kde nestojí ve středu národa, kde nemá své kořeny v národě, tam ztrácí jistotu jako strom s podelmletými kořeny, který se vyvrací při prvním závanu větru</a:t>
            </a:r>
            <a:r>
              <a:rPr lang="pl-PL" dirty="0" smtClean="0"/>
              <a:t>.”</a:t>
            </a:r>
            <a:endParaRPr lang="pl-PL" dirty="0"/>
          </a:p>
          <a:p>
            <a:endParaRPr lang="pl-PL" dirty="0" smtClean="0"/>
          </a:p>
          <a:p>
            <a:r>
              <a:rPr lang="pl-PL" dirty="0" smtClean="0"/>
              <a:t>Karel IV. kníže </a:t>
            </a:r>
            <a:r>
              <a:rPr lang="pl-PL" dirty="0"/>
              <a:t>Schwarzenberg (1889): </a:t>
            </a:r>
            <a:r>
              <a:rPr lang="pl-PL" dirty="0" smtClean="0"/>
              <a:t>„</a:t>
            </a:r>
            <a:r>
              <a:rPr lang="pl-PL" i="1" dirty="0" smtClean="0"/>
              <a:t>Husité byli komunismem 15. století. Na začátku husitského hnutí byla řada ctihodných postav, ale bohužel se husité brzy změnili v bandu lupičů a žhářů</a:t>
            </a:r>
            <a:r>
              <a:rPr lang="pl-PL" dirty="0" smtClean="0"/>
              <a:t>.” </a:t>
            </a:r>
            <a:endParaRPr lang="cs-CZ" dirty="0"/>
          </a:p>
        </p:txBody>
      </p:sp>
    </p:spTree>
    <p:extLst>
      <p:ext uri="{BB962C8B-B14F-4D97-AF65-F5344CB8AC3E}">
        <p14:creationId xmlns:p14="http://schemas.microsoft.com/office/powerpoint/2010/main" val="3048558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93913" y="58847"/>
            <a:ext cx="10320793" cy="5355312"/>
          </a:xfrm>
          <a:prstGeom prst="rect">
            <a:avLst/>
          </a:prstGeom>
        </p:spPr>
        <p:txBody>
          <a:bodyPr wrap="square">
            <a:spAutoFit/>
          </a:bodyPr>
          <a:lstStyle/>
          <a:p>
            <a:r>
              <a:rPr lang="cs-CZ" b="1" dirty="0" smtClean="0"/>
              <a:t>Deklarace české šlechty 17. září 1938 – návrat k národu?</a:t>
            </a:r>
          </a:p>
          <a:p>
            <a:endParaRPr lang="cs-CZ" dirty="0"/>
          </a:p>
          <a:p>
            <a:endParaRPr lang="cs-CZ" dirty="0" smtClean="0"/>
          </a:p>
          <a:p>
            <a:r>
              <a:rPr lang="cs-CZ" i="1" dirty="0" smtClean="0"/>
              <a:t>Pane </a:t>
            </a:r>
            <a:r>
              <a:rPr lang="cs-CZ" i="1" dirty="0"/>
              <a:t>presidente, </a:t>
            </a:r>
            <a:endParaRPr lang="cs-CZ" i="1" dirty="0" smtClean="0"/>
          </a:p>
          <a:p>
            <a:endParaRPr lang="cs-CZ" i="1" dirty="0"/>
          </a:p>
          <a:p>
            <a:r>
              <a:rPr lang="cs-CZ" i="1" dirty="0" smtClean="0"/>
              <a:t>za </a:t>
            </a:r>
            <a:r>
              <a:rPr lang="cs-CZ" i="1" dirty="0"/>
              <a:t>těchto dnů všechny stavy a třídy našeho národa svorně projevují svou vůli, zabránit porušení starých hranic našeho státu. Proto i řada členů starých rodů naší vlasti nás pověřila, abychom se k Vám dostavili s podobným projevem. </a:t>
            </a:r>
          </a:p>
          <a:p>
            <a:r>
              <a:rPr lang="cs-CZ" i="1" dirty="0"/>
              <a:t>Věrnost k Českému státu, který naši předkové pomáhali budovat a po tisíc let udržet, je pro nás povinností tak samozřejmou, že jsme se rozmýšleli ji výslovně zdůraznit. </a:t>
            </a:r>
          </a:p>
          <a:p>
            <a:r>
              <a:rPr lang="cs-CZ" i="1" dirty="0"/>
              <a:t>Považujeme za svou povinnost, uchovat dědictví svých otců. Země Koruny české byly pohromadě po tolik věků a přetrvaly spolu tolik bouří, že doufáme v přejití těchto časů nepokoje a násilí. Naše přání, aby staré hranice České koruny zůstaly neporušeny, vychází zajisté také ze starosti o budoucnost našich potomků i z pocitu odpovědnosti za svobodu a blaho českých Němců. Naši předkové vždy usilovali o přátelský poměr obou národů v zemi usazených, a tak i my toužíme po tom, aby i naši krajané německého jazyka mohli sdílet s námi lásku k nedělitelné vlasti. Důvěřujeme, že se tak může stát. Zejména doufáme, že zásady křesťanské udrží v této zemi pořádek a vzdělanost. </a:t>
            </a:r>
          </a:p>
          <a:p>
            <a:r>
              <a:rPr lang="cs-CZ" i="1" dirty="0"/>
              <a:t>Vyslovujíce víru v lepší budoucnost, ujišťujeme, že jsme si vědomi svých zděděných povinností k vlasti a ke státu, který byl domovem našich předků a jehož stará práva jsme vždy chtěli a i dnes chceme hájiti.</a:t>
            </a:r>
          </a:p>
        </p:txBody>
      </p:sp>
    </p:spTree>
    <p:extLst>
      <p:ext uri="{BB962C8B-B14F-4D97-AF65-F5344CB8AC3E}">
        <p14:creationId xmlns:p14="http://schemas.microsoft.com/office/powerpoint/2010/main" val="643172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Aristokracie</a:t>
            </a:r>
          </a:p>
        </p:txBody>
      </p:sp>
      <p:sp>
        <p:nvSpPr>
          <p:cNvPr id="3" name="Zástupný symbol pro obsah 2"/>
          <p:cNvSpPr>
            <a:spLocks noGrp="1"/>
          </p:cNvSpPr>
          <p:nvPr>
            <p:ph idx="1"/>
          </p:nvPr>
        </p:nvSpPr>
        <p:spPr/>
        <p:txBody>
          <a:bodyPr>
            <a:normAutofit fontScale="77500" lnSpcReduction="20000"/>
          </a:bodyPr>
          <a:lstStyle/>
          <a:p>
            <a:r>
              <a:rPr lang="cs-CZ" dirty="0"/>
              <a:t>Pozemková držba je v českých zemích koncentrovaná (latifundie), velký regionální vliv jednotlivých rodin</a:t>
            </a:r>
          </a:p>
          <a:p>
            <a:r>
              <a:rPr lang="cs-CZ" dirty="0"/>
              <a:t>„příliš uzavřená společnost“: hodnoty původu, cti, věrnosti, služby „Za císaře, Boha a vlast!“, ostentativní distance od světa peněz, podnikatelů; naopak vystavování na odiv bigotního katolicismu, sociálního cítění</a:t>
            </a:r>
          </a:p>
          <a:p>
            <a:r>
              <a:rPr lang="cs-CZ" dirty="0"/>
              <a:t>Vedle latifundistů mezi tuto skupinu náleží tzv. služebná šlechta ve státní správě a rychle roste podíl tzv. nové šlechty, tedy nobilitovaných osob</a:t>
            </a:r>
          </a:p>
          <a:p>
            <a:r>
              <a:rPr lang="cs-CZ" dirty="0"/>
              <a:t>Nobilitace za zásluhy o stát (úředníci, vojáci cca ½ </a:t>
            </a:r>
            <a:r>
              <a:rPr lang="cs-CZ" dirty="0" err="1"/>
              <a:t>nobilitantů</a:t>
            </a:r>
            <a:r>
              <a:rPr lang="cs-CZ" dirty="0"/>
              <a:t>), dále o průmysl, vědu a umění, </a:t>
            </a:r>
            <a:r>
              <a:rPr lang="cs-CZ" dirty="0" err="1"/>
              <a:t>nobilitanti</a:t>
            </a:r>
            <a:r>
              <a:rPr lang="cs-CZ" dirty="0"/>
              <a:t> z řad politiků (F. L. Rieger ad.)</a:t>
            </a:r>
          </a:p>
          <a:p>
            <a:r>
              <a:rPr lang="cs-CZ" dirty="0" smtClean="0"/>
              <a:t>Nově nobilitovaná </a:t>
            </a:r>
            <a:r>
              <a:rPr lang="cs-CZ" dirty="0"/>
              <a:t>aristokracie zůstala svými mentálními vzorci „uzamčena“ spíše v měšťanském světě a jeho hodnotách, i když se snaží o přiblížení životnímu stylu latifundistů (zámky)</a:t>
            </a:r>
          </a:p>
          <a:p>
            <a:r>
              <a:rPr lang="cs-CZ" dirty="0"/>
              <a:t>Postupný pokles vlivu ve společnosti: ztrácí hlavně majetkové pozice, posty ve státní správě a armádě, ale mnohem pomaleji klesá jejich kulturní vliv – od 90. let se již od zbytku společnosti izolují a až na výjimky nehrají roli vůdců</a:t>
            </a:r>
          </a:p>
        </p:txBody>
      </p:sp>
    </p:spTree>
    <p:extLst>
      <p:ext uri="{BB962C8B-B14F-4D97-AF65-F5344CB8AC3E}">
        <p14:creationId xmlns:p14="http://schemas.microsoft.com/office/powerpoint/2010/main" val="33481145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Měšťanstvo</a:t>
            </a:r>
          </a:p>
        </p:txBody>
      </p:sp>
      <p:sp>
        <p:nvSpPr>
          <p:cNvPr id="3" name="Zástupný symbol pro obsah 2"/>
          <p:cNvSpPr>
            <a:spLocks noGrp="1"/>
          </p:cNvSpPr>
          <p:nvPr>
            <p:ph idx="1"/>
          </p:nvPr>
        </p:nvSpPr>
        <p:spPr/>
        <p:txBody>
          <a:bodyPr>
            <a:normAutofit fontScale="85000" lnSpcReduction="20000"/>
          </a:bodyPr>
          <a:lstStyle/>
          <a:p>
            <a:r>
              <a:rPr lang="cs-CZ" dirty="0" smtClean="0"/>
              <a:t>19. století jako „měšťanské </a:t>
            </a:r>
            <a:r>
              <a:rPr lang="cs-CZ" dirty="0"/>
              <a:t>století“, jejich ekonomický a později také kulturní vliv se prosazuje ve zbytku </a:t>
            </a:r>
            <a:r>
              <a:rPr lang="cs-CZ" dirty="0" smtClean="0"/>
              <a:t>společnosti  </a:t>
            </a:r>
            <a:r>
              <a:rPr lang="cs-CZ" b="1" dirty="0" smtClean="0"/>
              <a:t>„český sen“ </a:t>
            </a:r>
            <a:endParaRPr lang="cs-CZ" b="1" dirty="0"/>
          </a:p>
          <a:p>
            <a:r>
              <a:rPr lang="cs-CZ" dirty="0"/>
              <a:t>Hodnoty: majetek, vzdělání (převážně </a:t>
            </a:r>
            <a:r>
              <a:rPr lang="cs-CZ" dirty="0" smtClean="0"/>
              <a:t>exaktní a právní </a:t>
            </a:r>
            <a:r>
              <a:rPr lang="cs-CZ" dirty="0"/>
              <a:t>vědy), práce, spravedlnost opřená o podíl na řízení společnosti a </a:t>
            </a:r>
            <a:r>
              <a:rPr lang="cs-CZ" dirty="0" err="1"/>
              <a:t>iustitia</a:t>
            </a:r>
            <a:r>
              <a:rPr lang="cs-CZ" dirty="0"/>
              <a:t> v právně-kulturním smyslu</a:t>
            </a:r>
          </a:p>
          <a:p>
            <a:r>
              <a:rPr lang="cs-CZ" dirty="0"/>
              <a:t>Snaží se napodobit aristokracii</a:t>
            </a:r>
          </a:p>
          <a:p>
            <a:r>
              <a:rPr lang="cs-CZ" dirty="0"/>
              <a:t>Tísněni dynamicky narůstajícím vlivem dělnictva od 90. let 19. století</a:t>
            </a:r>
          </a:p>
          <a:p>
            <a:r>
              <a:rPr lang="cs-CZ" dirty="0"/>
              <a:t>Dělení na „majetné“ a „vzdělané“ </a:t>
            </a:r>
            <a:r>
              <a:rPr lang="cs-CZ" dirty="0" smtClean="0"/>
              <a:t>měšťanstvo jako produktivní historický přístup</a:t>
            </a:r>
            <a:endParaRPr lang="cs-CZ" dirty="0"/>
          </a:p>
          <a:p>
            <a:r>
              <a:rPr lang="cs-CZ" dirty="0"/>
              <a:t>Řada kulturních znaků měnících prudce podobu českých měst: důraz na reprezentativní stavby (radnice, školy, budovy obchodních organizací, muzea), trávení voleného času (korzo, divadlo), spolkovou činnost jako školu veřejného působení ad.</a:t>
            </a:r>
          </a:p>
          <a:p>
            <a:r>
              <a:rPr lang="cs-CZ" dirty="0"/>
              <a:t>„</a:t>
            </a:r>
            <a:r>
              <a:rPr lang="cs-CZ" dirty="0" err="1"/>
              <a:t>Genderovanost</a:t>
            </a:r>
            <a:r>
              <a:rPr lang="cs-CZ" dirty="0"/>
              <a:t>“ sociálních rolí – ostrá hranice mužské a ženské role </a:t>
            </a:r>
          </a:p>
        </p:txBody>
      </p:sp>
    </p:spTree>
    <p:extLst>
      <p:ext uri="{BB962C8B-B14F-4D97-AF65-F5344CB8AC3E}">
        <p14:creationId xmlns:p14="http://schemas.microsoft.com/office/powerpoint/2010/main" val="296751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Buržoazie: Gustav Adolf </a:t>
            </a:r>
            <a:r>
              <a:rPr lang="cs-CZ" dirty="0" err="1" smtClean="0"/>
              <a:t>Schoeller</a:t>
            </a:r>
            <a:endParaRPr lang="cs-CZ" dirty="0"/>
          </a:p>
        </p:txBody>
      </p:sp>
      <p:sp>
        <p:nvSpPr>
          <p:cNvPr id="3" name="Zástupný symbol pro obrázek 2"/>
          <p:cNvSpPr>
            <a:spLocks noGrp="1"/>
          </p:cNvSpPr>
          <p:nvPr>
            <p:ph type="pic" idx="1"/>
          </p:nvPr>
        </p:nvSpPr>
        <p:spPr>
          <a:xfrm>
            <a:off x="4611688" y="799420"/>
            <a:ext cx="6172200" cy="4873625"/>
          </a:xfrm>
        </p:spPr>
      </p:sp>
      <p:sp>
        <p:nvSpPr>
          <p:cNvPr id="4" name="Zástupný symbol pro text 3"/>
          <p:cNvSpPr>
            <a:spLocks noGrp="1"/>
          </p:cNvSpPr>
          <p:nvPr>
            <p:ph type="body" sz="half" idx="2"/>
          </p:nvPr>
        </p:nvSpPr>
        <p:spPr/>
        <p:txBody>
          <a:bodyPr>
            <a:normAutofit/>
          </a:bodyPr>
          <a:lstStyle/>
          <a:p>
            <a:r>
              <a:rPr lang="pl-PL" dirty="0" smtClean="0"/>
              <a:t>Liberální názory, zdroj inovací ve společnosti; </a:t>
            </a:r>
          </a:p>
          <a:p>
            <a:r>
              <a:rPr lang="pl-PL" dirty="0"/>
              <a:t>D</a:t>
            </a:r>
            <a:r>
              <a:rPr lang="pl-PL" dirty="0" smtClean="0"/>
              <a:t>ržba velkého majetku a jeho dynamický růst, hledání nových a nových podnikatelských příležitostí;</a:t>
            </a:r>
          </a:p>
          <a:p>
            <a:r>
              <a:rPr lang="pl-PL" dirty="0" smtClean="0"/>
              <a:t>Dispozice sítí kontaktů v prostředí byznysu, státní správy a elity vzdělání</a:t>
            </a:r>
            <a:r>
              <a:rPr lang="pl-PL" dirty="0"/>
              <a:t>;</a:t>
            </a:r>
            <a:r>
              <a:rPr lang="pl-PL" dirty="0" smtClean="0"/>
              <a:t> </a:t>
            </a:r>
          </a:p>
          <a:p>
            <a:r>
              <a:rPr lang="pl-PL" dirty="0" smtClean="0"/>
              <a:t>Preference volného trhu;</a:t>
            </a:r>
            <a:endParaRPr lang="pl-PL" dirty="0"/>
          </a:p>
          <a:p>
            <a:r>
              <a:rPr lang="pl-PL" dirty="0" smtClean="0"/>
              <a:t>Bezohlednost k otázce chudoby a k environmentálním tématům;</a:t>
            </a:r>
          </a:p>
          <a:p>
            <a:r>
              <a:rPr lang="pl-PL" dirty="0" smtClean="0"/>
              <a:t>Chápáni jako jádro měšťanstva a jejich úspěch jako vzor k napodobení </a:t>
            </a:r>
            <a:endParaRPr lang="cs-CZ" dirty="0"/>
          </a:p>
        </p:txBody>
      </p:sp>
      <p:pic>
        <p:nvPicPr>
          <p:cNvPr id="5" name="Obrázek 4"/>
          <p:cNvPicPr>
            <a:picLocks noChangeAspect="1"/>
          </p:cNvPicPr>
          <p:nvPr/>
        </p:nvPicPr>
        <p:blipFill>
          <a:blip r:embed="rId2"/>
          <a:stretch>
            <a:fillRect/>
          </a:stretch>
        </p:blipFill>
        <p:spPr>
          <a:xfrm>
            <a:off x="4706711" y="342446"/>
            <a:ext cx="2869746" cy="3760787"/>
          </a:xfrm>
          <a:prstGeom prst="rect">
            <a:avLst/>
          </a:prstGeom>
        </p:spPr>
      </p:pic>
      <p:pic>
        <p:nvPicPr>
          <p:cNvPr id="6" name="Obrázek 5"/>
          <p:cNvPicPr>
            <a:picLocks noChangeAspect="1"/>
          </p:cNvPicPr>
          <p:nvPr/>
        </p:nvPicPr>
        <p:blipFill>
          <a:blip r:embed="rId3"/>
          <a:stretch>
            <a:fillRect/>
          </a:stretch>
        </p:blipFill>
        <p:spPr>
          <a:xfrm>
            <a:off x="7089321" y="4560207"/>
            <a:ext cx="2095500" cy="2095500"/>
          </a:xfrm>
          <a:prstGeom prst="rect">
            <a:avLst/>
          </a:prstGeom>
        </p:spPr>
      </p:pic>
      <p:pic>
        <p:nvPicPr>
          <p:cNvPr id="8" name="Obrázek 7"/>
          <p:cNvPicPr>
            <a:picLocks noChangeAspect="1"/>
          </p:cNvPicPr>
          <p:nvPr/>
        </p:nvPicPr>
        <p:blipFill>
          <a:blip r:embed="rId4"/>
          <a:stretch>
            <a:fillRect/>
          </a:stretch>
        </p:blipFill>
        <p:spPr>
          <a:xfrm>
            <a:off x="7849280" y="1045028"/>
            <a:ext cx="3514725" cy="3118757"/>
          </a:xfrm>
          <a:prstGeom prst="rect">
            <a:avLst/>
          </a:prstGeom>
        </p:spPr>
      </p:pic>
    </p:spTree>
    <p:extLst>
      <p:ext uri="{BB962C8B-B14F-4D97-AF65-F5344CB8AC3E}">
        <p14:creationId xmlns:p14="http://schemas.microsoft.com/office/powerpoint/2010/main" val="3770169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Hlavní témata epochy</a:t>
            </a:r>
          </a:p>
        </p:txBody>
      </p:sp>
      <p:sp>
        <p:nvSpPr>
          <p:cNvPr id="3" name="Zástupný symbol pro obsah 2"/>
          <p:cNvSpPr>
            <a:spLocks noGrp="1"/>
          </p:cNvSpPr>
          <p:nvPr>
            <p:ph idx="1"/>
          </p:nvPr>
        </p:nvSpPr>
        <p:spPr/>
        <p:txBody>
          <a:bodyPr/>
          <a:lstStyle/>
          <a:p>
            <a:r>
              <a:rPr lang="cs-CZ" dirty="0"/>
              <a:t>Modernizace</a:t>
            </a:r>
          </a:p>
          <a:p>
            <a:pPr>
              <a:buFontTx/>
              <a:buChar char="-"/>
            </a:pPr>
            <a:r>
              <a:rPr lang="cs-CZ" dirty="0"/>
              <a:t>industrializace, urbanizace, migrace, sociální otázka</a:t>
            </a:r>
          </a:p>
          <a:p>
            <a:pPr>
              <a:buFontTx/>
              <a:buChar char="-"/>
            </a:pPr>
            <a:r>
              <a:rPr lang="cs-CZ" dirty="0"/>
              <a:t>sekularizace, racionalizace, „odkouzlení“ světa</a:t>
            </a:r>
          </a:p>
          <a:p>
            <a:pPr>
              <a:buFontTx/>
              <a:buChar char="-"/>
            </a:pPr>
            <a:r>
              <a:rPr lang="cs-CZ" dirty="0"/>
              <a:t>demokratizace, emancipace, nacionalismus</a:t>
            </a:r>
          </a:p>
          <a:p>
            <a:pPr>
              <a:buFontTx/>
              <a:buChar char="-"/>
            </a:pPr>
            <a:r>
              <a:rPr lang="cs-CZ" dirty="0"/>
              <a:t>prudké změny revolučního rázu (vědecké objevy, změny režimů atd.)</a:t>
            </a:r>
          </a:p>
        </p:txBody>
      </p:sp>
    </p:spTree>
    <p:extLst>
      <p:ext uri="{BB962C8B-B14F-4D97-AF65-F5344CB8AC3E}">
        <p14:creationId xmlns:p14="http://schemas.microsoft.com/office/powerpoint/2010/main" val="12017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r>
              <a:rPr lang="cs-CZ" dirty="0" smtClean="0"/>
              <a:t>Drobné měšťanstvo: řemeslníci a kupci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lnSpcReduction="10000"/>
          </a:bodyPr>
          <a:lstStyle/>
          <a:p>
            <a:r>
              <a:rPr lang="pl-PL" dirty="0" smtClean="0"/>
              <a:t>Velké rozdíly ve schopnosti udržet se na trhu 19. století. Schopnost veké flexibility a osobních obětí s cílem udržení samostatné živnosti. Část řemesel již na začátku 19. století v úpadku, část si drží stabilní pozici, část dusí velkovýroba, část dostává obrovskou novou šanci. </a:t>
            </a:r>
            <a:endParaRPr lang="pl-PL" dirty="0"/>
          </a:p>
          <a:p>
            <a:endParaRPr lang="pl-PL" dirty="0" smtClean="0"/>
          </a:p>
          <a:p>
            <a:r>
              <a:rPr lang="pl-PL" b="1" dirty="0" smtClean="0"/>
              <a:t>Typologie</a:t>
            </a:r>
            <a:endParaRPr lang="pl-PL" b="1" dirty="0"/>
          </a:p>
          <a:p>
            <a:r>
              <a:rPr lang="pl-PL" dirty="0"/>
              <a:t>- i</a:t>
            </a:r>
            <a:r>
              <a:rPr lang="pl-PL" dirty="0" smtClean="0"/>
              <a:t>nstalatér, elektrikář, karosář</a:t>
            </a:r>
            <a:endParaRPr lang="pl-PL" dirty="0"/>
          </a:p>
          <a:p>
            <a:r>
              <a:rPr lang="pl-PL" dirty="0"/>
              <a:t>- </a:t>
            </a:r>
            <a:r>
              <a:rPr lang="pl-PL" dirty="0" smtClean="0"/>
              <a:t>řezník, pekař, stolař, truhlář, klempíř, kovář</a:t>
            </a:r>
            <a:endParaRPr lang="pl-PL" dirty="0"/>
          </a:p>
          <a:p>
            <a:r>
              <a:rPr lang="pl-PL" dirty="0"/>
              <a:t>- </a:t>
            </a:r>
            <a:r>
              <a:rPr lang="pl-PL" dirty="0" smtClean="0"/>
              <a:t>soukeník, jirchář, švec, krejčí, sedlář, provazník, ranhojič</a:t>
            </a:r>
            <a:endParaRPr lang="pl-PL" dirty="0"/>
          </a:p>
          <a:p>
            <a:r>
              <a:rPr lang="pl-PL" dirty="0"/>
              <a:t>- </a:t>
            </a:r>
            <a:r>
              <a:rPr lang="pl-PL" dirty="0" smtClean="0"/>
              <a:t>jehlář, platnéř, mečíř, prýmkař, sanytrník, čižbař, krumpléř</a:t>
            </a:r>
            <a:endParaRPr lang="cs-CZ" dirty="0"/>
          </a:p>
        </p:txBody>
      </p:sp>
      <p:pic>
        <p:nvPicPr>
          <p:cNvPr id="5" name="Obrázek 4"/>
          <p:cNvPicPr>
            <a:picLocks noChangeAspect="1"/>
          </p:cNvPicPr>
          <p:nvPr/>
        </p:nvPicPr>
        <p:blipFill>
          <a:blip r:embed="rId2"/>
          <a:stretch>
            <a:fillRect/>
          </a:stretch>
        </p:blipFill>
        <p:spPr>
          <a:xfrm>
            <a:off x="5183188" y="457200"/>
            <a:ext cx="6172199" cy="5910943"/>
          </a:xfrm>
          <a:prstGeom prst="rect">
            <a:avLst/>
          </a:prstGeom>
        </p:spPr>
      </p:pic>
    </p:spTree>
    <p:extLst>
      <p:ext uri="{BB962C8B-B14F-4D97-AF65-F5344CB8AC3E}">
        <p14:creationId xmlns:p14="http://schemas.microsoft.com/office/powerpoint/2010/main" val="1632841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Vlastníci nemovitostí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Konzervativní část měšťanstva; vysmíváni za své oportunistické a neaktivní postoje, v menších městech představují velmi důležitou vlivovou skupinu</a:t>
            </a:r>
            <a:endParaRPr lang="cs-CZ" dirty="0"/>
          </a:p>
        </p:txBody>
      </p:sp>
      <p:pic>
        <p:nvPicPr>
          <p:cNvPr id="5" name="Obrázek 4"/>
          <p:cNvPicPr>
            <a:picLocks noChangeAspect="1"/>
          </p:cNvPicPr>
          <p:nvPr/>
        </p:nvPicPr>
        <p:blipFill>
          <a:blip r:embed="rId2"/>
          <a:stretch>
            <a:fillRect/>
          </a:stretch>
        </p:blipFill>
        <p:spPr>
          <a:xfrm>
            <a:off x="5587319" y="914400"/>
            <a:ext cx="5363937" cy="5225142"/>
          </a:xfrm>
          <a:prstGeom prst="rect">
            <a:avLst/>
          </a:prstGeom>
        </p:spPr>
      </p:pic>
    </p:spTree>
    <p:extLst>
      <p:ext uri="{BB962C8B-B14F-4D97-AF65-F5344CB8AC3E}">
        <p14:creationId xmlns:p14="http://schemas.microsoft.com/office/powerpoint/2010/main" val="696681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045597"/>
          </a:xfrm>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smtClean="0"/>
              <a:t>Vzdělané měšťanstvo – rozporuplní nositelé „českého snu“</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2083242"/>
            <a:ext cx="3932237" cy="4699220"/>
          </a:xfrm>
        </p:spPr>
        <p:txBody>
          <a:bodyPr>
            <a:normAutofit fontScale="92500" lnSpcReduction="20000"/>
          </a:bodyPr>
          <a:lstStyle/>
          <a:p>
            <a:r>
              <a:rPr lang="cs-CZ" dirty="0" smtClean="0"/>
              <a:t>Držba vysokoškolského titulu je vzácností</a:t>
            </a:r>
          </a:p>
          <a:p>
            <a:r>
              <a:rPr lang="cs-CZ" dirty="0" smtClean="0"/>
              <a:t>Na začátku 19. století disponuje maturitou do 1% obyvatelstva, od 80. let prudký růst počtu vzdělanců </a:t>
            </a:r>
          </a:p>
          <a:p>
            <a:r>
              <a:rPr lang="cs-CZ" dirty="0" smtClean="0"/>
              <a:t>Rozdíl mezi univerzitním a technickým/zemědělským vzděláním</a:t>
            </a:r>
          </a:p>
          <a:p>
            <a:r>
              <a:rPr lang="cs-CZ" dirty="0" smtClean="0"/>
              <a:t>Dělící linie mezi skupinou svobodných povolání a vzdělanci ve veřejné službě (Štaif: Obezřetná elita)</a:t>
            </a:r>
          </a:p>
          <a:p>
            <a:r>
              <a:rPr lang="cs-CZ" dirty="0" smtClean="0"/>
              <a:t>Mimořádný význam advokátů v proměně společnosti</a:t>
            </a:r>
          </a:p>
          <a:p>
            <a:r>
              <a:rPr lang="cs-CZ" i="1" dirty="0"/>
              <a:t>V Praze roku 1823 připadal na 1227 lidí jeden lékař. Roku 1890 (…) připadá jeden lékař již na 600 lidí. Venkov jest také již lékaři dobře zaopatřen. Lékaři usazují se po dvou, po třech tam, kde stačíval dříve jeden. Bydlí teď i v místě, kam se jim dříve nechtělo, ač tam třeba byla o lékaře nouze. V pražské nemocnici čeká na místo na 200 mladých doktorů a v Praze studuje na 1200 posluchačů lékařských. Povede se ještě všem dobře? Dnes není vysoké školské vědění už pramenem blahobytu, dnes ono nechrání už ani před bídou.“ </a:t>
            </a:r>
            <a:endParaRPr lang="cs-CZ" i="1" dirty="0" smtClean="0"/>
          </a:p>
          <a:p>
            <a:r>
              <a:rPr lang="cs-CZ" dirty="0" smtClean="0"/>
              <a:t> </a:t>
            </a:r>
            <a:endParaRPr lang="cs-CZ" dirty="0"/>
          </a:p>
        </p:txBody>
      </p:sp>
      <p:pic>
        <p:nvPicPr>
          <p:cNvPr id="5" name="Obrázek 4"/>
          <p:cNvPicPr>
            <a:picLocks noChangeAspect="1"/>
          </p:cNvPicPr>
          <p:nvPr/>
        </p:nvPicPr>
        <p:blipFill>
          <a:blip r:embed="rId2"/>
          <a:stretch>
            <a:fillRect/>
          </a:stretch>
        </p:blipFill>
        <p:spPr>
          <a:xfrm>
            <a:off x="5248274" y="1868558"/>
            <a:ext cx="5907406" cy="4595852"/>
          </a:xfrm>
          <a:prstGeom prst="rect">
            <a:avLst/>
          </a:prstGeom>
        </p:spPr>
      </p:pic>
      <p:sp>
        <p:nvSpPr>
          <p:cNvPr id="6" name="Obdélník 5"/>
          <p:cNvSpPr/>
          <p:nvPr/>
        </p:nvSpPr>
        <p:spPr>
          <a:xfrm>
            <a:off x="5693134" y="3244334"/>
            <a:ext cx="2726835" cy="3416320"/>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Valašskomeziříčský advokát </a:t>
            </a:r>
            <a:r>
              <a:rPr lang="cs-CZ" dirty="0"/>
              <a:t>Alois </a:t>
            </a:r>
            <a:r>
              <a:rPr lang="cs-CZ" dirty="0" err="1"/>
              <a:t>Mikyška</a:t>
            </a:r>
            <a:r>
              <a:rPr lang="cs-CZ" dirty="0"/>
              <a:t> "vévoda z Mezopotámie"</a:t>
            </a:r>
          </a:p>
        </p:txBody>
      </p:sp>
    </p:spTree>
    <p:extLst>
      <p:ext uri="{BB962C8B-B14F-4D97-AF65-F5344CB8AC3E}">
        <p14:creationId xmlns:p14="http://schemas.microsoft.com/office/powerpoint/2010/main" val="4227497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Hospodářské změny v gesci měšťanstva</a:t>
            </a:r>
          </a:p>
        </p:txBody>
      </p:sp>
      <p:sp>
        <p:nvSpPr>
          <p:cNvPr id="3" name="Zástupný symbol pro obsah 2"/>
          <p:cNvSpPr>
            <a:spLocks noGrp="1"/>
          </p:cNvSpPr>
          <p:nvPr>
            <p:ph idx="1"/>
          </p:nvPr>
        </p:nvSpPr>
        <p:spPr/>
        <p:txBody>
          <a:bodyPr>
            <a:normAutofit fontScale="85000" lnSpcReduction="10000"/>
          </a:bodyPr>
          <a:lstStyle/>
          <a:p>
            <a:r>
              <a:rPr lang="cs-CZ" dirty="0"/>
              <a:t>Řemeslnická výroba (cechy)</a:t>
            </a:r>
          </a:p>
          <a:p>
            <a:r>
              <a:rPr lang="cs-CZ" dirty="0"/>
              <a:t>Manufaktura</a:t>
            </a:r>
          </a:p>
          <a:p>
            <a:r>
              <a:rPr lang="cs-CZ" dirty="0"/>
              <a:t>Továrna</a:t>
            </a:r>
          </a:p>
          <a:p>
            <a:r>
              <a:rPr lang="cs-CZ" dirty="0" smtClean="0"/>
              <a:t>Koncern/holding</a:t>
            </a:r>
          </a:p>
          <a:p>
            <a:r>
              <a:rPr lang="cs-CZ" dirty="0" smtClean="0"/>
              <a:t>Kartel</a:t>
            </a:r>
            <a:endParaRPr lang="cs-CZ" dirty="0"/>
          </a:p>
          <a:p>
            <a:pPr marL="0" indent="0">
              <a:buNone/>
            </a:pPr>
            <a:r>
              <a:rPr lang="cs-CZ" dirty="0"/>
              <a:t>------------------</a:t>
            </a:r>
          </a:p>
          <a:p>
            <a:pPr>
              <a:buFontTx/>
              <a:buChar char="-"/>
            </a:pPr>
            <a:r>
              <a:rPr lang="cs-CZ" dirty="0"/>
              <a:t>Mobilizace hospodářských zdrojů: kampeličky, družstva ad.</a:t>
            </a:r>
          </a:p>
          <a:p>
            <a:pPr>
              <a:buFontTx/>
              <a:buChar char="-"/>
            </a:pPr>
            <a:r>
              <a:rPr lang="cs-CZ" dirty="0"/>
              <a:t>Angažmá německého kapitálu spíše v raně industriálních odvětvích (těžba surovin, </a:t>
            </a:r>
            <a:r>
              <a:rPr lang="cs-CZ" dirty="0" smtClean="0"/>
              <a:t>hutní, textilní </a:t>
            </a:r>
            <a:r>
              <a:rPr lang="cs-CZ" dirty="0"/>
              <a:t>průmysl), českého spíše v odvětvích spjatých s agrární výrobou (potravinářský průmysl, výroba zemědělských strojů, chemie</a:t>
            </a:r>
            <a:r>
              <a:rPr lang="cs-CZ" dirty="0" smtClean="0"/>
              <a:t>)</a:t>
            </a:r>
          </a:p>
          <a:p>
            <a:pPr>
              <a:buFontTx/>
              <a:buChar char="-"/>
            </a:pPr>
            <a:r>
              <a:rPr lang="cs-CZ" dirty="0" smtClean="0"/>
              <a:t>Hospodářský nacionalismus a jeho fáze</a:t>
            </a:r>
            <a:endParaRPr lang="cs-CZ" dirty="0"/>
          </a:p>
        </p:txBody>
      </p:sp>
    </p:spTree>
    <p:extLst>
      <p:ext uri="{BB962C8B-B14F-4D97-AF65-F5344CB8AC3E}">
        <p14:creationId xmlns:p14="http://schemas.microsoft.com/office/powerpoint/2010/main" val="192733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Funkce spolků </a:t>
            </a:r>
            <a:r>
              <a:rPr lang="pl-PL" sz="2400" dirty="0" smtClean="0"/>
              <a:t>v epoše liberální </a:t>
            </a:r>
            <a:endParaRPr lang="cs-CZ" sz="2400" dirty="0"/>
          </a:p>
        </p:txBody>
      </p:sp>
      <p:sp>
        <p:nvSpPr>
          <p:cNvPr id="3" name="Zástupný symbol pro obsah 2"/>
          <p:cNvSpPr>
            <a:spLocks noGrp="1"/>
          </p:cNvSpPr>
          <p:nvPr>
            <p:ph idx="1"/>
          </p:nvPr>
        </p:nvSpPr>
        <p:spPr/>
        <p:txBody>
          <a:bodyPr/>
          <a:lstStyle/>
          <a:p>
            <a:r>
              <a:rPr lang="pl-PL" dirty="0"/>
              <a:t>z</a:t>
            </a:r>
            <a:r>
              <a:rPr lang="pl-PL" dirty="0" smtClean="0"/>
              <a:t>áklad občanské společnosti; </a:t>
            </a:r>
          </a:p>
          <a:p>
            <a:r>
              <a:rPr lang="pl-PL" dirty="0"/>
              <a:t>p</a:t>
            </a:r>
            <a:r>
              <a:rPr lang="pl-PL" dirty="0" smtClean="0"/>
              <a:t>ůvodce demokratizace společnosti, neboť vůle spolku je součtem vůle jeho členů; </a:t>
            </a:r>
          </a:p>
          <a:p>
            <a:r>
              <a:rPr lang="pl-PL" dirty="0"/>
              <a:t>n</a:t>
            </a:r>
            <a:r>
              <a:rPr lang="pl-PL" dirty="0" smtClean="0"/>
              <a:t>ástroj prosazování zájmů; </a:t>
            </a:r>
          </a:p>
          <a:p>
            <a:r>
              <a:rPr lang="pl-PL" dirty="0"/>
              <a:t>n</a:t>
            </a:r>
            <a:r>
              <a:rPr lang="pl-PL" dirty="0" smtClean="0"/>
              <a:t>ástroj vytváření společenských elit; </a:t>
            </a:r>
          </a:p>
          <a:p>
            <a:r>
              <a:rPr lang="pl-PL" dirty="0"/>
              <a:t>n</a:t>
            </a:r>
            <a:r>
              <a:rPr lang="pl-PL" dirty="0" smtClean="0"/>
              <a:t>ositel rozvoje kultury (emancipace národa, společenské skupiny, informace o vyšší kultuře apod.);</a:t>
            </a:r>
          </a:p>
          <a:p>
            <a:r>
              <a:rPr lang="pl-PL" dirty="0"/>
              <a:t>n</a:t>
            </a:r>
            <a:r>
              <a:rPr lang="pl-PL" dirty="0" smtClean="0"/>
              <a:t>ástroj sociální kontroly členů spolku mezi sebou. </a:t>
            </a:r>
            <a:endParaRPr lang="cs-CZ" dirty="0"/>
          </a:p>
        </p:txBody>
      </p:sp>
    </p:spTree>
    <p:extLst>
      <p:ext uri="{BB962C8B-B14F-4D97-AF65-F5344CB8AC3E}">
        <p14:creationId xmlns:p14="http://schemas.microsoft.com/office/powerpoint/2010/main" val="3624802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zákonodárství </a:t>
            </a:r>
            <a:endParaRPr lang="cs-CZ" dirty="0"/>
          </a:p>
        </p:txBody>
      </p:sp>
      <p:sp>
        <p:nvSpPr>
          <p:cNvPr id="3" name="Zástupný symbol pro obsah 2"/>
          <p:cNvSpPr>
            <a:spLocks noGrp="1"/>
          </p:cNvSpPr>
          <p:nvPr>
            <p:ph idx="1"/>
          </p:nvPr>
        </p:nvSpPr>
        <p:spPr/>
        <p:txBody>
          <a:bodyPr>
            <a:normAutofit/>
          </a:bodyPr>
          <a:lstStyle/>
          <a:p>
            <a:pPr marL="0" indent="0">
              <a:buNone/>
            </a:pPr>
            <a:r>
              <a:rPr lang="pl-PL" dirty="0" smtClean="0"/>
              <a:t>1763 povolení spolků k „povznesení orby”</a:t>
            </a:r>
          </a:p>
          <a:p>
            <a:pPr marL="0" indent="0">
              <a:buNone/>
            </a:pPr>
            <a:r>
              <a:rPr lang="pl-PL" dirty="0" smtClean="0"/>
              <a:t>1817 povolení spolků „všeobecně prospěšných”</a:t>
            </a:r>
          </a:p>
          <a:p>
            <a:pPr marL="0" indent="0">
              <a:buNone/>
            </a:pPr>
            <a:r>
              <a:rPr lang="pl-PL" dirty="0" smtClean="0"/>
              <a:t>1821 povolení spolků hospodářských</a:t>
            </a:r>
          </a:p>
          <a:p>
            <a:pPr marL="0" indent="0">
              <a:buNone/>
            </a:pPr>
            <a:r>
              <a:rPr lang="pl-PL" dirty="0" smtClean="0"/>
              <a:t>1848 spontánní rozvoj spolků</a:t>
            </a:r>
          </a:p>
          <a:p>
            <a:pPr marL="0" indent="0">
              <a:buNone/>
            </a:pPr>
            <a:r>
              <a:rPr lang="pl-PL" dirty="0" smtClean="0"/>
              <a:t>1852 regulace spolků v duchu neoabsolutismu</a:t>
            </a:r>
          </a:p>
          <a:p>
            <a:pPr marL="0" indent="0">
              <a:buNone/>
            </a:pPr>
            <a:r>
              <a:rPr lang="pl-PL" dirty="0" smtClean="0"/>
              <a:t>1867/1868 </a:t>
            </a:r>
            <a:r>
              <a:rPr lang="pl-PL" dirty="0"/>
              <a:t>ú</a:t>
            </a:r>
            <a:r>
              <a:rPr lang="pl-PL" dirty="0" smtClean="0"/>
              <a:t>plná liberalizace předpisů</a:t>
            </a:r>
            <a:endParaRPr lang="cs-CZ" dirty="0"/>
          </a:p>
        </p:txBody>
      </p:sp>
    </p:spTree>
    <p:extLst>
      <p:ext uri="{BB962C8B-B14F-4D97-AF65-F5344CB8AC3E}">
        <p14:creationId xmlns:p14="http://schemas.microsoft.com/office/powerpoint/2010/main" val="19022115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Josef </a:t>
            </a:r>
            <a:r>
              <a:rPr lang="cs-CZ" dirty="0"/>
              <a:t>Holeček </a:t>
            </a:r>
            <a:r>
              <a:rPr lang="cs-CZ" dirty="0" smtClean="0"/>
              <a:t>(mladočech) o           staročeském spolku (1873)</a:t>
            </a:r>
            <a:r>
              <a:rPr lang="pl-PL" dirty="0" smtClean="0"/>
              <a:t> </a:t>
            </a:r>
            <a:r>
              <a:rPr lang="cs-CZ" dirty="0" smtClean="0"/>
              <a:t> </a:t>
            </a:r>
            <a:endParaRPr lang="cs-CZ" dirty="0"/>
          </a:p>
        </p:txBody>
      </p:sp>
      <p:sp>
        <p:nvSpPr>
          <p:cNvPr id="3" name="Zástupný symbol pro obsah 2"/>
          <p:cNvSpPr>
            <a:spLocks noGrp="1"/>
          </p:cNvSpPr>
          <p:nvPr>
            <p:ph idx="1"/>
          </p:nvPr>
        </p:nvSpPr>
        <p:spPr/>
        <p:txBody>
          <a:bodyPr>
            <a:normAutofit fontScale="85000" lnSpcReduction="20000"/>
          </a:bodyPr>
          <a:lstStyle/>
          <a:p>
            <a:r>
              <a:rPr lang="pl-PL" dirty="0" smtClean="0"/>
              <a:t>„Společnost shromážděná v Českém klubu skládala se z pánů mně osobně neznámých. Sešlo se tu asi dvacet pánů, nejvýznamnějších osobností Národní strany, F. L. Rieger nechyběl mezi nimi. Všichni přišli oděni v kvalitní černé pláště a fraky se zlatými sponami, některým se leskly brilianty v manžetách. Byli dobře živeni a pečlivě oholeni. V šatně odkládali do rukou sloužících kožichy bobrové a astrachánové, čapky a hole se stříbrnými rukojetěmi. Nemohl jsem zpočátku pochopit, co mi na těch pánech vadí. Bylo třeba je více pozorovat. Jeden z nich lehke zachrápal během přednášky. Ostatné pánové činili, jakoby si toho nevšimli. Po skončení přednášky zazněl potlesk, tleskal i ten, který předtím spal a nyní se probudil. Bravo bylo umírněné a emoce byly drženy v mezích. Tu se mi vyjasnilo, co mi vadí na této elitě strany staročeské! Bylo to to jejich nadměrné uspokojení těla a ducha, tolik zřejmé u těchto pánů. Ti lidé již nebojují o národ, protože už nerozumí jeho potřebám. Ti páni jsou sytí, přesycení dary života. A sytý hladovému nevěří. Nerozumí již potřebám národa, snad jen v výjimkou těch, kterým rozuměli před desítkami let, když ještě nebyli tak spokojení.”</a:t>
            </a:r>
            <a:endParaRPr lang="cs-CZ" i="1" dirty="0"/>
          </a:p>
        </p:txBody>
      </p:sp>
      <p:pic>
        <p:nvPicPr>
          <p:cNvPr id="4" name="Obrázek 3"/>
          <p:cNvPicPr>
            <a:picLocks noChangeAspect="1"/>
          </p:cNvPicPr>
          <p:nvPr/>
        </p:nvPicPr>
        <p:blipFill>
          <a:blip r:embed="rId2"/>
          <a:stretch>
            <a:fillRect/>
          </a:stretch>
        </p:blipFill>
        <p:spPr>
          <a:xfrm>
            <a:off x="10222213" y="280359"/>
            <a:ext cx="1857375" cy="1685925"/>
          </a:xfrm>
          <a:prstGeom prst="rect">
            <a:avLst/>
          </a:prstGeom>
        </p:spPr>
      </p:pic>
      <p:sp>
        <p:nvSpPr>
          <p:cNvPr id="5" name="Obdélník 4"/>
          <p:cNvSpPr/>
          <p:nvPr/>
        </p:nvSpPr>
        <p:spPr>
          <a:xfrm>
            <a:off x="3048000" y="2828836"/>
            <a:ext cx="6096000" cy="286232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583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spolků podle početnosti (1890) </a:t>
            </a:r>
            <a:endParaRPr lang="cs-CZ" dirty="0"/>
          </a:p>
        </p:txBody>
      </p:sp>
      <p:sp>
        <p:nvSpPr>
          <p:cNvPr id="3" name="Zástupný symbol pro obsah 2"/>
          <p:cNvSpPr>
            <a:spLocks noGrp="1"/>
          </p:cNvSpPr>
          <p:nvPr>
            <p:ph idx="1"/>
          </p:nvPr>
        </p:nvSpPr>
        <p:spPr/>
        <p:txBody>
          <a:bodyPr>
            <a:normAutofit lnSpcReduction="10000"/>
          </a:bodyPr>
          <a:lstStyle/>
          <a:p>
            <a:r>
              <a:rPr lang="pl-PL" dirty="0" smtClean="0"/>
              <a:t>spolky </a:t>
            </a:r>
          </a:p>
          <a:p>
            <a:pPr marL="0" indent="0">
              <a:buNone/>
            </a:pPr>
            <a:r>
              <a:rPr lang="pl-PL" dirty="0" smtClean="0"/>
              <a:t>1) pěvecké</a:t>
            </a:r>
          </a:p>
          <a:p>
            <a:pPr marL="0" indent="0">
              <a:buNone/>
            </a:pPr>
            <a:r>
              <a:rPr lang="pl-PL" dirty="0" smtClean="0"/>
              <a:t>2) střelecké</a:t>
            </a:r>
          </a:p>
          <a:p>
            <a:pPr marL="0" indent="0">
              <a:buNone/>
            </a:pPr>
            <a:r>
              <a:rPr lang="pl-PL" dirty="0" smtClean="0"/>
              <a:t>3) rekreační</a:t>
            </a:r>
          </a:p>
          <a:p>
            <a:pPr marL="0" indent="0">
              <a:buNone/>
            </a:pPr>
            <a:r>
              <a:rPr lang="pl-PL" dirty="0" smtClean="0"/>
              <a:t>4) rolnické</a:t>
            </a:r>
          </a:p>
          <a:p>
            <a:pPr marL="0" indent="0">
              <a:buNone/>
            </a:pPr>
            <a:r>
              <a:rPr lang="pl-PL" dirty="0" smtClean="0"/>
              <a:t>5) řemeslnické</a:t>
            </a:r>
          </a:p>
          <a:p>
            <a:pPr marL="0" indent="0">
              <a:buNone/>
            </a:pPr>
            <a:r>
              <a:rPr lang="pl-PL" dirty="0" smtClean="0"/>
              <a:t>6) hasičské</a:t>
            </a:r>
          </a:p>
          <a:p>
            <a:pPr marL="0" indent="0">
              <a:buNone/>
            </a:pPr>
            <a:r>
              <a:rPr lang="pl-PL" dirty="0" smtClean="0"/>
              <a:t>7) </a:t>
            </a:r>
            <a:r>
              <a:rPr lang="pl-PL" dirty="0"/>
              <a:t>v</a:t>
            </a:r>
            <a:r>
              <a:rPr lang="pl-PL" dirty="0" smtClean="0"/>
              <a:t>ýpomocné (v nemoci apod.)</a:t>
            </a:r>
          </a:p>
          <a:p>
            <a:pPr marL="0" indent="0">
              <a:buNone/>
            </a:pPr>
            <a:r>
              <a:rPr lang="pl-PL" dirty="0" smtClean="0"/>
              <a:t>8) veteránů </a:t>
            </a:r>
            <a:endParaRPr lang="cs-CZ" dirty="0"/>
          </a:p>
        </p:txBody>
      </p:sp>
      <p:sp>
        <p:nvSpPr>
          <p:cNvPr id="4" name="Obdélník 3"/>
          <p:cNvSpPr/>
          <p:nvPr/>
        </p:nvSpPr>
        <p:spPr>
          <a:xfrm>
            <a:off x="6882580" y="2967335"/>
            <a:ext cx="4316362" cy="147732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Co to</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vypovídá o motivaci členů ke spolčování?</a:t>
            </a: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pl-PL" b="1" dirty="0" smtClean="0">
                <a:solidFill>
                  <a:prstClr val="black"/>
                </a:solidFill>
                <a:latin typeface="Calibri" panose="020F0502020204030204"/>
              </a:rPr>
              <a:t>Proč nejsou v popředí politické spolky</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pl-PL" b="1" dirty="0" smtClean="0">
                <a:solidFill>
                  <a:prstClr val="black"/>
                </a:solidFill>
                <a:latin typeface="Calibri" panose="020F0502020204030204"/>
              </a:rPr>
              <a:t>Jsou skutečně spolky generátorem politické elity? Nemýlí se historikové?</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666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Spolky v boji o veřejný prostor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smtClean="0"/>
              <a:t>Cílem je</a:t>
            </a:r>
          </a:p>
          <a:p>
            <a:r>
              <a:rPr lang="pl-PL" dirty="0" smtClean="0"/>
              <a:t>... Obsadit teritorium symbolickým znaky velké národní minulosti</a:t>
            </a:r>
          </a:p>
          <a:p>
            <a:pPr marL="285750" indent="-285750">
              <a:buFontTx/>
              <a:buChar char="-"/>
            </a:pPr>
            <a:r>
              <a:rPr lang="pl-PL" dirty="0" smtClean="0"/>
              <a:t>Rozhledna, turistická chata jako manifestace národní kultury</a:t>
            </a:r>
          </a:p>
          <a:p>
            <a:pPr marL="285750" indent="-285750">
              <a:buFontTx/>
              <a:buChar char="-"/>
            </a:pPr>
            <a:r>
              <a:rPr lang="pl-PL" dirty="0" smtClean="0"/>
              <a:t>Slavnosti se nzpěvem národních písní apod.</a:t>
            </a:r>
          </a:p>
          <a:p>
            <a:pPr marL="285750" indent="-285750">
              <a:buFontTx/>
              <a:buChar char="-"/>
            </a:pPr>
            <a:r>
              <a:rPr lang="pl-PL" dirty="0" smtClean="0"/>
              <a:t>Budování sítě turistických atrakcí jako konkurence poutních míst</a:t>
            </a:r>
            <a:endParaRPr lang="cs-CZ" dirty="0"/>
          </a:p>
        </p:txBody>
      </p:sp>
      <p:pic>
        <p:nvPicPr>
          <p:cNvPr id="5" name="Obrázek 4"/>
          <p:cNvPicPr>
            <a:picLocks noChangeAspect="1"/>
          </p:cNvPicPr>
          <p:nvPr/>
        </p:nvPicPr>
        <p:blipFill>
          <a:blip r:embed="rId2"/>
          <a:stretch>
            <a:fillRect/>
          </a:stretch>
        </p:blipFill>
        <p:spPr>
          <a:xfrm>
            <a:off x="8682718" y="146958"/>
            <a:ext cx="2990850" cy="4572000"/>
          </a:xfrm>
          <a:prstGeom prst="rect">
            <a:avLst/>
          </a:prstGeom>
        </p:spPr>
      </p:pic>
      <p:pic>
        <p:nvPicPr>
          <p:cNvPr id="7" name="Obrázek 6"/>
          <p:cNvPicPr>
            <a:picLocks noChangeAspect="1"/>
          </p:cNvPicPr>
          <p:nvPr/>
        </p:nvPicPr>
        <p:blipFill>
          <a:blip r:embed="rId3"/>
          <a:stretch>
            <a:fillRect/>
          </a:stretch>
        </p:blipFill>
        <p:spPr>
          <a:xfrm>
            <a:off x="5355770" y="513671"/>
            <a:ext cx="3216729" cy="3437843"/>
          </a:xfrm>
          <a:prstGeom prst="rect">
            <a:avLst/>
          </a:prstGeom>
        </p:spPr>
      </p:pic>
      <p:pic>
        <p:nvPicPr>
          <p:cNvPr id="8" name="Obrázek 7"/>
          <p:cNvPicPr>
            <a:picLocks noChangeAspect="1"/>
          </p:cNvPicPr>
          <p:nvPr/>
        </p:nvPicPr>
        <p:blipFill>
          <a:blip r:embed="rId4"/>
          <a:stretch>
            <a:fillRect/>
          </a:stretch>
        </p:blipFill>
        <p:spPr>
          <a:xfrm>
            <a:off x="5083629" y="4304619"/>
            <a:ext cx="2628900" cy="1743075"/>
          </a:xfrm>
          <a:prstGeom prst="rect">
            <a:avLst/>
          </a:prstGeom>
        </p:spPr>
      </p:pic>
      <p:pic>
        <p:nvPicPr>
          <p:cNvPr id="9" name="Obrázek 8"/>
          <p:cNvPicPr>
            <a:picLocks noChangeAspect="1"/>
          </p:cNvPicPr>
          <p:nvPr/>
        </p:nvPicPr>
        <p:blipFill>
          <a:blip r:embed="rId5"/>
          <a:stretch>
            <a:fillRect/>
          </a:stretch>
        </p:blipFill>
        <p:spPr>
          <a:xfrm>
            <a:off x="7885111" y="3941308"/>
            <a:ext cx="4671331" cy="2894013"/>
          </a:xfrm>
          <a:prstGeom prst="rect">
            <a:avLst/>
          </a:prstGeom>
        </p:spPr>
      </p:pic>
    </p:spTree>
    <p:extLst>
      <p:ext uri="{BB962C8B-B14F-4D97-AF65-F5344CB8AC3E}">
        <p14:creationId xmlns:p14="http://schemas.microsoft.com/office/powerpoint/2010/main" val="181769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Ideál české hospody (Josef Lada, 1932)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endParaRPr lang="pl-PL" dirty="0" smtClean="0"/>
          </a:p>
          <a:p>
            <a:endParaRPr lang="pl-PL" dirty="0"/>
          </a:p>
          <a:p>
            <a:endParaRPr lang="pl-PL" dirty="0" smtClean="0"/>
          </a:p>
          <a:p>
            <a:endParaRPr lang="pl-PL" dirty="0"/>
          </a:p>
        </p:txBody>
      </p:sp>
      <p:pic>
        <p:nvPicPr>
          <p:cNvPr id="6" name="Obrázek 5"/>
          <p:cNvPicPr>
            <a:picLocks noChangeAspect="1"/>
          </p:cNvPicPr>
          <p:nvPr/>
        </p:nvPicPr>
        <p:blipFill>
          <a:blip r:embed="rId2"/>
          <a:stretch>
            <a:fillRect/>
          </a:stretch>
        </p:blipFill>
        <p:spPr>
          <a:xfrm>
            <a:off x="5100023" y="317243"/>
            <a:ext cx="6747848" cy="6213987"/>
          </a:xfrm>
          <a:prstGeom prst="rect">
            <a:avLst/>
          </a:prstGeom>
        </p:spPr>
      </p:pic>
    </p:spTree>
    <p:extLst>
      <p:ext uri="{BB962C8B-B14F-4D97-AF65-F5344CB8AC3E}">
        <p14:creationId xmlns:p14="http://schemas.microsoft.com/office/powerpoint/2010/main" val="1830301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Hlavní etapy územních změn habsburské monarchie</a:t>
            </a:r>
            <a:endParaRPr lang="cs-CZ" dirty="0"/>
          </a:p>
        </p:txBody>
      </p:sp>
      <p:sp>
        <p:nvSpPr>
          <p:cNvPr id="3" name="Zástupný symbol pro obsah 2"/>
          <p:cNvSpPr>
            <a:spLocks noGrp="1"/>
          </p:cNvSpPr>
          <p:nvPr>
            <p:ph idx="1"/>
          </p:nvPr>
        </p:nvSpPr>
        <p:spPr/>
        <p:txBody>
          <a:bodyPr/>
          <a:lstStyle/>
          <a:p>
            <a:r>
              <a:rPr lang="cs-CZ" dirty="0" smtClean="0"/>
              <a:t>1526 – vznik jádra habsburských držav ve střední Evropě</a:t>
            </a:r>
          </a:p>
          <a:p>
            <a:r>
              <a:rPr lang="cs-CZ" dirty="0" smtClean="0"/>
              <a:t>1699 – karlovický mír</a:t>
            </a:r>
          </a:p>
          <a:p>
            <a:r>
              <a:rPr lang="cs-CZ" dirty="0" smtClean="0"/>
              <a:t>1763 – konec slezských válek</a:t>
            </a:r>
          </a:p>
          <a:p>
            <a:r>
              <a:rPr lang="cs-CZ" dirty="0" smtClean="0"/>
              <a:t>1775-1795 – územní zisky na severovýchodě, ztráta Rakouského Nizozemí</a:t>
            </a:r>
          </a:p>
          <a:p>
            <a:r>
              <a:rPr lang="cs-CZ" dirty="0" smtClean="0"/>
              <a:t>1800-1815 – série územních změn na západě a jihozápadě</a:t>
            </a:r>
          </a:p>
          <a:p>
            <a:r>
              <a:rPr lang="cs-CZ" dirty="0" smtClean="0"/>
              <a:t>1859, 1866 - ztráta území v severní Itálii a mocenského vlivu na střední a drobné německé státy</a:t>
            </a:r>
          </a:p>
          <a:p>
            <a:r>
              <a:rPr lang="cs-CZ" dirty="0" smtClean="0"/>
              <a:t>1878 – anexe Bosny a Hercegoviny</a:t>
            </a:r>
            <a:endParaRPr lang="cs-CZ" dirty="0"/>
          </a:p>
        </p:txBody>
      </p:sp>
    </p:spTree>
    <p:extLst>
      <p:ext uri="{BB962C8B-B14F-4D97-AF65-F5344CB8AC3E}">
        <p14:creationId xmlns:p14="http://schemas.microsoft.com/office/powerpoint/2010/main" val="2309286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Role žen ve spolcích liberálně - národních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9" y="2057400"/>
            <a:ext cx="3503612" cy="3811588"/>
          </a:xfrm>
        </p:spPr>
        <p:txBody>
          <a:bodyPr/>
          <a:lstStyle/>
          <a:p>
            <a:r>
              <a:rPr lang="pl-PL" b="1" dirty="0" smtClean="0"/>
              <a:t>Na snímku je předání standarty spolku Sokol</a:t>
            </a:r>
            <a:endParaRPr lang="pl-PL" b="1" dirty="0"/>
          </a:p>
          <a:p>
            <a:r>
              <a:rPr lang="pl-PL" b="1" dirty="0" smtClean="0"/>
              <a:t>Jaké je základní emoce tohoto obrazu? </a:t>
            </a:r>
          </a:p>
          <a:p>
            <a:endParaRPr lang="pl-PL" b="1" dirty="0"/>
          </a:p>
          <a:p>
            <a:r>
              <a:rPr lang="pl-PL" b="1" dirty="0" smtClean="0"/>
              <a:t>Jaká je tu role žen?</a:t>
            </a:r>
          </a:p>
          <a:p>
            <a:endParaRPr lang="pl-PL" b="1" dirty="0"/>
          </a:p>
          <a:p>
            <a:r>
              <a:rPr lang="pl-PL" b="1" dirty="0" smtClean="0"/>
              <a:t>Značný význam mám oděv osob na obrazu, co smybolizuje? </a:t>
            </a:r>
            <a:endParaRPr lang="cs-CZ" b="1" dirty="0"/>
          </a:p>
        </p:txBody>
      </p:sp>
      <p:pic>
        <p:nvPicPr>
          <p:cNvPr id="5" name="Obrázek 4"/>
          <p:cNvPicPr>
            <a:picLocks noChangeAspect="1"/>
          </p:cNvPicPr>
          <p:nvPr/>
        </p:nvPicPr>
        <p:blipFill>
          <a:blip r:embed="rId2"/>
          <a:stretch>
            <a:fillRect/>
          </a:stretch>
        </p:blipFill>
        <p:spPr>
          <a:xfrm>
            <a:off x="4539343" y="373626"/>
            <a:ext cx="7551964" cy="6174658"/>
          </a:xfrm>
          <a:prstGeom prst="rect">
            <a:avLst/>
          </a:prstGeom>
        </p:spPr>
      </p:pic>
    </p:spTree>
    <p:extLst>
      <p:ext uri="{BB962C8B-B14F-4D97-AF65-F5344CB8AC3E}">
        <p14:creationId xmlns:p14="http://schemas.microsoft.com/office/powerpoint/2010/main" val="4043424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Spolky v době přechodu k masové společnosti </a:t>
            </a:r>
            <a:endParaRPr lang="cs-CZ" dirty="0"/>
          </a:p>
        </p:txBody>
      </p:sp>
      <p:sp>
        <p:nvSpPr>
          <p:cNvPr id="3" name="Zástupný symbol pro obsah 2"/>
          <p:cNvSpPr>
            <a:spLocks noGrp="1"/>
          </p:cNvSpPr>
          <p:nvPr>
            <p:ph idx="1"/>
          </p:nvPr>
        </p:nvSpPr>
        <p:spPr/>
        <p:txBody>
          <a:bodyPr/>
          <a:lstStyle/>
          <a:p>
            <a:r>
              <a:rPr lang="pl-PL" dirty="0" smtClean="0"/>
              <a:t>Liberální společnost</a:t>
            </a:r>
          </a:p>
          <a:p>
            <a:r>
              <a:rPr lang="pl-PL" dirty="0" smtClean="0"/>
              <a:t>Masová společnost</a:t>
            </a:r>
          </a:p>
          <a:p>
            <a:pPr marL="0" indent="0">
              <a:buNone/>
            </a:pPr>
            <a:r>
              <a:rPr lang="pl-PL" dirty="0" smtClean="0"/>
              <a:t> </a:t>
            </a:r>
            <a:endParaRPr lang="cs-CZ" dirty="0"/>
          </a:p>
        </p:txBody>
      </p:sp>
      <p:pic>
        <p:nvPicPr>
          <p:cNvPr id="4" name="Obrázek 3"/>
          <p:cNvPicPr>
            <a:picLocks noChangeAspect="1"/>
          </p:cNvPicPr>
          <p:nvPr/>
        </p:nvPicPr>
        <p:blipFill>
          <a:blip r:embed="rId2"/>
          <a:stretch>
            <a:fillRect/>
          </a:stretch>
        </p:blipFill>
        <p:spPr>
          <a:xfrm>
            <a:off x="5781983" y="1189857"/>
            <a:ext cx="6134100" cy="5343525"/>
          </a:xfrm>
          <a:prstGeom prst="rect">
            <a:avLst/>
          </a:prstGeom>
        </p:spPr>
      </p:pic>
      <p:sp>
        <p:nvSpPr>
          <p:cNvPr id="5" name="Obdélník 4"/>
          <p:cNvSpPr/>
          <p:nvPr/>
        </p:nvSpPr>
        <p:spPr>
          <a:xfrm>
            <a:off x="589936" y="3244334"/>
            <a:ext cx="235999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Rakouský historik Ernst Hanisch psal</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o </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„dlouhém stínu státu” ve</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snaze popsat masovou společnost, o co jde?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56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Spolky na začátku 20. století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Postupující ztráta kontaktu s mladou generací</a:t>
            </a:r>
            <a:endParaRPr lang="pl-PL" dirty="0"/>
          </a:p>
          <a:p>
            <a:r>
              <a:rPr lang="pl-PL" dirty="0" smtClean="0"/>
              <a:t>Její přechod k neorganizovaným formám trávení volného čásu (tramping, sport)  </a:t>
            </a:r>
            <a:endParaRPr lang="cs-CZ" dirty="0"/>
          </a:p>
        </p:txBody>
      </p:sp>
      <p:pic>
        <p:nvPicPr>
          <p:cNvPr id="5" name="Obrázek 4"/>
          <p:cNvPicPr>
            <a:picLocks noChangeAspect="1"/>
          </p:cNvPicPr>
          <p:nvPr/>
        </p:nvPicPr>
        <p:blipFill>
          <a:blip r:embed="rId2"/>
          <a:stretch>
            <a:fillRect/>
          </a:stretch>
        </p:blipFill>
        <p:spPr>
          <a:xfrm>
            <a:off x="4985658" y="457200"/>
            <a:ext cx="3429000" cy="2867025"/>
          </a:xfrm>
          <a:prstGeom prst="rect">
            <a:avLst/>
          </a:prstGeom>
        </p:spPr>
      </p:pic>
      <p:pic>
        <p:nvPicPr>
          <p:cNvPr id="6" name="Obrázek 5"/>
          <p:cNvPicPr>
            <a:picLocks noChangeAspect="1"/>
          </p:cNvPicPr>
          <p:nvPr/>
        </p:nvPicPr>
        <p:blipFill>
          <a:blip r:embed="rId3"/>
          <a:stretch>
            <a:fillRect/>
          </a:stretch>
        </p:blipFill>
        <p:spPr>
          <a:xfrm>
            <a:off x="3461657" y="3584122"/>
            <a:ext cx="5257799" cy="2807154"/>
          </a:xfrm>
          <a:prstGeom prst="rect">
            <a:avLst/>
          </a:prstGeom>
        </p:spPr>
      </p:pic>
      <p:pic>
        <p:nvPicPr>
          <p:cNvPr id="7" name="Obrázek 6"/>
          <p:cNvPicPr>
            <a:picLocks noChangeAspect="1"/>
          </p:cNvPicPr>
          <p:nvPr/>
        </p:nvPicPr>
        <p:blipFill>
          <a:blip r:embed="rId4"/>
          <a:stretch>
            <a:fillRect/>
          </a:stretch>
        </p:blipFill>
        <p:spPr>
          <a:xfrm>
            <a:off x="8719455" y="1755321"/>
            <a:ext cx="3322865" cy="3012622"/>
          </a:xfrm>
          <a:prstGeom prst="rect">
            <a:avLst/>
          </a:prstGeom>
        </p:spPr>
      </p:pic>
      <p:sp>
        <p:nvSpPr>
          <p:cNvPr id="8" name="Obdélník 7"/>
          <p:cNvSpPr/>
          <p:nvPr/>
        </p:nvSpPr>
        <p:spPr>
          <a:xfrm>
            <a:off x="334736" y="2828836"/>
            <a:ext cx="2715758"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V české měšťanské společnosti tyto způsoby trávení volného času vyvolávaly silně odmítavé reakce i brutální</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zásahy policie (1928-1929), proč?</a:t>
            </a:r>
            <a:endPar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bdélník 8"/>
          <p:cNvSpPr/>
          <p:nvPr/>
        </p:nvSpPr>
        <p:spPr>
          <a:xfrm>
            <a:off x="8825821" y="3212626"/>
            <a:ext cx="341108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solidFill>
                  <a:prstClr val="black"/>
                </a:solidFill>
                <a:latin typeface="Calibri" panose="020F0502020204030204"/>
              </a:rPr>
              <a:t>Znaky: život v přírodě, vztahy budované na důvěře, kamarádství, typickými příslušníky jsou dělníci a příslušníci nižších středních vrstev</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94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obecní samosprávy pro emancipaci měšťanstva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a:t>
            </a:r>
            <a:r>
              <a:rPr lang="cs-CZ" i="1" dirty="0" smtClean="0"/>
              <a:t>Obecní zákon z roku 1849 byl </a:t>
            </a:r>
            <a:r>
              <a:rPr lang="cs-CZ" i="1" dirty="0"/>
              <a:t>reakcí na dřívější </a:t>
            </a:r>
            <a:r>
              <a:rPr lang="cs-CZ" i="1" dirty="0" smtClean="0"/>
              <a:t>způsob fungování </a:t>
            </a:r>
            <a:r>
              <a:rPr lang="cs-CZ" i="1" dirty="0"/>
              <a:t>státu, takže jeho </a:t>
            </a:r>
            <a:r>
              <a:rPr lang="cs-CZ" i="1" dirty="0" smtClean="0"/>
              <a:t>základní myšlenka </a:t>
            </a:r>
            <a:r>
              <a:rPr lang="cs-CZ" i="1" dirty="0"/>
              <a:t>byla vyjádřena </a:t>
            </a:r>
            <a:r>
              <a:rPr lang="cs-CZ" i="1" dirty="0" smtClean="0"/>
              <a:t>sloganem: „svobodná obec </a:t>
            </a:r>
            <a:r>
              <a:rPr lang="cs-CZ" i="1" dirty="0"/>
              <a:t>ve svobodném </a:t>
            </a:r>
            <a:r>
              <a:rPr lang="cs-CZ" i="1" dirty="0" smtClean="0"/>
              <a:t>státě." </a:t>
            </a:r>
            <a:r>
              <a:rPr lang="cs-CZ" i="1" dirty="0"/>
              <a:t>Státu bylo odepřeno právo </a:t>
            </a:r>
            <a:r>
              <a:rPr lang="cs-CZ" i="1" dirty="0" smtClean="0"/>
              <a:t>zasahovat do obecních záležitostí, </a:t>
            </a:r>
            <a:r>
              <a:rPr lang="cs-CZ" i="1" dirty="0"/>
              <a:t>přičemž se spoléhalo na </a:t>
            </a:r>
            <a:r>
              <a:rPr lang="cs-CZ" i="1" dirty="0" smtClean="0"/>
              <a:t>přirozenou </a:t>
            </a:r>
            <a:r>
              <a:rPr lang="cs-CZ" i="1" dirty="0"/>
              <a:t>povahu </a:t>
            </a:r>
            <a:r>
              <a:rPr lang="cs-CZ" i="1" dirty="0" smtClean="0"/>
              <a:t>pravomocí daných obci. Obec byla chápána jako přirozená, </a:t>
            </a:r>
            <a:r>
              <a:rPr lang="cs-CZ" i="1" dirty="0"/>
              <a:t>historicky </a:t>
            </a:r>
            <a:r>
              <a:rPr lang="cs-CZ" i="1" dirty="0" smtClean="0"/>
              <a:t>formovaná entita nezávislá na státu. </a:t>
            </a:r>
            <a:r>
              <a:rPr lang="cs-CZ" i="1" dirty="0"/>
              <a:t>Ten se choval vůči </a:t>
            </a:r>
            <a:r>
              <a:rPr lang="cs-CZ" i="1" dirty="0" smtClean="0"/>
              <a:t>obci </a:t>
            </a:r>
            <a:r>
              <a:rPr lang="cs-CZ" i="1" dirty="0"/>
              <a:t>stejně jako k jednotlivému občanovi. V obou případech </a:t>
            </a:r>
            <a:r>
              <a:rPr lang="cs-CZ" i="1" dirty="0" smtClean="0"/>
              <a:t>měl stát pravomoc </a:t>
            </a:r>
            <a:r>
              <a:rPr lang="cs-CZ" i="1" dirty="0"/>
              <a:t>omezovat svobody pouze do té míry, která je nezbytná pro fungování celku. </a:t>
            </a:r>
            <a:r>
              <a:rPr lang="cs-CZ" i="1" dirty="0" smtClean="0"/>
              <a:t>Důležitým </a:t>
            </a:r>
            <a:r>
              <a:rPr lang="cs-CZ" i="1" dirty="0"/>
              <a:t>prvkem v této struktuře samosprávy byl princip nezávislosti úředníků místní samosprávy na vládě a právo </a:t>
            </a:r>
            <a:r>
              <a:rPr lang="cs-CZ" i="1" dirty="0" smtClean="0"/>
              <a:t>obce </a:t>
            </a:r>
            <a:r>
              <a:rPr lang="cs-CZ" i="1" dirty="0"/>
              <a:t>zřídit </a:t>
            </a:r>
            <a:r>
              <a:rPr lang="cs-CZ" i="1" dirty="0" smtClean="0"/>
              <a:t>si vlastní </a:t>
            </a:r>
            <a:r>
              <a:rPr lang="cs-CZ" i="1" dirty="0"/>
              <a:t>orgány. Za </a:t>
            </a:r>
            <a:r>
              <a:rPr lang="cs-CZ" i="1" dirty="0" smtClean="0"/>
              <a:t>soulad práce obecních úřadů </a:t>
            </a:r>
            <a:r>
              <a:rPr lang="cs-CZ" i="1" dirty="0"/>
              <a:t>se zájmy komunity byly odpovědné orgány samosprávy na vyšší úrovni. </a:t>
            </a:r>
            <a:r>
              <a:rPr lang="cs-CZ" i="1" dirty="0" smtClean="0"/>
              <a:t>Zvolené vedení obce například odpovídalo </a:t>
            </a:r>
            <a:r>
              <a:rPr lang="cs-CZ" i="1" dirty="0"/>
              <a:t>za schvalování daňových </a:t>
            </a:r>
            <a:r>
              <a:rPr lang="cs-CZ" i="1" dirty="0" smtClean="0"/>
              <a:t>odvodů </a:t>
            </a:r>
            <a:r>
              <a:rPr lang="cs-CZ" i="1" dirty="0"/>
              <a:t>překračujících </a:t>
            </a:r>
            <a:r>
              <a:rPr lang="cs-CZ" i="1" dirty="0" smtClean="0"/>
              <a:t>státní daň, na tuto agendu ovšem dohlížel vyšší samosprávný orgán, tedy vedení země. Tím </a:t>
            </a:r>
            <a:r>
              <a:rPr lang="cs-CZ" i="1" dirty="0"/>
              <a:t>však nebyl porušen princip </a:t>
            </a:r>
            <a:r>
              <a:rPr lang="cs-CZ" i="1" dirty="0" smtClean="0"/>
              <a:t>nezávislosti na státu, vždyť dohledem byl pověřen orgán samosprávy vyšší úrovně. Tak mohla obec pracovat i v zájmu národní pospolitosti a hájit tzv. národní zájem v rámci mnohonárodního habsburského státu.</a:t>
            </a:r>
            <a:r>
              <a:rPr lang="cs-CZ" dirty="0" smtClean="0"/>
              <a:t>“</a:t>
            </a:r>
            <a:endParaRPr lang="cs-CZ" dirty="0"/>
          </a:p>
          <a:p>
            <a:r>
              <a:rPr lang="cs-CZ" dirty="0"/>
              <a:t>Proč je obec chápána jako inkubátor politické </a:t>
            </a:r>
            <a:r>
              <a:rPr lang="cs-CZ" dirty="0" smtClean="0"/>
              <a:t>zkušenosti, hlavně pro příslušníky měšťanstva?</a:t>
            </a:r>
            <a:endParaRPr lang="cs-CZ" dirty="0"/>
          </a:p>
          <a:p>
            <a:r>
              <a:rPr lang="cs-CZ" dirty="0"/>
              <a:t>Co je v </a:t>
            </a:r>
            <a:r>
              <a:rPr lang="cs-CZ" dirty="0" smtClean="0"/>
              <a:t>obci od roku 1849 do současnosti vymezeno jako agenda místní samosprávy </a:t>
            </a:r>
            <a:r>
              <a:rPr lang="cs-CZ" dirty="0"/>
              <a:t>a </a:t>
            </a:r>
            <a:r>
              <a:rPr lang="cs-CZ" dirty="0" smtClean="0"/>
              <a:t>co náleží k přenesené pravomoci </a:t>
            </a:r>
            <a:r>
              <a:rPr lang="cs-CZ" dirty="0"/>
              <a:t>státu?</a:t>
            </a:r>
          </a:p>
          <a:p>
            <a:r>
              <a:rPr lang="cs-CZ" dirty="0" smtClean="0"/>
              <a:t>Správa obce je chápána jako </a:t>
            </a:r>
            <a:r>
              <a:rPr lang="cs-CZ" dirty="0"/>
              <a:t>ukázka </a:t>
            </a:r>
            <a:r>
              <a:rPr lang="cs-CZ" dirty="0" smtClean="0"/>
              <a:t>vzdělání, kompetence a obecného rozhledu a prozíravosti obyvatel </a:t>
            </a:r>
            <a:r>
              <a:rPr lang="cs-CZ" dirty="0"/>
              <a:t>města</a:t>
            </a:r>
            <a:r>
              <a:rPr lang="cs-CZ" dirty="0" smtClean="0"/>
              <a:t>, hlavně jeho elity, </a:t>
            </a:r>
            <a:r>
              <a:rPr lang="cs-CZ" dirty="0"/>
              <a:t>které atributy jsou zde považovány za důležité? </a:t>
            </a:r>
          </a:p>
        </p:txBody>
      </p:sp>
    </p:spTree>
    <p:extLst>
      <p:ext uri="{BB962C8B-B14F-4D97-AF65-F5344CB8AC3E}">
        <p14:creationId xmlns:p14="http://schemas.microsoft.com/office/powerpoint/2010/main" val="4192742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Aristokratická a dělnická kritika </a:t>
            </a:r>
            <a:br>
              <a:rPr lang="cs-CZ" dirty="0" smtClean="0"/>
            </a:br>
            <a:r>
              <a:rPr lang="cs-CZ" dirty="0" smtClean="0"/>
              <a:t>měšťanstva ve dvou citátech</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a:t>
            </a:r>
            <a:r>
              <a:rPr lang="cs-CZ" i="1" dirty="0"/>
              <a:t>My jsme byli lvi a gepardi. Po nás přijdou šakalové a hyeny</a:t>
            </a:r>
            <a:r>
              <a:rPr lang="cs-CZ" dirty="0"/>
              <a:t>.“ </a:t>
            </a:r>
            <a:r>
              <a:rPr lang="cs-CZ" dirty="0" smtClean="0"/>
              <a:t>Fabrizio </a:t>
            </a:r>
            <a:r>
              <a:rPr lang="cs-CZ" dirty="0" err="1" smtClean="0"/>
              <a:t>Corbero</a:t>
            </a:r>
            <a:r>
              <a:rPr lang="cs-CZ" dirty="0" smtClean="0"/>
              <a:t> kníže Salina, 1860, román Giuseppe </a:t>
            </a:r>
            <a:r>
              <a:rPr lang="cs-CZ" dirty="0" err="1" smtClean="0"/>
              <a:t>Tomasso</a:t>
            </a:r>
            <a:r>
              <a:rPr lang="cs-CZ" dirty="0" smtClean="0"/>
              <a:t> di </a:t>
            </a:r>
            <a:r>
              <a:rPr lang="cs-CZ" dirty="0" err="1" smtClean="0"/>
              <a:t>Lampedusa</a:t>
            </a:r>
            <a:r>
              <a:rPr lang="cs-CZ" dirty="0" smtClean="0"/>
              <a:t>: </a:t>
            </a:r>
            <a:r>
              <a:rPr lang="cs-CZ" dirty="0" err="1" smtClean="0"/>
              <a:t>Il</a:t>
            </a:r>
            <a:r>
              <a:rPr lang="cs-CZ" dirty="0" smtClean="0"/>
              <a:t> </a:t>
            </a:r>
            <a:r>
              <a:rPr lang="cs-CZ" dirty="0" err="1" smtClean="0"/>
              <a:t>gattopardo</a:t>
            </a:r>
            <a:endParaRPr lang="cs-CZ" dirty="0" smtClean="0"/>
          </a:p>
          <a:p>
            <a:r>
              <a:rPr lang="cs-CZ" dirty="0"/>
              <a:t>„</a:t>
            </a:r>
            <a:r>
              <a:rPr lang="cs-CZ" i="1" dirty="0"/>
              <a:t>Včera jsem byl v Praze a viděl jsem ty spousty, co natropil vražedný boj buržoasie mezi sebou pro národnost. Kdyby tam měla sociální demokracie volební právo, nebylo by se to stalo. Jest to potupou společnosti, jež se civilisovanou zváti chce. Šovinismus měšťáků se ukázal ve své ošklivosti a ukázal, kam vede </a:t>
            </a:r>
            <a:r>
              <a:rPr lang="cs-CZ" i="1" dirty="0" err="1"/>
              <a:t>obmezenost</a:t>
            </a:r>
            <a:r>
              <a:rPr lang="cs-CZ" i="1" dirty="0"/>
              <a:t> privilegovaných tříd, že až k barbarství. To není jen Praha, skoro všechna větší města Čech ukazují boje, kde více Čechů, tam proti Němcům, kde více Němců proti Čechům – a konec boj všech proti všem. Původně se starali, </a:t>
            </a:r>
            <a:r>
              <a:rPr lang="cs-CZ" i="1" dirty="0" smtClean="0"/>
              <a:t>                                    aby </a:t>
            </a:r>
            <a:r>
              <a:rPr lang="cs-CZ" i="1" dirty="0"/>
              <a:t>hnutí dělnické nemohlo se vyšinouti a žádného materiálního úspěchu nedosáhlo, oni se nestarali o rolníka, řemeslníka, dělníka […]. </a:t>
            </a:r>
            <a:r>
              <a:rPr lang="cs-CZ" i="1" dirty="0" smtClean="0"/>
              <a:t>                                 Oni </a:t>
            </a:r>
            <a:r>
              <a:rPr lang="cs-CZ" i="1" dirty="0"/>
              <a:t>se prali o národ, aby pozornost odvrátili! Jest to komedie lenochů ku zachránění nadvlády pro jejich opět línou budoucnost. Přesilu svoji </a:t>
            </a:r>
            <a:r>
              <a:rPr lang="cs-CZ" i="1" dirty="0" smtClean="0"/>
              <a:t>                    zneužili</a:t>
            </a:r>
            <a:r>
              <a:rPr lang="cs-CZ" i="1" dirty="0"/>
              <a:t>, aby štvali obyvatelstvo proti sobě</a:t>
            </a:r>
            <a:r>
              <a:rPr lang="cs-CZ" i="1" dirty="0" smtClean="0"/>
              <a:t>.</a:t>
            </a:r>
            <a:r>
              <a:rPr lang="cs-CZ" dirty="0" smtClean="0"/>
              <a:t>“ Josef </a:t>
            </a:r>
            <a:r>
              <a:rPr lang="cs-CZ" dirty="0" err="1" smtClean="0"/>
              <a:t>Hybeš</a:t>
            </a:r>
            <a:r>
              <a:rPr lang="cs-CZ" dirty="0" smtClean="0"/>
              <a:t>, 1897</a:t>
            </a:r>
            <a:endParaRPr lang="cs-CZ" dirty="0"/>
          </a:p>
        </p:txBody>
      </p:sp>
      <p:pic>
        <p:nvPicPr>
          <p:cNvPr id="4" name="Obrázek 3"/>
          <p:cNvPicPr>
            <a:picLocks noChangeAspect="1"/>
          </p:cNvPicPr>
          <p:nvPr/>
        </p:nvPicPr>
        <p:blipFill>
          <a:blip r:embed="rId2"/>
          <a:stretch>
            <a:fillRect/>
          </a:stretch>
        </p:blipFill>
        <p:spPr>
          <a:xfrm>
            <a:off x="10043077" y="210834"/>
            <a:ext cx="1885950" cy="1614791"/>
          </a:xfrm>
          <a:prstGeom prst="rect">
            <a:avLst/>
          </a:prstGeom>
        </p:spPr>
      </p:pic>
      <p:pic>
        <p:nvPicPr>
          <p:cNvPr id="5" name="Obrázek 4"/>
          <p:cNvPicPr>
            <a:picLocks noChangeAspect="1"/>
          </p:cNvPicPr>
          <p:nvPr/>
        </p:nvPicPr>
        <p:blipFill>
          <a:blip r:embed="rId3"/>
          <a:stretch>
            <a:fillRect/>
          </a:stretch>
        </p:blipFill>
        <p:spPr>
          <a:xfrm>
            <a:off x="10294247" y="4484535"/>
            <a:ext cx="1781175" cy="2313581"/>
          </a:xfrm>
          <a:prstGeom prst="rect">
            <a:avLst/>
          </a:prstGeom>
        </p:spPr>
      </p:pic>
    </p:spTree>
    <p:extLst>
      <p:ext uri="{BB962C8B-B14F-4D97-AF65-F5344CB8AC3E}">
        <p14:creationId xmlns:p14="http://schemas.microsoft.com/office/powerpoint/2010/main" val="4161989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Umělecká reflexe konce měšťanstva (1937)</a:t>
            </a:r>
            <a:endParaRPr lang="cs-CZ" dirty="0"/>
          </a:p>
        </p:txBody>
      </p:sp>
      <p:sp>
        <p:nvSpPr>
          <p:cNvPr id="3" name="Zástupný symbol pro obsah 2"/>
          <p:cNvSpPr>
            <a:spLocks noGrp="1"/>
          </p:cNvSpPr>
          <p:nvPr>
            <p:ph idx="1"/>
          </p:nvPr>
        </p:nvSpPr>
        <p:spPr/>
        <p:txBody>
          <a:bodyPr/>
          <a:lstStyle/>
          <a:p>
            <a:r>
              <a:rPr lang="cs-CZ" dirty="0">
                <a:hlinkClick r:id="rId2"/>
              </a:rPr>
              <a:t>https://</a:t>
            </a:r>
            <a:r>
              <a:rPr lang="cs-CZ" dirty="0" smtClean="0">
                <a:hlinkClick r:id="rId2"/>
              </a:rPr>
              <a:t>www.youtube.com/watch?v=XBRctp4xcaA</a:t>
            </a:r>
            <a:r>
              <a:rPr lang="cs-CZ" dirty="0" smtClean="0"/>
              <a:t> </a:t>
            </a:r>
          </a:p>
          <a:p>
            <a:endParaRPr lang="cs-CZ" dirty="0"/>
          </a:p>
          <a:p>
            <a:r>
              <a:rPr lang="cs-CZ" dirty="0" smtClean="0"/>
              <a:t>Zadat Lidé na kře, úvodní sekvence</a:t>
            </a:r>
            <a:endParaRPr lang="cs-CZ" dirty="0"/>
          </a:p>
        </p:txBody>
      </p:sp>
    </p:spTree>
    <p:extLst>
      <p:ext uri="{BB962C8B-B14F-4D97-AF65-F5344CB8AC3E}">
        <p14:creationId xmlns:p14="http://schemas.microsoft.com/office/powerpoint/2010/main" val="251740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Dělnictvo</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4314816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61937" y="136751"/>
            <a:ext cx="2603727" cy="3675970"/>
          </a:xfrm>
          <a:prstGeom prst="rect">
            <a:avLst/>
          </a:prstGeom>
        </p:spPr>
      </p:pic>
      <p:pic>
        <p:nvPicPr>
          <p:cNvPr id="3" name="Obrázek 2"/>
          <p:cNvPicPr>
            <a:picLocks noChangeAspect="1"/>
          </p:cNvPicPr>
          <p:nvPr/>
        </p:nvPicPr>
        <p:blipFill>
          <a:blip r:embed="rId3"/>
          <a:stretch>
            <a:fillRect/>
          </a:stretch>
        </p:blipFill>
        <p:spPr>
          <a:xfrm>
            <a:off x="3762375" y="468765"/>
            <a:ext cx="1809750" cy="2524125"/>
          </a:xfrm>
          <a:prstGeom prst="rect">
            <a:avLst/>
          </a:prstGeom>
        </p:spPr>
      </p:pic>
      <p:pic>
        <p:nvPicPr>
          <p:cNvPr id="4" name="Obrázek 3"/>
          <p:cNvPicPr>
            <a:picLocks noChangeAspect="1"/>
          </p:cNvPicPr>
          <p:nvPr/>
        </p:nvPicPr>
        <p:blipFill>
          <a:blip r:embed="rId4"/>
          <a:stretch>
            <a:fillRect/>
          </a:stretch>
        </p:blipFill>
        <p:spPr>
          <a:xfrm>
            <a:off x="6087155" y="421139"/>
            <a:ext cx="2411866" cy="3391581"/>
          </a:xfrm>
          <a:prstGeom prst="rect">
            <a:avLst/>
          </a:prstGeom>
        </p:spPr>
      </p:pic>
      <p:pic>
        <p:nvPicPr>
          <p:cNvPr id="5" name="Obrázek 4"/>
          <p:cNvPicPr>
            <a:picLocks noChangeAspect="1"/>
          </p:cNvPicPr>
          <p:nvPr/>
        </p:nvPicPr>
        <p:blipFill>
          <a:blip r:embed="rId5"/>
          <a:stretch>
            <a:fillRect/>
          </a:stretch>
        </p:blipFill>
        <p:spPr>
          <a:xfrm>
            <a:off x="2645230" y="3567793"/>
            <a:ext cx="3045278" cy="2873147"/>
          </a:xfrm>
          <a:prstGeom prst="rect">
            <a:avLst/>
          </a:prstGeom>
        </p:spPr>
      </p:pic>
      <p:pic>
        <p:nvPicPr>
          <p:cNvPr id="6" name="Obrázek 5"/>
          <p:cNvPicPr>
            <a:picLocks noChangeAspect="1"/>
          </p:cNvPicPr>
          <p:nvPr/>
        </p:nvPicPr>
        <p:blipFill>
          <a:blip r:embed="rId6"/>
          <a:stretch>
            <a:fillRect/>
          </a:stretch>
        </p:blipFill>
        <p:spPr>
          <a:xfrm>
            <a:off x="9263743" y="501421"/>
            <a:ext cx="1714500" cy="2667000"/>
          </a:xfrm>
          <a:prstGeom prst="rect">
            <a:avLst/>
          </a:prstGeom>
        </p:spPr>
      </p:pic>
      <p:pic>
        <p:nvPicPr>
          <p:cNvPr id="7" name="Obrázek 6"/>
          <p:cNvPicPr>
            <a:picLocks noChangeAspect="1"/>
          </p:cNvPicPr>
          <p:nvPr/>
        </p:nvPicPr>
        <p:blipFill>
          <a:blip r:embed="rId7"/>
          <a:stretch>
            <a:fillRect/>
          </a:stretch>
        </p:blipFill>
        <p:spPr>
          <a:xfrm>
            <a:off x="8877980" y="3567793"/>
            <a:ext cx="1724025" cy="2647950"/>
          </a:xfrm>
          <a:prstGeom prst="rect">
            <a:avLst/>
          </a:prstGeom>
        </p:spPr>
      </p:pic>
      <p:pic>
        <p:nvPicPr>
          <p:cNvPr id="8" name="Obrázek 7"/>
          <p:cNvPicPr>
            <a:picLocks noChangeAspect="1"/>
          </p:cNvPicPr>
          <p:nvPr/>
        </p:nvPicPr>
        <p:blipFill>
          <a:blip r:embed="rId8"/>
          <a:stretch>
            <a:fillRect/>
          </a:stretch>
        </p:blipFill>
        <p:spPr>
          <a:xfrm>
            <a:off x="6499451" y="3994376"/>
            <a:ext cx="1724025" cy="2657475"/>
          </a:xfrm>
          <a:prstGeom prst="rect">
            <a:avLst/>
          </a:prstGeom>
        </p:spPr>
      </p:pic>
    </p:spTree>
    <p:extLst>
      <p:ext uri="{BB962C8B-B14F-4D97-AF65-F5344CB8AC3E}">
        <p14:creationId xmlns:p14="http://schemas.microsoft.com/office/powerpoint/2010/main" val="32764446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Dělnictvo</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smtClean="0"/>
              <a:t>Chápána jako společenská vrstva se svébytnou kulturou existující v industriální společnosti, tj. v tuzemsku přibližně od 70. let 19. století. Jsou vedeny debaty o jejím zániku jako svébytného fenoménu v průběhu 2. poloviny 20. století.</a:t>
            </a:r>
          </a:p>
          <a:p>
            <a:r>
              <a:rPr lang="pl-PL" dirty="0" smtClean="0"/>
              <a:t>Hlavní znaky</a:t>
            </a:r>
          </a:p>
          <a:p>
            <a:r>
              <a:rPr lang="pl-PL" dirty="0" smtClean="0"/>
              <a:t>- Převážně fyzická práce</a:t>
            </a:r>
          </a:p>
          <a:p>
            <a:r>
              <a:rPr lang="pl-PL" dirty="0" smtClean="0"/>
              <a:t>- Závislost na zaměstnavateli</a:t>
            </a:r>
          </a:p>
          <a:p>
            <a:r>
              <a:rPr lang="pl-PL" dirty="0" smtClean="0"/>
              <a:t>- Týdně vyplácená odměna</a:t>
            </a:r>
          </a:p>
          <a:p>
            <a:r>
              <a:rPr lang="pl-PL" dirty="0" smtClean="0"/>
              <a:t>- Existenční nejistota spojená s hrozbou neschopnosti pracovat (úraz, nemoc, propuštění ze zaměstnání)</a:t>
            </a:r>
          </a:p>
          <a:p>
            <a:endParaRPr lang="cs-CZ" dirty="0"/>
          </a:p>
        </p:txBody>
      </p:sp>
      <p:pic>
        <p:nvPicPr>
          <p:cNvPr id="6" name="Obrázek 5"/>
          <p:cNvPicPr>
            <a:picLocks noChangeAspect="1"/>
          </p:cNvPicPr>
          <p:nvPr/>
        </p:nvPicPr>
        <p:blipFill>
          <a:blip r:embed="rId2"/>
          <a:stretch>
            <a:fillRect/>
          </a:stretch>
        </p:blipFill>
        <p:spPr>
          <a:xfrm>
            <a:off x="5078185" y="326572"/>
            <a:ext cx="6811736" cy="5870122"/>
          </a:xfrm>
          <a:prstGeom prst="rect">
            <a:avLst/>
          </a:prstGeom>
        </p:spPr>
      </p:pic>
    </p:spTree>
    <p:extLst>
      <p:ext uri="{BB962C8B-B14F-4D97-AF65-F5344CB8AC3E}">
        <p14:creationId xmlns:p14="http://schemas.microsoft.com/office/powerpoint/2010/main" val="9014062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128055" cy="1600200"/>
          </a:xfrm>
        </p:spPr>
        <p:txBody>
          <a:bodyPr>
            <a:normAutofit fontScale="90000"/>
          </a:bodyPr>
          <a:lstStyle/>
          <a:p>
            <a:r>
              <a:rPr lang="cs-CZ" dirty="0" smtClean="0"/>
              <a:t>Šokující obrazy ze života dělnictva – snímky dětských pomocníků v dolech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fontScale="92500" lnSpcReduction="10000"/>
          </a:bodyPr>
          <a:lstStyle/>
          <a:p>
            <a:r>
              <a:rPr lang="pl-PL" dirty="0" smtClean="0"/>
              <a:t>Fotografie je dnes chápána jako symbol tzv. Manchesterismu, tedy bezohledného vykořisťování pracovní síly v režimu nabídka-poptávka. </a:t>
            </a:r>
            <a:r>
              <a:rPr lang="pl-PL" dirty="0" err="1" smtClean="0"/>
              <a:t>Chápáno</a:t>
            </a:r>
            <a:r>
              <a:rPr lang="pl-PL" dirty="0" smtClean="0"/>
              <a:t> též jako extrémní forma oddělení pracovní síly od konkrétní lidské bytosti (dehumanizace práce/Marx).</a:t>
            </a:r>
          </a:p>
          <a:p>
            <a:endParaRPr lang="pl-PL" dirty="0"/>
          </a:p>
          <a:p>
            <a:endParaRPr lang="pl-PL" dirty="0" smtClean="0"/>
          </a:p>
          <a:p>
            <a:r>
              <a:rPr lang="pl-PL" dirty="0"/>
              <a:t> </a:t>
            </a:r>
            <a:r>
              <a:rPr lang="pl-PL" b="1" dirty="0" smtClean="0"/>
              <a:t>Jaké emoce vzbuzuje ten snímek?</a:t>
            </a:r>
          </a:p>
          <a:p>
            <a:r>
              <a:rPr lang="pl-PL" b="1" dirty="0" smtClean="0"/>
              <a:t>Někteří z chlapců na snímku působí sebevědomě. Všimněte si „černých očí”, jaký je jejich význam v hornickém prostředí? </a:t>
            </a:r>
            <a:endParaRPr lang="pl-PL" b="1" dirty="0"/>
          </a:p>
          <a:p>
            <a:r>
              <a:rPr lang="pl-PL" b="1" dirty="0" smtClean="0"/>
              <a:t>Proč katolická církev patřila k nejstarším kritikům liberálního kapitalismu a teze o „volné ruce trhu” a hovořila o nebezpečí „oddělení práce od člověka a jeho morálky”? </a:t>
            </a:r>
            <a:endParaRPr lang="cs-CZ" b="1" dirty="0"/>
          </a:p>
        </p:txBody>
      </p:sp>
      <p:pic>
        <p:nvPicPr>
          <p:cNvPr id="6" name="Obrázek 5"/>
          <p:cNvPicPr>
            <a:picLocks noChangeAspect="1"/>
          </p:cNvPicPr>
          <p:nvPr/>
        </p:nvPicPr>
        <p:blipFill>
          <a:blip r:embed="rId2"/>
          <a:stretch>
            <a:fillRect/>
          </a:stretch>
        </p:blipFill>
        <p:spPr>
          <a:xfrm>
            <a:off x="4772025" y="656544"/>
            <a:ext cx="7341266" cy="5535385"/>
          </a:xfrm>
          <a:prstGeom prst="rect">
            <a:avLst/>
          </a:prstGeom>
        </p:spPr>
      </p:pic>
    </p:spTree>
    <p:extLst>
      <p:ext uri="{BB962C8B-B14F-4D97-AF65-F5344CB8AC3E}">
        <p14:creationId xmlns:p14="http://schemas.microsoft.com/office/powerpoint/2010/main" val="3620242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16857" y="500408"/>
            <a:ext cx="10519954" cy="6714309"/>
          </a:xfrm>
          <a:prstGeom prst="rect">
            <a:avLst/>
          </a:prstGeom>
        </p:spPr>
      </p:pic>
    </p:spTree>
    <p:extLst>
      <p:ext uri="{BB962C8B-B14F-4D97-AF65-F5344CB8AC3E}">
        <p14:creationId xmlns:p14="http://schemas.microsoft.com/office/powerpoint/2010/main" val="3496176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Faktory ovlivňující vznik dělnictva jako společenské skupiny v 19. století</a:t>
            </a:r>
            <a:endParaRPr lang="cs-CZ" dirty="0"/>
          </a:p>
        </p:txBody>
      </p:sp>
      <p:pic>
        <p:nvPicPr>
          <p:cNvPr id="5" name="Zástupný symbol pro obrázek 4"/>
          <p:cNvPicPr>
            <a:picLocks noGrp="1" noChangeAspect="1"/>
          </p:cNvPicPr>
          <p:nvPr>
            <p:ph type="pic" idx="1"/>
          </p:nvPr>
        </p:nvPicPr>
        <p:blipFill>
          <a:blip r:embed="rId2"/>
          <a:srcRect l="7785" r="7785"/>
          <a:stretch>
            <a:fillRect/>
          </a:stretch>
        </p:blipFill>
        <p:spPr>
          <a:prstGeom prst="rect">
            <a:avLst/>
          </a:prstGeom>
        </p:spPr>
      </p:pic>
      <p:sp>
        <p:nvSpPr>
          <p:cNvPr id="4" name="Zástupný symbol pro text 3"/>
          <p:cNvSpPr>
            <a:spLocks noGrp="1"/>
          </p:cNvSpPr>
          <p:nvPr>
            <p:ph type="body" sz="half" idx="2"/>
          </p:nvPr>
        </p:nvSpPr>
        <p:spPr/>
        <p:txBody>
          <a:bodyPr/>
          <a:lstStyle/>
          <a:p>
            <a:pPr marL="342900" indent="-342900">
              <a:buAutoNum type="alphaLcParenR"/>
            </a:pPr>
            <a:r>
              <a:rPr lang="pl-PL" dirty="0" smtClean="0"/>
              <a:t>Mechanizace produkce </a:t>
            </a:r>
          </a:p>
          <a:p>
            <a:pPr marL="342900" indent="-342900">
              <a:buAutoNum type="alphaLcParenR"/>
            </a:pPr>
            <a:r>
              <a:rPr lang="pl-PL" dirty="0" smtClean="0"/>
              <a:t>Hospodářská krize 1873</a:t>
            </a:r>
          </a:p>
          <a:p>
            <a:pPr marL="342900" indent="-342900">
              <a:buAutoNum type="alphaLcParenR"/>
            </a:pPr>
            <a:r>
              <a:rPr lang="pl-PL" dirty="0" smtClean="0"/>
              <a:t>Rozklad starších forem zajištění (čelední řády, cechy, církevní charita)</a:t>
            </a:r>
          </a:p>
          <a:p>
            <a:pPr marL="342900" indent="-342900">
              <a:buAutoNum type="alphaLcParenR"/>
            </a:pPr>
            <a:r>
              <a:rPr lang="pl-PL" dirty="0" smtClean="0"/>
              <a:t>Absence garancí ze strany státu, absence sociálního a zdravotního pojištění</a:t>
            </a:r>
          </a:p>
          <a:p>
            <a:pPr marL="342900" indent="-342900">
              <a:buAutoNum type="alphaLcParenR"/>
            </a:pPr>
            <a:r>
              <a:rPr lang="pl-PL" dirty="0" smtClean="0"/>
              <a:t>Agitace socialistů</a:t>
            </a:r>
          </a:p>
          <a:p>
            <a:pPr marL="342900" indent="-342900">
              <a:buAutoNum type="alphaLcParenR"/>
            </a:pPr>
            <a:endParaRPr lang="cs-CZ" dirty="0"/>
          </a:p>
          <a:p>
            <a:r>
              <a:rPr lang="cs-CZ" dirty="0" smtClean="0"/>
              <a:t>Dělnictvo je vlastně produktem industrializace, urbanizace a sekularizace.</a:t>
            </a:r>
            <a:endParaRPr lang="pl-PL" dirty="0"/>
          </a:p>
        </p:txBody>
      </p:sp>
    </p:spTree>
    <p:extLst>
      <p:ext uri="{BB962C8B-B14F-4D97-AF65-F5344CB8AC3E}">
        <p14:creationId xmlns:p14="http://schemas.microsoft.com/office/powerpoint/2010/main" val="3417904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016092" y="2591480"/>
            <a:ext cx="2095500" cy="2181225"/>
          </a:xfrm>
          <a:prstGeom prst="rect">
            <a:avLst/>
          </a:prstGeom>
        </p:spPr>
      </p:pic>
      <p:pic>
        <p:nvPicPr>
          <p:cNvPr id="3" name="Obrázek 2"/>
          <p:cNvPicPr>
            <a:picLocks noChangeAspect="1"/>
          </p:cNvPicPr>
          <p:nvPr/>
        </p:nvPicPr>
        <p:blipFill>
          <a:blip r:embed="rId3"/>
          <a:stretch>
            <a:fillRect/>
          </a:stretch>
        </p:blipFill>
        <p:spPr>
          <a:xfrm>
            <a:off x="5018314" y="706211"/>
            <a:ext cx="2286000" cy="2000250"/>
          </a:xfrm>
          <a:prstGeom prst="rect">
            <a:avLst/>
          </a:prstGeom>
        </p:spPr>
      </p:pic>
      <p:pic>
        <p:nvPicPr>
          <p:cNvPr id="4" name="Obrázek 3"/>
          <p:cNvPicPr>
            <a:picLocks noChangeAspect="1"/>
          </p:cNvPicPr>
          <p:nvPr/>
        </p:nvPicPr>
        <p:blipFill>
          <a:blip r:embed="rId4"/>
          <a:stretch>
            <a:fillRect/>
          </a:stretch>
        </p:blipFill>
        <p:spPr>
          <a:xfrm>
            <a:off x="383720" y="3135087"/>
            <a:ext cx="6920593" cy="3099026"/>
          </a:xfrm>
          <a:prstGeom prst="rect">
            <a:avLst/>
          </a:prstGeom>
        </p:spPr>
      </p:pic>
      <p:pic>
        <p:nvPicPr>
          <p:cNvPr id="5" name="Obrázek 4"/>
          <p:cNvPicPr>
            <a:picLocks noChangeAspect="1"/>
          </p:cNvPicPr>
          <p:nvPr/>
        </p:nvPicPr>
        <p:blipFill>
          <a:blip r:embed="rId5"/>
          <a:stretch>
            <a:fillRect/>
          </a:stretch>
        </p:blipFill>
        <p:spPr>
          <a:xfrm>
            <a:off x="1089251" y="639536"/>
            <a:ext cx="2143125" cy="2133600"/>
          </a:xfrm>
          <a:prstGeom prst="rect">
            <a:avLst/>
          </a:prstGeom>
        </p:spPr>
      </p:pic>
      <p:sp>
        <p:nvSpPr>
          <p:cNvPr id="6" name="Obdélník 5"/>
          <p:cNvSpPr/>
          <p:nvPr/>
        </p:nvSpPr>
        <p:spPr>
          <a:xfrm>
            <a:off x="7568292" y="3105835"/>
            <a:ext cx="3967844"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Jak</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byste popsali hlavní linii Marxovy kritiky kapitalismu (jako formy uspořádání lidské společnosti)? Které složky jeho výkladu jsou chápány jako vědecké, které jako ne-vědecké (politické, religijní)?</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1830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9454242" y="3105835"/>
            <a:ext cx="249827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Které skupiny utlačovatelů lidu plakát znázorňuje? Jaké jsou hlavní znaky měšťanstva/buržoazie na plakátě? Jak je tu zobrazena role církve?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Obrázek 6"/>
          <p:cNvPicPr>
            <a:picLocks noChangeAspect="1"/>
          </p:cNvPicPr>
          <p:nvPr/>
        </p:nvPicPr>
        <p:blipFill>
          <a:blip r:embed="rId2"/>
          <a:stretch>
            <a:fillRect/>
          </a:stretch>
        </p:blipFill>
        <p:spPr>
          <a:xfrm>
            <a:off x="1600200" y="130628"/>
            <a:ext cx="7347857" cy="6364061"/>
          </a:xfrm>
          <a:prstGeom prst="rect">
            <a:avLst/>
          </a:prstGeom>
        </p:spPr>
      </p:pic>
    </p:spTree>
    <p:extLst>
      <p:ext uri="{BB962C8B-B14F-4D97-AF65-F5344CB8AC3E}">
        <p14:creationId xmlns:p14="http://schemas.microsoft.com/office/powerpoint/2010/main" val="29612207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sz="2800" dirty="0" smtClean="0"/>
              <a:t>Vůdcové rakouské sociální demokracie – německé sekce Viktor Adler, polské Ignacy Daszyński a české Josef Hybeš </a:t>
            </a:r>
            <a:endParaRPr lang="cs-CZ" sz="2800" dirty="0"/>
          </a:p>
        </p:txBody>
      </p:sp>
      <p:pic>
        <p:nvPicPr>
          <p:cNvPr id="4" name="Zástupný symbol pro obsah 3"/>
          <p:cNvPicPr>
            <a:picLocks noGrp="1" noChangeAspect="1"/>
          </p:cNvPicPr>
          <p:nvPr>
            <p:ph idx="1"/>
          </p:nvPr>
        </p:nvPicPr>
        <p:blipFill>
          <a:blip r:embed="rId2"/>
          <a:stretch>
            <a:fillRect/>
          </a:stretch>
        </p:blipFill>
        <p:spPr>
          <a:xfrm>
            <a:off x="892349" y="1576047"/>
            <a:ext cx="2726871" cy="3208564"/>
          </a:xfrm>
          <a:prstGeom prst="rect">
            <a:avLst/>
          </a:prstGeom>
        </p:spPr>
      </p:pic>
      <p:pic>
        <p:nvPicPr>
          <p:cNvPr id="5" name="Obrázek 4"/>
          <p:cNvPicPr>
            <a:picLocks noChangeAspect="1"/>
          </p:cNvPicPr>
          <p:nvPr/>
        </p:nvPicPr>
        <p:blipFill>
          <a:blip r:embed="rId3"/>
          <a:stretch>
            <a:fillRect/>
          </a:stretch>
        </p:blipFill>
        <p:spPr>
          <a:xfrm>
            <a:off x="4347482" y="1690688"/>
            <a:ext cx="2775857" cy="3135085"/>
          </a:xfrm>
          <a:prstGeom prst="rect">
            <a:avLst/>
          </a:prstGeom>
        </p:spPr>
      </p:pic>
      <p:pic>
        <p:nvPicPr>
          <p:cNvPr id="6" name="Obrázek 5"/>
          <p:cNvPicPr>
            <a:picLocks noChangeAspect="1"/>
          </p:cNvPicPr>
          <p:nvPr/>
        </p:nvPicPr>
        <p:blipFill>
          <a:blip r:embed="rId4"/>
          <a:stretch>
            <a:fillRect/>
          </a:stretch>
        </p:blipFill>
        <p:spPr>
          <a:xfrm>
            <a:off x="7788728" y="1731848"/>
            <a:ext cx="3347357" cy="3052763"/>
          </a:xfrm>
          <a:prstGeom prst="rect">
            <a:avLst/>
          </a:prstGeom>
        </p:spPr>
      </p:pic>
      <p:sp>
        <p:nvSpPr>
          <p:cNvPr id="3" name="Obdélník 2"/>
          <p:cNvSpPr/>
          <p:nvPr/>
        </p:nvSpPr>
        <p:spPr>
          <a:xfrm>
            <a:off x="1963973" y="3244334"/>
            <a:ext cx="8523798"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Adler byl lékař, Daszyński právník, Hybeš tkadlec. Jakmile</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se sociální demokracie otřevřeně zřekla násilných forem politické činnosti a přešla k činnosti (převážně) legální, v rámci zastupitelské demokracie, podíl „opravdových dělníků” v jejím vedení rychle klesal ve prospěch inteligence. Proč?</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bdélník 7"/>
          <p:cNvSpPr/>
          <p:nvPr/>
        </p:nvSpPr>
        <p:spPr>
          <a:xfrm>
            <a:off x="3048000" y="26903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24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Karl </a:t>
            </a:r>
            <a:r>
              <a:rPr lang="pl-PL" dirty="0"/>
              <a:t>Marx o </a:t>
            </a:r>
            <a:r>
              <a:rPr lang="pl-PL" dirty="0" smtClean="0"/>
              <a:t>přináležitosti dělnictva k národu (1848) </a:t>
            </a:r>
            <a:endParaRPr lang="cs-CZ" dirty="0"/>
          </a:p>
        </p:txBody>
      </p:sp>
      <p:sp>
        <p:nvSpPr>
          <p:cNvPr id="3" name="Zástupný symbol pro obsah 2"/>
          <p:cNvSpPr>
            <a:spLocks noGrp="1"/>
          </p:cNvSpPr>
          <p:nvPr>
            <p:ph idx="1"/>
          </p:nvPr>
        </p:nvSpPr>
        <p:spPr/>
        <p:txBody>
          <a:bodyPr>
            <a:normAutofit/>
          </a:bodyPr>
          <a:lstStyle/>
          <a:p>
            <a:r>
              <a:rPr lang="pl-PL" dirty="0" smtClean="0"/>
              <a:t>„</a:t>
            </a:r>
            <a:r>
              <a:rPr lang="pl-PL" i="1" dirty="0" smtClean="0"/>
              <a:t>Dělníci nemají vlast. Pouze s ohledem na formu má jejich boj národní ráz, totiž na úrovni daných států a národů, ale z podstaty jde o boj internacionální. Na cestě k vytvoření společnosti solidarity se světový proletariát musí nejprve stát národem sám o sobě, podle vzoru třetího stavu ve Francii v roce 1789</a:t>
            </a:r>
            <a:r>
              <a:rPr lang="pl-PL" dirty="0" smtClean="0"/>
              <a:t>.”</a:t>
            </a:r>
          </a:p>
          <a:p>
            <a:endParaRPr lang="pl-PL" dirty="0"/>
          </a:p>
          <a:p>
            <a:r>
              <a:rPr lang="pl-PL" dirty="0"/>
              <a:t> </a:t>
            </a:r>
            <a:r>
              <a:rPr lang="pl-PL" b="1" dirty="0"/>
              <a:t>H</a:t>
            </a:r>
            <a:r>
              <a:rPr lang="pl-PL" b="1" dirty="0" smtClean="0"/>
              <a:t>lavně v německém prostředí se socialistickým dělníkům smáli, že jsou „tovaryši bez vlasti”(Vaterlandlose Gesellen).</a:t>
            </a:r>
          </a:p>
          <a:p>
            <a:r>
              <a:rPr lang="pl-PL" b="1" dirty="0"/>
              <a:t> </a:t>
            </a:r>
            <a:r>
              <a:rPr lang="pl-PL" b="1" dirty="0" smtClean="0"/>
              <a:t>Proč se postupně (hlavně od 90. let 19. století) postupně ukazovalo, že dělníci nadále cítí sounáležitost s národem? V čem se Marx mýlil?  </a:t>
            </a:r>
            <a:endParaRPr lang="cs-CZ" b="1" dirty="0"/>
          </a:p>
        </p:txBody>
      </p:sp>
    </p:spTree>
    <p:extLst>
      <p:ext uri="{BB962C8B-B14F-4D97-AF65-F5344CB8AC3E}">
        <p14:creationId xmlns:p14="http://schemas.microsoft.com/office/powerpoint/2010/main" val="2203238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Tzv. dělnické strany působící v českých zemích (1911) </a:t>
            </a:r>
            <a:endParaRPr lang="cs-CZ" dirty="0"/>
          </a:p>
        </p:txBody>
      </p:sp>
      <p:sp>
        <p:nvSpPr>
          <p:cNvPr id="3" name="Zástupný symbol pro obsah 2"/>
          <p:cNvSpPr>
            <a:spLocks noGrp="1"/>
          </p:cNvSpPr>
          <p:nvPr>
            <p:ph idx="1"/>
          </p:nvPr>
        </p:nvSpPr>
        <p:spPr/>
        <p:txBody>
          <a:bodyPr/>
          <a:lstStyle/>
          <a:p>
            <a:r>
              <a:rPr lang="pl-PL" dirty="0" smtClean="0"/>
              <a:t>Sozialdemokratische Arbeiterpartei</a:t>
            </a:r>
          </a:p>
          <a:p>
            <a:r>
              <a:rPr lang="pl-PL" dirty="0" smtClean="0"/>
              <a:t>Polska Partia Socjalno-Demokratyczna Galicji i Śląska Cieszyńskiego</a:t>
            </a:r>
          </a:p>
          <a:p>
            <a:r>
              <a:rPr lang="pl-PL" dirty="0" smtClean="0"/>
              <a:t>Českoslovanská strana sociálně demokratická (Autonomisté)</a:t>
            </a:r>
          </a:p>
          <a:p>
            <a:r>
              <a:rPr lang="pl-PL" dirty="0" smtClean="0"/>
              <a:t>Česká sociálně demokratická strana v Rakousku (Centralisté)</a:t>
            </a:r>
          </a:p>
          <a:p>
            <a:r>
              <a:rPr lang="pl-PL" dirty="0" smtClean="0"/>
              <a:t>Česká národně sociální strana</a:t>
            </a:r>
          </a:p>
          <a:p>
            <a:r>
              <a:rPr lang="pl-PL" dirty="0" smtClean="0"/>
              <a:t>Křesťansko-sociální strana v Čechách</a:t>
            </a:r>
          </a:p>
          <a:p>
            <a:r>
              <a:rPr lang="pl-PL" dirty="0" smtClean="0"/>
              <a:t>Christlich-soziale Partei</a:t>
            </a:r>
          </a:p>
          <a:p>
            <a:r>
              <a:rPr lang="pl-PL" dirty="0" smtClean="0"/>
              <a:t>Deutsche Arbeiterpartei</a:t>
            </a:r>
            <a:endParaRPr lang="cs-CZ" dirty="0"/>
          </a:p>
        </p:txBody>
      </p:sp>
    </p:spTree>
    <p:extLst>
      <p:ext uri="{BB962C8B-B14F-4D97-AF65-F5344CB8AC3E}">
        <p14:creationId xmlns:p14="http://schemas.microsoft.com/office/powerpoint/2010/main" val="2022028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2522764"/>
          </a:xfrm>
        </p:spPr>
        <p:txBody>
          <a:bodyPr>
            <a:normAutofit fontScale="90000"/>
          </a:bodyPr>
          <a:lstStyle/>
          <a:p>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Karikatura snah českých měšťanských stran o včlenění sociální demokracie do národního hnutí </a:t>
            </a:r>
            <a:endParaRPr lang="cs-CZ" dirty="0"/>
          </a:p>
        </p:txBody>
      </p:sp>
      <p:pic>
        <p:nvPicPr>
          <p:cNvPr id="5" name="Zástupný symbol pro obrázek 4"/>
          <p:cNvPicPr>
            <a:picLocks noGrp="1" noChangeAspect="1"/>
          </p:cNvPicPr>
          <p:nvPr>
            <p:ph type="pic" idx="1"/>
          </p:nvPr>
        </p:nvPicPr>
        <p:blipFill>
          <a:blip r:embed="rId2"/>
          <a:srcRect t="11397" b="11397"/>
          <a:stretch>
            <a:fillRect/>
          </a:stretch>
        </p:blipFill>
        <p:spPr>
          <a:prstGeom prst="rect">
            <a:avLst/>
          </a:prstGeom>
        </p:spPr>
      </p:pic>
      <p:sp>
        <p:nvSpPr>
          <p:cNvPr id="4" name="Zástupný symbol pro text 3"/>
          <p:cNvSpPr>
            <a:spLocks noGrp="1"/>
          </p:cNvSpPr>
          <p:nvPr>
            <p:ph type="body" sz="half" idx="2"/>
          </p:nvPr>
        </p:nvSpPr>
        <p:spPr>
          <a:xfrm>
            <a:off x="839788" y="3592286"/>
            <a:ext cx="3932237" cy="2276702"/>
          </a:xfrm>
        </p:spPr>
        <p:txBody>
          <a:bodyPr>
            <a:normAutofit/>
          </a:bodyPr>
          <a:lstStyle/>
          <a:p>
            <a:r>
              <a:rPr lang="pl-PL" dirty="0" smtClean="0"/>
              <a:t>Práce politické reprezentace v zastupitelské demokracii vyžaduje určitou formu hledání dohody a spojenců – dělnická politika tu ztratila svůj revoluční, nekompromisní ráz, také měšťanská politika se stala více sociální, orientovanou na otázky spravedlnosti ve společnosti, boj s chudobou apod. </a:t>
            </a:r>
            <a:endParaRPr lang="cs-CZ" dirty="0"/>
          </a:p>
        </p:txBody>
      </p:sp>
    </p:spTree>
    <p:extLst>
      <p:ext uri="{BB962C8B-B14F-4D97-AF65-F5344CB8AC3E}">
        <p14:creationId xmlns:p14="http://schemas.microsoft.com/office/powerpoint/2010/main" val="207494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Kritika mladého socialisty adresovaná poměrům v sociálnědemokratických spolcích </a:t>
            </a:r>
            <a:r>
              <a:rPr lang="pl-PL" dirty="0"/>
              <a:t>(1912) </a:t>
            </a:r>
            <a:endParaRPr lang="cs-CZ" dirty="0"/>
          </a:p>
        </p:txBody>
      </p:sp>
      <p:sp>
        <p:nvSpPr>
          <p:cNvPr id="3" name="Zástupný symbol pro obsah 2"/>
          <p:cNvSpPr>
            <a:spLocks noGrp="1"/>
          </p:cNvSpPr>
          <p:nvPr>
            <p:ph idx="1"/>
          </p:nvPr>
        </p:nvSpPr>
        <p:spPr/>
        <p:txBody>
          <a:bodyPr>
            <a:normAutofit/>
          </a:bodyPr>
          <a:lstStyle/>
          <a:p>
            <a:r>
              <a:rPr lang="pl-PL" i="1" dirty="0" smtClean="0"/>
              <a:t>„Zdá se ti, že jsi snad přišel do menažerie/ZOO. Jsou tu k vidění podivné scény. Soudruzi, kteří jsou v hnutí jistě více než deset let, sedí kolem stolu a hrají v jednom kuse karty. Bijí přitom rukama o stůl, křičí, plácají se po ramenou, povídají vulgární vtípky, občas se i stalo, že se porvali. Vážnější, opravdoví soudruzi jsou znechuceni takovým způsobem práce v hnutí socialistickém. Po několika střetech a prudkých hádkách, když si dovolili něco kritizovat, opouští spolek se studem, neboť vidí, že sami se nemohou postavit zlu.”</a:t>
            </a:r>
          </a:p>
          <a:p>
            <a:r>
              <a:rPr lang="pl-PL" dirty="0"/>
              <a:t> </a:t>
            </a:r>
            <a:r>
              <a:rPr lang="pl-PL" b="1" dirty="0" smtClean="0"/>
              <a:t>Co má kritika společného se změnami v socialistickému hnutí (1889/1897/1907)? </a:t>
            </a:r>
            <a:endParaRPr lang="cs-CZ" b="1" dirty="0"/>
          </a:p>
        </p:txBody>
      </p:sp>
    </p:spTree>
    <p:extLst>
      <p:ext uri="{BB962C8B-B14F-4D97-AF65-F5344CB8AC3E}">
        <p14:creationId xmlns:p14="http://schemas.microsoft.com/office/powerpoint/2010/main" val="1470983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t>
            </a:r>
            <a:r>
              <a:rPr lang="cs-CZ" dirty="0" err="1" smtClean="0"/>
              <a:t>Teuerungsrevolte</a:t>
            </a:r>
            <a:r>
              <a:rPr lang="cs-CZ" dirty="0" smtClean="0"/>
              <a:t>“ </a:t>
            </a:r>
            <a:r>
              <a:rPr lang="cs-CZ" dirty="0" err="1" smtClean="0"/>
              <a:t>Ottakring</a:t>
            </a:r>
            <a:r>
              <a:rPr lang="cs-CZ" dirty="0" smtClean="0"/>
              <a:t> 1911 – nová podoba sociálních nepokojů</a:t>
            </a:r>
            <a:endParaRPr lang="cs-CZ" dirty="0"/>
          </a:p>
        </p:txBody>
      </p:sp>
      <p:pic>
        <p:nvPicPr>
          <p:cNvPr id="4" name="Zástupný symbol pro obsah 3"/>
          <p:cNvPicPr>
            <a:picLocks noGrp="1" noChangeAspect="1"/>
          </p:cNvPicPr>
          <p:nvPr>
            <p:ph idx="1"/>
          </p:nvPr>
        </p:nvPicPr>
        <p:blipFill>
          <a:blip r:embed="rId2"/>
          <a:stretch>
            <a:fillRect/>
          </a:stretch>
        </p:blipFill>
        <p:spPr>
          <a:xfrm>
            <a:off x="547007" y="1714894"/>
            <a:ext cx="5127172" cy="4890013"/>
          </a:xfrm>
          <a:prstGeom prst="rect">
            <a:avLst/>
          </a:prstGeom>
        </p:spPr>
      </p:pic>
      <p:pic>
        <p:nvPicPr>
          <p:cNvPr id="7" name="Obrázek 6"/>
          <p:cNvPicPr>
            <a:picLocks noChangeAspect="1"/>
          </p:cNvPicPr>
          <p:nvPr/>
        </p:nvPicPr>
        <p:blipFill>
          <a:blip r:embed="rId3"/>
          <a:stretch>
            <a:fillRect/>
          </a:stretch>
        </p:blipFill>
        <p:spPr>
          <a:xfrm>
            <a:off x="6096000" y="1714894"/>
            <a:ext cx="5791880" cy="4954929"/>
          </a:xfrm>
          <a:prstGeom prst="rect">
            <a:avLst/>
          </a:prstGeom>
        </p:spPr>
      </p:pic>
    </p:spTree>
    <p:extLst>
      <p:ext uri="{BB962C8B-B14F-4D97-AF65-F5344CB8AC3E}">
        <p14:creationId xmlns:p14="http://schemas.microsoft.com/office/powerpoint/2010/main" val="3196862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výzvy pro sociální demokracii a labilita její dějinné role (1907-1917)</a:t>
            </a:r>
            <a:endParaRPr lang="cs-CZ" dirty="0"/>
          </a:p>
        </p:txBody>
      </p:sp>
      <p:sp>
        <p:nvSpPr>
          <p:cNvPr id="3" name="Zástupný symbol pro text 2"/>
          <p:cNvSpPr>
            <a:spLocks noGrp="1"/>
          </p:cNvSpPr>
          <p:nvPr>
            <p:ph type="body" idx="1"/>
          </p:nvPr>
        </p:nvSpPr>
        <p:spPr/>
        <p:txBody>
          <a:bodyPr/>
          <a:lstStyle/>
          <a:p>
            <a:r>
              <a:rPr lang="cs-CZ" dirty="0" smtClean="0"/>
              <a:t>Téma přesunu méně kvalifikované práce mimo vyspělé země</a:t>
            </a:r>
            <a:endParaRPr lang="cs-CZ" dirty="0"/>
          </a:p>
        </p:txBody>
      </p:sp>
      <p:pic>
        <p:nvPicPr>
          <p:cNvPr id="10" name="Zástupný symbol pro obsah 9"/>
          <p:cNvPicPr>
            <a:picLocks noGrp="1" noChangeAspect="1"/>
          </p:cNvPicPr>
          <p:nvPr>
            <p:ph sz="half" idx="2"/>
          </p:nvPr>
        </p:nvPicPr>
        <p:blipFill>
          <a:blip r:embed="rId2"/>
          <a:stretch>
            <a:fillRect/>
          </a:stretch>
        </p:blipFill>
        <p:spPr>
          <a:xfrm>
            <a:off x="4069384" y="2622051"/>
            <a:ext cx="3538483" cy="3450635"/>
          </a:xfrm>
          <a:prstGeom prst="rect">
            <a:avLst/>
          </a:prstGeom>
        </p:spPr>
      </p:pic>
      <p:sp>
        <p:nvSpPr>
          <p:cNvPr id="5" name="Zástupný symbol pro text 4"/>
          <p:cNvSpPr>
            <a:spLocks noGrp="1"/>
          </p:cNvSpPr>
          <p:nvPr>
            <p:ph type="body" sz="quarter" idx="3"/>
          </p:nvPr>
        </p:nvSpPr>
        <p:spPr/>
        <p:txBody>
          <a:bodyPr/>
          <a:lstStyle/>
          <a:p>
            <a:r>
              <a:rPr lang="cs-CZ" dirty="0" smtClean="0"/>
              <a:t>Téma ženské práce a práce mládeže</a:t>
            </a:r>
            <a:endParaRPr lang="cs-CZ" dirty="0"/>
          </a:p>
        </p:txBody>
      </p:sp>
      <p:sp>
        <p:nvSpPr>
          <p:cNvPr id="6" name="Zástupný symbol pro obsah 5"/>
          <p:cNvSpPr>
            <a:spLocks noGrp="1"/>
          </p:cNvSpPr>
          <p:nvPr>
            <p:ph sz="quarter" idx="4"/>
          </p:nvPr>
        </p:nvSpPr>
        <p:spPr/>
        <p:txBody>
          <a:bodyPr/>
          <a:lstStyle/>
          <a:p>
            <a:endParaRPr lang="cs-CZ" dirty="0"/>
          </a:p>
        </p:txBody>
      </p:sp>
      <p:pic>
        <p:nvPicPr>
          <p:cNvPr id="7" name="Obrázek 6"/>
          <p:cNvPicPr>
            <a:picLocks noChangeAspect="1"/>
          </p:cNvPicPr>
          <p:nvPr/>
        </p:nvPicPr>
        <p:blipFill>
          <a:blip r:embed="rId3"/>
          <a:stretch>
            <a:fillRect/>
          </a:stretch>
        </p:blipFill>
        <p:spPr>
          <a:xfrm>
            <a:off x="8153290" y="2825736"/>
            <a:ext cx="3747521" cy="4032264"/>
          </a:xfrm>
          <a:prstGeom prst="rect">
            <a:avLst/>
          </a:prstGeom>
        </p:spPr>
      </p:pic>
      <p:pic>
        <p:nvPicPr>
          <p:cNvPr id="9" name="Obrázek 8"/>
          <p:cNvPicPr>
            <a:picLocks noChangeAspect="1"/>
          </p:cNvPicPr>
          <p:nvPr/>
        </p:nvPicPr>
        <p:blipFill>
          <a:blip r:embed="rId4"/>
          <a:stretch>
            <a:fillRect/>
          </a:stretch>
        </p:blipFill>
        <p:spPr>
          <a:xfrm>
            <a:off x="96177" y="2505075"/>
            <a:ext cx="3656839" cy="3684588"/>
          </a:xfrm>
          <a:prstGeom prst="rect">
            <a:avLst/>
          </a:prstGeom>
        </p:spPr>
      </p:pic>
      <p:sp>
        <p:nvSpPr>
          <p:cNvPr id="11" name="Obdélník 10"/>
          <p:cNvSpPr/>
          <p:nvPr/>
        </p:nvSpPr>
        <p:spPr>
          <a:xfrm>
            <a:off x="3101009" y="3244334"/>
            <a:ext cx="5541874" cy="3416320"/>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a:p>
          <a:p>
            <a:r>
              <a:rPr lang="cs-CZ" b="1" dirty="0" smtClean="0"/>
              <a:t>Revoluce </a:t>
            </a:r>
            <a:r>
              <a:rPr lang="cs-CZ" b="1" dirty="0"/>
              <a:t>v Rusku 1917 - rozcestí dělnického hnutí?</a:t>
            </a:r>
          </a:p>
        </p:txBody>
      </p:sp>
    </p:spTree>
    <p:extLst>
      <p:ext uri="{BB962C8B-B14F-4D97-AF65-F5344CB8AC3E}">
        <p14:creationId xmlns:p14="http://schemas.microsoft.com/office/powerpoint/2010/main" val="78369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2ACB47-4F41-4A41-8AE6-B5247BE3FFD3}"/>
              </a:ext>
            </a:extLst>
          </p:cNvPr>
          <p:cNvSpPr>
            <a:spLocks noGrp="1"/>
          </p:cNvSpPr>
          <p:nvPr>
            <p:ph type="title"/>
          </p:nvPr>
        </p:nvSpPr>
        <p:spPr/>
        <p:txBody>
          <a:bodyPr/>
          <a:lstStyle/>
          <a:p>
            <a:r>
              <a:rPr lang="cs-CZ" dirty="0">
                <a:cs typeface="Calibri Light"/>
              </a:rPr>
              <a:t>Základní znaky ústavního vývoje Rakouska v 19. století</a:t>
            </a:r>
            <a:endParaRPr lang="cs-CZ" dirty="0"/>
          </a:p>
        </p:txBody>
      </p:sp>
      <p:sp>
        <p:nvSpPr>
          <p:cNvPr id="3" name="Zástupný obsah 2">
            <a:extLst>
              <a:ext uri="{FF2B5EF4-FFF2-40B4-BE49-F238E27FC236}">
                <a16:creationId xmlns:a16="http://schemas.microsoft.com/office/drawing/2014/main" id="{9F709B3E-E334-49A0-8E74-00F9D6DF42EA}"/>
              </a:ext>
            </a:extLst>
          </p:cNvPr>
          <p:cNvSpPr>
            <a:spLocks noGrp="1"/>
          </p:cNvSpPr>
          <p:nvPr>
            <p:ph idx="1"/>
          </p:nvPr>
        </p:nvSpPr>
        <p:spPr/>
        <p:txBody>
          <a:bodyPr vert="horz" lIns="91440" tIns="45720" rIns="91440" bIns="45720" rtlCol="0" anchor="t">
            <a:normAutofit/>
          </a:bodyPr>
          <a:lstStyle/>
          <a:p>
            <a:r>
              <a:rPr lang="cs-CZ" dirty="0">
                <a:cs typeface="Calibri"/>
              </a:rPr>
              <a:t>Stát je po celou dobu vnímán jako majetek habsbursko-lotrinské </a:t>
            </a:r>
            <a:r>
              <a:rPr lang="cs-CZ" dirty="0" smtClean="0">
                <a:cs typeface="Calibri"/>
              </a:rPr>
              <a:t>dynastie, jako impérium</a:t>
            </a:r>
            <a:endParaRPr lang="cs-CZ" dirty="0">
              <a:cs typeface="Calibri"/>
            </a:endParaRPr>
          </a:p>
          <a:p>
            <a:r>
              <a:rPr lang="cs-CZ" dirty="0">
                <a:cs typeface="Calibri"/>
              </a:rPr>
              <a:t>Tradiční oporou moci </a:t>
            </a:r>
            <a:r>
              <a:rPr lang="cs-CZ" dirty="0" smtClean="0">
                <a:cs typeface="Calibri"/>
              </a:rPr>
              <a:t>Habsburků </a:t>
            </a:r>
            <a:r>
              <a:rPr lang="cs-CZ" dirty="0">
                <a:cs typeface="Calibri"/>
              </a:rPr>
              <a:t>je důstojnický sbor, vyšší úřednictvo a vedení římskokatolické církve</a:t>
            </a:r>
          </a:p>
          <a:p>
            <a:r>
              <a:rPr lang="cs-CZ" dirty="0">
                <a:cs typeface="Calibri"/>
              </a:rPr>
              <a:t>Volání obyvatelstva po podílu na moci je Habsburky zprvu chápáno jako opovážlivost, pak jako vynucený ústupek, později je ústava vnímán jako "dar" panovníka lidu </a:t>
            </a:r>
          </a:p>
          <a:p>
            <a:r>
              <a:rPr lang="cs-CZ" dirty="0">
                <a:cs typeface="Calibri"/>
              </a:rPr>
              <a:t>FJI. si ponechal i v konstitučním režimu dvě pojistky své moci: a) možnost ústavu sistovat, tj. zneplatnit; b) mimo zákon stála armáda, hlavně její důstojnický sbor </a:t>
            </a:r>
          </a:p>
        </p:txBody>
      </p:sp>
    </p:spTree>
    <p:extLst>
      <p:ext uri="{BB962C8B-B14F-4D97-AF65-F5344CB8AC3E}">
        <p14:creationId xmlns:p14="http://schemas.microsoft.com/office/powerpoint/2010/main" val="1666300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Dělnictvo</a:t>
            </a:r>
          </a:p>
        </p:txBody>
      </p:sp>
      <p:sp>
        <p:nvSpPr>
          <p:cNvPr id="3" name="Zástupný symbol pro obsah 2"/>
          <p:cNvSpPr>
            <a:spLocks noGrp="1"/>
          </p:cNvSpPr>
          <p:nvPr>
            <p:ph idx="1"/>
          </p:nvPr>
        </p:nvSpPr>
        <p:spPr/>
        <p:txBody>
          <a:bodyPr>
            <a:normAutofit fontScale="85000" lnSpcReduction="20000"/>
          </a:bodyPr>
          <a:lstStyle/>
          <a:p>
            <a:r>
              <a:rPr lang="cs-CZ" dirty="0"/>
              <a:t>Vytvoření nové sociální vrstvy z manuálně pracujících příslušníků cechů a z venkovské chudiny migrujících do měst</a:t>
            </a:r>
          </a:p>
          <a:p>
            <a:r>
              <a:rPr lang="cs-CZ" dirty="0"/>
              <a:t>Identita sociální vrstvy vyrůstá z podobných hmotných podmínek (dlouhá pracovní doba, manuální práce, nejistota, riziko úrazu, nezaměstnanosti, nemoci, závislost na zaměstnavateli) a z přijatých kulturních vzorců pod vlivem díla K. Marxe: společný úděl dělnictva a jeho historická role, plán proměny společnosti, revoluce atd.</a:t>
            </a:r>
          </a:p>
          <a:p>
            <a:r>
              <a:rPr lang="cs-CZ" dirty="0"/>
              <a:t>Politická organizace: rychlý růst organizací dělnictva po hospodářské krizi (1873) a demokratizaci rakouského právního řádu, 1889 </a:t>
            </a:r>
            <a:r>
              <a:rPr lang="cs-CZ" dirty="0" err="1"/>
              <a:t>hainfeldský</a:t>
            </a:r>
            <a:r>
              <a:rPr lang="cs-CZ" dirty="0"/>
              <a:t> </a:t>
            </a:r>
            <a:r>
              <a:rPr lang="cs-CZ" dirty="0" smtClean="0"/>
              <a:t>program sociální demokracie: </a:t>
            </a:r>
            <a:r>
              <a:rPr lang="cs-CZ" dirty="0"/>
              <a:t>vznik mohutné internacionální strany s (převážně) legální činností, mírná distance od revolučních zásad</a:t>
            </a:r>
          </a:p>
          <a:p>
            <a:r>
              <a:rPr lang="cs-CZ" dirty="0"/>
              <a:t>Eroze jednoty: nejasnosti s tezí o internacionální jednotě, nejasnost s tezí o náboženství jako „opiu lidstva“ a nejasnost postupu u specifických zájmů jednotlivých skupin dělnictva (dělnická aristokracie, ženy, mládež ad.)  </a:t>
            </a:r>
          </a:p>
        </p:txBody>
      </p:sp>
    </p:spTree>
    <p:extLst>
      <p:ext uri="{BB962C8B-B14F-4D97-AF65-F5344CB8AC3E}">
        <p14:creationId xmlns:p14="http://schemas.microsoft.com/office/powerpoint/2010/main" val="3211466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Rolnictvo</a:t>
            </a:r>
          </a:p>
        </p:txBody>
      </p:sp>
      <p:sp>
        <p:nvSpPr>
          <p:cNvPr id="3" name="Zástupný symbol pro obsah 2"/>
          <p:cNvSpPr>
            <a:spLocks noGrp="1"/>
          </p:cNvSpPr>
          <p:nvPr>
            <p:ph idx="1"/>
          </p:nvPr>
        </p:nvSpPr>
        <p:spPr/>
        <p:txBody>
          <a:bodyPr>
            <a:normAutofit fontScale="92500" lnSpcReduction="10000"/>
          </a:bodyPr>
          <a:lstStyle/>
          <a:p>
            <a:r>
              <a:rPr lang="cs-CZ" dirty="0"/>
              <a:t>Struktura vesnické společnosti:</a:t>
            </a:r>
          </a:p>
          <a:p>
            <a:pPr>
              <a:buFontTx/>
              <a:buChar char="-"/>
            </a:pPr>
            <a:r>
              <a:rPr lang="cs-CZ" dirty="0"/>
              <a:t>Sedláci</a:t>
            </a:r>
          </a:p>
          <a:p>
            <a:pPr>
              <a:buFontTx/>
              <a:buChar char="-"/>
            </a:pPr>
            <a:r>
              <a:rPr lang="cs-CZ" dirty="0"/>
              <a:t>Chalupníci/domkáři</a:t>
            </a:r>
          </a:p>
          <a:p>
            <a:pPr>
              <a:buFontTx/>
              <a:buChar char="-"/>
            </a:pPr>
            <a:r>
              <a:rPr lang="cs-CZ" dirty="0"/>
              <a:t>Chudina (podruzi, nádeníci, děvečky)</a:t>
            </a:r>
          </a:p>
          <a:p>
            <a:pPr>
              <a:buFontTx/>
              <a:buChar char="-"/>
            </a:pPr>
            <a:r>
              <a:rPr lang="cs-CZ" dirty="0"/>
              <a:t>Lidé na okraji (vysloužilci, obecní pastýř, Romové)</a:t>
            </a:r>
          </a:p>
          <a:p>
            <a:pPr>
              <a:buFontTx/>
              <a:buChar char="-"/>
            </a:pPr>
            <a:r>
              <a:rPr lang="cs-CZ" dirty="0"/>
              <a:t>Specifická role faráře, učitele, mlynáře, hostinského, vesnických řemeslníků</a:t>
            </a:r>
          </a:p>
          <a:p>
            <a:pPr marL="0" indent="0">
              <a:buNone/>
            </a:pPr>
            <a:r>
              <a:rPr lang="cs-CZ" dirty="0"/>
              <a:t>Jejich soužití někdy idealizováno (agrarismus: blízkost člověka k člověku, zbožnost, solidarita komunit, tradiční role, řád, poctivá práce), jindy interpretováno jako plné problémů a konfliktů (alkoholismus, drobná kriminalita, násilí na ženách a dětech, pomluvy, hazard, antisemitismus, pověry)</a:t>
            </a:r>
          </a:p>
        </p:txBody>
      </p:sp>
    </p:spTree>
    <p:extLst>
      <p:ext uri="{BB962C8B-B14F-4D97-AF65-F5344CB8AC3E}">
        <p14:creationId xmlns:p14="http://schemas.microsoft.com/office/powerpoint/2010/main" val="2523352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Selský dům a dům chalupníka(domkáře) </a:t>
            </a:r>
            <a:endParaRPr lang="cs-CZ" dirty="0"/>
          </a:p>
        </p:txBody>
      </p:sp>
      <p:sp>
        <p:nvSpPr>
          <p:cNvPr id="3" name="Zástupný symbol pro text 2"/>
          <p:cNvSpPr>
            <a:spLocks noGrp="1"/>
          </p:cNvSpPr>
          <p:nvPr>
            <p:ph type="body" idx="1"/>
          </p:nvPr>
        </p:nvSpPr>
        <p:spPr/>
        <p:txBody>
          <a:bodyPr/>
          <a:lstStyle/>
          <a:p>
            <a:endParaRPr lang="cs-CZ"/>
          </a:p>
        </p:txBody>
      </p:sp>
      <p:pic>
        <p:nvPicPr>
          <p:cNvPr id="8" name="Zástupný symbol pro obsah 7"/>
          <p:cNvPicPr>
            <a:picLocks noGrp="1" noChangeAspect="1"/>
          </p:cNvPicPr>
          <p:nvPr>
            <p:ph sz="half" idx="2"/>
          </p:nvPr>
        </p:nvPicPr>
        <p:blipFill>
          <a:blip r:embed="rId2"/>
          <a:stretch>
            <a:fillRect/>
          </a:stretch>
        </p:blipFill>
        <p:spPr>
          <a:xfrm>
            <a:off x="1060224" y="2857499"/>
            <a:ext cx="5037364" cy="3151415"/>
          </a:xfrm>
          <a:prstGeom prst="rect">
            <a:avLst/>
          </a:prstGeom>
        </p:spPr>
      </p:pic>
      <p:sp>
        <p:nvSpPr>
          <p:cNvPr id="5" name="Zástupný symbol pro text 4"/>
          <p:cNvSpPr>
            <a:spLocks noGrp="1"/>
          </p:cNvSpPr>
          <p:nvPr>
            <p:ph type="body" sz="quarter" idx="3"/>
          </p:nvPr>
        </p:nvSpPr>
        <p:spPr/>
        <p:txBody>
          <a:bodyPr/>
          <a:lstStyle/>
          <a:p>
            <a:endParaRPr lang="cs-CZ"/>
          </a:p>
        </p:txBody>
      </p:sp>
      <p:pic>
        <p:nvPicPr>
          <p:cNvPr id="7" name="Zástupný symbol pro obsah 6"/>
          <p:cNvPicPr>
            <a:picLocks noGrp="1" noChangeAspect="1"/>
          </p:cNvPicPr>
          <p:nvPr>
            <p:ph sz="quarter" idx="4"/>
          </p:nvPr>
        </p:nvPicPr>
        <p:blipFill>
          <a:blip r:embed="rId3"/>
          <a:stretch>
            <a:fillRect/>
          </a:stretch>
        </p:blipFill>
        <p:spPr>
          <a:xfrm>
            <a:off x="6580414" y="2857499"/>
            <a:ext cx="4841422" cy="3241221"/>
          </a:xfrm>
          <a:prstGeom prst="rect">
            <a:avLst/>
          </a:prstGeom>
        </p:spPr>
      </p:pic>
    </p:spTree>
    <p:extLst>
      <p:ext uri="{BB962C8B-B14F-4D97-AF65-F5344CB8AC3E}">
        <p14:creationId xmlns:p14="http://schemas.microsoft.com/office/powerpoint/2010/main" val="800310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Trendy ve vývoji venkovské společnosti</a:t>
            </a:r>
          </a:p>
        </p:txBody>
      </p:sp>
      <p:sp>
        <p:nvSpPr>
          <p:cNvPr id="3" name="Zástupný symbol pro obsah 2"/>
          <p:cNvSpPr>
            <a:spLocks noGrp="1"/>
          </p:cNvSpPr>
          <p:nvPr>
            <p:ph idx="1"/>
          </p:nvPr>
        </p:nvSpPr>
        <p:spPr/>
        <p:txBody>
          <a:bodyPr>
            <a:normAutofit fontScale="92500" lnSpcReduction="10000"/>
          </a:bodyPr>
          <a:lstStyle/>
          <a:p>
            <a:r>
              <a:rPr lang="cs-CZ" dirty="0" smtClean="0"/>
              <a:t>Zrušení nevolnictví</a:t>
            </a:r>
          </a:p>
          <a:p>
            <a:r>
              <a:rPr lang="cs-CZ" dirty="0" smtClean="0"/>
              <a:t>Emancipace </a:t>
            </a:r>
            <a:r>
              <a:rPr lang="cs-CZ" dirty="0"/>
              <a:t>na vrchnosti (1849/1860)</a:t>
            </a:r>
          </a:p>
          <a:p>
            <a:r>
              <a:rPr lang="cs-CZ" dirty="0"/>
              <a:t>Převzetí role vůdců komunity sedláky (do cca 80./90. let)</a:t>
            </a:r>
          </a:p>
          <a:p>
            <a:r>
              <a:rPr lang="cs-CZ" dirty="0"/>
              <a:t>Emancipace chalupníků jako zastánců demokratizace venkovské společnosti</a:t>
            </a:r>
          </a:p>
          <a:p>
            <a:r>
              <a:rPr lang="cs-CZ" dirty="0"/>
              <a:t>Migrace do měst</a:t>
            </a:r>
          </a:p>
          <a:p>
            <a:r>
              <a:rPr lang="cs-CZ" dirty="0"/>
              <a:t>Industrializace venkova</a:t>
            </a:r>
          </a:p>
          <a:p>
            <a:r>
              <a:rPr lang="cs-CZ" dirty="0"/>
              <a:t>Zvyšování vstřícnosti ke </a:t>
            </a:r>
            <a:r>
              <a:rPr lang="cs-CZ" dirty="0" smtClean="0"/>
              <a:t>vzdělání</a:t>
            </a:r>
          </a:p>
          <a:p>
            <a:r>
              <a:rPr lang="cs-CZ" dirty="0" smtClean="0"/>
              <a:t>Agrární krize od 80. let 19. století jako důsledek globalizace trhu</a:t>
            </a:r>
            <a:endParaRPr lang="cs-CZ" dirty="0"/>
          </a:p>
          <a:p>
            <a:r>
              <a:rPr lang="cs-CZ" dirty="0"/>
              <a:t>Zvýšení životního standardu selských vrstev, markantní v 60. letech, </a:t>
            </a:r>
            <a:r>
              <a:rPr lang="cs-CZ" dirty="0" smtClean="0"/>
              <a:t>prudká změna 1914–1918 </a:t>
            </a:r>
            <a:endParaRPr lang="cs-CZ" dirty="0"/>
          </a:p>
        </p:txBody>
      </p:sp>
    </p:spTree>
    <p:extLst>
      <p:ext uri="{BB962C8B-B14F-4D97-AF65-F5344CB8AC3E}">
        <p14:creationId xmlns:p14="http://schemas.microsoft.com/office/powerpoint/2010/main" val="1136368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Mýtus Josefa II. – osvoboditele rolníků</a:t>
            </a:r>
            <a:endParaRPr lang="cs-CZ" dirty="0"/>
          </a:p>
        </p:txBody>
      </p:sp>
      <p:pic>
        <p:nvPicPr>
          <p:cNvPr id="5" name="Zástupný symbol pro obrázek 4"/>
          <p:cNvPicPr>
            <a:picLocks noGrp="1" noChangeAspect="1"/>
          </p:cNvPicPr>
          <p:nvPr>
            <p:ph type="pic" idx="1"/>
          </p:nvPr>
        </p:nvPicPr>
        <p:blipFill>
          <a:blip r:embed="rId2"/>
          <a:srcRect l="15896" r="15896"/>
          <a:stretch>
            <a:fillRect/>
          </a:stretch>
        </p:blipFill>
        <p:spPr>
          <a:xfrm>
            <a:off x="4864781" y="995363"/>
            <a:ext cx="6172200" cy="4873625"/>
          </a:xfrm>
          <a:prstGeom prst="rect">
            <a:avLst/>
          </a:prstGeom>
        </p:spPr>
      </p:pic>
      <p:sp>
        <p:nvSpPr>
          <p:cNvPr id="4" name="Zástupný symbol pro text 3"/>
          <p:cNvSpPr>
            <a:spLocks noGrp="1"/>
          </p:cNvSpPr>
          <p:nvPr>
            <p:ph type="body" sz="half" idx="2"/>
          </p:nvPr>
        </p:nvSpPr>
        <p:spPr/>
        <p:txBody>
          <a:bodyPr>
            <a:normAutofit/>
          </a:bodyPr>
          <a:lstStyle/>
          <a:p>
            <a:endParaRPr lang="pl-PL" dirty="0" smtClean="0"/>
          </a:p>
          <a:p>
            <a:endParaRPr lang="pl-PL" dirty="0"/>
          </a:p>
          <a:p>
            <a:r>
              <a:rPr lang="pl-PL" dirty="0" smtClean="0"/>
              <a:t>V roce 1769 císař Josef II. projížděl kolem obce Slavíkovice (u Rousínova). Kvůli poruše kočáru císař vystoupil a všiml si na blízkém poli oráče. Požádal o zapůjčení pluhu a </a:t>
            </a:r>
            <a:r>
              <a:rPr lang="pl-PL" dirty="0" err="1" smtClean="0"/>
              <a:t>vyoral</a:t>
            </a:r>
            <a:r>
              <a:rPr lang="pl-PL" dirty="0" smtClean="0"/>
              <a:t> na poli brázdu. O několik měsíců později Marie Terezie nechala na místě vztyčit pamětní kámen. </a:t>
            </a:r>
            <a:endParaRPr lang="cs-CZ" dirty="0"/>
          </a:p>
        </p:txBody>
      </p:sp>
    </p:spTree>
    <p:extLst>
      <p:ext uri="{BB962C8B-B14F-4D97-AF65-F5344CB8AC3E}">
        <p14:creationId xmlns:p14="http://schemas.microsoft.com/office/powerpoint/2010/main" val="2549607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Zrušení poddanství 1848</a:t>
            </a:r>
            <a:endParaRPr lang="cs-CZ" dirty="0"/>
          </a:p>
        </p:txBody>
      </p:sp>
      <p:pic>
        <p:nvPicPr>
          <p:cNvPr id="5" name="Zástupný symbol pro obrázek 4"/>
          <p:cNvPicPr>
            <a:picLocks noGrp="1" noChangeAspect="1"/>
          </p:cNvPicPr>
          <p:nvPr>
            <p:ph type="pic" idx="1"/>
          </p:nvPr>
        </p:nvPicPr>
        <p:blipFill>
          <a:blip r:embed="rId2"/>
          <a:srcRect l="4599" r="4599"/>
          <a:stretch>
            <a:fillRect/>
          </a:stretch>
        </p:blipFill>
        <p:spPr>
          <a:xfrm>
            <a:off x="5134202" y="399597"/>
            <a:ext cx="6172200" cy="4873625"/>
          </a:xfrm>
          <a:prstGeom prst="rect">
            <a:avLst/>
          </a:prstGeom>
        </p:spPr>
      </p:pic>
      <p:sp>
        <p:nvSpPr>
          <p:cNvPr id="4" name="Zástupný symbol pro text 3"/>
          <p:cNvSpPr>
            <a:spLocks noGrp="1"/>
          </p:cNvSpPr>
          <p:nvPr>
            <p:ph type="body" sz="half" idx="2"/>
          </p:nvPr>
        </p:nvSpPr>
        <p:spPr/>
        <p:txBody>
          <a:bodyPr/>
          <a:lstStyle/>
          <a:p>
            <a:r>
              <a:rPr lang="pl-PL" dirty="0" smtClean="0"/>
              <a:t>Na snímku je Hans Kudlich, nejmladší poslanec vídeňského parlamentu, autor návrhu na zrušení poddanství</a:t>
            </a:r>
          </a:p>
          <a:p>
            <a:endParaRPr lang="pl-PL" dirty="0"/>
          </a:p>
          <a:p>
            <a:r>
              <a:rPr lang="pl-PL" dirty="0" smtClean="0"/>
              <a:t>Kudlich patřil k nejradikálnějším německým poslancům, provází jej mýtus osvoboditele rolníků (německých, Bauernbefreier, nejvíce ve Slezsku a severních Čechách), je chápán jako symbol klíčové německé role v modernizaci Rakouska. </a:t>
            </a:r>
            <a:endParaRPr lang="cs-CZ" dirty="0"/>
          </a:p>
        </p:txBody>
      </p:sp>
      <p:pic>
        <p:nvPicPr>
          <p:cNvPr id="6" name="Obrázek 5"/>
          <p:cNvPicPr>
            <a:picLocks noChangeAspect="1"/>
          </p:cNvPicPr>
          <p:nvPr/>
        </p:nvPicPr>
        <p:blipFill>
          <a:blip r:embed="rId3"/>
          <a:stretch>
            <a:fillRect/>
          </a:stretch>
        </p:blipFill>
        <p:spPr>
          <a:xfrm>
            <a:off x="4210277" y="4381500"/>
            <a:ext cx="1847850" cy="2476500"/>
          </a:xfrm>
          <a:prstGeom prst="rect">
            <a:avLst/>
          </a:prstGeom>
        </p:spPr>
      </p:pic>
    </p:spTree>
    <p:extLst>
      <p:ext uri="{BB962C8B-B14F-4D97-AF65-F5344CB8AC3E}">
        <p14:creationId xmlns:p14="http://schemas.microsoft.com/office/powerpoint/2010/main" val="41061799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91242" y="529998"/>
            <a:ext cx="5154387" cy="2743881"/>
          </a:xfrm>
          <a:prstGeom prst="rect">
            <a:avLst/>
          </a:prstGeom>
        </p:spPr>
      </p:pic>
      <p:pic>
        <p:nvPicPr>
          <p:cNvPr id="3" name="Obrázek 2"/>
          <p:cNvPicPr>
            <a:picLocks noChangeAspect="1"/>
          </p:cNvPicPr>
          <p:nvPr/>
        </p:nvPicPr>
        <p:blipFill>
          <a:blip r:embed="rId3"/>
          <a:stretch>
            <a:fillRect/>
          </a:stretch>
        </p:blipFill>
        <p:spPr>
          <a:xfrm>
            <a:off x="6213021" y="529998"/>
            <a:ext cx="5396593" cy="2743881"/>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641" y="3453492"/>
            <a:ext cx="9152717" cy="3404507"/>
          </a:xfrm>
          <a:prstGeom prst="rect">
            <a:avLst/>
          </a:prstGeom>
        </p:spPr>
      </p:pic>
    </p:spTree>
    <p:extLst>
      <p:ext uri="{BB962C8B-B14F-4D97-AF65-F5344CB8AC3E}">
        <p14:creationId xmlns:p14="http://schemas.microsoft.com/office/powerpoint/2010/main" val="1914452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Plán vsi Jinačovice </a:t>
            </a:r>
            <a:r>
              <a:rPr lang="cs-CZ" dirty="0"/>
              <a:t>(1869) </a:t>
            </a:r>
          </a:p>
        </p:txBody>
      </p:sp>
      <p:pic>
        <p:nvPicPr>
          <p:cNvPr id="5" name="Zástupný symbol pro obrázek 4"/>
          <p:cNvPicPr>
            <a:picLocks noGrp="1" noChangeAspect="1"/>
          </p:cNvPicPr>
          <p:nvPr>
            <p:ph type="pic" idx="1"/>
          </p:nvPr>
        </p:nvPicPr>
        <p:blipFill>
          <a:blip r:embed="rId2"/>
          <a:srcRect l="12928" r="12928"/>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Co na snímku vidíme? Kde jsou...</a:t>
            </a:r>
          </a:p>
          <a:p>
            <a:pPr marL="285750" indent="-285750">
              <a:buFontTx/>
              <a:buChar char="-"/>
            </a:pPr>
            <a:r>
              <a:rPr lang="pl-PL" dirty="0" smtClean="0"/>
              <a:t>Selské domy</a:t>
            </a:r>
          </a:p>
          <a:p>
            <a:pPr marL="285750" indent="-285750">
              <a:buFontTx/>
              <a:buChar char="-"/>
            </a:pPr>
            <a:r>
              <a:rPr lang="pl-PL" dirty="0" smtClean="0"/>
              <a:t>Domy chalupníků</a:t>
            </a:r>
          </a:p>
          <a:p>
            <a:pPr marL="285750" indent="-285750">
              <a:buFontTx/>
              <a:buChar char="-"/>
            </a:pPr>
            <a:r>
              <a:rPr lang="pl-PL" dirty="0" smtClean="0"/>
              <a:t>Chudiny</a:t>
            </a:r>
          </a:p>
          <a:p>
            <a:pPr marL="285750" indent="-285750">
              <a:buFontTx/>
              <a:buChar char="-"/>
            </a:pPr>
            <a:endParaRPr lang="pl-PL" dirty="0"/>
          </a:p>
          <a:p>
            <a:pPr marL="285750" indent="-285750">
              <a:buFontTx/>
              <a:buChar char="-"/>
            </a:pPr>
            <a:r>
              <a:rPr lang="pl-PL" dirty="0" smtClean="0"/>
              <a:t>Kam se asi bude ves v dalších desetiletích rozvíjet?</a:t>
            </a:r>
            <a:endParaRPr lang="cs-CZ" dirty="0"/>
          </a:p>
        </p:txBody>
      </p:sp>
    </p:spTree>
    <p:extLst>
      <p:ext uri="{BB962C8B-B14F-4D97-AF65-F5344CB8AC3E}">
        <p14:creationId xmlns:p14="http://schemas.microsoft.com/office/powerpoint/2010/main" val="3048818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Mlýn </a:t>
            </a:r>
            <a:endParaRPr lang="cs-CZ" dirty="0"/>
          </a:p>
        </p:txBody>
      </p:sp>
      <p:pic>
        <p:nvPicPr>
          <p:cNvPr id="5" name="Zástupný symbol pro obrázek 4"/>
          <p:cNvPicPr>
            <a:picLocks noGrp="1" noChangeAspect="1"/>
          </p:cNvPicPr>
          <p:nvPr>
            <p:ph type="pic" idx="1"/>
          </p:nvPr>
        </p:nvPicPr>
        <p:blipFill>
          <a:blip r:embed="rId2"/>
          <a:srcRect l="2569" r="2569"/>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Mlynáři jsou počítáni k venkovské majetkové elitě, vykazují ale řadu zvláštností a nejsou do vesnické komunity plně integrováni</a:t>
            </a:r>
          </a:p>
        </p:txBody>
      </p:sp>
    </p:spTree>
    <p:extLst>
      <p:ext uri="{BB962C8B-B14F-4D97-AF65-F5344CB8AC3E}">
        <p14:creationId xmlns:p14="http://schemas.microsoft.com/office/powerpoint/2010/main" val="3885170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836" y="193675"/>
            <a:ext cx="10515600" cy="1325563"/>
          </a:xfrm>
        </p:spPr>
        <p:txBody>
          <a:bodyPr/>
          <a:lstStyle/>
          <a:p>
            <a:r>
              <a:rPr lang="pl-PL" dirty="0" smtClean="0"/>
              <a:t>Idyla české vsi</a:t>
            </a:r>
            <a:endParaRPr lang="cs-CZ" dirty="0"/>
          </a:p>
        </p:txBody>
      </p:sp>
      <p:pic>
        <p:nvPicPr>
          <p:cNvPr id="6" name="Obrázek 5"/>
          <p:cNvPicPr>
            <a:picLocks noChangeAspect="1"/>
          </p:cNvPicPr>
          <p:nvPr/>
        </p:nvPicPr>
        <p:blipFill>
          <a:blip r:embed="rId2"/>
          <a:stretch>
            <a:fillRect/>
          </a:stretch>
        </p:blipFill>
        <p:spPr>
          <a:xfrm>
            <a:off x="8426223" y="975973"/>
            <a:ext cx="3613377" cy="2653392"/>
          </a:xfrm>
          <a:prstGeom prst="rect">
            <a:avLst/>
          </a:prstGeom>
        </p:spPr>
      </p:pic>
      <p:pic>
        <p:nvPicPr>
          <p:cNvPr id="7" name="Obrázek 6"/>
          <p:cNvPicPr>
            <a:picLocks noChangeAspect="1"/>
          </p:cNvPicPr>
          <p:nvPr/>
        </p:nvPicPr>
        <p:blipFill>
          <a:blip r:embed="rId3"/>
          <a:stretch>
            <a:fillRect/>
          </a:stretch>
        </p:blipFill>
        <p:spPr>
          <a:xfrm>
            <a:off x="4841422" y="2126003"/>
            <a:ext cx="3584801" cy="4571320"/>
          </a:xfrm>
          <a:prstGeom prst="rect">
            <a:avLst/>
          </a:prstGeom>
        </p:spPr>
      </p:pic>
      <p:sp>
        <p:nvSpPr>
          <p:cNvPr id="3" name="Obdélník 2"/>
          <p:cNvSpPr/>
          <p:nvPr/>
        </p:nvSpPr>
        <p:spPr>
          <a:xfrm>
            <a:off x="9422296" y="2967335"/>
            <a:ext cx="217098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Vysvětli základní emoci obrázků, jakým směrem jde idealizace českého venkova v české veřejnosti?</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ástupný symbol pro obsah 4"/>
          <p:cNvSpPr>
            <a:spLocks noGrp="1"/>
          </p:cNvSpPr>
          <p:nvPr>
            <p:ph idx="1"/>
          </p:nvPr>
        </p:nvSpPr>
        <p:spPr>
          <a:xfrm>
            <a:off x="838200" y="1821578"/>
            <a:ext cx="10515600" cy="4351338"/>
          </a:xfrm>
        </p:spPr>
        <p:txBody>
          <a:bodyPr/>
          <a:lstStyle/>
          <a:p>
            <a:pPr marL="0" indent="0">
              <a:buNone/>
            </a:pPr>
            <a:r>
              <a:rPr lang="cs-CZ" dirty="0" smtClean="0"/>
              <a:t>ý</a:t>
            </a:r>
            <a:endParaRPr lang="cs-CZ" dirty="0"/>
          </a:p>
        </p:txBody>
      </p:sp>
      <p:pic>
        <p:nvPicPr>
          <p:cNvPr id="10" name="Obrázek 9"/>
          <p:cNvPicPr>
            <a:picLocks noChangeAspect="1"/>
          </p:cNvPicPr>
          <p:nvPr/>
        </p:nvPicPr>
        <p:blipFill>
          <a:blip r:embed="rId4"/>
          <a:stretch>
            <a:fillRect/>
          </a:stretch>
        </p:blipFill>
        <p:spPr>
          <a:xfrm>
            <a:off x="0" y="1341934"/>
            <a:ext cx="4841422" cy="4619625"/>
          </a:xfrm>
          <a:prstGeom prst="rect">
            <a:avLst/>
          </a:prstGeom>
        </p:spPr>
      </p:pic>
    </p:spTree>
    <p:extLst>
      <p:ext uri="{BB962C8B-B14F-4D97-AF65-F5344CB8AC3E}">
        <p14:creationId xmlns:p14="http://schemas.microsoft.com/office/powerpoint/2010/main" val="3274009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E5A125-D63B-4131-BD6F-24D926AA6015}"/>
              </a:ext>
            </a:extLst>
          </p:cNvPr>
          <p:cNvSpPr>
            <a:spLocks noGrp="1"/>
          </p:cNvSpPr>
          <p:nvPr>
            <p:ph type="title"/>
          </p:nvPr>
        </p:nvSpPr>
        <p:spPr/>
        <p:txBody>
          <a:bodyPr/>
          <a:lstStyle/>
          <a:p>
            <a:r>
              <a:rPr lang="cs-CZ" dirty="0">
                <a:cs typeface="Calibri Light"/>
              </a:rPr>
              <a:t>Úroveň demokracie v Rakousku</a:t>
            </a:r>
            <a:endParaRPr lang="cs-CZ" dirty="0"/>
          </a:p>
        </p:txBody>
      </p:sp>
      <p:sp>
        <p:nvSpPr>
          <p:cNvPr id="3" name="Zástupný obsah 2">
            <a:extLst>
              <a:ext uri="{FF2B5EF4-FFF2-40B4-BE49-F238E27FC236}">
                <a16:creationId xmlns:a16="http://schemas.microsoft.com/office/drawing/2014/main" id="{8BAA55A6-DABE-4147-B981-8DEAD9B45EFD}"/>
              </a:ext>
            </a:extLst>
          </p:cNvPr>
          <p:cNvSpPr>
            <a:spLocks noGrp="1"/>
          </p:cNvSpPr>
          <p:nvPr>
            <p:ph idx="1"/>
          </p:nvPr>
        </p:nvSpPr>
        <p:spPr/>
        <p:txBody>
          <a:bodyPr vert="horz" lIns="91440" tIns="45720" rIns="91440" bIns="45720" rtlCol="0" anchor="t">
            <a:normAutofit lnSpcReduction="10000"/>
          </a:bodyPr>
          <a:lstStyle/>
          <a:p>
            <a:r>
              <a:rPr lang="cs-CZ" dirty="0">
                <a:cs typeface="Calibri"/>
              </a:rPr>
              <a:t>Rozporná hodnocení</a:t>
            </a:r>
          </a:p>
          <a:p>
            <a:r>
              <a:rPr lang="cs-CZ" dirty="0">
                <a:cs typeface="Calibri"/>
              </a:rPr>
              <a:t>Dnes převaha vcelku pozitivního pohledu: v oblasti svobod významný pokrok od 90. let 19. století, úzkostlivá snaha dodržovat národnostní práva, světová špička v oblasti sociálních práv</a:t>
            </a:r>
          </a:p>
          <a:p>
            <a:r>
              <a:rPr lang="cs-CZ" dirty="0">
                <a:cs typeface="Calibri"/>
              </a:rPr>
              <a:t>Kolem roku 1900 patrně méně demokracie než ve Francii, Belgii nebo Švédsku, ale jistě více než na Balkáně, v Itálii apod. - dokonce pozitivně i ve srovnání s V. Británií</a:t>
            </a:r>
          </a:p>
          <a:p>
            <a:r>
              <a:rPr lang="cs-CZ" dirty="0">
                <a:cs typeface="Calibri"/>
              </a:rPr>
              <a:t>Viktor Adler: "Diktatura mírněná šlendriánem".</a:t>
            </a:r>
          </a:p>
          <a:p>
            <a:r>
              <a:rPr lang="cs-CZ" dirty="0">
                <a:cs typeface="Calibri"/>
              </a:rPr>
              <a:t>Velké rozdíly v kvalitě demokracie v západních a naopak východních a jižních částech říše</a:t>
            </a:r>
          </a:p>
        </p:txBody>
      </p:sp>
    </p:spTree>
    <p:extLst>
      <p:ext uri="{BB962C8B-B14F-4D97-AF65-F5344CB8AC3E}">
        <p14:creationId xmlns:p14="http://schemas.microsoft.com/office/powerpoint/2010/main" val="2783068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265713" y="194897"/>
            <a:ext cx="8752113" cy="5910943"/>
          </a:xfrm>
          <a:prstGeom prst="rect">
            <a:avLst/>
          </a:prstGeom>
        </p:spPr>
      </p:pic>
      <p:sp>
        <p:nvSpPr>
          <p:cNvPr id="3" name="Obdélník 2"/>
          <p:cNvSpPr/>
          <p:nvPr/>
        </p:nvSpPr>
        <p:spPr>
          <a:xfrm>
            <a:off x="489857" y="473529"/>
            <a:ext cx="2645229"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Také vesnická společnost je ale plná konkfiktů,</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ty se odehrávají více skrytě než ve městech, pro historika tak trochu „mimo prameny”:</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sedláci</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vs. velkostatkář</a:t>
            </a:r>
            <a:endParaRPr lang="pl-PL"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esničané vs. židovský kupec, hostinský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pl-PL" dirty="0">
                <a:solidFill>
                  <a:prstClr val="black"/>
                </a:solidFill>
                <a:latin typeface="Calibri" panose="020F0502020204030204"/>
              </a:rPr>
              <a:t>s</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tarousedlí vs. </a:t>
            </a:r>
            <a:r>
              <a:rPr lang="pl-PL" dirty="0" smtClean="0">
                <a:solidFill>
                  <a:prstClr val="black"/>
                </a:solidFill>
                <a:latin typeface="Calibri" panose="020F0502020204030204"/>
              </a:rPr>
              <a:t>n</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ovousedlí</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pl-PL" dirty="0">
                <a:solidFill>
                  <a:prstClr val="black"/>
                </a:solidFill>
                <a:latin typeface="Calibri" panose="020F0502020204030204"/>
              </a:rPr>
              <a:t>u</a:t>
            </a:r>
            <a:r>
              <a:rPr lang="pl-PL" dirty="0" smtClean="0">
                <a:solidFill>
                  <a:prstClr val="black"/>
                </a:solidFill>
                <a:latin typeface="Calibri" panose="020F0502020204030204"/>
              </a:rPr>
              <a:t>sedlí vesničané vs. tuláci, cikáni, potulní herci apod.</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sedláci </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vs. </a:t>
            </a:r>
            <a:r>
              <a:rPr lang="pl-PL" dirty="0">
                <a:solidFill>
                  <a:prstClr val="black"/>
                </a:solidFill>
                <a:latin typeface="Calibri" panose="020F0502020204030204"/>
              </a:rPr>
              <a:t>c</a:t>
            </a:r>
            <a:r>
              <a:rPr kumimoji="0" lang="pl-PL" sz="1800" b="0" i="0" u="none" strike="noStrike" kern="1200" cap="none" spc="0" normalizeH="0" baseline="0" noProof="0" smtClean="0">
                <a:ln>
                  <a:noFill/>
                </a:ln>
                <a:solidFill>
                  <a:prstClr val="black"/>
                </a:solidFill>
                <a:effectLst/>
                <a:uLnTx/>
                <a:uFillTx/>
                <a:latin typeface="Calibri" panose="020F0502020204030204"/>
                <a:ea typeface="+mn-ea"/>
                <a:cs typeface="+mn-cs"/>
              </a:rPr>
              <a:t>halupníci</a:t>
            </a: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pl-PL"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pl-PL" noProof="0" dirty="0" smtClean="0">
                <a:solidFill>
                  <a:prstClr val="black"/>
                </a:solidFill>
                <a:latin typeface="Calibri" panose="020F0502020204030204"/>
              </a:rPr>
              <a:t>+ Češi vs. Němci</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délník 3"/>
          <p:cNvSpPr/>
          <p:nvPr/>
        </p:nvSpPr>
        <p:spPr>
          <a:xfrm>
            <a:off x="4881629" y="3244334"/>
            <a:ext cx="1798826" cy="34163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Josef Lada, 1927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3912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Vesnická škola </a:t>
            </a:r>
            <a:endParaRPr lang="cs-CZ" dirty="0"/>
          </a:p>
        </p:txBody>
      </p:sp>
      <p:pic>
        <p:nvPicPr>
          <p:cNvPr id="5" name="Obrázek 4"/>
          <p:cNvPicPr>
            <a:picLocks noChangeAspect="1"/>
          </p:cNvPicPr>
          <p:nvPr/>
        </p:nvPicPr>
        <p:blipFill>
          <a:blip r:embed="rId2"/>
          <a:stretch>
            <a:fillRect/>
          </a:stretch>
        </p:blipFill>
        <p:spPr>
          <a:xfrm>
            <a:off x="4457699" y="429532"/>
            <a:ext cx="7620000" cy="4514850"/>
          </a:xfrm>
          <a:prstGeom prst="rect">
            <a:avLst/>
          </a:prstGeom>
        </p:spPr>
      </p:pic>
      <p:pic>
        <p:nvPicPr>
          <p:cNvPr id="7" name="Zástupný symbol pro obsah 6"/>
          <p:cNvPicPr>
            <a:picLocks noGrp="1" noChangeAspect="1"/>
          </p:cNvPicPr>
          <p:nvPr>
            <p:ph idx="1"/>
          </p:nvPr>
        </p:nvPicPr>
        <p:blipFill>
          <a:blip r:embed="rId3"/>
          <a:stretch>
            <a:fillRect/>
          </a:stretch>
        </p:blipFill>
        <p:spPr>
          <a:xfrm>
            <a:off x="0" y="2551452"/>
            <a:ext cx="5965371" cy="4306548"/>
          </a:xfrm>
          <a:prstGeom prst="rect">
            <a:avLst/>
          </a:prstGeom>
        </p:spPr>
      </p:pic>
      <p:sp>
        <p:nvSpPr>
          <p:cNvPr id="3" name="Obdélník 2"/>
          <p:cNvSpPr/>
          <p:nvPr/>
        </p:nvSpPr>
        <p:spPr>
          <a:xfrm>
            <a:off x="6164036" y="3105835"/>
            <a:ext cx="5551714"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Role školy ve vesnické komunitě, její prestiž?</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solidFill>
                  <a:prstClr val="black"/>
                </a:solidFill>
                <a:latin typeface="Calibri" panose="020F0502020204030204"/>
              </a:rPr>
              <a:t>Konflikt učitel vs. farář/kaplan?</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896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Alternativy vývoje – východní Morava. Obrazy Joži Úprky</a:t>
            </a:r>
            <a:endParaRPr lang="cs-CZ" dirty="0"/>
          </a:p>
        </p:txBody>
      </p:sp>
      <p:pic>
        <p:nvPicPr>
          <p:cNvPr id="4" name="Zástupný symbol pro obsah 3"/>
          <p:cNvPicPr>
            <a:picLocks noGrp="1" noChangeAspect="1"/>
          </p:cNvPicPr>
          <p:nvPr>
            <p:ph idx="1"/>
          </p:nvPr>
        </p:nvPicPr>
        <p:blipFill>
          <a:blip r:embed="rId2"/>
          <a:stretch>
            <a:fillRect/>
          </a:stretch>
        </p:blipFill>
        <p:spPr>
          <a:xfrm>
            <a:off x="5984420" y="1616529"/>
            <a:ext cx="6185809" cy="3992335"/>
          </a:xfrm>
          <a:prstGeom prst="rect">
            <a:avLst/>
          </a:prstGeom>
        </p:spPr>
      </p:pic>
      <p:pic>
        <p:nvPicPr>
          <p:cNvPr id="5" name="Obrázek 4"/>
          <p:cNvPicPr>
            <a:picLocks noChangeAspect="1"/>
          </p:cNvPicPr>
          <p:nvPr/>
        </p:nvPicPr>
        <p:blipFill>
          <a:blip r:embed="rId3"/>
          <a:stretch>
            <a:fillRect/>
          </a:stretch>
        </p:blipFill>
        <p:spPr>
          <a:xfrm>
            <a:off x="114300" y="1653609"/>
            <a:ext cx="5772149" cy="3889941"/>
          </a:xfrm>
          <a:prstGeom prst="rect">
            <a:avLst/>
          </a:prstGeom>
        </p:spPr>
      </p:pic>
      <p:sp>
        <p:nvSpPr>
          <p:cNvPr id="3" name="Obdélník 2"/>
          <p:cNvSpPr/>
          <p:nvPr/>
        </p:nvSpPr>
        <p:spPr>
          <a:xfrm>
            <a:off x="3048000" y="3105835"/>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Základní emoce obrazů? V čem jsou znaky alternativy vůči hlavnímu proudu vývoje v českých zemích?</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918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Proměna sociální prestiže rolnictva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t>
            </a:r>
            <a:r>
              <a:rPr lang="cs-CZ" i="1" dirty="0" smtClean="0"/>
              <a:t>V </a:t>
            </a:r>
            <a:r>
              <a:rPr lang="cs-CZ" i="1" dirty="0"/>
              <a:t>jedné pražské </a:t>
            </a:r>
            <a:r>
              <a:rPr lang="cs-CZ" i="1" dirty="0" smtClean="0"/>
              <a:t>české vinárně </a:t>
            </a:r>
            <a:r>
              <a:rPr lang="cs-CZ" i="1" dirty="0"/>
              <a:t>roku 1917. Selka </a:t>
            </a:r>
            <a:r>
              <a:rPr lang="cs-CZ" i="1" dirty="0" smtClean="0"/>
              <a:t>široká </a:t>
            </a:r>
            <a:r>
              <a:rPr lang="cs-CZ" i="1" dirty="0"/>
              <a:t>jako </a:t>
            </a:r>
            <a:r>
              <a:rPr lang="cs-CZ" i="1" dirty="0" smtClean="0"/>
              <a:t>almara. </a:t>
            </a:r>
            <a:r>
              <a:rPr lang="cs-CZ" i="1" dirty="0"/>
              <a:t>Ne, dvě </a:t>
            </a:r>
            <a:r>
              <a:rPr lang="cs-CZ" i="1" dirty="0" smtClean="0"/>
              <a:t>almary. </a:t>
            </a:r>
            <a:r>
              <a:rPr lang="cs-CZ" i="1" dirty="0"/>
              <a:t>V náručí nese dítě, v ruce koš. Sedne si za stůl a poručí si víno. Jaké? To nejdražší jaké máte! Z koše vytáhne upečené kuře a kus bílého chleba. S chutí to pojídá. Ze všech koutů ji sledují závistivé pohledy. Až jeden z hostů </a:t>
            </a:r>
            <a:r>
              <a:rPr lang="cs-CZ" i="1" dirty="0" smtClean="0"/>
              <a:t>povídá</a:t>
            </a:r>
            <a:r>
              <a:rPr lang="cs-CZ" i="1" dirty="0"/>
              <a:t>: ta má hostinu jako ve svátek. "No baže mám", odsekne selka, "dnes je sedlák pán". "Dřív byli páni v městech, ale teď jsou z nich žebráci. Jo, je to tak, muzika hraje pro každého jenom chvíli. My jsme si nikdy nežili tak dobře, jak si žijeme teď." A jeden host povídá: "Všechno jídlo si poschovávali a nás nechají klidně umřít hlady, to jsou pěkní vlastenci!" Selka jen pohodí hlavou: "Dříve byl pro vás sedlák za hlupáka, kdo ví, jak jste mu nadávali. A teď za ním lezete, aby vám dal nažrat. Dobře vám tak..</a:t>
            </a:r>
            <a:r>
              <a:rPr lang="cs-CZ" dirty="0"/>
              <a:t>." </a:t>
            </a:r>
          </a:p>
        </p:txBody>
      </p:sp>
      <p:sp>
        <p:nvSpPr>
          <p:cNvPr id="4" name="Obdélník 3"/>
          <p:cNvSpPr/>
          <p:nvPr/>
        </p:nvSpPr>
        <p:spPr>
          <a:xfrm>
            <a:off x="2949934" y="3244334"/>
            <a:ext cx="8308762" cy="3693319"/>
          </a:xfrm>
          <a:prstGeom prst="rect">
            <a:avLst/>
          </a:prstGeom>
        </p:spPr>
        <p:txBody>
          <a:bodyPr wrap="square">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smtClean="0"/>
          </a:p>
          <a:p>
            <a:endParaRPr lang="pl-PL" dirty="0" smtClean="0"/>
          </a:p>
          <a:p>
            <a:r>
              <a:rPr lang="pl-PL" dirty="0" smtClean="0"/>
              <a:t>Co označuje německý termín Rucksackwirtschaft?</a:t>
            </a:r>
          </a:p>
          <a:p>
            <a:r>
              <a:rPr lang="pl-PL" dirty="0" smtClean="0"/>
              <a:t>Jaké byly zdroje animozity mezi městem a vesnicí, během války posílené?  </a:t>
            </a:r>
            <a:endParaRPr lang="cs-CZ" dirty="0"/>
          </a:p>
        </p:txBody>
      </p:sp>
    </p:spTree>
    <p:extLst>
      <p:ext uri="{BB962C8B-B14F-4D97-AF65-F5344CB8AC3E}">
        <p14:creationId xmlns:p14="http://schemas.microsoft.com/office/powerpoint/2010/main" val="10974742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004970" y="109057"/>
            <a:ext cx="8212822" cy="6686026"/>
          </a:xfrm>
          <a:prstGeom prst="rect">
            <a:avLst/>
          </a:prstGeom>
        </p:spPr>
      </p:pic>
    </p:spTree>
    <p:extLst>
      <p:ext uri="{BB962C8B-B14F-4D97-AF65-F5344CB8AC3E}">
        <p14:creationId xmlns:p14="http://schemas.microsoft.com/office/powerpoint/2010/main" val="19834847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Morava jako </a:t>
            </a:r>
            <a:r>
              <a:rPr lang="cs-CZ" dirty="0" err="1" smtClean="0"/>
              <a:t>Musterland</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pPr marL="285750" indent="-285750">
              <a:buFontTx/>
              <a:buChar char="-"/>
            </a:pPr>
            <a:r>
              <a:rPr lang="cs-CZ" dirty="0" smtClean="0"/>
              <a:t>Těsné propojení českého a německého obyvatelstva, tj. administrativní oddělení není možné</a:t>
            </a:r>
          </a:p>
          <a:p>
            <a:pPr marL="285750" indent="-285750">
              <a:buFontTx/>
              <a:buChar char="-"/>
            </a:pPr>
            <a:r>
              <a:rPr lang="cs-CZ" dirty="0" smtClean="0"/>
              <a:t>Typický režim v německé převaze ve velkých městech a české převaze na venkově</a:t>
            </a:r>
          </a:p>
          <a:p>
            <a:pPr marL="285750" indent="-285750">
              <a:buFontTx/>
              <a:buChar char="-"/>
            </a:pPr>
            <a:r>
              <a:rPr lang="cs-CZ" dirty="0" smtClean="0"/>
              <a:t>Početné národnostní ostrovy</a:t>
            </a:r>
          </a:p>
          <a:p>
            <a:pPr marL="285750" indent="-285750">
              <a:buFontTx/>
              <a:buChar char="-"/>
            </a:pPr>
            <a:r>
              <a:rPr lang="cs-CZ" dirty="0" smtClean="0"/>
              <a:t>Pevné vazby na centrum říše ve Vídni</a:t>
            </a:r>
          </a:p>
          <a:p>
            <a:pPr marL="285750" indent="-285750">
              <a:buFontTx/>
              <a:buChar char="-"/>
            </a:pPr>
            <a:r>
              <a:rPr lang="cs-CZ" dirty="0" smtClean="0"/>
              <a:t>Existence početných národnostních indiferentů a jejich obtíže se zařazením do národnostních katastrů</a:t>
            </a:r>
          </a:p>
        </p:txBody>
      </p:sp>
      <p:pic>
        <p:nvPicPr>
          <p:cNvPr id="5" name="Obrázek 4"/>
          <p:cNvPicPr>
            <a:picLocks noChangeAspect="1"/>
          </p:cNvPicPr>
          <p:nvPr/>
        </p:nvPicPr>
        <p:blipFill>
          <a:blip r:embed="rId2"/>
          <a:stretch>
            <a:fillRect/>
          </a:stretch>
        </p:blipFill>
        <p:spPr>
          <a:xfrm>
            <a:off x="5183187" y="919162"/>
            <a:ext cx="6817223" cy="5019675"/>
          </a:xfrm>
          <a:prstGeom prst="rect">
            <a:avLst/>
          </a:prstGeom>
        </p:spPr>
      </p:pic>
    </p:spTree>
    <p:extLst>
      <p:ext uri="{BB962C8B-B14F-4D97-AF65-F5344CB8AC3E}">
        <p14:creationId xmlns:p14="http://schemas.microsoft.com/office/powerpoint/2010/main" val="30080108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16857" y="500408"/>
            <a:ext cx="10519954" cy="6714309"/>
          </a:xfrm>
          <a:prstGeom prst="rect">
            <a:avLst/>
          </a:prstGeom>
        </p:spPr>
      </p:pic>
    </p:spTree>
    <p:extLst>
      <p:ext uri="{BB962C8B-B14F-4D97-AF65-F5344CB8AC3E}">
        <p14:creationId xmlns:p14="http://schemas.microsoft.com/office/powerpoint/2010/main" val="42126476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Politické členění (západní části říše) Předlitavska</a:t>
            </a:r>
            <a:endParaRPr lang="cs-CZ" dirty="0"/>
          </a:p>
        </p:txBody>
      </p:sp>
      <p:sp>
        <p:nvSpPr>
          <p:cNvPr id="3" name="Zástupný symbol pro obsah 2"/>
          <p:cNvSpPr>
            <a:spLocks noGrp="1"/>
          </p:cNvSpPr>
          <p:nvPr>
            <p:ph sz="half" idx="1"/>
          </p:nvPr>
        </p:nvSpPr>
        <p:spPr/>
        <p:txBody>
          <a:bodyPr>
            <a:normAutofit lnSpcReduction="10000"/>
          </a:bodyPr>
          <a:lstStyle/>
          <a:p>
            <a:r>
              <a:rPr lang="cs-CZ" dirty="0" smtClean="0"/>
              <a:t>Království české</a:t>
            </a:r>
          </a:p>
          <a:p>
            <a:r>
              <a:rPr lang="cs-CZ" dirty="0" smtClean="0"/>
              <a:t>Království haličsko-vladimirské</a:t>
            </a:r>
          </a:p>
          <a:p>
            <a:r>
              <a:rPr lang="cs-CZ" dirty="0" smtClean="0"/>
              <a:t>Království dalmatské</a:t>
            </a:r>
          </a:p>
          <a:p>
            <a:r>
              <a:rPr lang="cs-CZ" dirty="0" smtClean="0"/>
              <a:t>Markrabství moravské</a:t>
            </a:r>
          </a:p>
          <a:p>
            <a:r>
              <a:rPr lang="cs-CZ" dirty="0" smtClean="0"/>
              <a:t>Markrabství istrijské</a:t>
            </a:r>
          </a:p>
          <a:p>
            <a:r>
              <a:rPr lang="cs-CZ" dirty="0" smtClean="0"/>
              <a:t>Arcivévodství Horní Rakousy</a:t>
            </a:r>
          </a:p>
          <a:p>
            <a:r>
              <a:rPr lang="cs-CZ" dirty="0" smtClean="0"/>
              <a:t>Arcivévodství Dolní Rakousy</a:t>
            </a:r>
          </a:p>
          <a:p>
            <a:r>
              <a:rPr lang="cs-CZ" dirty="0" smtClean="0"/>
              <a:t>Vévodství slezské</a:t>
            </a:r>
          </a:p>
          <a:p>
            <a:r>
              <a:rPr lang="cs-CZ" dirty="0" smtClean="0"/>
              <a:t>Vévodství štýrské</a:t>
            </a:r>
          </a:p>
          <a:p>
            <a:endParaRPr lang="cs-CZ" dirty="0"/>
          </a:p>
        </p:txBody>
      </p:sp>
      <p:sp>
        <p:nvSpPr>
          <p:cNvPr id="4" name="Zástupný symbol pro obsah 3"/>
          <p:cNvSpPr>
            <a:spLocks noGrp="1"/>
          </p:cNvSpPr>
          <p:nvPr>
            <p:ph sz="half" idx="2"/>
          </p:nvPr>
        </p:nvSpPr>
        <p:spPr/>
        <p:txBody>
          <a:bodyPr>
            <a:normAutofit lnSpcReduction="10000"/>
          </a:bodyPr>
          <a:lstStyle/>
          <a:p>
            <a:r>
              <a:rPr lang="cs-CZ" dirty="0" smtClean="0"/>
              <a:t>Vévodství kraňské</a:t>
            </a:r>
          </a:p>
          <a:p>
            <a:r>
              <a:rPr lang="cs-CZ" dirty="0" smtClean="0"/>
              <a:t>Vévodství korutanské</a:t>
            </a:r>
          </a:p>
          <a:p>
            <a:r>
              <a:rPr lang="cs-CZ" dirty="0" smtClean="0"/>
              <a:t>Vévodství salcburské</a:t>
            </a:r>
          </a:p>
          <a:p>
            <a:r>
              <a:rPr lang="cs-CZ" dirty="0" smtClean="0"/>
              <a:t>Vévodství bukovinské</a:t>
            </a:r>
          </a:p>
          <a:p>
            <a:r>
              <a:rPr lang="cs-CZ" dirty="0" err="1" smtClean="0"/>
              <a:t>Okněžené</a:t>
            </a:r>
            <a:r>
              <a:rPr lang="cs-CZ" dirty="0" smtClean="0"/>
              <a:t> hrabství </a:t>
            </a:r>
            <a:r>
              <a:rPr lang="cs-CZ" dirty="0" err="1" smtClean="0"/>
              <a:t>Gorica-Gradiška</a:t>
            </a:r>
            <a:endParaRPr lang="cs-CZ" dirty="0" smtClean="0"/>
          </a:p>
          <a:p>
            <a:r>
              <a:rPr lang="cs-CZ" dirty="0" err="1" smtClean="0"/>
              <a:t>Okněžené</a:t>
            </a:r>
            <a:r>
              <a:rPr lang="cs-CZ" dirty="0" smtClean="0"/>
              <a:t> hrabství Tyroly</a:t>
            </a:r>
          </a:p>
          <a:p>
            <a:r>
              <a:rPr lang="cs-CZ" dirty="0" smtClean="0"/>
              <a:t>Země vorarlberská</a:t>
            </a:r>
          </a:p>
          <a:p>
            <a:r>
              <a:rPr lang="cs-CZ" dirty="0" smtClean="0"/>
              <a:t>Svobodné město </a:t>
            </a:r>
            <a:r>
              <a:rPr lang="cs-CZ" dirty="0"/>
              <a:t>T</a:t>
            </a:r>
            <a:r>
              <a:rPr lang="cs-CZ" dirty="0" smtClean="0"/>
              <a:t>erst</a:t>
            </a:r>
            <a:endParaRPr lang="cs-CZ" dirty="0"/>
          </a:p>
        </p:txBody>
      </p:sp>
    </p:spTree>
    <p:extLst>
      <p:ext uri="{BB962C8B-B14F-4D97-AF65-F5344CB8AC3E}">
        <p14:creationId xmlns:p14="http://schemas.microsoft.com/office/powerpoint/2010/main" val="4981859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Národnostní skladba zemí </a:t>
            </a:r>
            <a:r>
              <a:rPr lang="cs-CZ" sz="2400" dirty="0" smtClean="0"/>
              <a:t>podle obcovací řeči 1910</a:t>
            </a:r>
            <a:endParaRPr lang="cs-CZ" sz="2400" dirty="0"/>
          </a:p>
        </p:txBody>
      </p:sp>
      <p:sp>
        <p:nvSpPr>
          <p:cNvPr id="3" name="Zástupný symbol pro obsah 2"/>
          <p:cNvSpPr>
            <a:spLocks noGrp="1"/>
          </p:cNvSpPr>
          <p:nvPr>
            <p:ph sz="half" idx="1"/>
          </p:nvPr>
        </p:nvSpPr>
        <p:spPr/>
        <p:txBody>
          <a:bodyPr>
            <a:normAutofit fontScale="92500" lnSpcReduction="20000"/>
          </a:bodyPr>
          <a:lstStyle/>
          <a:p>
            <a:r>
              <a:rPr lang="cs-CZ" dirty="0" smtClean="0"/>
              <a:t>Čechy – Češi 62%, Němci 38%</a:t>
            </a:r>
          </a:p>
          <a:p>
            <a:r>
              <a:rPr lang="cs-CZ" dirty="0" smtClean="0"/>
              <a:t>Morava – Češi 70%, Němci 30%</a:t>
            </a:r>
          </a:p>
          <a:p>
            <a:r>
              <a:rPr lang="cs-CZ" dirty="0" smtClean="0"/>
              <a:t>Rak. Slezsko – Němci 44%, Poláci 32%, Češi 24%</a:t>
            </a:r>
          </a:p>
          <a:p>
            <a:r>
              <a:rPr lang="cs-CZ" dirty="0" smtClean="0"/>
              <a:t>Halič – Poláci, Ukrajinci, Němci</a:t>
            </a:r>
          </a:p>
          <a:p>
            <a:r>
              <a:rPr lang="cs-CZ" dirty="0" smtClean="0"/>
              <a:t>Bukovina – Ukrajinci, Rumuni, Poláci, Němci</a:t>
            </a:r>
          </a:p>
          <a:p>
            <a:r>
              <a:rPr lang="cs-CZ" dirty="0" smtClean="0"/>
              <a:t>Dolní Rakousy – Němci, Češi</a:t>
            </a:r>
          </a:p>
          <a:p>
            <a:r>
              <a:rPr lang="cs-CZ" dirty="0" smtClean="0"/>
              <a:t>Horní Rakousy, Salcbursko, Vorarlbersko – Němci</a:t>
            </a:r>
          </a:p>
          <a:p>
            <a:r>
              <a:rPr lang="cs-CZ" dirty="0" smtClean="0"/>
              <a:t>Štýrsko, Korutany – Němci, Slovinci</a:t>
            </a:r>
            <a:endParaRPr lang="cs-CZ" dirty="0"/>
          </a:p>
        </p:txBody>
      </p:sp>
      <p:sp>
        <p:nvSpPr>
          <p:cNvPr id="4" name="Zástupný symbol pro obsah 3"/>
          <p:cNvSpPr>
            <a:spLocks noGrp="1"/>
          </p:cNvSpPr>
          <p:nvPr>
            <p:ph sz="half" idx="2"/>
          </p:nvPr>
        </p:nvSpPr>
        <p:spPr/>
        <p:txBody>
          <a:bodyPr>
            <a:normAutofit fontScale="92500" lnSpcReduction="20000"/>
          </a:bodyPr>
          <a:lstStyle/>
          <a:p>
            <a:r>
              <a:rPr lang="cs-CZ" dirty="0" smtClean="0"/>
              <a:t>Kraňsko – Slovinci, Němci</a:t>
            </a:r>
          </a:p>
          <a:p>
            <a:r>
              <a:rPr lang="cs-CZ" dirty="0" smtClean="0"/>
              <a:t>Tyroly – </a:t>
            </a:r>
            <a:r>
              <a:rPr lang="cs-CZ" dirty="0"/>
              <a:t>N</a:t>
            </a:r>
            <a:r>
              <a:rPr lang="cs-CZ" dirty="0" smtClean="0"/>
              <a:t>ěmci, Italové</a:t>
            </a:r>
          </a:p>
          <a:p>
            <a:r>
              <a:rPr lang="cs-CZ" dirty="0" err="1" smtClean="0"/>
              <a:t>Gorica-Gradiška</a:t>
            </a:r>
            <a:r>
              <a:rPr lang="cs-CZ" dirty="0" smtClean="0"/>
              <a:t> – Slovinci, Italové, Němci</a:t>
            </a:r>
          </a:p>
          <a:p>
            <a:r>
              <a:rPr lang="cs-CZ" dirty="0" smtClean="0"/>
              <a:t>Istrie – Chorvati, Slovinci, Italové, Němci</a:t>
            </a:r>
          </a:p>
          <a:p>
            <a:r>
              <a:rPr lang="cs-CZ" dirty="0" smtClean="0"/>
              <a:t>Terst – Italové, Slovinci, Chorvati, Němci</a:t>
            </a:r>
          </a:p>
          <a:p>
            <a:r>
              <a:rPr lang="cs-CZ" dirty="0" smtClean="0"/>
              <a:t>Dalmácie – Chorvati, Italové, Němci</a:t>
            </a:r>
          </a:p>
          <a:p>
            <a:endParaRPr lang="cs-CZ" dirty="0" smtClean="0"/>
          </a:p>
          <a:p>
            <a:pPr marL="0" indent="0">
              <a:buNone/>
            </a:pPr>
            <a:endParaRPr lang="cs-CZ" dirty="0"/>
          </a:p>
        </p:txBody>
      </p:sp>
    </p:spTree>
    <p:extLst>
      <p:ext uri="{BB962C8B-B14F-4D97-AF65-F5344CB8AC3E}">
        <p14:creationId xmlns:p14="http://schemas.microsoft.com/office/powerpoint/2010/main" val="19700566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Specifika tzv. národnostní otázky v Rakousku I.</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Ve Velké Británii kontinuální přechod od stavovského (politického) národa k modernímu národu (podobně Švédsko, Nizozemsko) </a:t>
            </a:r>
            <a:r>
              <a:rPr lang="cs-CZ" dirty="0" smtClean="0">
                <a:solidFill>
                  <a:srgbClr val="FF0000"/>
                </a:solidFill>
              </a:rPr>
              <a:t>proč se tato cesta u nás neprosadila?</a:t>
            </a:r>
          </a:p>
          <a:p>
            <a:r>
              <a:rPr lang="cs-CZ" dirty="0" smtClean="0"/>
              <a:t>Ve Francii revoluční vymezení národa jako tzv. třetího stavu a vyloučení šlechty a duchovenstva, „národem chápána skupina občanů loajálních k režimu/státu, velmi silné centralizační tendence </a:t>
            </a:r>
            <a:r>
              <a:rPr lang="cs-CZ" dirty="0" smtClean="0">
                <a:solidFill>
                  <a:srgbClr val="FF0000"/>
                </a:solidFill>
              </a:rPr>
              <a:t>proč se tato cesta u nás neprosadila?</a:t>
            </a:r>
          </a:p>
          <a:p>
            <a:r>
              <a:rPr lang="cs-CZ" dirty="0" smtClean="0"/>
              <a:t>V Rakousku se stát ani důsledně nepokusil vytvořit státní národ (nedošlo ke spojení stavovských komunit v historických zemích, zůstala zachována státní správa na základě historických zemí, stát nevymezil jednoznačně státní jazyka a vůdčí kulturu) a ten existoval spíše teoreticky, de iure, ale ne de facto </a:t>
            </a:r>
            <a:r>
              <a:rPr lang="cs-CZ" dirty="0" smtClean="0">
                <a:solidFill>
                  <a:srgbClr val="FF0000"/>
                </a:solidFill>
              </a:rPr>
              <a:t>několik pokusů tu ale přece jen bylo, kdy?</a:t>
            </a:r>
          </a:p>
          <a:p>
            <a:r>
              <a:rPr lang="cs-CZ" dirty="0" smtClean="0"/>
              <a:t>Na místo státního národa se aktivizovaly národnostní skupiny a vznesly nárok vůči státu na uznání svých specifik, nároků a tradic</a:t>
            </a:r>
            <a:endParaRPr lang="cs-CZ" dirty="0"/>
          </a:p>
        </p:txBody>
      </p:sp>
    </p:spTree>
    <p:extLst>
      <p:ext uri="{BB962C8B-B14F-4D97-AF65-F5344CB8AC3E}">
        <p14:creationId xmlns:p14="http://schemas.microsoft.com/office/powerpoint/2010/main" val="417943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C3794D-C711-485F-8006-8AC32DFCC662}"/>
              </a:ext>
            </a:extLst>
          </p:cNvPr>
          <p:cNvSpPr>
            <a:spLocks noGrp="1"/>
          </p:cNvSpPr>
          <p:nvPr>
            <p:ph type="title"/>
          </p:nvPr>
        </p:nvSpPr>
        <p:spPr/>
        <p:txBody>
          <a:bodyPr/>
          <a:lstStyle/>
          <a:p>
            <a:r>
              <a:rPr lang="cs-CZ" dirty="0">
                <a:cs typeface="Calibri Light"/>
              </a:rPr>
              <a:t>Mezníky rakouského ústavního vývoje</a:t>
            </a:r>
            <a:endParaRPr lang="cs-CZ" dirty="0"/>
          </a:p>
        </p:txBody>
      </p:sp>
      <p:sp>
        <p:nvSpPr>
          <p:cNvPr id="3" name="Zástupný obsah 2">
            <a:extLst>
              <a:ext uri="{FF2B5EF4-FFF2-40B4-BE49-F238E27FC236}">
                <a16:creationId xmlns:a16="http://schemas.microsoft.com/office/drawing/2014/main" id="{E781D5DA-0252-4451-8DB8-D28C8F6D15E7}"/>
              </a:ext>
            </a:extLst>
          </p:cNvPr>
          <p:cNvSpPr>
            <a:spLocks noGrp="1"/>
          </p:cNvSpPr>
          <p:nvPr>
            <p:ph idx="1"/>
          </p:nvPr>
        </p:nvSpPr>
        <p:spPr/>
        <p:txBody>
          <a:bodyPr vert="horz" lIns="91440" tIns="45720" rIns="91440" bIns="45720" rtlCol="0" anchor="t">
            <a:normAutofit fontScale="92500" lnSpcReduction="20000"/>
          </a:bodyPr>
          <a:lstStyle/>
          <a:p>
            <a:r>
              <a:rPr lang="cs-CZ" dirty="0">
                <a:cs typeface="Calibri"/>
              </a:rPr>
              <a:t>1848 revoluční pokusy o konstituci</a:t>
            </a:r>
          </a:p>
          <a:p>
            <a:r>
              <a:rPr lang="cs-CZ">
                <a:cs typeface="Calibri"/>
              </a:rPr>
              <a:t>1851-1860  tzv. neoabsolutismus, kontrast moderní hospodářské a správní </a:t>
            </a:r>
            <a:r>
              <a:rPr lang="cs-CZ" dirty="0">
                <a:cs typeface="Calibri"/>
              </a:rPr>
              <a:t>politiky s utlačováním ostatních svobod, včetně národních</a:t>
            </a:r>
          </a:p>
          <a:p>
            <a:r>
              <a:rPr lang="cs-CZ">
                <a:cs typeface="Calibri"/>
              </a:rPr>
              <a:t>1861-1867 tzv. liberální éra (Únorová ústava), prudké zlepšení v oblasti </a:t>
            </a:r>
            <a:r>
              <a:rPr lang="cs-CZ" dirty="0">
                <a:cs typeface="Calibri"/>
              </a:rPr>
              <a:t>svobod, ale absence sociálních práv a velké nedostatky v národnostní politice, hlavně vůči Maďarům a Čechům</a:t>
            </a:r>
          </a:p>
          <a:p>
            <a:r>
              <a:rPr lang="cs-CZ" dirty="0">
                <a:cs typeface="Calibri"/>
              </a:rPr>
              <a:t>1867-1914 vyrovnání rakousko-uherské, tzv. Prosincová ústava, stabilizace režimu na dlouhou dobu, postupné zlepšování sociálních práv (1888), národnostních práv (1880, 1897) i demokratizace volebního práva (1897, 1907) - ale ochromení státu po roce 1897 a neschopnost vyřešit klíčové problémy</a:t>
            </a:r>
          </a:p>
          <a:p>
            <a:r>
              <a:rPr lang="cs-CZ" dirty="0">
                <a:cs typeface="Calibri"/>
              </a:rPr>
              <a:t>1914–1918 vojensko-byrokratická diktatura jako výraz frustrace vládnoucí elity (do roku 1916), následně její zmírňování a snaha zachránit stát</a:t>
            </a:r>
          </a:p>
        </p:txBody>
      </p:sp>
    </p:spTree>
    <p:extLst>
      <p:ext uri="{BB962C8B-B14F-4D97-AF65-F5344CB8AC3E}">
        <p14:creationId xmlns:p14="http://schemas.microsoft.com/office/powerpoint/2010/main" val="302817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a:t>
            </a:r>
            <a:r>
              <a:rPr lang="cs-CZ" dirty="0" smtClean="0"/>
              <a:t>                      v </a:t>
            </a:r>
            <a:r>
              <a:rPr lang="cs-CZ" dirty="0"/>
              <a:t>Rakousku </a:t>
            </a:r>
            <a:r>
              <a:rPr lang="cs-CZ" dirty="0" smtClean="0"/>
              <a:t>II.</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Výchozí pozice jednotlivých rakouských národností byla velmi rozdílná</a:t>
            </a:r>
          </a:p>
          <a:p>
            <a:r>
              <a:rPr lang="cs-CZ" dirty="0" smtClean="0"/>
              <a:t>Veškeré elity v 18. století hovořily latinsky, francouzsky nebo italsky</a:t>
            </a:r>
          </a:p>
          <a:p>
            <a:r>
              <a:rPr lang="cs-CZ" dirty="0" smtClean="0"/>
              <a:t>Kromě toho na výsadní roli ve státní správě aspirují jazyky národů s relativně čerstvou zkušeností státnosti: němčina, polština</a:t>
            </a:r>
          </a:p>
          <a:p>
            <a:r>
              <a:rPr lang="cs-CZ" dirty="0" smtClean="0"/>
              <a:t>Podstatně horší je postavení dalších:</a:t>
            </a:r>
          </a:p>
          <a:p>
            <a:pPr marL="514350" indent="-514350">
              <a:buAutoNum type="alphaLcParenR"/>
            </a:pPr>
            <a:r>
              <a:rPr lang="cs-CZ" dirty="0" smtClean="0"/>
              <a:t>Převaha rolnictva a maloměstského měšťanstva, nepočetná inteligence, </a:t>
            </a:r>
            <a:r>
              <a:rPr lang="cs-CZ" dirty="0" smtClean="0">
                <a:solidFill>
                  <a:srgbClr val="FF0000"/>
                </a:solidFill>
              </a:rPr>
              <a:t>mlhavá</a:t>
            </a:r>
            <a:r>
              <a:rPr lang="cs-CZ" dirty="0" smtClean="0"/>
              <a:t> vzpomínka na vlastní státnost: Češi, Chorvaté</a:t>
            </a:r>
          </a:p>
          <a:p>
            <a:pPr marL="514350" indent="-514350">
              <a:buAutoNum type="alphaLcParenR"/>
            </a:pPr>
            <a:r>
              <a:rPr lang="cs-CZ" dirty="0" smtClean="0"/>
              <a:t>Převaha rolnictva, minimum ostatních složek obyvatelstva, faktická absence zkušenosti s vlastní státností: Slovinci, Rumuni, Slováci </a:t>
            </a:r>
            <a:r>
              <a:rPr lang="cs-CZ" dirty="0" smtClean="0">
                <a:solidFill>
                  <a:srgbClr val="FF0000"/>
                </a:solidFill>
              </a:rPr>
              <a:t>jaká je jejich státní zkušenost?</a:t>
            </a:r>
            <a:endParaRPr lang="cs-CZ" dirty="0">
              <a:solidFill>
                <a:srgbClr val="FF0000"/>
              </a:solidFill>
            </a:endParaRPr>
          </a:p>
        </p:txBody>
      </p:sp>
    </p:spTree>
    <p:extLst>
      <p:ext uri="{BB962C8B-B14F-4D97-AF65-F5344CB8AC3E}">
        <p14:creationId xmlns:p14="http://schemas.microsoft.com/office/powerpoint/2010/main" val="29580516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v Rakousku </a:t>
            </a:r>
            <a:r>
              <a:rPr lang="cs-CZ" dirty="0" smtClean="0"/>
              <a:t>III.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Význam jazyka: pokud měl být projekt národní emancipace úspěšný jako modernizační projekt, musel předat informace, hodnoty a vzory masám obyvatelstva</a:t>
            </a:r>
          </a:p>
          <a:p>
            <a:r>
              <a:rPr lang="cs-CZ" dirty="0"/>
              <a:t>Podpora: </a:t>
            </a:r>
            <a:r>
              <a:rPr lang="cs-CZ" dirty="0" smtClean="0"/>
              <a:t>a) Johann </a:t>
            </a:r>
            <a:r>
              <a:rPr lang="cs-CZ" dirty="0"/>
              <a:t>Gottfried von </a:t>
            </a:r>
            <a:r>
              <a:rPr lang="cs-CZ" dirty="0" smtClean="0"/>
              <a:t>Herder a vzývání Slovanů jako mírumilovného rolnického etnika, pohostinného a čistých mravů;</a:t>
            </a:r>
          </a:p>
          <a:p>
            <a:pPr marL="0" indent="0">
              <a:buNone/>
            </a:pPr>
            <a:r>
              <a:rPr lang="cs-CZ" dirty="0" smtClean="0"/>
              <a:t>b) Oživování a často spíše vymýšlení historické tradice národa, kultury a státnosti (husité, Kvádové a Markomani, </a:t>
            </a:r>
            <a:r>
              <a:rPr lang="cs-CZ" dirty="0" err="1" smtClean="0"/>
              <a:t>Wotan</a:t>
            </a:r>
            <a:r>
              <a:rPr lang="cs-CZ" dirty="0" smtClean="0"/>
              <a:t>…);</a:t>
            </a:r>
          </a:p>
          <a:p>
            <a:pPr marL="0" indent="0">
              <a:buNone/>
            </a:pPr>
            <a:r>
              <a:rPr lang="cs-CZ" dirty="0" smtClean="0"/>
              <a:t>c) Zaplňování míst v kontaktu s běžným životem odkazy na slavnou minulost národa a permanentní mobilizace příznivců pro prosazení jazyka jako symbolického vyjádření prestiže (proslov panovníka, jednací řeč v zastupitelském sboru, tabulky s názvy ulic, kontakt se správními úředníky)</a:t>
            </a:r>
            <a:endParaRPr lang="cs-CZ" dirty="0"/>
          </a:p>
        </p:txBody>
      </p:sp>
    </p:spTree>
    <p:extLst>
      <p:ext uri="{BB962C8B-B14F-4D97-AF65-F5344CB8AC3E}">
        <p14:creationId xmlns:p14="http://schemas.microsoft.com/office/powerpoint/2010/main" val="10758636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Specifika národnostní otázky v Rakousku IV.</a:t>
            </a:r>
            <a:endParaRPr lang="cs-CZ" dirty="0"/>
          </a:p>
        </p:txBody>
      </p:sp>
      <p:sp>
        <p:nvSpPr>
          <p:cNvPr id="3" name="Zástupný symbol pro obsah 2"/>
          <p:cNvSpPr>
            <a:spLocks noGrp="1"/>
          </p:cNvSpPr>
          <p:nvPr>
            <p:ph idx="1"/>
          </p:nvPr>
        </p:nvSpPr>
        <p:spPr>
          <a:xfrm>
            <a:off x="838200" y="1825625"/>
            <a:ext cx="8964168" cy="3429127"/>
          </a:xfrm>
        </p:spPr>
        <p:txBody>
          <a:bodyPr>
            <a:normAutofit fontScale="85000" lnSpcReduction="20000"/>
          </a:bodyPr>
          <a:lstStyle/>
          <a:p>
            <a:r>
              <a:rPr lang="cs-CZ" dirty="0" smtClean="0"/>
              <a:t>Rakousko dovolilo rozvoj školství v mateřském jazyce dětí (vs. Francie a okcitánština, bretonština)</a:t>
            </a:r>
          </a:p>
          <a:p>
            <a:r>
              <a:rPr lang="cs-CZ" dirty="0" smtClean="0"/>
              <a:t>V Rakousku bylo citlivě zacházeno se specifiky historických zemí a stavů (vs. Francie a Bretaň, Gaskoňsko)</a:t>
            </a:r>
          </a:p>
          <a:p>
            <a:r>
              <a:rPr lang="cs-CZ" dirty="0" smtClean="0"/>
              <a:t>Represivní tendence uvnitř říše mírní konzervativní katolicismus, zahraničně-politické obtíže, odbojné tendence v uherské části říše i loajalita obyvatel autonomních území vůči Habsburkům (Uhry v době tereziánské, Tyrolsko v době napoleonské…) </a:t>
            </a:r>
            <a:r>
              <a:rPr lang="cs-CZ" dirty="0" smtClean="0">
                <a:solidFill>
                  <a:srgbClr val="FF0000"/>
                </a:solidFill>
              </a:rPr>
              <a:t>Andreas </a:t>
            </a:r>
            <a:r>
              <a:rPr lang="cs-CZ" dirty="0" err="1" smtClean="0">
                <a:solidFill>
                  <a:srgbClr val="FF0000"/>
                </a:solidFill>
              </a:rPr>
              <a:t>Hofer</a:t>
            </a:r>
            <a:r>
              <a:rPr lang="cs-CZ" dirty="0" smtClean="0">
                <a:solidFill>
                  <a:srgbClr val="FF0000"/>
                </a:solidFill>
              </a:rPr>
              <a:t>, </a:t>
            </a:r>
            <a:r>
              <a:rPr lang="cs-CZ" dirty="0">
                <a:solidFill>
                  <a:srgbClr val="FF0000"/>
                </a:solidFill>
              </a:rPr>
              <a:t>M</a:t>
            </a:r>
            <a:r>
              <a:rPr lang="cs-CZ" dirty="0" smtClean="0">
                <a:solidFill>
                  <a:srgbClr val="FF0000"/>
                </a:solidFill>
              </a:rPr>
              <a:t>iklós I. </a:t>
            </a:r>
            <a:r>
              <a:rPr lang="cs-CZ" dirty="0" err="1" smtClean="0">
                <a:solidFill>
                  <a:srgbClr val="FF0000"/>
                </a:solidFill>
              </a:rPr>
              <a:t>Esterházy</a:t>
            </a:r>
            <a:endParaRPr lang="cs-CZ" dirty="0" smtClean="0">
              <a:solidFill>
                <a:srgbClr val="FF0000"/>
              </a:solidFill>
            </a:endParaRPr>
          </a:p>
          <a:p>
            <a:r>
              <a:rPr lang="cs-CZ" dirty="0" smtClean="0"/>
              <a:t>Vrchol centralizačních tendencí v závěru vlády Josefa II. (=˃ krajní neoblíbenost panovníka a hrozba revolty uklidněná Leopoldem II.) </a:t>
            </a:r>
          </a:p>
          <a:p>
            <a:endParaRPr lang="cs-CZ" dirty="0"/>
          </a:p>
        </p:txBody>
      </p:sp>
      <p:pic>
        <p:nvPicPr>
          <p:cNvPr id="4" name="Obrázek 3"/>
          <p:cNvPicPr>
            <a:picLocks noChangeAspect="1"/>
          </p:cNvPicPr>
          <p:nvPr/>
        </p:nvPicPr>
        <p:blipFill>
          <a:blip r:embed="rId2"/>
          <a:stretch>
            <a:fillRect/>
          </a:stretch>
        </p:blipFill>
        <p:spPr>
          <a:xfrm>
            <a:off x="10073258" y="1300544"/>
            <a:ext cx="2143125" cy="2743200"/>
          </a:xfrm>
          <a:prstGeom prst="rect">
            <a:avLst/>
          </a:prstGeom>
        </p:spPr>
      </p:pic>
      <p:pic>
        <p:nvPicPr>
          <p:cNvPr id="5" name="Obrázek 4"/>
          <p:cNvPicPr>
            <a:picLocks noChangeAspect="1"/>
          </p:cNvPicPr>
          <p:nvPr/>
        </p:nvPicPr>
        <p:blipFill>
          <a:blip r:embed="rId3"/>
          <a:stretch>
            <a:fillRect/>
          </a:stretch>
        </p:blipFill>
        <p:spPr>
          <a:xfrm>
            <a:off x="10073258" y="4251008"/>
            <a:ext cx="2143125" cy="2476500"/>
          </a:xfrm>
          <a:prstGeom prst="rect">
            <a:avLst/>
          </a:prstGeom>
        </p:spPr>
      </p:pic>
    </p:spTree>
    <p:extLst>
      <p:ext uri="{BB962C8B-B14F-4D97-AF65-F5344CB8AC3E}">
        <p14:creationId xmlns:p14="http://schemas.microsoft.com/office/powerpoint/2010/main" val="13249993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55776" y="742950"/>
            <a:ext cx="10046208" cy="5372100"/>
          </a:xfrm>
          <a:prstGeom prst="rect">
            <a:avLst/>
          </a:prstGeom>
        </p:spPr>
      </p:pic>
    </p:spTree>
    <p:extLst>
      <p:ext uri="{BB962C8B-B14F-4D97-AF65-F5344CB8AC3E}">
        <p14:creationId xmlns:p14="http://schemas.microsoft.com/office/powerpoint/2010/main" val="34578023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16992" y="512063"/>
            <a:ext cx="11740896" cy="6022849"/>
          </a:xfrm>
          <a:prstGeom prst="rect">
            <a:avLst/>
          </a:prstGeom>
        </p:spPr>
      </p:pic>
    </p:spTree>
    <p:extLst>
      <p:ext uri="{BB962C8B-B14F-4D97-AF65-F5344CB8AC3E}">
        <p14:creationId xmlns:p14="http://schemas.microsoft.com/office/powerpoint/2010/main" val="2680011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Nacionální konflikt a možnosti smíru</a:t>
            </a:r>
          </a:p>
        </p:txBody>
      </p:sp>
      <p:sp>
        <p:nvSpPr>
          <p:cNvPr id="3" name="Zástupný symbol pro obsah 2"/>
          <p:cNvSpPr>
            <a:spLocks noGrp="1"/>
          </p:cNvSpPr>
          <p:nvPr>
            <p:ph idx="1"/>
          </p:nvPr>
        </p:nvSpPr>
        <p:spPr/>
        <p:txBody>
          <a:bodyPr>
            <a:normAutofit fontScale="70000" lnSpcReduction="20000"/>
          </a:bodyPr>
          <a:lstStyle/>
          <a:p>
            <a:r>
              <a:rPr lang="cs-CZ" dirty="0"/>
              <a:t>Patriotismus, nacionalismus, šovinismus</a:t>
            </a:r>
          </a:p>
          <a:p>
            <a:r>
              <a:rPr lang="cs-CZ" dirty="0"/>
              <a:t>Jazyková otázka: </a:t>
            </a:r>
            <a:r>
              <a:rPr lang="cs-CZ" dirty="0" err="1"/>
              <a:t>Stremayrova</a:t>
            </a:r>
            <a:r>
              <a:rPr lang="cs-CZ" dirty="0"/>
              <a:t> (1880) a </a:t>
            </a:r>
            <a:r>
              <a:rPr lang="cs-CZ" dirty="0" err="1"/>
              <a:t>Badeniho</a:t>
            </a:r>
            <a:r>
              <a:rPr lang="cs-CZ" dirty="0"/>
              <a:t> jazyková nařízení (1897), vnější a vnitřní úřadování v jazyce podání</a:t>
            </a:r>
          </a:p>
          <a:p>
            <a:r>
              <a:rPr lang="cs-CZ" dirty="0"/>
              <a:t>Jazyk jako faktor dělení společnosti převyšující jako znak identity všechny ostatní znaky (konfese, profese, původ, majetek…)</a:t>
            </a:r>
          </a:p>
          <a:p>
            <a:r>
              <a:rPr lang="cs-CZ" dirty="0"/>
              <a:t>Od 90. let již ve společnosti není mnoho </a:t>
            </a:r>
            <a:r>
              <a:rPr lang="cs-CZ" dirty="0" smtClean="0"/>
              <a:t>homogenizačních </a:t>
            </a:r>
            <a:r>
              <a:rPr lang="cs-CZ" dirty="0"/>
              <a:t>faktorů, česká a německá společnost se rychle oddělují</a:t>
            </a:r>
          </a:p>
          <a:p>
            <a:r>
              <a:rPr lang="cs-CZ" dirty="0"/>
              <a:t> Pokusy o smír: teritoriální autonomie (české historické právo vs. uzavřené německé území v Čechách)</a:t>
            </a:r>
          </a:p>
          <a:p>
            <a:r>
              <a:rPr lang="cs-CZ" b="1" dirty="0"/>
              <a:t>„Moravská inovace“ (1905): personální autonomie (národnostní katastry) a na ni vázané volební změny a úpravy školství (Lex Perek)</a:t>
            </a:r>
          </a:p>
          <a:p>
            <a:r>
              <a:rPr lang="cs-CZ" dirty="0"/>
              <a:t>Následováno v Bukovině (1910) a Haliči (1914), v Čechách se ale vyrovnání uzavřít </a:t>
            </a:r>
            <a:r>
              <a:rPr lang="cs-CZ" dirty="0" smtClean="0"/>
              <a:t>nepodařilo</a:t>
            </a:r>
          </a:p>
          <a:p>
            <a:r>
              <a:rPr lang="cs-CZ" dirty="0">
                <a:hlinkClick r:id="rId2"/>
              </a:rPr>
              <a:t>https://</a:t>
            </a:r>
            <a:r>
              <a:rPr lang="cs-CZ" dirty="0" smtClean="0">
                <a:hlinkClick r:id="rId2"/>
              </a:rPr>
              <a:t>www.youtube.com/watch?v=Et-NNvPXFkY</a:t>
            </a:r>
            <a:r>
              <a:rPr lang="cs-CZ" dirty="0" smtClean="0"/>
              <a:t> ; event. zadat Těšínská, Jaromír Nohavica</a:t>
            </a:r>
            <a:endParaRPr lang="cs-CZ" dirty="0"/>
          </a:p>
        </p:txBody>
      </p:sp>
    </p:spTree>
    <p:extLst>
      <p:ext uri="{BB962C8B-B14F-4D97-AF65-F5344CB8AC3E}">
        <p14:creationId xmlns:p14="http://schemas.microsoft.com/office/powerpoint/2010/main" val="8939517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Místodržící v Čechách </a:t>
            </a:r>
            <a:r>
              <a:rPr lang="pl-PL" dirty="0"/>
              <a:t>Franz </a:t>
            </a:r>
            <a:r>
              <a:rPr lang="pl-PL" dirty="0" smtClean="0"/>
              <a:t>hrabě </a:t>
            </a:r>
            <a:r>
              <a:rPr lang="pl-PL" dirty="0"/>
              <a:t>Thun </a:t>
            </a:r>
            <a:r>
              <a:rPr lang="pl-PL" dirty="0" smtClean="0"/>
              <a:t>v dopise bratrovi 28.2</a:t>
            </a:r>
            <a:r>
              <a:rPr lang="pl-PL" dirty="0"/>
              <a:t>. 1914 </a:t>
            </a:r>
            <a:endParaRPr lang="cs-CZ" dirty="0"/>
          </a:p>
        </p:txBody>
      </p:sp>
      <p:sp>
        <p:nvSpPr>
          <p:cNvPr id="3" name="Zástupný symbol pro obsah 2"/>
          <p:cNvSpPr>
            <a:spLocks noGrp="1"/>
          </p:cNvSpPr>
          <p:nvPr>
            <p:ph idx="1"/>
          </p:nvPr>
        </p:nvSpPr>
        <p:spPr>
          <a:xfrm>
            <a:off x="838200" y="2242269"/>
            <a:ext cx="8503377" cy="3934694"/>
          </a:xfrm>
        </p:spPr>
        <p:txBody>
          <a:bodyPr>
            <a:normAutofit fontScale="85000" lnSpcReduction="20000"/>
          </a:bodyPr>
          <a:lstStyle/>
          <a:p>
            <a:pPr marL="0" indent="0">
              <a:buNone/>
            </a:pPr>
            <a:r>
              <a:rPr lang="pl-PL" dirty="0" smtClean="0"/>
              <a:t>„</a:t>
            </a:r>
            <a:r>
              <a:rPr lang="pl-PL" i="1" dirty="0" smtClean="0"/>
              <a:t>Dvorní rada Franz Bachmann nám naplival do polévky a zruinoval všechny snahy o dohodu. Je proto považován vídeňským tiskem za národního hrdinu. Český i německý tisk překypuje oslavami krachu vyjednávání. Bohužel to neštěstí způsobené Bachmannem jen tak ze světa nezmizí. V tisku je úplná bouře proti národnímu smíru a tomu se lze těžko postavit. Češi nejsou k zastavení, stále prohlašují, že vinu za zmaření jednání o smíru nesou Němci. Považují jednání za skončená na dlouhý čas. Škoda práce. Vím, že můj mandát místodržitele se tím skončil. Stanovil jsem si úkol uzavření smíru mezi národy jako svůj životní – a selhal jsem. </a:t>
            </a:r>
          </a:p>
          <a:p>
            <a:pPr marL="0" indent="0">
              <a:buNone/>
            </a:pPr>
            <a:r>
              <a:rPr lang="pl-PL" i="1" dirty="0" smtClean="0"/>
              <a:t>Co teď? Musím to důkladně promyslet. Nechci vytvářet osobně nějaké překážky, zůstanu tak dlouho, jak si bude přát můj císař. Politika je ohavná záležitost.” </a:t>
            </a:r>
            <a:endParaRPr lang="cs-CZ" dirty="0"/>
          </a:p>
        </p:txBody>
      </p:sp>
      <p:sp>
        <p:nvSpPr>
          <p:cNvPr id="5" name="Obdélník 4"/>
          <p:cNvSpPr/>
          <p:nvPr/>
        </p:nvSpPr>
        <p:spPr>
          <a:xfrm>
            <a:off x="6302828" y="2828836"/>
            <a:ext cx="523330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642" y="1027906"/>
            <a:ext cx="2519358" cy="3545150"/>
          </a:xfrm>
          <a:prstGeom prst="rect">
            <a:avLst/>
          </a:prstGeom>
        </p:spPr>
      </p:pic>
    </p:spTree>
    <p:extLst>
      <p:ext uri="{BB962C8B-B14F-4D97-AF65-F5344CB8AC3E}">
        <p14:creationId xmlns:p14="http://schemas.microsoft.com/office/powerpoint/2010/main" val="38283850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63625"/>
          </a:xfrm>
        </p:spPr>
        <p:txBody>
          <a:bodyPr>
            <a:normAutofit fontScale="90000"/>
          </a:bodyPr>
          <a:lstStyle/>
          <a:p>
            <a:r>
              <a:rPr lang="pl-PL" dirty="0" smtClean="0"/>
              <a:t/>
            </a:r>
            <a:br>
              <a:rPr lang="pl-PL" dirty="0" smtClean="0"/>
            </a:br>
            <a:r>
              <a:rPr lang="pl-PL" dirty="0" smtClean="0"/>
              <a:t>Memorandum Rady města Smíchova Františku hraběti Thunovi ku příležitosti jeho abdikace na úřad místodržitele 30.3</a:t>
            </a:r>
            <a:r>
              <a:rPr lang="pl-PL" dirty="0"/>
              <a:t>. 1914: </a:t>
            </a:r>
            <a:br>
              <a:rPr lang="pl-PL" dirty="0"/>
            </a:br>
            <a:endParaRPr lang="cs-CZ" dirty="0"/>
          </a:p>
        </p:txBody>
      </p:sp>
      <p:sp>
        <p:nvSpPr>
          <p:cNvPr id="3" name="Zástupný symbol pro obsah 2"/>
          <p:cNvSpPr>
            <a:spLocks noGrp="1"/>
          </p:cNvSpPr>
          <p:nvPr>
            <p:ph idx="1"/>
          </p:nvPr>
        </p:nvSpPr>
        <p:spPr>
          <a:xfrm>
            <a:off x="838200" y="1542553"/>
            <a:ext cx="10515600" cy="4634410"/>
          </a:xfrm>
        </p:spPr>
        <p:txBody>
          <a:bodyPr>
            <a:normAutofit/>
          </a:bodyPr>
          <a:lstStyle/>
          <a:p>
            <a:pPr marL="0" indent="0">
              <a:buNone/>
            </a:pPr>
            <a:endParaRPr lang="pl-PL" sz="2000" dirty="0" smtClean="0"/>
          </a:p>
          <a:p>
            <a:pPr marL="0" indent="0">
              <a:buNone/>
            </a:pPr>
            <a:r>
              <a:rPr lang="pl-PL" sz="2000" dirty="0" smtClean="0"/>
              <a:t>„</a:t>
            </a:r>
            <a:r>
              <a:rPr lang="pl-PL" sz="2000" i="1" dirty="0" smtClean="0"/>
              <a:t>S Vaší Jasností opouští náš politický </a:t>
            </a:r>
            <a:r>
              <a:rPr lang="pl-PL" sz="2000" i="1" dirty="0"/>
              <a:t>život právě v těchto nejistých a nesnadných </a:t>
            </a:r>
            <a:r>
              <a:rPr lang="pl-PL" sz="2000" i="1" dirty="0" smtClean="0"/>
              <a:t>časech zasloužilý </a:t>
            </a:r>
            <a:r>
              <a:rPr lang="pl-PL" sz="2000" i="1" dirty="0"/>
              <a:t>státník</a:t>
            </a:r>
            <a:r>
              <a:rPr lang="pl-PL" sz="2000" i="1" dirty="0" smtClean="0"/>
              <a:t>. Svými vynikajícími osobními vlastnostmi Vaše Jasnost vždy prokazovala nejlepší vůli pracovat pro blaho vlasti, Království českého. Víme, že díky Vaší nestrannosti a upřímnosti v hledání smíru mezi národy v naší zemi bylo dosaženo velkého pokroku. Pracoval jste neúnavně, Nejjasnější Pane, pro věc smíru v Čechách, vždy s neochvějnou láskou k vlasti, cílem Vám byl vždy prospěch našeho Království.</a:t>
            </a:r>
            <a:r>
              <a:rPr lang="pl-PL" sz="2000" dirty="0" smtClean="0"/>
              <a:t>”</a:t>
            </a:r>
          </a:p>
          <a:p>
            <a:r>
              <a:rPr lang="pl-PL" dirty="0"/>
              <a:t> </a:t>
            </a:r>
            <a:r>
              <a:rPr lang="pl-PL" dirty="0" smtClean="0"/>
              <a:t>Thun obdržel několik set dopisů podobného znění od českých i německých měst, institucí a spolků, byl jmenován čestným občanem 16 obcí; v textech se opakoval obrat o „nepříznivých poměrech”</a:t>
            </a:r>
            <a:endParaRPr lang="cs-CZ" dirty="0"/>
          </a:p>
        </p:txBody>
      </p:sp>
      <p:sp>
        <p:nvSpPr>
          <p:cNvPr id="4" name="Obdélník 3"/>
          <p:cNvSpPr/>
          <p:nvPr/>
        </p:nvSpPr>
        <p:spPr>
          <a:xfrm>
            <a:off x="2337684" y="2626726"/>
            <a:ext cx="5987332"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Máme tu zřejmě co do činění se situací, ve které se většina zvolených politiků snaží dosáhnout nějaké formy národnostního smíru, ale jejich snaha je mařena činností osob bez mandátu získaného ve volbách a také úsilím části tisk. Proč</a:t>
            </a:r>
            <a:r>
              <a:rPr kumimoji="0" lang="pl-PL" sz="1800" b="1" i="0" u="none" strike="noStrike" kern="1200" cap="none" spc="0" normalizeH="0" noProof="0" dirty="0" smtClean="0">
                <a:ln>
                  <a:noFill/>
                </a:ln>
                <a:solidFill>
                  <a:srgbClr val="FF0000"/>
                </a:solidFill>
                <a:effectLst/>
                <a:uLnTx/>
                <a:uFillTx/>
                <a:latin typeface="Calibri" panose="020F0502020204030204"/>
                <a:ea typeface="+mn-ea"/>
                <a:cs typeface="+mn-cs"/>
              </a:rPr>
              <a:t> vlastně příznivci smíru na veřejnosti mlčeli? </a:t>
            </a:r>
            <a:r>
              <a:rPr kumimoji="0" lang="pl-PL"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1963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DC8E71-7486-4E55-A1B3-C3E497E99F26}"/>
              </a:ext>
            </a:extLst>
          </p:cNvPr>
          <p:cNvSpPr>
            <a:spLocks noGrp="1"/>
          </p:cNvSpPr>
          <p:nvPr>
            <p:ph type="title"/>
          </p:nvPr>
        </p:nvSpPr>
        <p:spPr/>
        <p:txBody>
          <a:bodyPr/>
          <a:lstStyle/>
          <a:p>
            <a:r>
              <a:rPr lang="cs-CZ" dirty="0">
                <a:cs typeface="Calibri Light"/>
              </a:rPr>
              <a:t>Genderový vývoj české společnosti 19. století</a:t>
            </a:r>
            <a:endParaRPr lang="cs-CZ" dirty="0"/>
          </a:p>
        </p:txBody>
      </p:sp>
      <p:sp>
        <p:nvSpPr>
          <p:cNvPr id="3" name="Zástupný obsah 2">
            <a:extLst>
              <a:ext uri="{FF2B5EF4-FFF2-40B4-BE49-F238E27FC236}">
                <a16:creationId xmlns:a16="http://schemas.microsoft.com/office/drawing/2014/main" id="{BE0FDAA5-94EA-48C5-BFC3-9B3B766B8BEE}"/>
              </a:ext>
            </a:extLst>
          </p:cNvPr>
          <p:cNvSpPr>
            <a:spLocks noGrp="1"/>
          </p:cNvSpPr>
          <p:nvPr>
            <p:ph idx="1"/>
          </p:nvPr>
        </p:nvSpPr>
        <p:spPr/>
        <p:txBody>
          <a:bodyPr vert="horz" lIns="91440" tIns="45720" rIns="91440" bIns="45720" rtlCol="0" anchor="t">
            <a:normAutofit fontScale="92500" lnSpcReduction="10000"/>
          </a:bodyPr>
          <a:lstStyle/>
          <a:p>
            <a:r>
              <a:rPr lang="cs-CZ" dirty="0">
                <a:cs typeface="Calibri"/>
              </a:rPr>
              <a:t>Co je to gender? … Obvykle definováno jako sociální role pohlaví.</a:t>
            </a:r>
          </a:p>
          <a:p>
            <a:r>
              <a:rPr lang="cs-CZ" dirty="0" err="1">
                <a:cs typeface="Calibri"/>
              </a:rPr>
              <a:t>Genderovaný</a:t>
            </a:r>
            <a:r>
              <a:rPr lang="cs-CZ" dirty="0">
                <a:cs typeface="Calibri"/>
              </a:rPr>
              <a:t> prostor označuje jasné vymezení mužské a ženské role (např. v práci)</a:t>
            </a:r>
          </a:p>
          <a:p>
            <a:r>
              <a:rPr lang="cs-CZ" dirty="0">
                <a:cs typeface="Calibri"/>
              </a:rPr>
              <a:t>České země náleží ke konzervativnímu prostoru, který genderové změny reflektuje selektivně , se zpožděním a kriticky</a:t>
            </a:r>
          </a:p>
          <a:p>
            <a:r>
              <a:rPr lang="cs-CZ" dirty="0">
                <a:cs typeface="Calibri"/>
              </a:rPr>
              <a:t>Příčiny: absence světu otevřené společenské elity (vs. situace polská nebo maďarská), maloměstský ráz osídlení českých zemí, integrace genderové tématiky do tématu národní emancipace (žena jako matka národně uvědomělých dětí) </a:t>
            </a:r>
          </a:p>
          <a:p>
            <a:r>
              <a:rPr lang="cs-CZ" dirty="0">
                <a:cs typeface="Calibri"/>
              </a:rPr>
              <a:t>Měšťanská vs. </a:t>
            </a:r>
            <a:r>
              <a:rPr lang="cs-CZ" dirty="0" smtClean="0">
                <a:cs typeface="Calibri"/>
              </a:rPr>
              <a:t>dělnická </a:t>
            </a:r>
            <a:r>
              <a:rPr lang="cs-CZ" dirty="0">
                <a:cs typeface="Calibri"/>
              </a:rPr>
              <a:t>vs. </a:t>
            </a:r>
            <a:r>
              <a:rPr lang="cs-CZ" dirty="0" smtClean="0">
                <a:cs typeface="Calibri"/>
              </a:rPr>
              <a:t>rolnická </a:t>
            </a:r>
            <a:r>
              <a:rPr lang="cs-CZ" dirty="0">
                <a:cs typeface="Calibri"/>
              </a:rPr>
              <a:t>cesta emancipace pohlaví a vyrovnávání genderových rolí</a:t>
            </a:r>
          </a:p>
        </p:txBody>
      </p:sp>
    </p:spTree>
    <p:extLst>
      <p:ext uri="{BB962C8B-B14F-4D97-AF65-F5344CB8AC3E}">
        <p14:creationId xmlns:p14="http://schemas.microsoft.com/office/powerpoint/2010/main" val="6851159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Podíl branží na 10.000 zaměstnaných žen (1880) </a:t>
            </a:r>
            <a:endParaRPr lang="cs-CZ" dirty="0"/>
          </a:p>
        </p:txBody>
      </p:sp>
      <p:sp>
        <p:nvSpPr>
          <p:cNvPr id="3" name="Zástupný symbol pro obsah 2"/>
          <p:cNvSpPr>
            <a:spLocks noGrp="1"/>
          </p:cNvSpPr>
          <p:nvPr>
            <p:ph idx="1"/>
          </p:nvPr>
        </p:nvSpPr>
        <p:spPr/>
        <p:txBody>
          <a:bodyPr>
            <a:normAutofit fontScale="92500" lnSpcReduction="20000"/>
          </a:bodyPr>
          <a:lstStyle/>
          <a:p>
            <a:r>
              <a:rPr lang="pl-PL" dirty="0"/>
              <a:t>z</a:t>
            </a:r>
            <a:r>
              <a:rPr lang="pl-PL" dirty="0" smtClean="0"/>
              <a:t>emědělské dělnice  4520</a:t>
            </a:r>
          </a:p>
          <a:p>
            <a:r>
              <a:rPr lang="pl-PL" dirty="0"/>
              <a:t>p</a:t>
            </a:r>
            <a:r>
              <a:rPr lang="pl-PL" dirty="0" smtClean="0"/>
              <a:t>růmyslové dělnice 1902</a:t>
            </a:r>
          </a:p>
          <a:p>
            <a:r>
              <a:rPr lang="pl-PL" dirty="0" smtClean="0"/>
              <a:t>služky 1409 </a:t>
            </a:r>
          </a:p>
          <a:p>
            <a:r>
              <a:rPr lang="pl-PL" dirty="0"/>
              <a:t>s</a:t>
            </a:r>
            <a:r>
              <a:rPr lang="pl-PL" dirty="0" smtClean="0"/>
              <a:t>amostatně pracující v zemědělství  1363</a:t>
            </a:r>
          </a:p>
          <a:p>
            <a:r>
              <a:rPr lang="pl-PL" dirty="0"/>
              <a:t>m</a:t>
            </a:r>
            <a:r>
              <a:rPr lang="pl-PL" dirty="0" smtClean="0"/>
              <a:t>ajitelky nemovitostí 199</a:t>
            </a:r>
          </a:p>
          <a:p>
            <a:r>
              <a:rPr lang="pl-PL" dirty="0" smtClean="0"/>
              <a:t>obchod 102</a:t>
            </a:r>
          </a:p>
          <a:p>
            <a:r>
              <a:rPr lang="pl-PL" dirty="0"/>
              <a:t>v</a:t>
            </a:r>
            <a:r>
              <a:rPr lang="pl-PL" dirty="0" smtClean="0"/>
              <a:t> penzi 76</a:t>
            </a:r>
          </a:p>
          <a:p>
            <a:r>
              <a:rPr lang="pl-PL" dirty="0" smtClean="0"/>
              <a:t>školství 33</a:t>
            </a:r>
          </a:p>
          <a:p>
            <a:r>
              <a:rPr lang="pl-PL" dirty="0" smtClean="0"/>
              <a:t>zdravotnictví 30</a:t>
            </a:r>
          </a:p>
          <a:p>
            <a:r>
              <a:rPr lang="pl-PL" dirty="0"/>
              <a:t>c</a:t>
            </a:r>
            <a:r>
              <a:rPr lang="pl-PL" dirty="0" smtClean="0"/>
              <a:t>írkevní služba 18 </a:t>
            </a:r>
            <a:endParaRPr lang="cs-CZ" dirty="0"/>
          </a:p>
        </p:txBody>
      </p:sp>
    </p:spTree>
    <p:extLst>
      <p:ext uri="{BB962C8B-B14F-4D97-AF65-F5344CB8AC3E}">
        <p14:creationId xmlns:p14="http://schemas.microsoft.com/office/powerpoint/2010/main" val="1490948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648031"/>
          </a:xfrm>
        </p:spPr>
        <p:txBody>
          <a:bodyPr/>
          <a:lstStyle/>
          <a:p>
            <a:r>
              <a:rPr lang="cs-CZ" dirty="0" smtClean="0"/>
              <a:t>František Josef 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1351721"/>
            <a:ext cx="3932237" cy="5239909"/>
          </a:xfrm>
        </p:spPr>
        <p:txBody>
          <a:bodyPr>
            <a:normAutofit fontScale="85000" lnSpcReduction="20000"/>
          </a:bodyPr>
          <a:lstStyle/>
          <a:p>
            <a:r>
              <a:rPr lang="cs-CZ" dirty="0"/>
              <a:t>Jeho císařské a královské Apoštolské veličenstvo</a:t>
            </a:r>
          </a:p>
          <a:p>
            <a:r>
              <a:rPr lang="cs-CZ" dirty="0" smtClean="0"/>
              <a:t>z </a:t>
            </a:r>
            <a:r>
              <a:rPr lang="cs-CZ" dirty="0"/>
              <a:t>Boží vůle císař rakouský,</a:t>
            </a:r>
          </a:p>
          <a:p>
            <a:r>
              <a:rPr lang="cs-CZ" dirty="0"/>
              <a:t>král český a uherský, lombardský a benátský, dalmatský, chorvatský, slavonský, haličský, </a:t>
            </a:r>
            <a:r>
              <a:rPr lang="cs-CZ" dirty="0" err="1"/>
              <a:t>vladimiřský</a:t>
            </a:r>
            <a:r>
              <a:rPr lang="cs-CZ" dirty="0"/>
              <a:t> a </a:t>
            </a:r>
            <a:r>
              <a:rPr lang="cs-CZ" dirty="0" err="1"/>
              <a:t>illyrský</a:t>
            </a:r>
            <a:r>
              <a:rPr lang="cs-CZ" dirty="0"/>
              <a:t>;</a:t>
            </a:r>
          </a:p>
          <a:p>
            <a:r>
              <a:rPr lang="cs-CZ" dirty="0"/>
              <a:t>král jeruzalémský;</a:t>
            </a:r>
          </a:p>
          <a:p>
            <a:r>
              <a:rPr lang="cs-CZ" dirty="0"/>
              <a:t>arcivévoda rakouský,</a:t>
            </a:r>
          </a:p>
          <a:p>
            <a:r>
              <a:rPr lang="cs-CZ" dirty="0"/>
              <a:t>velkovévoda toskánský a krakovský;</a:t>
            </a:r>
          </a:p>
          <a:p>
            <a:r>
              <a:rPr lang="cs-CZ" dirty="0"/>
              <a:t>vévoda lotrinský, salcburský, </a:t>
            </a:r>
            <a:r>
              <a:rPr lang="cs-CZ" dirty="0" smtClean="0"/>
              <a:t>štýrský</a:t>
            </a:r>
            <a:r>
              <a:rPr lang="cs-CZ" dirty="0"/>
              <a:t>, korutanský, kraňský a bukovinský;</a:t>
            </a:r>
          </a:p>
          <a:p>
            <a:r>
              <a:rPr lang="cs-CZ" dirty="0"/>
              <a:t>velkokníže sedmihradský, markrabě moravský;</a:t>
            </a:r>
          </a:p>
          <a:p>
            <a:r>
              <a:rPr lang="cs-CZ" dirty="0"/>
              <a:t>vévoda </a:t>
            </a:r>
            <a:r>
              <a:rPr lang="cs-CZ" dirty="0" err="1"/>
              <a:t>horno</a:t>
            </a:r>
            <a:r>
              <a:rPr lang="cs-CZ" dirty="0"/>
              <a:t>- a dolnoslezský, modenský, parmský, </a:t>
            </a:r>
            <a:r>
              <a:rPr lang="cs-CZ" dirty="0" err="1"/>
              <a:t>piacenzský</a:t>
            </a:r>
            <a:r>
              <a:rPr lang="cs-CZ" dirty="0"/>
              <a:t> a </a:t>
            </a:r>
            <a:r>
              <a:rPr lang="cs-CZ" dirty="0" err="1"/>
              <a:t>guastalský</a:t>
            </a:r>
            <a:r>
              <a:rPr lang="cs-CZ" dirty="0"/>
              <a:t>, osvětimský a </a:t>
            </a:r>
            <a:r>
              <a:rPr lang="cs-CZ" dirty="0" err="1"/>
              <a:t>zátorský</a:t>
            </a:r>
            <a:r>
              <a:rPr lang="cs-CZ" dirty="0"/>
              <a:t>, těšínský, </a:t>
            </a:r>
            <a:r>
              <a:rPr lang="cs-CZ" dirty="0" err="1"/>
              <a:t>furlanský</a:t>
            </a:r>
            <a:r>
              <a:rPr lang="cs-CZ" dirty="0"/>
              <a:t>, dubrovnický a zadarský;</a:t>
            </a:r>
          </a:p>
          <a:p>
            <a:r>
              <a:rPr lang="cs-CZ" dirty="0" err="1"/>
              <a:t>okněžněný</a:t>
            </a:r>
            <a:r>
              <a:rPr lang="cs-CZ" dirty="0"/>
              <a:t> hrabě habsburský, tyrolský, </a:t>
            </a:r>
            <a:r>
              <a:rPr lang="cs-CZ" dirty="0" err="1"/>
              <a:t>kyburský</a:t>
            </a:r>
            <a:r>
              <a:rPr lang="cs-CZ" dirty="0"/>
              <a:t>, </a:t>
            </a:r>
            <a:r>
              <a:rPr lang="cs-CZ" dirty="0" err="1"/>
              <a:t>goricijský</a:t>
            </a:r>
            <a:r>
              <a:rPr lang="cs-CZ" dirty="0"/>
              <a:t> a </a:t>
            </a:r>
            <a:r>
              <a:rPr lang="cs-CZ" dirty="0" err="1"/>
              <a:t>gradišťský</a:t>
            </a:r>
            <a:r>
              <a:rPr lang="cs-CZ" dirty="0"/>
              <a:t>;</a:t>
            </a:r>
          </a:p>
          <a:p>
            <a:r>
              <a:rPr lang="cs-CZ" dirty="0"/>
              <a:t>kníže tridentský a brixenský;</a:t>
            </a:r>
          </a:p>
          <a:p>
            <a:r>
              <a:rPr lang="cs-CZ" dirty="0"/>
              <a:t>markrabě </a:t>
            </a:r>
            <a:r>
              <a:rPr lang="cs-CZ" dirty="0" err="1"/>
              <a:t>horno</a:t>
            </a:r>
            <a:r>
              <a:rPr lang="cs-CZ" dirty="0"/>
              <a:t>- a dolnolužický a istrijský;</a:t>
            </a:r>
          </a:p>
          <a:p>
            <a:r>
              <a:rPr lang="cs-CZ" dirty="0"/>
              <a:t>hrabě </a:t>
            </a:r>
            <a:r>
              <a:rPr lang="cs-CZ" dirty="0" err="1"/>
              <a:t>hohenembský</a:t>
            </a:r>
            <a:r>
              <a:rPr lang="cs-CZ" dirty="0"/>
              <a:t>, </a:t>
            </a:r>
            <a:r>
              <a:rPr lang="cs-CZ" dirty="0" err="1"/>
              <a:t>feldkirchský</a:t>
            </a:r>
            <a:r>
              <a:rPr lang="cs-CZ" dirty="0"/>
              <a:t>, </a:t>
            </a:r>
            <a:r>
              <a:rPr lang="cs-CZ" dirty="0" err="1"/>
              <a:t>břežnický</a:t>
            </a:r>
            <a:r>
              <a:rPr lang="cs-CZ" dirty="0"/>
              <a:t>, </a:t>
            </a:r>
            <a:r>
              <a:rPr lang="cs-CZ" dirty="0" err="1"/>
              <a:t>sonnenberský</a:t>
            </a:r>
            <a:r>
              <a:rPr lang="cs-CZ" dirty="0"/>
              <a:t>;</a:t>
            </a:r>
          </a:p>
          <a:p>
            <a:r>
              <a:rPr lang="cs-CZ" dirty="0"/>
              <a:t>pán terstský, kotorský a na Slovinském </a:t>
            </a:r>
            <a:r>
              <a:rPr lang="cs-CZ" dirty="0" err="1"/>
              <a:t>Krajišti</a:t>
            </a:r>
            <a:r>
              <a:rPr lang="cs-CZ" dirty="0"/>
              <a:t>;</a:t>
            </a:r>
          </a:p>
          <a:p>
            <a:r>
              <a:rPr lang="cs-CZ" dirty="0"/>
              <a:t>velkovojvoda srbský</a:t>
            </a:r>
          </a:p>
        </p:txBody>
      </p:sp>
      <p:pic>
        <p:nvPicPr>
          <p:cNvPr id="5" name="Obrázek 4"/>
          <p:cNvPicPr>
            <a:picLocks noChangeAspect="1"/>
          </p:cNvPicPr>
          <p:nvPr/>
        </p:nvPicPr>
        <p:blipFill>
          <a:blip r:embed="rId2"/>
          <a:stretch>
            <a:fillRect/>
          </a:stretch>
        </p:blipFill>
        <p:spPr>
          <a:xfrm>
            <a:off x="5183189" y="739471"/>
            <a:ext cx="6258738" cy="5796501"/>
          </a:xfrm>
          <a:prstGeom prst="rect">
            <a:avLst/>
          </a:prstGeom>
        </p:spPr>
      </p:pic>
    </p:spTree>
    <p:extLst>
      <p:ext uri="{BB962C8B-B14F-4D97-AF65-F5344CB8AC3E}">
        <p14:creationId xmlns:p14="http://schemas.microsoft.com/office/powerpoint/2010/main" val="3594577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Programové prohlášení Amerického klubu dám </a:t>
            </a:r>
            <a:r>
              <a:rPr lang="cs-CZ" dirty="0"/>
              <a:t>1869 </a:t>
            </a:r>
          </a:p>
        </p:txBody>
      </p:sp>
      <p:sp>
        <p:nvSpPr>
          <p:cNvPr id="3" name="Zástupný symbol pro obsah 2"/>
          <p:cNvSpPr>
            <a:spLocks noGrp="1"/>
          </p:cNvSpPr>
          <p:nvPr>
            <p:ph idx="1"/>
          </p:nvPr>
        </p:nvSpPr>
        <p:spPr/>
        <p:txBody>
          <a:bodyPr/>
          <a:lstStyle/>
          <a:p>
            <a:r>
              <a:rPr lang="pl-PL" dirty="0"/>
              <a:t>1. </a:t>
            </a:r>
            <a:r>
              <a:rPr lang="pl-PL" dirty="0" smtClean="0"/>
              <a:t>vzdělávat se a získávat praktické znalosti, aby si samostatně dokázaly obstarat živobytí; </a:t>
            </a:r>
          </a:p>
          <a:p>
            <a:r>
              <a:rPr lang="pl-PL" dirty="0" smtClean="0"/>
              <a:t>2</a:t>
            </a:r>
            <a:r>
              <a:rPr lang="pl-PL" dirty="0"/>
              <a:t>. </a:t>
            </a:r>
            <a:r>
              <a:rPr lang="pl-PL" dirty="0" smtClean="0"/>
              <a:t>pomoc charitativním organizacím;</a:t>
            </a:r>
            <a:endParaRPr lang="pl-PL" dirty="0"/>
          </a:p>
          <a:p>
            <a:r>
              <a:rPr lang="pl-PL" dirty="0"/>
              <a:t>3. </a:t>
            </a:r>
            <a:r>
              <a:rPr lang="pl-PL" dirty="0" smtClean="0"/>
              <a:t>pomáhat při zavádění nových vynálezů a techniky do domácího hospodářství;</a:t>
            </a:r>
            <a:endParaRPr lang="pl-PL" dirty="0"/>
          </a:p>
          <a:p>
            <a:r>
              <a:rPr lang="pl-PL" dirty="0"/>
              <a:t>4. </a:t>
            </a:r>
            <a:r>
              <a:rPr lang="pl-PL" dirty="0" smtClean="0"/>
              <a:t>péče o děti a školní mládež. </a:t>
            </a:r>
            <a:endParaRPr lang="cs-CZ" dirty="0"/>
          </a:p>
        </p:txBody>
      </p:sp>
      <p:sp>
        <p:nvSpPr>
          <p:cNvPr id="4" name="Obdélník 3"/>
          <p:cNvSpPr/>
          <p:nvPr/>
        </p:nvSpPr>
        <p:spPr>
          <a:xfrm>
            <a:off x="3048000" y="2828836"/>
            <a:ext cx="6096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Snad trochu skromné cíle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Šlo o nejaktivnější</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český ženský spolek, dnes oslavovaný jako počátek feminismu v tuzemsku. Které cíle jsou překvapivé, odvážné? Co tu úplně chybí a proč</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610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Satira na ženskou emancipaci (1910)</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2057400"/>
            <a:ext cx="3932237" cy="2694214"/>
          </a:xfrm>
        </p:spPr>
        <p:txBody>
          <a:bodyPr/>
          <a:lstStyle/>
          <a:p>
            <a:r>
              <a:rPr lang="pl-PL" i="1" dirty="0" smtClean="0"/>
              <a:t>„Ty holka z Minervy, nervi mi nervy!”</a:t>
            </a:r>
            <a:endParaRPr lang="cs-CZ" i="1" dirty="0"/>
          </a:p>
        </p:txBody>
      </p:sp>
      <p:pic>
        <p:nvPicPr>
          <p:cNvPr id="5" name="Obrázek 4"/>
          <p:cNvPicPr>
            <a:picLocks noChangeAspect="1"/>
          </p:cNvPicPr>
          <p:nvPr/>
        </p:nvPicPr>
        <p:blipFill>
          <a:blip r:embed="rId2"/>
          <a:stretch>
            <a:fillRect/>
          </a:stretch>
        </p:blipFill>
        <p:spPr>
          <a:xfrm>
            <a:off x="4906735" y="617080"/>
            <a:ext cx="6359979" cy="6270172"/>
          </a:xfrm>
          <a:prstGeom prst="rect">
            <a:avLst/>
          </a:prstGeom>
        </p:spPr>
      </p:pic>
      <p:sp>
        <p:nvSpPr>
          <p:cNvPr id="6" name="Obdélník 5"/>
          <p:cNvSpPr/>
          <p:nvPr/>
        </p:nvSpPr>
        <p:spPr>
          <a:xfrm>
            <a:off x="839788" y="3105835"/>
            <a:ext cx="293211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Naráží</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na malou atraktivitu prvních absolventech Minervy jako manželek.</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délník 6"/>
          <p:cNvSpPr/>
          <p:nvPr/>
        </p:nvSpPr>
        <p:spPr>
          <a:xfrm>
            <a:off x="269422" y="2828836"/>
            <a:ext cx="1241326"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98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Politika rovnoprávnosti v sociální demokracii </a:t>
            </a:r>
            <a:endParaRPr lang="cs-CZ" dirty="0"/>
          </a:p>
        </p:txBody>
      </p:sp>
      <p:sp>
        <p:nvSpPr>
          <p:cNvPr id="3" name="Zástupný symbol pro obsah 2"/>
          <p:cNvSpPr>
            <a:spLocks noGrp="1"/>
          </p:cNvSpPr>
          <p:nvPr>
            <p:ph idx="1"/>
          </p:nvPr>
        </p:nvSpPr>
        <p:spPr/>
        <p:txBody>
          <a:bodyPr>
            <a:normAutofit lnSpcReduction="10000"/>
          </a:bodyPr>
          <a:lstStyle/>
          <a:p>
            <a:r>
              <a:rPr lang="pl-PL" dirty="0" smtClean="0"/>
              <a:t>Mladý socialista Karl </a:t>
            </a:r>
            <a:r>
              <a:rPr lang="pl-PL" dirty="0"/>
              <a:t>Kneschke </a:t>
            </a:r>
            <a:r>
              <a:rPr lang="pl-PL" dirty="0" smtClean="0"/>
              <a:t>o emancipaci pohlaví v mládežnické organizaci sociální demokracie v Liberci (1911):</a:t>
            </a:r>
            <a:endParaRPr lang="pl-PL" dirty="0"/>
          </a:p>
          <a:p>
            <a:pPr marL="0" indent="0">
              <a:buNone/>
            </a:pPr>
            <a:r>
              <a:rPr lang="pl-PL" dirty="0" smtClean="0"/>
              <a:t>„</a:t>
            </a:r>
            <a:r>
              <a:rPr lang="pl-PL" i="1" dirty="0" smtClean="0"/>
              <a:t>Matky dospívajících děvčat se zpočátku obávaly, aby se jim dcerky v organizaci „nezkazily”, proto si žádaly důkladný dohled nad vztahy obou pohlaví. Otce to moc nezajímalo, ti se spíše báli našeho politického radikalismu a taktických chyb nezkušeného mládí. V organizaci vznikla hodnotnější partnerství, než bylo tehdy zvykem na tanečním parketu. A já, když mi bylo devatenáct let, počítal jsem aspoň deset devčat mezi své nejbližší přátele, ale neměl jsem žádnou milenku. Ani jsem se nenaučil tancovat, ale zato ctít dívky a rovnost pohlaví ve všech směrech bez mrknutí oka.</a:t>
            </a:r>
            <a:r>
              <a:rPr lang="pl-PL" dirty="0" smtClean="0"/>
              <a:t>” </a:t>
            </a:r>
            <a:endParaRPr lang="cs-CZ" dirty="0"/>
          </a:p>
        </p:txBody>
      </p:sp>
      <p:sp>
        <p:nvSpPr>
          <p:cNvPr id="4" name="Obdélník 3"/>
          <p:cNvSpPr/>
          <p:nvPr/>
        </p:nvSpPr>
        <p:spPr>
          <a:xfrm>
            <a:off x="5404756" y="2828836"/>
            <a:ext cx="5289747"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Autor tu vyjadřuje svůj ideál mládeže jako avantgardy nových genderových vztahů, vyjadřuje válku se starou morálkou a sen o kolektivistické budoucnosti. Dokážete spojit tyto ideje</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s fragmenty textu?</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2524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Krize mužství v 19. století jako téma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První debaty o tématu již na přelomu 17. a 18. století (</a:t>
            </a:r>
            <a:r>
              <a:rPr lang="pl-PL" dirty="0"/>
              <a:t>Molière), </a:t>
            </a:r>
            <a:r>
              <a:rPr lang="pl-PL" dirty="0" smtClean="0"/>
              <a:t>tzv. preciozky </a:t>
            </a:r>
            <a:r>
              <a:rPr lang="pl-PL" dirty="0"/>
              <a:t>i </a:t>
            </a:r>
            <a:r>
              <a:rPr lang="pl-PL" dirty="0" smtClean="0"/>
              <a:t>preciozové</a:t>
            </a:r>
          </a:p>
          <a:p>
            <a:r>
              <a:rPr lang="pl-PL" dirty="0" smtClean="0"/>
              <a:t>Průmyslová revoluce jako oddělení člověka od jeho kořenů: od přírody, od rodiny, dehumanizace práce v mechanizovaných provozech </a:t>
            </a:r>
          </a:p>
          <a:p>
            <a:r>
              <a:rPr lang="cs-CZ" dirty="0"/>
              <a:t>Katastrofa </a:t>
            </a:r>
            <a:r>
              <a:rPr lang="cs-CZ" dirty="0" smtClean="0"/>
              <a:t>mužnosti let 1914-1918</a:t>
            </a:r>
            <a:endParaRPr lang="cs-CZ" dirty="0"/>
          </a:p>
        </p:txBody>
      </p:sp>
      <p:pic>
        <p:nvPicPr>
          <p:cNvPr id="6" name="Obrázek 5"/>
          <p:cNvPicPr>
            <a:picLocks noChangeAspect="1"/>
          </p:cNvPicPr>
          <p:nvPr/>
        </p:nvPicPr>
        <p:blipFill>
          <a:blip r:embed="rId2"/>
          <a:stretch>
            <a:fillRect/>
          </a:stretch>
        </p:blipFill>
        <p:spPr>
          <a:xfrm>
            <a:off x="4831216" y="0"/>
            <a:ext cx="3375932" cy="3495675"/>
          </a:xfrm>
          <a:prstGeom prst="rect">
            <a:avLst/>
          </a:prstGeom>
        </p:spPr>
      </p:pic>
      <p:pic>
        <p:nvPicPr>
          <p:cNvPr id="7" name="Obrázek 6"/>
          <p:cNvPicPr>
            <a:picLocks noChangeAspect="1"/>
          </p:cNvPicPr>
          <p:nvPr/>
        </p:nvPicPr>
        <p:blipFill>
          <a:blip r:embed="rId3"/>
          <a:stretch>
            <a:fillRect/>
          </a:stretch>
        </p:blipFill>
        <p:spPr>
          <a:xfrm>
            <a:off x="3260895" y="4201884"/>
            <a:ext cx="4825093" cy="2435679"/>
          </a:xfrm>
          <a:prstGeom prst="rect">
            <a:avLst/>
          </a:prstGeom>
        </p:spPr>
      </p:pic>
      <p:pic>
        <p:nvPicPr>
          <p:cNvPr id="9" name="Obrázek 8"/>
          <p:cNvPicPr>
            <a:picLocks noChangeAspect="1"/>
          </p:cNvPicPr>
          <p:nvPr/>
        </p:nvPicPr>
        <p:blipFill>
          <a:blip r:embed="rId4"/>
          <a:stretch>
            <a:fillRect/>
          </a:stretch>
        </p:blipFill>
        <p:spPr>
          <a:xfrm>
            <a:off x="300831" y="4510085"/>
            <a:ext cx="2505075" cy="1819275"/>
          </a:xfrm>
          <a:prstGeom prst="rect">
            <a:avLst/>
          </a:prstGeom>
        </p:spPr>
      </p:pic>
      <p:pic>
        <p:nvPicPr>
          <p:cNvPr id="10" name="Obrázek 9"/>
          <p:cNvPicPr>
            <a:picLocks noChangeAspect="1"/>
          </p:cNvPicPr>
          <p:nvPr/>
        </p:nvPicPr>
        <p:blipFill>
          <a:blip r:embed="rId5"/>
          <a:stretch>
            <a:fillRect/>
          </a:stretch>
        </p:blipFill>
        <p:spPr>
          <a:xfrm>
            <a:off x="8447258" y="742949"/>
            <a:ext cx="3657600" cy="5715000"/>
          </a:xfrm>
          <a:prstGeom prst="rect">
            <a:avLst/>
          </a:prstGeom>
        </p:spPr>
      </p:pic>
    </p:spTree>
    <p:extLst>
      <p:ext uri="{BB962C8B-B14F-4D97-AF65-F5344CB8AC3E}">
        <p14:creationId xmlns:p14="http://schemas.microsoft.com/office/powerpoint/2010/main" val="4251639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F8BEE0-B2D5-40E7-B34E-40D699B4C8A7}"/>
              </a:ext>
            </a:extLst>
          </p:cNvPr>
          <p:cNvSpPr>
            <a:spLocks noGrp="1"/>
          </p:cNvSpPr>
          <p:nvPr>
            <p:ph type="title"/>
          </p:nvPr>
        </p:nvSpPr>
        <p:spPr/>
        <p:txBody>
          <a:bodyPr/>
          <a:lstStyle/>
          <a:p>
            <a:r>
              <a:rPr lang="cs-CZ" dirty="0">
                <a:cs typeface="Calibri Light"/>
              </a:rPr>
              <a:t>Aktéři emancipačního hnutí</a:t>
            </a:r>
            <a:endParaRPr lang="cs-CZ" dirty="0"/>
          </a:p>
        </p:txBody>
      </p:sp>
      <p:sp>
        <p:nvSpPr>
          <p:cNvPr id="3" name="Zástupný obsah 2">
            <a:extLst>
              <a:ext uri="{FF2B5EF4-FFF2-40B4-BE49-F238E27FC236}">
                <a16:creationId xmlns:a16="http://schemas.microsoft.com/office/drawing/2014/main" id="{3FC3B366-04F4-4AEE-8F09-5366D2A5243D}"/>
              </a:ext>
            </a:extLst>
          </p:cNvPr>
          <p:cNvSpPr>
            <a:spLocks noGrp="1"/>
          </p:cNvSpPr>
          <p:nvPr>
            <p:ph idx="1"/>
          </p:nvPr>
        </p:nvSpPr>
        <p:spPr/>
        <p:txBody>
          <a:bodyPr vert="horz" lIns="91440" tIns="45720" rIns="91440" bIns="45720" rtlCol="0" anchor="t">
            <a:normAutofit/>
          </a:bodyPr>
          <a:lstStyle/>
          <a:p>
            <a:r>
              <a:rPr lang="cs-CZ" dirty="0">
                <a:cs typeface="Calibri"/>
              </a:rPr>
              <a:t>Tzv. Ženské hnutí: Americký klub dám, Gymnázium Minerva, Vesna, významná role mužů - Vojta Náprstek, František Mareš ad.</a:t>
            </a:r>
          </a:p>
          <a:p>
            <a:r>
              <a:rPr lang="cs-CZ" dirty="0">
                <a:cs typeface="Calibri"/>
              </a:rPr>
              <a:t>Nejznámější reprezentantky: Božena Němcová, Eliška Krásnohorská, Tereza Nováková</a:t>
            </a:r>
          </a:p>
          <a:p>
            <a:r>
              <a:rPr lang="cs-CZ" dirty="0">
                <a:cs typeface="Calibri"/>
              </a:rPr>
              <a:t>Změny v mužském genderu: slábnutí významu genderového vzoru vojáka/důstojníka ve prospěch civilně pojatého vzoru mužství: sportovec, Sokol, skaut, tramp... Aktéři dobové debaty: Miroslav Tyrš, Jindřich </a:t>
            </a:r>
            <a:r>
              <a:rPr lang="cs-CZ" dirty="0" err="1">
                <a:cs typeface="Calibri"/>
              </a:rPr>
              <a:t>Fuegner</a:t>
            </a:r>
            <a:r>
              <a:rPr lang="cs-CZ" dirty="0">
                <a:cs typeface="Calibri"/>
              </a:rPr>
              <a:t>, Gustav </a:t>
            </a:r>
            <a:r>
              <a:rPr lang="cs-CZ" dirty="0" err="1">
                <a:cs typeface="Calibri"/>
              </a:rPr>
              <a:t>Frištenský</a:t>
            </a:r>
            <a:r>
              <a:rPr lang="cs-CZ" dirty="0">
                <a:cs typeface="Calibri"/>
              </a:rPr>
              <a:t>, Jiří Jaroslav Guth- Jarkovský, Josef </a:t>
            </a:r>
            <a:r>
              <a:rPr lang="cs-CZ" dirty="0" err="1">
                <a:cs typeface="Calibri"/>
              </a:rPr>
              <a:t>Roessler-Ořovský</a:t>
            </a:r>
            <a:r>
              <a:rPr lang="cs-CZ" dirty="0">
                <a:cs typeface="Calibri"/>
              </a:rPr>
              <a:t>, Benjamin Svojsík, Bob Hurikán... </a:t>
            </a:r>
            <a:endParaRPr lang="cs-CZ" dirty="0"/>
          </a:p>
        </p:txBody>
      </p:sp>
    </p:spTree>
    <p:extLst>
      <p:ext uri="{BB962C8B-B14F-4D97-AF65-F5344CB8AC3E}">
        <p14:creationId xmlns:p14="http://schemas.microsoft.com/office/powerpoint/2010/main" val="465915554"/>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35D0F69C5940740A674E71F45CEDF61" ma:contentTypeVersion="2" ma:contentTypeDescription="Vytvoří nový dokument" ma:contentTypeScope="" ma:versionID="a96537b6af7e98a33fce972b43f008ed">
  <xsd:schema xmlns:xsd="http://www.w3.org/2001/XMLSchema" xmlns:xs="http://www.w3.org/2001/XMLSchema" xmlns:p="http://schemas.microsoft.com/office/2006/metadata/properties" xmlns:ns2="0e0ffad9-6f23-4f29-9e9c-af18ac514ed0" targetNamespace="http://schemas.microsoft.com/office/2006/metadata/properties" ma:root="true" ma:fieldsID="03c732fd9e486a49262324a1199a4c94" ns2:_="">
    <xsd:import namespace="0e0ffad9-6f23-4f29-9e9c-af18ac514ed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ffad9-6f23-4f29-9e9c-af18ac514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505D70-2E21-4EC8-A1A4-83CB176847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0ffad9-6f23-4f29-9e9c-af18ac514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286CC6-1D3B-411E-8855-6CA7A26A97A9}">
  <ds:schemaRefs>
    <ds:schemaRef ds:uri="http://schemas.microsoft.com/sharepoint/v3/contenttype/forms"/>
  </ds:schemaRefs>
</ds:datastoreItem>
</file>

<file path=customXml/itemProps3.xml><?xml version="1.0" encoding="utf-8"?>
<ds:datastoreItem xmlns:ds="http://schemas.openxmlformats.org/officeDocument/2006/customXml" ds:itemID="{4921275C-00FC-44E0-875E-5840574BE09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7119</Words>
  <Application>Microsoft Office PowerPoint</Application>
  <PresentationFormat>Širokoúhlá obrazovka</PresentationFormat>
  <Paragraphs>642</Paragraphs>
  <Slides>94</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94</vt:i4>
      </vt:variant>
    </vt:vector>
  </HeadingPairs>
  <TitlesOfParts>
    <vt:vector size="99" baseType="lpstr">
      <vt:lpstr>Arial</vt:lpstr>
      <vt:lpstr>Calibri</vt:lpstr>
      <vt:lpstr>Calibri Light</vt:lpstr>
      <vt:lpstr>Motiv Office</vt:lpstr>
      <vt:lpstr>1_Motiv Office</vt:lpstr>
      <vt:lpstr>České dějiny 19. století</vt:lpstr>
      <vt:lpstr>Doporučená literatura</vt:lpstr>
      <vt:lpstr>Hlavní témata epochy</vt:lpstr>
      <vt:lpstr>Hlavní etapy územních změn habsburské monarchie</vt:lpstr>
      <vt:lpstr>Prezentace aplikace PowerPoint</vt:lpstr>
      <vt:lpstr>Základní znaky ústavního vývoje Rakouska v 19. století</vt:lpstr>
      <vt:lpstr>Úroveň demokracie v Rakousku</vt:lpstr>
      <vt:lpstr>Mezníky rakouského ústavního vývoje</vt:lpstr>
      <vt:lpstr>František Josef I.</vt:lpstr>
      <vt:lpstr>FJI: zdůvodnění neoabsolutistické vlády a slib ústavnosti (1860)</vt:lpstr>
      <vt:lpstr>Organizace návštěvy císaře Františka Josefa v Brně 1892 (pořadatelské pokyny k řazení institucí a spolků): </vt:lpstr>
      <vt:lpstr>Pozice českých zemích v modernizačních procesech</vt:lpstr>
      <vt:lpstr>Hospodářský a sociální profil českých zemí</vt:lpstr>
      <vt:lpstr>Podíl sociálních složek na obyvatelstvu </vt:lpstr>
      <vt:lpstr>Aristokracie</vt:lpstr>
      <vt:lpstr>Největší vlastníci pozemků před pozemkovou reformou (1919–1920) </vt:lpstr>
      <vt:lpstr>Majetky rodiny Schwarzenberg v českých zemích </vt:lpstr>
      <vt:lpstr>Majetky rodiny Liechtenstein v českých a rakouských zemích </vt:lpstr>
      <vt:lpstr>Josef Pekař a debata o roli šlechty v českých dějinách</vt:lpstr>
      <vt:lpstr>Důležité pojmy</vt:lpstr>
      <vt:lpstr> Nostitzovo divadlo (1783)</vt:lpstr>
      <vt:lpstr>Projekty historického výzkumu financované šlechtou</vt:lpstr>
      <vt:lpstr>Šlechta a jazyk </vt:lpstr>
      <vt:lpstr>GLASSHEIM, Eagle: Urození nacionalisté... : </vt:lpstr>
      <vt:lpstr>Sdílení „národních hodnot” na příkladu Schwarzenberků </vt:lpstr>
      <vt:lpstr>Prezentace aplikace PowerPoint</vt:lpstr>
      <vt:lpstr>Aristokracie</vt:lpstr>
      <vt:lpstr>Měšťanstvo</vt:lpstr>
      <vt:lpstr>Buržoazie: Gustav Adolf Schoeller</vt:lpstr>
      <vt:lpstr> Drobné měšťanstvo: řemeslníci a kupci</vt:lpstr>
      <vt:lpstr>Vlastníci nemovitostí </vt:lpstr>
      <vt:lpstr>     Vzdělané měšťanstvo – rozporuplní nositelé „českého snu“</vt:lpstr>
      <vt:lpstr>Hospodářské změny v gesci měšťanstva</vt:lpstr>
      <vt:lpstr>Funkce spolků v epoše liberální </vt:lpstr>
      <vt:lpstr>Vývoj zákonodárství </vt:lpstr>
      <vt:lpstr>Josef Holeček (mladočech) o           staročeském spolku (1873)  </vt:lpstr>
      <vt:lpstr>Význam spolků podle početnosti (1890) </vt:lpstr>
      <vt:lpstr>Spolky v boji o veřejný prostor </vt:lpstr>
      <vt:lpstr>Ideál české hospody (Josef Lada, 1932) </vt:lpstr>
      <vt:lpstr>Role žen ve spolcích liberálně - národních </vt:lpstr>
      <vt:lpstr>Spolky v době přechodu k masové společnosti </vt:lpstr>
      <vt:lpstr>Spolky na začátku 20. století </vt:lpstr>
      <vt:lpstr>Význam obecní samosprávy pro emancipaci měšťanstva</vt:lpstr>
      <vt:lpstr>Aristokratická a dělnická kritika  měšťanstva ve dvou citátech</vt:lpstr>
      <vt:lpstr>Umělecká reflexe konce měšťanstva (1937)</vt:lpstr>
      <vt:lpstr>Dělnictvo</vt:lpstr>
      <vt:lpstr>Prezentace aplikace PowerPoint</vt:lpstr>
      <vt:lpstr>Dělnictvo</vt:lpstr>
      <vt:lpstr>Šokující obrazy ze života dělnictva – snímky dětských pomocníků v dolech </vt:lpstr>
      <vt:lpstr>Faktory ovlivňující vznik dělnictva jako společenské skupiny v 19. století</vt:lpstr>
      <vt:lpstr>Prezentace aplikace PowerPoint</vt:lpstr>
      <vt:lpstr>Prezentace aplikace PowerPoint</vt:lpstr>
      <vt:lpstr>Vůdcové rakouské sociální demokracie – německé sekce Viktor Adler, polské Ignacy Daszyński a české Josef Hybeš </vt:lpstr>
      <vt:lpstr>Karl Marx o přináležitosti dělnictva k národu (1848) </vt:lpstr>
      <vt:lpstr>Tzv. dělnické strany působící v českých zemích (1911) </vt:lpstr>
      <vt:lpstr>    Karikatura snah českých měšťanských stran o včlenění sociální demokracie do národního hnutí </vt:lpstr>
      <vt:lpstr>Kritika mladého socialisty adresovaná poměrům v sociálnědemokratických spolcích (1912) </vt:lpstr>
      <vt:lpstr>„Teuerungsrevolte“ Ottakring 1911 – nová podoba sociálních nepokojů</vt:lpstr>
      <vt:lpstr>Nové výzvy pro sociální demokracii a labilita její dějinné role (1907-1917)</vt:lpstr>
      <vt:lpstr>Dělnictvo</vt:lpstr>
      <vt:lpstr>Rolnictvo</vt:lpstr>
      <vt:lpstr>Selský dům a dům chalupníka(domkáře) </vt:lpstr>
      <vt:lpstr>Trendy ve vývoji venkovské společnosti</vt:lpstr>
      <vt:lpstr>Mýtus Josefa II. – osvoboditele rolníků</vt:lpstr>
      <vt:lpstr>Zrušení poddanství 1848</vt:lpstr>
      <vt:lpstr>Prezentace aplikace PowerPoint</vt:lpstr>
      <vt:lpstr>Plán vsi Jinačovice (1869) </vt:lpstr>
      <vt:lpstr>Mlýn </vt:lpstr>
      <vt:lpstr>Idyla české vsi</vt:lpstr>
      <vt:lpstr>Prezentace aplikace PowerPoint</vt:lpstr>
      <vt:lpstr>Vesnická škola </vt:lpstr>
      <vt:lpstr>Alternativy vývoje – východní Morava. Obrazy Joži Úprky</vt:lpstr>
      <vt:lpstr>Proměna sociální prestiže rolnictva</vt:lpstr>
      <vt:lpstr>Prezentace aplikace PowerPoint</vt:lpstr>
      <vt:lpstr>Morava jako Musterland</vt:lpstr>
      <vt:lpstr>Prezentace aplikace PowerPoint</vt:lpstr>
      <vt:lpstr>Politické členění (západní části říše) Předlitavska</vt:lpstr>
      <vt:lpstr>Národnostní skladba zemí podle obcovací řeči 1910</vt:lpstr>
      <vt:lpstr>Specifika tzv. národnostní otázky v Rakousku I.</vt:lpstr>
      <vt:lpstr>Specifika tzv. národnostní otázky                       v Rakousku II.</vt:lpstr>
      <vt:lpstr>Specifika tzv. národnostní otázky                       v Rakousku III.</vt:lpstr>
      <vt:lpstr>Specifika národnostní otázky v Rakousku IV.</vt:lpstr>
      <vt:lpstr>Prezentace aplikace PowerPoint</vt:lpstr>
      <vt:lpstr>Prezentace aplikace PowerPoint</vt:lpstr>
      <vt:lpstr>Nacionální konflikt a možnosti smíru</vt:lpstr>
      <vt:lpstr>Místodržící v Čechách Franz hrabě Thun v dopise bratrovi 28.2. 1914 </vt:lpstr>
      <vt:lpstr> Memorandum Rady města Smíchova Františku hraběti Thunovi ku příležitosti jeho abdikace na úřad místodržitele 30.3. 1914:  </vt:lpstr>
      <vt:lpstr>Genderový vývoj české společnosti 19. století</vt:lpstr>
      <vt:lpstr>Podíl branží na 10.000 zaměstnaných žen (1880) </vt:lpstr>
      <vt:lpstr>Programové prohlášení Amerického klubu dám 1869 </vt:lpstr>
      <vt:lpstr>Satira na ženskou emancipaci (1910)</vt:lpstr>
      <vt:lpstr>Politika rovnoprávnosti v sociální demokracii </vt:lpstr>
      <vt:lpstr>Krize mužství v 19. století jako téma </vt:lpstr>
      <vt:lpstr>Aktéři emancipačního hnutí</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České dějiny 19. století</dc:title>
  <dc:creator>Lukáš Fasora</dc:creator>
  <cp:lastModifiedBy>Lukáš Fasora</cp:lastModifiedBy>
  <cp:revision>409</cp:revision>
  <dcterms:created xsi:type="dcterms:W3CDTF">2020-04-10T13:04:07Z</dcterms:created>
  <dcterms:modified xsi:type="dcterms:W3CDTF">2022-05-04T11:19:54Z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0x010100235D0F69C5940740A674E71F45CEDF61</vt:lpwstr>
  </property>
</Properties>
</file>