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2" r:id="rId5"/>
    <p:sldId id="261" r:id="rId6"/>
    <p:sldId id="257" r:id="rId7"/>
    <p:sldId id="264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5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FA452-5366-4F20-8EB4-AE2DB405DD8D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F6F0-0B51-43DC-90A8-290DC07694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496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FA452-5366-4F20-8EB4-AE2DB405DD8D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F6F0-0B51-43DC-90A8-290DC07694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833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FA452-5366-4F20-8EB4-AE2DB405DD8D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F6F0-0B51-43DC-90A8-290DC07694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276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FA452-5366-4F20-8EB4-AE2DB405DD8D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F6F0-0B51-43DC-90A8-290DC07694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816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FA452-5366-4F20-8EB4-AE2DB405DD8D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F6F0-0B51-43DC-90A8-290DC07694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372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FA452-5366-4F20-8EB4-AE2DB405DD8D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F6F0-0B51-43DC-90A8-290DC07694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422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FA452-5366-4F20-8EB4-AE2DB405DD8D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F6F0-0B51-43DC-90A8-290DC07694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2422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FA452-5366-4F20-8EB4-AE2DB405DD8D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F6F0-0B51-43DC-90A8-290DC07694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778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FA452-5366-4F20-8EB4-AE2DB405DD8D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F6F0-0B51-43DC-90A8-290DC07694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683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FA452-5366-4F20-8EB4-AE2DB405DD8D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F6F0-0B51-43DC-90A8-290DC07694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916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FA452-5366-4F20-8EB4-AE2DB405DD8D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F6F0-0B51-43DC-90A8-290DC07694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306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FA452-5366-4F20-8EB4-AE2DB405DD8D}" type="datetimeFigureOut">
              <a:rPr lang="en-GB" smtClean="0"/>
              <a:t>14/02/2022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3F6F0-0B51-43DC-90A8-290DC07694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223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80655" y="581891"/>
            <a:ext cx="9725890" cy="31496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Mikuláš II. (ruský car) </a:t>
            </a:r>
            <a:br>
              <a:rPr lang="cs-CZ" b="1" dirty="0" smtClean="0"/>
            </a:br>
            <a:r>
              <a:rPr lang="cs-CZ" b="1" dirty="0" smtClean="0"/>
              <a:t>a jeho „přítel“ (</a:t>
            </a:r>
            <a:r>
              <a:rPr lang="cs-CZ" b="1" dirty="0" err="1" smtClean="0"/>
              <a:t>starec</a:t>
            </a:r>
            <a:r>
              <a:rPr lang="cs-CZ" b="1" dirty="0" smtClean="0"/>
              <a:t>) </a:t>
            </a:r>
            <a:r>
              <a:rPr lang="cs-CZ" b="1" dirty="0" err="1" smtClean="0"/>
              <a:t>Rasputin</a:t>
            </a:r>
            <a:r>
              <a:rPr lang="cs-CZ" b="1" dirty="0" smtClean="0"/>
              <a:t>. Krize a pád ruského impéria</a:t>
            </a:r>
            <a:endParaRPr lang="en-GB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110181"/>
            <a:ext cx="9144000" cy="2512291"/>
          </a:xfrm>
        </p:spPr>
        <p:txBody>
          <a:bodyPr/>
          <a:lstStyle/>
          <a:p>
            <a:endParaRPr lang="cs-CZ" dirty="0" smtClean="0"/>
          </a:p>
          <a:p>
            <a:r>
              <a:rPr lang="cs-CZ" b="1" dirty="0" smtClean="0"/>
              <a:t>Radomír Vlček</a:t>
            </a:r>
          </a:p>
          <a:p>
            <a:endParaRPr lang="cs-CZ" dirty="0"/>
          </a:p>
          <a:p>
            <a:r>
              <a:rPr lang="cs-CZ" dirty="0" smtClean="0"/>
              <a:t>jarní semestr 2021 / 2022</a:t>
            </a:r>
          </a:p>
        </p:txBody>
      </p:sp>
    </p:spTree>
    <p:extLst>
      <p:ext uri="{BB962C8B-B14F-4D97-AF65-F5344CB8AC3E}">
        <p14:creationId xmlns:p14="http://schemas.microsoft.com/office/powerpoint/2010/main" val="2498887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2843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Mikuláš II. </a:t>
            </a:r>
            <a:r>
              <a:rPr lang="cs-CZ" b="1" dirty="0" err="1" smtClean="0"/>
              <a:t>Romanov</a:t>
            </a:r>
            <a:r>
              <a:rPr lang="cs-CZ" b="1" dirty="0" smtClean="0"/>
              <a:t> (Ruský) - (1868–1918; 1894–1917) </a:t>
            </a:r>
            <a:br>
              <a:rPr lang="cs-CZ" b="1" dirty="0" smtClean="0"/>
            </a:br>
            <a:r>
              <a:rPr lang="cs-CZ" b="1" dirty="0" smtClean="0"/>
              <a:t>Grigorij </a:t>
            </a:r>
            <a:r>
              <a:rPr lang="cs-CZ" b="1" dirty="0" err="1" smtClean="0"/>
              <a:t>Novych</a:t>
            </a:r>
            <a:r>
              <a:rPr lang="cs-CZ" b="1" dirty="0" smtClean="0"/>
              <a:t> – </a:t>
            </a:r>
            <a:r>
              <a:rPr lang="cs-CZ" b="1" dirty="0" err="1" smtClean="0"/>
              <a:t>Rasputin</a:t>
            </a:r>
            <a:r>
              <a:rPr lang="cs-CZ" b="1" dirty="0" smtClean="0"/>
              <a:t> - (1869–1916; 1907–1916)</a:t>
            </a:r>
            <a:endParaRPr lang="en-GB" b="1" dirty="0"/>
          </a:p>
        </p:txBody>
      </p:sp>
      <p:pic>
        <p:nvPicPr>
          <p:cNvPr id="1026" name="Picture 2" descr="Nicolas II de russie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2473" y="1228437"/>
            <a:ext cx="3574472" cy="5451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asputin PA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273" y="1171660"/>
            <a:ext cx="4223624" cy="5564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2074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29673" y="138545"/>
            <a:ext cx="10624127" cy="960583"/>
          </a:xfrm>
        </p:spPr>
        <p:txBody>
          <a:bodyPr/>
          <a:lstStyle/>
          <a:p>
            <a:r>
              <a:rPr lang="cs-CZ" dirty="0" smtClean="0"/>
              <a:t>Cíl předmětu:</a:t>
            </a:r>
            <a:endParaRPr lang="en-GB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10837" y="1560944"/>
            <a:ext cx="11988800" cy="472901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 smtClean="0"/>
              <a:t>Události a osobnosti ruského státu v časovém rozpětí 2. poloviny 19. století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	</a:t>
            </a:r>
            <a:r>
              <a:rPr lang="cs-CZ" dirty="0" smtClean="0"/>
              <a:t>a počátku 20. století se zaměřením na jejich význam pro změny, kterými 	Rusko prošlo na přelomu 19. a 20. století</a:t>
            </a:r>
          </a:p>
          <a:p>
            <a:r>
              <a:rPr lang="cs-CZ" dirty="0" smtClean="0"/>
              <a:t>Rozbor a vysvětlení stěžejních paradigmat a pojmů, jež jsou vlastní výše 	uvedenému období</a:t>
            </a:r>
          </a:p>
          <a:p>
            <a:r>
              <a:rPr lang="cs-CZ" dirty="0" smtClean="0"/>
              <a:t>Kritické zhodnocení dostupné literatury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2715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7236" y="1"/>
            <a:ext cx="10836564" cy="1062181"/>
          </a:xfrm>
        </p:spPr>
        <p:txBody>
          <a:bodyPr/>
          <a:lstStyle/>
          <a:p>
            <a:r>
              <a:rPr lang="cs-CZ" b="1" dirty="0" smtClean="0"/>
              <a:t>Okruhy sledovaných bloků</a:t>
            </a:r>
            <a:endParaRPr lang="en-GB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655" y="905164"/>
            <a:ext cx="12127345" cy="5952836"/>
          </a:xfrm>
        </p:spPr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r>
              <a:rPr lang="en-GB" dirty="0" err="1" smtClean="0"/>
              <a:t>Historiografický</a:t>
            </a:r>
            <a:r>
              <a:rPr lang="en-GB" dirty="0" smtClean="0"/>
              <a:t> </a:t>
            </a:r>
            <a:r>
              <a:rPr lang="en-GB" dirty="0" err="1"/>
              <a:t>exkurz</a:t>
            </a:r>
            <a:endParaRPr lang="en-GB" dirty="0"/>
          </a:p>
          <a:p>
            <a:pPr lvl="0"/>
            <a:r>
              <a:rPr lang="cs-CZ" dirty="0" smtClean="0"/>
              <a:t>Krymská válka a krize ruského impéria poloviny 19. století (1853 – 1856)</a:t>
            </a:r>
          </a:p>
          <a:p>
            <a:pPr lvl="0"/>
            <a:r>
              <a:rPr lang="cs-CZ" dirty="0" smtClean="0"/>
              <a:t>Reformy imperátora cara Alexandra II. </a:t>
            </a:r>
            <a:r>
              <a:rPr lang="cs-CZ" dirty="0" smtClean="0"/>
              <a:t>Nikolajeviče </a:t>
            </a:r>
            <a:r>
              <a:rPr lang="cs-CZ" dirty="0" smtClean="0"/>
              <a:t>(60. a 70. léta 19. století)</a:t>
            </a:r>
          </a:p>
          <a:p>
            <a:pPr lvl="0"/>
            <a:r>
              <a:rPr lang="cs-CZ" dirty="0" smtClean="0"/>
              <a:t>Konzervativní kurz imperátora cara Alexandra III. Alexandroviče, </a:t>
            </a:r>
            <a:r>
              <a:rPr lang="en-GB" dirty="0" smtClean="0"/>
              <a:t>Konstantin </a:t>
            </a:r>
            <a:r>
              <a:rPr lang="cs-CZ" dirty="0" smtClean="0"/>
              <a:t>N. </a:t>
            </a:r>
            <a:r>
              <a:rPr lang="en-GB" dirty="0" err="1" smtClean="0"/>
              <a:t>Pobědonoscev</a:t>
            </a:r>
            <a:r>
              <a:rPr lang="en-GB" dirty="0" smtClean="0"/>
              <a:t> </a:t>
            </a:r>
            <a:r>
              <a:rPr lang="en-GB" dirty="0"/>
              <a:t>a </a:t>
            </a:r>
            <a:r>
              <a:rPr lang="en-GB" dirty="0" smtClean="0"/>
              <a:t>M</a:t>
            </a:r>
            <a:r>
              <a:rPr lang="cs-CZ" dirty="0" err="1" smtClean="0"/>
              <a:t>ichail</a:t>
            </a:r>
            <a:r>
              <a:rPr lang="en-GB" dirty="0" smtClean="0"/>
              <a:t> </a:t>
            </a:r>
            <a:r>
              <a:rPr lang="en-GB" dirty="0"/>
              <a:t>N. </a:t>
            </a:r>
            <a:r>
              <a:rPr lang="en-GB" dirty="0" err="1" smtClean="0"/>
              <a:t>Katkov</a:t>
            </a:r>
            <a:r>
              <a:rPr lang="cs-CZ" dirty="0" smtClean="0"/>
              <a:t> (80. léta 19. století)</a:t>
            </a:r>
            <a:endParaRPr lang="en-GB" dirty="0"/>
          </a:p>
          <a:p>
            <a:pPr lvl="0"/>
            <a:r>
              <a:rPr lang="cs-CZ" dirty="0" smtClean="0"/>
              <a:t>Pokus o kapitálovou reformu – zlatý standard ruského rublu (ekonomika a politika </a:t>
            </a:r>
            <a:r>
              <a:rPr lang="en-GB" dirty="0" smtClean="0"/>
              <a:t>S</a:t>
            </a:r>
            <a:r>
              <a:rPr lang="cs-CZ" dirty="0" err="1" smtClean="0"/>
              <a:t>ergeje</a:t>
            </a:r>
            <a:r>
              <a:rPr lang="cs-CZ" dirty="0" smtClean="0"/>
              <a:t> </a:t>
            </a:r>
            <a:r>
              <a:rPr lang="en-GB" dirty="0" err="1" smtClean="0"/>
              <a:t>Ju</a:t>
            </a:r>
            <a:r>
              <a:rPr lang="cs-CZ" dirty="0" err="1" smtClean="0"/>
              <a:t>ljeviče</a:t>
            </a:r>
            <a:r>
              <a:rPr lang="en-GB" dirty="0" smtClean="0"/>
              <a:t> Witte</a:t>
            </a:r>
            <a:r>
              <a:rPr lang="cs-CZ" dirty="0" smtClean="0"/>
              <a:t>, 90. léta 19. století)</a:t>
            </a:r>
            <a:endParaRPr lang="en-GB" dirty="0"/>
          </a:p>
          <a:p>
            <a:pPr lvl="0"/>
            <a:r>
              <a:rPr lang="en-GB" dirty="0" err="1" smtClean="0"/>
              <a:t>Revoluce</a:t>
            </a:r>
            <a:r>
              <a:rPr lang="en-GB" dirty="0" smtClean="0"/>
              <a:t> </a:t>
            </a:r>
            <a:r>
              <a:rPr lang="en-GB" dirty="0" smtClean="0"/>
              <a:t>1905</a:t>
            </a:r>
            <a:r>
              <a:rPr lang="cs-CZ" dirty="0" smtClean="0"/>
              <a:t>–1907</a:t>
            </a:r>
            <a:endParaRPr lang="en-GB" dirty="0"/>
          </a:p>
          <a:p>
            <a:r>
              <a:rPr lang="en-GB" dirty="0"/>
              <a:t>P. </a:t>
            </a:r>
            <a:r>
              <a:rPr lang="en-GB" dirty="0" err="1"/>
              <a:t>Ja</a:t>
            </a:r>
            <a:r>
              <a:rPr lang="en-GB" dirty="0"/>
              <a:t>. </a:t>
            </a:r>
            <a:r>
              <a:rPr lang="en-GB" dirty="0" err="1" smtClean="0"/>
              <a:t>Stolypin</a:t>
            </a:r>
            <a:r>
              <a:rPr lang="cs-CZ" dirty="0" smtClean="0"/>
              <a:t>, </a:t>
            </a:r>
            <a:r>
              <a:rPr lang="en-GB" dirty="0" err="1"/>
              <a:t>Ústava</a:t>
            </a:r>
            <a:r>
              <a:rPr lang="en-GB" dirty="0"/>
              <a:t> a </a:t>
            </a:r>
            <a:r>
              <a:rPr lang="en-GB" dirty="0" err="1"/>
              <a:t>první</a:t>
            </a:r>
            <a:r>
              <a:rPr lang="en-GB" dirty="0"/>
              <a:t> </a:t>
            </a:r>
            <a:r>
              <a:rPr lang="en-GB" dirty="0" err="1"/>
              <a:t>ruský</a:t>
            </a:r>
            <a:r>
              <a:rPr lang="en-GB" dirty="0"/>
              <a:t> </a:t>
            </a:r>
            <a:r>
              <a:rPr lang="en-GB" dirty="0" err="1"/>
              <a:t>parlament</a:t>
            </a:r>
            <a:endParaRPr lang="en-GB" dirty="0"/>
          </a:p>
          <a:p>
            <a:pPr lvl="0"/>
            <a:r>
              <a:rPr lang="en-GB" dirty="0" err="1" smtClean="0"/>
              <a:t>Osobnost</a:t>
            </a:r>
            <a:r>
              <a:rPr lang="en-GB" dirty="0" smtClean="0"/>
              <a:t> </a:t>
            </a:r>
            <a:r>
              <a:rPr lang="en-GB" dirty="0" err="1"/>
              <a:t>Mikuláše</a:t>
            </a:r>
            <a:r>
              <a:rPr lang="en-GB" dirty="0"/>
              <a:t> </a:t>
            </a:r>
            <a:r>
              <a:rPr lang="cs-CZ" dirty="0" smtClean="0"/>
              <a:t>II. Alexandroviče a jeho rodina</a:t>
            </a:r>
            <a:endParaRPr lang="en-GB" dirty="0"/>
          </a:p>
          <a:p>
            <a:r>
              <a:rPr lang="en-GB" dirty="0" err="1"/>
              <a:t>Události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chodynském</a:t>
            </a:r>
            <a:r>
              <a:rPr lang="en-GB" dirty="0"/>
              <a:t> </a:t>
            </a:r>
            <a:r>
              <a:rPr lang="en-GB" dirty="0" err="1" smtClean="0"/>
              <a:t>poli</a:t>
            </a:r>
            <a:r>
              <a:rPr lang="cs-CZ" dirty="0" smtClean="0"/>
              <a:t> (</a:t>
            </a:r>
            <a:r>
              <a:rPr lang="cs-CZ" dirty="0" smtClean="0"/>
              <a:t>1894–1896</a:t>
            </a:r>
            <a:r>
              <a:rPr lang="cs-CZ" dirty="0" smtClean="0"/>
              <a:t>)</a:t>
            </a:r>
            <a:endParaRPr lang="en-GB" dirty="0"/>
          </a:p>
          <a:p>
            <a:pPr lvl="0"/>
            <a:r>
              <a:rPr lang="en-GB" dirty="0" err="1" smtClean="0"/>
              <a:t>Rusko</a:t>
            </a:r>
            <a:r>
              <a:rPr lang="en-GB" dirty="0" smtClean="0"/>
              <a:t> </a:t>
            </a:r>
            <a:r>
              <a:rPr lang="en-GB" dirty="0" smtClean="0"/>
              <a:t>1907</a:t>
            </a:r>
            <a:r>
              <a:rPr lang="cs-CZ" dirty="0" smtClean="0"/>
              <a:t>–19</a:t>
            </a:r>
            <a:r>
              <a:rPr lang="en-GB" dirty="0" smtClean="0"/>
              <a:t>14</a:t>
            </a:r>
            <a:endParaRPr lang="en-GB" dirty="0"/>
          </a:p>
          <a:p>
            <a:pPr lvl="0"/>
            <a:r>
              <a:rPr lang="cs-CZ" dirty="0" smtClean="0"/>
              <a:t>Osobnost </a:t>
            </a:r>
            <a:r>
              <a:rPr lang="en-GB" dirty="0" err="1" smtClean="0"/>
              <a:t>Grigorij</a:t>
            </a:r>
            <a:r>
              <a:rPr lang="cs-CZ" dirty="0" smtClean="0"/>
              <a:t>e</a:t>
            </a:r>
            <a:r>
              <a:rPr lang="en-GB" dirty="0" smtClean="0"/>
              <a:t> Rasputin</a:t>
            </a:r>
            <a:r>
              <a:rPr lang="cs-CZ" dirty="0" smtClean="0"/>
              <a:t>a </a:t>
            </a:r>
            <a:r>
              <a:rPr lang="cs-CZ" dirty="0" err="1" smtClean="0"/>
              <a:t>a</a:t>
            </a:r>
            <a:r>
              <a:rPr lang="cs-CZ" dirty="0" smtClean="0"/>
              <a:t> duchovní svět Ruska přelomu 19. a 20. století</a:t>
            </a:r>
            <a:endParaRPr lang="en-GB" dirty="0"/>
          </a:p>
          <a:p>
            <a:pPr lvl="0"/>
            <a:r>
              <a:rPr lang="en-GB" dirty="0" err="1" smtClean="0"/>
              <a:t>Rusko</a:t>
            </a:r>
            <a:r>
              <a:rPr lang="en-GB" dirty="0" smtClean="0"/>
              <a:t> </a:t>
            </a:r>
            <a:r>
              <a:rPr lang="en-GB" dirty="0"/>
              <a:t>a </a:t>
            </a:r>
            <a:r>
              <a:rPr lang="en-GB" dirty="0" err="1"/>
              <a:t>první</a:t>
            </a:r>
            <a:r>
              <a:rPr lang="en-GB" dirty="0"/>
              <a:t> </a:t>
            </a:r>
            <a:r>
              <a:rPr lang="en-GB" dirty="0" err="1"/>
              <a:t>světová</a:t>
            </a:r>
            <a:r>
              <a:rPr lang="en-GB" dirty="0"/>
              <a:t> </a:t>
            </a:r>
            <a:r>
              <a:rPr lang="en-GB" dirty="0" err="1"/>
              <a:t>válka</a:t>
            </a:r>
            <a:endParaRPr lang="en-GB" dirty="0"/>
          </a:p>
          <a:p>
            <a:pPr lvl="0"/>
            <a:r>
              <a:rPr lang="cs-CZ" dirty="0" smtClean="0"/>
              <a:t>Ruská </a:t>
            </a:r>
            <a:r>
              <a:rPr lang="en-GB" dirty="0" err="1" smtClean="0"/>
              <a:t>revoluce</a:t>
            </a:r>
            <a:r>
              <a:rPr lang="cs-CZ" dirty="0" smtClean="0"/>
              <a:t> roku 1917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0671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49382"/>
            <a:ext cx="10515600" cy="997528"/>
          </a:xfrm>
        </p:spPr>
        <p:txBody>
          <a:bodyPr/>
          <a:lstStyle/>
          <a:p>
            <a:r>
              <a:rPr lang="cs-CZ" dirty="0" smtClean="0"/>
              <a:t>Metody výuky a závěrečného ověření znalostí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309" y="1431636"/>
            <a:ext cx="11951855" cy="5190837"/>
          </a:xfrm>
        </p:spPr>
        <p:txBody>
          <a:bodyPr>
            <a:normAutofit/>
          </a:bodyPr>
          <a:lstStyle/>
          <a:p>
            <a:r>
              <a:rPr lang="cs-CZ" dirty="0" smtClean="0"/>
              <a:t>1. recenze literatury = každý student přednese jednu dle výběru</a:t>
            </a:r>
          </a:p>
          <a:p>
            <a:r>
              <a:rPr lang="cs-CZ" dirty="0" smtClean="0"/>
              <a:t>2. vysvětlení paradigmatu / pojmu = každý student přednese jeden</a:t>
            </a:r>
          </a:p>
          <a:p>
            <a:r>
              <a:rPr lang="cs-CZ" dirty="0" smtClean="0"/>
              <a:t>Přednáška vyučujícího kombinovaná s diskusí na dané téma</a:t>
            </a:r>
          </a:p>
          <a:p>
            <a:endParaRPr lang="cs-CZ" dirty="0"/>
          </a:p>
          <a:p>
            <a:r>
              <a:rPr lang="cs-CZ" dirty="0" smtClean="0"/>
              <a:t>Ověření znalostí:</a:t>
            </a:r>
          </a:p>
          <a:p>
            <a:r>
              <a:rPr lang="cs-CZ" dirty="0" smtClean="0"/>
              <a:t>1. zpracování a prezentování recenze a pojmu každým studentem ve výuce</a:t>
            </a:r>
          </a:p>
          <a:p>
            <a:r>
              <a:rPr lang="cs-CZ" dirty="0" smtClean="0"/>
              <a:t>2. kolokvium formou rozhovoru o problémech, jež byly ve výuce prezentovány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2373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-64654"/>
            <a:ext cx="10515600" cy="1330036"/>
          </a:xfrm>
        </p:spPr>
        <p:txBody>
          <a:bodyPr/>
          <a:lstStyle/>
          <a:p>
            <a:r>
              <a:rPr lang="cs-CZ" dirty="0" smtClean="0"/>
              <a:t>Doporučená literatura 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655" y="1717964"/>
            <a:ext cx="12062690" cy="5140036"/>
          </a:xfrm>
        </p:spPr>
        <p:txBody>
          <a:bodyPr>
            <a:normAutofit/>
          </a:bodyPr>
          <a:lstStyle/>
          <a:p>
            <a:r>
              <a:rPr lang="cs-CZ" dirty="0" smtClean="0"/>
              <a:t>VYDRA, Zbyněk – TÉRA, Michal – KOMENDOVÁ, Jitka - HLOUŠKOVÁ, Kateřina – </a:t>
            </a:r>
            <a:r>
              <a:rPr lang="cs-CZ" i="1" dirty="0" smtClean="0"/>
              <a:t>Dějiny Ruska. </a:t>
            </a:r>
            <a:r>
              <a:rPr lang="cs-CZ" dirty="0" smtClean="0"/>
              <a:t>Praha 2017</a:t>
            </a:r>
            <a:r>
              <a:rPr lang="cs-CZ" baseline="30000" dirty="0" smtClean="0"/>
              <a:t>1</a:t>
            </a:r>
            <a:r>
              <a:rPr lang="cs-CZ" dirty="0" smtClean="0"/>
              <a:t> </a:t>
            </a:r>
          </a:p>
          <a:p>
            <a:r>
              <a:rPr lang="cs-CZ" dirty="0" smtClean="0"/>
              <a:t>ŠVANKMAJER, Milan – VEBER, Václav – SLÁDEK, Zdeněk – Moulis, Vladislav – (DVOŘÁK, Milan) </a:t>
            </a:r>
            <a:r>
              <a:rPr lang="cs-CZ" i="1" dirty="0" smtClean="0"/>
              <a:t>Dějiny Ruska. </a:t>
            </a:r>
            <a:r>
              <a:rPr lang="cs-CZ" dirty="0" smtClean="0"/>
              <a:t>Praha 1995</a:t>
            </a:r>
            <a:r>
              <a:rPr lang="cs-CZ" baseline="30000" dirty="0" smtClean="0"/>
              <a:t>1</a:t>
            </a:r>
            <a:r>
              <a:rPr lang="cs-CZ" dirty="0" smtClean="0"/>
              <a:t> – </a:t>
            </a:r>
            <a:r>
              <a:rPr lang="cs-CZ" dirty="0" smtClean="0"/>
              <a:t>2010</a:t>
            </a:r>
            <a:r>
              <a:rPr lang="cs-CZ" baseline="30000" dirty="0"/>
              <a:t>6</a:t>
            </a:r>
            <a:endParaRPr lang="cs-CZ" baseline="30000" dirty="0" smtClean="0"/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Andrej ZUBOV (</a:t>
            </a:r>
            <a:r>
              <a:rPr lang="cs-CZ" dirty="0" err="1" smtClean="0"/>
              <a:t>ed</a:t>
            </a:r>
            <a:r>
              <a:rPr lang="cs-CZ" dirty="0" smtClean="0"/>
              <a:t>.), </a:t>
            </a:r>
            <a:r>
              <a:rPr lang="cs-CZ" i="1" dirty="0" smtClean="0"/>
              <a:t>Dějiny Ruska 20. století. I. 1894–1939. </a:t>
            </a:r>
            <a:r>
              <a:rPr lang="cs-CZ" dirty="0" smtClean="0"/>
              <a:t>Praha 2014</a:t>
            </a:r>
          </a:p>
          <a:p>
            <a:pPr lvl="0"/>
            <a:r>
              <a:rPr lang="cs-CZ" dirty="0" smtClean="0"/>
              <a:t>VEBER, Václav. </a:t>
            </a:r>
            <a:r>
              <a:rPr lang="cs-CZ" i="1" dirty="0" smtClean="0"/>
              <a:t>Mikuláš II. a jeho doba. </a:t>
            </a:r>
            <a:r>
              <a:rPr lang="cs-CZ" dirty="0" smtClean="0"/>
              <a:t>Praha 2000</a:t>
            </a:r>
          </a:p>
          <a:p>
            <a:pPr lvl="0"/>
            <a:r>
              <a:rPr lang="cs-CZ" dirty="0" smtClean="0"/>
              <a:t>FIGES, Orlando. </a:t>
            </a:r>
            <a:r>
              <a:rPr lang="cs-CZ" i="1" dirty="0" smtClean="0"/>
              <a:t>Natašin tanec. Kulturní dějiny Ruska</a:t>
            </a:r>
            <a:r>
              <a:rPr lang="cs-CZ" dirty="0" smtClean="0"/>
              <a:t>. Praha 2004</a:t>
            </a:r>
            <a:endParaRPr lang="cs-CZ" i="1" dirty="0" smtClean="0"/>
          </a:p>
          <a:p>
            <a:pPr lvl="0"/>
            <a:r>
              <a:rPr lang="cs-CZ" dirty="0" smtClean="0"/>
              <a:t>FIGES, Orlando. </a:t>
            </a:r>
            <a:r>
              <a:rPr lang="cs-CZ" i="1" dirty="0" smtClean="0"/>
              <a:t>Lidská tragédie: ruská revoluce, 1891–1924. </a:t>
            </a:r>
            <a:r>
              <a:rPr lang="cs-CZ" dirty="0" smtClean="0"/>
              <a:t>Praha 2000</a:t>
            </a:r>
          </a:p>
          <a:p>
            <a:pPr lvl="0"/>
            <a:r>
              <a:rPr lang="cs-CZ" dirty="0" smtClean="0"/>
              <a:t>PIPES, Richard. </a:t>
            </a:r>
            <a:r>
              <a:rPr lang="cs-CZ" i="1" dirty="0" smtClean="0"/>
              <a:t>Rusko za starého režimu. </a:t>
            </a:r>
            <a:r>
              <a:rPr lang="cs-CZ" dirty="0" smtClean="0"/>
              <a:t>Praha 2004</a:t>
            </a:r>
          </a:p>
        </p:txBody>
      </p:sp>
    </p:spTree>
    <p:extLst>
      <p:ext uri="{BB962C8B-B14F-4D97-AF65-F5344CB8AC3E}">
        <p14:creationId xmlns:p14="http://schemas.microsoft.com/office/powerpoint/2010/main" val="3327425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1644"/>
            <a:ext cx="10515600" cy="1306286"/>
          </a:xfrm>
        </p:spPr>
        <p:txBody>
          <a:bodyPr/>
          <a:lstStyle/>
          <a:p>
            <a:r>
              <a:rPr lang="cs-CZ" dirty="0" smtClean="0"/>
              <a:t>Doporučená </a:t>
            </a:r>
            <a:r>
              <a:rPr lang="cs-CZ" dirty="0" smtClean="0"/>
              <a:t>literatura II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0909" y="1607127"/>
            <a:ext cx="11822546" cy="5163128"/>
          </a:xfrm>
        </p:spPr>
        <p:txBody>
          <a:bodyPr/>
          <a:lstStyle/>
          <a:p>
            <a:r>
              <a:rPr lang="cs-CZ" dirty="0"/>
              <a:t>Michael RAPORT, </a:t>
            </a:r>
            <a:r>
              <a:rPr lang="cs-CZ" i="1" dirty="0"/>
              <a:t>Evropa devatenáctého století. </a:t>
            </a:r>
            <a:r>
              <a:rPr lang="cs-CZ" dirty="0"/>
              <a:t>Praha 2011.</a:t>
            </a:r>
            <a:endParaRPr lang="en-GB" dirty="0"/>
          </a:p>
          <a:p>
            <a:endParaRPr lang="cs-CZ" dirty="0" smtClean="0"/>
          </a:p>
          <a:p>
            <a:r>
              <a:rPr lang="cs-CZ" dirty="0" smtClean="0"/>
              <a:t>Orlando </a:t>
            </a:r>
            <a:r>
              <a:rPr lang="cs-CZ" dirty="0"/>
              <a:t>FIGES, </a:t>
            </a:r>
            <a:r>
              <a:rPr lang="cs-CZ" i="1" dirty="0"/>
              <a:t>Evropané. Tři slavné životy a vznik kosmopolitní kultury. </a:t>
            </a:r>
            <a:r>
              <a:rPr lang="cs-CZ" dirty="0"/>
              <a:t>Praha – Plzeň 2021.</a:t>
            </a:r>
            <a:endParaRPr lang="en-GB" dirty="0"/>
          </a:p>
          <a:p>
            <a:endParaRPr lang="en-GB" dirty="0"/>
          </a:p>
          <a:p>
            <a:r>
              <a:rPr lang="cs-CZ" dirty="0" err="1"/>
              <a:t>Hellené</a:t>
            </a:r>
            <a:r>
              <a:rPr lang="cs-CZ" dirty="0"/>
              <a:t> </a:t>
            </a:r>
            <a:r>
              <a:rPr lang="cs-CZ" dirty="0" err="1"/>
              <a:t>Carrére</a:t>
            </a:r>
            <a:r>
              <a:rPr lang="cs-CZ" dirty="0"/>
              <a:t> </a:t>
            </a:r>
            <a:r>
              <a:rPr lang="cs-CZ" dirty="0" err="1"/>
              <a:t>d´Encausse</a:t>
            </a:r>
            <a:r>
              <a:rPr lang="cs-CZ" dirty="0"/>
              <a:t>, </a:t>
            </a:r>
            <a:r>
              <a:rPr lang="cs-CZ" i="1" dirty="0"/>
              <a:t>ROMANOVCI. Dynastie pod vládou krve</a:t>
            </a:r>
            <a:r>
              <a:rPr lang="cs-CZ" dirty="0"/>
              <a:t>. Praha 2017.</a:t>
            </a:r>
            <a:endParaRPr lang="en-GB" dirty="0"/>
          </a:p>
          <a:p>
            <a:r>
              <a:rPr lang="cs-CZ" dirty="0"/>
              <a:t>Simeon </a:t>
            </a:r>
            <a:r>
              <a:rPr lang="cs-CZ" dirty="0" err="1"/>
              <a:t>Sebag</a:t>
            </a:r>
            <a:r>
              <a:rPr lang="cs-CZ" dirty="0"/>
              <a:t> MONTEFIORE, </a:t>
            </a:r>
            <a:r>
              <a:rPr lang="cs-CZ" i="1" dirty="0"/>
              <a:t>Romanovci. </a:t>
            </a:r>
            <a:r>
              <a:rPr lang="cs-CZ" i="1" dirty="0" smtClean="0"/>
              <a:t>1613–1918</a:t>
            </a:r>
            <a:r>
              <a:rPr lang="cs-CZ" i="1" dirty="0"/>
              <a:t>. </a:t>
            </a:r>
            <a:r>
              <a:rPr lang="cs-CZ" dirty="0"/>
              <a:t>Praha 2020.</a:t>
            </a:r>
            <a:endParaRPr lang="en-GB" dirty="0"/>
          </a:p>
          <a:p>
            <a:endParaRPr lang="cs-CZ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657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12436"/>
            <a:ext cx="10515600" cy="1080656"/>
          </a:xfrm>
        </p:spPr>
        <p:txBody>
          <a:bodyPr/>
          <a:lstStyle/>
          <a:p>
            <a:r>
              <a:rPr lang="cs-CZ" dirty="0" smtClean="0"/>
              <a:t>Doporučená literatura </a:t>
            </a:r>
            <a:r>
              <a:rPr lang="cs-CZ" dirty="0" smtClean="0"/>
              <a:t>III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599" y="1514764"/>
            <a:ext cx="11951855" cy="4662199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/>
              <a:t>PIPES, Richard. </a:t>
            </a:r>
            <a:r>
              <a:rPr lang="cs-CZ" i="1" dirty="0"/>
              <a:t>Dějiny ruské revoluce. </a:t>
            </a:r>
            <a:r>
              <a:rPr lang="cs-CZ" dirty="0"/>
              <a:t>Praha </a:t>
            </a:r>
            <a:r>
              <a:rPr lang="cs-CZ" dirty="0" smtClean="0"/>
              <a:t>1998</a:t>
            </a:r>
            <a:r>
              <a:rPr lang="cs-CZ" baseline="30000" dirty="0" smtClean="0"/>
              <a:t>1</a:t>
            </a:r>
            <a:r>
              <a:rPr lang="cs-CZ" dirty="0" smtClean="0"/>
              <a:t> – 2017</a:t>
            </a:r>
            <a:r>
              <a:rPr lang="cs-CZ" baseline="30000" dirty="0" smtClean="0"/>
              <a:t>2</a:t>
            </a:r>
            <a:endParaRPr lang="cs-CZ" i="1" dirty="0"/>
          </a:p>
          <a:p>
            <a:r>
              <a:rPr lang="cs-CZ" dirty="0" err="1"/>
              <a:t>McNAMARA</a:t>
            </a:r>
            <a:r>
              <a:rPr lang="cs-CZ" dirty="0"/>
              <a:t>, Kevin</a:t>
            </a:r>
            <a:r>
              <a:rPr lang="cs-CZ" i="1" dirty="0"/>
              <a:t>. Velký sen dvou malých národů. Československé legie v Rusku a vznik první republiky</a:t>
            </a:r>
            <a:r>
              <a:rPr lang="cs-CZ" dirty="0"/>
              <a:t>. Praha 2020</a:t>
            </a:r>
          </a:p>
          <a:p>
            <a:pPr lvl="0"/>
            <a:r>
              <a:rPr lang="cs-CZ" dirty="0"/>
              <a:t>VLČEK, Radomír</a:t>
            </a:r>
            <a:r>
              <a:rPr lang="cs-CZ" i="1" dirty="0"/>
              <a:t>. Mysticismus Grigorije </a:t>
            </a:r>
            <a:r>
              <a:rPr lang="cs-CZ" i="1" dirty="0" err="1"/>
              <a:t>Rasputina</a:t>
            </a:r>
            <a:r>
              <a:rPr lang="cs-CZ" i="1" dirty="0"/>
              <a:t> v kontextu kulturního a duchovního vývoje Ruska přelomu 19. a 20. století.</a:t>
            </a:r>
            <a:r>
              <a:rPr lang="cs-CZ" dirty="0"/>
              <a:t> </a:t>
            </a:r>
            <a:r>
              <a:rPr lang="cs-CZ" i="1" dirty="0" err="1" smtClean="0"/>
              <a:t>Kultúrne</a:t>
            </a:r>
            <a:r>
              <a:rPr lang="cs-CZ" i="1" dirty="0" smtClean="0"/>
              <a:t> </a:t>
            </a:r>
            <a:r>
              <a:rPr lang="cs-CZ" i="1" dirty="0" err="1" smtClean="0"/>
              <a:t>dejiny</a:t>
            </a:r>
            <a:r>
              <a:rPr lang="cs-CZ" dirty="0" smtClean="0"/>
              <a:t>, roč</a:t>
            </a:r>
            <a:r>
              <a:rPr lang="cs-CZ" dirty="0"/>
              <a:t>. 7, č. 1 (2016), s. </a:t>
            </a:r>
            <a:r>
              <a:rPr lang="cs-CZ" dirty="0" smtClean="0"/>
              <a:t>52–95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Edvard RADZINSKIJ, </a:t>
            </a:r>
            <a:r>
              <a:rPr lang="cs-CZ" i="1" dirty="0" smtClean="0"/>
              <a:t>Alexandr II. Poslední velký car. </a:t>
            </a:r>
            <a:r>
              <a:rPr lang="cs-CZ" dirty="0" smtClean="0"/>
              <a:t>Praha 2007</a:t>
            </a:r>
          </a:p>
          <a:p>
            <a:r>
              <a:rPr lang="cs-CZ" dirty="0" smtClean="0"/>
              <a:t>Edvard RADZINSKIJ, </a:t>
            </a:r>
            <a:r>
              <a:rPr lang="cs-CZ" i="1" dirty="0" smtClean="0"/>
              <a:t>Poslední car: zavraždění Mikuláše II. a jeho rodiny</a:t>
            </a:r>
            <a:r>
              <a:rPr lang="cs-CZ" dirty="0" smtClean="0"/>
              <a:t>. Praha 	1993</a:t>
            </a:r>
          </a:p>
          <a:p>
            <a:r>
              <a:rPr lang="cs-CZ" dirty="0" smtClean="0"/>
              <a:t>Edvard RADZINSKIJ, </a:t>
            </a:r>
            <a:r>
              <a:rPr lang="cs-CZ" i="1" dirty="0" err="1" smtClean="0"/>
              <a:t>Rasputin</a:t>
            </a:r>
            <a:r>
              <a:rPr lang="cs-CZ" i="1" dirty="0" smtClean="0"/>
              <a:t>. </a:t>
            </a:r>
            <a:r>
              <a:rPr lang="cs-CZ" dirty="0" smtClean="0"/>
              <a:t>Praha 2002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133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20073"/>
            <a:ext cx="10515600" cy="997527"/>
          </a:xfrm>
        </p:spPr>
        <p:txBody>
          <a:bodyPr/>
          <a:lstStyle/>
          <a:p>
            <a:r>
              <a:rPr lang="cs-CZ" dirty="0" smtClean="0"/>
              <a:t>Doporučená </a:t>
            </a:r>
            <a:r>
              <a:rPr lang="cs-CZ" dirty="0" smtClean="0"/>
              <a:t>literatura IV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2437" y="1117600"/>
            <a:ext cx="11831782" cy="5597236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 smtClean="0"/>
              <a:t>Catrine</a:t>
            </a:r>
            <a:r>
              <a:rPr lang="cs-CZ" dirty="0" smtClean="0"/>
              <a:t> </a:t>
            </a:r>
            <a:r>
              <a:rPr lang="cs-CZ" dirty="0"/>
              <a:t>CLAYOVÁ, </a:t>
            </a:r>
            <a:r>
              <a:rPr lang="cs-CZ" i="1" dirty="0"/>
              <a:t>Král, císař, car. Bratranci, kteří zavedli svět do války. </a:t>
            </a:r>
            <a:r>
              <a:rPr lang="cs-CZ" dirty="0"/>
              <a:t>Praha 2008. </a:t>
            </a:r>
            <a:endParaRPr lang="en-GB" dirty="0"/>
          </a:p>
          <a:p>
            <a:r>
              <a:rPr lang="cs-CZ" dirty="0" err="1" smtClean="0"/>
              <a:t>Greg</a:t>
            </a:r>
            <a:r>
              <a:rPr lang="cs-CZ" dirty="0" smtClean="0"/>
              <a:t> </a:t>
            </a:r>
            <a:r>
              <a:rPr lang="cs-CZ" dirty="0"/>
              <a:t>KING, Poslední carevna. Život a doba poslední carevny Alexandry Fjodorovny. Praha 1997.</a:t>
            </a:r>
            <a:endParaRPr lang="en-GB" dirty="0"/>
          </a:p>
          <a:p>
            <a:r>
              <a:rPr lang="cs-CZ" dirty="0"/>
              <a:t>Victor SEBESTYEN, </a:t>
            </a:r>
            <a:r>
              <a:rPr lang="cs-CZ" i="1" dirty="0"/>
              <a:t>Lenin. Osobnost, ideologie, teror. </a:t>
            </a:r>
            <a:r>
              <a:rPr lang="cs-CZ" dirty="0"/>
              <a:t>Praha 2021.</a:t>
            </a:r>
            <a:endParaRPr lang="en-GB" dirty="0"/>
          </a:p>
          <a:p>
            <a:r>
              <a:rPr lang="cs-CZ" dirty="0" smtClean="0"/>
              <a:t>Andrej </a:t>
            </a:r>
            <a:r>
              <a:rPr lang="cs-CZ" dirty="0" err="1"/>
              <a:t>Borisovič</a:t>
            </a:r>
            <a:r>
              <a:rPr lang="cs-CZ" dirty="0"/>
              <a:t> ZUBOV, </a:t>
            </a:r>
            <a:r>
              <a:rPr lang="cs-CZ" i="1" dirty="0"/>
              <a:t>Rusko 1917. Katastrofa. Přednášky o ruské revoluci. </a:t>
            </a:r>
            <a:r>
              <a:rPr lang="cs-CZ" dirty="0"/>
              <a:t>Praha 2021.</a:t>
            </a:r>
            <a:endParaRPr lang="en-GB" dirty="0"/>
          </a:p>
          <a:p>
            <a:r>
              <a:rPr lang="cs-CZ" dirty="0"/>
              <a:t>John REED, </a:t>
            </a:r>
            <a:r>
              <a:rPr lang="cs-CZ" i="1" dirty="0"/>
              <a:t>Deset dnů, které otřásly světem. Strhující záznam smrtelného zápasu. </a:t>
            </a:r>
            <a:r>
              <a:rPr lang="cs-CZ" dirty="0"/>
              <a:t>Praha 2021.</a:t>
            </a:r>
            <a:endParaRPr lang="en-GB" dirty="0"/>
          </a:p>
          <a:p>
            <a:r>
              <a:rPr lang="cs-CZ" dirty="0" err="1"/>
              <a:t>Astolphe</a:t>
            </a:r>
            <a:r>
              <a:rPr lang="cs-CZ" dirty="0"/>
              <a:t> de CUSTINE, </a:t>
            </a:r>
            <a:r>
              <a:rPr lang="cs-CZ" i="1" dirty="0"/>
              <a:t>Dopisy z Ruska. Rusko v roce 1839</a:t>
            </a:r>
            <a:r>
              <a:rPr lang="cs-CZ" dirty="0"/>
              <a:t>. Praha 2015.</a:t>
            </a:r>
          </a:p>
          <a:p>
            <a:r>
              <a:rPr lang="cs-CZ" dirty="0" smtClean="0"/>
              <a:t>Helen </a:t>
            </a:r>
            <a:r>
              <a:rPr lang="cs-CZ" dirty="0"/>
              <a:t>RAPPAPORTOVÁ, </a:t>
            </a:r>
            <a:r>
              <a:rPr lang="cs-CZ" i="1" dirty="0"/>
              <a:t>Vražda v </a:t>
            </a:r>
            <a:r>
              <a:rPr lang="cs-CZ" i="1" dirty="0" err="1"/>
              <a:t>Jekatěrinburgu</a:t>
            </a:r>
            <a:r>
              <a:rPr lang="cs-CZ" i="1" dirty="0"/>
              <a:t>. Poslední dny Romanovců. </a:t>
            </a:r>
            <a:r>
              <a:rPr lang="cs-CZ" dirty="0"/>
              <a:t>Brno 2022.</a:t>
            </a:r>
            <a:endParaRPr lang="en-GB" dirty="0"/>
          </a:p>
          <a:p>
            <a:r>
              <a:rPr lang="cs-CZ" dirty="0" smtClean="0"/>
              <a:t>Vladimír </a:t>
            </a:r>
            <a:r>
              <a:rPr lang="cs-CZ" dirty="0"/>
              <a:t>NABOKOV, </a:t>
            </a:r>
            <a:r>
              <a:rPr lang="cs-CZ" i="1" dirty="0"/>
              <a:t>Promluv paměti. Návrat k jedné autobiografii</a:t>
            </a:r>
            <a:r>
              <a:rPr lang="cs-CZ" dirty="0"/>
              <a:t>. Praha 2020.</a:t>
            </a:r>
            <a:endParaRPr lang="en-GB" dirty="0"/>
          </a:p>
          <a:p>
            <a:r>
              <a:rPr lang="cs-CZ" dirty="0"/>
              <a:t>A. A. </a:t>
            </a:r>
            <a:r>
              <a:rPr lang="cs-CZ" dirty="0" smtClean="0"/>
              <a:t>ZDANOVIČ </a:t>
            </a:r>
            <a:r>
              <a:rPr lang="cs-CZ" dirty="0"/>
              <a:t>– V. S. IZMOIK, </a:t>
            </a:r>
            <a:r>
              <a:rPr lang="cs-CZ" i="1" dirty="0" err="1"/>
              <a:t>Čtyridsať</a:t>
            </a:r>
            <a:r>
              <a:rPr lang="cs-CZ" i="1" dirty="0"/>
              <a:t> </a:t>
            </a:r>
            <a:r>
              <a:rPr lang="cs-CZ" i="1" dirty="0" err="1"/>
              <a:t>rokov</a:t>
            </a:r>
            <a:r>
              <a:rPr lang="cs-CZ" i="1" dirty="0"/>
              <a:t> v tajných službách. Život a dobrodružství Vladimíra </a:t>
            </a:r>
            <a:r>
              <a:rPr lang="cs-CZ" i="1" dirty="0" err="1"/>
              <a:t>Krivoša</a:t>
            </a:r>
            <a:r>
              <a:rPr lang="cs-CZ" i="1" dirty="0"/>
              <a:t> za </a:t>
            </a:r>
            <a:r>
              <a:rPr lang="cs-CZ" i="1" dirty="0" err="1"/>
              <a:t>cára</a:t>
            </a:r>
            <a:r>
              <a:rPr lang="cs-CZ" i="1" dirty="0"/>
              <a:t> aj za bolševika</a:t>
            </a:r>
            <a:r>
              <a:rPr lang="cs-CZ" dirty="0"/>
              <a:t>. Bratislava 2017.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826762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629</Words>
  <Application>Microsoft Office PowerPoint</Application>
  <PresentationFormat>Vlastní</PresentationFormat>
  <Paragraphs>68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Office</vt:lpstr>
      <vt:lpstr>Mikuláš II. (ruský car)  a jeho „přítel“ (starec) Rasputin. Krize a pád ruského impéria</vt:lpstr>
      <vt:lpstr>Mikuláš II. Romanov (Ruský) - (1868–1918; 1894–1917)  Grigorij Novych – Rasputin - (1869–1916; 1907–1916)</vt:lpstr>
      <vt:lpstr>Cíl předmětu:</vt:lpstr>
      <vt:lpstr>Okruhy sledovaných bloků</vt:lpstr>
      <vt:lpstr>Metody výuky a závěrečného ověření znalostí</vt:lpstr>
      <vt:lpstr>Doporučená literatura I</vt:lpstr>
      <vt:lpstr>Doporučená literatura II</vt:lpstr>
      <vt:lpstr>Doporučená literatura III</vt:lpstr>
      <vt:lpstr>Doporučená literatura IV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Mikuláš II. a jeho „přítel“ Rasputin</dc:title>
  <dc:creator>Radek</dc:creator>
  <cp:lastModifiedBy>Radomír</cp:lastModifiedBy>
  <cp:revision>14</cp:revision>
  <dcterms:created xsi:type="dcterms:W3CDTF">2021-01-19T10:40:08Z</dcterms:created>
  <dcterms:modified xsi:type="dcterms:W3CDTF">2022-02-14T10:48:57Z</dcterms:modified>
</cp:coreProperties>
</file>