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06" r:id="rId3"/>
    <p:sldId id="311" r:id="rId4"/>
    <p:sldId id="312" r:id="rId5"/>
    <p:sldId id="313" r:id="rId6"/>
    <p:sldId id="314" r:id="rId7"/>
    <p:sldId id="315" r:id="rId8"/>
    <p:sldId id="307" r:id="rId9"/>
    <p:sldId id="308" r:id="rId10"/>
    <p:sldId id="309" r:id="rId11"/>
    <p:sldId id="310"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9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59E02B-AD08-4E67-B6FF-5B8BD54FDFA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D57B2E1-0E02-4A94-AE61-D7EDEFAD40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1917970-C946-43B1-832E-398F6C01B72F}"/>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5" name="Zástupný symbol pro zápatí 4">
            <a:extLst>
              <a:ext uri="{FF2B5EF4-FFF2-40B4-BE49-F238E27FC236}">
                <a16:creationId xmlns:a16="http://schemas.microsoft.com/office/drawing/2014/main" id="{10E3CA90-49F0-4F55-80C9-D73DCE8476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60ADB57-0999-416B-A9CC-1BA63BB93152}"/>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2880076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42AAEE-ED39-4675-A86A-52EE6BF8097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3B4D797-BE04-4C9D-8D4F-9CFD16E296C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F4F45D3-EECA-40B5-A179-0D39AFEC36F6}"/>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5" name="Zástupný symbol pro zápatí 4">
            <a:extLst>
              <a:ext uri="{FF2B5EF4-FFF2-40B4-BE49-F238E27FC236}">
                <a16:creationId xmlns:a16="http://schemas.microsoft.com/office/drawing/2014/main" id="{1147B9FC-7919-43F7-962A-B7AF382E6E7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F110AB-B8A3-47A5-94C0-32473D4B6555}"/>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3295348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3C578BB-F078-4ACD-8E96-9ADAE2ED46C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910C987-94B0-4730-9F80-A296F75DB7A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3CA37E5-A8CA-481F-9AFE-FFCD62563F1B}"/>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5" name="Zástupný symbol pro zápatí 4">
            <a:extLst>
              <a:ext uri="{FF2B5EF4-FFF2-40B4-BE49-F238E27FC236}">
                <a16:creationId xmlns:a16="http://schemas.microsoft.com/office/drawing/2014/main" id="{FB0F94D8-7363-4769-B94F-250997DBADF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B56C750-D724-4C74-B978-74442AE918FA}"/>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3435131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16FB9E-7DBF-4C8C-AF9E-3B744D7222E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3202A64-2E38-4091-A2EE-21846BBC0E4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AEB026-DE10-41DD-B2BE-D799CD7E7B58}"/>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5" name="Zástupný symbol pro zápatí 4">
            <a:extLst>
              <a:ext uri="{FF2B5EF4-FFF2-40B4-BE49-F238E27FC236}">
                <a16:creationId xmlns:a16="http://schemas.microsoft.com/office/drawing/2014/main" id="{1837DE06-CF88-4F8C-89D9-CD47E8F33C2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4BD8A42-2143-47E6-8C61-D058A9E27DBF}"/>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296419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8D8736-FFFB-4AE4-8F9C-742E256FEDD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F38A2D5-C34F-49EA-9F75-F5DF0A299D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7461252-EBA3-4091-95F5-CA618CDF8C07}"/>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5" name="Zástupný symbol pro zápatí 4">
            <a:extLst>
              <a:ext uri="{FF2B5EF4-FFF2-40B4-BE49-F238E27FC236}">
                <a16:creationId xmlns:a16="http://schemas.microsoft.com/office/drawing/2014/main" id="{3E83FE81-0989-4215-8303-6324ED2DF4F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170AFAC-05A1-4827-9D5B-90856933DBDD}"/>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343344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0DEAB9-51DC-4D7A-AB3F-25DB7E0BFB7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C159308-0ECF-495F-ADC9-5BAB9A93C010}"/>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F483777-CC0B-47D4-961D-AE026BD7773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B2A42AE-55DC-484F-91DE-0A9F87861A51}"/>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6" name="Zástupný symbol pro zápatí 5">
            <a:extLst>
              <a:ext uri="{FF2B5EF4-FFF2-40B4-BE49-F238E27FC236}">
                <a16:creationId xmlns:a16="http://schemas.microsoft.com/office/drawing/2014/main" id="{91C44459-4458-45D8-B39C-E476A858726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AC9A352-8CAA-44DF-9CE1-E97FF0ECFEDC}"/>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694048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6CF258-8A69-4288-AF93-9980E7C959C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C8858D2-0775-4A34-970A-E210CD1017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994AB75-37C4-49B9-BB4A-8DB4E2171AB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D68C071-39FF-4347-B97B-E339C21EE3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6ADD581-1149-425F-8E14-B406D606335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F89265F-08B6-4A13-994E-E16F6D1C8DDD}"/>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8" name="Zástupný symbol pro zápatí 7">
            <a:extLst>
              <a:ext uri="{FF2B5EF4-FFF2-40B4-BE49-F238E27FC236}">
                <a16:creationId xmlns:a16="http://schemas.microsoft.com/office/drawing/2014/main" id="{36964426-002C-47E7-A686-32EA19D9C36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614737E-CFEC-4A7A-BED7-006A7DA4D46F}"/>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75106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6F5907-9D82-4E12-B79A-C133BD8CC40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A34D471-7D7C-4194-899D-92B138199B2F}"/>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4" name="Zástupný symbol pro zápatí 3">
            <a:extLst>
              <a:ext uri="{FF2B5EF4-FFF2-40B4-BE49-F238E27FC236}">
                <a16:creationId xmlns:a16="http://schemas.microsoft.com/office/drawing/2014/main" id="{9D4B3C4D-2B60-4E9A-B223-1A01685717F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E541403-C755-49EC-8B58-A482192CDCFC}"/>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1387479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F34458C-AD09-4B87-9E92-14CD12F26707}"/>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3" name="Zástupný symbol pro zápatí 2">
            <a:extLst>
              <a:ext uri="{FF2B5EF4-FFF2-40B4-BE49-F238E27FC236}">
                <a16:creationId xmlns:a16="http://schemas.microsoft.com/office/drawing/2014/main" id="{78D8DDB0-B731-46EA-9E90-00FA46ACE85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E6054F3-D3A6-417D-B63B-A9D6970FD2B0}"/>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337003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A676BB-F6AF-4514-B380-B7DCC58B8CF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BF5331D-C3B3-477C-94E4-01ECE05EE0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07BABEA8-3744-46D1-851A-BD49F3BA5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333EBD4-D4BA-4E6A-A995-4AA9D6E5A22D}"/>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6" name="Zástupný symbol pro zápatí 5">
            <a:extLst>
              <a:ext uri="{FF2B5EF4-FFF2-40B4-BE49-F238E27FC236}">
                <a16:creationId xmlns:a16="http://schemas.microsoft.com/office/drawing/2014/main" id="{EB3DDA13-B416-45CE-8A03-B42A7296E08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A362A63-BBBA-4EB1-8C89-74FD07E9707C}"/>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302896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78F723-C242-41E8-816E-1A693D71799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F40A5CA-9EF8-4ADA-A3DC-A7781ED1F6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7EE8FA8-CD84-4FCD-8A14-5C75752BD5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A3037F1-7EA2-4D54-80D1-3BA78A3F58E8}"/>
              </a:ext>
            </a:extLst>
          </p:cNvPr>
          <p:cNvSpPr>
            <a:spLocks noGrp="1"/>
          </p:cNvSpPr>
          <p:nvPr>
            <p:ph type="dt" sz="half" idx="10"/>
          </p:nvPr>
        </p:nvSpPr>
        <p:spPr/>
        <p:txBody>
          <a:bodyPr/>
          <a:lstStyle/>
          <a:p>
            <a:fld id="{7C7E559F-797A-4325-9B06-914A4E889123}" type="datetimeFigureOut">
              <a:rPr lang="cs-CZ" smtClean="0"/>
              <a:t>07.05.2020</a:t>
            </a:fld>
            <a:endParaRPr lang="cs-CZ"/>
          </a:p>
        </p:txBody>
      </p:sp>
      <p:sp>
        <p:nvSpPr>
          <p:cNvPr id="6" name="Zástupný symbol pro zápatí 5">
            <a:extLst>
              <a:ext uri="{FF2B5EF4-FFF2-40B4-BE49-F238E27FC236}">
                <a16:creationId xmlns:a16="http://schemas.microsoft.com/office/drawing/2014/main" id="{00D5727E-79C1-4FF3-BD6B-2B752375AA4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38D6E7A-705E-4263-A0F0-B88A5DA8EBDD}"/>
              </a:ext>
            </a:extLst>
          </p:cNvPr>
          <p:cNvSpPr>
            <a:spLocks noGrp="1"/>
          </p:cNvSpPr>
          <p:nvPr>
            <p:ph type="sldNum" sz="quarter" idx="12"/>
          </p:nvPr>
        </p:nvSpPr>
        <p:spPr/>
        <p:txBody>
          <a:bodyPr/>
          <a:lstStyle/>
          <a:p>
            <a:fld id="{4F9D2F2F-E8BE-4647-9EC6-1C62B564A59B}" type="slidenum">
              <a:rPr lang="cs-CZ" smtClean="0"/>
              <a:t>‹#›</a:t>
            </a:fld>
            <a:endParaRPr lang="cs-CZ"/>
          </a:p>
        </p:txBody>
      </p:sp>
    </p:spTree>
    <p:extLst>
      <p:ext uri="{BB962C8B-B14F-4D97-AF65-F5344CB8AC3E}">
        <p14:creationId xmlns:p14="http://schemas.microsoft.com/office/powerpoint/2010/main" val="3616736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FD4998E-81EF-44C0-9C2E-673AA38E99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B72BFAD-D6FA-4FED-8999-6DC3E2EB59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552964A-485E-43BD-8BA1-50A66A8508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E559F-797A-4325-9B06-914A4E889123}" type="datetimeFigureOut">
              <a:rPr lang="cs-CZ" smtClean="0"/>
              <a:t>07.05.2020</a:t>
            </a:fld>
            <a:endParaRPr lang="cs-CZ"/>
          </a:p>
        </p:txBody>
      </p:sp>
      <p:sp>
        <p:nvSpPr>
          <p:cNvPr id="5" name="Zástupný symbol pro zápatí 4">
            <a:extLst>
              <a:ext uri="{FF2B5EF4-FFF2-40B4-BE49-F238E27FC236}">
                <a16:creationId xmlns:a16="http://schemas.microsoft.com/office/drawing/2014/main" id="{34D6F6FD-124A-4AC8-82A5-BBDB1E2774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D26026B-D3B8-4BA2-9608-9F0D29F85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9D2F2F-E8BE-4647-9EC6-1C62B564A59B}" type="slidenum">
              <a:rPr lang="cs-CZ" smtClean="0"/>
              <a:t>‹#›</a:t>
            </a:fld>
            <a:endParaRPr lang="cs-CZ"/>
          </a:p>
        </p:txBody>
      </p:sp>
    </p:spTree>
    <p:extLst>
      <p:ext uri="{BB962C8B-B14F-4D97-AF65-F5344CB8AC3E}">
        <p14:creationId xmlns:p14="http://schemas.microsoft.com/office/powerpoint/2010/main" val="3913247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1.bp.blogspot.com/_Hkn_j23gsbk/S7UdIHKBgmI/AAAAAAAAAEQ/4E18IAp41FU/s1600/un-chien-andalou4.jpg"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ediaartnet.org/works/one-year-performance/" TargetMode="External"/><Relationship Id="rId2" Type="http://schemas.openxmlformats.org/officeDocument/2006/relationships/hyperlink" Target="http://www.mediaartnet.org/works/tapp-und-tastkino/" TargetMode="External"/><Relationship Id="rId1" Type="http://schemas.openxmlformats.org/officeDocument/2006/relationships/slideLayout" Target="../slideLayouts/slideLayout2.xml"/><Relationship Id="rId5" Type="http://schemas.openxmlformats.org/officeDocument/2006/relationships/hyperlink" Target="http://www.ubu.com/film/cage_variations5.html" TargetMode="External"/><Relationship Id="rId4" Type="http://schemas.openxmlformats.org/officeDocument/2006/relationships/hyperlink" Target="http://www.mediaartnet.org/works/18-happenings-in-6-part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youtube.com/watch?NR=1&amp;v=Yr2htuMuQNo&amp;feature=endscree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edienkunstnetz.de/works/variations-v/" TargetMode="External"/><Relationship Id="rId2" Type="http://schemas.openxmlformats.org/officeDocument/2006/relationships/hyperlink" Target="http://www.ubu.com/film/cage_variations5.html"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hyperlink" Target="http://microcinemadvd.co.uk/search/product/dvd/596/open_score_by_robert_rauschenberg/" TargetMode="External"/><Relationship Id="rId2" Type="http://schemas.openxmlformats.org/officeDocument/2006/relationships/hyperlink" Target="http://www.9evenings.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ubu.com/papers/higgins_intermedia.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CE01930E-584D-4760-92F7-7F0B2C4C8A6D}"/>
              </a:ext>
            </a:extLst>
          </p:cNvPr>
          <p:cNvSpPr>
            <a:spLocks noGrp="1" noChangeArrowheads="1"/>
          </p:cNvSpPr>
          <p:nvPr>
            <p:ph type="title"/>
          </p:nvPr>
        </p:nvSpPr>
        <p:spPr/>
        <p:txBody>
          <a:bodyPr/>
          <a:lstStyle/>
          <a:p>
            <a:pPr eaLnBrk="1" hangingPunct="1"/>
            <a:r>
              <a:rPr lang="cs-CZ" altLang="cs-CZ" sz="3600" b="1" dirty="0">
                <a:highlight>
                  <a:srgbClr val="FFFF00"/>
                </a:highlight>
              </a:rPr>
              <a:t>Realita - </a:t>
            </a:r>
            <a:r>
              <a:rPr lang="cs-CZ" altLang="cs-CZ" sz="3600" b="1" dirty="0" err="1">
                <a:highlight>
                  <a:srgbClr val="FFFF00"/>
                </a:highlight>
              </a:rPr>
              <a:t>medialita</a:t>
            </a:r>
            <a:endParaRPr lang="cs-CZ" altLang="cs-CZ" sz="3600" b="1" dirty="0">
              <a:highlight>
                <a:srgbClr val="FFFF00"/>
              </a:highlight>
            </a:endParaRPr>
          </a:p>
        </p:txBody>
      </p:sp>
      <p:sp>
        <p:nvSpPr>
          <p:cNvPr id="58371" name="Rectangle 3">
            <a:extLst>
              <a:ext uri="{FF2B5EF4-FFF2-40B4-BE49-F238E27FC236}">
                <a16:creationId xmlns:a16="http://schemas.microsoft.com/office/drawing/2014/main" id="{DF0033D0-2BEB-4B07-9BEF-08222542ADFE}"/>
              </a:ext>
            </a:extLst>
          </p:cNvPr>
          <p:cNvSpPr>
            <a:spLocks noGrp="1" noChangeArrowheads="1"/>
          </p:cNvSpPr>
          <p:nvPr>
            <p:ph type="body" idx="1"/>
          </p:nvPr>
        </p:nvSpPr>
        <p:spPr/>
        <p:txBody>
          <a:bodyPr/>
          <a:lstStyle/>
          <a:p>
            <a:pPr eaLnBrk="1" hangingPunct="1"/>
            <a:endParaRPr lang="cs-CZ" altLang="cs-CZ" sz="1400"/>
          </a:p>
          <a:p>
            <a:pPr eaLnBrk="1" hangingPunct="1"/>
            <a:endParaRPr lang="cs-CZ" altLang="cs-CZ" sz="1400"/>
          </a:p>
        </p:txBody>
      </p:sp>
      <p:pic>
        <p:nvPicPr>
          <p:cNvPr id="58372" name="Picture 4" descr="un-chien-andalou">
            <a:extLst>
              <a:ext uri="{FF2B5EF4-FFF2-40B4-BE49-F238E27FC236}">
                <a16:creationId xmlns:a16="http://schemas.microsoft.com/office/drawing/2014/main" id="{06389487-ED26-453C-AC20-0CE1244902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288" y="2997201"/>
            <a:ext cx="4933950" cy="328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3" name="Picture 5" descr="un-chien-andalou4">
            <a:hlinkClick r:id="rId3"/>
            <a:extLst>
              <a:ext uri="{FF2B5EF4-FFF2-40B4-BE49-F238E27FC236}">
                <a16:creationId xmlns:a16="http://schemas.microsoft.com/office/drawing/2014/main" id="{90F79CEB-BB46-40B2-AD88-1442A510EB2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1143000"/>
            <a:ext cx="30480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B58E0072-77E5-4781-AA33-6F07188A45A8}"/>
              </a:ext>
            </a:extLst>
          </p:cNvPr>
          <p:cNvSpPr>
            <a:spLocks noGrp="1" noChangeArrowheads="1"/>
          </p:cNvSpPr>
          <p:nvPr>
            <p:ph type="title"/>
          </p:nvPr>
        </p:nvSpPr>
        <p:spPr/>
        <p:txBody>
          <a:bodyPr/>
          <a:lstStyle/>
          <a:p>
            <a:pPr eaLnBrk="1" hangingPunct="1"/>
            <a:endParaRPr lang="cs-CZ" altLang="cs-CZ"/>
          </a:p>
        </p:txBody>
      </p:sp>
      <p:sp>
        <p:nvSpPr>
          <p:cNvPr id="67587" name="Rectangle 3">
            <a:extLst>
              <a:ext uri="{FF2B5EF4-FFF2-40B4-BE49-F238E27FC236}">
                <a16:creationId xmlns:a16="http://schemas.microsoft.com/office/drawing/2014/main" id="{65A1C662-8BAB-4460-ACCC-977CFFA6D8E3}"/>
              </a:ext>
            </a:extLst>
          </p:cNvPr>
          <p:cNvSpPr>
            <a:spLocks noGrp="1" noChangeArrowheads="1"/>
          </p:cNvSpPr>
          <p:nvPr>
            <p:ph type="body" idx="1"/>
          </p:nvPr>
        </p:nvSpPr>
        <p:spPr/>
        <p:txBody>
          <a:bodyPr/>
          <a:lstStyle/>
          <a:p>
            <a:pPr eaLnBrk="1" hangingPunct="1"/>
            <a:r>
              <a:rPr lang="cs-CZ" altLang="cs-CZ" sz="1600" b="1"/>
              <a:t>U. Eco: </a:t>
            </a:r>
            <a:r>
              <a:rPr lang="cs-CZ" altLang="cs-CZ" sz="1600" b="1" i="1"/>
              <a:t>Otevřené umělecké dílo</a:t>
            </a:r>
            <a:r>
              <a:rPr lang="cs-CZ" altLang="cs-CZ" sz="1600" b="1"/>
              <a:t>, 1962.</a:t>
            </a:r>
          </a:p>
          <a:p>
            <a:pPr eaLnBrk="1" hangingPunct="1"/>
            <a:r>
              <a:rPr lang="cs-CZ" altLang="cs-CZ" sz="1600" b="1"/>
              <a:t>Um. díla „otevřená“</a:t>
            </a:r>
            <a:r>
              <a:rPr lang="cs-CZ" altLang="cs-CZ" sz="1600"/>
              <a:t> =</a:t>
            </a:r>
          </a:p>
          <a:p>
            <a:pPr eaLnBrk="1" hangingPunct="1"/>
            <a:r>
              <a:rPr lang="cs-CZ" altLang="cs-CZ" sz="1600"/>
              <a:t>= taková, která </a:t>
            </a:r>
            <a:r>
              <a:rPr lang="cs-CZ" altLang="cs-CZ" sz="1600" i="1"/>
              <a:t>„jsou dokončená interpretem teprve v témže okamžiku, v němž jsou zprostředkována posluchači.</a:t>
            </a:r>
          </a:p>
          <a:p>
            <a:pPr eaLnBrk="1" hangingPunct="1"/>
            <a:r>
              <a:rPr lang="cs-CZ" altLang="cs-CZ" sz="1600" i="1"/>
              <a:t>= „nehotová“ díla, která umělec dává interpretovi do ruky (…) jako díly jakési stavebnice, zdánlivě nezainteresován na tom, co z této hry vzejde.“</a:t>
            </a:r>
          </a:p>
          <a:p>
            <a:pPr eaLnBrk="1" hangingPunct="1"/>
            <a:r>
              <a:rPr lang="cs-CZ" altLang="cs-CZ" sz="1600" b="1"/>
              <a:t>Poetika otevřeného um.díla</a:t>
            </a:r>
            <a:r>
              <a:rPr lang="cs-CZ" altLang="cs-CZ" sz="1600"/>
              <a:t>: usiluje vyvolat v interpretovi „akty vědomé svobody“, učinit jej aktivním centrem sítě nevyčerpatelných souvztažností, v jejichž předivu vytváří svou formu.“</a:t>
            </a:r>
          </a:p>
          <a:p>
            <a:pPr eaLnBrk="1" hangingPunct="1"/>
            <a:r>
              <a:rPr lang="cs-CZ" altLang="cs-CZ" sz="1600" b="1"/>
              <a:t>Otevřenost um.díla se stává uměleckým programem</a:t>
            </a:r>
            <a:r>
              <a:rPr lang="cs-CZ" altLang="cs-CZ" sz="1600"/>
              <a:t>, který se umělci snaží v maximální míře realizovat v díle. </a:t>
            </a:r>
          </a:p>
          <a:p>
            <a:pPr eaLnBrk="1" hangingPunct="1"/>
            <a:endParaRPr lang="cs-CZ" altLang="cs-CZ" sz="1600"/>
          </a:p>
          <a:p>
            <a:pPr eaLnBrk="1" hangingPunct="1"/>
            <a:r>
              <a:rPr lang="cs-CZ" altLang="cs-CZ" sz="1600"/>
              <a:t>U. Eco zavádí pod-kategorii „otevřených uměleckých děl“: „</a:t>
            </a:r>
            <a:r>
              <a:rPr lang="cs-CZ" altLang="cs-CZ" sz="1600" i="1"/>
              <a:t>umělecká díla v pohybu</a:t>
            </a:r>
            <a:r>
              <a:rPr lang="cs-CZ" altLang="cs-CZ" sz="1600"/>
              <a:t>“. </a:t>
            </a:r>
          </a:p>
          <a:p>
            <a:pPr eaLnBrk="1" hangingPunct="1"/>
            <a:r>
              <a:rPr lang="cs-CZ" altLang="cs-CZ" sz="1600"/>
              <a:t>(mobily, permutační zákony kompozice…)</a:t>
            </a:r>
          </a:p>
          <a:p>
            <a:pPr eaLnBrk="1" hangingPunct="1"/>
            <a:r>
              <a:rPr lang="cs-CZ" altLang="cs-CZ" sz="1600"/>
              <a:t>Otevřené um. dílo/dílo v pohybu = epistemologická metafora (toho, jak věda dané epochy vidí realitu) = um.dílo jako „pole možností“. </a:t>
            </a:r>
          </a:p>
          <a:p>
            <a:pPr eaLnBrk="1" hangingPunct="1"/>
            <a:endParaRPr lang="cs-CZ" altLang="cs-CZ" sz="1600"/>
          </a:p>
          <a:p>
            <a:pPr eaLnBrk="1" hangingPunct="1"/>
            <a:endParaRPr lang="cs-CZ" altLang="cs-CZ" sz="1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19E41642-022D-4AE2-BBBA-626B89E7029D}"/>
              </a:ext>
            </a:extLst>
          </p:cNvPr>
          <p:cNvSpPr>
            <a:spLocks noGrp="1" noChangeArrowheads="1"/>
          </p:cNvSpPr>
          <p:nvPr>
            <p:ph type="title"/>
          </p:nvPr>
        </p:nvSpPr>
        <p:spPr/>
        <p:txBody>
          <a:bodyPr/>
          <a:lstStyle/>
          <a:p>
            <a:pPr eaLnBrk="1" hangingPunct="1"/>
            <a:endParaRPr lang="cs-CZ" altLang="cs-CZ"/>
          </a:p>
        </p:txBody>
      </p:sp>
      <p:sp>
        <p:nvSpPr>
          <p:cNvPr id="68611" name="Rectangle 3">
            <a:extLst>
              <a:ext uri="{FF2B5EF4-FFF2-40B4-BE49-F238E27FC236}">
                <a16:creationId xmlns:a16="http://schemas.microsoft.com/office/drawing/2014/main" id="{13B43E3A-16C7-4937-8238-D6C831BE0CA8}"/>
              </a:ext>
            </a:extLst>
          </p:cNvPr>
          <p:cNvSpPr>
            <a:spLocks noGrp="1" noChangeArrowheads="1"/>
          </p:cNvSpPr>
          <p:nvPr>
            <p:ph type="body" idx="1"/>
          </p:nvPr>
        </p:nvSpPr>
        <p:spPr/>
        <p:txBody>
          <a:bodyPr/>
          <a:lstStyle/>
          <a:p>
            <a:pPr eaLnBrk="1" hangingPunct="1">
              <a:lnSpc>
                <a:spcPct val="90000"/>
              </a:lnSpc>
            </a:pPr>
            <a:r>
              <a:rPr lang="cs-CZ" altLang="cs-CZ" sz="1600"/>
              <a:t>1. „OUD v pohybu“ = vyzvání tvořit dílo spolu s jeho původcem.</a:t>
            </a:r>
          </a:p>
          <a:p>
            <a:pPr eaLnBrk="1" hangingPunct="1">
              <a:lnSpc>
                <a:spcPct val="90000"/>
              </a:lnSpc>
              <a:buFontTx/>
              <a:buNone/>
            </a:pPr>
            <a:endParaRPr lang="cs-CZ" altLang="cs-CZ" sz="1600"/>
          </a:p>
          <a:p>
            <a:pPr eaLnBrk="1" hangingPunct="1">
              <a:lnSpc>
                <a:spcPct val="90000"/>
              </a:lnSpc>
            </a:pPr>
            <a:r>
              <a:rPr lang="cs-CZ" altLang="cs-CZ" sz="1600"/>
              <a:t>2. OUD v širším smyslu = fyzicky uzavřená díla, která jsou </a:t>
            </a:r>
            <a:r>
              <a:rPr lang="cs-CZ" altLang="cs-CZ" sz="1600" b="1"/>
              <a:t>otevřená</a:t>
            </a:r>
            <a:r>
              <a:rPr lang="cs-CZ" altLang="cs-CZ" sz="1600"/>
              <a:t> neustálému navazování nových vnitřních vztahů.</a:t>
            </a:r>
          </a:p>
          <a:p>
            <a:pPr eaLnBrk="1" hangingPunct="1">
              <a:lnSpc>
                <a:spcPct val="90000"/>
              </a:lnSpc>
              <a:buFontTx/>
              <a:buNone/>
            </a:pPr>
            <a:endParaRPr lang="cs-CZ" altLang="cs-CZ" sz="1600"/>
          </a:p>
          <a:p>
            <a:pPr eaLnBrk="1" hangingPunct="1">
              <a:lnSpc>
                <a:spcPct val="90000"/>
              </a:lnSpc>
            </a:pPr>
            <a:r>
              <a:rPr lang="cs-CZ" altLang="cs-CZ" sz="1600"/>
              <a:t>3. každé um. dílo je v podstatě </a:t>
            </a:r>
            <a:r>
              <a:rPr lang="cs-CZ" altLang="cs-CZ" sz="1600" b="1"/>
              <a:t>otevřeno</a:t>
            </a:r>
            <a:r>
              <a:rPr lang="cs-CZ" altLang="cs-CZ" sz="1600"/>
              <a:t> potencionálně nekonečné řadě možností přečtení…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2455F29-8C63-4D60-9A6C-29E667EF8912}"/>
              </a:ext>
            </a:extLst>
          </p:cNvPr>
          <p:cNvSpPr>
            <a:spLocks noGrp="1" noChangeArrowheads="1"/>
          </p:cNvSpPr>
          <p:nvPr>
            <p:ph type="title"/>
          </p:nvPr>
        </p:nvSpPr>
        <p:spPr/>
        <p:txBody>
          <a:bodyPr/>
          <a:lstStyle/>
          <a:p>
            <a:pPr eaLnBrk="1" hangingPunct="1"/>
            <a:r>
              <a:rPr lang="cs-CZ" altLang="cs-CZ" sz="3600" b="1" dirty="0">
                <a:highlight>
                  <a:srgbClr val="FFFF00"/>
                </a:highlight>
              </a:rPr>
              <a:t>Realita - </a:t>
            </a:r>
            <a:r>
              <a:rPr lang="cs-CZ" altLang="cs-CZ" sz="3600" b="1" dirty="0" err="1">
                <a:highlight>
                  <a:srgbClr val="FFFF00"/>
                </a:highlight>
              </a:rPr>
              <a:t>medialita</a:t>
            </a:r>
            <a:endParaRPr lang="cs-CZ" altLang="cs-CZ" sz="3600" b="1" dirty="0">
              <a:highlight>
                <a:srgbClr val="FFFF00"/>
              </a:highlight>
            </a:endParaRPr>
          </a:p>
        </p:txBody>
      </p:sp>
      <p:sp>
        <p:nvSpPr>
          <p:cNvPr id="59395" name="Rectangle 3">
            <a:extLst>
              <a:ext uri="{FF2B5EF4-FFF2-40B4-BE49-F238E27FC236}">
                <a16:creationId xmlns:a16="http://schemas.microsoft.com/office/drawing/2014/main" id="{7DB0AA8D-A608-4850-AD7E-83903921597D}"/>
              </a:ext>
            </a:extLst>
          </p:cNvPr>
          <p:cNvSpPr>
            <a:spLocks noGrp="1" noChangeArrowheads="1"/>
          </p:cNvSpPr>
          <p:nvPr>
            <p:ph type="body" idx="1"/>
          </p:nvPr>
        </p:nvSpPr>
        <p:spPr/>
        <p:txBody>
          <a:bodyPr/>
          <a:lstStyle/>
          <a:p>
            <a:pPr eaLnBrk="1" hangingPunct="1"/>
            <a:endParaRPr lang="cs-CZ" altLang="cs-CZ" sz="1400"/>
          </a:p>
          <a:p>
            <a:pPr eaLnBrk="1" hangingPunct="1"/>
            <a:endParaRPr lang="cs-CZ" altLang="cs-CZ" sz="1400"/>
          </a:p>
        </p:txBody>
      </p:sp>
      <p:sp>
        <p:nvSpPr>
          <p:cNvPr id="59396" name="Text Box 7">
            <a:extLst>
              <a:ext uri="{FF2B5EF4-FFF2-40B4-BE49-F238E27FC236}">
                <a16:creationId xmlns:a16="http://schemas.microsoft.com/office/drawing/2014/main" id="{F983CE92-08AE-434F-A185-04B19F2BAAD7}"/>
              </a:ext>
            </a:extLst>
          </p:cNvPr>
          <p:cNvSpPr txBox="1">
            <a:spLocks noChangeArrowheads="1"/>
          </p:cNvSpPr>
          <p:nvPr/>
        </p:nvSpPr>
        <p:spPr bwMode="auto">
          <a:xfrm>
            <a:off x="2667000" y="1828801"/>
            <a:ext cx="69342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cs-CZ" altLang="cs-CZ" sz="1800"/>
              <a:t> Privátní – veřejné</a:t>
            </a:r>
          </a:p>
          <a:p>
            <a:pPr eaLnBrk="1" hangingPunct="1">
              <a:spcBef>
                <a:spcPct val="0"/>
              </a:spcBef>
            </a:pPr>
            <a:r>
              <a:rPr lang="cs-CZ" altLang="cs-CZ" sz="1200" b="1"/>
              <a:t> Valie Export: Tap and Touch cinema, 1964: </a:t>
            </a:r>
            <a:endParaRPr lang="cs-CZ" altLang="cs-CZ" sz="1200" b="1">
              <a:hlinkClick r:id="rId2"/>
            </a:endParaRPr>
          </a:p>
          <a:p>
            <a:pPr eaLnBrk="1" hangingPunct="1">
              <a:spcBef>
                <a:spcPct val="0"/>
              </a:spcBef>
              <a:buFontTx/>
              <a:buNone/>
            </a:pPr>
            <a:r>
              <a:rPr lang="cs-CZ" altLang="cs-CZ" sz="1200">
                <a:hlinkClick r:id="rId2"/>
              </a:rPr>
              <a:t>http://www.mediaartnet.org/works/tapp-und-tastkino/</a:t>
            </a:r>
            <a:r>
              <a:rPr lang="cs-CZ" altLang="cs-CZ" sz="1200"/>
              <a:t> </a:t>
            </a:r>
          </a:p>
          <a:p>
            <a:pPr eaLnBrk="1" hangingPunct="1">
              <a:spcBef>
                <a:spcPct val="0"/>
              </a:spcBef>
              <a:buFontTx/>
              <a:buNone/>
            </a:pPr>
            <a:endParaRPr lang="cs-CZ" altLang="cs-CZ" sz="1200"/>
          </a:p>
          <a:p>
            <a:pPr eaLnBrk="1" hangingPunct="1">
              <a:spcBef>
                <a:spcPct val="0"/>
              </a:spcBef>
            </a:pPr>
            <a:r>
              <a:rPr lang="cs-CZ" altLang="cs-CZ" sz="1200" b="1"/>
              <a:t> Tehching Hsieh: „One Year performance“ z roku 1980. – 1981 (time piece)</a:t>
            </a:r>
            <a:endParaRPr lang="cs-CZ" altLang="cs-CZ" sz="1200">
              <a:hlinkClick r:id="rId3"/>
            </a:endParaRPr>
          </a:p>
          <a:p>
            <a:pPr eaLnBrk="1" hangingPunct="1">
              <a:spcBef>
                <a:spcPct val="0"/>
              </a:spcBef>
              <a:buFontTx/>
              <a:buNone/>
            </a:pPr>
            <a:r>
              <a:rPr lang="cs-CZ" altLang="cs-CZ" sz="1200">
                <a:hlinkClick r:id="rId3"/>
              </a:rPr>
              <a:t>http://www.mediaartnet.org/works/one-year-performance/</a:t>
            </a:r>
            <a:endParaRPr lang="cs-CZ" altLang="cs-CZ" sz="1200"/>
          </a:p>
          <a:p>
            <a:pPr eaLnBrk="1" hangingPunct="1">
              <a:spcBef>
                <a:spcPct val="0"/>
              </a:spcBef>
              <a:buFontTx/>
              <a:buNone/>
            </a:pPr>
            <a:endParaRPr lang="cs-CZ" altLang="cs-CZ" sz="1200"/>
          </a:p>
          <a:p>
            <a:pPr eaLnBrk="1" hangingPunct="1">
              <a:spcBef>
                <a:spcPct val="0"/>
              </a:spcBef>
              <a:buFontTx/>
              <a:buNone/>
            </a:pPr>
            <a:endParaRPr lang="cs-CZ" altLang="cs-CZ" sz="1200"/>
          </a:p>
          <a:p>
            <a:pPr eaLnBrk="1" hangingPunct="1">
              <a:spcBef>
                <a:spcPct val="0"/>
              </a:spcBef>
            </a:pPr>
            <a:r>
              <a:rPr lang="cs-CZ" altLang="cs-CZ" sz="1800"/>
              <a:t> Umění – život</a:t>
            </a:r>
          </a:p>
          <a:p>
            <a:pPr eaLnBrk="1" hangingPunct="1">
              <a:spcBef>
                <a:spcPct val="0"/>
              </a:spcBef>
            </a:pPr>
            <a:r>
              <a:rPr lang="cs-CZ" altLang="cs-CZ" sz="1200"/>
              <a:t> Allan Kaprow: </a:t>
            </a:r>
            <a:r>
              <a:rPr lang="cs-CZ" altLang="cs-CZ" sz="1200" b="1" i="1"/>
              <a:t>18 Happenings in 6 Parts</a:t>
            </a:r>
            <a:r>
              <a:rPr lang="cs-CZ" altLang="cs-CZ" sz="1200"/>
              <a:t>, 1956.</a:t>
            </a:r>
          </a:p>
          <a:p>
            <a:pPr eaLnBrk="1" hangingPunct="1">
              <a:spcBef>
                <a:spcPct val="0"/>
              </a:spcBef>
            </a:pPr>
            <a:r>
              <a:rPr lang="cs-CZ" altLang="cs-CZ" sz="1200"/>
              <a:t> </a:t>
            </a:r>
            <a:r>
              <a:rPr lang="cs-CZ" altLang="cs-CZ" sz="1200">
                <a:hlinkClick r:id="rId4"/>
              </a:rPr>
              <a:t>http://www.mediaartnet.org/works/18-happenings-in-6-parts/</a:t>
            </a:r>
            <a:endParaRPr lang="cs-CZ" altLang="cs-CZ" sz="1200"/>
          </a:p>
          <a:p>
            <a:pPr eaLnBrk="1" hangingPunct="1">
              <a:spcBef>
                <a:spcPct val="0"/>
              </a:spcBef>
            </a:pPr>
            <a:endParaRPr lang="cs-CZ" altLang="cs-CZ" sz="1200"/>
          </a:p>
          <a:p>
            <a:pPr eaLnBrk="1" hangingPunct="1">
              <a:spcBef>
                <a:spcPct val="0"/>
              </a:spcBef>
            </a:pPr>
            <a:r>
              <a:rPr lang="cs-CZ" altLang="cs-CZ" sz="1200"/>
              <a:t> </a:t>
            </a:r>
            <a:r>
              <a:rPr lang="cs-CZ" altLang="cs-CZ" sz="1800"/>
              <a:t>Estetika heterogenity</a:t>
            </a:r>
          </a:p>
          <a:p>
            <a:pPr eaLnBrk="1" hangingPunct="1">
              <a:spcBef>
                <a:spcPct val="0"/>
              </a:spcBef>
            </a:pPr>
            <a:r>
              <a:rPr lang="cs-CZ" altLang="cs-CZ" sz="1200" b="1"/>
              <a:t> </a:t>
            </a:r>
            <a:r>
              <a:rPr lang="cs-CZ" altLang="cs-CZ" sz="1200"/>
              <a:t>J. Cage – M. Cunningham:</a:t>
            </a:r>
            <a:r>
              <a:rPr lang="cs-CZ" altLang="cs-CZ" sz="1200" b="1"/>
              <a:t> </a:t>
            </a:r>
            <a:r>
              <a:rPr lang="cs-CZ" altLang="cs-CZ" sz="1200" b="1" i="1"/>
              <a:t>Variations V</a:t>
            </a:r>
            <a:r>
              <a:rPr lang="cs-CZ" altLang="cs-CZ" sz="1200" b="1"/>
              <a:t>, 1965:  </a:t>
            </a:r>
            <a:r>
              <a:rPr lang="cs-CZ" altLang="cs-CZ" sz="1200">
                <a:hlinkClick r:id="rId5"/>
              </a:rPr>
              <a:t>http://www.ubu.com/film/cage_variations5.html</a:t>
            </a:r>
            <a:endParaRPr lang="cs-CZ" altLang="cs-CZ" sz="1200"/>
          </a:p>
          <a:p>
            <a:pPr eaLnBrk="1" hangingPunct="1">
              <a:spcBef>
                <a:spcPct val="0"/>
              </a:spcBef>
            </a:pPr>
            <a:endParaRPr lang="cs-CZ" altLang="cs-CZ" sz="1200"/>
          </a:p>
          <a:p>
            <a:pPr eaLnBrk="1" hangingPunct="1">
              <a:spcBef>
                <a:spcPct val="0"/>
              </a:spcBef>
            </a:pPr>
            <a:endParaRPr lang="cs-CZ" altLang="cs-CZ" sz="1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DEFF807-AACB-4CB0-896F-146A3C81FA7B}"/>
              </a:ext>
            </a:extLst>
          </p:cNvPr>
          <p:cNvSpPr>
            <a:spLocks noGrp="1" noChangeArrowheads="1"/>
          </p:cNvSpPr>
          <p:nvPr>
            <p:ph type="title"/>
          </p:nvPr>
        </p:nvSpPr>
        <p:spPr/>
        <p:txBody>
          <a:bodyPr/>
          <a:lstStyle/>
          <a:p>
            <a:pPr eaLnBrk="1" hangingPunct="1"/>
            <a:endParaRPr lang="cs-CZ" altLang="cs-CZ"/>
          </a:p>
        </p:txBody>
      </p:sp>
      <p:sp>
        <p:nvSpPr>
          <p:cNvPr id="60419" name="Rectangle 3">
            <a:extLst>
              <a:ext uri="{FF2B5EF4-FFF2-40B4-BE49-F238E27FC236}">
                <a16:creationId xmlns:a16="http://schemas.microsoft.com/office/drawing/2014/main" id="{303A62E5-D32C-454A-8FCF-54F8F1871925}"/>
              </a:ext>
            </a:extLst>
          </p:cNvPr>
          <p:cNvSpPr>
            <a:spLocks noGrp="1" noChangeArrowheads="1"/>
          </p:cNvSpPr>
          <p:nvPr>
            <p:ph type="body" idx="1"/>
          </p:nvPr>
        </p:nvSpPr>
        <p:spPr/>
        <p:txBody>
          <a:bodyPr/>
          <a:lstStyle/>
          <a:p>
            <a:pPr eaLnBrk="1" hangingPunct="1"/>
            <a:r>
              <a:rPr lang="cs-CZ" altLang="cs-CZ" sz="2400" b="1"/>
              <a:t>Intermédia a antiburžoazní étos</a:t>
            </a:r>
          </a:p>
          <a:p>
            <a:pPr eaLnBrk="1" hangingPunct="1"/>
            <a:r>
              <a:rPr lang="cs-CZ" altLang="cs-CZ" sz="1800" b="1"/>
              <a:t>Atsuko Tanaka</a:t>
            </a:r>
          </a:p>
          <a:p>
            <a:pPr eaLnBrk="1" hangingPunct="1"/>
            <a:r>
              <a:rPr lang="cs-CZ" altLang="cs-CZ" sz="1800" i="1"/>
              <a:t>Elektrické šaty</a:t>
            </a:r>
            <a:r>
              <a:rPr lang="cs-CZ" altLang="cs-CZ" sz="1800"/>
              <a:t>, 1957</a:t>
            </a:r>
          </a:p>
          <a:p>
            <a:pPr eaLnBrk="1" hangingPunct="1">
              <a:buFontTx/>
              <a:buNone/>
            </a:pPr>
            <a:endParaRPr lang="cs-CZ" altLang="cs-CZ" sz="1800"/>
          </a:p>
          <a:p>
            <a:pPr eaLnBrk="1" hangingPunct="1">
              <a:buFontTx/>
              <a:buNone/>
            </a:pPr>
            <a:endParaRPr lang="cs-CZ" altLang="cs-CZ" sz="2400"/>
          </a:p>
        </p:txBody>
      </p:sp>
      <p:pic>
        <p:nvPicPr>
          <p:cNvPr id="60420" name="Picture 5" descr="tumblr_mank7jzjUR1qgl98no1_500">
            <a:extLst>
              <a:ext uri="{FF2B5EF4-FFF2-40B4-BE49-F238E27FC236}">
                <a16:creationId xmlns:a16="http://schemas.microsoft.com/office/drawing/2014/main" id="{CD99E0CA-9F52-40D4-91D3-0CDCBF3310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1" y="2057400"/>
            <a:ext cx="314801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1" name="Picture 7" descr="scan0008">
            <a:extLst>
              <a:ext uri="{FF2B5EF4-FFF2-40B4-BE49-F238E27FC236}">
                <a16:creationId xmlns:a16="http://schemas.microsoft.com/office/drawing/2014/main" id="{7865A291-F4B8-444B-8324-C29A5D5245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1" y="2819400"/>
            <a:ext cx="277177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65815E32-A752-4528-A633-663C418305B1}"/>
              </a:ext>
            </a:extLst>
          </p:cNvPr>
          <p:cNvSpPr>
            <a:spLocks noGrp="1" noChangeArrowheads="1"/>
          </p:cNvSpPr>
          <p:nvPr>
            <p:ph type="title"/>
          </p:nvPr>
        </p:nvSpPr>
        <p:spPr/>
        <p:txBody>
          <a:bodyPr/>
          <a:lstStyle/>
          <a:p>
            <a:pPr eaLnBrk="1" hangingPunct="1"/>
            <a:endParaRPr lang="cs-CZ" altLang="cs-CZ"/>
          </a:p>
        </p:txBody>
      </p:sp>
      <p:sp>
        <p:nvSpPr>
          <p:cNvPr id="61443" name="Rectangle 3">
            <a:extLst>
              <a:ext uri="{FF2B5EF4-FFF2-40B4-BE49-F238E27FC236}">
                <a16:creationId xmlns:a16="http://schemas.microsoft.com/office/drawing/2014/main" id="{FF7FAB9C-6D39-4485-88AE-A75F8A52D28C}"/>
              </a:ext>
            </a:extLst>
          </p:cNvPr>
          <p:cNvSpPr>
            <a:spLocks noGrp="1" noChangeArrowheads="1"/>
          </p:cNvSpPr>
          <p:nvPr>
            <p:ph type="body" idx="1"/>
          </p:nvPr>
        </p:nvSpPr>
        <p:spPr/>
        <p:txBody>
          <a:bodyPr/>
          <a:lstStyle/>
          <a:p>
            <a:pPr eaLnBrk="1" hangingPunct="1"/>
            <a:r>
              <a:rPr lang="cs-CZ" altLang="cs-CZ" sz="2400" b="1"/>
              <a:t>Intermédia a antiburžoazní étos</a:t>
            </a:r>
          </a:p>
          <a:p>
            <a:pPr eaLnBrk="1" hangingPunct="1"/>
            <a:r>
              <a:rPr lang="cs-CZ" altLang="cs-CZ" sz="1800" b="1"/>
              <a:t>Yves Klein</a:t>
            </a:r>
          </a:p>
          <a:p>
            <a:pPr eaLnBrk="1" hangingPunct="1"/>
            <a:r>
              <a:rPr lang="cs-CZ" altLang="cs-CZ" sz="1800" i="1"/>
              <a:t>Antropometrie, 1958-60,</a:t>
            </a:r>
            <a:r>
              <a:rPr lang="cs-CZ" altLang="cs-CZ" sz="1800" b="1" i="1"/>
              <a:t> </a:t>
            </a:r>
          </a:p>
          <a:p>
            <a:pPr eaLnBrk="1" hangingPunct="1"/>
            <a:r>
              <a:rPr lang="cs-CZ" altLang="cs-CZ" sz="900" b="1" i="1">
                <a:hlinkClick r:id="rId2"/>
              </a:rPr>
              <a:t>http://www.youtube.com/watch?NR=1&amp;v=Yr2htuMuQNo&amp;feature=endscreen</a:t>
            </a:r>
            <a:r>
              <a:rPr lang="cs-CZ" altLang="cs-CZ"/>
              <a:t> </a:t>
            </a:r>
          </a:p>
          <a:p>
            <a:pPr eaLnBrk="1" hangingPunct="1"/>
            <a:endParaRPr lang="cs-CZ" altLang="cs-CZ"/>
          </a:p>
          <a:p>
            <a:pPr eaLnBrk="1" hangingPunct="1"/>
            <a:endParaRPr lang="cs-CZ" altLang="cs-CZ" sz="1000"/>
          </a:p>
          <a:p>
            <a:pPr eaLnBrk="1" hangingPunct="1"/>
            <a:endParaRPr lang="cs-CZ" altLang="cs-CZ" sz="1000"/>
          </a:p>
          <a:p>
            <a:pPr eaLnBrk="1" hangingPunct="1"/>
            <a:endParaRPr lang="cs-CZ" altLang="cs-CZ" sz="1000" b="1" i="1"/>
          </a:p>
          <a:p>
            <a:pPr eaLnBrk="1" hangingPunct="1"/>
            <a:endParaRPr lang="cs-CZ" altLang="cs-CZ" sz="1000" b="1" i="1"/>
          </a:p>
          <a:p>
            <a:pPr eaLnBrk="1" hangingPunct="1">
              <a:buFontTx/>
              <a:buNone/>
            </a:pPr>
            <a:endParaRPr lang="cs-CZ" altLang="cs-CZ" sz="2400"/>
          </a:p>
        </p:txBody>
      </p:sp>
      <p:sp>
        <p:nvSpPr>
          <p:cNvPr id="61444" name="AutoShape 7" descr="ANd9GcQhxJzhI4Xv4LbOB7jWAM3GuE85fwPMxfgVXYgOahiw4O0Pv65T">
            <a:extLst>
              <a:ext uri="{FF2B5EF4-FFF2-40B4-BE49-F238E27FC236}">
                <a16:creationId xmlns:a16="http://schemas.microsoft.com/office/drawing/2014/main" id="{DCBE8684-B3EE-4894-BA09-B86E307C0B39}"/>
              </a:ext>
            </a:extLst>
          </p:cNvPr>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cs-CZ" altLang="cs-CZ" sz="1800"/>
          </a:p>
        </p:txBody>
      </p:sp>
      <p:sp>
        <p:nvSpPr>
          <p:cNvPr id="61445" name="AutoShape 9" descr="ANd9GcQhxJzhI4Xv4LbOB7jWAM3GuE85fwPMxfgVXYgOahiw4O0Pv65T">
            <a:extLst>
              <a:ext uri="{FF2B5EF4-FFF2-40B4-BE49-F238E27FC236}">
                <a16:creationId xmlns:a16="http://schemas.microsoft.com/office/drawing/2014/main" id="{3FAF7633-3934-42CC-ACA0-8B0C4B7B6868}"/>
              </a:ext>
            </a:extLst>
          </p:cNvPr>
          <p:cNvSpPr>
            <a:spLocks noChangeAspect="1" noChangeArrowheads="1"/>
          </p:cNvSpPr>
          <p:nvPr/>
        </p:nvSpPr>
        <p:spPr bwMode="auto">
          <a:xfrm>
            <a:off x="16795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cs-CZ" altLang="cs-CZ" sz="1800"/>
          </a:p>
        </p:txBody>
      </p:sp>
      <p:pic>
        <p:nvPicPr>
          <p:cNvPr id="61446" name="Picture 11" descr="fineartexperiment-001">
            <a:extLst>
              <a:ext uri="{FF2B5EF4-FFF2-40B4-BE49-F238E27FC236}">
                <a16:creationId xmlns:a16="http://schemas.microsoft.com/office/drawing/2014/main" id="{62E0EC60-7198-4B96-AC27-EDF614468C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276600"/>
            <a:ext cx="5715000" cy="321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911ADB82-B283-4D64-B551-A14E35D8B0F4}"/>
              </a:ext>
            </a:extLst>
          </p:cNvPr>
          <p:cNvSpPr>
            <a:spLocks noGrp="1" noChangeArrowheads="1"/>
          </p:cNvSpPr>
          <p:nvPr>
            <p:ph type="title"/>
          </p:nvPr>
        </p:nvSpPr>
        <p:spPr/>
        <p:txBody>
          <a:bodyPr/>
          <a:lstStyle/>
          <a:p>
            <a:pPr eaLnBrk="1" hangingPunct="1"/>
            <a:endParaRPr lang="cs-CZ" altLang="cs-CZ"/>
          </a:p>
        </p:txBody>
      </p:sp>
      <p:sp>
        <p:nvSpPr>
          <p:cNvPr id="62467" name="Rectangle 3">
            <a:extLst>
              <a:ext uri="{FF2B5EF4-FFF2-40B4-BE49-F238E27FC236}">
                <a16:creationId xmlns:a16="http://schemas.microsoft.com/office/drawing/2014/main" id="{DCD0D06C-AE14-489F-B183-F25F1570D93D}"/>
              </a:ext>
            </a:extLst>
          </p:cNvPr>
          <p:cNvSpPr>
            <a:spLocks noGrp="1" noChangeArrowheads="1"/>
          </p:cNvSpPr>
          <p:nvPr>
            <p:ph type="body" idx="1"/>
          </p:nvPr>
        </p:nvSpPr>
        <p:spPr/>
        <p:txBody>
          <a:bodyPr/>
          <a:lstStyle/>
          <a:p>
            <a:pPr eaLnBrk="1" hangingPunct="1"/>
            <a:r>
              <a:rPr lang="cs-CZ" altLang="cs-CZ" sz="2400" b="1"/>
              <a:t>Intermédia a antiburžoazní étos</a:t>
            </a:r>
          </a:p>
          <a:p>
            <a:pPr eaLnBrk="1" hangingPunct="1"/>
            <a:r>
              <a:rPr lang="cs-CZ" altLang="cs-CZ" sz="1800" b="1"/>
              <a:t>Alan Kaprow</a:t>
            </a:r>
          </a:p>
          <a:p>
            <a:pPr eaLnBrk="1" hangingPunct="1"/>
            <a:r>
              <a:rPr lang="cs-CZ" altLang="cs-CZ" sz="1800" i="1"/>
              <a:t>18 happeningů v 6 částech, 1959</a:t>
            </a:r>
          </a:p>
          <a:p>
            <a:pPr eaLnBrk="1" hangingPunct="1">
              <a:buFontTx/>
              <a:buNone/>
            </a:pPr>
            <a:endParaRPr lang="cs-CZ" altLang="cs-CZ" sz="1800" i="1"/>
          </a:p>
          <a:p>
            <a:pPr eaLnBrk="1" hangingPunct="1">
              <a:buFontTx/>
              <a:buNone/>
            </a:pPr>
            <a:endParaRPr lang="cs-CZ" altLang="cs-CZ" sz="2400"/>
          </a:p>
        </p:txBody>
      </p:sp>
      <p:pic>
        <p:nvPicPr>
          <p:cNvPr id="62468" name="Picture 7" descr="screen_shot_2012-02-19_at_9">
            <a:extLst>
              <a:ext uri="{FF2B5EF4-FFF2-40B4-BE49-F238E27FC236}">
                <a16:creationId xmlns:a16="http://schemas.microsoft.com/office/drawing/2014/main" id="{7913CE15-BEE3-46D2-AD46-7CE71B046B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1" y="2895601"/>
            <a:ext cx="5686425" cy="303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D284F298-A26A-4096-9D60-3373FFF5683A}"/>
              </a:ext>
            </a:extLst>
          </p:cNvPr>
          <p:cNvSpPr>
            <a:spLocks noGrp="1" noChangeArrowheads="1"/>
          </p:cNvSpPr>
          <p:nvPr>
            <p:ph type="title"/>
          </p:nvPr>
        </p:nvSpPr>
        <p:spPr/>
        <p:txBody>
          <a:bodyPr/>
          <a:lstStyle/>
          <a:p>
            <a:pPr eaLnBrk="1" hangingPunct="1"/>
            <a:endParaRPr lang="cs-CZ" altLang="cs-CZ"/>
          </a:p>
        </p:txBody>
      </p:sp>
      <p:sp>
        <p:nvSpPr>
          <p:cNvPr id="63491" name="Rectangle 3">
            <a:extLst>
              <a:ext uri="{FF2B5EF4-FFF2-40B4-BE49-F238E27FC236}">
                <a16:creationId xmlns:a16="http://schemas.microsoft.com/office/drawing/2014/main" id="{A8F7999F-C9D8-43C9-8CBA-D02C8764E8A9}"/>
              </a:ext>
            </a:extLst>
          </p:cNvPr>
          <p:cNvSpPr>
            <a:spLocks noGrp="1" noChangeArrowheads="1"/>
          </p:cNvSpPr>
          <p:nvPr>
            <p:ph type="body" idx="1"/>
          </p:nvPr>
        </p:nvSpPr>
        <p:spPr/>
        <p:txBody>
          <a:bodyPr/>
          <a:lstStyle/>
          <a:p>
            <a:pPr eaLnBrk="1" hangingPunct="1"/>
            <a:r>
              <a:rPr lang="cs-CZ" altLang="cs-CZ" sz="2400" b="1"/>
              <a:t>Intermédia a antiburžoazní étos</a:t>
            </a:r>
          </a:p>
          <a:p>
            <a:pPr eaLnBrk="1" hangingPunct="1"/>
            <a:r>
              <a:rPr lang="cs-CZ" altLang="cs-CZ" sz="1800" b="1"/>
              <a:t>Joh Cage </a:t>
            </a:r>
          </a:p>
          <a:p>
            <a:pPr eaLnBrk="1" hangingPunct="1"/>
            <a:r>
              <a:rPr lang="cs-CZ" altLang="cs-CZ" sz="1800" i="1"/>
              <a:t>Estetika heterogenity</a:t>
            </a:r>
          </a:p>
          <a:p>
            <a:pPr eaLnBrk="1" hangingPunct="1"/>
            <a:r>
              <a:rPr lang="cs-CZ" altLang="cs-CZ" sz="1800" b="1" i="1"/>
              <a:t>Variations V, 1965 </a:t>
            </a:r>
          </a:p>
          <a:p>
            <a:pPr eaLnBrk="1" hangingPunct="1">
              <a:buFontTx/>
              <a:buNone/>
            </a:pPr>
            <a:r>
              <a:rPr lang="cs-CZ" altLang="cs-CZ" sz="1400" b="1" i="1">
                <a:hlinkClick r:id="rId2"/>
              </a:rPr>
              <a:t>http://www.ubu.com/film/cage_variations5.html</a:t>
            </a:r>
            <a:endParaRPr lang="cs-CZ" altLang="cs-CZ" sz="1400" b="1" i="1"/>
          </a:p>
          <a:p>
            <a:pPr eaLnBrk="1" hangingPunct="1">
              <a:buFontTx/>
              <a:buNone/>
            </a:pPr>
            <a:r>
              <a:rPr lang="cs-CZ" altLang="cs-CZ" sz="1400" i="1">
                <a:hlinkClick r:id="rId3"/>
              </a:rPr>
              <a:t>http://www.medienkunstnetz.de/works/variations-v/</a:t>
            </a:r>
            <a:r>
              <a:rPr lang="cs-CZ" altLang="cs-CZ" sz="1400"/>
              <a:t> </a:t>
            </a:r>
          </a:p>
          <a:p>
            <a:pPr eaLnBrk="1" hangingPunct="1">
              <a:buFontTx/>
              <a:buNone/>
            </a:pPr>
            <a:endParaRPr lang="cs-CZ" altLang="cs-CZ" sz="1400"/>
          </a:p>
          <a:p>
            <a:pPr eaLnBrk="1" hangingPunct="1">
              <a:buFontTx/>
              <a:buNone/>
            </a:pPr>
            <a:endParaRPr lang="cs-CZ" altLang="cs-CZ" sz="1400" i="1"/>
          </a:p>
          <a:p>
            <a:pPr eaLnBrk="1" hangingPunct="1">
              <a:buFontTx/>
              <a:buNone/>
            </a:pPr>
            <a:endParaRPr lang="cs-CZ" altLang="cs-CZ" sz="1400"/>
          </a:p>
        </p:txBody>
      </p:sp>
      <p:pic>
        <p:nvPicPr>
          <p:cNvPr id="63492" name="Picture 6" descr="John Cage «Variations V»">
            <a:extLst>
              <a:ext uri="{FF2B5EF4-FFF2-40B4-BE49-F238E27FC236}">
                <a16:creationId xmlns:a16="http://schemas.microsoft.com/office/drawing/2014/main" id="{5B640466-8FEA-4054-94BD-1DB788D3B1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276600"/>
            <a:ext cx="4114800"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69A30DC4-C7BB-4582-9B5E-71E6B3EB5499}"/>
              </a:ext>
            </a:extLst>
          </p:cNvPr>
          <p:cNvSpPr>
            <a:spLocks noGrp="1" noChangeArrowheads="1"/>
          </p:cNvSpPr>
          <p:nvPr>
            <p:ph type="title"/>
          </p:nvPr>
        </p:nvSpPr>
        <p:spPr/>
        <p:txBody>
          <a:bodyPr/>
          <a:lstStyle/>
          <a:p>
            <a:pPr eaLnBrk="1" hangingPunct="1"/>
            <a:endParaRPr lang="cs-CZ" altLang="cs-CZ"/>
          </a:p>
        </p:txBody>
      </p:sp>
      <p:sp>
        <p:nvSpPr>
          <p:cNvPr id="64515" name="Rectangle 3">
            <a:extLst>
              <a:ext uri="{FF2B5EF4-FFF2-40B4-BE49-F238E27FC236}">
                <a16:creationId xmlns:a16="http://schemas.microsoft.com/office/drawing/2014/main" id="{9D7CB72C-5AE5-4475-B165-3A952833A115}"/>
              </a:ext>
            </a:extLst>
          </p:cNvPr>
          <p:cNvSpPr>
            <a:spLocks noGrp="1" noChangeArrowheads="1"/>
          </p:cNvSpPr>
          <p:nvPr>
            <p:ph type="body" idx="1"/>
          </p:nvPr>
        </p:nvSpPr>
        <p:spPr/>
        <p:txBody>
          <a:bodyPr/>
          <a:lstStyle/>
          <a:p>
            <a:pPr eaLnBrk="1" hangingPunct="1">
              <a:buFontTx/>
              <a:buNone/>
            </a:pPr>
            <a:r>
              <a:rPr lang="cs-CZ" altLang="cs-CZ" u="sng"/>
              <a:t>Média a scéna: mediální zesilovače</a:t>
            </a:r>
            <a:r>
              <a:rPr lang="cs-CZ" altLang="cs-CZ"/>
              <a:t> </a:t>
            </a:r>
          </a:p>
          <a:p>
            <a:pPr eaLnBrk="1" hangingPunct="1">
              <a:buFontTx/>
              <a:buNone/>
            </a:pPr>
            <a:r>
              <a:rPr lang="cs-CZ" altLang="cs-CZ" sz="2000" b="1"/>
              <a:t>Experiments in Art and Technology (E.A.T.)</a:t>
            </a:r>
          </a:p>
          <a:p>
            <a:pPr eaLnBrk="1" hangingPunct="1">
              <a:buFontTx/>
              <a:buNone/>
            </a:pPr>
            <a:r>
              <a:rPr lang="cs-CZ" altLang="cs-CZ" sz="2000"/>
              <a:t>B. Klüver, Robert Rauschenberg:</a:t>
            </a:r>
          </a:p>
          <a:p>
            <a:pPr eaLnBrk="1" hangingPunct="1">
              <a:buFontTx/>
              <a:buNone/>
            </a:pPr>
            <a:r>
              <a:rPr lang="cs-CZ" altLang="cs-CZ" sz="2000"/>
              <a:t>	9 Evenings: Theater and Engineering; výstava: Some More Beginnings; „Pepsi Pavillon“ (Expo '70)</a:t>
            </a:r>
            <a:r>
              <a:rPr lang="cs-CZ" altLang="cs-CZ"/>
              <a:t>.</a:t>
            </a:r>
          </a:p>
          <a:p>
            <a:pPr eaLnBrk="1" hangingPunct="1">
              <a:buFontTx/>
              <a:buNone/>
            </a:pPr>
            <a:r>
              <a:rPr lang="cs-CZ" altLang="cs-CZ" sz="1400">
                <a:hlinkClick r:id="rId2"/>
              </a:rPr>
              <a:t>http://www.9evenings.org/</a:t>
            </a:r>
            <a:r>
              <a:rPr lang="cs-CZ" altLang="cs-CZ" sz="1400"/>
              <a:t> </a:t>
            </a:r>
          </a:p>
          <a:p>
            <a:pPr eaLnBrk="1" hangingPunct="1">
              <a:buFontTx/>
              <a:buNone/>
            </a:pPr>
            <a:endParaRPr lang="cs-CZ" altLang="cs-CZ" sz="1400"/>
          </a:p>
          <a:p>
            <a:pPr eaLnBrk="1" hangingPunct="1">
              <a:buFontTx/>
              <a:buNone/>
            </a:pPr>
            <a:r>
              <a:rPr lang="en-US" altLang="cs-CZ" sz="1400"/>
              <a:t>OPEN SCORE BY ROBERT RAUSCHENBERG</a:t>
            </a:r>
          </a:p>
          <a:p>
            <a:pPr eaLnBrk="1" hangingPunct="1">
              <a:buFontTx/>
              <a:buNone/>
            </a:pPr>
            <a:r>
              <a:rPr lang="en-US" altLang="cs-CZ" sz="1400"/>
              <a:t>E.A.T. - 9 Evenings: Theatre and Engineering</a:t>
            </a:r>
            <a:endParaRPr lang="cs-CZ" altLang="cs-CZ" sz="1400"/>
          </a:p>
          <a:p>
            <a:pPr eaLnBrk="1" hangingPunct="1">
              <a:buFontTx/>
              <a:buNone/>
            </a:pPr>
            <a:r>
              <a:rPr lang="cs-CZ" altLang="cs-CZ" sz="1400">
                <a:hlinkClick r:id="rId3"/>
              </a:rPr>
              <a:t>http://microcinemadvd.co.uk/search/product/dvd/596/open_score_by_robert_rauschenberg/</a:t>
            </a:r>
            <a:endParaRPr lang="cs-CZ" altLang="cs-CZ" sz="1400"/>
          </a:p>
          <a:p>
            <a:pPr eaLnBrk="1" hangingPunct="1">
              <a:buFontTx/>
              <a:buNone/>
            </a:pPr>
            <a:endParaRPr lang="cs-CZ" altLang="cs-CZ" sz="1400"/>
          </a:p>
          <a:p>
            <a:pPr eaLnBrk="1" hangingPunct="1">
              <a:buFontTx/>
              <a:buNone/>
            </a:pPr>
            <a:endParaRPr lang="cs-CZ" altLang="cs-CZ" sz="1400"/>
          </a:p>
          <a:p>
            <a:pPr eaLnBrk="1" hangingPunct="1">
              <a:buFontTx/>
              <a:buNone/>
            </a:pPr>
            <a:endParaRPr lang="cs-CZ" altLang="cs-CZ" sz="2000"/>
          </a:p>
          <a:p>
            <a:pPr eaLnBrk="1" hangingPunct="1">
              <a:buFontTx/>
              <a:buNone/>
            </a:pPr>
            <a:endParaRPr lang="cs-CZ" altLang="cs-CZ" sz="1400" i="1"/>
          </a:p>
          <a:p>
            <a:pPr eaLnBrk="1" hangingPunct="1">
              <a:buFontTx/>
              <a:buNone/>
            </a:pPr>
            <a:endParaRPr lang="cs-CZ" altLang="cs-CZ"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461558E5-C13F-47C1-A3CD-A7466BE0B875}"/>
              </a:ext>
            </a:extLst>
          </p:cNvPr>
          <p:cNvSpPr>
            <a:spLocks noGrp="1" noChangeArrowheads="1"/>
          </p:cNvSpPr>
          <p:nvPr>
            <p:ph type="title"/>
          </p:nvPr>
        </p:nvSpPr>
        <p:spPr/>
        <p:txBody>
          <a:bodyPr/>
          <a:lstStyle/>
          <a:p>
            <a:pPr eaLnBrk="1" hangingPunct="1"/>
            <a:endParaRPr lang="cs-CZ" altLang="cs-CZ"/>
          </a:p>
        </p:txBody>
      </p:sp>
      <p:sp>
        <p:nvSpPr>
          <p:cNvPr id="65539" name="Rectangle 3">
            <a:extLst>
              <a:ext uri="{FF2B5EF4-FFF2-40B4-BE49-F238E27FC236}">
                <a16:creationId xmlns:a16="http://schemas.microsoft.com/office/drawing/2014/main" id="{C18FD547-3D53-42A4-BEC1-AD482AAE7023}"/>
              </a:ext>
            </a:extLst>
          </p:cNvPr>
          <p:cNvSpPr>
            <a:spLocks noGrp="1" noChangeArrowheads="1"/>
          </p:cNvSpPr>
          <p:nvPr>
            <p:ph type="body" idx="1"/>
          </p:nvPr>
        </p:nvSpPr>
        <p:spPr/>
        <p:txBody>
          <a:bodyPr/>
          <a:lstStyle/>
          <a:p>
            <a:pPr algn="ctr" eaLnBrk="1" hangingPunct="1"/>
            <a:r>
              <a:rPr lang="cs-CZ" altLang="cs-CZ" sz="1800" b="1" u="sng"/>
              <a:t>Intermédia</a:t>
            </a:r>
          </a:p>
          <a:p>
            <a:pPr eaLnBrk="1" hangingPunct="1"/>
            <a:r>
              <a:rPr lang="cs-CZ" altLang="cs-CZ" sz="1600" b="1"/>
              <a:t>Disk Higgins: </a:t>
            </a:r>
            <a:r>
              <a:rPr lang="cs-CZ" altLang="cs-CZ" sz="1600" b="1" i="1"/>
              <a:t>Synesthesia and Intersenses: Intermedia</a:t>
            </a:r>
            <a:r>
              <a:rPr lang="cs-CZ" altLang="cs-CZ" sz="1600" i="1"/>
              <a:t> </a:t>
            </a:r>
            <a:br>
              <a:rPr lang="cs-CZ" altLang="cs-CZ" sz="1600" i="1"/>
            </a:br>
            <a:r>
              <a:rPr lang="cs-CZ" altLang="cs-CZ" sz="1600" b="1"/>
              <a:t>1965</a:t>
            </a:r>
            <a:r>
              <a:rPr lang="cs-CZ" altLang="cs-CZ" sz="1600"/>
              <a:t>, Originally published in Something Else Newsletter 1, No. 1 (Something Else Press, 1966). Also published as a chapter in Dick Higgins, </a:t>
            </a:r>
            <a:r>
              <a:rPr lang="cs-CZ" altLang="cs-CZ" sz="1600" i="1"/>
              <a:t>Horizons, the Poetics and Theory of the Intermedia</a:t>
            </a:r>
            <a:r>
              <a:rPr lang="cs-CZ" altLang="cs-CZ" sz="1600"/>
              <a:t> (Carbondale, IL: Southern Illinois Univ. Press, 1984). </a:t>
            </a:r>
          </a:p>
          <a:p>
            <a:pPr eaLnBrk="1" hangingPunct="1"/>
            <a:r>
              <a:rPr lang="cs-CZ" altLang="cs-CZ" sz="1600">
                <a:hlinkClick r:id="rId2"/>
              </a:rPr>
              <a:t>http://www.ubu.com/papers/higgins_intermedia.html</a:t>
            </a:r>
            <a:endParaRPr lang="cs-CZ" altLang="cs-CZ" sz="1600"/>
          </a:p>
          <a:p>
            <a:pPr eaLnBrk="1" hangingPunct="1"/>
            <a:endParaRPr lang="cs-CZ" altLang="cs-CZ" sz="1600" i="1"/>
          </a:p>
          <a:p>
            <a:pPr eaLnBrk="1" hangingPunct="1"/>
            <a:r>
              <a:rPr lang="cs-CZ" altLang="cs-CZ" sz="1400" i="1"/>
              <a:t>„Thus the </a:t>
            </a:r>
            <a:r>
              <a:rPr lang="cs-CZ" altLang="cs-CZ" sz="1400" b="1" i="1"/>
              <a:t>happening</a:t>
            </a:r>
            <a:r>
              <a:rPr lang="cs-CZ" altLang="cs-CZ" sz="1400" i="1"/>
              <a:t> developed as an intermedium, an uncharted land that lies between </a:t>
            </a:r>
            <a:r>
              <a:rPr lang="cs-CZ" altLang="cs-CZ" sz="1400" b="1" i="1"/>
              <a:t>collage, music and the theater</a:t>
            </a:r>
            <a:r>
              <a:rPr lang="cs-CZ" altLang="cs-CZ" sz="1400" i="1"/>
              <a:t>. It is not governed by rules; each work determines its own medium and form according to its needs. The concept itself is better understood by what it is not, rather than what it is.“ </a:t>
            </a:r>
            <a:r>
              <a:rPr lang="cs-CZ" altLang="cs-CZ" sz="1400"/>
              <a:t>(Higgins, D. Intermedia)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F6DBF761-3EA3-480E-A437-D1B504DA78AB}"/>
              </a:ext>
            </a:extLst>
          </p:cNvPr>
          <p:cNvSpPr>
            <a:spLocks noGrp="1" noChangeArrowheads="1"/>
          </p:cNvSpPr>
          <p:nvPr>
            <p:ph type="title"/>
          </p:nvPr>
        </p:nvSpPr>
        <p:spPr/>
        <p:txBody>
          <a:bodyPr/>
          <a:lstStyle/>
          <a:p>
            <a:pPr eaLnBrk="1" hangingPunct="1"/>
            <a:endParaRPr lang="cs-CZ" altLang="cs-CZ"/>
          </a:p>
        </p:txBody>
      </p:sp>
      <p:sp>
        <p:nvSpPr>
          <p:cNvPr id="66563" name="Rectangle 3">
            <a:extLst>
              <a:ext uri="{FF2B5EF4-FFF2-40B4-BE49-F238E27FC236}">
                <a16:creationId xmlns:a16="http://schemas.microsoft.com/office/drawing/2014/main" id="{72881E4E-DA5F-4B01-94E6-CA0BB7F094F4}"/>
              </a:ext>
            </a:extLst>
          </p:cNvPr>
          <p:cNvSpPr>
            <a:spLocks noGrp="1" noChangeArrowheads="1"/>
          </p:cNvSpPr>
          <p:nvPr>
            <p:ph type="body" idx="1"/>
          </p:nvPr>
        </p:nvSpPr>
        <p:spPr/>
        <p:txBody>
          <a:bodyPr/>
          <a:lstStyle/>
          <a:p>
            <a:pPr eaLnBrk="1" hangingPunct="1"/>
            <a:r>
              <a:rPr lang="cs-CZ" altLang="cs-CZ" sz="1400" b="1"/>
              <a:t>Intermedia:</a:t>
            </a:r>
            <a:r>
              <a:rPr lang="cs-CZ" altLang="cs-CZ" sz="1400"/>
              <a:t> „The vehicle I chose, the word ´intermedia,´ appears in the writings of Samuel Taylor Coleridge in 1812 in exactly its contemporary sense--to define works which fall conceptually between media that are already known“. (D. Higgins, 1981)</a:t>
            </a:r>
          </a:p>
          <a:p>
            <a:pPr eaLnBrk="1" hangingPunct="1"/>
            <a:endParaRPr lang="cs-CZ" altLang="cs-CZ" sz="1400"/>
          </a:p>
          <a:p>
            <a:pPr algn="ctr" eaLnBrk="1" hangingPunct="1"/>
            <a:r>
              <a:rPr lang="cs-CZ" altLang="cs-CZ" sz="1400" b="1"/>
              <a:t>Intermedia vs. mixedmedia</a:t>
            </a:r>
            <a:r>
              <a:rPr lang="cs-CZ" altLang="cs-CZ" sz="1400"/>
              <a:t>: </a:t>
            </a:r>
          </a:p>
          <a:p>
            <a:pPr eaLnBrk="1" hangingPunct="1"/>
            <a:r>
              <a:rPr lang="cs-CZ" altLang="cs-CZ" sz="1400" b="1"/>
              <a:t>Mixedmedia</a:t>
            </a:r>
            <a:r>
              <a:rPr lang="cs-CZ" altLang="cs-CZ" sz="1400"/>
              <a:t>: </a:t>
            </a:r>
            <a:r>
              <a:rPr lang="cs-CZ" altLang="cs-CZ" sz="1400" i="1"/>
              <a:t>„This last is a venerable term from art criticism, which covers works executed in more than one medium, such as oil color and guache. But by extension it is also appropriate to such forms as the opera, where the music, the libretto, and the mise-en-scene are quite separate.“ </a:t>
            </a:r>
            <a:r>
              <a:rPr lang="cs-CZ" altLang="cs-CZ" sz="1400"/>
              <a:t>(D. Higgins)</a:t>
            </a:r>
          </a:p>
          <a:p>
            <a:pPr eaLnBrk="1" hangingPunct="1">
              <a:buFontTx/>
              <a:buNone/>
            </a:pPr>
            <a:endParaRPr lang="cs-CZ" altLang="cs-CZ" sz="1800"/>
          </a:p>
          <a:p>
            <a:pPr eaLnBrk="1" hangingPunct="1"/>
            <a:r>
              <a:rPr lang="cs-CZ" altLang="cs-CZ" sz="1400" b="1"/>
              <a:t>Intermedia:</a:t>
            </a:r>
            <a:r>
              <a:rPr lang="cs-CZ" altLang="cs-CZ" sz="1400"/>
              <a:t> </a:t>
            </a:r>
            <a:r>
              <a:rPr lang="cs-CZ" altLang="cs-CZ" sz="1400" i="1"/>
              <a:t>„In intermedia, on the other hand, the visual element (painting) is fused conceptually with the words. We may have abstract calligraphy, concrete poetry, "visual poetry" (not any poem with a strong visual element, but the term is sometimes used to cover visual works in which some poem appears, often as a photography, or in which the photographed visual material is presented as a sequence with a grammar of its own, as if each visual element were a word of a sentence.“</a:t>
            </a:r>
            <a:r>
              <a:rPr lang="cs-CZ" altLang="cs-CZ" sz="1400"/>
              <a:t> (D. Higgins)</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901</Words>
  <Application>Microsoft Office PowerPoint</Application>
  <PresentationFormat>Širokoúhlá obrazovka</PresentationFormat>
  <Paragraphs>75</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Motiv Office</vt:lpstr>
      <vt:lpstr>Realita - medialita</vt:lpstr>
      <vt:lpstr>Realita - medialita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Realita - medialita</dc:title>
  <dc:creator>Jana Horáková</dc:creator>
  <cp:lastModifiedBy>Jana Horáková</cp:lastModifiedBy>
  <cp:revision>1</cp:revision>
  <dcterms:created xsi:type="dcterms:W3CDTF">2020-05-07T20:45:12Z</dcterms:created>
  <dcterms:modified xsi:type="dcterms:W3CDTF">2020-05-07T20:45:54Z</dcterms:modified>
</cp:coreProperties>
</file>