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sldIdLst>
    <p:sldId id="322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62" r:id="rId12"/>
    <p:sldId id="331" r:id="rId13"/>
    <p:sldId id="332" r:id="rId14"/>
    <p:sldId id="361" r:id="rId15"/>
    <p:sldId id="333" r:id="rId16"/>
    <p:sldId id="360" r:id="rId17"/>
    <p:sldId id="334" r:id="rId18"/>
    <p:sldId id="335" r:id="rId19"/>
    <p:sldId id="336" r:id="rId20"/>
    <p:sldId id="337" r:id="rId21"/>
    <p:sldId id="282" r:id="rId22"/>
    <p:sldId id="286" r:id="rId23"/>
    <p:sldId id="284" r:id="rId24"/>
    <p:sldId id="285" r:id="rId25"/>
    <p:sldId id="287" r:id="rId26"/>
    <p:sldId id="288" r:id="rId27"/>
    <p:sldId id="289" r:id="rId28"/>
    <p:sldId id="342" r:id="rId29"/>
    <p:sldId id="339" r:id="rId30"/>
    <p:sldId id="340" r:id="rId31"/>
    <p:sldId id="341" r:id="rId32"/>
    <p:sldId id="363" r:id="rId33"/>
    <p:sldId id="353" r:id="rId34"/>
    <p:sldId id="354" r:id="rId35"/>
    <p:sldId id="355" r:id="rId36"/>
    <p:sldId id="356" r:id="rId37"/>
    <p:sldId id="358" r:id="rId38"/>
    <p:sldId id="359" r:id="rId39"/>
    <p:sldId id="364" r:id="rId4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74" d="100"/>
          <a:sy n="74" d="100"/>
        </p:scale>
        <p:origin x="10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7625B4-D74C-470B-95ED-501E0D64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58025C-D4FE-4AF6-BECE-7ACC2B2F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C21317-D5A7-4FE4-A2DD-B5898D7F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76D93-23CE-439A-8229-27F0B5DA7AC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148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406F4D-2FDD-4BB7-8E08-5626C729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818185-A3B8-4F8E-B68C-56843A0C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7147D2-CBD9-4A80-B2A1-D59700FB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0CCF-421B-489D-86A1-AEF44D72F72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0564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113D74-AD2A-43CB-926B-5B8C02A6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477481-D1D2-424E-A830-AE220B5E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329524-0DBA-43A7-A7B8-4EA9AFDC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27AE9-C5F2-47D8-A4E3-972FC6A74BE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259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A1802D-C5F8-4A70-B550-2D1F92133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17269B-52DE-43A8-9645-34BD6CB0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ED23AE-C2F4-4CF5-AA38-25174475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F63A1-B673-4DBE-8783-583BA96A892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2413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AB17B5-7F63-4BE3-9596-12F81229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72C34C-E56F-434D-882E-AB4CFD9B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4297BC-E32A-4BEB-90A8-765558C7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AB079-F2AC-4F8B-AD79-01901139CA6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68715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A86213-ABA1-4B5F-8D33-E5E82DC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581266-6653-425E-9641-1C95769A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289C03-03AF-4169-8372-E467236B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A98C3-E15C-4A24-BFB9-C5787BA3DE8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42572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8B1475D-A6F8-4CDF-98B0-E4AF30A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73AB2DA-CA67-4629-8935-93F7422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1854977-8FE0-4B94-8BAA-0AF21E75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05F28-373C-4D70-B8A6-F77AF8BCDC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424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E769CDBA-5A3E-4005-86EB-54B57884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50977565-B627-4A1E-ADD0-408B23D6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95787F88-9CA1-4402-AC46-687E208F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E04E8-66B3-4885-B1AD-D04258CA6D6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5162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3C3F418D-B628-4367-8B86-C6E92256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EC74AE2-8578-4038-B72A-73A47D38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CFCABA2-5F5F-4A5D-8DBA-E6BA7B01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CE557-5950-47CB-8D03-140C9587AA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03403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5DE1234A-7002-44F0-8F29-12BAE35F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EF9EC36C-F39F-4344-865B-14E7CA4D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D4C91AB6-1CDB-4B69-AEDE-73E6AAF7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F34AD-2A90-43C7-A4FE-38345D8B668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9339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3E276FB-D562-4532-9543-4971DDB7E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99B80C0-B9EE-45AD-BF58-3AC6F72C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8BAFE37-BB99-46D8-8D9F-1E384F81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95764-60A3-470F-B520-0D3037DAF6E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0707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2CD7A8-A92D-4C91-8F87-CBF53D10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0A1169-B1F8-4F83-90E9-847461A5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53045F-15B7-4AE6-9A0D-E8053831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40051-ED90-4806-BE15-54462A408E8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1025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19685CC-D779-47EA-9121-AF0D2D6F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61ED361-DE8A-464E-BAE7-1CBF8C77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71CAD06-BCFC-4389-A676-FC7CDFC1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92FD3-5941-4B6A-9D16-6A5AFC91B4B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32604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50D876-FCDC-4B0E-AA4D-EC9E9A36C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69406D-952F-402A-B738-93B87B328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FD80A8-EC56-495C-909F-968E0108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E1CB4-26B1-4FA8-9C03-1FF4B1BCCF4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2726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446D69-8A50-442A-A307-6D86E45C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CCB9B7-30A8-4ABF-9602-8EED06A1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50622C-ADE1-46F4-8104-B91B7296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B7D07-0157-45D4-BAC0-BE588B73C18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8208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78B138-9831-4262-9E17-8AA6F0E0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EFEAB0-227B-4CF0-A0FF-D6942B9E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CBC9F4-96B8-459F-8029-8A2461DB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7991C-85B8-4890-B41B-56415212DAA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8387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6B191BB-E3D3-4BB9-941B-689BD807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DE8DE25-E806-4226-BD24-D6038E2D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7F0455A-10DF-4C34-89F5-BAE3284F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BB560-BCAF-4B20-8FC2-D288BAFAD44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0213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7F882542-361E-4AA1-867D-BF472618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34D2A61-5A1E-46BA-AF1C-9BF16544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E13CCB5D-E7A9-427D-89E3-FB128F6A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B9160-9F9D-4803-B72D-947F3056C0C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2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E62C128D-0FC8-4DFE-9BB6-B0504499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BC3E2324-D3AA-49BB-841F-D6C47D89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DEF52D4-6EAA-4CA8-A447-89DA6D08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D1113-CE56-4DBA-B774-EB1B22FBF45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0615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B661D594-C36B-4A95-8468-B91C0E8B0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1641E877-1BAE-4D72-9109-87808E5E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D068D8B4-17A7-435F-9999-C15AC1C4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6203-2121-4762-9AC3-20430571985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2459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4CA538D-8E89-478B-B7B6-DAE0A2F0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E75E4B0-C841-4DD0-B45A-115B4FE5B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A713350-9060-4314-A6B0-2469A3CA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10100-EE9B-4DC0-A6AC-47704CB8A33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8131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D557549-B0BC-4DAD-BE26-3DCDC78B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E11D2DE-2559-480A-849B-5CACBFAD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B080981-E142-44ED-989A-80F981BC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2FE2-233A-4D3C-A7C4-BC49234AB07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2464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AC257DC4-8C55-4E94-B962-F954914679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282B9C7-9E4A-4370-B283-DA4E417B5FE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5D198E-7C5F-4AC9-8202-0742294EA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0DF38E-B0E4-494D-B652-50D07A061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16BFCF-0140-472D-A038-57CECBE3D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451AB3-67E8-4DD7-97F1-6A52E87F035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75866B88-E0F1-4370-88CC-0A2963D875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60A6626-40BA-42D4-979F-50F50C9CF47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BB08B1-C36B-44E9-B1E4-8B539C0D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70EA66-10A7-4FBB-8CF8-8E5E78607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47207E-C0F7-49EB-93EC-32A04E318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22C3C91B-EAA0-4B20-AF7E-DDFD607BA64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7498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argocollective.com/computerviruscatalo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Virus%20v%20diskurzu%20nov&#253;ch%20m&#233;di&#237;%20-%20prezentace\f-secure_bagle-ag_visualization.mo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a5WTt8KvSWQ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layer.vimeo.com/video/93513389?h=f86e9b9ecb&amp;app_id=12296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>
            <a:extLst>
              <a:ext uri="{FF2B5EF4-FFF2-40B4-BE49-F238E27FC236}">
                <a16:creationId xmlns:a16="http://schemas.microsoft.com/office/drawing/2014/main" id="{3C07C290-9748-461C-85DA-3EDC0553B3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90600" y="15314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 sz="6000" dirty="0">
                <a:solidFill>
                  <a:schemeClr val="bg1"/>
                </a:solidFill>
                <a:highlight>
                  <a:srgbClr val="000000"/>
                </a:highlight>
              </a:rPr>
              <a:t>Virus jako metafora</a:t>
            </a:r>
          </a:p>
        </p:txBody>
      </p:sp>
      <p:sp>
        <p:nvSpPr>
          <p:cNvPr id="2051" name="Podnadpis 2">
            <a:extLst>
              <a:ext uri="{FF2B5EF4-FFF2-40B4-BE49-F238E27FC236}">
                <a16:creationId xmlns:a16="http://schemas.microsoft.com/office/drawing/2014/main" id="{E5CFDF83-CFB4-4C58-A3DF-A27A571A0B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en-US">
              <a:solidFill>
                <a:srgbClr val="898989"/>
              </a:solidFill>
            </a:endParaRPr>
          </a:p>
        </p:txBody>
      </p:sp>
      <p:pic>
        <p:nvPicPr>
          <p:cNvPr id="2052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EFE2BBA-8B5A-4A78-B0E1-8E8B1F116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68450"/>
            <a:ext cx="43846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8CC79409-AE11-41D7-9BAB-BAC0627B3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267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8C30B03-B37C-4DFF-8BF2-31753944CF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81000"/>
            <a:ext cx="4648200" cy="61991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180D2AC2-3A9F-4037-BBB4-DF75BB34D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2D827866-209F-4E8C-BA80-DF2A86449E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Leif Elggren – projekt - Virulent Images/Virulent Sounds (2003) – ironický komentář našeho strachu z viru</a:t>
            </a:r>
          </a:p>
          <a:p>
            <a:pPr algn="just" eaLnBrk="1" hangingPunct="1"/>
            <a:r>
              <a:rPr lang="cs-CZ" altLang="en-US" sz="2800"/>
              <a:t>„Infekční schopnost virů je uložena v jejich formě. Sledování viru nás vystavuje stejnému riziku infekce jako  fyzický kontakt s virem.  Dokonce i letmý pohled na fotografii, například viru Eboly, může vyvolat nebezpečí infekce. Vizuální struktura virového systému zasáhne oko a v lidském mozku transformuje tuto informaci zpět do fyzického, živého viru, který zaútočí na jistou část vašeho těla.“ </a:t>
            </a:r>
          </a:p>
          <a:p>
            <a:pPr algn="just" eaLnBrk="1" hangingPunct="1"/>
            <a:endParaRPr lang="cs-CZ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E2037E42-2D06-4E09-BAA2-68D2187B0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B27968D5-818C-446C-9EAE-131B5A26EC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620713"/>
            <a:ext cx="4465638" cy="58467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A8B9DAE9-82DF-4DBE-BFDD-EA84B7195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339" name="Zástupný obsah 3">
            <a:extLst>
              <a:ext uri="{FF2B5EF4-FFF2-40B4-BE49-F238E27FC236}">
                <a16:creationId xmlns:a16="http://schemas.microsoft.com/office/drawing/2014/main" id="{F1731DAC-3B84-480A-A28A-8134BC4FD1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90500"/>
            <a:ext cx="4319587" cy="6477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429CAAD-BA73-49FC-99C5-DB7F426881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Hacker jako šiřitel virové nákazy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66BB3497-EA48-4741-8193-A8FEA6560D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Když přichází nová nemoc je vnímána jako něco cizího, potřeba identifikovat původce nemoci</a:t>
            </a:r>
          </a:p>
          <a:p>
            <a:pPr eaLnBrk="1" hangingPunct="1"/>
            <a:r>
              <a:rPr lang="cs-CZ" altLang="en-US"/>
              <a:t>AIDS - homosexuálové a uživatelé drog</a:t>
            </a:r>
          </a:p>
          <a:p>
            <a:pPr eaLnBrk="1" hangingPunct="1"/>
            <a:r>
              <a:rPr lang="cs-CZ" altLang="en-US"/>
              <a:t>viník nákazy v digitálním prostoru – hacker</a:t>
            </a:r>
          </a:p>
          <a:p>
            <a:pPr eaLnBrk="1" hangingPunct="1"/>
            <a:r>
              <a:rPr lang="cs-CZ" altLang="en-US"/>
              <a:t>Proměna obrazu hackerské subkultury v druhé polovině 80. let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F9E4A07B-7E39-4936-AF2B-8B0B894D8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387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37E1CDB-A558-4468-BAD1-E85B3E1B3F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692150"/>
            <a:ext cx="4360862" cy="58166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DD689D07-3234-4586-A296-2941D67CC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24AD963A-A73C-4134-9873-CDD7F28634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en-US" sz="2700"/>
              <a:t>Autoři analyzovaných textů si podrobně všímají širokého rejstříku negativních vlastností, které byly hackerům přisouzeny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2700"/>
              <a:t> Antivirový průmysl konstruuje psychologický profil nebezpečného tvůrce počítačových virů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2700"/>
              <a:t>Hacker se stává směšnou karikaturou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2700"/>
              <a:t>„Toto soustředění na triviální aspekty motivací tvůrců virů odvrací pozornost od možnosti, že viry by mohly být vytvářeny lidmi, kteří mají komplexnější politické motivy.“  Helmreich, Stefan. Flexible Infections: Computer Viruses, Human Bodies, Nation-States, Evolutionary Capitalism.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1DC77C85-7A2A-4FDA-9164-36A3FF19B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Virus jako terorista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2DFB4F04-8636-4CF5-AC6D-52EFF1AE5A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Proč popisujeme virus jako teroristu? 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a) militaristický popis imunitního systému 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b) popis typického chování viru – lstivý, neviditelný útočník, skrývá se v těle atd.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Virus získává lidské vlastnosti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73B9461D-4B74-4144-AD43-290828835D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Posun ve vnímání tvůrců virů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E93D9F24-11ED-46D5-B4B0-DD90D86E33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en-US" b="1"/>
              <a:t>a)</a:t>
            </a:r>
            <a:r>
              <a:rPr lang="cs-CZ" altLang="en-US"/>
              <a:t> 80. léta až první pol. 90. let hackeři jako duševně nemocné osoby, nevybouření teenageři 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Dvě výjimky: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Jeruzalém virus (1987) 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Popis tvůrců virů v kyberpunkových fikcích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b="1"/>
              <a:t>b) </a:t>
            </a:r>
            <a:r>
              <a:rPr lang="cs-CZ" altLang="en-US"/>
              <a:t>Konec 90.let – rostoucí obavy z teroristických útoků, hacker vnímán jako terorista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DAAB694-FFD5-406A-AF32-187E334FE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Hacker jako terorista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F24E7BA2-C2DD-4244-ADCF-6DF19ADA17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Proč k tomu došlo?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  <a:p>
            <a:pPr eaLnBrk="1" hangingPunct="1"/>
            <a:r>
              <a:rPr lang="cs-CZ" altLang="en-US"/>
              <a:t>internetové sítě jsou přirovnávány k národním státům</a:t>
            </a:r>
          </a:p>
          <a:p>
            <a:pPr eaLnBrk="1" hangingPunct="1"/>
            <a:r>
              <a:rPr lang="cs-CZ" altLang="en-US"/>
              <a:t>Hackeři ohrožují řádné fungování sítě (státu)</a:t>
            </a:r>
          </a:p>
          <a:p>
            <a:pPr eaLnBrk="1" hangingPunct="1"/>
            <a:r>
              <a:rPr lang="cs-CZ" altLang="en-US"/>
              <a:t>Hacker je cizinec, přistěhovalec, lstivý útočník</a:t>
            </a:r>
          </a:p>
          <a:p>
            <a:pPr eaLnBrk="1" hangingPunct="1"/>
            <a:r>
              <a:rPr lang="cs-CZ" altLang="en-US"/>
              <a:t>činnost hackera získává politický rozměr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723BEB17-3326-4D5B-AA55-8AB8FC85A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95142282-494A-4098-9133-A9DC578EA7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cs-CZ" altLang="en-US" sz="3000" dirty="0"/>
              <a:t>analýza textů, které se zabývají tím, jak je počítačový virus reprezentován v současném diskurzu, ať už v podobě obrazů, rozmanitých výroků či textů a jak sám funguje jako metafora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cs-CZ" altLang="en-US" sz="3000" dirty="0">
                <a:hlinkClick r:id="rId2"/>
              </a:rPr>
              <a:t>http://cargocollective.com/computerviruscatalog</a:t>
            </a:r>
            <a:endParaRPr lang="cs-CZ" altLang="en-US" sz="3000" dirty="0"/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cs-CZ" altLang="en-US" sz="3000" dirty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cs-CZ" sz="3000" dirty="0"/>
              <a:t>První texty tohoto charakteru – pol. 90. let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cs-CZ" sz="3000" dirty="0"/>
              <a:t>skutečný rozmach nastává až s příchodem druhého tisíciletí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pl-PL" altLang="cs-CZ" sz="3000" dirty="0"/>
              <a:t> </a:t>
            </a:r>
            <a:endParaRPr lang="cs-CZ" alt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08AB8849-AC11-4BA8-8431-52E64AC9E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cs-CZ"/>
              <a:t>Vizualizace viru v umění a ve vědě</a:t>
            </a:r>
            <a:endParaRPr lang="cs-CZ" altLang="en-US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D83D7DBB-25FD-42FB-8AA7-C9A7D3CEAA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vizualizace viru klíčová pro jeho začlenění do dobového diskurzu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virus opatřen specifickými kulturními významy 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soubor sdílených představ, kulturních stereotypů a obav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C30BB661-E4FA-4CD4-8B17-ACCA80014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F6ED513A-64A3-490B-B759-A5DAF2EDC9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692150"/>
            <a:ext cx="6403975" cy="55260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868AF1BC-74B4-411A-A9E0-43A7B26E1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B29A357C-3385-48A5-B066-50F0376D35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Produkce vědecké reality – zpracování surových dat takovým způsobem, aby byla realita přehledná a přístupná </a:t>
            </a:r>
          </a:p>
          <a:p>
            <a:pPr eaLnBrk="1" hangingPunct="1"/>
            <a:r>
              <a:rPr lang="cs-CZ" altLang="en-US"/>
              <a:t>software převede data do pochopitelných obrazů </a:t>
            </a:r>
          </a:p>
          <a:p>
            <a:pPr eaLnBrk="1" hangingPunct="1"/>
            <a:r>
              <a:rPr lang="cs-CZ" altLang="en-US"/>
              <a:t>vizualizace viru zahrnuje kulturní a estetické volby</a:t>
            </a:r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64E7C2B9-202C-4ACB-A63F-19F13F8708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Vizualizace počítačových virů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E1FD928D-DEC9-479A-8B95-A25A5B232C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vizualizace viru MyDoom – vztahy mezi funkcemi </a:t>
            </a:r>
          </a:p>
          <a:p>
            <a:pPr eaLnBrk="1" hangingPunct="1"/>
            <a:endParaRPr lang="cs-CZ" altLang="en-US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D44C1919-D5D6-44DB-BBBF-12C0EA8F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1300"/>
            <a:ext cx="751046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>
            <a:extLst>
              <a:ext uri="{FF2B5EF4-FFF2-40B4-BE49-F238E27FC236}">
                <a16:creationId xmlns:a16="http://schemas.microsoft.com/office/drawing/2014/main" id="{06D0AA75-26A0-4B27-AE0C-F0926C464F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4762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en-US"/>
              <a:t>vizualizace viru Bagle – zachycuje procesuální chování viru</a:t>
            </a:r>
          </a:p>
          <a:p>
            <a:pPr eaLnBrk="1" hangingPunct="1"/>
            <a:endParaRPr lang="cs-CZ" altLang="en-US"/>
          </a:p>
        </p:txBody>
      </p:sp>
      <p:pic>
        <p:nvPicPr>
          <p:cNvPr id="2" name="f-secure_bagle-ag_visualization.mov">
            <a:hlinkClick r:id="" action="ppaction://media"/>
            <a:extLst>
              <a:ext uri="{FF2B5EF4-FFF2-40B4-BE49-F238E27FC236}">
                <a16:creationId xmlns:a16="http://schemas.microsoft.com/office/drawing/2014/main" id="{C7F13417-4E13-4337-96A9-46958EB581DA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F3254A68-C94B-48F6-8937-837365D45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V oblasti umění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586232D4-A19F-4F63-B26C-0DAE927ECF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Alex Dragulescu – 3d obrazy spamu, virů</a:t>
            </a:r>
          </a:p>
          <a:p>
            <a:pPr eaLnBrk="1" hangingPunct="1"/>
            <a:endParaRPr lang="cs-CZ" altLang="en-US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8233D68D-AE4A-4FF3-B105-14466A17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20938"/>
            <a:ext cx="4149725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2A6D3B91-873E-40A6-A0B5-977178F62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7F0CDC42-4BA7-4CE1-8A29-A93B5E6957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cs-CZ"/>
              <a:t>Umělecký projekt NANO - Sabine Maier a Michael Mastrotorato </a:t>
            </a:r>
            <a:r>
              <a:rPr lang="cs-CZ" altLang="en-US"/>
              <a:t>- kolektivní chování počítačových virů a spamu</a:t>
            </a:r>
          </a:p>
          <a:p>
            <a:pPr eaLnBrk="1" hangingPunct="1"/>
            <a:endParaRPr lang="cs-CZ" altLang="en-US"/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775A6AD2-9D3B-4AEA-8FC5-AD564D892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2227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BEE2E8A7-311D-4D98-95F6-C322E066A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N</a:t>
            </a:r>
            <a:r>
              <a:rPr lang="en-US" altLang="en-US"/>
              <a:t>edostatky metaforického přístupu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99D6F56D-661A-4A6B-B3B8-1489C31260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en-US"/>
              <a:t>soustředění pouze  na textové a jazykové reprezentace</a:t>
            </a:r>
          </a:p>
          <a:p>
            <a:pPr algn="just"/>
            <a:endParaRPr lang="cs-CZ" altLang="en-US"/>
          </a:p>
          <a:p>
            <a:pPr algn="just"/>
            <a:r>
              <a:rPr lang="cs-CZ" altLang="en-US"/>
              <a:t>autoři uplatňují postmoderní přístup k výzkumu viru - svět je text</a:t>
            </a:r>
          </a:p>
          <a:p>
            <a:pPr algn="just"/>
            <a:endParaRPr lang="cs-CZ" altLang="en-US"/>
          </a:p>
          <a:p>
            <a:pPr algn="just"/>
            <a:r>
              <a:rPr lang="cs-CZ" altLang="en-US"/>
              <a:t>chybí průzkum materiality viru</a:t>
            </a:r>
          </a:p>
          <a:p>
            <a:pPr algn="just"/>
            <a:endParaRPr lang="cs-CZ" altLang="en-US"/>
          </a:p>
          <a:p>
            <a:endParaRPr lang="cs-CZ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F18F5-335C-4322-AF15-FB5505366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Umělecká instalace Infrasense (2004) - tvůrce Robert Saucier </a:t>
            </a:r>
            <a:r>
              <a:rPr lang="cs-CZ" dirty="0"/>
              <a:t>+ KIT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282339AE-8BA9-4B62-B6D1-6A2F9E9009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>
                <a:hlinkClick r:id="rId2"/>
              </a:rPr>
              <a:t>https://www.youtube.com/watch?v=a5WTt8KvSWQ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58976D5D-8F07-4CFE-86F4-20B11009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656513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A941A74F-68A9-4753-9554-BF0D5FF3C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en-US" sz="3600"/>
            </a:br>
            <a:br>
              <a:rPr lang="cs-CZ" altLang="en-US" sz="3600"/>
            </a:br>
            <a:r>
              <a:rPr lang="cs-CZ" altLang="en-US" sz="3600" b="1"/>
              <a:t>Charakteristiky postmoderního přístupu - shrnutí</a:t>
            </a:r>
            <a:br>
              <a:rPr lang="cs-CZ" altLang="en-US" b="1"/>
            </a:br>
            <a:br>
              <a:rPr lang="cs-CZ" altLang="en-US"/>
            </a:br>
            <a:endParaRPr lang="cs-CZ" altLang="en-US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E35E3CB3-61BE-4299-8C34-2AAD3805C8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Analýza reprezentace počítačového viru v médiích, odborných a populárních textech a vědeckých simulacích.</a:t>
            </a:r>
          </a:p>
          <a:p>
            <a:r>
              <a:rPr lang="cs-CZ" altLang="en-US"/>
              <a:t>Soustředění výhradně na metaforickou existenci počítačového viru, nikoliv na jeho skutečné chování.</a:t>
            </a:r>
          </a:p>
          <a:p>
            <a:r>
              <a:rPr lang="cs-CZ" altLang="en-US"/>
              <a:t>Počítačový virus je považován za kulturní produkt.</a:t>
            </a:r>
          </a:p>
          <a:p>
            <a:r>
              <a:rPr lang="cs-CZ" altLang="en-US"/>
              <a:t>Virus funguje jako významná metafora, která odráží povahu současné kultury.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E83BFF43-6CBD-4DA5-92AD-FC4B5E2A0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Příklady textů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634214DB-09D9-428D-8626-8831C7FFAA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Larissa  Mikhailovna Alekseeva -  Metaphor in Computer Virology Discourse (2013)</a:t>
            </a:r>
          </a:p>
          <a:p>
            <a:r>
              <a:rPr lang="cs-CZ" altLang="en-US"/>
              <a:t>Roberta Buiani - Scary Networks? Viruses as Discursive Practice (2005)</a:t>
            </a:r>
          </a:p>
          <a:p>
            <a:r>
              <a:rPr lang="cs-CZ" altLang="en-US"/>
              <a:t>Anne-Marie Thomas - It Came from Outer Space: The Virus, Cultural Anxiety and Speculative Fiction (2002)</a:t>
            </a:r>
          </a:p>
          <a:p>
            <a:r>
              <a:rPr lang="cs-CZ" altLang="en-US"/>
              <a:t>Jeffrey Weinstock – Virus Culture (1997)</a:t>
            </a:r>
          </a:p>
          <a:p>
            <a:r>
              <a:rPr lang="cs-CZ" altLang="en-US"/>
              <a:t>Julian Dibbell - Viruses Are Good for You (1995)</a:t>
            </a:r>
          </a:p>
          <a:p>
            <a:endParaRPr lang="cs-CZ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D65EDB69-31D3-47DE-BF05-5F500F963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3444FC53-A8B7-4175-BEEA-CB02584FCC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8229600" cy="4525963"/>
          </a:xfrm>
        </p:spPr>
        <p:txBody>
          <a:bodyPr/>
          <a:lstStyle/>
          <a:p>
            <a:pPr algn="just"/>
            <a:r>
              <a:rPr lang="cs-CZ" altLang="en-US" sz="2800"/>
              <a:t>Identifikace a kritika negativních metafor, prostřednictvím kterých vnímáme počítačový virus (terorismus, nemoc, hygiena). </a:t>
            </a:r>
          </a:p>
          <a:p>
            <a:pPr algn="just"/>
            <a:r>
              <a:rPr lang="cs-CZ" altLang="en-US" sz="2800"/>
              <a:t>Pozitivní potenciál viru je spatřován v jeho schopnosti překračovat hranice mezi různými diskurzy, zajišťovat přenos vědění z jednoho diskurzu do druhého </a:t>
            </a:r>
          </a:p>
          <a:p>
            <a:pPr algn="just"/>
            <a:r>
              <a:rPr lang="cs-CZ" altLang="en-US" sz="2800"/>
              <a:t>Kritika objektivního výzkumu viru. Do výzkumu viru se vždy promítají určité kulturní hodnoty, sdílené znalosti vědecké komunity a subjektivní preference výzkumníků. </a:t>
            </a:r>
          </a:p>
          <a:p>
            <a:pPr algn="just"/>
            <a:r>
              <a:rPr lang="cs-CZ" altLang="en-US" sz="2800"/>
              <a:t>Analýza praktik antivirového průmyslu, které souvisí s negativizací počítačového viru</a:t>
            </a:r>
          </a:p>
          <a:p>
            <a:pPr algn="just"/>
            <a:endParaRPr lang="cs-CZ" altLang="en-US"/>
          </a:p>
          <a:p>
            <a:endParaRPr lang="cs-CZ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491EAF55-D86A-4563-8EA6-630ABE330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N</a:t>
            </a:r>
            <a:r>
              <a:rPr lang="en-US" altLang="en-US"/>
              <a:t>edostatky metaforického přístupu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4AB0BAC2-B60F-4A48-8697-6CA2E35FE9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en-US"/>
              <a:t>soustředění pouze  na textové a jazykové reprezentace</a:t>
            </a:r>
          </a:p>
          <a:p>
            <a:pPr algn="just"/>
            <a:endParaRPr lang="cs-CZ" altLang="en-US"/>
          </a:p>
          <a:p>
            <a:pPr algn="just"/>
            <a:r>
              <a:rPr lang="cs-CZ" altLang="en-US"/>
              <a:t>autoři uplatňují postmoderní přístup k výzkumu viru - svět je text</a:t>
            </a:r>
          </a:p>
          <a:p>
            <a:pPr algn="just"/>
            <a:endParaRPr lang="cs-CZ" altLang="en-US"/>
          </a:p>
          <a:p>
            <a:pPr algn="just"/>
            <a:r>
              <a:rPr lang="cs-CZ" altLang="en-US"/>
              <a:t>chybí průzkum materiality viru</a:t>
            </a:r>
          </a:p>
          <a:p>
            <a:pPr algn="just"/>
            <a:endParaRPr lang="cs-CZ" altLang="en-US"/>
          </a:p>
          <a:p>
            <a:endParaRPr lang="cs-CZ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D7971E6A-3D8E-4084-92B7-E95A6F306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br>
              <a:rPr lang="cs-CZ" altLang="en-US" sz="3600"/>
            </a:br>
            <a:br>
              <a:rPr lang="cs-CZ" altLang="en-US" sz="3600"/>
            </a:br>
            <a:r>
              <a:rPr lang="cs-CZ" altLang="en-US" sz="3600"/>
              <a:t>Spojení postmoderního, moderního a nemoderního myšlení – Anna Dumitriu – Romantic Disease -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CA3A8865-3F8B-485C-A749-2234163E17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altLang="en-US" dirty="0"/>
          </a:p>
          <a:p>
            <a:pPr marL="0" indent="0"/>
            <a:r>
              <a:rPr lang="cs-CZ" altLang="en-US" dirty="0"/>
              <a:t>V její tvorbě se prolíná věda s uměním</a:t>
            </a:r>
          </a:p>
          <a:p>
            <a:pPr marL="0" indent="0"/>
            <a:r>
              <a:rPr lang="cs-CZ" altLang="en-US" dirty="0"/>
              <a:t>Hlavní témata – nemoci, bakterie, reflexe vědeckých metod</a:t>
            </a:r>
          </a:p>
          <a:p>
            <a:pPr marL="0" indent="0" algn="just"/>
            <a:r>
              <a:rPr lang="cs-CZ" altLang="en-US" dirty="0"/>
              <a:t>Dílo </a:t>
            </a:r>
            <a:r>
              <a:rPr lang="cs-CZ" altLang="en-US" dirty="0" err="1"/>
              <a:t>Romantic</a:t>
            </a:r>
            <a:r>
              <a:rPr lang="cs-CZ" altLang="en-US" dirty="0"/>
              <a:t> </a:t>
            </a:r>
            <a:r>
              <a:rPr lang="cs-CZ" altLang="en-US" dirty="0" err="1"/>
              <a:t>Disease</a:t>
            </a:r>
            <a:r>
              <a:rPr lang="cs-CZ" altLang="en-US" dirty="0"/>
              <a:t> (2014) - Cíl vytvořit medicínskou i kulturní historii této nemoci</a:t>
            </a:r>
          </a:p>
          <a:p>
            <a:pPr marL="0" indent="0" algn="just"/>
            <a:r>
              <a:rPr lang="cs-CZ" altLang="en-US" dirty="0"/>
              <a:t>Dílo má podobu instalace, kde jsou různé předměty, přístroje, nemocniční nábytek, bakterie tuberkulózy, grafy, texty atd. -</a:t>
            </a:r>
          </a:p>
          <a:p>
            <a:pPr marL="0" indent="0" algn="just"/>
            <a:br>
              <a:rPr lang="cs-CZ" altLang="en-US" dirty="0"/>
            </a:br>
            <a:endParaRPr lang="cs-CZ" altLang="en-US" dirty="0"/>
          </a:p>
          <a:p>
            <a:pPr marL="0" indent="0"/>
            <a:endParaRPr lang="cs-CZ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F6732C11-B761-48D5-B2A5-00A934BEA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 sz="3600" dirty="0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B0D466FC-8E98-48F1-A125-1A7408F086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Henry Peach Robinson (1858)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32C12679-4226-465A-B616-4B59E161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69850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4C35F9D2-265F-47C3-86CA-8946C2A3E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B6DDD2A4-2396-49AA-8933-73C0C56B2D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61EF3217-4D7B-4461-9518-D084748C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3529013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4CB3AEAA-C271-40DB-BE00-363D8281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44675"/>
            <a:ext cx="3175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215F09C-A991-485A-8E90-7CE03B1E9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Mýty o tuberkulóze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29326F47-1D25-44FB-97AC-D3FCFF03D5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8E4BE936-3705-46D3-91C0-3367B406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12875"/>
            <a:ext cx="47625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2B23FD05-7CDC-4301-BBD8-6938237C5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DEB9914F-6ABB-47B2-B453-38CAEF9663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28775"/>
            <a:ext cx="6772275" cy="451008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5270A786-78F3-436E-BBCD-448D3F5FE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Prostředí, v němž se pacienti léčili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0FDB70A2-99A1-426E-B8FD-406374A2A1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D3FDDB22-FA79-4C58-A13A-3F7474BC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3175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>
            <a:extLst>
              <a:ext uri="{FF2B5EF4-FFF2-40B4-BE49-F238E27FC236}">
                <a16:creationId xmlns:a16="http://schemas.microsoft.com/office/drawing/2014/main" id="{4D31A71A-D8B2-42E5-9C09-CB382F56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71663"/>
            <a:ext cx="53022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FD36F7-B101-4103-8316-7CC1D770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nline médium 3" title="The Romantic Disease: An Artistic Investigation of Tuberculosis">
            <a:hlinkClick r:id="" action="ppaction://media"/>
            <a:extLst>
              <a:ext uri="{FF2B5EF4-FFF2-40B4-BE49-F238E27FC236}">
                <a16:creationId xmlns:a16="http://schemas.microsoft.com/office/drawing/2014/main" id="{891DC269-BE7A-4B7B-9DEB-95A9D3715A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5320" y="1268760"/>
            <a:ext cx="9274640" cy="52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D45CC170-1109-42EF-899C-796FD6132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A85DB788-6D34-46E4-9B0D-B7559DDE33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1.	Diskurz hygieny</a:t>
            </a:r>
          </a:p>
          <a:p>
            <a:pPr eaLnBrk="1" hangingPunct="1"/>
            <a:r>
              <a:rPr lang="cs-CZ" altLang="en-US"/>
              <a:t>2.	Diskurz nemoci</a:t>
            </a:r>
          </a:p>
          <a:p>
            <a:pPr eaLnBrk="1" hangingPunct="1"/>
            <a:r>
              <a:rPr lang="cs-CZ" altLang="en-US"/>
              <a:t>3.	Diskurz terorismu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Další exponovaná témata</a:t>
            </a:r>
          </a:p>
          <a:p>
            <a:pPr eaLnBrk="1" hangingPunct="1"/>
            <a:r>
              <a:rPr lang="cs-CZ" altLang="en-US"/>
              <a:t>Subverzivní potenciál viru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93A2FA3-AFB7-4B8F-B2B8-6F40E0462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Diskurz hygieny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21C13D9-7BBC-4CE5-9959-D8AC5C9B68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Jednou ze základních binárních opozic, která strukturuje náš vztah ke světu je opozice mezi naším já a vnějším světem</a:t>
            </a:r>
          </a:p>
          <a:p>
            <a:pPr algn="just" eaLnBrk="1" hangingPunct="1"/>
            <a:r>
              <a:rPr lang="cs-CZ" altLang="en-US"/>
              <a:t>Z této základní metafory vychází i diskurz hygieny</a:t>
            </a:r>
          </a:p>
          <a:p>
            <a:pPr algn="just" eaLnBrk="1" hangingPunct="1"/>
            <a:r>
              <a:rPr lang="cs-CZ" altLang="en-US"/>
              <a:t>Michael Foucault - Zrození biopolitiky. Kurs na Collège de France 1978-1979 – koncept biomoci – disciplinace občanského těla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9529FF66-AC8F-4B09-B628-1A8A3D740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9454B698-F72C-4B90-BF7B-121799B9C0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075" y="1158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en-US"/>
              <a:t>Soubor pravidel, jak se starat o své tělo</a:t>
            </a:r>
          </a:p>
          <a:p>
            <a:pPr eaLnBrk="1" hangingPunct="1"/>
            <a:r>
              <a:rPr lang="cs-CZ" altLang="en-US"/>
              <a:t>Eliminace všeho cizího nečistého</a:t>
            </a:r>
          </a:p>
          <a:p>
            <a:pPr eaLnBrk="1" hangingPunct="1"/>
            <a:r>
              <a:rPr lang="cs-CZ" altLang="en-US"/>
              <a:t>Virus, bakterie ohrožuje naše zdraví – něco nehygienického</a:t>
            </a:r>
          </a:p>
          <a:p>
            <a:pPr eaLnBrk="1" hangingPunct="1"/>
            <a:r>
              <a:rPr lang="cs-CZ" altLang="en-US"/>
              <a:t>Počítačový virus narušuje zdraví našeho počítače – přenos metafory </a:t>
            </a:r>
          </a:p>
          <a:p>
            <a:pPr eaLnBrk="1" hangingPunct="1"/>
            <a:endParaRPr lang="cs-CZ" altLang="en-US"/>
          </a:p>
        </p:txBody>
      </p:sp>
      <p:pic>
        <p:nvPicPr>
          <p:cNvPr id="7172" name="Obrázek 1">
            <a:extLst>
              <a:ext uri="{FF2B5EF4-FFF2-40B4-BE49-F238E27FC236}">
                <a16:creationId xmlns:a16="http://schemas.microsoft.com/office/drawing/2014/main" id="{571647CF-5EFD-475C-9F98-0DB3CEE5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460750"/>
            <a:ext cx="460851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F50F8BCE-1330-4B6B-882E-03DE7DB8A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715C65C1-000A-4C5D-80EE-3A07EEDD39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Časté využívání biologických metafor v antivirovém průmyslu – chápání viru skrze metafory zdraví, imunity a nákazy</a:t>
            </a:r>
          </a:p>
          <a:p>
            <a:pPr algn="just" eaLnBrk="1" hangingPunct="1"/>
            <a:r>
              <a:rPr lang="en-US" altLang="cs-CZ"/>
              <a:t>Johnston, Jessica. Technological Turf Wars: A Case Study of the Computer Antivirus Industry</a:t>
            </a:r>
            <a:endParaRPr lang="cs-CZ" altLang="en-US"/>
          </a:p>
          <a:p>
            <a:pPr algn="just" eaLnBrk="1" hangingPunct="1"/>
            <a:r>
              <a:rPr lang="cs-CZ" altLang="en-US"/>
              <a:t>Disciplinace uživatele – diskurz hygieny napomáhá normalizovat chování uživatele osobního počítače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A793E34B-43FF-4819-9DB4-D55DD64C8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Počítačový virus jako nemoc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DBBB2AD8-1277-4DE6-8F1D-82BCD3ACEA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en-US" sz="2700"/>
              <a:t>Susan Sontagová. Nemoc jako metafora, AIDS a jeho metafory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en-US" sz="2700"/>
              <a:t>„ Každé závažné chorobě, jejíž původ je nejasný a léčba neúčinná, bývají připisovány různé významy. Nejprve bývá ztotožňována s tím, co vzbuzuje ty nejhorší pocity (zkaženost, hniloba, poskvrnění, rozpad, slabost); nemoc sama tak získává metaforický smysl. Pak se ve jménu této choroby (tj. s použitím jejího názvu jako metafory) přenáší děs na jiné věci; nemoc se stává přívlastkem. To či ono je označováno za podobné této nemoci, což znamená, že je to odpudivé nebo ohavné.“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2EDC6C42-DEC9-4F04-8A02-B0DBED9B9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95BC72FE-FE66-4FA1-BB85-CE565AD0B4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 sz="3000"/>
              <a:t>Počítačový virus přirovnán k AIDS – primární metafora</a:t>
            </a:r>
          </a:p>
          <a:p>
            <a:pPr eaLnBrk="1" hangingPunct="1"/>
            <a:r>
              <a:rPr lang="cs-CZ" altLang="en-US" sz="3000"/>
              <a:t>hlavní zdroj strachu a úzkosti z viru –– jeho přirovnání k nebezpečné nemoci</a:t>
            </a:r>
          </a:p>
          <a:p>
            <a:pPr eaLnBrk="1" hangingPunct="1"/>
            <a:r>
              <a:rPr lang="cs-CZ" altLang="en-US" sz="3000"/>
              <a:t>„Už po několik generací je běžnou představou smrti úmrtí na rakovinu a takovou smrt chápeme jako všeobecnou porážku. V současné době přebírá roli ničitele života a nadějí AIDS.“</a:t>
            </a:r>
          </a:p>
          <a:p>
            <a:pPr eaLnBrk="1" hangingPunct="1"/>
            <a:endParaRPr lang="cs-CZ" altLang="en-US" sz="300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Pages>0</Pages>
  <Words>1171</Words>
  <Characters>0</Characters>
  <Application>Microsoft Office PowerPoint</Application>
  <PresentationFormat>Předvádění na obrazovce (4:3)</PresentationFormat>
  <Lines>0</Lines>
  <Paragraphs>123</Paragraphs>
  <Slides>38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Calibri</vt:lpstr>
      <vt:lpstr>Arial</vt:lpstr>
      <vt:lpstr>Motiv systému Office</vt:lpstr>
      <vt:lpstr>1_Motiv systému Office</vt:lpstr>
      <vt:lpstr>Virus jako metafora</vt:lpstr>
      <vt:lpstr>Prezentace aplikace PowerPoint</vt:lpstr>
      <vt:lpstr>Příklady textů</vt:lpstr>
      <vt:lpstr>Prezentace aplikace PowerPoint</vt:lpstr>
      <vt:lpstr>Diskurz hygieny</vt:lpstr>
      <vt:lpstr>Prezentace aplikace PowerPoint</vt:lpstr>
      <vt:lpstr>Prezentace aplikace PowerPoint</vt:lpstr>
      <vt:lpstr>Počítačový virus jako nemoc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Hacker jako šiřitel virové nákazy</vt:lpstr>
      <vt:lpstr>Prezentace aplikace PowerPoint</vt:lpstr>
      <vt:lpstr>Prezentace aplikace PowerPoint</vt:lpstr>
      <vt:lpstr>Virus jako terorista</vt:lpstr>
      <vt:lpstr>Posun ve vnímání tvůrců virů</vt:lpstr>
      <vt:lpstr>Hacker jako terorista</vt:lpstr>
      <vt:lpstr>Vizualizace viru v umění a ve vědě</vt:lpstr>
      <vt:lpstr>Prezentace aplikace PowerPoint</vt:lpstr>
      <vt:lpstr>Prezentace aplikace PowerPoint</vt:lpstr>
      <vt:lpstr>Vizualizace počítačových virů</vt:lpstr>
      <vt:lpstr>Prezentace aplikace PowerPoint</vt:lpstr>
      <vt:lpstr>V oblasti umění</vt:lpstr>
      <vt:lpstr>Prezentace aplikace PowerPoint</vt:lpstr>
      <vt:lpstr>Nedostatky metaforického přístupu</vt:lpstr>
      <vt:lpstr>Umělecká instalace Infrasense (2004) - tvůrce Robert Saucier + KIT</vt:lpstr>
      <vt:lpstr>  Charakteristiky postmoderního přístupu - shrnutí  </vt:lpstr>
      <vt:lpstr>Prezentace aplikace PowerPoint</vt:lpstr>
      <vt:lpstr>Nedostatky metaforického přístupu</vt:lpstr>
      <vt:lpstr>  Spojení postmoderního, moderního a nemoderního myšlení – Anna Dumitriu – Romantic Disease -</vt:lpstr>
      <vt:lpstr>Prezentace aplikace PowerPoint</vt:lpstr>
      <vt:lpstr>Prezentace aplikace PowerPoint</vt:lpstr>
      <vt:lpstr>Mýty o tuberkulóze</vt:lpstr>
      <vt:lpstr>Prezentace aplikace PowerPoint</vt:lpstr>
      <vt:lpstr>Prostředí, v němž se pacienti léčili</vt:lpstr>
      <vt:lpstr>Prezentace aplikace PowerPoint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Filozofické uvažování o viru</dc:title>
  <dc:subject/>
  <dc:creator>Adam</dc:creator>
  <cp:keywords/>
  <dc:description/>
  <cp:lastModifiedBy>Adam Franc</cp:lastModifiedBy>
  <cp:revision>53</cp:revision>
  <dcterms:created xsi:type="dcterms:W3CDTF">2016-03-15T16:35:42Z</dcterms:created>
  <dcterms:modified xsi:type="dcterms:W3CDTF">2022-03-20T19:58:32Z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