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79" r:id="rId12"/>
    <p:sldId id="281" r:id="rId13"/>
    <p:sldId id="280" r:id="rId14"/>
    <p:sldId id="282" r:id="rId15"/>
  </p:sldIdLst>
  <p:sldSz cx="12192000" cy="6858000"/>
  <p:notesSz cx="7104063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13759-77E1-41EF-AA1B-7222E45FE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2325AE-8AF7-47D0-9D79-C6F2D16B0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D7F94A-4250-4C9D-8E3E-4A06492E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49668C-9A1C-4886-883C-6B56B01E5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1FB53B-55D9-480D-97D7-B4BD2AE8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9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ADFD8-C554-4E48-B6A3-220A1B198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54C282-4B57-4267-A4DE-FF8DEBEED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5D98C4-04DE-495C-9F5B-5B16D060D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77E175-4CCC-4F82-9BD9-4EEB1F81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43F6B4-344C-48E5-8083-251FBC8C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54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342811-39B3-4FC4-B7E6-F5C37758B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7042DC-C85A-446E-89A8-D67B1CD40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62D29-12C9-4B44-9C42-206978537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C0CFD-22DA-4056-BE2A-5AAD2AB5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4030E4-D255-40D1-9C3C-44A982EC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44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557EB-11DC-4872-962D-F573CE5C9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F501B-DAB8-4DF4-84E7-FC668720B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272C63-32D6-4188-B42A-4E324A1C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69EC2-C2AD-4862-A95B-538E245D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3BE546-4221-44C5-98D3-200AEF34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74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DB9A2-7F61-40C0-A877-23D8463C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ACBA3A-6ACF-4DA1-B9BB-7A2793FF8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F7A920-B2B2-4BFA-9B22-A23ACDD8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E69AA-89E4-4E18-ABD0-1E03B9D0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1A4A9B-B470-4A28-9D6B-7D436376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40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37EB9-EB2C-433D-9134-6920F82C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111DF1-B256-4396-AB56-9477DBE7E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0D246D-4AD3-4A77-8CE5-9FDDBC46C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D4B94A-4992-417D-9083-A6C1F0B6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A2FB06-488C-4409-9910-DC837ABAF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776331-ECE3-4087-8282-DB24C640A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27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6474F-DE0D-4CEB-ABDB-522EDA352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7261A0-4A7C-4CD2-9A45-897F05345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B340AA-A1FF-45AE-879D-E9DBE30C8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7706F5-5905-4BF0-A82D-BFC9FDE75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65EB60-A893-4BC6-834D-7FD7EC2BE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85E105-FF80-4BA7-81BD-B4F7E47D8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4026325-458C-4DF8-8748-93A5D575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D62CA44-B470-4DE2-B675-0B69A98E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62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F001F-825D-4AD5-B070-2CD2ED51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AD6145E-A6BC-458C-8DF9-936E1A46D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EF4098-0FA7-4E3B-BF91-7D5B86E5D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22127E-ED51-46FF-A54A-93442E1E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7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703A5D-82BC-4405-9A2B-7EB7B130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B43ED3-E2FA-48DD-83C3-C8B6107A3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41180E2-ACE9-4EAA-8FE5-8E47138F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81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F6913-2AC8-4DE3-A3F7-F179374AD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35954-D968-4B68-BE54-C019EB313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F12274-586E-490C-B6B9-EAC03B4B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CB7257-A130-40A3-89FD-9672473C4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72B781-D7B2-4BA2-993A-6628FE53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D2F374-FA3D-43D1-A37A-9BE12448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5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52FE2-CC19-44A9-BA4B-FA1563BD5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5EF171-467C-411A-BF2B-443ED9F4B0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3B2C32-C0B0-4060-8692-4E358C6F8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504803-20D0-435E-A1A3-7C22AA5A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ED49B3-2335-4242-B3FC-F98C16A2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A7FF1D-9CBD-4DF7-8FBB-9827FFBC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97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AE948C-F404-4A84-A3C3-50540B23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B80EF6-8B3A-415E-9123-CBDB6C3AE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3677A7-F299-4A35-9273-BB750B3C39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6F5C-CEF8-4C56-BC09-84B9151A1973}" type="datetimeFigureOut">
              <a:rPr lang="cs-CZ" smtClean="0"/>
              <a:t>10.04.2020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7758A8-E488-4731-916D-11605C47C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5CD29D-3519-4627-9B6C-75ACD2C36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D9427-5430-4F4E-9894-16955EA5CA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938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mediaartnet.org/works/television-decollag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bu.com/film/fluxfilm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mediaartnet.org/works/auto-vis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diaartnet.org/works/he-joe/" TargetMode="External"/><Relationship Id="rId3" Type="http://schemas.openxmlformats.org/officeDocument/2006/relationships/hyperlink" Target="http://www.mediaartnet.org/works/ot-thek/" TargetMode="External"/><Relationship Id="rId7" Type="http://schemas.openxmlformats.org/officeDocument/2006/relationships/hyperlink" Target="http://www.mediaartnet.org/works/push-and-pull/" TargetMode="External"/><Relationship Id="rId12" Type="http://schemas.openxmlformats.org/officeDocument/2006/relationships/image" Target="../media/image15.jpeg"/><Relationship Id="rId2" Type="http://schemas.openxmlformats.org/officeDocument/2006/relationships/hyperlink" Target="http://www.mediaartnet.org/works/still-life-2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aartnet.org/works/leben-mit-pop/" TargetMode="External"/><Relationship Id="rId11" Type="http://schemas.openxmlformats.org/officeDocument/2006/relationships/hyperlink" Target="http://www.mediaartnet.org/works/nacht-und-traeume/" TargetMode="External"/><Relationship Id="rId5" Type="http://schemas.openxmlformats.org/officeDocument/2006/relationships/hyperlink" Target="http://www.mediaartnet.org/works/kennedy-suite/" TargetMode="External"/><Relationship Id="rId10" Type="http://schemas.openxmlformats.org/officeDocument/2006/relationships/hyperlink" Target="http://www.mediaartnet.org/works/quadrat/" TargetMode="External"/><Relationship Id="rId4" Type="http://schemas.openxmlformats.org/officeDocument/2006/relationships/hyperlink" Target="http://www.mediaartnet.org/works/tv-interieur/" TargetMode="External"/><Relationship Id="rId9" Type="http://schemas.openxmlformats.org/officeDocument/2006/relationships/hyperlink" Target="http://www.mediaartnet.org/works/nur-noch-gewol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ediaartnet.org/works/williams-mix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diaartnet.org/works/random-acces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medienkunstnetz.de/works/exposition-of-musi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enkunstnetz.de/works/schallplattenschaschlik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mediaartnet.org/works/violine-an-schnu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enkunstnetz.de/works/kuba-tv/" TargetMode="External"/><Relationship Id="rId5" Type="http://schemas.openxmlformats.org/officeDocument/2006/relationships/hyperlink" Target="http://www.medienkunstnetz.de/works/participation-tv/" TargetMode="External"/><Relationship Id="rId4" Type="http://schemas.openxmlformats.org/officeDocument/2006/relationships/hyperlink" Target="http://www.medienkunstnetz.de/works/random-acces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artnet.org/works/tv-decowage/" TargetMode="External"/><Relationship Id="rId2" Type="http://schemas.openxmlformats.org/officeDocument/2006/relationships/hyperlink" Target="http://www.mediaartnet.org/works/arbeiten-mit-fernseher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mediaartnet.org/works/tv-bury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EF9821-E257-4F4F-AA78-85EBDB193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>
                <a:highlight>
                  <a:srgbClr val="FFFF00"/>
                </a:highlight>
                <a:latin typeface="+mn-lt"/>
              </a:rPr>
              <a:t>Umění </a:t>
            </a:r>
            <a:r>
              <a:rPr lang="en-GB" altLang="cs-CZ" sz="4000" b="1" dirty="0">
                <a:highlight>
                  <a:srgbClr val="FFFF00"/>
                </a:highlight>
                <a:latin typeface="+mn-lt"/>
              </a:rPr>
              <a:t>&amp;</a:t>
            </a:r>
            <a:r>
              <a:rPr lang="cs-CZ" altLang="cs-CZ" sz="4000" b="1" dirty="0">
                <a:highlight>
                  <a:srgbClr val="FFFF00"/>
                </a:highlight>
                <a:latin typeface="+mn-lt"/>
              </a:rPr>
              <a:t> TV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 </a:t>
            </a:r>
            <a:r>
              <a:rPr lang="cs-CZ" altLang="cs-CZ" sz="4000" b="1" dirty="0">
                <a:highlight>
                  <a:srgbClr val="FFFF00"/>
                </a:highlight>
                <a:latin typeface="+mn-lt"/>
              </a:rPr>
              <a:t>/ 4 dekády vývoje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CD289E0-AB99-49E1-A6D1-EA9BE3A71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>
                <a:highlight>
                  <a:srgbClr val="FFFF00"/>
                </a:highlight>
              </a:rPr>
              <a:t>1962 – 1964: „Boj s oblbující bednou.“</a:t>
            </a:r>
          </a:p>
          <a:p>
            <a:pPr eaLnBrk="1" hangingPunct="1"/>
            <a:r>
              <a:rPr lang="cs-CZ" altLang="cs-CZ" sz="2000" b="1" dirty="0"/>
              <a:t>1968 – 1969: „Umělci jdou do éteru.“</a:t>
            </a:r>
          </a:p>
          <a:p>
            <a:pPr eaLnBrk="1" hangingPunct="1"/>
            <a:r>
              <a:rPr lang="cs-CZ" altLang="cs-CZ" sz="2000" b="1" dirty="0"/>
              <a:t>1970 –  dále: „Intervence a spolupráce.“</a:t>
            </a:r>
          </a:p>
          <a:p>
            <a:pPr eaLnBrk="1" hangingPunct="1"/>
            <a:r>
              <a:rPr lang="cs-CZ" altLang="cs-CZ" sz="2000" b="1" dirty="0"/>
              <a:t>1980 – ???: „Post-utopické strategie.“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880E38E-A77A-4118-B361-F3C7DFC8C9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4000" b="1" dirty="0">
              <a:highlight>
                <a:srgbClr val="FFFF00"/>
              </a:highlight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DD4AF70-098F-4063-A5C6-C973A2F16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000" b="1"/>
              <a:t>Wolf Vostell – TV dekoláž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 b="1"/>
              <a:t>1. samostatná výstava - 1963 – New York – Smolin galerie: </a:t>
            </a:r>
            <a:r>
              <a:rPr lang="cs-CZ" altLang="cs-CZ" sz="1600" b="1" i="1"/>
              <a:t>TV Dé-coll/age: </a:t>
            </a:r>
            <a:r>
              <a:rPr lang="cs-CZ" altLang="cs-CZ" sz="1600"/>
              <a:t>Celý název</a:t>
            </a:r>
            <a:r>
              <a:rPr lang="cs-CZ" altLang="cs-CZ" sz="1600" b="1" i="1"/>
              <a:t> </a:t>
            </a:r>
            <a:r>
              <a:rPr lang="cs-CZ" altLang="cs-CZ" sz="1600"/>
              <a:t>výstavy: </a:t>
            </a:r>
            <a:r>
              <a:rPr lang="cs-CZ" altLang="cs-CZ" sz="1600" b="1"/>
              <a:t>„</a:t>
            </a:r>
            <a:r>
              <a:rPr lang="cs-CZ" altLang="cs-CZ" sz="1600" b="1" i="1">
                <a:cs typeface="Times New Roman" panose="02020603050405020304" pitchFamily="18" charset="0"/>
              </a:rPr>
              <a:t>Wolf Vostell </a:t>
            </a:r>
            <a:r>
              <a:rPr lang="en-US" altLang="cs-CZ" sz="1600" b="1" i="1">
                <a:cs typeface="Times New Roman" panose="02020603050405020304" pitchFamily="18" charset="0"/>
              </a:rPr>
              <a:t>&amp; Television Decollage &amp; Decollage Posters &amp; Comestible Decollage”</a:t>
            </a:r>
            <a:r>
              <a:rPr lang="cs-CZ" altLang="cs-CZ" sz="1600" i="1">
                <a:cs typeface="Times New Roman" panose="02020603050405020304" pitchFamily="18" charset="0"/>
              </a:rPr>
              <a:t> (krátce: Televizní dekoláž):</a:t>
            </a:r>
            <a:endParaRPr lang="cs-CZ" altLang="cs-CZ" sz="1600" b="1" i="1"/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1. veřejné předvedení TV tvorby Wolfa Vostella se uskutečnilo přesně od 22. května  do 8. června </a:t>
            </a:r>
            <a:r>
              <a:rPr lang="cs-CZ" altLang="cs-CZ" sz="1600" b="1"/>
              <a:t>1963 </a:t>
            </a:r>
            <a:r>
              <a:rPr lang="cs-CZ" altLang="cs-CZ" sz="1600"/>
              <a:t>v New Yorku (Smolin </a:t>
            </a:r>
            <a:r>
              <a:rPr lang="en-US" altLang="cs-CZ" sz="1600"/>
              <a:t>Gallery</a:t>
            </a:r>
            <a:r>
              <a:rPr lang="cs-CZ" altLang="cs-CZ" sz="1600"/>
              <a:t>), jen dva měsíce po Paikově výstavě </a:t>
            </a:r>
            <a:r>
              <a:rPr lang="cs-CZ" altLang="cs-CZ" sz="1600" i="1"/>
              <a:t>Expozice hudby – elektronická televize</a:t>
            </a:r>
            <a:r>
              <a:rPr lang="cs-CZ" altLang="cs-CZ" sz="1600"/>
              <a:t> ve Wuppertalu.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1800"/>
              <a:t>	</a:t>
            </a:r>
            <a:r>
              <a:rPr lang="cs-CZ" altLang="cs-CZ" sz="1600">
                <a:hlinkClick r:id="rId2"/>
              </a:rPr>
              <a:t>http://www.mediaartnet.org/works/television-decollage/</a:t>
            </a:r>
            <a:endParaRPr lang="cs-CZ" altLang="cs-CZ" sz="1600"/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1600" b="1"/>
          </a:p>
          <a:p>
            <a:pPr marL="609600" indent="-609600">
              <a:lnSpc>
                <a:spcPct val="80000"/>
              </a:lnSpc>
            </a:pPr>
            <a:endParaRPr lang="cs-CZ" altLang="cs-CZ" sz="2000" b="1"/>
          </a:p>
        </p:txBody>
      </p:sp>
      <p:pic>
        <p:nvPicPr>
          <p:cNvPr id="28676" name="Picture 7" descr="Wolf Vostell «Television Décollage»">
            <a:extLst>
              <a:ext uri="{FF2B5EF4-FFF2-40B4-BE49-F238E27FC236}">
                <a16:creationId xmlns:a16="http://schemas.microsoft.com/office/drawing/2014/main" id="{EE82C317-F391-4F2D-A1AB-3F63934FE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1" y="3276600"/>
            <a:ext cx="24288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ADFF18F-42A3-4ED5-B175-EAEEBB67E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4000" b="1" dirty="0">
              <a:highlight>
                <a:srgbClr val="FFFF00"/>
              </a:highlight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9F7F3A7-BE27-47F8-BC0F-930360311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000" b="1"/>
              <a:t>Wolf Vostell – TV dekoláž</a:t>
            </a:r>
          </a:p>
          <a:p>
            <a:pPr marL="609600" indent="-609600">
              <a:lnSpc>
                <a:spcPct val="80000"/>
              </a:lnSpc>
            </a:pPr>
            <a:r>
              <a:rPr lang="de-DE" altLang="cs-CZ" sz="1600"/>
              <a:t>14. září 1963 -  Wuppertal</a:t>
            </a:r>
            <a:r>
              <a:rPr lang="cs-CZ" altLang="cs-CZ" sz="1600"/>
              <a:t> - h</a:t>
            </a:r>
            <a:r>
              <a:rPr lang="de-DE" altLang="cs-CZ" sz="1600"/>
              <a:t>appening: </a:t>
            </a:r>
            <a:r>
              <a:rPr lang="cs-CZ" altLang="cs-CZ" sz="1600" b="1" i="1"/>
              <a:t>Nein – 9 Decollagen:</a:t>
            </a:r>
            <a:r>
              <a:rPr lang="cs-CZ" altLang="cs-CZ" sz="1600"/>
              <a:t> přenesení metody dekoláže na médium filmu: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„</a:t>
            </a:r>
            <a:r>
              <a:rPr lang="cs-CZ" altLang="cs-CZ" sz="1600" b="1" i="1"/>
              <a:t>Sun in your head</a:t>
            </a:r>
            <a:r>
              <a:rPr lang="cs-CZ" altLang="cs-CZ" sz="1600"/>
              <a:t>“.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800">
                <a:hlinkClick r:id="rId2"/>
              </a:rPr>
              <a:t>http://www.ubu.com/film/fluxfilm.html</a:t>
            </a:r>
            <a:endParaRPr lang="cs-CZ" altLang="cs-CZ" sz="18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1B182F0-0EDC-46E8-A1D6-2C48A9CF3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4000" b="1" dirty="0">
              <a:highlight>
                <a:srgbClr val="FFFF00"/>
              </a:highlight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5CEC9D0F-9D74-4A11-9A00-4B5475F64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000" b="1"/>
              <a:t>Karl Gerstner: „auto-vize“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„Auto vize“ mezi lety 1962-1963:</a:t>
            </a:r>
            <a:br>
              <a:rPr lang="cs-CZ" altLang="cs-CZ" sz="1600"/>
            </a:br>
            <a:r>
              <a:rPr lang="cs-CZ" altLang="cs-CZ" sz="1600"/>
              <a:t>op-artové manipulace s tv-obrazem s pomocí tzv. perspexů.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>
                <a:hlinkClick r:id="rId2"/>
              </a:rPr>
              <a:t>http://www.mediaartnet.org/works/auto-vision/</a:t>
            </a:r>
            <a:endParaRPr lang="cs-CZ" altLang="cs-CZ" sz="1600"/>
          </a:p>
          <a:p>
            <a:pPr marL="609600" indent="-609600">
              <a:lnSpc>
                <a:spcPct val="80000"/>
              </a:lnSpc>
            </a:pPr>
            <a:endParaRPr lang="cs-CZ" altLang="cs-CZ" sz="16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</p:txBody>
      </p:sp>
      <p:pic>
        <p:nvPicPr>
          <p:cNvPr id="30724" name="Picture 5" descr="Karl Gerstner «Auto-Vision» | Experimente zur optischen Verzerrung">
            <a:extLst>
              <a:ext uri="{FF2B5EF4-FFF2-40B4-BE49-F238E27FC236}">
                <a16:creationId xmlns:a16="http://schemas.microsoft.com/office/drawing/2014/main" id="{EC9DC597-2194-4EA6-AFAE-2D1BB35DF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352801"/>
            <a:ext cx="4572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7" descr="Karl Gerstner «Auto-Vision» | Experimente zur optischen Verzerrung">
            <a:extLst>
              <a:ext uri="{FF2B5EF4-FFF2-40B4-BE49-F238E27FC236}">
                <a16:creationId xmlns:a16="http://schemas.microsoft.com/office/drawing/2014/main" id="{67EC5051-0758-47B5-89E0-7C137FD0F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71801"/>
            <a:ext cx="4572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476FEA3-4D0E-4A32-BDB6-A4C6379B6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3200" b="1" dirty="0">
              <a:highlight>
                <a:srgbClr val="FFFF00"/>
              </a:highlight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99C4D07-9F55-4CB8-9FA8-B12111525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1962 – 1964: „Boj s oblbující bednou.“</a:t>
            </a:r>
          </a:p>
          <a:p>
            <a:pPr eaLnBrk="1" hangingPunct="1"/>
            <a:r>
              <a:rPr lang="cs-CZ" altLang="cs-CZ" sz="2000" dirty="0">
                <a:solidFill>
                  <a:schemeClr val="bg2"/>
                </a:solidFill>
              </a:rPr>
              <a:t>1968 – 1969: „Umělci jdou do éteru.“</a:t>
            </a:r>
          </a:p>
          <a:p>
            <a:pPr eaLnBrk="1" hangingPunct="1"/>
            <a:r>
              <a:rPr lang="cs-CZ" altLang="cs-CZ" sz="2000" dirty="0">
                <a:solidFill>
                  <a:schemeClr val="bg2"/>
                </a:solidFill>
              </a:rPr>
              <a:t>1970 –  dále: „Intervence a spolupráce.“</a:t>
            </a:r>
          </a:p>
          <a:p>
            <a:pPr eaLnBrk="1" hangingPunct="1"/>
            <a:endParaRPr lang="cs-CZ" altLang="cs-CZ" sz="2000" dirty="0">
              <a:solidFill>
                <a:schemeClr val="bg2"/>
              </a:solidFill>
            </a:endParaRPr>
          </a:p>
          <a:p>
            <a:pPr eaLnBrk="1" hangingPunct="1"/>
            <a:r>
              <a:rPr lang="cs-CZ" altLang="cs-CZ" sz="1600" b="1" dirty="0"/>
              <a:t>Nam June </a:t>
            </a:r>
            <a:r>
              <a:rPr lang="cs-CZ" altLang="cs-CZ" sz="1600" b="1" dirty="0" err="1"/>
              <a:t>Paik</a:t>
            </a:r>
            <a:r>
              <a:rPr lang="cs-CZ" altLang="cs-CZ" sz="1600"/>
              <a:t>: </a:t>
            </a:r>
            <a:r>
              <a:rPr lang="cs-CZ" altLang="cs-CZ" sz="1600" u="sng"/>
              <a:t>receptivně-analytický přístup</a:t>
            </a:r>
          </a:p>
          <a:p>
            <a:pPr lvl="1" eaLnBrk="1" hangingPunct="1"/>
            <a:r>
              <a:rPr lang="cs-CZ" altLang="cs-CZ" sz="1400" dirty="0"/>
              <a:t>Zasahování do e-obrazu, posílení interaktivity/participace.</a:t>
            </a:r>
          </a:p>
          <a:p>
            <a:pPr eaLnBrk="1" hangingPunct="1"/>
            <a:r>
              <a:rPr lang="cs-CZ" altLang="cs-CZ" sz="1600" b="1" dirty="0"/>
              <a:t>Wolf </a:t>
            </a:r>
            <a:r>
              <a:rPr lang="cs-CZ" altLang="cs-CZ" sz="1600" b="1" dirty="0" err="1"/>
              <a:t>Vostell</a:t>
            </a:r>
            <a:r>
              <a:rPr lang="cs-CZ" altLang="cs-CZ" sz="1600" dirty="0"/>
              <a:t>: </a:t>
            </a:r>
            <a:r>
              <a:rPr lang="cs-CZ" altLang="cs-CZ" sz="1600" u="sng" dirty="0"/>
              <a:t>kriticko-destruktivní přístup</a:t>
            </a:r>
          </a:p>
          <a:p>
            <a:pPr lvl="1" eaLnBrk="1" hangingPunct="1"/>
            <a:r>
              <a:rPr lang="cs-CZ" altLang="cs-CZ" sz="1400" dirty="0"/>
              <a:t>Přístup k TV jako k obrazu (výtvarnému dílu), postprodukce </a:t>
            </a:r>
            <a:r>
              <a:rPr lang="cs-CZ" altLang="cs-CZ" sz="1400" dirty="0" err="1"/>
              <a:t>tv</a:t>
            </a:r>
            <a:r>
              <a:rPr lang="cs-CZ" altLang="cs-CZ" sz="1400" dirty="0"/>
              <a:t> obrazů.</a:t>
            </a:r>
          </a:p>
          <a:p>
            <a:pPr eaLnBrk="1" hangingPunct="1"/>
            <a:endParaRPr lang="cs-CZ" altLang="cs-CZ" sz="1600" u="sng" dirty="0"/>
          </a:p>
          <a:p>
            <a:pPr eaLnBrk="1" hangingPunct="1"/>
            <a:r>
              <a:rPr lang="cs-CZ" altLang="cs-CZ" sz="1600" b="1" dirty="0"/>
              <a:t>Karl </a:t>
            </a:r>
            <a:r>
              <a:rPr lang="cs-CZ" altLang="cs-CZ" sz="1600" b="1" dirty="0" err="1"/>
              <a:t>Gerstner</a:t>
            </a:r>
            <a:r>
              <a:rPr lang="cs-CZ" altLang="cs-CZ" sz="1600" b="1" dirty="0"/>
              <a:t>: </a:t>
            </a:r>
            <a:r>
              <a:rPr lang="cs-CZ" altLang="cs-CZ" sz="1600" dirty="0"/>
              <a:t>„auto-vize“ vs. „tele-vize“</a:t>
            </a:r>
          </a:p>
          <a:p>
            <a:pPr lvl="1" eaLnBrk="1" hangingPunct="1">
              <a:buFontTx/>
              <a:buNone/>
            </a:pPr>
            <a:endParaRPr lang="cs-CZ" altLang="cs-CZ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D126BE9-7787-40C3-A24F-2E3C07075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3200" b="1" dirty="0">
              <a:highlight>
                <a:srgbClr val="FFFF00"/>
              </a:highlight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0409B74-B4D9-4A48-9177-901386CF2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1962 – 1964: „Boj s oblbující bednou.“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u="sng"/>
              <a:t>Paralelní koncepty: TV jako umělecký objekt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(TV interiéry v malbě, fotografii, akčním umění a divadle)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1400" b="1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Tom Wesselmann</a:t>
            </a:r>
            <a:r>
              <a:rPr lang="cs-CZ" altLang="cs-CZ" sz="1400"/>
              <a:t> (pop-art obrazy)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2"/>
              </a:rPr>
              <a:t>http://www.mediaartnet.org/works/still-life-28/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Paul Thek</a:t>
            </a:r>
            <a:r>
              <a:rPr lang="cs-CZ" altLang="cs-CZ" sz="1400"/>
              <a:t> (obrazy - televizní analýzy)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3"/>
              </a:rPr>
              <a:t>http://www.mediaartnet.org/works/ot-thek/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Lee Friedländer + Dennis Hopper</a:t>
            </a:r>
            <a:r>
              <a:rPr lang="cs-CZ" altLang="cs-CZ" sz="1400"/>
              <a:t> (TV jako objekt fotografie)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4"/>
              </a:rPr>
              <a:t>http://www.mediaartnet.org/works/tv-interieur/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5"/>
              </a:rPr>
              <a:t>http://www.mediaartnet.org/works/kennedy-suite/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Gerhard Richter a Konrad Lueg:</a:t>
            </a:r>
            <a:r>
              <a:rPr lang="cs-CZ" altLang="cs-CZ" sz="1400"/>
              <a:t> (akční umění)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6"/>
              </a:rPr>
              <a:t>http://www.mediaartnet.org/works/leben-mit-pop/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Allan Kaprow</a:t>
            </a:r>
            <a:r>
              <a:rPr lang="cs-CZ" altLang="cs-CZ" sz="1400"/>
              <a:t> (akční umění)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>
                <a:hlinkClick r:id="rId7"/>
              </a:rPr>
              <a:t>http://www.mediaartnet.org/works/push-and-pull/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 b="1"/>
              <a:t>Samuel Beckett</a:t>
            </a:r>
            <a:r>
              <a:rPr lang="cs-CZ" altLang="cs-CZ" sz="1400"/>
              <a:t> (4 TV hry)</a:t>
            </a:r>
          </a:p>
          <a:p>
            <a:pPr marL="808038" lvl="1">
              <a:lnSpc>
                <a:spcPct val="80000"/>
              </a:lnSpc>
            </a:pPr>
            <a:r>
              <a:rPr lang="cs-CZ" altLang="cs-CZ" sz="1400"/>
              <a:t>1966: </a:t>
            </a:r>
            <a:r>
              <a:rPr lang="cs-CZ" altLang="cs-CZ" sz="1400">
                <a:hlinkClick r:id="rId8"/>
              </a:rPr>
              <a:t>http://www.mediaartnet.org/works/he-joe/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/>
              <a:t>1977: </a:t>
            </a:r>
            <a:r>
              <a:rPr lang="cs-CZ" altLang="cs-CZ" sz="1400">
                <a:hlinkClick r:id="rId9"/>
              </a:rPr>
              <a:t>http://www.mediaartnet.org/works/nur-noch-gewolk/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/>
              <a:t>1981: </a:t>
            </a:r>
            <a:r>
              <a:rPr lang="cs-CZ" altLang="cs-CZ" sz="1400">
                <a:hlinkClick r:id="rId10"/>
              </a:rPr>
              <a:t>http://www.mediaartnet.org/works/quadrat/</a:t>
            </a:r>
            <a:endParaRPr lang="cs-CZ" altLang="cs-CZ" sz="1400"/>
          </a:p>
          <a:p>
            <a:pPr marL="808038" lvl="1">
              <a:lnSpc>
                <a:spcPct val="80000"/>
              </a:lnSpc>
            </a:pPr>
            <a:r>
              <a:rPr lang="cs-CZ" altLang="cs-CZ" sz="1400"/>
              <a:t>1983: </a:t>
            </a:r>
            <a:r>
              <a:rPr lang="cs-CZ" altLang="cs-CZ" sz="1400">
                <a:hlinkClick r:id="rId11"/>
              </a:rPr>
              <a:t>http://www.mediaartnet.org/works/nacht-und-traeume/</a:t>
            </a:r>
            <a:endParaRPr lang="cs-CZ" altLang="cs-CZ" sz="1400"/>
          </a:p>
          <a:p>
            <a:pPr marL="808038" lvl="1">
              <a:lnSpc>
                <a:spcPct val="80000"/>
              </a:lnSpc>
              <a:buNone/>
            </a:pPr>
            <a:endParaRPr lang="cs-CZ" altLang="cs-CZ" sz="1200" b="1" u="sng"/>
          </a:p>
        </p:txBody>
      </p:sp>
      <p:pic>
        <p:nvPicPr>
          <p:cNvPr id="32772" name="Picture 4" descr="Paul Thek «n.T.» | n.T. (Television Analyzations)">
            <a:extLst>
              <a:ext uri="{FF2B5EF4-FFF2-40B4-BE49-F238E27FC236}">
                <a16:creationId xmlns:a16="http://schemas.microsoft.com/office/drawing/2014/main" id="{1A6CB405-544B-4C67-81BD-BCA9928C6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962400"/>
            <a:ext cx="2743200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7558E9F-8B52-49F0-94EB-80E7E85E1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Umění &amp; TV / 1. dekáda</a:t>
            </a:r>
          </a:p>
        </p:txBody>
      </p:sp>
      <p:pic>
        <p:nvPicPr>
          <p:cNvPr id="20483" name="Picture 4" descr="Richard Hamilton «Just what is it that makes today's homes so different, so appealing?» | Just what is that makes today's homes so different, so appealing?">
            <a:extLst>
              <a:ext uri="{FF2B5EF4-FFF2-40B4-BE49-F238E27FC236}">
                <a16:creationId xmlns:a16="http://schemas.microsoft.com/office/drawing/2014/main" id="{EED72B73-5CEE-4AE0-B09C-68456719D251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00800" y="1600200"/>
            <a:ext cx="3683000" cy="3810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Rectangle 5">
            <a:extLst>
              <a:ext uri="{FF2B5EF4-FFF2-40B4-BE49-F238E27FC236}">
                <a16:creationId xmlns:a16="http://schemas.microsoft.com/office/drawing/2014/main" id="{94FDF392-E6B3-4363-9CDD-DFB23E27E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600200"/>
            <a:ext cx="4343400" cy="6302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600" b="1" dirty="0">
                <a:highlight>
                  <a:srgbClr val="FFFF00"/>
                </a:highlight>
              </a:rPr>
              <a:t>1962 – 1964: „Boj s oblbující bednou.“</a:t>
            </a:r>
          </a:p>
          <a:p>
            <a:pPr eaLnBrk="1" hangingPunct="1">
              <a:defRPr/>
            </a:pPr>
            <a:r>
              <a:rPr lang="cs-CZ" altLang="cs-CZ" sz="1600" dirty="0"/>
              <a:t> </a:t>
            </a:r>
            <a:r>
              <a:rPr lang="cs-CZ" altLang="cs-CZ" sz="1600" b="1" u="sng" dirty="0"/>
              <a:t>TV souprava jako umělecký materiál.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092326CE-B972-48A2-A4C8-E7E2C19D6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1" y="5548313"/>
            <a:ext cx="6196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Richard Hamilton: </a:t>
            </a:r>
            <a:r>
              <a:rPr lang="en-US" altLang="cs-CZ" sz="1400" i="1"/>
              <a:t>Just what is it that makes today's homes so different, so appealing?</a:t>
            </a:r>
            <a:r>
              <a:rPr lang="cs-CZ" altLang="cs-CZ" sz="1400" i="1"/>
              <a:t> -</a:t>
            </a:r>
            <a:r>
              <a:rPr lang="cs-CZ" altLang="cs-CZ" sz="1400"/>
              <a:t> 1956.</a:t>
            </a:r>
            <a:br>
              <a:rPr lang="cs-CZ" altLang="cs-CZ" sz="1400" b="1"/>
            </a:br>
            <a:br>
              <a:rPr lang="cs-CZ" altLang="cs-CZ" sz="1800" b="1"/>
            </a:br>
            <a:endParaRPr lang="cs-CZ" altLang="cs-CZ" sz="1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E7A2025-429C-4159-9FD4-A1791844C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Umění &amp; TV / 1. dekáda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1C4669F4-A342-4BC7-9BF3-068C25389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1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1508" name="Text Box 9">
            <a:extLst>
              <a:ext uri="{FF2B5EF4-FFF2-40B4-BE49-F238E27FC236}">
                <a16:creationId xmlns:a16="http://schemas.microsoft.com/office/drawing/2014/main" id="{7DD149C4-F745-44B2-A904-9E8C6305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828801"/>
            <a:ext cx="6477000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 </a:t>
            </a:r>
            <a:r>
              <a:rPr lang="cs-CZ" altLang="cs-CZ" sz="1800" u="sng"/>
              <a:t>Od Cage k Paikovi a  od hudby k interaktivnímu umění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 b="1"/>
              <a:t> Nam June Paik</a:t>
            </a:r>
            <a:r>
              <a:rPr lang="cs-CZ" altLang="cs-CZ" sz="1800"/>
              <a:t> (1932 </a:t>
            </a:r>
            <a:r>
              <a:rPr lang="cs-CZ" altLang="cs-CZ" sz="1800" b="1"/>
              <a:t>–</a:t>
            </a:r>
            <a:r>
              <a:rPr lang="cs-CZ" altLang="cs-CZ" sz="1800"/>
              <a:t> 2006): „otec“ umění videa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 b="1"/>
          </a:p>
        </p:txBody>
      </p:sp>
      <p:pic>
        <p:nvPicPr>
          <p:cNvPr id="21509" name="Picture 12" descr="Nam June Paik «Hommage à John Cage»">
            <a:extLst>
              <a:ext uri="{FF2B5EF4-FFF2-40B4-BE49-F238E27FC236}">
                <a16:creationId xmlns:a16="http://schemas.microsoft.com/office/drawing/2014/main" id="{05DEC0D4-C43D-4DC9-934F-7EFBEC04F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3048000"/>
            <a:ext cx="1755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3455AB8-1C49-4692-BC6D-5322689699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600" b="1" dirty="0">
                <a:highlight>
                  <a:srgbClr val="FFFF00"/>
                </a:highlight>
                <a:latin typeface="+mn-lt"/>
              </a:rPr>
              <a:t>Umění &amp; TV / 1. </a:t>
            </a: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dekáda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C64EBC0-6CC1-4457-A262-4028254EE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/>
              <a:t>John Cage: </a:t>
            </a:r>
            <a:r>
              <a:rPr lang="cs-CZ" altLang="cs-CZ" sz="1800" b="1" i="1"/>
              <a:t>Williams Mix</a:t>
            </a:r>
            <a:r>
              <a:rPr lang="cs-CZ" altLang="cs-CZ" sz="1800" b="1"/>
              <a:t>, 1952:</a:t>
            </a:r>
          </a:p>
          <a:p>
            <a:pPr eaLnBrk="1" hangingPunct="1"/>
            <a:r>
              <a:rPr lang="cs-CZ" altLang="cs-CZ" sz="1400">
                <a:hlinkClick r:id="rId2"/>
              </a:rPr>
              <a:t>http://www.mediaartnet.org/works/williams-mix/</a:t>
            </a:r>
            <a:endParaRPr lang="cs-CZ" altLang="cs-CZ" sz="1400"/>
          </a:p>
          <a:p>
            <a:pPr eaLnBrk="1" hangingPunct="1"/>
            <a:endParaRPr lang="cs-CZ" altLang="cs-CZ" sz="1400"/>
          </a:p>
        </p:txBody>
      </p:sp>
      <p:pic>
        <p:nvPicPr>
          <p:cNvPr id="22532" name="Picture 5" descr="John Cage «Williams Mix»">
            <a:extLst>
              <a:ext uri="{FF2B5EF4-FFF2-40B4-BE49-F238E27FC236}">
                <a16:creationId xmlns:a16="http://schemas.microsoft.com/office/drawing/2014/main" id="{E7FBFE93-A1B8-45C9-A82A-A93E088A1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3622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2ECCD9F-EA4E-4C90-99C0-A7B479E1D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Umění &amp; TV / 1. dekáda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9B2C470-024B-439A-9276-00027A958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/>
              <a:t>Nam June Paik: </a:t>
            </a:r>
            <a:r>
              <a:rPr lang="cs-CZ" altLang="cs-CZ" sz="1800" i="1"/>
              <a:t>Random Access Music</a:t>
            </a:r>
            <a:r>
              <a:rPr lang="cs-CZ" altLang="cs-CZ" sz="1800"/>
              <a:t> (1963)</a:t>
            </a:r>
            <a:endParaRPr lang="cs-CZ" altLang="cs-CZ" sz="1400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CC0512D9-ADF3-4937-89C7-F107C235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cs-CZ" altLang="cs-CZ" sz="1400"/>
          </a:p>
          <a:p>
            <a:pPr eaLnBrk="1" hangingPunct="1"/>
            <a:endParaRPr lang="cs-CZ" altLang="cs-CZ" sz="1400"/>
          </a:p>
          <a:p>
            <a:pPr eaLnBrk="1" hangingPunct="1"/>
            <a:r>
              <a:rPr lang="cs-CZ" altLang="cs-CZ" sz="1400">
                <a:hlinkClick r:id="rId2"/>
              </a:rPr>
              <a:t>http://www.mediaartnet.org/works/random-access/</a:t>
            </a:r>
            <a:endParaRPr lang="cs-CZ" altLang="cs-CZ" sz="1400"/>
          </a:p>
          <a:p>
            <a:pPr eaLnBrk="1" hangingPunct="1"/>
            <a:endParaRPr lang="cs-CZ" altLang="cs-CZ" sz="1400"/>
          </a:p>
        </p:txBody>
      </p:sp>
      <p:pic>
        <p:nvPicPr>
          <p:cNvPr id="23557" name="Picture 6" descr="Nam June Paik «Random Access Music»">
            <a:extLst>
              <a:ext uri="{FF2B5EF4-FFF2-40B4-BE49-F238E27FC236}">
                <a16:creationId xmlns:a16="http://schemas.microsoft.com/office/drawing/2014/main" id="{46F837B9-6470-4E01-9434-1D981D9E6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15811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8" descr="Nam June Paik «Random Access Music»">
            <a:extLst>
              <a:ext uri="{FF2B5EF4-FFF2-40B4-BE49-F238E27FC236}">
                <a16:creationId xmlns:a16="http://schemas.microsoft.com/office/drawing/2014/main" id="{9F4BB32C-5188-40B3-AC3F-F0F34BE1C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95601"/>
            <a:ext cx="45720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A9F1F88-F72C-4A22-B6BC-D8B6DCB33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Umění &amp; TV / 1. dekáda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E51882A-85CF-45A6-99E6-5E269313D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1800" b="1"/>
              <a:t>Nam June Paik:</a:t>
            </a:r>
            <a:r>
              <a:rPr lang="cs-CZ" altLang="cs-CZ" sz="1800" i="1"/>
              <a:t> Exposition of Music- Electronic Television, 1963.</a:t>
            </a:r>
          </a:p>
          <a:p>
            <a:pPr marL="609600" indent="-609600"/>
            <a:r>
              <a:rPr lang="cs-CZ" altLang="cs-CZ" sz="1800" i="1"/>
              <a:t>Místo konání: </a:t>
            </a:r>
            <a:r>
              <a:rPr lang="cs-CZ" altLang="cs-CZ" sz="1800"/>
              <a:t>Galerie Parnass, Wuppertal, Německo.</a:t>
            </a:r>
          </a:p>
          <a:p>
            <a:pPr marL="609600" indent="-609600"/>
            <a:r>
              <a:rPr lang="cs-CZ" altLang="cs-CZ" sz="1400">
                <a:hlinkClick r:id="rId2"/>
              </a:rPr>
              <a:t>http://www.medienkunstnetz.de/works/exposition-of-music/</a:t>
            </a:r>
            <a:endParaRPr lang="cs-CZ" altLang="cs-CZ" sz="1400"/>
          </a:p>
          <a:p>
            <a:pPr marL="609600" indent="-609600"/>
            <a:endParaRPr lang="cs-CZ" altLang="cs-CZ" sz="1400"/>
          </a:p>
          <a:p>
            <a:pPr marL="609600" indent="-609600"/>
            <a:endParaRPr lang="cs-CZ" altLang="cs-CZ" sz="1400"/>
          </a:p>
        </p:txBody>
      </p:sp>
      <p:pic>
        <p:nvPicPr>
          <p:cNvPr id="24580" name="Picture 5" descr="Nam June Paik «Exposition of Music – Electronic Television» | Leaflet printed for the show">
            <a:extLst>
              <a:ext uri="{FF2B5EF4-FFF2-40B4-BE49-F238E27FC236}">
                <a16:creationId xmlns:a16="http://schemas.microsoft.com/office/drawing/2014/main" id="{C94DAECD-A855-4D6A-AB03-4425F5A68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111" y="2497667"/>
            <a:ext cx="4905728" cy="367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E928C25-8893-4DF6-800A-149CF062A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sz="3200" b="1" dirty="0">
                <a:highlight>
                  <a:srgbClr val="FFFF00"/>
                </a:highlight>
                <a:latin typeface="+mn-lt"/>
              </a:rPr>
              <a:t>Umění &amp; TV / 1. dekáda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638FB8B-DB3F-4333-88F8-E0AC87648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/>
              <a:t>1963 – </a:t>
            </a:r>
            <a:r>
              <a:rPr lang="en-US" altLang="cs-CZ" sz="1800" b="1" i="1"/>
              <a:t>Exposition of Music- Electronic Television</a:t>
            </a:r>
            <a:r>
              <a:rPr lang="cs-CZ" altLang="cs-CZ" sz="1800" b="1"/>
              <a:t>:</a:t>
            </a:r>
          </a:p>
          <a:p>
            <a:pPr eaLnBrk="1" hangingPunct="1">
              <a:buFontTx/>
              <a:buNone/>
            </a:pPr>
            <a:endParaRPr lang="cs-CZ" altLang="cs-CZ" sz="1800" b="1"/>
          </a:p>
          <a:p>
            <a:pPr eaLnBrk="1" hangingPunct="1"/>
            <a:r>
              <a:rPr lang="cs-CZ" altLang="cs-CZ" sz="1400" b="1"/>
              <a:t>Vystavená díla:</a:t>
            </a:r>
          </a:p>
          <a:p>
            <a:pPr eaLnBrk="1" hangingPunct="1">
              <a:buFontTx/>
              <a:buNone/>
            </a:pPr>
            <a:r>
              <a:rPr lang="cs-CZ" altLang="cs-CZ" sz="1400"/>
              <a:t>	</a:t>
            </a:r>
            <a:r>
              <a:rPr lang="cs-CZ" altLang="cs-CZ" sz="1400" i="1"/>
              <a:t>„Akce s houslemi na provázku“:</a:t>
            </a:r>
            <a:r>
              <a:rPr lang="cs-CZ" altLang="cs-CZ" sz="1400"/>
              <a:t> </a:t>
            </a:r>
            <a:r>
              <a:rPr lang="cs-CZ" altLang="cs-CZ" sz="1400">
                <a:hlinkClick r:id="rId2"/>
              </a:rPr>
              <a:t>http://www.mediaartnet.org/works/violine-an-schnur/</a:t>
            </a:r>
            <a:r>
              <a:rPr lang="cs-CZ" altLang="cs-CZ" sz="1400"/>
              <a:t> </a:t>
            </a:r>
          </a:p>
          <a:p>
            <a:pPr eaLnBrk="1" hangingPunct="1">
              <a:buFontTx/>
              <a:buNone/>
            </a:pPr>
            <a:r>
              <a:rPr lang="cs-CZ" altLang="cs-CZ" sz="1400"/>
              <a:t>	„Šašlik z gramofonových desek“: </a:t>
            </a:r>
            <a:r>
              <a:rPr lang="cs-CZ" altLang="cs-CZ" sz="1400">
                <a:hlinkClick r:id="rId3"/>
              </a:rPr>
              <a:t>http://www.medienkunstnetz.de/works/schallplattenschaschlik/</a:t>
            </a:r>
            <a:endParaRPr lang="cs-CZ" altLang="cs-CZ" sz="1400"/>
          </a:p>
          <a:p>
            <a:pPr eaLnBrk="1" hangingPunct="1">
              <a:buFontTx/>
              <a:buNone/>
            </a:pPr>
            <a:r>
              <a:rPr lang="cs-CZ" altLang="cs-CZ" sz="1400"/>
              <a:t>	„Hudba náhodných vstupů“: </a:t>
            </a:r>
            <a:r>
              <a:rPr lang="cs-CZ" altLang="cs-CZ" sz="1400">
                <a:hlinkClick r:id="rId4"/>
              </a:rPr>
              <a:t>http://www.medienkunstnetz.de/works/random-access/</a:t>
            </a:r>
            <a:endParaRPr lang="cs-CZ" altLang="cs-CZ" sz="1400"/>
          </a:p>
          <a:p>
            <a:pPr eaLnBrk="1" hangingPunct="1">
              <a:buFontTx/>
              <a:buNone/>
            </a:pPr>
            <a:r>
              <a:rPr lang="cs-CZ" altLang="cs-CZ" sz="1400"/>
              <a:t>	„Participační televize“: </a:t>
            </a:r>
            <a:r>
              <a:rPr lang="cs-CZ" altLang="cs-CZ" sz="1400">
                <a:hlinkClick r:id="rId5"/>
              </a:rPr>
              <a:t>http://www.medienkunstnetz.de/works/participation-tv/</a:t>
            </a:r>
            <a:endParaRPr lang="cs-CZ" altLang="cs-CZ" sz="1400"/>
          </a:p>
          <a:p>
            <a:pPr eaLnBrk="1" hangingPunct="1">
              <a:buFontTx/>
              <a:buNone/>
            </a:pPr>
            <a:r>
              <a:rPr lang="cs-CZ" altLang="cs-CZ" sz="1400"/>
              <a:t>	„Kuba-TV“: </a:t>
            </a:r>
            <a:r>
              <a:rPr lang="cs-CZ" altLang="cs-CZ" sz="1400">
                <a:hlinkClick r:id="rId6"/>
              </a:rPr>
              <a:t>http://www.medienkunstnetz.de/works/kuba-tv/</a:t>
            </a:r>
            <a:endParaRPr lang="cs-CZ" altLang="cs-CZ" sz="1400"/>
          </a:p>
          <a:p>
            <a:pPr eaLnBrk="1" hangingPunct="1">
              <a:buFontTx/>
              <a:buNone/>
            </a:pPr>
            <a:r>
              <a:rPr lang="cs-CZ" altLang="cs-CZ" sz="1400"/>
              <a:t>	„Zen pro TV“: </a:t>
            </a:r>
          </a:p>
          <a:p>
            <a:pPr eaLnBrk="1" hangingPunct="1"/>
            <a:endParaRPr lang="cs-CZ" altLang="cs-CZ" sz="1400"/>
          </a:p>
        </p:txBody>
      </p:sp>
      <p:pic>
        <p:nvPicPr>
          <p:cNvPr id="25604" name="Picture 5" descr="08-zen-for-tv">
            <a:extLst>
              <a:ext uri="{FF2B5EF4-FFF2-40B4-BE49-F238E27FC236}">
                <a16:creationId xmlns:a16="http://schemas.microsoft.com/office/drawing/2014/main" id="{B46B1F2D-1210-45E7-AAA9-2D6545654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114800"/>
            <a:ext cx="21447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B241A7D-6AF2-420F-9043-CEC784B56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4000" b="1" dirty="0">
              <a:highlight>
                <a:srgbClr val="FFFF00"/>
              </a:highlight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4ABB075-C6C9-49F1-8196-25FC145D4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altLang="cs-CZ" sz="1800" b="1"/>
              <a:t>Wolf Vostell – TV dekoláž</a:t>
            </a:r>
          </a:p>
          <a:p>
            <a:pPr marL="609600" indent="-609600"/>
            <a:r>
              <a:rPr lang="cs-CZ" altLang="cs-CZ" sz="1600"/>
              <a:t>Raná tvorba – od </a:t>
            </a:r>
            <a:r>
              <a:rPr lang="cs-CZ" altLang="cs-CZ" sz="1600" b="1"/>
              <a:t>1958</a:t>
            </a:r>
            <a:r>
              <a:rPr lang="cs-CZ" altLang="cs-CZ" sz="1600"/>
              <a:t> (první nákresy TV instalací)</a:t>
            </a:r>
          </a:p>
          <a:p>
            <a:pPr marL="609600" indent="-609600"/>
            <a:r>
              <a:rPr lang="cs-CZ" altLang="cs-CZ" sz="1600">
                <a:hlinkClick r:id="rId2"/>
              </a:rPr>
              <a:t>http://www.mediaartnet.org/works/arbeiten-mit-fernsehern/</a:t>
            </a:r>
            <a:endParaRPr lang="cs-CZ" altLang="cs-CZ" sz="1600"/>
          </a:p>
          <a:p>
            <a:pPr marL="609600" indent="-609600"/>
            <a:r>
              <a:rPr lang="cs-CZ" altLang="cs-CZ" sz="1600" b="1"/>
              <a:t>1. TV dekoláž – instalace: 1963</a:t>
            </a:r>
          </a:p>
          <a:p>
            <a:pPr marL="609600" indent="-609600"/>
            <a:r>
              <a:rPr lang="cs-CZ" altLang="cs-CZ" sz="1600">
                <a:hlinkClick r:id="rId3"/>
              </a:rPr>
              <a:t>http://www.mediaartnet.org/works/tv-decowage/</a:t>
            </a:r>
            <a:endParaRPr lang="cs-CZ" altLang="cs-CZ" sz="1600"/>
          </a:p>
          <a:p>
            <a:pPr marL="609600" indent="-609600"/>
            <a:endParaRPr lang="cs-CZ" altLang="cs-CZ" sz="1600"/>
          </a:p>
          <a:p>
            <a:pPr marL="609600" indent="-609600">
              <a:buNone/>
            </a:pPr>
            <a:endParaRPr lang="cs-CZ" altLang="cs-CZ" sz="3600" b="1"/>
          </a:p>
          <a:p>
            <a:pPr marL="609600" indent="-609600"/>
            <a:endParaRPr lang="cs-CZ" altLang="cs-CZ" sz="3600" b="1"/>
          </a:p>
        </p:txBody>
      </p:sp>
      <p:pic>
        <p:nvPicPr>
          <p:cNvPr id="26628" name="Picture 6" descr="Wolf Vostell «Early Works with TV» | Frühe Arbeiten mit Fernsehern">
            <a:extLst>
              <a:ext uri="{FF2B5EF4-FFF2-40B4-BE49-F238E27FC236}">
                <a16:creationId xmlns:a16="http://schemas.microsoft.com/office/drawing/2014/main" id="{A3090F31-7844-4F42-88AB-CC8D600BC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528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 descr="Wolf Vostell «TV-Décoll/age no. 1» | subsequent realization">
            <a:extLst>
              <a:ext uri="{FF2B5EF4-FFF2-40B4-BE49-F238E27FC236}">
                <a16:creationId xmlns:a16="http://schemas.microsoft.com/office/drawing/2014/main" id="{F8468C64-D676-4361-B5C6-BEF9DC5BE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004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98B062A-D602-4C8E-8DF0-1DAB62A5F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b="1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Umění &amp; TV / 1. dekáda</a:t>
            </a:r>
            <a:endParaRPr lang="cs-CZ" altLang="cs-CZ" sz="4000" b="1" dirty="0">
              <a:highlight>
                <a:srgbClr val="FFFF00"/>
              </a:highlight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33D7371-8935-437B-A519-5DFE48CA8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800" b="1"/>
              <a:t>Wolf Vostell – TV dekoláž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/>
              <a:t>TV dekoláže před Vostellovou výstavou v New Yorku: </a:t>
            </a:r>
            <a:r>
              <a:rPr lang="cs-CZ" altLang="cs-CZ" sz="1600" b="1" i="1"/>
              <a:t>Pohřeb televize</a:t>
            </a:r>
            <a:r>
              <a:rPr lang="cs-CZ" altLang="cs-CZ" sz="1600"/>
              <a:t>, 1963, South Brunswick, New Jersey, YAM Festival‚19. května 1963.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600">
                <a:hlinkClick r:id="rId2"/>
              </a:rPr>
              <a:t>http://www.mediaartnet.org/works/tv-burying/</a:t>
            </a:r>
            <a:endParaRPr lang="cs-CZ" altLang="cs-CZ" sz="1600"/>
          </a:p>
          <a:p>
            <a:pPr marL="609600" indent="-609600">
              <a:lnSpc>
                <a:spcPct val="80000"/>
              </a:lnSpc>
            </a:pPr>
            <a:endParaRPr lang="cs-CZ" altLang="cs-CZ" sz="16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  <a:p>
            <a:pPr marL="609600" indent="-609600">
              <a:lnSpc>
                <a:spcPct val="80000"/>
              </a:lnSpc>
            </a:pPr>
            <a:endParaRPr lang="cs-CZ" altLang="cs-CZ" sz="1800"/>
          </a:p>
          <a:p>
            <a:pPr marL="609600" indent="-609600">
              <a:lnSpc>
                <a:spcPct val="80000"/>
              </a:lnSpc>
              <a:buNone/>
            </a:pPr>
            <a:endParaRPr lang="cs-CZ" altLang="cs-CZ" sz="2000" b="1"/>
          </a:p>
          <a:p>
            <a:pPr marL="609600" indent="-609600">
              <a:lnSpc>
                <a:spcPct val="80000"/>
              </a:lnSpc>
            </a:pPr>
            <a:endParaRPr lang="cs-CZ" altLang="cs-CZ" sz="2000" b="1"/>
          </a:p>
        </p:txBody>
      </p:sp>
      <p:pic>
        <p:nvPicPr>
          <p:cNvPr id="27652" name="Picture 4" descr="Wolf Vostell «TV Burying»">
            <a:extLst>
              <a:ext uri="{FF2B5EF4-FFF2-40B4-BE49-F238E27FC236}">
                <a16:creationId xmlns:a16="http://schemas.microsoft.com/office/drawing/2014/main" id="{6F5C473C-A2F4-4F6D-9461-0F749AB42D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22669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6" descr="Wolf Vostell «TV Burying»">
            <a:extLst>
              <a:ext uri="{FF2B5EF4-FFF2-40B4-BE49-F238E27FC236}">
                <a16:creationId xmlns:a16="http://schemas.microsoft.com/office/drawing/2014/main" id="{9CFD1D91-8DB5-4117-A0CC-ABF81EDBA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819400"/>
            <a:ext cx="22669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937</Words>
  <Application>Microsoft Office PowerPoint</Application>
  <PresentationFormat>Širokoúhlá obrazovka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Umění &amp; TV / 4 dekády vývoje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  <vt:lpstr>Umění &amp; TV / 1. dekáda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Umění &amp; TV / 4 dekády vývoje</dc:title>
  <dc:creator>Jana Horáková</dc:creator>
  <cp:lastModifiedBy>Jana Horáková</cp:lastModifiedBy>
  <cp:revision>4</cp:revision>
  <cp:lastPrinted>2020-04-10T20:03:58Z</cp:lastPrinted>
  <dcterms:created xsi:type="dcterms:W3CDTF">2020-04-10T19:51:00Z</dcterms:created>
  <dcterms:modified xsi:type="dcterms:W3CDTF">2020-04-10T20:32:26Z</dcterms:modified>
</cp:coreProperties>
</file>