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02" r:id="rId3"/>
    <p:sldId id="299" r:id="rId4"/>
    <p:sldId id="303" r:id="rId5"/>
    <p:sldId id="301" r:id="rId6"/>
    <p:sldId id="30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810B0-5810-4450-8801-C39F7A630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6AA8E5-5583-4CEB-B6BD-DBBE25DA9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631D94-A12A-41AD-92D7-F3F2CD8B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000BBD-5136-42FC-986B-49D6DDFD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B81CA7-7BEF-4087-BFB9-54B741B73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13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B81975-5CEC-4E01-9BA4-439E681D3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7D6901-809E-4D95-9805-8398ECBC9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1384DB-946B-44E1-A838-652F4C17C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7FBF7F-C5EE-4FD6-AF8B-8D740BA2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2813AC-13E7-4027-9AAB-63D9C24BC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3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1191250-2F31-4F2E-BF61-DD7A51EF6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52FBE73-9485-4D94-ABE1-E2854B9AF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EFBE54-4172-4107-A122-1A13746FB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995CA0-C451-4063-9F16-4C3C07785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AA380-4C50-4520-917B-9F36BFC5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979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05F04-820C-4ECA-AC17-F9B9A8169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17F94D-E3F6-464F-ACC1-F03BB6406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DE4C87-75EA-4830-BEEC-64B9900AA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56DE4D-DE3B-4D34-AE49-32770646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C75113-82C5-4BC0-9898-A7DF474F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8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06F45-3181-43C8-BC0D-6CE693EA0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BC16CA-89B7-46A2-9CB7-77572CDC1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4317B9-D51A-46A4-9396-EF0631DA5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D8B633-9420-4ABD-BBD6-5AE6CCC7C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A62C3-FF01-4635-9006-0D927E0B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926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55144-02F5-4507-8BC5-706E4EC53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39F928-BE22-4DDA-9564-F6C0C8F80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2EB47E-F8B7-4F94-BB15-7AD6D0C5E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B64149-CC10-4FDE-B57A-084626199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1FB977-E533-441F-AF4F-931EC6130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4FA2D7-F450-477A-B5EA-161C1958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45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FDA4D-8BCE-4A6F-A6CD-B8975501A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E26CD9-56D1-4E05-AB0C-8966FD854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6AE77F-1C99-4AB4-8314-AE55EC6FE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B3BB4F1-502A-4685-87C4-E7E0B10C6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08C1A8F-2288-40AE-8361-022201DFD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D628B4C-6FD8-47D3-9D60-BD4A0E77B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D6A33EB-3DC5-4AC7-A533-E264FACE5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ABC7FE2-60DE-4AED-AD77-E585CEE68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18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9CCE8-85B9-4C2F-A8E9-A7B38B5BD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5752FB1-84BB-4D87-99BF-B147271B5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3838C6-4CAC-4D71-AF8C-8CEF337D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E41345-9557-4ABF-8224-B9CD9FFD2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21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3018BC-6C11-4C06-8B75-612D851A2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4C16CAB-A889-4F28-954F-F8A4FC568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E96DF0-5701-40F8-B546-E04A2BA36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662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CBA5F8-DB78-4D68-B282-79262FB3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9CFB4B-87CE-4983-99E0-33681A160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0AE3F1-FB13-4D78-A822-145547FC7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55B1BB-FA61-459D-A01D-893D8E6B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B7425E-78F2-447A-AEFB-56CFB84C6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BEFCAB-3A50-4532-ACF7-D93F25607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16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F560CE-5A9F-4C13-9267-7EE136715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503DA5-F860-4004-8A84-8237D7D40B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40CE1EF-3DCC-4AFB-B548-10C15838C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CD2186-E032-4E32-955C-EC452FA75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106D67-6085-4122-9815-1C6FA4B66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DED876-353D-427F-9F4D-EBF2F199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59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CEE2971-80EC-4E39-86B4-81A1FCD81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0B0A4F-C9DE-4959-829D-6901F69CE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445857-F870-46BF-A58E-61AE94C79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73EB5-78FD-423D-BC11-2BDDB9396941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CDE7A9-6D74-4C40-AAD2-EB71DA5E29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5593B6-380A-41CC-B4FA-DFA6E8E61F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47136-6E10-4D94-86F4-463FC49C9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09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artnet.org/source-text/6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aartnet.org/source-text/63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artnet.org/works/krucifikation/" TargetMode="External"/><Relationship Id="rId7" Type="http://schemas.openxmlformats.org/officeDocument/2006/relationships/hyperlink" Target="http://www.mediaartnet.org/works/impressions/" TargetMode="External"/><Relationship Id="rId2" Type="http://schemas.openxmlformats.org/officeDocument/2006/relationships/hyperlink" Target="http://www.mediaartnet.org/works/audience-exhibite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aartnet.org/works/glauben-sie-nicht/" TargetMode="External"/><Relationship Id="rId5" Type="http://schemas.openxmlformats.org/officeDocument/2006/relationships/hyperlink" Target="http://www.mediaartnet.org/works/autohypnose/" TargetMode="External"/><Relationship Id="rId4" Type="http://schemas.openxmlformats.org/officeDocument/2006/relationships/hyperlink" Target="http://www.mediaartnet.org/works/beobachtun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enkunstnetz.de/works/paik-abe-synthesizer/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ubu.com/film/vasulka_calligram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Xo2RItFeXcM" TargetMode="External"/><Relationship Id="rId5" Type="http://schemas.openxmlformats.org/officeDocument/2006/relationships/hyperlink" Target="http://www.youtube.com/watch?v=os9yoPyrtFs&amp;feature=related" TargetMode="External"/><Relationship Id="rId4" Type="http://schemas.openxmlformats.org/officeDocument/2006/relationships/hyperlink" Target="http://www.mediaartnet.org/works/outer-and-inner-space/video/1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VUfwg0bz-Yo&amp;feature=related" TargetMode="External"/><Relationship Id="rId3" Type="http://schemas.openxmlformats.org/officeDocument/2006/relationships/hyperlink" Target="http://www.youtube.com/watch?v=aLNfUB7JtA4" TargetMode="External"/><Relationship Id="rId7" Type="http://schemas.openxmlformats.org/officeDocument/2006/relationships/hyperlink" Target="http://www.ubu.com/film/burden_selected.html" TargetMode="External"/><Relationship Id="rId2" Type="http://schemas.openxmlformats.org/officeDocument/2006/relationships/hyperlink" Target="http://www.youtube.com/watch?v=AFXLkPAT6dg&amp;feature=relat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x7DWz_jMtR4" TargetMode="External"/><Relationship Id="rId5" Type="http://schemas.openxmlformats.org/officeDocument/2006/relationships/hyperlink" Target="http://www.mediaartnet.org/works/zeit-und-gegenzeit/" TargetMode="External"/><Relationship Id="rId4" Type="http://schemas.openxmlformats.org/officeDocument/2006/relationships/hyperlink" Target="http://www.mediaartnet.org/works/time-delay-ro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E50242E-7C37-4121-87DF-B79FC93AB4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highlight>
                  <a:srgbClr val="FFFF00"/>
                </a:highlight>
              </a:rPr>
              <a:t>Umění videa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43D72F07-3821-487D-B187-C16C28ED4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endParaRPr lang="cs-CZ" altLang="cs-CZ" sz="1800" b="1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/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lvl="1" eaLnBrk="1" hangingPunct="1">
              <a:buFontTx/>
              <a:buNone/>
            </a:pPr>
            <a:endParaRPr lang="cs-CZ" altLang="cs-CZ" sz="1600" b="1"/>
          </a:p>
          <a:p>
            <a:pPr lvl="1" eaLnBrk="1" hangingPunct="1">
              <a:buFontTx/>
              <a:buNone/>
            </a:pPr>
            <a:endParaRPr lang="cs-CZ" altLang="cs-CZ" sz="1800" b="1"/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688A7195-52E2-47EF-8CC2-0BA4556DF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118" y="1752601"/>
            <a:ext cx="937708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buFontTx/>
              <a:buNone/>
            </a:pPr>
            <a:r>
              <a:rPr lang="cs-CZ" altLang="cs-CZ" sz="2400" b="1" dirty="0"/>
              <a:t>VT ≠ TV</a:t>
            </a:r>
          </a:p>
          <a:p>
            <a:pPr algn="ctr" eaLnBrk="1" hangingPunct="1"/>
            <a:r>
              <a:rPr lang="cs-CZ" altLang="cs-CZ" sz="1600" b="1" u="sng" dirty="0"/>
              <a:t>Tři začátky umění videa</a:t>
            </a:r>
          </a:p>
          <a:p>
            <a:pPr eaLnBrk="1" hangingPunct="1">
              <a:buFontTx/>
              <a:buNone/>
            </a:pPr>
            <a:endParaRPr lang="cs-CZ" altLang="cs-CZ" sz="1600" b="1" u="sng" dirty="0"/>
          </a:p>
          <a:p>
            <a:pPr eaLnBrk="1" hangingPunct="1"/>
            <a:r>
              <a:rPr lang="cs-CZ" altLang="cs-CZ" sz="1600" b="1" dirty="0"/>
              <a:t>1963:</a:t>
            </a:r>
            <a:r>
              <a:rPr lang="cs-CZ" altLang="cs-CZ" sz="1600" dirty="0"/>
              <a:t> Nam June </a:t>
            </a:r>
            <a:r>
              <a:rPr lang="cs-CZ" altLang="cs-CZ" sz="1600" dirty="0" err="1"/>
              <a:t>Paik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Exposition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Music – </a:t>
            </a:r>
            <a:r>
              <a:rPr lang="cs-CZ" altLang="cs-CZ" sz="1600" i="1" dirty="0" err="1"/>
              <a:t>Electronic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Television</a:t>
            </a:r>
            <a:r>
              <a:rPr lang="cs-CZ" altLang="cs-CZ" sz="1600" dirty="0"/>
              <a:t>, Galerie Parnas, </a:t>
            </a:r>
            <a:r>
              <a:rPr lang="cs-CZ" altLang="cs-CZ" sz="1600" dirty="0" err="1"/>
              <a:t>Wuppertal</a:t>
            </a:r>
            <a:r>
              <a:rPr lang="cs-CZ" altLang="cs-CZ" sz="1600" dirty="0"/>
              <a:t>, Německo.</a:t>
            </a:r>
          </a:p>
          <a:p>
            <a:pPr eaLnBrk="1" hangingPunct="1"/>
            <a:r>
              <a:rPr lang="cs-CZ" altLang="cs-CZ" sz="1600" b="1" dirty="0"/>
              <a:t>1965</a:t>
            </a:r>
            <a:r>
              <a:rPr lang="cs-CZ" altLang="cs-CZ" sz="1600" dirty="0"/>
              <a:t>: Andy </a:t>
            </a:r>
            <a:r>
              <a:rPr lang="cs-CZ" altLang="cs-CZ" sz="1600" dirty="0" err="1"/>
              <a:t>Warhol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Outer</a:t>
            </a:r>
            <a:r>
              <a:rPr lang="cs-CZ" altLang="cs-CZ" sz="1600" i="1" dirty="0"/>
              <a:t> and </a:t>
            </a:r>
            <a:r>
              <a:rPr lang="cs-CZ" altLang="cs-CZ" sz="1600" i="1" dirty="0" err="1"/>
              <a:t>Inner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Space</a:t>
            </a:r>
            <a:r>
              <a:rPr lang="cs-CZ" altLang="cs-CZ" sz="1600" dirty="0"/>
              <a:t>. /videokamera </a:t>
            </a:r>
            <a:r>
              <a:rPr lang="cs-CZ" altLang="cs-CZ" sz="1600" dirty="0" err="1"/>
              <a:t>Norelco</a:t>
            </a:r>
            <a:r>
              <a:rPr lang="cs-CZ" altLang="cs-CZ" sz="1600" dirty="0"/>
              <a:t> /- umělecké nahrávky na party v NY, 29. září. </a:t>
            </a:r>
          </a:p>
          <a:p>
            <a:pPr eaLnBrk="1" hangingPunct="1"/>
            <a:r>
              <a:rPr lang="cs-CZ" altLang="cs-CZ" sz="1600" b="1" dirty="0"/>
              <a:t>1965:</a:t>
            </a:r>
            <a:r>
              <a:rPr lang="cs-CZ" altLang="cs-CZ" sz="1600" dirty="0"/>
              <a:t> Nam June </a:t>
            </a:r>
            <a:r>
              <a:rPr lang="cs-CZ" altLang="cs-CZ" sz="1600" dirty="0" err="1"/>
              <a:t>Paik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Electronic</a:t>
            </a:r>
            <a:r>
              <a:rPr lang="cs-CZ" altLang="cs-CZ" sz="1600" i="1" dirty="0"/>
              <a:t> Video </a:t>
            </a:r>
            <a:r>
              <a:rPr lang="cs-CZ" altLang="cs-CZ" sz="1600" i="1" dirty="0" err="1"/>
              <a:t>Recorder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Cafe</a:t>
            </a:r>
            <a:r>
              <a:rPr lang="cs-CZ" altLang="cs-CZ" sz="1600" dirty="0"/>
              <a:t> Au Go </a:t>
            </a:r>
            <a:r>
              <a:rPr lang="cs-CZ" altLang="cs-CZ" sz="1600" dirty="0" err="1"/>
              <a:t>Go</a:t>
            </a:r>
            <a:r>
              <a:rPr lang="cs-CZ" altLang="cs-CZ" sz="1600" dirty="0"/>
              <a:t>, New York.</a:t>
            </a:r>
          </a:p>
          <a:p>
            <a:pPr eaLnBrk="1" hangingPunct="1">
              <a:buFontTx/>
              <a:buNone/>
            </a:pPr>
            <a:endParaRPr lang="cs-CZ" altLang="cs-CZ" sz="1600" dirty="0"/>
          </a:p>
          <a:p>
            <a:pPr eaLnBrk="1" hangingPunct="1">
              <a:buFontTx/>
              <a:buNone/>
            </a:pPr>
            <a:endParaRPr lang="cs-CZ" altLang="cs-CZ" sz="1800" b="1" dirty="0"/>
          </a:p>
          <a:p>
            <a:pPr lvl="1" eaLnBrk="1" hangingPunct="1">
              <a:buFontTx/>
              <a:buNone/>
            </a:pPr>
            <a:endParaRPr lang="cs-CZ" altLang="cs-CZ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BE6DB985-5D81-4271-85EE-FB05E8BD8F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highlight>
                  <a:srgbClr val="FFFF00"/>
                </a:highlight>
              </a:rPr>
              <a:t>Umění videa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FA66428-2831-4217-AE1D-23FB5D250D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endParaRPr lang="cs-CZ" altLang="cs-CZ" sz="1800" b="1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/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lvl="1" eaLnBrk="1" hangingPunct="1">
              <a:buFontTx/>
              <a:buNone/>
            </a:pPr>
            <a:endParaRPr lang="cs-CZ" altLang="cs-CZ" sz="1600" b="1"/>
          </a:p>
          <a:p>
            <a:pPr lvl="1" eaLnBrk="1" hangingPunct="1">
              <a:buFontTx/>
              <a:buNone/>
            </a:pPr>
            <a:endParaRPr lang="cs-CZ" altLang="cs-CZ" sz="1800" b="1"/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08D360A2-F1C6-4A44-A1C3-94674A25E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752601"/>
            <a:ext cx="9525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buFontTx/>
              <a:buNone/>
            </a:pPr>
            <a:r>
              <a:rPr lang="cs-CZ" altLang="cs-CZ" sz="2400" b="1" dirty="0"/>
              <a:t>VT ≠ TV</a:t>
            </a:r>
          </a:p>
          <a:p>
            <a:pPr eaLnBrk="1" hangingPunct="1"/>
            <a:endParaRPr lang="cs-CZ" altLang="cs-CZ" sz="1200" dirty="0"/>
          </a:p>
          <a:p>
            <a:pPr algn="ctr" eaLnBrk="1" hangingPunct="1"/>
            <a:r>
              <a:rPr lang="cs-CZ" altLang="cs-CZ" sz="1600" b="1" u="sng" dirty="0"/>
              <a:t>TV estetika vs. video estetika</a:t>
            </a:r>
          </a:p>
          <a:p>
            <a:pPr eaLnBrk="1" hangingPunct="1"/>
            <a:r>
              <a:rPr lang="cs-CZ" altLang="cs-CZ" sz="1600" b="1" dirty="0"/>
              <a:t>Peter </a:t>
            </a:r>
            <a:r>
              <a:rPr lang="cs-CZ" altLang="cs-CZ" sz="1600" b="1" dirty="0" err="1"/>
              <a:t>Weibel</a:t>
            </a:r>
            <a:r>
              <a:rPr lang="cs-CZ" altLang="cs-CZ" sz="1600" b="1" dirty="0"/>
              <a:t> </a:t>
            </a:r>
            <a:r>
              <a:rPr lang="cs-CZ" altLang="cs-CZ" sz="1600" dirty="0"/>
              <a:t>a jeho atributy videoartu a „</a:t>
            </a:r>
            <a:r>
              <a:rPr lang="cs-CZ" altLang="cs-CZ" sz="1600" dirty="0" err="1"/>
              <a:t>videologie</a:t>
            </a:r>
            <a:r>
              <a:rPr lang="cs-CZ" altLang="cs-CZ" sz="1600" dirty="0"/>
              <a:t>“ in:</a:t>
            </a:r>
            <a:r>
              <a:rPr lang="cs-CZ" altLang="cs-CZ" sz="1600" b="1" dirty="0"/>
              <a:t> R. </a:t>
            </a:r>
            <a:r>
              <a:rPr lang="cs-CZ" altLang="cs-CZ" sz="1600" b="1" dirty="0" err="1"/>
              <a:t>Frieling</a:t>
            </a:r>
            <a:r>
              <a:rPr lang="cs-CZ" altLang="cs-CZ" sz="1600" b="1" dirty="0"/>
              <a:t>: VT ≠ TV – </a:t>
            </a:r>
            <a:r>
              <a:rPr lang="cs-CZ" altLang="cs-CZ" sz="1600" b="1" dirty="0" err="1"/>
              <a:t>The</a:t>
            </a:r>
            <a:r>
              <a:rPr lang="cs-CZ" altLang="cs-CZ" sz="1600" b="1" dirty="0"/>
              <a:t> </a:t>
            </a:r>
            <a:r>
              <a:rPr lang="en-US" altLang="cs-CZ" sz="1600" b="1" dirty="0"/>
              <a:t>Beginnings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of</a:t>
            </a:r>
            <a:r>
              <a:rPr lang="cs-CZ" altLang="cs-CZ" sz="1600" b="1" dirty="0"/>
              <a:t> Video Art</a:t>
            </a:r>
          </a:p>
          <a:p>
            <a:pPr eaLnBrk="1" hangingPunct="1"/>
            <a:r>
              <a:rPr lang="cs-CZ" altLang="cs-CZ" sz="1600" dirty="0">
                <a:hlinkClick r:id="rId2"/>
              </a:rPr>
              <a:t>http://mediaartnet.org/source-text/63/</a:t>
            </a:r>
            <a:endParaRPr lang="cs-CZ" altLang="cs-CZ" sz="1600" dirty="0"/>
          </a:p>
          <a:p>
            <a:pPr eaLnBrk="1" hangingPunct="1">
              <a:buFontTx/>
              <a:buNone/>
            </a:pPr>
            <a:endParaRPr lang="cs-CZ" altLang="cs-CZ" sz="1600" dirty="0"/>
          </a:p>
          <a:p>
            <a:pPr eaLnBrk="1" hangingPunct="1">
              <a:buFontTx/>
              <a:buNone/>
            </a:pPr>
            <a:endParaRPr lang="cs-CZ" altLang="cs-CZ" sz="1800" b="1" dirty="0"/>
          </a:p>
          <a:p>
            <a:pPr lvl="1" eaLnBrk="1" hangingPunct="1">
              <a:buFontTx/>
              <a:buNone/>
            </a:pPr>
            <a:endParaRPr lang="cs-CZ" altLang="cs-CZ" sz="1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7614EA24-F1BE-4796-AF48-20B2C40B9B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highlight>
                  <a:srgbClr val="FFFF00"/>
                </a:highlight>
              </a:rPr>
              <a:t>Umění videa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28B35D9E-E1D8-49F4-AE43-003979EC1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endParaRPr lang="cs-CZ" altLang="cs-CZ" sz="1800" b="1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/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lvl="1" eaLnBrk="1" hangingPunct="1">
              <a:buFontTx/>
              <a:buNone/>
            </a:pPr>
            <a:endParaRPr lang="cs-CZ" altLang="cs-CZ" sz="1600" b="1"/>
          </a:p>
          <a:p>
            <a:pPr lvl="1" eaLnBrk="1" hangingPunct="1">
              <a:buFontTx/>
              <a:buNone/>
            </a:pPr>
            <a:endParaRPr lang="cs-CZ" altLang="cs-CZ" sz="1800" b="1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30D69053-DA42-47FF-A60C-969B9577B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1" y="1752601"/>
            <a:ext cx="9525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buFontTx/>
              <a:buNone/>
            </a:pPr>
            <a:r>
              <a:rPr lang="cs-CZ" altLang="cs-CZ" sz="2400" b="1" dirty="0"/>
              <a:t>VT ≠ TV</a:t>
            </a:r>
          </a:p>
          <a:p>
            <a:pPr eaLnBrk="1" hangingPunct="1"/>
            <a:r>
              <a:rPr lang="cs-CZ" altLang="cs-CZ" sz="1400" dirty="0"/>
              <a:t>«On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Philosophy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VT and VTR» he </a:t>
            </a:r>
            <a:r>
              <a:rPr lang="cs-CZ" altLang="cs-CZ" sz="1400" dirty="0" err="1"/>
              <a:t>listed</a:t>
            </a:r>
            <a:r>
              <a:rPr lang="cs-CZ" altLang="cs-CZ" sz="1400" dirty="0"/>
              <a:t> these </a:t>
            </a:r>
            <a:r>
              <a:rPr lang="cs-CZ" altLang="cs-CZ" sz="1400" dirty="0" err="1"/>
              <a:t>attributes</a:t>
            </a:r>
            <a:r>
              <a:rPr lang="cs-CZ" altLang="cs-CZ" sz="1400" dirty="0"/>
              <a:t> as </a:t>
            </a:r>
            <a:r>
              <a:rPr lang="cs-CZ" altLang="cs-CZ" sz="1400" dirty="0" err="1"/>
              <a:t>follows</a:t>
            </a:r>
            <a:r>
              <a:rPr lang="cs-CZ" altLang="cs-CZ" sz="1400" dirty="0"/>
              <a:t>: </a:t>
            </a:r>
            <a:r>
              <a:rPr lang="cs-CZ" altLang="cs-CZ" sz="1400" b="1" dirty="0"/>
              <a:t>1. </a:t>
            </a:r>
            <a:r>
              <a:rPr lang="cs-CZ" altLang="cs-CZ" sz="1400" b="1" dirty="0" err="1"/>
              <a:t>Synthetics</a:t>
            </a:r>
            <a:r>
              <a:rPr lang="cs-CZ" altLang="cs-CZ" sz="1400" b="1" dirty="0"/>
              <a:t> – </a:t>
            </a:r>
            <a:r>
              <a:rPr lang="cs-CZ" altLang="cs-CZ" sz="1400" b="1" dirty="0" err="1"/>
              <a:t>the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entire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range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of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electronic</a:t>
            </a:r>
            <a:r>
              <a:rPr lang="cs-CZ" altLang="cs-CZ" sz="1400" b="1" dirty="0"/>
              <a:t> image </a:t>
            </a:r>
            <a:r>
              <a:rPr lang="cs-CZ" altLang="cs-CZ" sz="1400" b="1" dirty="0" err="1"/>
              <a:t>manipulation</a:t>
            </a:r>
            <a:r>
              <a:rPr lang="cs-CZ" altLang="cs-CZ" sz="1400" b="1" dirty="0"/>
              <a:t>, 2. </a:t>
            </a:r>
            <a:r>
              <a:rPr lang="cs-CZ" altLang="cs-CZ" sz="1400" b="1" dirty="0" err="1"/>
              <a:t>Transformation</a:t>
            </a:r>
            <a:r>
              <a:rPr lang="cs-CZ" altLang="cs-CZ" sz="1400" b="1" dirty="0"/>
              <a:t> – </a:t>
            </a:r>
            <a:r>
              <a:rPr lang="cs-CZ" altLang="cs-CZ" sz="1400" b="1" dirty="0" err="1"/>
              <a:t>the</a:t>
            </a:r>
            <a:r>
              <a:rPr lang="cs-CZ" altLang="cs-CZ" sz="1400" b="1" dirty="0"/>
              <a:t> «</a:t>
            </a:r>
            <a:r>
              <a:rPr lang="cs-CZ" altLang="cs-CZ" sz="1400" b="1" dirty="0" err="1"/>
              <a:t>psychedelic</a:t>
            </a:r>
            <a:r>
              <a:rPr lang="cs-CZ" altLang="cs-CZ" sz="1400" b="1" dirty="0"/>
              <a:t>» shift </a:t>
            </a:r>
            <a:r>
              <a:rPr lang="cs-CZ" altLang="cs-CZ" sz="1400" b="1" dirty="0" err="1"/>
              <a:t>from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concrete</a:t>
            </a:r>
            <a:r>
              <a:rPr lang="cs-CZ" altLang="cs-CZ" sz="1400" b="1" dirty="0"/>
              <a:t>, </a:t>
            </a:r>
            <a:r>
              <a:rPr lang="cs-CZ" altLang="cs-CZ" sz="1400" b="1" dirty="0" err="1"/>
              <a:t>interpretable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images</a:t>
            </a:r>
            <a:r>
              <a:rPr lang="cs-CZ" altLang="cs-CZ" sz="1400" b="1" dirty="0"/>
              <a:t> to </a:t>
            </a:r>
            <a:r>
              <a:rPr lang="cs-CZ" altLang="cs-CZ" sz="1400" b="1" dirty="0" err="1"/>
              <a:t>abstract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shapes</a:t>
            </a:r>
            <a:r>
              <a:rPr lang="cs-CZ" altLang="cs-CZ" sz="1400" b="1" dirty="0"/>
              <a:t>, 3. </a:t>
            </a:r>
            <a:r>
              <a:rPr lang="cs-CZ" altLang="cs-CZ" sz="1400" b="1" dirty="0" err="1"/>
              <a:t>Self</a:t>
            </a:r>
            <a:r>
              <a:rPr lang="cs-CZ" altLang="cs-CZ" sz="1400" b="1" dirty="0"/>
              <a:t>-reference, 4. Instant </a:t>
            </a:r>
            <a:r>
              <a:rPr lang="cs-CZ" altLang="cs-CZ" sz="1400" b="1" dirty="0" err="1"/>
              <a:t>time</a:t>
            </a:r>
            <a:r>
              <a:rPr lang="cs-CZ" altLang="cs-CZ" sz="1400" b="1" dirty="0"/>
              <a:t> – </a:t>
            </a:r>
            <a:r>
              <a:rPr lang="cs-CZ" altLang="cs-CZ" sz="1400" b="1" dirty="0" err="1"/>
              <a:t>the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components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of</a:t>
            </a:r>
            <a:r>
              <a:rPr lang="cs-CZ" altLang="cs-CZ" sz="1400" b="1" dirty="0"/>
              <a:t> a </a:t>
            </a:r>
            <a:r>
              <a:rPr lang="cs-CZ" altLang="cs-CZ" sz="1400" b="1" dirty="0" err="1"/>
              <a:t>two-way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communications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system</a:t>
            </a:r>
            <a:r>
              <a:rPr lang="cs-CZ" altLang="cs-CZ" sz="1400" b="1" dirty="0"/>
              <a:t> (</a:t>
            </a:r>
            <a:r>
              <a:rPr lang="cs-CZ" altLang="cs-CZ" sz="1400" b="1" dirty="0" err="1"/>
              <a:t>closed-circuit</a:t>
            </a:r>
            <a:r>
              <a:rPr lang="cs-CZ" altLang="cs-CZ" sz="1400" b="1" dirty="0"/>
              <a:t>, video feedback), and 5. Box – </a:t>
            </a:r>
            <a:r>
              <a:rPr lang="cs-CZ" altLang="cs-CZ" sz="1400" b="1" dirty="0" err="1"/>
              <a:t>the</a:t>
            </a:r>
            <a:r>
              <a:rPr lang="cs-CZ" altLang="cs-CZ" sz="1400" b="1" dirty="0"/>
              <a:t> monitor </a:t>
            </a:r>
            <a:r>
              <a:rPr lang="cs-CZ" altLang="cs-CZ" sz="1400" b="1" dirty="0" err="1"/>
              <a:t>deployed</a:t>
            </a:r>
            <a:r>
              <a:rPr lang="cs-CZ" altLang="cs-CZ" sz="1400" b="1" dirty="0"/>
              <a:t> by TV and VTR</a:t>
            </a:r>
            <a:r>
              <a:rPr lang="cs-CZ" altLang="cs-CZ" sz="1400" dirty="0"/>
              <a:t> and </a:t>
            </a:r>
            <a:r>
              <a:rPr lang="cs-CZ" altLang="cs-CZ" sz="1400" dirty="0" err="1"/>
              <a:t>representing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for</a:t>
            </a:r>
            <a:r>
              <a:rPr lang="cs-CZ" altLang="cs-CZ" sz="1400" dirty="0"/>
              <a:t> </a:t>
            </a:r>
            <a:r>
              <a:rPr lang="cs-CZ" altLang="cs-CZ" sz="1400" dirty="0" err="1"/>
              <a:t>Weibel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switch to a </a:t>
            </a:r>
            <a:r>
              <a:rPr lang="cs-CZ" altLang="cs-CZ" sz="1400" dirty="0" err="1"/>
              <a:t>machine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system</a:t>
            </a:r>
            <a:r>
              <a:rPr lang="cs-CZ" altLang="cs-CZ" sz="1400" dirty="0"/>
              <a:t> as </a:t>
            </a:r>
            <a:r>
              <a:rPr lang="cs-CZ" altLang="cs-CZ" sz="1400" dirty="0" err="1"/>
              <a:t>opposed</a:t>
            </a:r>
            <a:r>
              <a:rPr lang="cs-CZ" altLang="cs-CZ" sz="1400" dirty="0"/>
              <a:t> to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projection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system</a:t>
            </a:r>
            <a:r>
              <a:rPr lang="cs-CZ" altLang="cs-CZ" sz="1400" dirty="0"/>
              <a:t> </a:t>
            </a:r>
            <a:r>
              <a:rPr lang="cs-CZ" altLang="cs-CZ" sz="1400" dirty="0" err="1"/>
              <a:t>used</a:t>
            </a:r>
            <a:r>
              <a:rPr lang="cs-CZ" altLang="cs-CZ" sz="1400" dirty="0"/>
              <a:t> by </a:t>
            </a:r>
            <a:r>
              <a:rPr lang="cs-CZ" altLang="cs-CZ" sz="1400" dirty="0" err="1"/>
              <a:t>cinema</a:t>
            </a:r>
            <a:r>
              <a:rPr lang="cs-CZ" altLang="cs-CZ" sz="1400" dirty="0"/>
              <a:t>. </a:t>
            </a:r>
            <a:r>
              <a:rPr lang="cs-CZ" altLang="cs-CZ" sz="1400" dirty="0" err="1"/>
              <a:t>This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initial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view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monitor as a media-</a:t>
            </a:r>
            <a:r>
              <a:rPr lang="cs-CZ" altLang="cs-CZ" sz="1400" dirty="0" err="1"/>
              <a:t>specific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essential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video art has not </a:t>
            </a:r>
            <a:r>
              <a:rPr lang="cs-CZ" altLang="cs-CZ" sz="1400" dirty="0" err="1"/>
              <a:t>unconditionally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survived</a:t>
            </a:r>
            <a:r>
              <a:rPr lang="cs-CZ" altLang="cs-CZ" sz="1400" dirty="0"/>
              <a:t> up to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present</a:t>
            </a:r>
            <a:r>
              <a:rPr lang="cs-CZ" altLang="cs-CZ" sz="1400" dirty="0"/>
              <a:t> </a:t>
            </a:r>
            <a:r>
              <a:rPr lang="cs-CZ" altLang="cs-CZ" sz="1400" dirty="0" err="1"/>
              <a:t>day</a:t>
            </a:r>
            <a:r>
              <a:rPr lang="cs-CZ" altLang="cs-CZ" sz="1400" dirty="0"/>
              <a:t>. </a:t>
            </a:r>
            <a:r>
              <a:rPr lang="cs-CZ" altLang="cs-CZ" sz="1400" dirty="0" err="1"/>
              <a:t>While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Paik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enthusiastically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saw</a:t>
            </a:r>
            <a:r>
              <a:rPr lang="cs-CZ" altLang="cs-CZ" sz="1400" dirty="0"/>
              <a:t> his </a:t>
            </a:r>
            <a:r>
              <a:rPr lang="cs-CZ" altLang="cs-CZ" sz="1400" dirty="0" err="1"/>
              <a:t>dream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an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electronic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Sistine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Chapel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approaching</a:t>
            </a:r>
            <a:r>
              <a:rPr lang="cs-CZ" altLang="cs-CZ" sz="1400" dirty="0"/>
              <a:t> </a:t>
            </a:r>
            <a:r>
              <a:rPr lang="cs-CZ" altLang="cs-CZ" sz="1400" dirty="0" err="1"/>
              <a:t>realization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when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first</a:t>
            </a:r>
            <a:r>
              <a:rPr lang="cs-CZ" altLang="cs-CZ" sz="1400" dirty="0"/>
              <a:t> video </a:t>
            </a:r>
            <a:r>
              <a:rPr lang="cs-CZ" altLang="cs-CZ" sz="1400" dirty="0" err="1"/>
              <a:t>projectors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were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launched</a:t>
            </a:r>
            <a:r>
              <a:rPr lang="cs-CZ" altLang="cs-CZ" sz="1400" dirty="0"/>
              <a:t>, </a:t>
            </a:r>
            <a:r>
              <a:rPr lang="cs-CZ" altLang="cs-CZ" sz="1400" dirty="0" err="1"/>
              <a:t>both</a:t>
            </a:r>
            <a:r>
              <a:rPr lang="cs-CZ" altLang="cs-CZ" sz="1400" dirty="0"/>
              <a:t> </a:t>
            </a:r>
            <a:r>
              <a:rPr lang="cs-CZ" altLang="cs-CZ" sz="1400" dirty="0" err="1"/>
              <a:t>Wulf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Herzogenrath</a:t>
            </a:r>
            <a:r>
              <a:rPr lang="cs-CZ" altLang="cs-CZ" sz="1400" dirty="0"/>
              <a:t> and Peter </a:t>
            </a:r>
            <a:r>
              <a:rPr lang="cs-CZ" altLang="cs-CZ" sz="1400" dirty="0" err="1"/>
              <a:t>Weibel</a:t>
            </a:r>
            <a:r>
              <a:rPr lang="cs-CZ" altLang="cs-CZ" sz="1400" dirty="0"/>
              <a:t> </a:t>
            </a:r>
            <a:r>
              <a:rPr lang="cs-CZ" altLang="cs-CZ" sz="1400" dirty="0" err="1">
                <a:latin typeface="Arial Narrow" panose="020B0606020202030204" pitchFamily="34" charset="0"/>
              </a:rPr>
              <a:t>emphatically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assigned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«box» (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TV set </a:t>
            </a:r>
            <a:r>
              <a:rPr lang="cs-CZ" altLang="cs-CZ" sz="1400" dirty="0" err="1"/>
              <a:t>or</a:t>
            </a:r>
            <a:r>
              <a:rPr lang="cs-CZ" altLang="cs-CZ" sz="1400" dirty="0"/>
              <a:t> monitor) to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grammar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video, </a:t>
            </a:r>
            <a:r>
              <a:rPr lang="cs-CZ" altLang="cs-CZ" sz="1400" dirty="0" err="1"/>
              <a:t>or</a:t>
            </a:r>
            <a:r>
              <a:rPr lang="cs-CZ" altLang="cs-CZ" sz="1400" dirty="0"/>
              <a:t> «</a:t>
            </a:r>
            <a:r>
              <a:rPr lang="cs-CZ" altLang="cs-CZ" sz="1400" dirty="0" err="1"/>
              <a:t>videology</a:t>
            </a:r>
            <a:r>
              <a:rPr lang="cs-CZ" altLang="cs-CZ" sz="1400" dirty="0"/>
              <a:t>».(5) </a:t>
            </a:r>
          </a:p>
          <a:p>
            <a:pPr eaLnBrk="1" hangingPunct="1"/>
            <a:r>
              <a:rPr lang="cs-CZ" altLang="cs-CZ" sz="1400" dirty="0"/>
              <a:t>By </a:t>
            </a:r>
            <a:r>
              <a:rPr lang="cs-CZ" altLang="cs-CZ" sz="1400" dirty="0" err="1"/>
              <a:t>way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generalization</a:t>
            </a:r>
            <a:r>
              <a:rPr lang="cs-CZ" altLang="cs-CZ" sz="1400" dirty="0"/>
              <a:t>, </a:t>
            </a:r>
            <a:r>
              <a:rPr lang="cs-CZ" altLang="cs-CZ" sz="1400" dirty="0" err="1"/>
              <a:t>however</a:t>
            </a:r>
            <a:r>
              <a:rPr lang="cs-CZ" altLang="cs-CZ" sz="1400" dirty="0"/>
              <a:t>, </a:t>
            </a:r>
            <a:r>
              <a:rPr lang="cs-CZ" altLang="cs-CZ" sz="1400" b="1" dirty="0" err="1"/>
              <a:t>Weibel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etymologically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revealed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the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inherent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notion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of</a:t>
            </a:r>
            <a:r>
              <a:rPr lang="cs-CZ" altLang="cs-CZ" sz="1400" b="1" dirty="0"/>
              <a:t> art in video technology</a:t>
            </a:r>
            <a:r>
              <a:rPr lang="cs-CZ" altLang="cs-CZ" sz="1400" dirty="0"/>
              <a:t>: «video art </a:t>
            </a:r>
            <a:r>
              <a:rPr lang="cs-CZ" altLang="cs-CZ" sz="1400" dirty="0" err="1"/>
              <a:t>is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always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epistemic</a:t>
            </a:r>
            <a:r>
              <a:rPr lang="cs-CZ" altLang="cs-CZ" sz="1400" dirty="0"/>
              <a:t>,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Greek</a:t>
            </a:r>
            <a:r>
              <a:rPr lang="cs-CZ" altLang="cs-CZ" sz="1400" dirty="0"/>
              <a:t> «techne» </a:t>
            </a:r>
            <a:r>
              <a:rPr lang="cs-CZ" altLang="cs-CZ" sz="1400" dirty="0" err="1"/>
              <a:t>means</a:t>
            </a:r>
            <a:r>
              <a:rPr lang="cs-CZ" altLang="cs-CZ" sz="1400" dirty="0"/>
              <a:t> «</a:t>
            </a:r>
            <a:r>
              <a:rPr lang="cs-CZ" altLang="cs-CZ" sz="1400" dirty="0" err="1"/>
              <a:t>artefact</a:t>
            </a:r>
            <a:r>
              <a:rPr lang="cs-CZ" altLang="cs-CZ" sz="1400" dirty="0"/>
              <a:t>, art». </a:t>
            </a:r>
            <a:r>
              <a:rPr lang="cs-CZ" altLang="cs-CZ" sz="1400" dirty="0" err="1"/>
              <a:t>from</a:t>
            </a:r>
            <a:r>
              <a:rPr lang="cs-CZ" altLang="cs-CZ" sz="1400" dirty="0"/>
              <a:t> ‹</a:t>
            </a:r>
            <a:r>
              <a:rPr lang="cs-CZ" altLang="cs-CZ" sz="1400" dirty="0" err="1"/>
              <a:t>eidos</a:t>
            </a:r>
            <a:r>
              <a:rPr lang="cs-CZ" altLang="cs-CZ" sz="1400" dirty="0"/>
              <a:t>› (image) to ‹</a:t>
            </a:r>
            <a:r>
              <a:rPr lang="cs-CZ" altLang="cs-CZ" sz="1400" dirty="0" err="1"/>
              <a:t>idos</a:t>
            </a:r>
            <a:r>
              <a:rPr lang="cs-CZ" altLang="cs-CZ" sz="1400" dirty="0"/>
              <a:t>› (idea), </a:t>
            </a:r>
            <a:r>
              <a:rPr lang="cs-CZ" altLang="cs-CZ" sz="1400" dirty="0" err="1"/>
              <a:t>even</a:t>
            </a:r>
            <a:r>
              <a:rPr lang="cs-CZ" altLang="cs-CZ" sz="1400" dirty="0"/>
              <a:t> to ‹</a:t>
            </a:r>
            <a:r>
              <a:rPr lang="cs-CZ" altLang="cs-CZ" sz="1400" dirty="0" err="1"/>
              <a:t>idein</a:t>
            </a:r>
            <a:r>
              <a:rPr lang="cs-CZ" altLang="cs-CZ" sz="1400" dirty="0"/>
              <a:t>›. </a:t>
            </a:r>
            <a:r>
              <a:rPr lang="cs-CZ" altLang="cs-CZ" sz="1400" dirty="0" err="1"/>
              <a:t>from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eidology</a:t>
            </a:r>
            <a:r>
              <a:rPr lang="cs-CZ" altLang="cs-CZ" sz="1400" dirty="0"/>
              <a:t> to </a:t>
            </a:r>
            <a:r>
              <a:rPr lang="cs-CZ" altLang="cs-CZ" sz="1400" dirty="0" err="1"/>
              <a:t>idology</a:t>
            </a:r>
            <a:r>
              <a:rPr lang="cs-CZ" altLang="cs-CZ" sz="1400" dirty="0"/>
              <a:t> and to ideology. </a:t>
            </a:r>
            <a:r>
              <a:rPr lang="cs-CZ" altLang="cs-CZ" sz="1400" dirty="0" err="1"/>
              <a:t>idotechne</a:t>
            </a:r>
            <a:r>
              <a:rPr lang="cs-CZ" altLang="cs-CZ" sz="1400" dirty="0"/>
              <a:t> (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art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image) </a:t>
            </a:r>
            <a:r>
              <a:rPr lang="cs-CZ" altLang="cs-CZ" sz="1400" dirty="0" err="1"/>
              <a:t>is</a:t>
            </a:r>
            <a:r>
              <a:rPr lang="cs-CZ" altLang="cs-CZ" sz="1400" dirty="0"/>
              <a:t> video </a:t>
            </a:r>
            <a:r>
              <a:rPr lang="cs-CZ" altLang="cs-CZ" sz="1400" dirty="0" err="1"/>
              <a:t>technique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is</a:t>
            </a:r>
            <a:r>
              <a:rPr lang="cs-CZ" altLang="cs-CZ" sz="1400" dirty="0"/>
              <a:t> video art, </a:t>
            </a:r>
            <a:r>
              <a:rPr lang="cs-CZ" altLang="cs-CZ" sz="1400" dirty="0" err="1"/>
              <a:t>that</a:t>
            </a:r>
            <a:r>
              <a:rPr lang="cs-CZ" altLang="cs-CZ" sz="1400" dirty="0"/>
              <a:t> </a:t>
            </a:r>
            <a:r>
              <a:rPr lang="cs-CZ" altLang="cs-CZ" sz="1400" dirty="0" err="1"/>
              <a:t>is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art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seeing</a:t>
            </a:r>
            <a:r>
              <a:rPr lang="cs-CZ" altLang="cs-CZ" sz="1400" dirty="0"/>
              <a:t> and </a:t>
            </a:r>
            <a:r>
              <a:rPr lang="cs-CZ" altLang="cs-CZ" sz="1400" dirty="0" err="1"/>
              <a:t>knowing</a:t>
            </a:r>
            <a:r>
              <a:rPr lang="cs-CZ" altLang="cs-CZ" sz="1400" dirty="0"/>
              <a:t>.»(6)</a:t>
            </a:r>
            <a:br>
              <a:rPr lang="cs-CZ" altLang="cs-CZ" sz="1400" dirty="0"/>
            </a:br>
            <a:r>
              <a:rPr lang="cs-CZ" altLang="cs-CZ" sz="1400" dirty="0" err="1"/>
              <a:t>Cit.z</a:t>
            </a:r>
            <a:r>
              <a:rPr lang="cs-CZ" altLang="cs-CZ" sz="1400" dirty="0"/>
              <a:t>: </a:t>
            </a:r>
            <a:r>
              <a:rPr lang="cs-CZ" altLang="cs-CZ" sz="1400" b="1" dirty="0"/>
              <a:t>Rudolf </a:t>
            </a:r>
            <a:r>
              <a:rPr lang="cs-CZ" altLang="cs-CZ" sz="1400" b="1" dirty="0" err="1"/>
              <a:t>Frieling</a:t>
            </a:r>
            <a:r>
              <a:rPr lang="cs-CZ" altLang="cs-CZ" sz="1400" b="1" dirty="0"/>
              <a:t>: «VT ≠ TV – </a:t>
            </a:r>
            <a:r>
              <a:rPr lang="cs-CZ" altLang="cs-CZ" sz="1400" b="1" dirty="0" err="1"/>
              <a:t>The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Beginnings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of</a:t>
            </a:r>
            <a:r>
              <a:rPr lang="cs-CZ" altLang="cs-CZ" sz="1400" b="1" dirty="0"/>
              <a:t> Video Art»</a:t>
            </a:r>
          </a:p>
          <a:p>
            <a:pPr eaLnBrk="1" hangingPunct="1"/>
            <a:r>
              <a:rPr lang="cs-CZ" altLang="cs-CZ" sz="1400" b="1" dirty="0">
                <a:hlinkClick r:id="rId2"/>
              </a:rPr>
              <a:t>http://www.mediaartnet.org/source-text/63/</a:t>
            </a:r>
            <a:endParaRPr lang="cs-CZ" altLang="cs-CZ" sz="1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0A8B1392-2603-46BF-B6F0-E55C510C7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highlight>
                  <a:srgbClr val="FFFF00"/>
                </a:highlight>
              </a:rPr>
              <a:t>Umění videa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A6FE87F4-4685-4673-8011-6F53EA4C0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endParaRPr lang="cs-CZ" altLang="cs-CZ" sz="1800" b="1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/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lvl="1" eaLnBrk="1" hangingPunct="1">
              <a:buFontTx/>
              <a:buNone/>
            </a:pPr>
            <a:endParaRPr lang="cs-CZ" altLang="cs-CZ" sz="1600" b="1"/>
          </a:p>
          <a:p>
            <a:pPr lvl="1" eaLnBrk="1" hangingPunct="1">
              <a:buFontTx/>
              <a:buNone/>
            </a:pPr>
            <a:endParaRPr lang="cs-CZ" altLang="cs-CZ" sz="1800" b="1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7C9CE94F-D6E6-4C02-BB7B-576602390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047" y="1752601"/>
            <a:ext cx="935915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buFontTx/>
              <a:buNone/>
            </a:pPr>
            <a:r>
              <a:rPr lang="cs-CZ" altLang="cs-CZ" sz="2400" b="1" dirty="0"/>
              <a:t>VT ≠ TV</a:t>
            </a:r>
          </a:p>
          <a:p>
            <a:pPr eaLnBrk="1" hangingPunct="1"/>
            <a:endParaRPr lang="cs-CZ" altLang="cs-CZ" sz="1200" dirty="0"/>
          </a:p>
          <a:p>
            <a:pPr algn="ctr" eaLnBrk="1" hangingPunct="1"/>
            <a:r>
              <a:rPr lang="cs-CZ" altLang="cs-CZ" sz="1600" b="1" u="sng" dirty="0"/>
              <a:t>video-instalace:</a:t>
            </a:r>
          </a:p>
          <a:p>
            <a:pPr eaLnBrk="1" hangingPunct="1"/>
            <a:r>
              <a:rPr lang="cs-CZ" altLang="cs-CZ" sz="1600" dirty="0"/>
              <a:t>Peter </a:t>
            </a:r>
            <a:r>
              <a:rPr lang="cs-CZ" altLang="cs-CZ" sz="1600" dirty="0" err="1"/>
              <a:t>Weibel</a:t>
            </a:r>
            <a:r>
              <a:rPr lang="cs-CZ" altLang="cs-CZ" sz="1600" dirty="0"/>
              <a:t>: </a:t>
            </a:r>
          </a:p>
          <a:p>
            <a:pPr lvl="1" eaLnBrk="1" hangingPunct="1"/>
            <a:r>
              <a:rPr lang="cs-CZ" altLang="cs-CZ" sz="1400" i="1" dirty="0"/>
              <a:t>Audience </a:t>
            </a:r>
            <a:r>
              <a:rPr lang="cs-CZ" altLang="cs-CZ" sz="1400" i="1" dirty="0" err="1"/>
              <a:t>Exhibited</a:t>
            </a:r>
            <a:r>
              <a:rPr lang="cs-CZ" altLang="cs-CZ" sz="1400" dirty="0"/>
              <a:t>: </a:t>
            </a:r>
            <a:r>
              <a:rPr lang="cs-CZ" altLang="cs-CZ" sz="1200" dirty="0">
                <a:hlinkClick r:id="rId2"/>
              </a:rPr>
              <a:t>http://www.mediaartnet.org/works/audience-exhibited/</a:t>
            </a:r>
            <a:endParaRPr lang="cs-CZ" altLang="cs-CZ" sz="1200" dirty="0"/>
          </a:p>
          <a:p>
            <a:pPr lvl="1" eaLnBrk="1" hangingPunct="1"/>
            <a:r>
              <a:rPr lang="cs-CZ" altLang="cs-CZ" sz="1400" i="1" dirty="0" err="1"/>
              <a:t>Crucification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of</a:t>
            </a:r>
            <a:r>
              <a:rPr lang="cs-CZ" altLang="cs-CZ" sz="1400" i="1" dirty="0"/>
              <a:t> Identity</a:t>
            </a:r>
            <a:r>
              <a:rPr lang="cs-CZ" altLang="cs-CZ" sz="1400" dirty="0"/>
              <a:t>: </a:t>
            </a:r>
          </a:p>
          <a:p>
            <a:pPr lvl="1" eaLnBrk="1" hangingPunct="1"/>
            <a:r>
              <a:rPr lang="cs-CZ" altLang="cs-CZ" sz="1200" dirty="0">
                <a:hlinkClick r:id="rId3"/>
              </a:rPr>
              <a:t>http://www.mediaartnet.org/works/krucifikation/</a:t>
            </a:r>
            <a:endParaRPr lang="cs-CZ" altLang="cs-CZ" sz="1200" dirty="0"/>
          </a:p>
          <a:p>
            <a:pPr lvl="1" eaLnBrk="1" hangingPunct="1"/>
            <a:r>
              <a:rPr lang="cs-CZ" altLang="cs-CZ" sz="1200" dirty="0">
                <a:hlinkClick r:id="rId4"/>
              </a:rPr>
              <a:t>http://www.mediaartnet.org/works/beobachtung/</a:t>
            </a:r>
            <a:endParaRPr lang="cs-CZ" altLang="cs-CZ" sz="1200" dirty="0"/>
          </a:p>
          <a:p>
            <a:pPr lvl="1" eaLnBrk="1" hangingPunct="1">
              <a:buFontTx/>
              <a:buNone/>
            </a:pPr>
            <a:endParaRPr lang="cs-CZ" altLang="cs-CZ" sz="1200" dirty="0"/>
          </a:p>
          <a:p>
            <a:pPr eaLnBrk="1" hangingPunct="1"/>
            <a:r>
              <a:rPr lang="cs-CZ" altLang="cs-CZ" sz="1600" dirty="0" err="1"/>
              <a:t>Valie</a:t>
            </a:r>
            <a:r>
              <a:rPr lang="cs-CZ" altLang="cs-CZ" sz="1600" dirty="0"/>
              <a:t> Export: </a:t>
            </a:r>
          </a:p>
          <a:p>
            <a:pPr lvl="1" eaLnBrk="1" hangingPunct="1"/>
            <a:r>
              <a:rPr lang="cs-CZ" altLang="cs-CZ" sz="1400" i="1" dirty="0" err="1"/>
              <a:t>Autohypnosis</a:t>
            </a:r>
            <a:r>
              <a:rPr lang="cs-CZ" altLang="cs-CZ" sz="1400" i="1" dirty="0"/>
              <a:t>:</a:t>
            </a:r>
          </a:p>
          <a:p>
            <a:pPr lvl="1" eaLnBrk="1" hangingPunct="1"/>
            <a:r>
              <a:rPr lang="cs-CZ" altLang="cs-CZ" sz="1200" dirty="0">
                <a:hlinkClick r:id="rId5"/>
              </a:rPr>
              <a:t>http://www.mediaartnet.org/works/autohypnose/</a:t>
            </a:r>
            <a:endParaRPr lang="cs-CZ" altLang="cs-CZ" sz="1200" dirty="0"/>
          </a:p>
          <a:p>
            <a:pPr lvl="1" eaLnBrk="1" hangingPunct="1">
              <a:buFontTx/>
              <a:buNone/>
            </a:pPr>
            <a:endParaRPr lang="cs-CZ" altLang="cs-CZ" sz="1200" dirty="0"/>
          </a:p>
          <a:p>
            <a:pPr lvl="1" eaLnBrk="1" hangingPunct="1">
              <a:buFontTx/>
              <a:buNone/>
            </a:pPr>
            <a:r>
              <a:rPr lang="cs-CZ" altLang="cs-CZ" sz="1600" dirty="0"/>
              <a:t>Ulrike </a:t>
            </a:r>
            <a:r>
              <a:rPr lang="cs-CZ" altLang="cs-CZ" sz="1600" dirty="0" err="1"/>
              <a:t>Rosenbach</a:t>
            </a:r>
            <a:r>
              <a:rPr lang="cs-CZ" altLang="cs-CZ" sz="1600" dirty="0"/>
              <a:t>: </a:t>
            </a:r>
            <a:r>
              <a:rPr lang="cs-CZ" altLang="cs-CZ" sz="1200" dirty="0">
                <a:hlinkClick r:id="rId6"/>
              </a:rPr>
              <a:t>http://www.mediaartnet.org/works/glauben-sie-nicht/</a:t>
            </a:r>
            <a:endParaRPr lang="cs-CZ" altLang="cs-CZ" sz="1200" dirty="0"/>
          </a:p>
          <a:p>
            <a:pPr lvl="1" eaLnBrk="1" hangingPunct="1">
              <a:buFontTx/>
              <a:buNone/>
            </a:pPr>
            <a:r>
              <a:rPr lang="cs-CZ" altLang="cs-CZ" sz="1600" dirty="0" err="1"/>
              <a:t>Nan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Hoover</a:t>
            </a:r>
            <a:r>
              <a:rPr lang="cs-CZ" altLang="cs-CZ" sz="1600" dirty="0"/>
              <a:t>: </a:t>
            </a:r>
            <a:r>
              <a:rPr lang="cs-CZ" altLang="cs-CZ" sz="1200" dirty="0">
                <a:hlinkClick r:id="rId7"/>
              </a:rPr>
              <a:t>http://www.mediaartnet.org/works/impressions/</a:t>
            </a:r>
            <a:endParaRPr lang="cs-CZ" altLang="cs-CZ" sz="1200" dirty="0"/>
          </a:p>
          <a:p>
            <a:pPr lvl="1" eaLnBrk="1" hangingPunct="1">
              <a:buFontTx/>
              <a:buNone/>
            </a:pPr>
            <a:endParaRPr lang="cs-CZ" altLang="cs-CZ" sz="1200" dirty="0"/>
          </a:p>
          <a:p>
            <a:pPr eaLnBrk="1" hangingPunct="1">
              <a:buFontTx/>
              <a:buNone/>
            </a:pPr>
            <a:endParaRPr lang="cs-CZ" altLang="cs-CZ" sz="1200" b="1" dirty="0"/>
          </a:p>
          <a:p>
            <a:pPr lvl="1" eaLnBrk="1" hangingPunct="1">
              <a:buFontTx/>
              <a:buNone/>
            </a:pPr>
            <a:endParaRPr lang="cs-CZ" altLang="cs-CZ" sz="1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0431BBFF-923C-43B4-B963-489D4FB2DA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highlight>
                  <a:srgbClr val="FFFF00"/>
                </a:highlight>
              </a:rPr>
              <a:t>Umění videa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9D5EAE6-B50E-46E8-A9D1-A109C8BEE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endParaRPr lang="cs-CZ" altLang="cs-CZ" sz="1800" b="1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/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lvl="1" eaLnBrk="1" hangingPunct="1">
              <a:buFontTx/>
              <a:buNone/>
            </a:pPr>
            <a:endParaRPr lang="cs-CZ" altLang="cs-CZ" sz="1600" b="1"/>
          </a:p>
          <a:p>
            <a:pPr lvl="1" eaLnBrk="1" hangingPunct="1">
              <a:buFontTx/>
              <a:buNone/>
            </a:pPr>
            <a:endParaRPr lang="cs-CZ" altLang="cs-CZ" sz="1800" b="1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EC2A32F0-8B4F-4575-A2C2-4E7DED6ED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752601"/>
            <a:ext cx="9525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buFontTx/>
              <a:buNone/>
            </a:pPr>
            <a:r>
              <a:rPr lang="cs-CZ" altLang="cs-CZ" sz="2400" b="1" dirty="0"/>
              <a:t>VT ≠ TV</a:t>
            </a:r>
          </a:p>
          <a:p>
            <a:pPr algn="ctr" eaLnBrk="1" hangingPunct="1"/>
            <a:r>
              <a:rPr lang="cs-CZ" altLang="cs-CZ" sz="1600" b="1" u="sng" dirty="0"/>
              <a:t>Klíčové nástroje umění videa</a:t>
            </a:r>
          </a:p>
          <a:p>
            <a:pPr eaLnBrk="1" hangingPunct="1"/>
            <a:r>
              <a:rPr lang="cs-CZ" altLang="cs-CZ" sz="1600" b="1" dirty="0"/>
              <a:t>Zpětná vazba (feedback)</a:t>
            </a:r>
          </a:p>
          <a:p>
            <a:pPr eaLnBrk="1" hangingPunct="1"/>
            <a:r>
              <a:rPr lang="cs-CZ" altLang="cs-CZ" sz="1400" dirty="0" err="1"/>
              <a:t>Vasulkas</a:t>
            </a:r>
            <a:r>
              <a:rPr lang="cs-CZ" altLang="cs-CZ" sz="1400" dirty="0"/>
              <a:t>: </a:t>
            </a:r>
            <a:r>
              <a:rPr lang="cs-CZ" altLang="cs-CZ" sz="1400" i="1" dirty="0" err="1"/>
              <a:t>Calligram</a:t>
            </a:r>
            <a:r>
              <a:rPr lang="cs-CZ" altLang="cs-CZ" sz="1400" dirty="0"/>
              <a:t>, 1970.</a:t>
            </a:r>
            <a:endParaRPr lang="cs-CZ" altLang="cs-CZ" sz="1400" dirty="0">
              <a:hlinkClick r:id="rId2"/>
            </a:endParaRPr>
          </a:p>
          <a:p>
            <a:pPr eaLnBrk="1" hangingPunct="1"/>
            <a:r>
              <a:rPr lang="cs-CZ" altLang="cs-CZ" sz="1200" dirty="0">
                <a:hlinkClick r:id="rId2"/>
              </a:rPr>
              <a:t>http://www.ubu.com/film/vasulka_calligrams.html</a:t>
            </a:r>
            <a:endParaRPr lang="cs-CZ" altLang="cs-CZ" sz="1200" dirty="0"/>
          </a:p>
          <a:p>
            <a:pPr eaLnBrk="1" hangingPunct="1">
              <a:buFontTx/>
              <a:buNone/>
            </a:pPr>
            <a:endParaRPr lang="cs-CZ" altLang="cs-CZ" sz="1200" dirty="0"/>
          </a:p>
          <a:p>
            <a:pPr eaLnBrk="1" hangingPunct="1"/>
            <a:r>
              <a:rPr lang="cs-CZ" altLang="cs-CZ" sz="1600" b="1" dirty="0"/>
              <a:t>Elektronický syntezátor</a:t>
            </a:r>
            <a:r>
              <a:rPr lang="cs-CZ" altLang="cs-CZ" sz="1600" dirty="0"/>
              <a:t>: </a:t>
            </a:r>
            <a:r>
              <a:rPr lang="cs-CZ" altLang="cs-CZ" sz="1600" dirty="0" err="1"/>
              <a:t>Paik</a:t>
            </a:r>
            <a:r>
              <a:rPr lang="cs-CZ" altLang="cs-CZ" sz="1600" dirty="0"/>
              <a:t>/</a:t>
            </a:r>
            <a:r>
              <a:rPr lang="cs-CZ" altLang="cs-CZ" sz="1600" dirty="0" err="1"/>
              <a:t>Abe</a:t>
            </a:r>
            <a:r>
              <a:rPr lang="cs-CZ" altLang="cs-CZ" sz="1600" dirty="0"/>
              <a:t>, 1969-1971</a:t>
            </a:r>
            <a:endParaRPr lang="cs-CZ" altLang="cs-CZ" sz="1600" dirty="0">
              <a:hlinkClick r:id="rId3"/>
            </a:endParaRPr>
          </a:p>
          <a:p>
            <a:pPr eaLnBrk="1" hangingPunct="1"/>
            <a:r>
              <a:rPr lang="cs-CZ" altLang="cs-CZ" sz="1200" dirty="0">
                <a:hlinkClick r:id="rId3"/>
              </a:rPr>
              <a:t>http://www.medienkunstnetz.de/works/paik-abe-synthesizer/</a:t>
            </a:r>
            <a:endParaRPr lang="cs-CZ" altLang="cs-CZ" sz="1200" dirty="0"/>
          </a:p>
          <a:p>
            <a:pPr eaLnBrk="1" hangingPunct="1"/>
            <a:endParaRPr lang="cs-CZ" altLang="cs-CZ" sz="1200" dirty="0"/>
          </a:p>
          <a:p>
            <a:pPr eaLnBrk="1" hangingPunct="1"/>
            <a:r>
              <a:rPr lang="cs-CZ" altLang="cs-CZ" sz="1600" b="1" dirty="0"/>
              <a:t>Andy </a:t>
            </a:r>
            <a:r>
              <a:rPr lang="cs-CZ" altLang="cs-CZ" sz="1600" b="1" dirty="0" err="1"/>
              <a:t>Warhol</a:t>
            </a:r>
            <a:r>
              <a:rPr lang="cs-CZ" altLang="cs-CZ" sz="1600" b="1" dirty="0"/>
              <a:t>: </a:t>
            </a:r>
            <a:r>
              <a:rPr lang="cs-CZ" altLang="cs-CZ" sz="1600" i="1" dirty="0" err="1"/>
              <a:t>Outer</a:t>
            </a:r>
            <a:r>
              <a:rPr lang="cs-CZ" altLang="cs-CZ" sz="1600" i="1" dirty="0"/>
              <a:t> and </a:t>
            </a:r>
            <a:r>
              <a:rPr lang="cs-CZ" altLang="cs-CZ" sz="1600" i="1" dirty="0" err="1"/>
              <a:t>Inner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Space</a:t>
            </a:r>
            <a:r>
              <a:rPr lang="cs-CZ" altLang="cs-CZ" sz="1600" i="1" dirty="0"/>
              <a:t>, </a:t>
            </a:r>
            <a:r>
              <a:rPr lang="cs-CZ" altLang="cs-CZ" sz="1600" dirty="0"/>
              <a:t>1965</a:t>
            </a:r>
            <a:endParaRPr lang="cs-CZ" altLang="cs-CZ" sz="1600" i="1" dirty="0">
              <a:hlinkClick r:id="rId4"/>
            </a:endParaRPr>
          </a:p>
          <a:p>
            <a:pPr eaLnBrk="1" hangingPunct="1"/>
            <a:r>
              <a:rPr lang="cs-CZ" altLang="cs-CZ" sz="1200" dirty="0">
                <a:hlinkClick r:id="rId4"/>
              </a:rPr>
              <a:t>http://www.mediaartnet.org/works/outer-and-inner-space/video/1/</a:t>
            </a:r>
            <a:endParaRPr lang="cs-CZ" altLang="cs-CZ" sz="1200" dirty="0">
              <a:hlinkClick r:id="rId5"/>
            </a:endParaRPr>
          </a:p>
          <a:p>
            <a:pPr eaLnBrk="1" hangingPunct="1"/>
            <a:r>
              <a:rPr lang="cs-CZ" altLang="cs-CZ" sz="1200" dirty="0">
                <a:hlinkClick r:id="rId5"/>
              </a:rPr>
              <a:t>http://www.youtube.com/watch?v=os9yoPyrtFs&amp;feature=related</a:t>
            </a:r>
            <a:endParaRPr lang="cs-CZ" altLang="cs-CZ" sz="1200" dirty="0">
              <a:hlinkClick r:id="rId6"/>
            </a:endParaRPr>
          </a:p>
          <a:p>
            <a:pPr eaLnBrk="1" hangingPunct="1"/>
            <a:r>
              <a:rPr lang="cs-CZ" altLang="cs-CZ" sz="1200" dirty="0">
                <a:hlinkClick r:id="rId6"/>
              </a:rPr>
              <a:t>http://www.youtube.com/watch?v=Xo2RItFeXcM</a:t>
            </a:r>
            <a:endParaRPr lang="cs-CZ" altLang="cs-CZ" sz="1200" dirty="0"/>
          </a:p>
          <a:p>
            <a:pPr eaLnBrk="1" hangingPunct="1"/>
            <a:endParaRPr lang="cs-CZ" altLang="cs-CZ" sz="1200" dirty="0"/>
          </a:p>
          <a:p>
            <a:pPr eaLnBrk="1" hangingPunct="1"/>
            <a:r>
              <a:rPr lang="cs-CZ" altLang="cs-CZ" sz="1600" b="1" dirty="0"/>
              <a:t>SONY CV PORTAPACK, 1969</a:t>
            </a:r>
            <a:endParaRPr lang="cs-CZ" altLang="cs-CZ" sz="1200" dirty="0"/>
          </a:p>
          <a:p>
            <a:pPr eaLnBrk="1" hangingPunct="1">
              <a:buFontTx/>
              <a:buNone/>
            </a:pPr>
            <a:endParaRPr lang="cs-CZ" altLang="cs-CZ" sz="1800" b="1" dirty="0"/>
          </a:p>
          <a:p>
            <a:pPr lvl="1" eaLnBrk="1" hangingPunct="1">
              <a:buFontTx/>
              <a:buNone/>
            </a:pPr>
            <a:endParaRPr lang="cs-CZ" altLang="cs-CZ" sz="1800" b="1" dirty="0"/>
          </a:p>
        </p:txBody>
      </p:sp>
      <p:pic>
        <p:nvPicPr>
          <p:cNvPr id="56325" name="Picture 6" descr="wpe3A1">
            <a:extLst>
              <a:ext uri="{FF2B5EF4-FFF2-40B4-BE49-F238E27FC236}">
                <a16:creationId xmlns:a16="http://schemas.microsoft.com/office/drawing/2014/main" id="{3FD799AD-DD5A-45AD-AC1C-94923C185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914" y="2438400"/>
            <a:ext cx="3367087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063C78F1-7128-4247-A783-9F39876BD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>
                <a:highlight>
                  <a:srgbClr val="FFFF00"/>
                </a:highlight>
              </a:rPr>
              <a:t>Umění videa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3D7EF34F-9851-477C-9B7D-417837AD4B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400" b="1" dirty="0"/>
              <a:t>Gary </a:t>
            </a:r>
            <a:r>
              <a:rPr lang="cs-CZ" altLang="cs-CZ" sz="1400" b="1" dirty="0" err="1"/>
              <a:t>Hill</a:t>
            </a:r>
            <a:r>
              <a:rPr lang="cs-CZ" altLang="cs-CZ" sz="1400" b="1" dirty="0"/>
              <a:t>: </a:t>
            </a:r>
            <a:r>
              <a:rPr lang="cs-CZ" altLang="cs-CZ" sz="1400" b="1" i="1" dirty="0" err="1"/>
              <a:t>Happenstance</a:t>
            </a:r>
            <a:r>
              <a:rPr lang="cs-CZ" altLang="cs-CZ" sz="1400" b="1" dirty="0"/>
              <a:t>, 1983 </a:t>
            </a:r>
            <a:endParaRPr lang="cs-CZ" altLang="cs-CZ" sz="1400" b="1" dirty="0">
              <a:hlinkClick r:id="rId2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1400" b="1" dirty="0">
                <a:hlinkClick r:id="rId2"/>
              </a:rPr>
              <a:t>http://www.youtube.com/watch?v=AFXLkPAT6dg&amp;feature=related</a:t>
            </a:r>
            <a:endParaRPr lang="cs-CZ" altLang="cs-CZ" sz="1400" b="1" dirty="0"/>
          </a:p>
          <a:p>
            <a:pPr eaLnBrk="1" hangingPunct="1">
              <a:lnSpc>
                <a:spcPct val="90000"/>
              </a:lnSpc>
            </a:pPr>
            <a:endParaRPr lang="cs-CZ" altLang="cs-CZ" sz="14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1400" b="1" dirty="0"/>
              <a:t>70s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400" b="1" dirty="0"/>
              <a:t>Témata umění videa: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400" dirty="0"/>
              <a:t>konceptuální promýšlení kategorií času a prostoru.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400" dirty="0"/>
              <a:t>užívání těla jako uměleckého materiálu.</a:t>
            </a:r>
          </a:p>
          <a:p>
            <a:pPr eaLnBrk="1" hangingPunct="1">
              <a:lnSpc>
                <a:spcPct val="90000"/>
              </a:lnSpc>
            </a:pPr>
            <a:endParaRPr lang="cs-CZ" altLang="cs-CZ" sz="1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400" b="1" u="sng" dirty="0"/>
              <a:t>ČAS: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200" b="1" dirty="0"/>
              <a:t>Dan Graham</a:t>
            </a:r>
            <a:r>
              <a:rPr lang="cs-CZ" altLang="cs-CZ" sz="1200" dirty="0"/>
              <a:t>: </a:t>
            </a:r>
            <a:r>
              <a:rPr lang="cs-CZ" altLang="cs-CZ" sz="1200" b="1" i="1" dirty="0" err="1"/>
              <a:t>Present</a:t>
            </a:r>
            <a:r>
              <a:rPr lang="cs-CZ" altLang="cs-CZ" sz="1200" b="1" i="1" dirty="0"/>
              <a:t> </a:t>
            </a:r>
            <a:r>
              <a:rPr lang="cs-CZ" altLang="cs-CZ" sz="1200" b="1" i="1" dirty="0" err="1"/>
              <a:t>Continuous</a:t>
            </a:r>
            <a:r>
              <a:rPr lang="cs-CZ" altLang="cs-CZ" sz="1200" b="1" i="1" dirty="0"/>
              <a:t> Past</a:t>
            </a:r>
            <a:r>
              <a:rPr lang="cs-CZ" altLang="cs-CZ" sz="1200" dirty="0"/>
              <a:t>, 1974  </a:t>
            </a:r>
            <a:r>
              <a:rPr lang="cs-CZ" altLang="cs-CZ" sz="1200" dirty="0">
                <a:hlinkClick r:id="rId3"/>
              </a:rPr>
              <a:t>http://www.youtube.com/watch?v=aLNfUB7JtA4</a:t>
            </a:r>
            <a:endParaRPr lang="cs-CZ" altLang="cs-CZ" sz="12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200" b="1" dirty="0"/>
              <a:t>Dan Graham: </a:t>
            </a:r>
            <a:r>
              <a:rPr lang="cs-CZ" altLang="cs-CZ" sz="1200" b="1" i="1" dirty="0"/>
              <a:t>Time </a:t>
            </a:r>
            <a:r>
              <a:rPr lang="cs-CZ" altLang="cs-CZ" sz="1200" b="1" i="1" dirty="0" err="1"/>
              <a:t>Delay</a:t>
            </a:r>
            <a:r>
              <a:rPr lang="cs-CZ" altLang="cs-CZ" sz="1200" b="1" i="1" dirty="0"/>
              <a:t> </a:t>
            </a:r>
            <a:r>
              <a:rPr lang="cs-CZ" altLang="cs-CZ" sz="1200" b="1" i="1" dirty="0" err="1"/>
              <a:t>Room</a:t>
            </a:r>
            <a:r>
              <a:rPr lang="cs-CZ" altLang="cs-CZ" sz="1200" dirty="0"/>
              <a:t>, 1974. </a:t>
            </a:r>
            <a:r>
              <a:rPr lang="cs-CZ" altLang="cs-CZ" sz="1200" dirty="0">
                <a:hlinkClick r:id="rId4"/>
              </a:rPr>
              <a:t>http://www.mediaartnet.org/works/time-delay-room/</a:t>
            </a:r>
            <a:endParaRPr lang="cs-CZ" altLang="cs-CZ" sz="12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200" b="1" dirty="0" err="1"/>
              <a:t>Valie</a:t>
            </a:r>
            <a:r>
              <a:rPr lang="cs-CZ" altLang="cs-CZ" sz="1200" b="1" dirty="0"/>
              <a:t> Export: Time and </a:t>
            </a:r>
            <a:r>
              <a:rPr lang="cs-CZ" altLang="cs-CZ" sz="1200" b="1" dirty="0" err="1"/>
              <a:t>Countertime</a:t>
            </a:r>
            <a:r>
              <a:rPr lang="cs-CZ" altLang="cs-CZ" sz="1200" b="1" dirty="0"/>
              <a:t>, 1973.</a:t>
            </a:r>
            <a:r>
              <a:rPr lang="cs-CZ" altLang="cs-CZ" sz="1200" dirty="0"/>
              <a:t> </a:t>
            </a:r>
            <a:r>
              <a:rPr lang="cs-CZ" altLang="cs-CZ" sz="1200" dirty="0">
                <a:hlinkClick r:id="rId5"/>
              </a:rPr>
              <a:t>http://www.mediaartnet.org/works/zeit-und-gegenzeit/</a:t>
            </a:r>
            <a:endParaRPr lang="cs-CZ" altLang="cs-CZ" sz="12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2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400" b="1" u="sng" dirty="0"/>
              <a:t>TĚLO: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200" b="1" dirty="0"/>
              <a:t>Bruce </a:t>
            </a:r>
            <a:r>
              <a:rPr lang="cs-CZ" altLang="cs-CZ" sz="1200" b="1" dirty="0" err="1"/>
              <a:t>Nauman</a:t>
            </a:r>
            <a:r>
              <a:rPr lang="cs-CZ" altLang="cs-CZ" sz="1200" b="1" dirty="0"/>
              <a:t>:  </a:t>
            </a:r>
            <a:r>
              <a:rPr lang="cs-CZ" altLang="cs-CZ" sz="1200" b="1" i="1" dirty="0" err="1"/>
              <a:t>Walking</a:t>
            </a:r>
            <a:r>
              <a:rPr lang="cs-CZ" altLang="cs-CZ" sz="1200" b="1" i="1" dirty="0"/>
              <a:t> in </a:t>
            </a:r>
            <a:r>
              <a:rPr lang="cs-CZ" altLang="cs-CZ" sz="1200" b="1" i="1" dirty="0" err="1"/>
              <a:t>an</a:t>
            </a:r>
            <a:r>
              <a:rPr lang="cs-CZ" altLang="cs-CZ" sz="1200" b="1" i="1" dirty="0"/>
              <a:t> </a:t>
            </a:r>
            <a:r>
              <a:rPr lang="cs-CZ" altLang="cs-CZ" sz="1200" b="1" i="1" dirty="0" err="1"/>
              <a:t>Exaggerated</a:t>
            </a:r>
            <a:r>
              <a:rPr lang="cs-CZ" altLang="cs-CZ" sz="1200" b="1" i="1" dirty="0"/>
              <a:t> </a:t>
            </a:r>
            <a:r>
              <a:rPr lang="cs-CZ" altLang="cs-CZ" sz="1200" b="1" i="1" dirty="0" err="1"/>
              <a:t>Manner</a:t>
            </a:r>
            <a:r>
              <a:rPr lang="cs-CZ" altLang="cs-CZ" sz="1200" b="1" dirty="0"/>
              <a:t>, 1967 – 68 </a:t>
            </a:r>
            <a:r>
              <a:rPr lang="cs-CZ" altLang="cs-CZ" sz="1200" dirty="0">
                <a:hlinkClick r:id="rId6"/>
              </a:rPr>
              <a:t>https://www.youtube.com/watch?v=x7DWz_jMtR4</a:t>
            </a:r>
            <a:endParaRPr lang="cs-CZ" altLang="cs-CZ" sz="12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200" b="1" dirty="0"/>
              <a:t>Chris </a:t>
            </a:r>
            <a:r>
              <a:rPr lang="cs-CZ" altLang="cs-CZ" sz="1200" b="1" dirty="0" err="1"/>
              <a:t>Burden</a:t>
            </a:r>
            <a:r>
              <a:rPr lang="cs-CZ" altLang="cs-CZ" sz="1200" b="1" dirty="0"/>
              <a:t>: </a:t>
            </a:r>
            <a:r>
              <a:rPr lang="cs-CZ" altLang="cs-CZ" sz="1200" b="1" i="1" dirty="0" err="1"/>
              <a:t>Shoot</a:t>
            </a:r>
            <a:r>
              <a:rPr lang="cs-CZ" altLang="cs-CZ" sz="1200" b="1" i="1" dirty="0"/>
              <a:t>,</a:t>
            </a:r>
            <a:r>
              <a:rPr lang="cs-CZ" altLang="cs-CZ" sz="1200" b="1" dirty="0"/>
              <a:t> 1971  </a:t>
            </a:r>
            <a:r>
              <a:rPr lang="cs-CZ" altLang="cs-CZ" sz="1200" dirty="0">
                <a:hlinkClick r:id="rId7"/>
              </a:rPr>
              <a:t>http://www.ubu.com/film/burden_selected.html</a:t>
            </a:r>
            <a:endParaRPr lang="cs-CZ" altLang="cs-CZ" sz="12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200" b="1" dirty="0"/>
              <a:t>Bruce Neumann: </a:t>
            </a:r>
            <a:r>
              <a:rPr lang="cs-CZ" altLang="cs-CZ" sz="1200" b="1" i="1" dirty="0"/>
              <a:t>Video </a:t>
            </a:r>
            <a:r>
              <a:rPr lang="cs-CZ" altLang="cs-CZ" sz="1200" b="1" i="1" dirty="0" err="1"/>
              <a:t>Corridor</a:t>
            </a:r>
            <a:r>
              <a:rPr lang="cs-CZ" altLang="cs-CZ" sz="1200" b="1" dirty="0"/>
              <a:t>:</a:t>
            </a:r>
            <a:endParaRPr lang="cs-CZ" altLang="cs-CZ" sz="1200" b="1" dirty="0">
              <a:hlinkClick r:id="rId8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1200" dirty="0">
                <a:hlinkClick r:id="rId8"/>
              </a:rPr>
              <a:t>http://www.youtube.com/watch?v=VUfwg0bz-Yo&amp;feature=related</a:t>
            </a:r>
            <a:endParaRPr lang="cs-CZ" altLang="cs-CZ" sz="1200" dirty="0"/>
          </a:p>
          <a:p>
            <a:pPr eaLnBrk="1" hangingPunct="1">
              <a:lnSpc>
                <a:spcPct val="90000"/>
              </a:lnSpc>
            </a:pPr>
            <a:endParaRPr lang="cs-CZ" altLang="cs-CZ" sz="1200" dirty="0"/>
          </a:p>
          <a:p>
            <a:pPr eaLnBrk="1" hangingPunct="1">
              <a:lnSpc>
                <a:spcPct val="90000"/>
              </a:lnSpc>
            </a:pPr>
            <a:endParaRPr lang="cs-CZ" altLang="cs-CZ" sz="1200" b="1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815</Words>
  <Application>Microsoft Office PowerPoint</Application>
  <PresentationFormat>Širokoúhlá obrazovka</PresentationFormat>
  <Paragraphs>92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Motiv Office</vt:lpstr>
      <vt:lpstr>Umění videa</vt:lpstr>
      <vt:lpstr>Umění videa</vt:lpstr>
      <vt:lpstr>Umění videa</vt:lpstr>
      <vt:lpstr>Umění videa</vt:lpstr>
      <vt:lpstr>Umění videa</vt:lpstr>
      <vt:lpstr>Umění videa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Umění videa</dc:title>
  <dc:creator>Jana Horáková</dc:creator>
  <cp:lastModifiedBy>Jana Horáková</cp:lastModifiedBy>
  <cp:revision>2</cp:revision>
  <dcterms:created xsi:type="dcterms:W3CDTF">2020-05-07T13:49:41Z</dcterms:created>
  <dcterms:modified xsi:type="dcterms:W3CDTF">2020-05-07T14:48:08Z</dcterms:modified>
</cp:coreProperties>
</file>