
<file path=[Content_Types].xml><?xml version="1.0" encoding="utf-8"?>
<Types xmlns="http://schemas.openxmlformats.org/package/2006/content-types">
  <Default Extension="doc" ContentType="application/msword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54"/>
  </p:notesMasterIdLst>
  <p:sldIdLst>
    <p:sldId id="589" r:id="rId2"/>
    <p:sldId id="637" r:id="rId3"/>
    <p:sldId id="663" r:id="rId4"/>
    <p:sldId id="639" r:id="rId5"/>
    <p:sldId id="642" r:id="rId6"/>
    <p:sldId id="641" r:id="rId7"/>
    <p:sldId id="592" r:id="rId8"/>
    <p:sldId id="664" r:id="rId9"/>
    <p:sldId id="596" r:id="rId10"/>
    <p:sldId id="593" r:id="rId11"/>
    <p:sldId id="660" r:id="rId12"/>
    <p:sldId id="595" r:id="rId13"/>
    <p:sldId id="614" r:id="rId14"/>
    <p:sldId id="613" r:id="rId15"/>
    <p:sldId id="600" r:id="rId16"/>
    <p:sldId id="601" r:id="rId17"/>
    <p:sldId id="603" r:id="rId18"/>
    <p:sldId id="597" r:id="rId19"/>
    <p:sldId id="598" r:id="rId20"/>
    <p:sldId id="599" r:id="rId21"/>
    <p:sldId id="590" r:id="rId22"/>
    <p:sldId id="602" r:id="rId23"/>
    <p:sldId id="632" r:id="rId24"/>
    <p:sldId id="648" r:id="rId25"/>
    <p:sldId id="631" r:id="rId26"/>
    <p:sldId id="616" r:id="rId27"/>
    <p:sldId id="661" r:id="rId28"/>
    <p:sldId id="605" r:id="rId29"/>
    <p:sldId id="606" r:id="rId30"/>
    <p:sldId id="594" r:id="rId31"/>
    <p:sldId id="608" r:id="rId32"/>
    <p:sldId id="609" r:id="rId33"/>
    <p:sldId id="611" r:id="rId34"/>
    <p:sldId id="615" r:id="rId35"/>
    <p:sldId id="633" r:id="rId36"/>
    <p:sldId id="634" r:id="rId37"/>
    <p:sldId id="618" r:id="rId38"/>
    <p:sldId id="619" r:id="rId39"/>
    <p:sldId id="628" r:id="rId40"/>
    <p:sldId id="617" r:id="rId41"/>
    <p:sldId id="646" r:id="rId42"/>
    <p:sldId id="662" r:id="rId43"/>
    <p:sldId id="622" r:id="rId44"/>
    <p:sldId id="623" r:id="rId45"/>
    <p:sldId id="625" r:id="rId46"/>
    <p:sldId id="627" r:id="rId47"/>
    <p:sldId id="635" r:id="rId48"/>
    <p:sldId id="626" r:id="rId49"/>
    <p:sldId id="610" r:id="rId50"/>
    <p:sldId id="636" r:id="rId51"/>
    <p:sldId id="647" r:id="rId52"/>
    <p:sldId id="638" r:id="rId53"/>
  </p:sldIdLst>
  <p:sldSz cx="12192000" cy="6858000"/>
  <p:notesSz cx="6858000" cy="9144000"/>
  <p:embeddedFontLs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Cambria Math" panose="02040503050406030204" pitchFamily="18" charset="0"/>
      <p:regular r:id="rId59"/>
    </p:embeddedFont>
    <p:embeddedFont>
      <p:font typeface="Work Sans" panose="00000500000000000000" pitchFamily="2" charset="-18"/>
      <p:regular r:id="rId60"/>
      <p:bold r:id="rId61"/>
    </p:embeddedFont>
    <p:embeddedFont>
      <p:font typeface="Work Sans ExtraBold" panose="00000900000000000000" pitchFamily="2" charset="-18"/>
      <p:bold r:id="rId62"/>
    </p:embeddedFont>
    <p:embeddedFont>
      <p:font typeface="Work Sans Light" panose="00000400000000000000" pitchFamily="2" charset="-18"/>
      <p:regular r:id="rId6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3E"/>
    <a:srgbClr val="4CA9CD"/>
    <a:srgbClr val="FCFCFC"/>
    <a:srgbClr val="EBAFAF"/>
    <a:srgbClr val="A7EDF7"/>
    <a:srgbClr val="EDD9B1"/>
    <a:srgbClr val="E2A2D1"/>
    <a:srgbClr val="99A4AD"/>
    <a:srgbClr val="B6B7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12E4F-C7AB-4B4A-BDEA-77B220B1DB72}" v="549" dt="2022-05-17T08:26:06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76632" autoAdjust="0"/>
  </p:normalViewPr>
  <p:slideViewPr>
    <p:cSldViewPr snapToGrid="0">
      <p:cViewPr varScale="1">
        <p:scale>
          <a:sx n="89" d="100"/>
          <a:sy n="89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font" Target="fonts/font9.fntdata"/><Relationship Id="rId68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7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62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631F1-561A-4744-BDA0-EAE7AF57783E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9D973-343A-4544-90E3-E9FF6FECE3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02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144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3260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187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675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4994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827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801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81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361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86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22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779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838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6972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0939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7713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69224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354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5490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87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479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070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1203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448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64164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391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9428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993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3402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437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5532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596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283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5387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7214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840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5157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3496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0648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75591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383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964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89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541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389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9D973-343A-4544-90E3-E9FF6FECE33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1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86137D-6FF0-4517-9E84-164AF49A6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22F974-AC3E-4DA4-A4C8-3E79B1B61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679C61-ED8A-4142-8663-2D34369FF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B6C7D3-8932-46F0-98FD-D38ED141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6D9C0B-4191-4ECE-8D3C-6BC1F34C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22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E1C48-11F8-4D20-B323-16F106A7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2DB8A3-06C7-4142-BE70-5C84124A6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486612-FD10-4C0B-A903-AD89191E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B5D3F6D-866B-4DB5-BCCD-81A300A25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C9B237-76D4-465F-8471-EAD8C3414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68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AEA192-3D33-49C6-B109-B05E38763C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ED1A9F-E4BB-4CF0-A0C8-19933BD32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872A43-FE94-467F-A54A-DF2EDF44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C5FB2C-5EB9-4A11-8DE0-8BDB6B1E3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EA2F3A-956A-41BC-B111-8DE2472B1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84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377DE-B0FD-44D7-8875-1888A62AA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F082FD-2621-49AC-9445-56C529465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F12818-E60A-4F6D-BA47-3CBAB942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495E8F-5134-4255-B756-C941A432D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4866D3-2BD9-4BAB-909D-6396895AB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488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A7B917-BA74-4DC5-88F8-F15E14C07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2950C3-ECFB-417E-91DB-EF5DB8857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9F76A5-3F40-4DAA-A452-4D6CC6059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608D83-1764-454C-9DCD-CAC398C07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F781B9-B45A-48D6-A10E-32474476D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19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F4ADB5-3ACE-4348-9FD7-7602CA09C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79669F-CBD2-4D4A-996C-D8F7B0789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FFE6FB-CCB9-48AE-B715-A8C8F5EC2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755985F-3230-42B9-BF69-CF32C89B8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DBBAE8-7411-49F5-929E-2CC6848B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956B61A-B23E-4668-9773-E0CB8CDA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5739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D68B9-53D1-4514-8C33-198A07A7E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0F2E98-853E-4910-921C-D1A2BC90C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235A50-0760-418F-91F7-5440DF681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DCB37E-4BF2-4FAF-8B4E-7C50CDFA2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CA63823-47B2-40FE-BC71-A0F55ECE2A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C1CEB68-3D52-4153-B57D-96E602B71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725F9D2-8317-4F60-A9A3-C6DE46486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5B2F3B-0734-4611-9811-951DC5BB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479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29CD16-5C1C-4AAE-A34A-A22F0F8F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0651D72-B9A0-4EDE-BF27-13A4FFB1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E48E17-5B05-4B72-AB71-FF8A70388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EF91EFC-38DB-4172-A4AC-49A10DDF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38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4C367E-D4B0-484E-B5BC-528FF44C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8282D6C-BFB6-4647-BF4E-13A21900F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E69DDE8-6101-45D5-8042-06A4877F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15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1B40AA-9337-447D-9DF7-D43946C1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43E0A7-57D3-4EE5-B671-177CFAB74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928131-EDD7-4B0A-8A01-6F5B6D26CC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3BD215-28A1-438C-81BD-E9D02F87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4D35D53-6675-4E08-B8BC-584A91F37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F8F4B7-AA9C-41E3-B17F-F7881F860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43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DF0350-F1DE-4E6F-B6B2-0F682745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F7465A3-2FD9-407D-8353-133F6267CC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C03ECD-6FEF-4255-B2AB-C6A4AAA78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FD4A6C0-DE7B-43C3-BE00-793681276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6068-2B2C-498B-B57D-ED9714B2082F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7E6225-4CE9-4570-9D2A-202E76002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546B69-E3CE-45C3-9247-3FA32DE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28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79858BF-699A-4832-AAA6-AF4377CE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AF6CDE-FE4B-4B58-9E4F-EDE9726102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4374380-E155-4320-9E8A-A90BA36DE5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6068-2B2C-498B-B57D-ED9714B2082F}" type="datetimeFigureOut">
              <a:rPr lang="cs-CZ" smtClean="0"/>
              <a:t>17.05.2022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CA2BE8-B1E4-447A-811F-6FF02D40BB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2F3D5C-D258-4FF6-98E6-BBA4C5EA08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DDA67-0B94-46B9-B27B-6735431B91A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69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ihovna.brandysnl.cz/o-knihovne/formulare/navrhnout-knihu-do-fon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chlib.cz/cs/2856-navrh-na-zakoupeni-publikace-do-fondu-ntk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advocacy/bbooks/frequentlychallengedbooks/top10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en.wikipedia.org/wiki/Religious_debates_over_the_Harry_Potter_series" TargetMode="External"/><Relationship Id="rId4" Type="http://schemas.openxmlformats.org/officeDocument/2006/relationships/hyperlink" Target="http://www.ala.org/advocacy/bbooks/frequentlychallengedbook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sl.texas.gov/ld/pubs/crew/index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.doc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k.cz/sites/mzk.cz/files/souboryMZK/poradani_knihovnich_fondu_kp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0D6D20-2F4E-4486-80A0-0CE2D8F2C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7268"/>
            <a:ext cx="9144000" cy="2011454"/>
          </a:xfrm>
        </p:spPr>
        <p:txBody>
          <a:bodyPr>
            <a:normAutofit/>
          </a:bodyPr>
          <a:lstStyle/>
          <a:p>
            <a:r>
              <a:rPr lang="cs-CZ" dirty="0"/>
              <a:t>Informační </a:t>
            </a:r>
            <a:br>
              <a:rPr lang="cs-CZ" dirty="0"/>
            </a:br>
            <a:r>
              <a:rPr lang="cs-CZ" dirty="0"/>
              <a:t>prameny a fondy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7B73D7-7718-4864-83BF-4A4A630DA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20732"/>
            <a:ext cx="9144000" cy="915958"/>
          </a:xfrm>
        </p:spPr>
        <p:txBody>
          <a:bodyPr/>
          <a:lstStyle/>
          <a:p>
            <a:r>
              <a:rPr lang="cs-CZ" dirty="0"/>
              <a:t>Závěrečná „procesní“ témata</a:t>
            </a:r>
          </a:p>
          <a:p>
            <a:r>
              <a:rPr lang="cs-CZ" dirty="0"/>
              <a:t>13. 5. 2022</a:t>
            </a:r>
          </a:p>
        </p:txBody>
      </p:sp>
    </p:spTree>
    <p:extLst>
      <p:ext uri="{BB962C8B-B14F-4D97-AF65-F5344CB8AC3E}">
        <p14:creationId xmlns:p14="http://schemas.microsoft.com/office/powerpoint/2010/main" val="1218234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DED3BA2-85EF-4498-9344-FDFD625B9A1D}"/>
              </a:ext>
            </a:extLst>
          </p:cNvPr>
          <p:cNvSpPr/>
          <p:nvPr/>
        </p:nvSpPr>
        <p:spPr>
          <a:xfrm>
            <a:off x="6400800" y="4503113"/>
            <a:ext cx="5413663" cy="2031325"/>
          </a:xfrm>
          <a:prstGeom prst="roundRect">
            <a:avLst>
              <a:gd name="adj" fmla="val 439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3DD830-5A44-4D54-B355-5F33709CC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60806B-6532-474E-AB3C-71A4B60B1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fond je doplňkem služeb</a:t>
            </a:r>
          </a:p>
          <a:p>
            <a:r>
              <a:rPr lang="cs-CZ" dirty="0"/>
              <a:t>není samoúčelný </a:t>
            </a:r>
            <a:r>
              <a:rPr lang="cs-CZ" i="1" dirty="0">
                <a:latin typeface="Work Sans Light" panose="00000400000000000000" pitchFamily="2" charset="-18"/>
              </a:rPr>
              <a:t>(mimo výjimky)</a:t>
            </a:r>
          </a:p>
          <a:p>
            <a:r>
              <a:rPr lang="cs-CZ" dirty="0"/>
              <a:t>rozsáhlý fond není nutně dobrý fond</a:t>
            </a:r>
          </a:p>
          <a:p>
            <a:r>
              <a:rPr lang="cs-CZ" dirty="0"/>
              <a:t>důležitější je význam pro uspokojování komunity</a:t>
            </a:r>
          </a:p>
          <a:p>
            <a:r>
              <a:rPr lang="cs-CZ" dirty="0"/>
              <a:t>rozsah určován mnoha faktory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414DEA6-9F75-48D0-8057-47D1AF3284DD}"/>
              </a:ext>
            </a:extLst>
          </p:cNvPr>
          <p:cNvSpPr txBox="1"/>
          <p:nvPr/>
        </p:nvSpPr>
        <p:spPr>
          <a:xfrm>
            <a:off x="6535882" y="4643195"/>
            <a:ext cx="51850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Prostor, finanční prostředky, velikost obsluhované populace, vzdálenost jiných knihoven, regionální úloha fondů, přístup k elektronickým zdrojům, hodnocení místních potřeb, počet získaných a vyřazených jednotek, strategie výměny fondů atp.</a:t>
            </a:r>
          </a:p>
          <a:p>
            <a:endParaRPr lang="cs-CZ" dirty="0"/>
          </a:p>
        </p:txBody>
      </p:sp>
      <p:cxnSp>
        <p:nvCxnSpPr>
          <p:cNvPr id="7" name="Spojnice: pravoúhlá 6">
            <a:extLst>
              <a:ext uri="{FF2B5EF4-FFF2-40B4-BE49-F238E27FC236}">
                <a16:creationId xmlns:a16="http://schemas.microsoft.com/office/drawing/2014/main" id="{DB46EAAD-DC05-4B16-BE55-10D68100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751118" y="4363031"/>
            <a:ext cx="2649682" cy="1155745"/>
          </a:xfrm>
          <a:prstGeom prst="bentConnector3">
            <a:avLst>
              <a:gd name="adj1" fmla="val 196"/>
            </a:avLst>
          </a:prstGeom>
          <a:ln w="12700">
            <a:solidFill>
              <a:schemeClr val="bg1">
                <a:lumMod val="50000"/>
              </a:schemeClr>
            </a:solidFill>
            <a:prstDash val="lg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950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0C6E49-A03B-4FC0-973D-007583EE8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56" y="4315967"/>
            <a:ext cx="1897657" cy="189765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5A66029-FFF3-4AF2-9FD0-60E9C6DA60DF}"/>
              </a:ext>
            </a:extLst>
          </p:cNvPr>
          <p:cNvSpPr txBox="1"/>
          <p:nvPr/>
        </p:nvSpPr>
        <p:spPr>
          <a:xfrm>
            <a:off x="678005" y="494001"/>
            <a:ext cx="5417995" cy="2700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 dirty="0"/>
              <a:t>Jaký nejmenší </a:t>
            </a:r>
            <a:r>
              <a:rPr lang="cs-CZ" sz="3600" dirty="0">
                <a:latin typeface="+mj-lt"/>
              </a:rPr>
              <a:t>počet knižních jednotek </a:t>
            </a:r>
            <a:r>
              <a:rPr lang="cs-CZ" sz="3600" dirty="0"/>
              <a:t>by měla mít i ta nejmenší knihovna?</a:t>
            </a:r>
            <a:endParaRPr lang="cs-CZ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466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68AB77-5FEC-417C-AE47-D538790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A7D7CE-BDC0-4B45-A534-1BB4000D6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obecný ukazatel IFLA: 2 až 3 k.j. na jednoho obyvatele. </a:t>
            </a:r>
          </a:p>
          <a:p>
            <a:r>
              <a:rPr lang="cs-CZ" dirty="0"/>
              <a:t>při vyšším počtu obyvatel (100 000+) se může zvýšit</a:t>
            </a:r>
          </a:p>
          <a:p>
            <a:r>
              <a:rPr lang="cs-CZ" dirty="0"/>
              <a:t>různé standardy se k počtům staví různě 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051933-3EA5-4016-98CA-7B7440D08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483"/>
            <a:ext cx="12192000" cy="207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02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B9F4AA-D385-42C4-96CE-7AF619349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17B1EB-1B05-49A0-8E96-0812B5DB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Queensland </a:t>
            </a:r>
            <a:r>
              <a:rPr lang="cs-CZ" i="1" dirty="0"/>
              <a:t>(AU):</a:t>
            </a:r>
            <a:r>
              <a:rPr lang="cs-CZ" dirty="0"/>
              <a:t> 3 svazky na obyvatele do 50 000 obyvatel, 2-3 svazky pro populaci nad 50 000 obyvatel. Min. velikost fondu 2 500 svazků bez ohledu na velikost obsluhované populace. </a:t>
            </a:r>
            <a:r>
              <a:rPr lang="cs-CZ" i="1" dirty="0">
                <a:highlight>
                  <a:srgbClr val="FFFF00"/>
                </a:highlight>
              </a:rPr>
              <a:t>(jakou to má logiku?)</a:t>
            </a:r>
          </a:p>
          <a:p>
            <a:pPr>
              <a:lnSpc>
                <a:spcPct val="110000"/>
              </a:lnSpc>
            </a:pPr>
            <a:r>
              <a:rPr lang="cs-CZ" dirty="0"/>
              <a:t>Florida </a:t>
            </a:r>
            <a:r>
              <a:rPr lang="cs-CZ" i="1" dirty="0"/>
              <a:t>(USA): </a:t>
            </a:r>
            <a:r>
              <a:rPr lang="cs-CZ" dirty="0"/>
              <a:t>min. 2 svazky na 1 obyvatele pro populaci do 25 000, 3 svazky pro populaci nad 25 000 obyvatel. Minimálně 10 000 svazků.</a:t>
            </a:r>
          </a:p>
        </p:txBody>
      </p:sp>
    </p:spTree>
    <p:extLst>
      <p:ext uri="{BB962C8B-B14F-4D97-AF65-F5344CB8AC3E}">
        <p14:creationId xmlns:p14="http://schemas.microsoft.com/office/powerpoint/2010/main" val="7549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01F56740-F246-4A36-B6AA-C26CB50AF0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201" y="532239"/>
            <a:ext cx="3076425" cy="435133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Obrázek 5" descr="Na obrázku je mapa ČR: informace na tomto snímku platí pro Česko podle Standardu pro dobrý knihovní fond, který především pro menší veřejné knihovny zpracovala Národní knihovna.">
            <a:extLst>
              <a:ext uri="{FF2B5EF4-FFF2-40B4-BE49-F238E27FC236}">
                <a16:creationId xmlns:a16="http://schemas.microsoft.com/office/drawing/2014/main" id="{7F225144-36D1-4A45-BA3F-168C7E7E75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74" y="1401823"/>
            <a:ext cx="8488408" cy="492393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AF1A8E7-B13C-43A2-BFA2-8EC9552C5BA4}"/>
              </a:ext>
            </a:extLst>
          </p:cNvPr>
          <p:cNvSpPr txBox="1"/>
          <p:nvPr/>
        </p:nvSpPr>
        <p:spPr>
          <a:xfrm>
            <a:off x="2236723" y="3541137"/>
            <a:ext cx="4490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ork Sans" panose="00000500000000000000" pitchFamily="2" charset="-18"/>
              <a:buChar char="→"/>
            </a:pPr>
            <a:r>
              <a:rPr lang="cs-CZ" sz="2400" dirty="0"/>
              <a:t>2-3 jednotky na obyvatele</a:t>
            </a:r>
          </a:p>
          <a:p>
            <a:pPr marL="342900" indent="-342900">
              <a:buFont typeface="Work Sans" panose="00000500000000000000" pitchFamily="2" charset="-18"/>
              <a:buChar char="→"/>
            </a:pPr>
            <a:r>
              <a:rPr lang="cs-CZ" sz="2400" dirty="0"/>
              <a:t>nejmenší rozsah 2500 k.j.</a:t>
            </a:r>
          </a:p>
        </p:txBody>
      </p:sp>
    </p:spTree>
    <p:extLst>
      <p:ext uri="{BB962C8B-B14F-4D97-AF65-F5344CB8AC3E}">
        <p14:creationId xmlns:p14="http://schemas.microsoft.com/office/powerpoint/2010/main" val="2402025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5AC3FB-1563-4B3D-ADCF-B78AF454F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Velikost fondu nic neříká...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BB216C-FA0B-4651-8EC6-AE25A965F1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fond</a:t>
            </a:r>
          </a:p>
          <a:p>
            <a:r>
              <a:rPr lang="cs-CZ" dirty="0">
                <a:latin typeface="Work Sans Light" panose="00000400000000000000" pitchFamily="2" charset="-18"/>
              </a:rPr>
              <a:t>cca 60–70 % z celkového počtu dokumentů</a:t>
            </a:r>
            <a:br>
              <a:rPr lang="cs-CZ" dirty="0">
                <a:latin typeface="Work Sans Light" panose="00000400000000000000" pitchFamily="2" charset="-18"/>
              </a:rPr>
            </a:br>
            <a:endParaRPr lang="cs-CZ" dirty="0">
              <a:latin typeface="Work Sans Light" panose="00000400000000000000" pitchFamily="2" charset="-18"/>
            </a:endParaRPr>
          </a:p>
          <a:p>
            <a:r>
              <a:rPr lang="cs-CZ" dirty="0"/>
              <a:t>aktuální fond</a:t>
            </a:r>
          </a:p>
          <a:p>
            <a:r>
              <a:rPr lang="cs-CZ" dirty="0">
                <a:latin typeface="Work Sans Light" panose="00000400000000000000" pitchFamily="2" charset="-18"/>
              </a:rPr>
              <a:t>cca 30–40 % z celkového počtu dokumentů</a:t>
            </a:r>
            <a:br>
              <a:rPr lang="cs-CZ" dirty="0">
                <a:latin typeface="Work Sans Light" panose="00000400000000000000" pitchFamily="2" charset="-18"/>
              </a:rPr>
            </a:br>
            <a:endParaRPr lang="cs-CZ" dirty="0">
              <a:latin typeface="Work Sans Light" panose="00000400000000000000" pitchFamily="2" charset="-18"/>
            </a:endParaRPr>
          </a:p>
          <a:p>
            <a:r>
              <a:rPr lang="cs-CZ" dirty="0"/>
              <a:t>výměnný fond</a:t>
            </a:r>
          </a:p>
          <a:p>
            <a:r>
              <a:rPr lang="cs-CZ" dirty="0">
                <a:latin typeface="Work Sans Light" panose="00000400000000000000" pitchFamily="2" charset="-18"/>
              </a:rPr>
              <a:t>může být zahrnut do základního i aktuálního fondu</a:t>
            </a:r>
          </a:p>
        </p:txBody>
      </p:sp>
    </p:spTree>
    <p:extLst>
      <p:ext uri="{BB962C8B-B14F-4D97-AF65-F5344CB8AC3E}">
        <p14:creationId xmlns:p14="http://schemas.microsoft.com/office/powerpoint/2010/main" val="3007307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8DAF7-AF70-4253-9049-340375105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AB9B86-8B72-45F3-864B-565709FD6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rozsah </a:t>
            </a:r>
            <a:r>
              <a:rPr lang="cs-CZ" b="1" dirty="0"/>
              <a:t>základního fondu</a:t>
            </a:r>
            <a:endParaRPr lang="cs-CZ" dirty="0"/>
          </a:p>
          <a:p>
            <a:pPr>
              <a:lnSpc>
                <a:spcPct val="110000"/>
              </a:lnSpc>
            </a:pPr>
            <a:r>
              <a:rPr lang="cs-CZ" dirty="0"/>
              <a:t>maximálně 2 k.j. na jednoho obyvatele</a:t>
            </a:r>
          </a:p>
          <a:p>
            <a:pPr>
              <a:lnSpc>
                <a:spcPct val="110000"/>
              </a:lnSpc>
            </a:pPr>
            <a:r>
              <a:rPr lang="cs-CZ" dirty="0"/>
              <a:t>systematicky budovaný výběr beletrie, naučné literatury, regionální literatury a neknižních materiálů dlouhodobé hodnoty, který slouží k uspokojování základních potřeb uživatelů</a:t>
            </a:r>
          </a:p>
        </p:txBody>
      </p:sp>
    </p:spTree>
    <p:extLst>
      <p:ext uri="{BB962C8B-B14F-4D97-AF65-F5344CB8AC3E}">
        <p14:creationId xmlns:p14="http://schemas.microsoft.com/office/powerpoint/2010/main" val="4118289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19821A-4425-421C-9697-749C2475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B93B54-C03B-452B-9C4A-1F65CCE9C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rozsah </a:t>
            </a:r>
            <a:r>
              <a:rPr lang="cs-CZ" b="1" dirty="0"/>
              <a:t>aktuálního fondu</a:t>
            </a:r>
          </a:p>
          <a:p>
            <a:pPr>
              <a:lnSpc>
                <a:spcPct val="110000"/>
              </a:lnSpc>
            </a:pPr>
            <a:r>
              <a:rPr lang="cs-CZ" dirty="0"/>
              <a:t>0,5 až 1 knihovní jednotka na jednoho obyvatele</a:t>
            </a:r>
          </a:p>
          <a:p>
            <a:pPr>
              <a:lnSpc>
                <a:spcPct val="110000"/>
              </a:lnSpc>
            </a:pPr>
            <a:r>
              <a:rPr lang="cs-CZ" dirty="0"/>
              <a:t>zahrnuje nejnovější přírůstky beletrie a naučné </a:t>
            </a:r>
            <a:br>
              <a:rPr lang="cs-CZ" dirty="0"/>
            </a:br>
            <a:r>
              <a:rPr lang="cs-CZ" dirty="0"/>
              <a:t>literatury i dalších médií zakoupených nebo jinak získaných v posledních pěti letech</a:t>
            </a:r>
          </a:p>
          <a:p>
            <a:pPr>
              <a:lnSpc>
                <a:spcPct val="110000"/>
              </a:lnSpc>
            </a:pPr>
            <a:r>
              <a:rPr lang="cs-CZ" dirty="0"/>
              <a:t>pokud nezamíří do základního fondu, po pěti letech nutné prověřit zájem a případně vyřadit</a:t>
            </a:r>
          </a:p>
        </p:txBody>
      </p:sp>
    </p:spTree>
    <p:extLst>
      <p:ext uri="{BB962C8B-B14F-4D97-AF65-F5344CB8AC3E}">
        <p14:creationId xmlns:p14="http://schemas.microsoft.com/office/powerpoint/2010/main" val="217020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49C5CC-E7E0-4C1F-8CEE-3167A9C69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Doplňování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A33C08-ACDB-402D-B38F-E010FB7ED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22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dirty="0"/>
              <a:t>budování všeobecného knižního fondu v zavedené knihovně - standard míry doplňování:</a:t>
            </a:r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endParaRPr lang="cs-CZ" dirty="0"/>
          </a:p>
          <a:p>
            <a:pPr>
              <a:lnSpc>
                <a:spcPct val="110000"/>
              </a:lnSpc>
            </a:pPr>
            <a:r>
              <a:rPr lang="cs-CZ" sz="2400" dirty="0"/>
              <a:t>obec se 100 000 obyvateli, průměrný knižní fond </a:t>
            </a:r>
            <a:br>
              <a:rPr lang="cs-CZ" sz="2400" dirty="0"/>
            </a:br>
            <a:r>
              <a:rPr lang="cs-CZ" sz="2400" dirty="0"/>
              <a:t>200 000 svazků, roční přírůstek 20 000 svazků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34FDBB-B01A-4A20-98E2-E486C8DA3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508" y="3091600"/>
            <a:ext cx="8240275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13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CFF59-6A1F-4D16-895B-80C1A2B4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Doplňování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6F4D9-2009-42F9-9286-5477FF214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i="1" dirty="0"/>
              <a:t>Queensland:</a:t>
            </a:r>
            <a:r>
              <a:rPr lang="cs-CZ" dirty="0"/>
              <a:t> ukazatele aktualizace fondu podle velikosti obvodu obsluhované populace: pro populaci pod 25 000, 3 svazky na 1 obyvatele ročně, pro populaci od 25 000 do 100 000, 2.5 svazků na 1 obyvatele ročně, pro populaci nad 100 000, 2 svazky na 1 obyvatele ročně. </a:t>
            </a:r>
          </a:p>
          <a:p>
            <a:pPr>
              <a:lnSpc>
                <a:spcPct val="110000"/>
              </a:lnSpc>
            </a:pPr>
            <a:r>
              <a:rPr lang="cs-CZ" i="1" dirty="0"/>
              <a:t>Florida:</a:t>
            </a:r>
            <a:r>
              <a:rPr lang="cs-CZ" dirty="0"/>
              <a:t> ročně vyřadit nejméně 5 % celkového počtu dostupných dokumentů a doplnit každý rok tento procentuální podíl, aby se udržel celkový rozsah fondu.</a:t>
            </a:r>
          </a:p>
        </p:txBody>
      </p:sp>
    </p:spTree>
    <p:extLst>
      <p:ext uri="{BB962C8B-B14F-4D97-AF65-F5344CB8AC3E}">
        <p14:creationId xmlns:p14="http://schemas.microsoft.com/office/powerpoint/2010/main" val="4110322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1D29C-BA0B-43D4-93E3-574F2454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Nezapomeňte na samostudium...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F52772-DAD2-4A14-8214-2E48479D9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i="1" dirty="0"/>
              <a:t>samostatný modul v interaktivní osnově</a:t>
            </a:r>
          </a:p>
          <a:p>
            <a:pPr>
              <a:lnSpc>
                <a:spcPct val="110000"/>
              </a:lnSpc>
            </a:pPr>
            <a:r>
              <a:rPr lang="cs-CZ" dirty="0"/>
              <a:t>elektronické informační zdroje</a:t>
            </a:r>
          </a:p>
          <a:p>
            <a:pPr>
              <a:lnSpc>
                <a:spcPct val="110000"/>
              </a:lnSpc>
            </a:pPr>
            <a:r>
              <a:rPr lang="cs-CZ" dirty="0"/>
              <a:t>databáze placené i volně dostupné</a:t>
            </a:r>
          </a:p>
          <a:p>
            <a:pPr>
              <a:lnSpc>
                <a:spcPct val="110000"/>
              </a:lnSpc>
            </a:pPr>
            <a:r>
              <a:rPr lang="cs-CZ" dirty="0"/>
              <a:t>různé podoby přístupu</a:t>
            </a:r>
          </a:p>
          <a:p>
            <a:pPr>
              <a:lnSpc>
                <a:spcPct val="110000"/>
              </a:lnSpc>
            </a:pPr>
            <a:r>
              <a:rPr lang="cs-CZ" dirty="0"/>
              <a:t>různé možnosti vyhledávání</a:t>
            </a:r>
          </a:p>
        </p:txBody>
      </p:sp>
    </p:spTree>
    <p:extLst>
      <p:ext uri="{BB962C8B-B14F-4D97-AF65-F5344CB8AC3E}">
        <p14:creationId xmlns:p14="http://schemas.microsoft.com/office/powerpoint/2010/main" val="332628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BB4E45-27D0-4FDC-86F7-A23399E6C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Doplňování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7DB4A6-0AB7-4333-B4B6-305B34736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obecné zásady nemusí platit pro zvláštní fondy </a:t>
            </a:r>
          </a:p>
          <a:p>
            <a:pPr>
              <a:lnSpc>
                <a:spcPct val="120000"/>
              </a:lnSpc>
            </a:pPr>
            <a:r>
              <a:rPr lang="cs-CZ" dirty="0"/>
              <a:t>koncepce fondů musí odpovídat speciálním potřebám</a:t>
            </a:r>
          </a:p>
          <a:p>
            <a:pPr>
              <a:lnSpc>
                <a:spcPct val="120000"/>
              </a:lnSpc>
            </a:pPr>
            <a:r>
              <a:rPr lang="cs-CZ" dirty="0">
                <a:highlight>
                  <a:srgbClr val="FFFF00"/>
                </a:highlight>
              </a:rPr>
              <a:t>o jaké fondy se jedná?</a:t>
            </a:r>
          </a:p>
        </p:txBody>
      </p:sp>
    </p:spTree>
    <p:extLst>
      <p:ext uri="{BB962C8B-B14F-4D97-AF65-F5344CB8AC3E}">
        <p14:creationId xmlns:p14="http://schemas.microsoft.com/office/powerpoint/2010/main" val="3739061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6122A9-2F86-4027-8F5A-8A8098AA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Doplňování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9A1F55-DE90-4618-A523-673882667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evidence-</a:t>
            </a:r>
            <a:r>
              <a:rPr lang="cs-CZ" i="1" dirty="0" err="1"/>
              <a:t>based</a:t>
            </a:r>
            <a:r>
              <a:rPr lang="cs-CZ" i="1" dirty="0"/>
              <a:t> librarianship </a:t>
            </a:r>
            <a:r>
              <a:rPr lang="cs-CZ" dirty="0"/>
              <a:t>(EBL)</a:t>
            </a:r>
          </a:p>
          <a:p>
            <a:r>
              <a:rPr lang="cs-CZ" dirty="0"/>
              <a:t>knihovnictví založené na důkazech</a:t>
            </a:r>
          </a:p>
          <a:p>
            <a:endParaRPr lang="cs-CZ" dirty="0"/>
          </a:p>
          <a:p>
            <a:r>
              <a:rPr lang="cs-CZ" dirty="0"/>
              <a:t>uživatelské výzkumy</a:t>
            </a:r>
          </a:p>
          <a:p>
            <a:r>
              <a:rPr lang="cs-CZ" dirty="0"/>
              <a:t>otevřenost návrhům</a:t>
            </a:r>
          </a:p>
          <a:p>
            <a:r>
              <a:rPr lang="cs-CZ" dirty="0"/>
              <a:t>predikce výpůjček atp.</a:t>
            </a:r>
          </a:p>
          <a:p>
            <a:r>
              <a:rPr lang="cs-CZ" dirty="0"/>
              <a:t>doporučovací systémy</a:t>
            </a:r>
          </a:p>
          <a:p>
            <a:r>
              <a:rPr lang="cs-CZ" dirty="0"/>
              <a:t>knihovní rada + rada čtenářů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B7D0186-006A-4999-B1B5-DD1E272C204D}"/>
              </a:ext>
            </a:extLst>
          </p:cNvPr>
          <p:cNvSpPr txBox="1"/>
          <p:nvPr/>
        </p:nvSpPr>
        <p:spPr>
          <a:xfrm>
            <a:off x="7574973" y="3314700"/>
            <a:ext cx="4183135" cy="129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Příklady vstupu od uživatelů:</a:t>
            </a:r>
            <a:endParaRPr lang="cs-CZ" dirty="0">
              <a:hlinkClick r:id="rId3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hlinkClick r:id="rId3"/>
              </a:rPr>
              <a:t>Knihovna Brandýs n. Labem</a:t>
            </a:r>
            <a:endParaRPr lang="cs-CZ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dirty="0">
                <a:hlinkClick r:id="rId4"/>
              </a:rPr>
              <a:t>Národní technická knihovna</a:t>
            </a:r>
            <a:endParaRPr lang="cs-CZ" dirty="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145ABD0-393B-49B6-9125-99E32AAFA0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4883727" y="3616036"/>
            <a:ext cx="2597728" cy="5299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377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39FB3E-ECE0-47CC-B923-8BA23C17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aspekty budování fondů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97C844-9E65-4FD6-B9A0-0E9AE94B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mnoho problémů</a:t>
            </a:r>
          </a:p>
          <a:p>
            <a:pPr>
              <a:lnSpc>
                <a:spcPct val="110000"/>
              </a:lnSpc>
            </a:pPr>
            <a:r>
              <a:rPr lang="cs-CZ" dirty="0"/>
              <a:t>nejvíce v akvizici </a:t>
            </a:r>
            <a:r>
              <a:rPr lang="cs-CZ" i="1" dirty="0">
                <a:latin typeface="Work Sans Light" panose="00000400000000000000" pitchFamily="2" charset="-18"/>
              </a:rPr>
              <a:t>(vyváženost, cenzura)</a:t>
            </a:r>
          </a:p>
          <a:p>
            <a:pPr>
              <a:lnSpc>
                <a:spcPct val="110000"/>
              </a:lnSpc>
            </a:pPr>
            <a:r>
              <a:rPr lang="cs-CZ" dirty="0"/>
              <a:t>Manifest UNESCO o veřejných knihovnách (1994): </a:t>
            </a:r>
            <a:br>
              <a:rPr lang="cs-CZ" dirty="0"/>
            </a:br>
            <a:r>
              <a:rPr lang="cs-CZ" dirty="0">
                <a:latin typeface="Work Sans Light" panose="00000400000000000000" pitchFamily="2" charset="-18"/>
              </a:rPr>
              <a:t>„Fondy ani služby by neměly být ideologicky, politicky, </a:t>
            </a:r>
            <a:br>
              <a:rPr lang="cs-CZ" dirty="0">
                <a:latin typeface="Work Sans Light" panose="00000400000000000000" pitchFamily="2" charset="-18"/>
              </a:rPr>
            </a:br>
            <a:r>
              <a:rPr lang="cs-CZ" dirty="0">
                <a:latin typeface="Work Sans Light" panose="00000400000000000000" pitchFamily="2" charset="-18"/>
              </a:rPr>
              <a:t>ani z náboženských důvodů cenzurovány a neměly </a:t>
            </a:r>
            <a:br>
              <a:rPr lang="cs-CZ" dirty="0">
                <a:latin typeface="Work Sans Light" panose="00000400000000000000" pitchFamily="2" charset="-18"/>
              </a:rPr>
            </a:br>
            <a:r>
              <a:rPr lang="cs-CZ" dirty="0">
                <a:latin typeface="Work Sans Light" panose="00000400000000000000" pitchFamily="2" charset="-18"/>
              </a:rPr>
              <a:t>by být pod komerčním tlakem.“</a:t>
            </a:r>
          </a:p>
          <a:p>
            <a:pPr>
              <a:lnSpc>
                <a:spcPct val="110000"/>
              </a:lnSpc>
            </a:pPr>
            <a:r>
              <a:rPr lang="cs-CZ" dirty="0"/>
              <a:t>cenzura od uživatelů / autocenzura</a:t>
            </a:r>
          </a:p>
          <a:p>
            <a:pPr>
              <a:lnSpc>
                <a:spcPct val="110000"/>
              </a:lnSpc>
            </a:pPr>
            <a:r>
              <a:rPr lang="cs-CZ" dirty="0"/>
              <a:t>komerční tlak?</a:t>
            </a:r>
          </a:p>
        </p:txBody>
      </p:sp>
    </p:spTree>
    <p:extLst>
      <p:ext uri="{BB962C8B-B14F-4D97-AF65-F5344CB8AC3E}">
        <p14:creationId xmlns:p14="http://schemas.microsoft.com/office/powerpoint/2010/main" val="4140470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 descr="Obálky knih Harry Potter, Co se děje s mým tělem?, Dobrodružství Huckleberryho Finna, Most do země Terabithia a 451 stupňů Fahrenheita. Všechny tyto knihy byly v amerických knihovnách mnohokrát vyzvány v rámci poloinstitucionalizovaného procesu challenged books.">
            <a:extLst>
              <a:ext uri="{FF2B5EF4-FFF2-40B4-BE49-F238E27FC236}">
                <a16:creationId xmlns:a16="http://schemas.microsoft.com/office/drawing/2014/main" id="{5B7B04BD-548C-900F-2510-311A6551C3E0}"/>
              </a:ext>
            </a:extLst>
          </p:cNvPr>
          <p:cNvGrpSpPr/>
          <p:nvPr/>
        </p:nvGrpSpPr>
        <p:grpSpPr>
          <a:xfrm>
            <a:off x="671673" y="2212239"/>
            <a:ext cx="10846650" cy="2849161"/>
            <a:chOff x="671673" y="2212239"/>
            <a:chExt cx="10846650" cy="2849161"/>
          </a:xfrm>
        </p:grpSpPr>
        <p:pic>
          <p:nvPicPr>
            <p:cNvPr id="3" name="Obrázek 2" descr="Obsah obrázku osoba, text, muž, lidé&#10;&#10;Popis byl vytvořen automaticky">
              <a:extLst>
                <a:ext uri="{FF2B5EF4-FFF2-40B4-BE49-F238E27FC236}">
                  <a16:creationId xmlns:a16="http://schemas.microsoft.com/office/drawing/2014/main" id="{9F18E401-A07B-4530-A69B-05A2B6AC4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673" y="2212239"/>
              <a:ext cx="1923184" cy="2849161"/>
            </a:xfrm>
            <a:prstGeom prst="rect">
              <a:avLst/>
            </a:prstGeom>
          </p:spPr>
        </p:pic>
        <p:pic>
          <p:nvPicPr>
            <p:cNvPr id="7" name="Obrázek 6" descr="Obsah obrázku stůl, hodiny&#10;&#10;Popis byl vytvořen automaticky">
              <a:extLst>
                <a:ext uri="{FF2B5EF4-FFF2-40B4-BE49-F238E27FC236}">
                  <a16:creationId xmlns:a16="http://schemas.microsoft.com/office/drawing/2014/main" id="{2B2FFA1B-73D6-4864-BD29-09A6F6FF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402" y="2218655"/>
              <a:ext cx="1829432" cy="283632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9" name="Obrázek 8" descr="Obsah obrázku fotka, kočka, různé, velké&#10;&#10;Popis byl vytvořen automaticky">
              <a:extLst>
                <a:ext uri="{FF2B5EF4-FFF2-40B4-BE49-F238E27FC236}">
                  <a16:creationId xmlns:a16="http://schemas.microsoft.com/office/drawing/2014/main" id="{0B4DA361-7DFB-4BF9-A1B8-BF0FB30C1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014" y="2218655"/>
              <a:ext cx="1930947" cy="2836329"/>
            </a:xfrm>
            <a:prstGeom prst="rect">
              <a:avLst/>
            </a:prstGeom>
          </p:spPr>
        </p:pic>
        <p:pic>
          <p:nvPicPr>
            <p:cNvPr id="3074" name="Picture 2" descr="451 stupňů Fahrenheita - Ray Bradbury | KOSMAS.cz - vaše ...">
              <a:extLst>
                <a:ext uri="{FF2B5EF4-FFF2-40B4-BE49-F238E27FC236}">
                  <a16:creationId xmlns:a16="http://schemas.microsoft.com/office/drawing/2014/main" id="{7A3759DE-27BE-4B69-9506-D35B8DBE1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5139" y="2223425"/>
              <a:ext cx="1923184" cy="2826789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C41CB9D4-357C-4812-907A-071B8EEAE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037" y="2213885"/>
              <a:ext cx="1923185" cy="2845869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12" name="Obdélník 11">
            <a:extLst>
              <a:ext uri="{FF2B5EF4-FFF2-40B4-BE49-F238E27FC236}">
                <a16:creationId xmlns:a16="http://schemas.microsoft.com/office/drawing/2014/main" id="{CE3E4DB4-F963-493A-9EB9-50DF1A777D71}"/>
              </a:ext>
            </a:extLst>
          </p:cNvPr>
          <p:cNvSpPr/>
          <p:nvPr/>
        </p:nvSpPr>
        <p:spPr>
          <a:xfrm>
            <a:off x="4234680" y="792079"/>
            <a:ext cx="37128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i="1" dirty="0"/>
              <a:t>challenged books</a:t>
            </a:r>
          </a:p>
        </p:txBody>
      </p:sp>
    </p:spTree>
    <p:extLst>
      <p:ext uri="{BB962C8B-B14F-4D97-AF65-F5344CB8AC3E}">
        <p14:creationId xmlns:p14="http://schemas.microsoft.com/office/powerpoint/2010/main" val="4013216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Mezi nejvíce vyzývané knihy patří Harry Potter a mimo jiné mu některé skupiny a náboženská hnutí vyčítají, že navádí děti k okultismu a černé magii. Na obrázku ze satirického webu Onion sedí tři děti v čarodějnických kostýmech a nad pentagramem vyvolávají duchy s knihami Harryho Pottera. Na zdi za nimi je nejspíše krvé napsáno &quot;Avada Kedavra&quot;.">
            <a:extLst>
              <a:ext uri="{FF2B5EF4-FFF2-40B4-BE49-F238E27FC236}">
                <a16:creationId xmlns:a16="http://schemas.microsoft.com/office/drawing/2014/main" id="{4A0C5CC8-BD31-4FFC-A462-8A3D3A90B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458" y="633845"/>
            <a:ext cx="4235084" cy="559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20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 descr="Statistiky ohledně challenged books na tomto snímku ukazují například, co na knihách nejvíce vadí. Nejčastěji jde o sexuálně explicitní obsah, odlišné politické pohledy nebo o LGBTQIA+ obsah. Nejvíce žádostí o vyřazení dokumentu z fondu přichází na veřejné knihovny (66 %), poté na školní knihovny a školy jako takové. Za žádostmi jsou ve 45 % čtenáři, v 18 % rodiče, případně pak členové rady (13 %), politické a náboženské skupiny (12 %) a mnohdy také samotní knihovníci (8 %).">
            <a:extLst>
              <a:ext uri="{FF2B5EF4-FFF2-40B4-BE49-F238E27FC236}">
                <a16:creationId xmlns:a16="http://schemas.microsoft.com/office/drawing/2014/main" id="{89235620-02D8-AB1A-6364-CA40F672F1A9}"/>
              </a:ext>
            </a:extLst>
          </p:cNvPr>
          <p:cNvGrpSpPr/>
          <p:nvPr/>
        </p:nvGrpSpPr>
        <p:grpSpPr>
          <a:xfrm>
            <a:off x="1460423" y="325777"/>
            <a:ext cx="9703207" cy="6206446"/>
            <a:chOff x="1460423" y="325777"/>
            <a:chExt cx="9703207" cy="6206446"/>
          </a:xfrm>
        </p:grpSpPr>
        <p:pic>
          <p:nvPicPr>
            <p:cNvPr id="2" name="Obrázek 1">
              <a:extLst>
                <a:ext uri="{FF2B5EF4-FFF2-40B4-BE49-F238E27FC236}">
                  <a16:creationId xmlns:a16="http://schemas.microsoft.com/office/drawing/2014/main" id="{0463A5AF-93E0-4AD3-8011-024B69AB4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93845" y="325777"/>
              <a:ext cx="4572638" cy="2495898"/>
            </a:xfrm>
            <a:prstGeom prst="rect">
              <a:avLst/>
            </a:prstGeom>
          </p:spPr>
        </p:pic>
        <p:pic>
          <p:nvPicPr>
            <p:cNvPr id="3" name="Obrázek 2">
              <a:extLst>
                <a:ext uri="{FF2B5EF4-FFF2-40B4-BE49-F238E27FC236}">
                  <a16:creationId xmlns:a16="http://schemas.microsoft.com/office/drawing/2014/main" id="{B13B786F-365B-4CA0-8362-14FCE9B31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6833" y="325777"/>
              <a:ext cx="2143424" cy="3400900"/>
            </a:xfrm>
            <a:prstGeom prst="rect">
              <a:avLst/>
            </a:prstGeom>
          </p:spPr>
        </p:pic>
        <p:pic>
          <p:nvPicPr>
            <p:cNvPr id="4" name="Obrázek 3">
              <a:extLst>
                <a:ext uri="{FF2B5EF4-FFF2-40B4-BE49-F238E27FC236}">
                  <a16:creationId xmlns:a16="http://schemas.microsoft.com/office/drawing/2014/main" id="{1A605BC8-3E1A-4422-8A1F-94815974D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0423" y="3180732"/>
              <a:ext cx="4906060" cy="3029373"/>
            </a:xfrm>
            <a:prstGeom prst="rect">
              <a:avLst/>
            </a:prstGeom>
          </p:spPr>
        </p:pic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F42255C2-E0E1-41A7-8419-C74E6ECA4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96883" y="4038763"/>
              <a:ext cx="4666747" cy="2493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915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C31803-9EDE-44C4-A5B7-21A8C2699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Etické aspekty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7A7FAE-30A1-451D-971B-D8C2B2DF3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Banned Books Week </a:t>
            </a:r>
            <a:r>
              <a:rPr lang="en-US" sz="2000" dirty="0">
                <a:latin typeface="Work Sans Light" panose="00000400000000000000" pitchFamily="2" charset="-18"/>
              </a:rPr>
              <a:t>(</a:t>
            </a:r>
            <a:r>
              <a:rPr lang="cs-CZ" sz="2000" dirty="0">
                <a:latin typeface="Work Sans Light" panose="00000400000000000000" pitchFamily="2" charset="-18"/>
              </a:rPr>
              <a:t>většinou v září</a:t>
            </a:r>
            <a:r>
              <a:rPr lang="en-US" sz="2000" dirty="0">
                <a:latin typeface="Work Sans Light" panose="00000400000000000000" pitchFamily="2" charset="-18"/>
              </a:rPr>
              <a:t>)</a:t>
            </a:r>
            <a:endParaRPr lang="cs-CZ" sz="2000" dirty="0">
              <a:latin typeface="Work Sans Light" panose="00000400000000000000" pitchFamily="2" charset="-18"/>
            </a:endParaRPr>
          </a:p>
          <a:p>
            <a:r>
              <a:rPr lang="cs-CZ" i="1" dirty="0"/>
              <a:t>challenged books</a:t>
            </a:r>
          </a:p>
          <a:p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3"/>
              </a:rPr>
              <a:t>ALA Banned &amp; Challenged Books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4"/>
              </a:rPr>
              <a:t>Frequently challenged books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>
                <a:hlinkClick r:id="rId5"/>
              </a:rPr>
              <a:t>Kdo má problém s HP?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253908-F4DD-4297-9006-E6CA4CDB2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9" y="4731871"/>
            <a:ext cx="4937592" cy="158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0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0C6E49-A03B-4FC0-973D-007583EE8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56" y="4315967"/>
            <a:ext cx="1897657" cy="189765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5A66029-FFF3-4AF2-9FD0-60E9C6DA60DF}"/>
              </a:ext>
            </a:extLst>
          </p:cNvPr>
          <p:cNvSpPr txBox="1"/>
          <p:nvPr/>
        </p:nvSpPr>
        <p:spPr>
          <a:xfrm>
            <a:off x="678005" y="494001"/>
            <a:ext cx="6001764" cy="203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 dirty="0">
                <a:latin typeface="+mj-lt"/>
              </a:rPr>
              <a:t>Kolik korun </a:t>
            </a:r>
            <a:r>
              <a:rPr lang="cs-CZ" sz="3600" dirty="0"/>
              <a:t>by se mělo vynaložit na akvizici na jednoho obyvatele a rok?</a:t>
            </a:r>
            <a:endParaRPr lang="cs-CZ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8345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5DBCBD-6BDA-444E-BA09-2FB30C74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53BABE-EBB0-4C90-A8F3-92ADD2691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výdaj na nákup KF a informačních zdrojů</a:t>
            </a:r>
          </a:p>
          <a:p>
            <a:pPr>
              <a:lnSpc>
                <a:spcPct val="110000"/>
              </a:lnSpc>
            </a:pPr>
            <a:r>
              <a:rPr lang="cs-CZ" i="1" dirty="0"/>
              <a:t>částka v Kč na jednoho obyvatele vydaná </a:t>
            </a:r>
            <a:br>
              <a:rPr lang="cs-CZ" i="1" dirty="0"/>
            </a:br>
            <a:r>
              <a:rPr lang="cs-CZ" i="1" dirty="0"/>
              <a:t>na nákup knihovního fondu a informačních </a:t>
            </a:r>
            <a:br>
              <a:rPr lang="cs-CZ" i="1" dirty="0"/>
            </a:br>
            <a:r>
              <a:rPr lang="cs-CZ" i="1" dirty="0"/>
              <a:t>zdrojů za jeden kalendářní rok</a:t>
            </a:r>
          </a:p>
          <a:p>
            <a:pPr>
              <a:lnSpc>
                <a:spcPct val="110000"/>
              </a:lnSpc>
            </a:pPr>
            <a:r>
              <a:rPr lang="cs-CZ" dirty="0"/>
              <a:t>doporučená hodnota: </a:t>
            </a:r>
            <a:r>
              <a:rPr lang="cs-CZ" b="1" dirty="0"/>
              <a:t>30-45 Kč</a:t>
            </a:r>
          </a:p>
          <a:p>
            <a:pPr>
              <a:lnSpc>
                <a:spcPct val="110000"/>
              </a:lnSpc>
            </a:pPr>
            <a:r>
              <a:rPr lang="cs-CZ" dirty="0"/>
              <a:t>celostátní průměr (2016): 29 Kč</a:t>
            </a:r>
          </a:p>
          <a:p>
            <a:pPr>
              <a:lnSpc>
                <a:spcPct val="110000"/>
              </a:lnSpc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3DB64E-A626-44B1-8842-389898BC6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910" y="2804252"/>
            <a:ext cx="2607880" cy="368862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94465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E0FE8-DD1F-4FFD-B1E4-E4E09705C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Financování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B6B264-DC66-41CF-B1EF-31A99B115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400" dirty="0"/>
              <a:t>minimálně 7 % roční obnovy knihovního fondu novými přírůstky (vychází se z faktu, že knihovna má mít minimálně 2 k. j. / ob.)</a:t>
            </a:r>
          </a:p>
          <a:p>
            <a:pPr>
              <a:lnSpc>
                <a:spcPct val="110000"/>
              </a:lnSpc>
            </a:pPr>
            <a:endParaRPr lang="cs-CZ" sz="2400" dirty="0"/>
          </a:p>
          <a:p>
            <a:pPr>
              <a:lnSpc>
                <a:spcPct val="110000"/>
              </a:lnSpc>
            </a:pPr>
            <a:r>
              <a:rPr lang="cs-CZ" sz="2400" dirty="0"/>
              <a:t>obec má 700 obyvatel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minimální rozsah knihovního fondu je 1 400 k. j.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roční procento obnovy: 7 %, tj. přírůstek 98 k. j.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roční náklady na nákup knihovního fondu: 98 x 240 Kč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23 520 Kč, tj. roční výdaj na jednoho obyvatele: 33,60 Kč</a:t>
            </a:r>
          </a:p>
        </p:txBody>
      </p:sp>
    </p:spTree>
    <p:extLst>
      <p:ext uri="{BB962C8B-B14F-4D97-AF65-F5344CB8AC3E}">
        <p14:creationId xmlns:p14="http://schemas.microsoft.com/office/powerpoint/2010/main" val="422113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7E108AE-9112-C76C-D6EE-90643CA462A2}"/>
              </a:ext>
            </a:extLst>
          </p:cNvPr>
          <p:cNvSpPr txBox="1"/>
          <p:nvPr/>
        </p:nvSpPr>
        <p:spPr>
          <a:xfrm>
            <a:off x="2190974" y="3105834"/>
            <a:ext cx="781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ne</a:t>
            </a:r>
            <a:r>
              <a:rPr lang="cs-CZ" sz="3600" dirty="0"/>
              <a:t>budujeme fond pro fond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90652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A1270-2A5E-441A-85A4-A5C4F6E83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61070D-7DC6-4E9A-8F25-DEA8EC44B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hodnocení efektivity fondu</a:t>
            </a:r>
          </a:p>
          <a:p>
            <a:r>
              <a:rPr lang="cs-CZ" dirty="0"/>
              <a:t>probíhá s ohledem na cíle/účel</a:t>
            </a:r>
          </a:p>
          <a:p>
            <a:r>
              <a:rPr lang="cs-CZ" dirty="0"/>
              <a:t>živý/mrtvý fond</a:t>
            </a:r>
          </a:p>
          <a:p>
            <a:r>
              <a:rPr lang="cs-CZ" dirty="0">
                <a:highlight>
                  <a:srgbClr val="FFFF00"/>
                </a:highlight>
              </a:rPr>
              <a:t>obrat a stupeň aktivace</a:t>
            </a:r>
          </a:p>
        </p:txBody>
      </p:sp>
    </p:spTree>
    <p:extLst>
      <p:ext uri="{BB962C8B-B14F-4D97-AF65-F5344CB8AC3E}">
        <p14:creationId xmlns:p14="http://schemas.microsoft.com/office/powerpoint/2010/main" val="1870039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1D3ED4-C683-43F9-B1B7-F3BD1FEE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Obrat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7CA35A-9D8B-44C1-A7A1-F2635E328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průměrná hodnota počtu výpůjček jednotky během roku</a:t>
            </a:r>
          </a:p>
          <a:p>
            <a:r>
              <a:rPr lang="cs-CZ" sz="2400" dirty="0"/>
              <a:t>vyšší intenzita využívání = vyšší hodnota obratu</a:t>
            </a:r>
          </a:p>
          <a:p>
            <a:r>
              <a:rPr lang="cs-CZ" sz="2400" dirty="0"/>
              <a:t>vysoký obrat = dobrá strategii doplňování</a:t>
            </a:r>
          </a:p>
          <a:p>
            <a:r>
              <a:rPr lang="cs-CZ" sz="2400" dirty="0"/>
              <a:t>příliš vysoký = může se dlouho čekat</a:t>
            </a:r>
          </a:p>
          <a:p>
            <a:pPr>
              <a:lnSpc>
                <a:spcPct val="110000"/>
              </a:lnSpc>
            </a:pPr>
            <a:r>
              <a:rPr lang="cs-CZ" sz="2400" dirty="0"/>
              <a:t>nutno myslet i na kontext </a:t>
            </a:r>
            <a:br>
              <a:rPr lang="cs-CZ" sz="2400" dirty="0"/>
            </a:br>
            <a:r>
              <a:rPr lang="cs-CZ" sz="2400" i="1" dirty="0"/>
              <a:t>(provozní doba atp.)</a:t>
            </a:r>
          </a:p>
        </p:txBody>
      </p:sp>
      <p:pic>
        <p:nvPicPr>
          <p:cNvPr id="4" name="Obrázek 3" descr="Tabulka ukazuje optimální rozpětí hodnot obratu fondu. Optimální hodnota je 2-3, Pod dva bude část fondu mrtvá, nad 4 pak budou čtenáři na dokumenty dlouho čekat. ">
            <a:extLst>
              <a:ext uri="{FF2B5EF4-FFF2-40B4-BE49-F238E27FC236}">
                <a16:creationId xmlns:a16="http://schemas.microsoft.com/office/drawing/2014/main" id="{3F2E8E26-342B-4D3A-9271-0AFEED553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836" y="3771899"/>
            <a:ext cx="3755839" cy="2720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0DAC976-121D-492E-ABF9-0DD4FA4B64B1}"/>
                  </a:ext>
                </a:extLst>
              </p:cNvPr>
              <p:cNvSpPr txBox="1"/>
              <p:nvPr/>
            </p:nvSpPr>
            <p:spPr>
              <a:xfrm>
                <a:off x="864696" y="5237018"/>
                <a:ext cx="4364272" cy="643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𝑜𝑏𝑟𝑎𝑡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ů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𝑒𝑘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𝑐𝑒𝑙𝑘𝑜𝑣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á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𝑣𝑒𝑙𝑖𝑘𝑜𝑠𝑡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𝑓𝑜𝑛𝑑𝑢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30DAC976-121D-492E-ABF9-0DD4FA4B6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696" y="5237018"/>
                <a:ext cx="4364272" cy="643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197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04BB5-A7C5-4C7B-AF4F-666D04922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Stupeň aktivace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0CFE21-ECD9-4786-A468-5CC5ED945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objem aktivní části knihovního fondu v %</a:t>
            </a:r>
          </a:p>
          <a:p>
            <a:r>
              <a:rPr lang="cs-CZ" sz="2400" dirty="0"/>
              <a:t>kolik % k. j. během jednoho roku alespoň jednou půjčeno</a:t>
            </a:r>
          </a:p>
        </p:txBody>
      </p:sp>
      <p:pic>
        <p:nvPicPr>
          <p:cNvPr id="4" name="Obrázek 3" descr="Tabulka ukazuje možné hodnoty stupně aktivace fondu. Optimální hodnota je 90 %. Méně než 90 % znamená, že část fondu je mrtvá.">
            <a:extLst>
              <a:ext uri="{FF2B5EF4-FFF2-40B4-BE49-F238E27FC236}">
                <a16:creationId xmlns:a16="http://schemas.microsoft.com/office/drawing/2014/main" id="{A1240DC0-5536-4203-A01B-F0FEEE941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4468" y="3644502"/>
            <a:ext cx="3962953" cy="28483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69E679D-BF0E-45F8-B58F-F6141870D048}"/>
                  </a:ext>
                </a:extLst>
              </p:cNvPr>
              <p:cNvSpPr txBox="1"/>
              <p:nvPr/>
            </p:nvSpPr>
            <p:spPr>
              <a:xfrm>
                <a:off x="838200" y="5533389"/>
                <a:ext cx="6241580" cy="6435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𝑠𝑡𝑢𝑝𝑒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ň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𝑎𝑘𝑡𝑖𝑣𝑎𝑐𝑒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𝑎𝑙𝑒𝑠𝑝𝑜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ň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𝑗𝑒𝑑𝑛𝑜𝑢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ů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é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𝑐𝑒𝑙𝑘𝑜𝑣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ý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𝑜𝑏𝑗𝑒𝑚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𝑓𝑜𝑛𝑑𝑢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∗100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F69E679D-BF0E-45F8-B58F-F6141870D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533389"/>
                <a:ext cx="6241580" cy="6435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9475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06AC2B-3B4B-4128-B777-02F2B8EEB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Stupeň aktivace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E92295-2B81-497B-B830-68DCBD358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příkladu Křižovatky</a:t>
            </a:r>
          </a:p>
          <a:p>
            <a:r>
              <a:rPr lang="cs-CZ" dirty="0"/>
              <a:t>16 321 knihovních jednotek</a:t>
            </a:r>
          </a:p>
          <a:p>
            <a:r>
              <a:rPr lang="cs-CZ" dirty="0"/>
              <a:t>8 112 k. j. zaznamenána operace</a:t>
            </a:r>
          </a:p>
          <a:p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1887EDCF-FDEC-4F01-B239-0CA2CE6E89E4}"/>
                  </a:ext>
                </a:extLst>
              </p:cNvPr>
              <p:cNvSpPr txBox="1"/>
              <p:nvPr/>
            </p:nvSpPr>
            <p:spPr>
              <a:xfrm>
                <a:off x="942109" y="4359219"/>
                <a:ext cx="3748654" cy="5782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𝑠𝑡𝑢𝑝𝑒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ň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𝑎𝑘𝑡𝑖𝑣𝑎𝑐𝑒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8112 </m:t>
                          </m:r>
                        </m:num>
                        <m:den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16321</m:t>
                          </m:r>
                        </m:den>
                      </m:f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 ∗100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1887EDCF-FDEC-4F01-B239-0CA2CE6E8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" y="4359219"/>
                <a:ext cx="3748654" cy="5782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577261C-46FB-45D8-A1AD-8B5F93BCDFEE}"/>
                  </a:ext>
                </a:extLst>
              </p:cNvPr>
              <p:cNvSpPr txBox="1"/>
              <p:nvPr/>
            </p:nvSpPr>
            <p:spPr>
              <a:xfrm>
                <a:off x="942109" y="5477974"/>
                <a:ext cx="3748654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𝑠𝑡𝑢𝑝𝑒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ň 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𝑎𝑘𝑡𝑖𝑣𝑎𝑐𝑒</m:t>
                      </m:r>
                      <m:r>
                        <a:rPr lang="cs-CZ" sz="2000" b="0" i="1" smtClean="0">
                          <a:latin typeface="Cambria Math" panose="02040503050406030204" pitchFamily="18" charset="0"/>
                        </a:rPr>
                        <m:t>=49,7 %</m:t>
                      </m:r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1577261C-46FB-45D8-A1AD-8B5F93BCD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109" y="5477974"/>
                <a:ext cx="3748654" cy="307777"/>
              </a:xfrm>
              <a:prstGeom prst="rect">
                <a:avLst/>
              </a:prstGeom>
              <a:blipFill>
                <a:blip r:embed="rId4"/>
                <a:stretch>
                  <a:fillRect l="-3257" t="-2000" b="-38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id="{3C22F057-E939-4D82-B506-B51874C39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468" y="3644502"/>
            <a:ext cx="3962953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67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D8E03-58F1-4AA6-8F18-646F59668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Vyřazování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A6DAED-747E-4A88-8BBE-776E88EC5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dirty="0"/>
              <a:t>obsahová prověrka</a:t>
            </a:r>
          </a:p>
          <a:p>
            <a:pPr>
              <a:lnSpc>
                <a:spcPct val="110000"/>
              </a:lnSpc>
            </a:pPr>
            <a:r>
              <a:rPr lang="cs-CZ" dirty="0"/>
              <a:t>police by neměly být zaplněny více než ze 75-85 %</a:t>
            </a:r>
          </a:p>
          <a:p>
            <a:pPr>
              <a:lnSpc>
                <a:spcPct val="110000"/>
              </a:lnSpc>
            </a:pPr>
            <a:r>
              <a:rPr lang="cs-CZ" dirty="0"/>
              <a:t>fáze stabilizovaného stavu = kvalita fondu udržována vyrovnaným poměrem dopňování a vyřazování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D1AA24F-DA9A-4038-92F9-B42880D67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8032" y="4114800"/>
            <a:ext cx="27157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91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70C051-C85A-4651-B50C-8BD99312A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6973"/>
            <a:ext cx="10515600" cy="53900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/>
              <a:t>„Spisy umělecky a obsahově bezcenné, výtvory nemravného rázu (díla pornografická), t. zv. krváky, detektivní a indiánské povídky, které </a:t>
            </a:r>
            <a:r>
              <a:rPr lang="cs-CZ" b="1" dirty="0"/>
              <a:t>sensačním způsobem dráždí fantasii čtenářovu</a:t>
            </a:r>
            <a:r>
              <a:rPr lang="cs-CZ" dirty="0"/>
              <a:t>, pamflety, snižující tendenčně celé stavy nebo vrstvy obyvatelstva, jakož i díla směřující proti trvání a celistvosti státu československého, nesmějí býti pojata do veřejných knihoven. Ministerstvo školství </a:t>
            </a:r>
            <a:br>
              <a:rPr lang="cs-CZ" dirty="0"/>
            </a:br>
            <a:r>
              <a:rPr lang="cs-CZ" dirty="0"/>
              <a:t>a národní osvěty si vyhrazuje uveřejňovati seznam spisů </a:t>
            </a:r>
            <a:br>
              <a:rPr lang="cs-CZ" dirty="0"/>
            </a:br>
            <a:r>
              <a:rPr lang="cs-CZ" dirty="0"/>
              <a:t>a výtvorů, které nutno vyloučiti z veřejných knihoven.“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dirty="0">
                <a:latin typeface="Work Sans Light" panose="00000400000000000000" pitchFamily="2" charset="-18"/>
              </a:rPr>
              <a:t>„Při vrácení půjčených knih jest opatrně dbáti, aby nebyla přenášena nákaza. Výtisky zřejmě pošpiněné buďtež vyloučeny z oběhu.“</a:t>
            </a:r>
          </a:p>
        </p:txBody>
      </p:sp>
    </p:spTree>
    <p:extLst>
      <p:ext uri="{BB962C8B-B14F-4D97-AF65-F5344CB8AC3E}">
        <p14:creationId xmlns:p14="http://schemas.microsoft.com/office/powerpoint/2010/main" val="7072030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Ukázka z knihovního zákona: vyřazování knihovních dokumentů&#10;&#10;(1) Z knihovního fondu knihovny lze vyřazovat pouze:&#10;a) knihovní dokumenty, které neodpovídají zaměření knihovního fondu knihovny a jejím úkolům,&#10;b) multiplikáty knihovních dokumentů,&#10;c) knihovní dokumenty opotřebované, neúplné nebo poškozené tak, že přestaly být informačním pramenem.&#10;&#10;(2) Knihovní dokumenty z konzervačního fondu a z historického fondu lze vyřazovat pouze se souhlasem ministerstva.">
            <a:extLst>
              <a:ext uri="{FF2B5EF4-FFF2-40B4-BE49-F238E27FC236}">
                <a16:creationId xmlns:a16="http://schemas.microsoft.com/office/drawing/2014/main" id="{2C72F216-9FF4-49B5-B528-36C0E52F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08" y="467705"/>
            <a:ext cx="7716984" cy="59225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B16BF90-815C-4F64-8F72-E63C836E784D}"/>
              </a:ext>
            </a:extLst>
          </p:cNvPr>
          <p:cNvSpPr/>
          <p:nvPr/>
        </p:nvSpPr>
        <p:spPr>
          <a:xfrm>
            <a:off x="2237508" y="1153391"/>
            <a:ext cx="7716984" cy="227560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477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D0464-9AF8-4C80-9B04-158D0901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nic nevyřazuji?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19E87D-0B37-48D7-9BD6-9C9EEDB8A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“I’m a packrat.”</a:t>
            </a:r>
          </a:p>
          <a:p>
            <a:r>
              <a:rPr lang="en-US" dirty="0"/>
              <a:t>“I hate dealing with my staff when it comes to weeding.”</a:t>
            </a:r>
          </a:p>
          <a:p>
            <a:r>
              <a:rPr lang="en-US" dirty="0"/>
              <a:t>“If someone sees me throwing away books…..”</a:t>
            </a:r>
          </a:p>
          <a:p>
            <a:r>
              <a:rPr lang="en-US" dirty="0"/>
              <a:t>“I can’t admit that was probably not a wise purchase.”</a:t>
            </a:r>
          </a:p>
          <a:p>
            <a:r>
              <a:rPr lang="en-US" dirty="0"/>
              <a:t>“It’s not a priority. I don’t need the space.”</a:t>
            </a:r>
          </a:p>
          <a:p>
            <a:r>
              <a:rPr lang="en-US" dirty="0"/>
              <a:t>“I know someone will adore this book just like I did.”</a:t>
            </a:r>
          </a:p>
          <a:p>
            <a:r>
              <a:rPr lang="en-US" dirty="0"/>
              <a:t>“It’s on my long list of things to do.”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7D52B5E-410E-4614-88E5-6429967F8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71" y="432593"/>
            <a:ext cx="14624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767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BFC5A-0A01-4C11-9DD9-33884E2F8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Nejčastější výmluvy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04FA4C-835C-49E3-B6FB-56EEC0125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“I bought this book”</a:t>
            </a:r>
          </a:p>
          <a:p>
            <a:r>
              <a:rPr lang="en-US" dirty="0"/>
              <a:t>“It’s won awards!”</a:t>
            </a:r>
          </a:p>
          <a:p>
            <a:r>
              <a:rPr lang="en-US" dirty="0"/>
              <a:t>“Someone might need it – someday!”</a:t>
            </a:r>
          </a:p>
          <a:p>
            <a:r>
              <a:rPr lang="en-US" dirty="0"/>
              <a:t>“So and so donated it”</a:t>
            </a:r>
          </a:p>
          <a:p>
            <a:r>
              <a:rPr lang="en-US" dirty="0"/>
              <a:t>“I loved this book!”</a:t>
            </a:r>
          </a:p>
          <a:p>
            <a:r>
              <a:rPr lang="en-US" dirty="0"/>
              <a:t>“People should read the classics!”</a:t>
            </a:r>
          </a:p>
          <a:p>
            <a:r>
              <a:rPr lang="en-US" dirty="0"/>
              <a:t>“I don’t have a lot of non-fiction.”</a:t>
            </a:r>
          </a:p>
          <a:p>
            <a:r>
              <a:rPr lang="en-US" dirty="0"/>
              <a:t>“We need to have X books in the collection.”</a:t>
            </a:r>
          </a:p>
          <a:p>
            <a:r>
              <a:rPr lang="en-US" dirty="0"/>
              <a:t>“I have no budget to buy new books.”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E0203F7-00F1-4CAC-91CC-56F83E4BC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71" y="432593"/>
            <a:ext cx="146242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694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354B93-8923-4724-9A7B-19602EA3E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0527"/>
            <a:ext cx="10515600" cy="40364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400" dirty="0"/>
          </a:p>
          <a:p>
            <a:pPr marL="0" indent="0" algn="ctr">
              <a:buNone/>
            </a:pPr>
            <a:r>
              <a:rPr lang="cs-CZ" sz="4400" dirty="0"/>
              <a:t>bibliolatrie</a:t>
            </a:r>
          </a:p>
        </p:txBody>
      </p:sp>
    </p:spTree>
    <p:extLst>
      <p:ext uri="{BB962C8B-B14F-4D97-AF65-F5344CB8AC3E}">
        <p14:creationId xmlns:p14="http://schemas.microsoft.com/office/powerpoint/2010/main" val="589048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364C2-92F5-48B1-90E0-58C231E3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Holistický přístup k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005F88-BC11-4C9B-8DB6-7A17F427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945" y="1877580"/>
            <a:ext cx="683029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/>
              <a:t>„</a:t>
            </a:r>
            <a:r>
              <a:rPr lang="en-US" dirty="0"/>
              <a:t>We started looking at library service holistically, taking</a:t>
            </a:r>
            <a:r>
              <a:rPr lang="cs-CZ" dirty="0"/>
              <a:t> </a:t>
            </a:r>
            <a:r>
              <a:rPr lang="en-US" dirty="0"/>
              <a:t>into account how each piece functions relative to the whole</a:t>
            </a:r>
            <a:r>
              <a:rPr lang="cs-CZ" dirty="0"/>
              <a:t> </a:t>
            </a:r>
            <a:r>
              <a:rPr lang="en-US" dirty="0"/>
              <a:t>institution. This book focuses on how these relationships</a:t>
            </a:r>
            <a:r>
              <a:rPr lang="cs-CZ" dirty="0"/>
              <a:t> </a:t>
            </a:r>
            <a:r>
              <a:rPr lang="en-US" dirty="0"/>
              <a:t>affect library collection quality. We need </a:t>
            </a:r>
            <a:br>
              <a:rPr lang="cs-CZ" dirty="0"/>
            </a:br>
            <a:r>
              <a:rPr lang="en-US" dirty="0"/>
              <a:t>to look at our</a:t>
            </a:r>
            <a:r>
              <a:rPr lang="cs-CZ" dirty="0"/>
              <a:t> </a:t>
            </a:r>
            <a:r>
              <a:rPr lang="en-US" dirty="0"/>
              <a:t>collections with fresh eyes regularly.</a:t>
            </a:r>
            <a:r>
              <a:rPr lang="cs-CZ" dirty="0"/>
              <a:t>“</a:t>
            </a:r>
          </a:p>
        </p:txBody>
      </p:sp>
      <p:pic>
        <p:nvPicPr>
          <p:cNvPr id="5" name="Obrázek 4" descr="Obálka knihy Making a Collection Count, která pojednává o holistickém přístupu k budování fondu.">
            <a:extLst>
              <a:ext uri="{FF2B5EF4-FFF2-40B4-BE49-F238E27FC236}">
                <a16:creationId xmlns:a16="http://schemas.microsoft.com/office/drawing/2014/main" id="{96AA7C85-2E84-4A5D-9473-0E2588BCD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1" y="1960709"/>
            <a:ext cx="2678954" cy="38374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125145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CD3BEB-90EF-4684-AEC3-69A7179AF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919"/>
            <a:ext cx="10515600" cy="402604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sz="3600" dirty="0"/>
              <a:t>“Books, in and of themselves, are not sacred objects.</a:t>
            </a:r>
            <a:r>
              <a:rPr lang="cs-CZ" sz="3600" dirty="0"/>
              <a:t> </a:t>
            </a:r>
            <a:r>
              <a:rPr lang="en-US" sz="3600" dirty="0"/>
              <a:t>Libraries exist to make</a:t>
            </a:r>
            <a:r>
              <a:rPr lang="cs-CZ" sz="3600" dirty="0"/>
              <a:t> </a:t>
            </a:r>
            <a:r>
              <a:rPr lang="en-US" sz="3600" dirty="0"/>
              <a:t>information available, not to</a:t>
            </a:r>
            <a:r>
              <a:rPr lang="cs-CZ" sz="3600" dirty="0"/>
              <a:t> </a:t>
            </a:r>
            <a:r>
              <a:rPr lang="en-US" sz="3600" dirty="0"/>
              <a:t>warehouse unused books.”</a:t>
            </a:r>
            <a:endParaRPr lang="cs-CZ" sz="3600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Work Sans Light" panose="00000400000000000000" pitchFamily="2" charset="-18"/>
              </a:rPr>
              <a:t>Jeanette Larson</a:t>
            </a:r>
          </a:p>
        </p:txBody>
      </p:sp>
    </p:spTree>
    <p:extLst>
      <p:ext uri="{BB962C8B-B14F-4D97-AF65-F5344CB8AC3E}">
        <p14:creationId xmlns:p14="http://schemas.microsoft.com/office/powerpoint/2010/main" val="2778296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olice s knihami v knihovně.">
            <a:extLst>
              <a:ext uri="{FF2B5EF4-FFF2-40B4-BE49-F238E27FC236}">
                <a16:creationId xmlns:a16="http://schemas.microsoft.com/office/drawing/2014/main" id="{ECB9D016-9DED-4277-8EE8-7435CFFB51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9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143951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3A0C6E49-A03B-4FC0-973D-007583EE8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056" y="4315967"/>
            <a:ext cx="1897657" cy="189765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35A66029-FFF3-4AF2-9FD0-60E9C6DA60DF}"/>
              </a:ext>
            </a:extLst>
          </p:cNvPr>
          <p:cNvSpPr txBox="1"/>
          <p:nvPr/>
        </p:nvSpPr>
        <p:spPr>
          <a:xfrm>
            <a:off x="678005" y="494001"/>
            <a:ext cx="6001764" cy="2035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s-CZ" sz="3600" dirty="0"/>
              <a:t>Co brát v potaz při </a:t>
            </a:r>
            <a:r>
              <a:rPr lang="cs-CZ" sz="3600" dirty="0">
                <a:latin typeface="+mj-lt"/>
              </a:rPr>
              <a:t>vyřazování</a:t>
            </a:r>
            <a:r>
              <a:rPr lang="cs-CZ" sz="3600" dirty="0"/>
              <a:t> dokumentů </a:t>
            </a:r>
            <a:br>
              <a:rPr lang="cs-CZ" sz="3600" dirty="0"/>
            </a:br>
            <a:r>
              <a:rPr lang="cs-CZ" sz="3600" dirty="0"/>
              <a:t>z fondů?</a:t>
            </a:r>
          </a:p>
        </p:txBody>
      </p:sp>
    </p:spTree>
    <p:extLst>
      <p:ext uri="{BB962C8B-B14F-4D97-AF65-F5344CB8AC3E}">
        <p14:creationId xmlns:p14="http://schemas.microsoft.com/office/powerpoint/2010/main" val="18249566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AAE571-8AA7-4DB9-9399-D3BDC9F9E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brát v potaz?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5131D0-DF2A-42DD-BC81-FDDE90443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datum vydání, autor, vydavatel</a:t>
            </a:r>
            <a:endParaRPr lang="en-US" altLang="cs-CZ" dirty="0"/>
          </a:p>
          <a:p>
            <a:r>
              <a:rPr lang="cs-CZ" altLang="cs-CZ" dirty="0"/>
              <a:t>stav jednotky, existence dalších kopií</a:t>
            </a:r>
            <a:endParaRPr lang="en-US" altLang="cs-CZ" dirty="0"/>
          </a:p>
          <a:p>
            <a:r>
              <a:rPr lang="cs-CZ" altLang="cs-CZ" dirty="0"/>
              <a:t>statistiky, náklady na náhradu</a:t>
            </a:r>
            <a:endParaRPr lang="en-US" altLang="cs-CZ" dirty="0"/>
          </a:p>
          <a:p>
            <a:r>
              <a:rPr lang="cs-CZ" altLang="cs-CZ" i="1" dirty="0"/>
              <a:t>relevance ke kurikulu</a:t>
            </a:r>
          </a:p>
          <a:p>
            <a:r>
              <a:rPr lang="cs-CZ" altLang="cs-CZ" dirty="0"/>
              <a:t>podobné zdroje</a:t>
            </a:r>
            <a:endParaRPr lang="en-US" altLang="cs-CZ" dirty="0"/>
          </a:p>
          <a:p>
            <a:r>
              <a:rPr lang="cs-CZ" altLang="cs-CZ" dirty="0"/>
              <a:t>formát, čtenářská úroveň, ilustrace</a:t>
            </a:r>
            <a:endParaRPr lang="en-US" altLang="cs-CZ" dirty="0"/>
          </a:p>
          <a:p>
            <a:r>
              <a:rPr lang="cs-CZ" altLang="cs-CZ" dirty="0"/>
              <a:t>aktuální zájem, vizuální podoba</a:t>
            </a:r>
          </a:p>
          <a:p>
            <a:r>
              <a:rPr lang="cs-CZ" dirty="0">
                <a:hlinkClick r:id="rId3"/>
              </a:rPr>
              <a:t>CREW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 descr="Logo metodiky CREW, která pomáhá lépe se rozhodovat při procesu vyřazování dokumentů z fondu.">
            <a:extLst>
              <a:ext uri="{FF2B5EF4-FFF2-40B4-BE49-F238E27FC236}">
                <a16:creationId xmlns:a16="http://schemas.microsoft.com/office/drawing/2014/main" id="{CFF65D64-9D9D-4F0C-9F06-FBA1269544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91" y="4031528"/>
            <a:ext cx="2538737" cy="230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919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1790D-6664-4D19-95DF-1DAC161E2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X/X/MUSTIE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62FAD0-B66E-45C6-8CC6-9C5B55EB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0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dirty="0"/>
              <a:t>X</a:t>
            </a:r>
            <a:r>
              <a:rPr lang="cs-CZ" altLang="cs-CZ" sz="1800" dirty="0"/>
              <a:t>1</a:t>
            </a:r>
            <a:r>
              <a:rPr lang="cs-CZ" altLang="cs-CZ" dirty="0"/>
              <a:t> = datum copyright/vydání (před X lety)</a:t>
            </a:r>
            <a:endParaRPr lang="en-US" altLang="cs-CZ" dirty="0"/>
          </a:p>
          <a:p>
            <a:pPr marL="0" indent="0">
              <a:buNone/>
            </a:pPr>
            <a:r>
              <a:rPr lang="cs-CZ" altLang="cs-CZ" dirty="0"/>
              <a:t>X</a:t>
            </a:r>
            <a:r>
              <a:rPr lang="cs-CZ" altLang="cs-CZ" sz="1800" dirty="0"/>
              <a:t>2</a:t>
            </a:r>
            <a:r>
              <a:rPr lang="cs-CZ" altLang="cs-CZ" dirty="0"/>
              <a:t> = maximální přípustná doba bez využití (X let)</a:t>
            </a:r>
            <a:endParaRPr lang="en-US" altLang="cs-CZ" dirty="0"/>
          </a:p>
          <a:p>
            <a:pPr marL="0" indent="0">
              <a:buNone/>
            </a:pPr>
            <a:r>
              <a:rPr lang="en-US" altLang="cs-CZ" b="1" dirty="0"/>
              <a:t>M</a:t>
            </a:r>
            <a:r>
              <a:rPr lang="en-US" altLang="cs-CZ" dirty="0"/>
              <a:t>isleading (</a:t>
            </a:r>
            <a:r>
              <a:rPr lang="cs-CZ" altLang="cs-CZ" dirty="0"/>
              <a:t>nepřesnost</a:t>
            </a:r>
            <a:r>
              <a:rPr lang="en-US" altLang="cs-CZ" dirty="0"/>
              <a:t>)</a:t>
            </a:r>
          </a:p>
          <a:p>
            <a:pPr marL="0" indent="0">
              <a:buNone/>
            </a:pPr>
            <a:r>
              <a:rPr lang="en-US" altLang="cs-CZ" b="1" dirty="0"/>
              <a:t>U</a:t>
            </a:r>
            <a:r>
              <a:rPr lang="en-US" altLang="cs-CZ" dirty="0"/>
              <a:t>gly (</a:t>
            </a:r>
            <a:r>
              <a:rPr lang="cs-CZ" altLang="cs-CZ" dirty="0"/>
              <a:t>stav jednotky</a:t>
            </a:r>
            <a:r>
              <a:rPr lang="en-US" altLang="cs-CZ" dirty="0"/>
              <a:t>)</a:t>
            </a:r>
          </a:p>
          <a:p>
            <a:pPr marL="0" indent="0">
              <a:buNone/>
            </a:pPr>
            <a:r>
              <a:rPr lang="en-US" altLang="cs-CZ" b="1" dirty="0"/>
              <a:t>S</a:t>
            </a:r>
            <a:r>
              <a:rPr lang="en-US" altLang="cs-CZ" dirty="0"/>
              <a:t>uperseded (</a:t>
            </a:r>
            <a:r>
              <a:rPr lang="cs-CZ" altLang="cs-CZ" dirty="0"/>
              <a:t>zastaralost, nové edice</a:t>
            </a:r>
            <a:r>
              <a:rPr lang="en-US" altLang="cs-CZ" dirty="0"/>
              <a:t>)</a:t>
            </a:r>
          </a:p>
          <a:p>
            <a:pPr marL="0" indent="0">
              <a:buNone/>
            </a:pPr>
            <a:r>
              <a:rPr lang="en-US" altLang="cs-CZ" b="1" dirty="0"/>
              <a:t>T</a:t>
            </a:r>
            <a:r>
              <a:rPr lang="en-US" altLang="cs-CZ" dirty="0"/>
              <a:t>rivial</a:t>
            </a:r>
          </a:p>
          <a:p>
            <a:pPr marL="0" indent="0">
              <a:buNone/>
            </a:pPr>
            <a:r>
              <a:rPr lang="en-US" altLang="cs-CZ" b="1" dirty="0"/>
              <a:t>I</a:t>
            </a:r>
            <a:r>
              <a:rPr lang="en-US" altLang="cs-CZ" dirty="0"/>
              <a:t>rrelevant </a:t>
            </a:r>
          </a:p>
          <a:p>
            <a:pPr marL="0" indent="0">
              <a:buNone/>
            </a:pPr>
            <a:r>
              <a:rPr lang="en-US" altLang="cs-CZ" b="1" dirty="0"/>
              <a:t>E</a:t>
            </a:r>
            <a:r>
              <a:rPr lang="en-US" altLang="cs-CZ" dirty="0"/>
              <a:t>lsewhere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6E1748-1375-4863-9971-7EFC88578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991" y="4031528"/>
            <a:ext cx="2538737" cy="230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1911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 descr="Tabulka z metodiky CREW obsahuje formulku X/X/MUSTIE podle jednotlivých tříd Deweyho desetinného třídění - tj. podle jednotlivých oblastí. Například kód 004 označuje počítačovou literaturu a zde metodika doporučuje 3/X/MUSTIE - dokumenty starší tři roky by zde měly být vyřazovány přednostně. Netištěné materiály jsou označeny formulkou WORST.">
            <a:extLst>
              <a:ext uri="{FF2B5EF4-FFF2-40B4-BE49-F238E27FC236}">
                <a16:creationId xmlns:a16="http://schemas.microsoft.com/office/drawing/2014/main" id="{939E2334-62DC-46EB-B6C0-8E197458D5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851924"/>
              </p:ext>
            </p:extLst>
          </p:nvPr>
        </p:nvGraphicFramePr>
        <p:xfrm>
          <a:off x="3134590" y="426026"/>
          <a:ext cx="9033225" cy="6224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752938" imgH="5737707" progId="Word.Document.8">
                  <p:embed/>
                </p:oleObj>
              </mc:Choice>
              <mc:Fallback>
                <p:oleObj name="Document" r:id="rId3" imgW="8752938" imgH="5737707" progId="Word.Document.8">
                  <p:embed/>
                  <p:pic>
                    <p:nvPicPr>
                      <p:cNvPr id="2" name="Object 6" descr="Tabulka z metodiky CREW obsahuje formulku X/X/MUSTIE podle jednotlivých tříd Deweyho desetinného třídění - tj. podle jednotlivých oblastí. Například kód 004 označuje počítačovou literaturu a zde metodika doporučuje 3/X/MUSTIE - dokumenty starší tři roky by zde měly být vyřazovány přednostně. Netištěné materiály jsou označeny formulkou WORST.">
                        <a:extLst>
                          <a:ext uri="{FF2B5EF4-FFF2-40B4-BE49-F238E27FC236}">
                            <a16:creationId xmlns:a16="http://schemas.microsoft.com/office/drawing/2014/main" id="{939E2334-62DC-46EB-B6C0-8E197458D5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590" y="426026"/>
                        <a:ext cx="9033225" cy="6224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6AD5E36D-7AFF-4EBF-9D33-151DF3C661A8}"/>
              </a:ext>
            </a:extLst>
          </p:cNvPr>
          <p:cNvCxnSpPr>
            <a:cxnSpLocks/>
          </p:cNvCxnSpPr>
          <p:nvPr/>
        </p:nvCxnSpPr>
        <p:spPr>
          <a:xfrm flipV="1">
            <a:off x="1880755" y="1007919"/>
            <a:ext cx="1253835" cy="25740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EE4B3B-05F5-4E3C-8D50-55C385A754C7}"/>
              </a:ext>
            </a:extLst>
          </p:cNvPr>
          <p:cNvSpPr txBox="1"/>
          <p:nvPr/>
        </p:nvSpPr>
        <p:spPr>
          <a:xfrm>
            <a:off x="363682" y="1080654"/>
            <a:ext cx="2036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computers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B5C7C48-04DF-46CC-9472-D4DCA0272E26}"/>
              </a:ext>
            </a:extLst>
          </p:cNvPr>
          <p:cNvSpPr txBox="1"/>
          <p:nvPr/>
        </p:nvSpPr>
        <p:spPr>
          <a:xfrm>
            <a:off x="363682" y="3148445"/>
            <a:ext cx="2421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</a:t>
            </a:r>
            <a:r>
              <a:rPr lang="en-US" dirty="0"/>
              <a:t>orn out, </a:t>
            </a:r>
            <a:r>
              <a:rPr lang="en-US" b="1" dirty="0"/>
              <a:t>O</a:t>
            </a:r>
            <a:r>
              <a:rPr lang="en-US" dirty="0"/>
              <a:t>ut of date, </a:t>
            </a:r>
            <a:r>
              <a:rPr lang="en-US" b="1" dirty="0"/>
              <a:t>R</a:t>
            </a:r>
            <a:r>
              <a:rPr lang="en-US" dirty="0"/>
              <a:t>arely used, </a:t>
            </a:r>
            <a:r>
              <a:rPr lang="en-US" b="1" dirty="0"/>
              <a:t>S</a:t>
            </a:r>
            <a:r>
              <a:rPr lang="en-US" dirty="0"/>
              <a:t>upplied elsewhere (</a:t>
            </a:r>
            <a:r>
              <a:rPr lang="cs-CZ" dirty="0"/>
              <a:t>MVS</a:t>
            </a:r>
            <a:r>
              <a:rPr lang="en-US" dirty="0"/>
              <a:t>), or </a:t>
            </a:r>
            <a:r>
              <a:rPr lang="en-US" b="1" dirty="0"/>
              <a:t>T</a:t>
            </a:r>
            <a:r>
              <a:rPr lang="en-US" dirty="0"/>
              <a:t>rivial and faddish. Monitor statistics of use for these materials and view/ listen to them periodically to determine their condition. 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6A2EBAF-9643-420F-A1B6-923DE61BD785}"/>
              </a:ext>
            </a:extLst>
          </p:cNvPr>
          <p:cNvSpPr/>
          <p:nvPr/>
        </p:nvSpPr>
        <p:spPr>
          <a:xfrm>
            <a:off x="9590809" y="4042064"/>
            <a:ext cx="644236" cy="176645"/>
          </a:xfrm>
          <a:prstGeom prst="rect">
            <a:avLst/>
          </a:prstGeom>
          <a:solidFill>
            <a:srgbClr val="FFFF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1103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4A0EF-F434-46FE-B815-57F20EF8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Problematické sekce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70C967-73A3-4F29-93EC-4F2B0BCD7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co je nejtěžší na probírku/vyřazování?</a:t>
            </a:r>
          </a:p>
          <a:p>
            <a:r>
              <a:rPr lang="cs-CZ" dirty="0"/>
              <a:t>kuchařky, romance, obrázkové knihy</a:t>
            </a:r>
          </a:p>
          <a:p>
            <a:r>
              <a:rPr lang="cs-CZ" dirty="0">
                <a:highlight>
                  <a:srgbClr val="FFFF00"/>
                </a:highlight>
              </a:rPr>
              <a:t>600 a 700 DDT</a:t>
            </a:r>
            <a:r>
              <a:rPr lang="cs-CZ" dirty="0"/>
              <a:t> (technika a umění)</a:t>
            </a:r>
          </a:p>
          <a:p>
            <a:r>
              <a:rPr lang="cs-CZ" dirty="0"/>
              <a:t>vždy jsou tu statistiky!</a:t>
            </a:r>
          </a:p>
          <a:p>
            <a:r>
              <a:rPr lang="cs-CZ" dirty="0"/>
              <a:t>týká se to i e-zdrojů</a:t>
            </a:r>
          </a:p>
          <a:p>
            <a:r>
              <a:rPr lang="cs-CZ" dirty="0"/>
              <a:t>COUNTER?</a:t>
            </a:r>
          </a:p>
        </p:txBody>
      </p:sp>
    </p:spTree>
    <p:extLst>
      <p:ext uri="{BB962C8B-B14F-4D97-AF65-F5344CB8AC3E}">
        <p14:creationId xmlns:p14="http://schemas.microsoft.com/office/powerpoint/2010/main" val="36085263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kázka z knihovního zákona: nabídková povinnost. &#10;&#10;Provozovatel knihovny je povinen nabídnout ke koupi knihovní dokumenty vyřazené podle&#10;&#10;a) odstavce 1 písm. a) a b) provozovateli jiné knihovny téhož druhu, a pokud takový provozovatel odmítne, provozovateli knihovny, která je součástí školy,&#10;&#10;b) odstavce 2 Národní knihovně.&#10;&#10;Pokud nebyly takto odkoupeny, provozovatel nabídne vyřazené knihovní dokumenty ke koupi jinému zájemci. Pokud nebyly ani takto odkoupeny, může je darovat nebo zlikvidovat.">
            <a:extLst>
              <a:ext uri="{FF2B5EF4-FFF2-40B4-BE49-F238E27FC236}">
                <a16:creationId xmlns:a16="http://schemas.microsoft.com/office/drawing/2014/main" id="{51E052C5-7F95-419B-8742-49C77324A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508" y="467705"/>
            <a:ext cx="7716984" cy="59225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FF365A6-4199-40FB-9D7D-FE4A6D3A3AAB}"/>
              </a:ext>
            </a:extLst>
          </p:cNvPr>
          <p:cNvSpPr/>
          <p:nvPr/>
        </p:nvSpPr>
        <p:spPr>
          <a:xfrm flipV="1">
            <a:off x="2237508" y="3429000"/>
            <a:ext cx="7716984" cy="1963882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15528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B64523-E80E-462B-805C-38D91156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Kam s nimi?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0DF59F-34E9-4120-81D4-262F5E300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b="1" dirty="0"/>
              <a:t>nabídková povinnost</a:t>
            </a:r>
          </a:p>
          <a:p>
            <a:pPr>
              <a:lnSpc>
                <a:spcPct val="120000"/>
              </a:lnSpc>
            </a:pPr>
            <a:r>
              <a:rPr lang="cs-CZ" i="1" dirty="0"/>
              <a:t>zelené vyřazování</a:t>
            </a:r>
          </a:p>
          <a:p>
            <a:pPr>
              <a:lnSpc>
                <a:spcPct val="120000"/>
              </a:lnSpc>
            </a:pPr>
            <a:r>
              <a:rPr lang="cs-CZ" dirty="0"/>
              <a:t>bazárky, hry</a:t>
            </a:r>
          </a:p>
          <a:p>
            <a:pPr>
              <a:lnSpc>
                <a:spcPct val="120000"/>
              </a:lnSpc>
            </a:pPr>
            <a:r>
              <a:rPr lang="cs-CZ" dirty="0"/>
              <a:t>marketing</a:t>
            </a:r>
          </a:p>
          <a:p>
            <a:pPr>
              <a:lnSpc>
                <a:spcPct val="120000"/>
              </a:lnSpc>
            </a:pPr>
            <a:r>
              <a:rPr lang="cs-CZ" dirty="0"/>
              <a:t>výtvarné dílny</a:t>
            </a:r>
          </a:p>
        </p:txBody>
      </p:sp>
    </p:spTree>
    <p:extLst>
      <p:ext uri="{BB962C8B-B14F-4D97-AF65-F5344CB8AC3E}">
        <p14:creationId xmlns:p14="http://schemas.microsoft.com/office/powerpoint/2010/main" val="1926738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7BF3F0-E6EF-4519-90C5-BB26E24D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Revize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2D4CF-A500-4978-AAA1-BD121BCE0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/>
              <a:t>provozovatel knihovny je povinen provádět </a:t>
            </a:r>
          </a:p>
          <a:p>
            <a:pPr>
              <a:lnSpc>
                <a:spcPct val="120000"/>
              </a:lnSpc>
            </a:pPr>
            <a:r>
              <a:rPr lang="cs-CZ" dirty="0"/>
              <a:t>podrobnosti stanoví vyhláška č. 88/2002 Sb.</a:t>
            </a:r>
          </a:p>
          <a:p>
            <a:pPr>
              <a:lnSpc>
                <a:spcPct val="120000"/>
              </a:lnSpc>
            </a:pPr>
            <a:r>
              <a:rPr lang="cs-CZ" dirty="0"/>
              <a:t>frekvence revizí se odvíjí od rozsahu KF </a:t>
            </a:r>
          </a:p>
          <a:p>
            <a:pPr>
              <a:lnSpc>
                <a:spcPct val="120000"/>
              </a:lnSpc>
            </a:pPr>
            <a:r>
              <a:rPr lang="cs-CZ" dirty="0"/>
              <a:t>revize </a:t>
            </a:r>
            <a:r>
              <a:rPr lang="cs-CZ" i="1" dirty="0"/>
              <a:t>vs. </a:t>
            </a:r>
            <a:r>
              <a:rPr lang="cs-CZ" dirty="0"/>
              <a:t>inventura</a:t>
            </a:r>
          </a:p>
          <a:p>
            <a:pPr>
              <a:lnSpc>
                <a:spcPct val="12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85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3364C2-92F5-48B1-90E0-58C231E34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Knihovna je živý organismus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5005F88-BC11-4C9B-8DB6-7A17F4279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0945" y="1877580"/>
            <a:ext cx="683029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dirty="0"/>
              <a:t>„</a:t>
            </a:r>
            <a:r>
              <a:rPr lang="en-US" dirty="0"/>
              <a:t>Some time ago, a colleague was asked by a library board member when the staff would be </a:t>
            </a:r>
            <a:r>
              <a:rPr lang="cs-CZ" dirty="0"/>
              <a:t>‘</a:t>
            </a:r>
            <a:r>
              <a:rPr lang="en-US" dirty="0"/>
              <a:t>done</a:t>
            </a:r>
            <a:r>
              <a:rPr lang="cs-CZ" dirty="0"/>
              <a:t>‘</a:t>
            </a:r>
            <a:r>
              <a:rPr lang="en-US" dirty="0"/>
              <a:t> buying books for the library. He was under the impression that the library added materials until the shelves were full, and then they were finished</a:t>
            </a:r>
            <a:r>
              <a:rPr lang="cs-CZ" dirty="0"/>
              <a:t>.“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6AA7C85-2E84-4A5D-9473-0E2588BCD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01" y="1960709"/>
            <a:ext cx="2678954" cy="38374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26290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82758C9-B19C-4958-B61C-366733EA9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506" y="467705"/>
            <a:ext cx="6710987" cy="592259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Obdélník 3" descr="Ukázka z knihovního zákona: jak často se dělá revize fondu? &#10;&#10;(1) Provozovatel knihovny musí vést evidenci knihovního fondu. Evidence knihovního fondu musí umožňovat kontrolu jednotlivých záznamů a zaručovat jejich nezaměnitelnost.&#10;&#10;(2) K ověření souladu evidenčních záznamů o jednotlivých knihovních dokumentech se skutečným stavem je provozovatel knihovny povinen provádět revize knihovního fondu, a to&#10;&#10;a) jednou za 5 let, pokud její knihovní fond nepřesahuje 100 000 knihovních dokumentů,&#10;&#10;b) jednou za 10 let, pokud její knihovní fond přesahuje 100 000 knihovních dokumentů a nepřesahuje 200 000 knihovních dokumentů,&#10;&#10;c) jednou za 15 let, pokud její knihovní fond přesahuje 200 000 knihovních dokumentů a nepřesahuje 1 000 000 knihovních dokumentů.&#10;&#10;(3) Přesahuje-li knihovní fond knihovny 1 000 000 knihovních dokumentů a nepřesahuje-li 3 000 000 knihovních dokumentů, je provozovatel knihovny povinen provádět jeho revizi postupně, a to tak, že každý rok provede revizi části knihovního fondu nejméně v rozsahu 5 % z celkového počtu knihovních dokumentů v knihovním fondu.&#10;&#10;(4) Přesahuje-li knihovní fond knihovny 3 000 000 knihovních dokumentů, je provozovatel knihovny povinen provádět jeho revizi v rozsahu stanoveném plánem revizí schváleným zřizovatelem knihovny minimálně v rozsahu 200 000 knihovních dokumentů ročně.&#10;&#10;(5) Provozovatel knihovny je povinen zajistit sepsání zápisu o výsledku revize knihovního fondu.">
            <a:extLst>
              <a:ext uri="{FF2B5EF4-FFF2-40B4-BE49-F238E27FC236}">
                <a16:creationId xmlns:a16="http://schemas.microsoft.com/office/drawing/2014/main" id="{BE2ED766-4042-47FE-97AB-C753BAFFED55}"/>
              </a:ext>
            </a:extLst>
          </p:cNvPr>
          <p:cNvSpPr/>
          <p:nvPr/>
        </p:nvSpPr>
        <p:spPr>
          <a:xfrm flipV="1">
            <a:off x="2740506" y="1610591"/>
            <a:ext cx="6710987" cy="3595254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6568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0BE203-105B-479E-B893-FD53629E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Tolik k procesům ve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35CDCD-49E7-47C0-9276-618693E93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b="1" dirty="0"/>
              <a:t>holistický přístup</a:t>
            </a:r>
          </a:p>
          <a:p>
            <a:pPr>
              <a:lnSpc>
                <a:spcPct val="120000"/>
              </a:lnSpc>
            </a:pPr>
            <a:r>
              <a:rPr lang="cs-CZ" dirty="0"/>
              <a:t>strategie budování fondu</a:t>
            </a:r>
          </a:p>
          <a:p>
            <a:pPr>
              <a:lnSpc>
                <a:spcPct val="120000"/>
              </a:lnSpc>
            </a:pPr>
            <a:r>
              <a:rPr lang="cs-CZ" dirty="0"/>
              <a:t>optimální rozsah</a:t>
            </a:r>
          </a:p>
          <a:p>
            <a:pPr>
              <a:lnSpc>
                <a:spcPct val="120000"/>
              </a:lnSpc>
            </a:pPr>
            <a:r>
              <a:rPr lang="cs-CZ" dirty="0"/>
              <a:t>průběžné a pravidelné hodnocení</a:t>
            </a:r>
          </a:p>
          <a:p>
            <a:pPr>
              <a:lnSpc>
                <a:spcPct val="120000"/>
              </a:lnSpc>
            </a:pPr>
            <a:r>
              <a:rPr lang="cs-CZ" dirty="0"/>
              <a:t>data a statistiky</a:t>
            </a:r>
          </a:p>
          <a:p>
            <a:pPr>
              <a:lnSpc>
                <a:spcPct val="120000"/>
              </a:lnSpc>
            </a:pPr>
            <a:r>
              <a:rPr lang="cs-CZ" dirty="0"/>
              <a:t>nebát se vyřazovat</a:t>
            </a:r>
          </a:p>
        </p:txBody>
      </p:sp>
    </p:spTree>
    <p:extLst>
      <p:ext uri="{BB962C8B-B14F-4D97-AF65-F5344CB8AC3E}">
        <p14:creationId xmlns:p14="http://schemas.microsoft.com/office/powerpoint/2010/main" val="29980551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5D33AB-88A4-4188-9D7B-7E6637FC4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Uzavření předmětu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997E94-D64D-4380-B2E2-400EFF3AA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600" dirty="0"/>
              <a:t>termíny jsou už v ISu!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předtermín(y) již příští týden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nebojte se a přihlaste se!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bude to distanční test na 60 minut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bude to v </a:t>
            </a:r>
            <a:r>
              <a:rPr lang="cs-CZ" sz="1600" i="1" dirty="0"/>
              <a:t>Odpovědnících</a:t>
            </a:r>
            <a:r>
              <a:rPr lang="cs-CZ" sz="1600" dirty="0"/>
              <a:t> v IS MUNI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test se generuje náhodně – každý je jiný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celý test má 15 otázek a 3 jsou otevřené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otevřené otázky jsou opravdu </a:t>
            </a:r>
            <a:r>
              <a:rPr lang="cs-CZ" sz="1600" i="1" dirty="0"/>
              <a:t>otevřené...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za uzavřenou 1 bod, za otevřenou až 4 body!</a:t>
            </a:r>
          </a:p>
          <a:p>
            <a:pPr>
              <a:lnSpc>
                <a:spcPct val="120000"/>
              </a:lnSpc>
            </a:pPr>
            <a:r>
              <a:rPr lang="cs-CZ" sz="1600" dirty="0"/>
              <a:t>celkem můžete mít až 24 bodů, na E prolezete s 15 body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0A56EFF-E3DB-4307-B8C1-A24FB10BB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5"/>
          <a:stretch/>
        </p:blipFill>
        <p:spPr>
          <a:xfrm>
            <a:off x="7956097" y="1466851"/>
            <a:ext cx="3510452" cy="471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9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B1555D9-DAEB-455C-8B31-C9DB62E6C974}"/>
              </a:ext>
            </a:extLst>
          </p:cNvPr>
          <p:cNvSpPr txBox="1"/>
          <p:nvPr/>
        </p:nvSpPr>
        <p:spPr>
          <a:xfrm>
            <a:off x="5626678" y="629107"/>
            <a:ext cx="156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Výběr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FDAD81A-2C9C-4268-9AAC-F4102D37856A}"/>
              </a:ext>
            </a:extLst>
          </p:cNvPr>
          <p:cNvSpPr txBox="1"/>
          <p:nvPr/>
        </p:nvSpPr>
        <p:spPr>
          <a:xfrm>
            <a:off x="8271165" y="1517073"/>
            <a:ext cx="1569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Akvizice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2C7EB87-9550-4A42-8AB7-73B86A951C3E}"/>
              </a:ext>
            </a:extLst>
          </p:cNvPr>
          <p:cNvSpPr txBox="1"/>
          <p:nvPr/>
        </p:nvSpPr>
        <p:spPr>
          <a:xfrm>
            <a:off x="8943976" y="2951019"/>
            <a:ext cx="2561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Zpracování </a:t>
            </a:r>
          </a:p>
          <a:p>
            <a:r>
              <a:rPr lang="cs-CZ" sz="2400" dirty="0"/>
              <a:t>Katalogizace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E22DE7-FCE3-4CDB-A9C8-85F1400E947F}"/>
              </a:ext>
            </a:extLst>
          </p:cNvPr>
          <p:cNvSpPr txBox="1"/>
          <p:nvPr/>
        </p:nvSpPr>
        <p:spPr>
          <a:xfrm>
            <a:off x="8104909" y="5015201"/>
            <a:ext cx="2795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hlinkClick r:id="rId3"/>
              </a:rPr>
              <a:t>Stavění fondu</a:t>
            </a:r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BF2C8CD-2646-4403-BB6E-9570ECDEF80C}"/>
              </a:ext>
            </a:extLst>
          </p:cNvPr>
          <p:cNvSpPr txBox="1"/>
          <p:nvPr/>
        </p:nvSpPr>
        <p:spPr>
          <a:xfrm>
            <a:off x="5434447" y="5848897"/>
            <a:ext cx="1953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Cirkulace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D20B9E3-C0BD-4BB6-AC23-6268D6B47989}"/>
              </a:ext>
            </a:extLst>
          </p:cNvPr>
          <p:cNvSpPr txBox="1"/>
          <p:nvPr/>
        </p:nvSpPr>
        <p:spPr>
          <a:xfrm>
            <a:off x="2046710" y="5015201"/>
            <a:ext cx="2393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Reorganizace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D0D1308-9DDA-4CEC-AD3E-10AF4920D35B}"/>
              </a:ext>
            </a:extLst>
          </p:cNvPr>
          <p:cNvSpPr txBox="1"/>
          <p:nvPr/>
        </p:nvSpPr>
        <p:spPr>
          <a:xfrm>
            <a:off x="1021477" y="2951020"/>
            <a:ext cx="2646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Ochrana fondu</a:t>
            </a:r>
          </a:p>
          <a:p>
            <a:r>
              <a:rPr lang="cs-CZ" sz="2400" dirty="0"/>
              <a:t>Oprava fondu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346D5C2-0A54-4F37-A1B9-77C23C93D208}"/>
              </a:ext>
            </a:extLst>
          </p:cNvPr>
          <p:cNvSpPr txBox="1"/>
          <p:nvPr/>
        </p:nvSpPr>
        <p:spPr>
          <a:xfrm>
            <a:off x="2046710" y="1090772"/>
            <a:ext cx="2251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Vyřazování</a:t>
            </a:r>
          </a:p>
          <a:p>
            <a:r>
              <a:rPr lang="cs-CZ" sz="2400" dirty="0"/>
              <a:t>Nahrazování</a:t>
            </a:r>
          </a:p>
        </p:txBody>
      </p:sp>
      <p:pic>
        <p:nvPicPr>
          <p:cNvPr id="12" name="Obrázek 11" descr="Ilustrace barevných šipek, které společně vytváří kruh, cyklus. Doplňuje jednotlivá fáze budování fondu, zmíněné na tomto snímku.">
            <a:extLst>
              <a:ext uri="{FF2B5EF4-FFF2-40B4-BE49-F238E27FC236}">
                <a16:creationId xmlns:a16="http://schemas.microsoft.com/office/drawing/2014/main" id="{64FF02F4-E320-4E7A-B4BE-DA30C36E06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47" y="1784609"/>
            <a:ext cx="3457106" cy="333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19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828F24-87CF-4CEF-9DAD-6B3180E91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855" y="550721"/>
            <a:ext cx="7308273" cy="580851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/>
              <a:t>„Každý veřejný knihovnický systém vyžaduje </a:t>
            </a:r>
            <a:r>
              <a:rPr lang="cs-CZ" sz="2400" b="1" dirty="0"/>
              <a:t>písemnou strategii správy fondů</a:t>
            </a:r>
            <a:r>
              <a:rPr lang="cs-CZ" sz="2400" dirty="0"/>
              <a:t>, schválenou řídícím orgánem knihovny. Tato koncepce zajišťuje jednotný přístup k průběžnému udržování a trvalému rozvoji knihovních fondů a jejich dostupnost. Je nezbytně nutné rozvíjet a průběžně aktualizovat fondy tak, aby měli lidé zajištěn stálý výběr nových materiálů, aby byly zohledněny jejich požadavky na nové služby i měnící se úroveň jejich využívání. Vzhledem k současnému technologickému pokroku musí koncepce zachytit nejen fondy dané knihovny, ale i strategii přístupu </a:t>
            </a:r>
            <a:br>
              <a:rPr lang="cs-CZ" sz="2400" dirty="0"/>
            </a:br>
            <a:r>
              <a:rPr lang="cs-CZ" sz="2400" dirty="0"/>
              <a:t>k informacím na celém světě.“</a:t>
            </a:r>
          </a:p>
        </p:txBody>
      </p:sp>
      <p:pic>
        <p:nvPicPr>
          <p:cNvPr id="6" name="Obrázek 5" descr="Obálka směrnice IFLA s názvem Služby veřejných knihoven. Obálka je žlutá s obrázek knihovních polic na pozadí.">
            <a:extLst>
              <a:ext uri="{FF2B5EF4-FFF2-40B4-BE49-F238E27FC236}">
                <a16:creationId xmlns:a16="http://schemas.microsoft.com/office/drawing/2014/main" id="{FCA38924-17E5-42E9-BBD8-A750BA6F4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72" y="644239"/>
            <a:ext cx="3106663" cy="44257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9531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603BDAC-8E93-5511-7A2C-31BEE21BF02A}"/>
              </a:ext>
            </a:extLst>
          </p:cNvPr>
          <p:cNvSpPr txBox="1"/>
          <p:nvPr/>
        </p:nvSpPr>
        <p:spPr>
          <a:xfrm>
            <a:off x="680869" y="930163"/>
            <a:ext cx="10830261" cy="5368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cs-CZ" sz="2400" b="1" dirty="0"/>
              <a:t>Co může být součástí strategie budování fondu?</a:t>
            </a:r>
          </a:p>
          <a:p>
            <a:pPr>
              <a:lnSpc>
                <a:spcPct val="170000"/>
              </a:lnSpc>
            </a:pPr>
            <a:endParaRPr lang="cs-CZ" dirty="0"/>
          </a:p>
          <a:p>
            <a:pPr>
              <a:lnSpc>
                <a:spcPct val="170000"/>
              </a:lnSpc>
            </a:pPr>
            <a:r>
              <a:rPr lang="cs-CZ" dirty="0"/>
              <a:t>Pro koho se knihovní fond buduje (charakteristika uživatelů – např. věk, vzdělání, zájmy)</a:t>
            </a:r>
          </a:p>
          <a:p>
            <a:pPr>
              <a:lnSpc>
                <a:spcPct val="170000"/>
              </a:lnSpc>
            </a:pPr>
            <a:r>
              <a:rPr lang="cs-CZ" dirty="0"/>
              <a:t>Jakým směrem se bude vyvíjet (tematika, jazyk, druhy dokumentů)</a:t>
            </a:r>
          </a:p>
          <a:p>
            <a:pPr>
              <a:lnSpc>
                <a:spcPct val="170000"/>
              </a:lnSpc>
            </a:pPr>
            <a:r>
              <a:rPr lang="cs-CZ" dirty="0"/>
              <a:t>Jakými způsoby a jaké dokumenty v jakých formátech se budou doplňovat</a:t>
            </a:r>
          </a:p>
          <a:p>
            <a:pPr>
              <a:lnSpc>
                <a:spcPct val="170000"/>
              </a:lnSpc>
            </a:pPr>
            <a:r>
              <a:rPr lang="cs-CZ" dirty="0"/>
              <a:t>Jak se bude fond hodnotit (kvalitativně i kvantitativně)</a:t>
            </a:r>
          </a:p>
          <a:p>
            <a:pPr>
              <a:lnSpc>
                <a:spcPct val="170000"/>
              </a:lnSpc>
            </a:pPr>
            <a:r>
              <a:rPr lang="cs-CZ" dirty="0"/>
              <a:t>Jak a jestli se do budování fondu zapojí uživatelé – jak jim dáme slovo a za vůbec</a:t>
            </a:r>
          </a:p>
          <a:p>
            <a:pPr>
              <a:lnSpc>
                <a:spcPct val="170000"/>
              </a:lnSpc>
            </a:pPr>
            <a:r>
              <a:rPr lang="cs-CZ" dirty="0"/>
              <a:t>Jak budeme plánovat a vytvářet rozpočet (peníze od zřizovatele, dary, granty)</a:t>
            </a:r>
          </a:p>
          <a:p>
            <a:pPr>
              <a:lnSpc>
                <a:spcPct val="170000"/>
              </a:lnSpc>
            </a:pPr>
            <a:r>
              <a:rPr lang="cs-CZ" dirty="0"/>
              <a:t>Jak budeme při budování fondu spolupracovat s jinými institucemi</a:t>
            </a:r>
          </a:p>
          <a:p>
            <a:pPr>
              <a:lnSpc>
                <a:spcPct val="170000"/>
              </a:lnSpc>
            </a:pPr>
            <a:endParaRPr lang="cs-CZ" dirty="0"/>
          </a:p>
          <a:p>
            <a:pPr>
              <a:lnSpc>
                <a:spcPct val="170000"/>
              </a:lnSpc>
            </a:pPr>
            <a:r>
              <a:rPr lang="cs-CZ" i="1" dirty="0"/>
              <a:t>Tento dokument může být veřejný</a:t>
            </a:r>
          </a:p>
        </p:txBody>
      </p:sp>
    </p:spTree>
    <p:extLst>
      <p:ext uri="{BB962C8B-B14F-4D97-AF65-F5344CB8AC3E}">
        <p14:creationId xmlns:p14="http://schemas.microsoft.com/office/powerpoint/2010/main" val="3246814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F77F6-621B-473A-AB24-FBA72A7F7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tvorby fondu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CF362B-EF1F-4DF0-888C-286A473EA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cs-CZ" sz="2400" dirty="0"/>
              <a:t>Fáze zřizování: </a:t>
            </a:r>
            <a:r>
              <a:rPr lang="cs-CZ" sz="2400" dirty="0">
                <a:latin typeface="Work Sans Light" panose="00000400000000000000" pitchFamily="2" charset="-18"/>
              </a:rPr>
              <a:t>cílem není úplné pokrytí potřeb, ale uspokojování všeobecných potřeb z fondu, který je dostatečný co do rozsahu </a:t>
            </a:r>
            <a:br>
              <a:rPr lang="cs-CZ" sz="2400" dirty="0">
                <a:latin typeface="Work Sans Light" panose="00000400000000000000" pitchFamily="2" charset="-18"/>
              </a:rPr>
            </a:br>
            <a:r>
              <a:rPr lang="cs-CZ" sz="2400" dirty="0">
                <a:latin typeface="Work Sans Light" panose="00000400000000000000" pitchFamily="2" charset="-18"/>
              </a:rPr>
              <a:t>a hloubky; je maximálně využívána meziknihovní výpůjční služba.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cs-CZ" sz="2400" dirty="0"/>
              <a:t>Fáze konsolidace: </a:t>
            </a:r>
            <a:r>
              <a:rPr lang="cs-CZ" sz="2400" dirty="0">
                <a:latin typeface="Work Sans Light" panose="00000400000000000000" pitchFamily="2" charset="-18"/>
              </a:rPr>
              <a:t>cílem je dosáhnout růstu knižního fondu </a:t>
            </a:r>
            <a:br>
              <a:rPr lang="cs-CZ" sz="2400" dirty="0">
                <a:latin typeface="Work Sans Light" panose="00000400000000000000" pitchFamily="2" charset="-18"/>
              </a:rPr>
            </a:br>
            <a:r>
              <a:rPr lang="cs-CZ" sz="2400" dirty="0">
                <a:latin typeface="Work Sans Light" panose="00000400000000000000" pitchFamily="2" charset="-18"/>
              </a:rPr>
              <a:t>co do šíře, hloubky i množství; berou se v potaz zvláštní podmínky; </a:t>
            </a:r>
            <a:br>
              <a:rPr lang="cs-CZ" sz="2400" dirty="0">
                <a:latin typeface="Work Sans Light" panose="00000400000000000000" pitchFamily="2" charset="-18"/>
              </a:rPr>
            </a:br>
            <a:r>
              <a:rPr lang="cs-CZ" sz="2400" dirty="0">
                <a:latin typeface="Work Sans Light" panose="00000400000000000000" pitchFamily="2" charset="-18"/>
              </a:rPr>
              <a:t>začínají se vyřazovat knihy, růst fondu se zpomaluje.</a:t>
            </a:r>
          </a:p>
          <a:p>
            <a:pPr marL="457200" indent="-457200">
              <a:lnSpc>
                <a:spcPct val="11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cs-CZ" sz="2400" dirty="0"/>
              <a:t>Fáze stabilizovaného stavu: </a:t>
            </a:r>
            <a:r>
              <a:rPr lang="cs-CZ" sz="2400" dirty="0">
                <a:latin typeface="Work Sans Light" panose="00000400000000000000" pitchFamily="2" charset="-18"/>
              </a:rPr>
              <a:t>kvalita fondů je udržována </a:t>
            </a:r>
            <a:br>
              <a:rPr lang="cs-CZ" sz="2400" dirty="0">
                <a:latin typeface="Work Sans Light" panose="00000400000000000000" pitchFamily="2" charset="-18"/>
              </a:rPr>
            </a:br>
            <a:r>
              <a:rPr lang="cs-CZ" sz="2400" dirty="0">
                <a:latin typeface="Work Sans Light" panose="00000400000000000000" pitchFamily="2" charset="-18"/>
              </a:rPr>
              <a:t>vyrovnaným poměrem dopňování/vyřazování.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C4291AC-E0F2-4EB7-A0D5-B4DB4AE6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658600" y="1579418"/>
            <a:ext cx="0" cy="4597545"/>
          </a:xfrm>
          <a:prstGeom prst="straightConnector1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08853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Work Sans Extra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1956</Words>
  <Application>Microsoft Office PowerPoint</Application>
  <PresentationFormat>Širokoúhlá obrazovka</PresentationFormat>
  <Paragraphs>284</Paragraphs>
  <Slides>52</Slides>
  <Notes>46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0" baseType="lpstr">
      <vt:lpstr>Work Sans Light</vt:lpstr>
      <vt:lpstr>Calibri</vt:lpstr>
      <vt:lpstr>Work Sans</vt:lpstr>
      <vt:lpstr>Cambria Math</vt:lpstr>
      <vt:lpstr>Arial</vt:lpstr>
      <vt:lpstr>Work Sans ExtraBold</vt:lpstr>
      <vt:lpstr>Motiv Office</vt:lpstr>
      <vt:lpstr>Dokument Microsoft Wordu 97–2003</vt:lpstr>
      <vt:lpstr>Informační  prameny a fondy</vt:lpstr>
      <vt:lpstr>Nezapomeňte na samostudium...</vt:lpstr>
      <vt:lpstr>Prezentace aplikace PowerPoint</vt:lpstr>
      <vt:lpstr>Holistický přístup k fondu</vt:lpstr>
      <vt:lpstr>Knihovna je živý organismus</vt:lpstr>
      <vt:lpstr>Prezentace aplikace PowerPoint</vt:lpstr>
      <vt:lpstr>Prezentace aplikace PowerPoint</vt:lpstr>
      <vt:lpstr>Prezentace aplikace PowerPoint</vt:lpstr>
      <vt:lpstr>Fáze tvorby fondu</vt:lpstr>
      <vt:lpstr>Rozsah fondu</vt:lpstr>
      <vt:lpstr>Prezentace aplikace PowerPoint</vt:lpstr>
      <vt:lpstr>Rozsah fondu</vt:lpstr>
      <vt:lpstr>Rozsah fondu</vt:lpstr>
      <vt:lpstr>Prezentace aplikace PowerPoint</vt:lpstr>
      <vt:lpstr>Velikost fondu nic neříká...</vt:lpstr>
      <vt:lpstr>Rozsah fondu</vt:lpstr>
      <vt:lpstr>Rozsah fondu</vt:lpstr>
      <vt:lpstr>Doplňování fondu</vt:lpstr>
      <vt:lpstr>Doplňování fondu</vt:lpstr>
      <vt:lpstr>Doplňování fondu</vt:lpstr>
      <vt:lpstr>Doplňování fondu</vt:lpstr>
      <vt:lpstr>Etické aspekty budování fondů</vt:lpstr>
      <vt:lpstr>Prezentace aplikace PowerPoint</vt:lpstr>
      <vt:lpstr>Prezentace aplikace PowerPoint</vt:lpstr>
      <vt:lpstr>Prezentace aplikace PowerPoint</vt:lpstr>
      <vt:lpstr>Etické aspekty</vt:lpstr>
      <vt:lpstr>Prezentace aplikace PowerPoint</vt:lpstr>
      <vt:lpstr>Financování fondu</vt:lpstr>
      <vt:lpstr>Financování fondu</vt:lpstr>
      <vt:lpstr>Evaluace fondu</vt:lpstr>
      <vt:lpstr>Obrat fondu</vt:lpstr>
      <vt:lpstr>Stupeň aktivace fondu</vt:lpstr>
      <vt:lpstr>Stupeň aktivace fondu</vt:lpstr>
      <vt:lpstr>Vyřazování</vt:lpstr>
      <vt:lpstr>Prezentace aplikace PowerPoint</vt:lpstr>
      <vt:lpstr>Prezentace aplikace PowerPoint</vt:lpstr>
      <vt:lpstr>Proč nic nevyřazuji?</vt:lpstr>
      <vt:lpstr>Nejčastější výmluvy</vt:lpstr>
      <vt:lpstr>Prezentace aplikace PowerPoint</vt:lpstr>
      <vt:lpstr>Prezentace aplikace PowerPoint</vt:lpstr>
      <vt:lpstr>Prezentace aplikace PowerPoint</vt:lpstr>
      <vt:lpstr>Prezentace aplikace PowerPoint</vt:lpstr>
      <vt:lpstr>Co brát v potaz?</vt:lpstr>
      <vt:lpstr>X/X/MUSTIE</vt:lpstr>
      <vt:lpstr>Prezentace aplikace PowerPoint</vt:lpstr>
      <vt:lpstr>Problematické sekce</vt:lpstr>
      <vt:lpstr>Prezentace aplikace PowerPoint</vt:lpstr>
      <vt:lpstr>Kam s nimi?</vt:lpstr>
      <vt:lpstr>Revize fondu</vt:lpstr>
      <vt:lpstr>Prezentace aplikace PowerPoint</vt:lpstr>
      <vt:lpstr>Tolik k procesům ve fondu</vt:lpstr>
      <vt:lpstr>Uzavření předmětu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2022-05-17T08:26:06Z</dcterms:created>
  <dcterms:modified xsi:type="dcterms:W3CDTF">2022-05-17T08:26:11Z</dcterms:modified>
</cp:coreProperties>
</file>