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32"/>
  </p:notesMasterIdLst>
  <p:handoutMasterIdLst>
    <p:handoutMasterId r:id="rId33"/>
  </p:handoutMasterIdLst>
  <p:sldIdLst>
    <p:sldId id="272" r:id="rId2"/>
    <p:sldId id="303" r:id="rId3"/>
    <p:sldId id="274" r:id="rId4"/>
    <p:sldId id="304" r:id="rId5"/>
    <p:sldId id="273" r:id="rId6"/>
    <p:sldId id="280" r:id="rId7"/>
    <p:sldId id="281" r:id="rId8"/>
    <p:sldId id="282" r:id="rId9"/>
    <p:sldId id="283" r:id="rId10"/>
    <p:sldId id="284" r:id="rId11"/>
    <p:sldId id="285" r:id="rId12"/>
    <p:sldId id="286" r:id="rId13"/>
    <p:sldId id="287" r:id="rId14"/>
    <p:sldId id="288" r:id="rId15"/>
    <p:sldId id="289" r:id="rId16"/>
    <p:sldId id="290" r:id="rId17"/>
    <p:sldId id="291" r:id="rId18"/>
    <p:sldId id="292" r:id="rId19"/>
    <p:sldId id="293" r:id="rId20"/>
    <p:sldId id="294" r:id="rId21"/>
    <p:sldId id="295" r:id="rId22"/>
    <p:sldId id="296" r:id="rId23"/>
    <p:sldId id="297" r:id="rId24"/>
    <p:sldId id="298" r:id="rId25"/>
    <p:sldId id="299" r:id="rId26"/>
    <p:sldId id="301" r:id="rId27"/>
    <p:sldId id="302" r:id="rId28"/>
    <p:sldId id="305" r:id="rId29"/>
    <p:sldId id="306" r:id="rId30"/>
    <p:sldId id="307" r:id="rId31"/>
  </p:sldIdLst>
  <p:sldSz cx="12192000" cy="6858000"/>
  <p:notesSz cx="9945688" cy="6858000"/>
  <p:custDataLst>
    <p:tags r:id="rId34"/>
  </p:custDataLst>
  <p:defaultTextStyle>
    <a:defPPr rtl="0"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8799B23B-EC83-4686-B30A-512413B5E67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02" y="4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90" d="100"/>
          <a:sy n="90" d="100"/>
        </p:scale>
        <p:origin x="3024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gs" Target="tags/tag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handoutMaster" Target="handoutMasters/handoutMaster1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309798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5633588" y="1"/>
            <a:ext cx="4309798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25D51B-5C68-48DD-85C7-F8CFB7459116}" type="datetime1">
              <a:rPr lang="cs-CZ" smtClean="0"/>
              <a:t>06.05.2022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4309798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5633588" y="6513910"/>
            <a:ext cx="4309798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9AAD57-2836-4759-BC8C-6C1C7D6F0AAD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4466703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309798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cs-CZ" noProof="0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5633588" y="1"/>
            <a:ext cx="4309798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56954572-A6DF-4744-88DD-FC3B7EDA3223}" type="datetime1">
              <a:rPr lang="cs-CZ" noProof="0" smtClean="0"/>
              <a:t>06.05.2022</a:t>
            </a:fld>
            <a:endParaRPr lang="cs-CZ" noProof="0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2914650" y="857250"/>
            <a:ext cx="4116388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cs-CZ" noProof="0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994569" y="3300412"/>
            <a:ext cx="7956550" cy="2700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cs-CZ" noProof="0" dirty="0"/>
              <a:t>Kliknutím můžete upravit styl předlohy textů.</a:t>
            </a:r>
          </a:p>
          <a:p>
            <a:pPr lvl="1" rtl="0"/>
            <a:r>
              <a:rPr lang="cs-CZ" noProof="0" dirty="0"/>
              <a:t>Druhá úroveň</a:t>
            </a:r>
          </a:p>
          <a:p>
            <a:pPr lvl="2" rtl="0"/>
            <a:r>
              <a:rPr lang="cs-CZ" noProof="0" dirty="0"/>
              <a:t>Třetí úroveň</a:t>
            </a:r>
          </a:p>
          <a:p>
            <a:pPr lvl="3" rtl="0"/>
            <a:r>
              <a:rPr lang="cs-CZ" noProof="0" dirty="0"/>
              <a:t>Čtvrtá úroveň</a:t>
            </a:r>
          </a:p>
          <a:p>
            <a:pPr lvl="4" rtl="0"/>
            <a:r>
              <a:rPr lang="cs-CZ" noProof="0" dirty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4309798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cs-CZ" noProof="0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5633588" y="6513910"/>
            <a:ext cx="4309798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893B0CF2-7F87-4E02-A248-870047730F99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361498132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ázku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893B0CF2-7F87-4E02-A248-870047730F99}" type="slidenum">
              <a:rPr lang="cs-CZ" smtClean="0"/>
              <a:t>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9513388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93B0CF2-7F87-4E02-A248-870047730F99}" type="slidenum">
              <a:rPr lang="cs-CZ" smtClean="0"/>
              <a:t>10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6538202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93B0CF2-7F87-4E02-A248-870047730F99}" type="slidenum">
              <a:rPr lang="cs-CZ" smtClean="0"/>
              <a:t>11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5764472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93B0CF2-7F87-4E02-A248-870047730F99}" type="slidenum">
              <a:rPr lang="cs-CZ" smtClean="0"/>
              <a:t>12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8923440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93B0CF2-7F87-4E02-A248-870047730F99}" type="slidenum">
              <a:rPr lang="cs-CZ" smtClean="0"/>
              <a:t>13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2519113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93B0CF2-7F87-4E02-A248-870047730F99}" type="slidenum">
              <a:rPr lang="cs-CZ" smtClean="0"/>
              <a:t>14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4068908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93B0CF2-7F87-4E02-A248-870047730F99}" type="slidenum">
              <a:rPr lang="cs-CZ" smtClean="0"/>
              <a:t>15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3069661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93B0CF2-7F87-4E02-A248-870047730F99}" type="slidenum">
              <a:rPr lang="cs-CZ" smtClean="0"/>
              <a:t>16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4843232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93B0CF2-7F87-4E02-A248-870047730F99}" type="slidenum">
              <a:rPr lang="cs-CZ" smtClean="0"/>
              <a:t>17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0516165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93B0CF2-7F87-4E02-A248-870047730F99}" type="slidenum">
              <a:rPr lang="cs-CZ" smtClean="0"/>
              <a:t>18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2615889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93B0CF2-7F87-4E02-A248-870047730F99}" type="slidenum">
              <a:rPr lang="cs-CZ" smtClean="0"/>
              <a:t>19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315074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93B0CF2-7F87-4E02-A248-870047730F99}" type="slidenum">
              <a:rPr lang="cs-CZ" smtClean="0"/>
              <a:t>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3086978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93B0CF2-7F87-4E02-A248-870047730F99}" type="slidenum">
              <a:rPr lang="cs-CZ" smtClean="0"/>
              <a:t>20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6963114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93B0CF2-7F87-4E02-A248-870047730F99}" type="slidenum">
              <a:rPr lang="cs-CZ" smtClean="0"/>
              <a:t>21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53702111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93B0CF2-7F87-4E02-A248-870047730F99}" type="slidenum">
              <a:rPr lang="cs-CZ" smtClean="0"/>
              <a:t>22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12133193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93B0CF2-7F87-4E02-A248-870047730F99}" type="slidenum">
              <a:rPr lang="cs-CZ" smtClean="0"/>
              <a:t>23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16368624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93B0CF2-7F87-4E02-A248-870047730F99}" type="slidenum">
              <a:rPr lang="cs-CZ" smtClean="0"/>
              <a:t>24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30030801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93B0CF2-7F87-4E02-A248-870047730F99}" type="slidenum">
              <a:rPr lang="cs-CZ" smtClean="0"/>
              <a:t>25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32485601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93B0CF2-7F87-4E02-A248-870047730F99}" type="slidenum">
              <a:rPr lang="cs-CZ" smtClean="0"/>
              <a:t>26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4755347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93B0CF2-7F87-4E02-A248-870047730F99}" type="slidenum">
              <a:rPr lang="cs-CZ" smtClean="0"/>
              <a:t>27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88545892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93B0CF2-7F87-4E02-A248-870047730F99}" type="slidenum">
              <a:rPr lang="cs-CZ" smtClean="0"/>
              <a:t>28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42814339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93B0CF2-7F87-4E02-A248-870047730F99}" type="slidenum">
              <a:rPr lang="cs-CZ" smtClean="0"/>
              <a:t>29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0832602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93B0CF2-7F87-4E02-A248-870047730F99}" type="slidenum">
              <a:rPr lang="cs-CZ" smtClean="0"/>
              <a:t>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91331244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93B0CF2-7F87-4E02-A248-870047730F99}" type="slidenum">
              <a:rPr lang="cs-CZ" smtClean="0"/>
              <a:t>30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7517253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93B0CF2-7F87-4E02-A248-870047730F99}" type="slidenum">
              <a:rPr lang="cs-CZ" smtClean="0"/>
              <a:t>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100824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93B0CF2-7F87-4E02-A248-870047730F99}" type="slidenum">
              <a:rPr lang="cs-CZ" smtClean="0"/>
              <a:t>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3086978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93B0CF2-7F87-4E02-A248-870047730F99}" type="slidenum">
              <a:rPr lang="cs-CZ" smtClean="0"/>
              <a:t>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3199373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93B0CF2-7F87-4E02-A248-870047730F99}" type="slidenum">
              <a:rPr lang="cs-CZ" smtClean="0"/>
              <a:t>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0337040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93B0CF2-7F87-4E02-A248-870047730F99}" type="slidenum">
              <a:rPr lang="cs-CZ" smtClean="0"/>
              <a:t>8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5125582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93B0CF2-7F87-4E02-A248-870047730F99}" type="slidenum">
              <a:rPr lang="cs-CZ" smtClean="0"/>
              <a:t>9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293773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Skupina 9"/>
          <p:cNvGrpSpPr/>
          <p:nvPr/>
        </p:nvGrpSpPr>
        <p:grpSpPr>
          <a:xfrm>
            <a:off x="0" y="6208894"/>
            <a:ext cx="12192000" cy="649106"/>
            <a:chOff x="0" y="6208894"/>
            <a:chExt cx="12192000" cy="649106"/>
          </a:xfrm>
        </p:grpSpPr>
        <p:sp>
          <p:nvSpPr>
            <p:cNvPr id="2" name="Obdélník 1"/>
            <p:cNvSpPr/>
            <p:nvPr/>
          </p:nvSpPr>
          <p:spPr>
            <a:xfrm>
              <a:off x="3048" y="6220178"/>
              <a:ext cx="12188952" cy="637822"/>
            </a:xfrm>
            <a:prstGeom prst="rect">
              <a:avLst/>
            </a:prstGeom>
            <a:ln>
              <a:noFill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 rtl="0"/>
              <a:endParaRPr lang="cs-CZ" noProof="0" dirty="0"/>
            </a:p>
          </p:txBody>
        </p:sp>
        <p:cxnSp>
          <p:nvCxnSpPr>
            <p:cNvPr id="7" name="Přímá spojnice 6"/>
            <p:cNvCxnSpPr/>
            <p:nvPr/>
          </p:nvCxnSpPr>
          <p:spPr>
            <a:xfrm>
              <a:off x="0" y="6208894"/>
              <a:ext cx="12192000" cy="0"/>
            </a:xfrm>
            <a:prstGeom prst="line">
              <a:avLst/>
            </a:prstGeom>
            <a:ln w="127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5" name="Přímá spojnice 4"/>
          <p:cNvCxnSpPr/>
          <p:nvPr userDrawn="1"/>
        </p:nvCxnSpPr>
        <p:spPr>
          <a:xfrm flipV="1">
            <a:off x="3048" y="5937956"/>
            <a:ext cx="8241" cy="56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 flipV="1">
            <a:off x="3048" y="5937956"/>
            <a:ext cx="8241" cy="56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711200" y="1371600"/>
            <a:ext cx="10468864" cy="1828800"/>
          </a:xfrm>
          <a:ln>
            <a:noFill/>
          </a:ln>
        </p:spPr>
        <p:txBody>
          <a:bodyPr vert="horz" tIns="0" rIns="18288" bIns="0" rtlCol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rtl="0"/>
            <a:r>
              <a:rPr lang="cs-CZ" noProof="0"/>
              <a:t>Kliknutím lze upravit styl.</a:t>
            </a:r>
            <a:endParaRPr kumimoji="0" lang="cs-CZ" noProof="0" dirty="0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711200" y="3228536"/>
            <a:ext cx="10472928" cy="1752600"/>
          </a:xfrm>
        </p:spPr>
        <p:txBody>
          <a:bodyPr lIns="0" rIns="18288" rtlCol="0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pPr rtl="0"/>
            <a:r>
              <a:rPr lang="cs-CZ" noProof="0"/>
              <a:t>Kliknutím lze upravit styl předlohy.</a:t>
            </a:r>
            <a:endParaRPr kumimoji="0" lang="cs-CZ" noProof="0" dirty="0"/>
          </a:p>
        </p:txBody>
      </p: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86449FCF-A4CF-4B19-A57B-1DF296D8471F}" type="datetime1">
              <a:rPr lang="cs-CZ" noProof="0" smtClean="0"/>
              <a:t>06.05.2022</a:t>
            </a:fld>
            <a:endParaRPr lang="cs-CZ" noProof="0" dirty="0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noProof="0" dirty="0"/>
              <a:t>Přidejte zápatí.</a:t>
            </a:r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29808200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cs-CZ" noProof="0"/>
              <a:t>Kliknutím lze upravit styl.</a:t>
            </a:r>
            <a:endParaRPr kumimoji="0" lang="cs-CZ" noProof="0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/>
          <a:p>
            <a:pPr lvl="0" rtl="0" eaLnBrk="1" latinLnBrk="0" hangingPunct="1"/>
            <a:r>
              <a:rPr lang="cs-CZ" noProof="0"/>
              <a:t>Kliknutím lze upravit styly předlohy textu.</a:t>
            </a:r>
          </a:p>
          <a:p>
            <a:pPr lvl="1" rtl="0" eaLnBrk="1" latinLnBrk="0" hangingPunct="1"/>
            <a:r>
              <a:rPr lang="cs-CZ" noProof="0"/>
              <a:t>Druhá úroveň</a:t>
            </a:r>
          </a:p>
          <a:p>
            <a:pPr lvl="2" rtl="0" eaLnBrk="1" latinLnBrk="0" hangingPunct="1"/>
            <a:r>
              <a:rPr lang="cs-CZ" noProof="0"/>
              <a:t>Třetí úroveň</a:t>
            </a:r>
          </a:p>
          <a:p>
            <a:pPr lvl="3" rtl="0" eaLnBrk="1" latinLnBrk="0" hangingPunct="1"/>
            <a:r>
              <a:rPr lang="cs-CZ" noProof="0"/>
              <a:t>Čtvrtá úroveň</a:t>
            </a:r>
          </a:p>
          <a:p>
            <a:pPr lvl="4" rtl="0" eaLnBrk="1" latinLnBrk="0" hangingPunct="1"/>
            <a:r>
              <a:rPr lang="cs-CZ" noProof="0"/>
              <a:t>Pátá úroveň</a:t>
            </a:r>
            <a:endParaRPr kumimoji="0" lang="cs-CZ" noProof="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031249FD-767E-4BB5-A7EB-2ACB069BD758}" type="datetime1">
              <a:rPr lang="cs-CZ" noProof="0" smtClean="0"/>
              <a:t>06.05.2022</a:t>
            </a:fld>
            <a:endParaRPr lang="cs-CZ" noProof="0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noProof="0" dirty="0"/>
              <a:t>Přidejte zápatí.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8777770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839200" y="914402"/>
            <a:ext cx="2743200" cy="5211763"/>
          </a:xfrm>
        </p:spPr>
        <p:txBody>
          <a:bodyPr vert="eaVert" rtlCol="0"/>
          <a:lstStyle/>
          <a:p>
            <a:pPr rtl="0"/>
            <a:r>
              <a:rPr lang="cs-CZ" noProof="0"/>
              <a:t>Kliknutím lze upravit styl.</a:t>
            </a:r>
            <a:endParaRPr kumimoji="0" lang="cs-CZ" noProof="0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09600" y="914402"/>
            <a:ext cx="8026400" cy="5211763"/>
          </a:xfrm>
        </p:spPr>
        <p:txBody>
          <a:bodyPr vert="eaVert" rtlCol="0"/>
          <a:lstStyle/>
          <a:p>
            <a:pPr lvl="0" rtl="0" eaLnBrk="1" latinLnBrk="0" hangingPunct="1"/>
            <a:r>
              <a:rPr lang="cs-CZ" noProof="0"/>
              <a:t>Kliknutím lze upravit styly předlohy textu.</a:t>
            </a:r>
          </a:p>
          <a:p>
            <a:pPr lvl="1" rtl="0" eaLnBrk="1" latinLnBrk="0" hangingPunct="1"/>
            <a:r>
              <a:rPr lang="cs-CZ" noProof="0"/>
              <a:t>Druhá úroveň</a:t>
            </a:r>
          </a:p>
          <a:p>
            <a:pPr lvl="2" rtl="0" eaLnBrk="1" latinLnBrk="0" hangingPunct="1"/>
            <a:r>
              <a:rPr lang="cs-CZ" noProof="0"/>
              <a:t>Třetí úroveň</a:t>
            </a:r>
          </a:p>
          <a:p>
            <a:pPr lvl="3" rtl="0" eaLnBrk="1" latinLnBrk="0" hangingPunct="1"/>
            <a:r>
              <a:rPr lang="cs-CZ" noProof="0"/>
              <a:t>Čtvrtá úroveň</a:t>
            </a:r>
          </a:p>
          <a:p>
            <a:pPr lvl="4" rtl="0" eaLnBrk="1" latinLnBrk="0" hangingPunct="1"/>
            <a:r>
              <a:rPr lang="cs-CZ" noProof="0"/>
              <a:t>Pátá úroveň</a:t>
            </a:r>
            <a:endParaRPr kumimoji="0" lang="cs-CZ" noProof="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73A2219-AEE0-46C8-8BDC-D79EF86D2978}" type="datetime1">
              <a:rPr lang="cs-CZ" noProof="0" smtClean="0"/>
              <a:t>06.05.2022</a:t>
            </a:fld>
            <a:endParaRPr lang="cs-CZ" noProof="0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noProof="0" dirty="0"/>
              <a:t>Přidejte zápatí.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33697544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cs-CZ" noProof="0"/>
              <a:t>Kliknutím lze upravit styl.</a:t>
            </a:r>
            <a:endParaRPr kumimoji="0" lang="cs-CZ" noProof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lvl="0" rtl="0" eaLnBrk="1" latinLnBrk="0" hangingPunct="1"/>
            <a:r>
              <a:rPr lang="cs-CZ" noProof="0"/>
              <a:t>Kliknutím lze upravit styly předlohy textu.</a:t>
            </a:r>
          </a:p>
          <a:p>
            <a:pPr lvl="1" rtl="0" eaLnBrk="1" latinLnBrk="0" hangingPunct="1"/>
            <a:r>
              <a:rPr lang="cs-CZ" noProof="0"/>
              <a:t>Druhá úroveň</a:t>
            </a:r>
          </a:p>
          <a:p>
            <a:pPr lvl="2" rtl="0" eaLnBrk="1" latinLnBrk="0" hangingPunct="1"/>
            <a:r>
              <a:rPr lang="cs-CZ" noProof="0"/>
              <a:t>Třetí úroveň</a:t>
            </a:r>
          </a:p>
          <a:p>
            <a:pPr lvl="3" rtl="0" eaLnBrk="1" latinLnBrk="0" hangingPunct="1"/>
            <a:r>
              <a:rPr lang="cs-CZ" noProof="0"/>
              <a:t>Čtvrtá úroveň</a:t>
            </a:r>
          </a:p>
          <a:p>
            <a:pPr lvl="4" rtl="0" eaLnBrk="1" latinLnBrk="0" hangingPunct="1"/>
            <a:r>
              <a:rPr lang="cs-CZ" noProof="0"/>
              <a:t>Pátá úroveň</a:t>
            </a:r>
            <a:endParaRPr kumimoji="0" lang="cs-CZ" noProof="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B5B25DF4-6595-4FE8-A302-1A34E059F8B6}" type="datetime1">
              <a:rPr lang="cs-CZ" noProof="0" smtClean="0"/>
              <a:t>06.05.2022</a:t>
            </a:fld>
            <a:endParaRPr lang="cs-CZ" noProof="0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noProof="0" dirty="0"/>
              <a:t>Přidejte zápatí.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14816821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07136" y="1316736"/>
            <a:ext cx="10363200" cy="1362456"/>
          </a:xfrm>
          <a:ln>
            <a:noFill/>
          </a:ln>
        </p:spPr>
        <p:txBody>
          <a:bodyPr vert="horz" tIns="0" bIns="0" rtlCol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rtl="0"/>
            <a:r>
              <a:rPr lang="cs-CZ" noProof="0"/>
              <a:t>Kliknutím lze upravit styl.</a:t>
            </a:r>
            <a:endParaRPr kumimoji="0" lang="cs-CZ" noProof="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07136" y="2704664"/>
            <a:ext cx="10363200" cy="1509712"/>
          </a:xfrm>
        </p:spPr>
        <p:txBody>
          <a:bodyPr lIns="45720" rIns="45720" rtlCol="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rtl="0" eaLnBrk="1" latinLnBrk="0" hangingPunct="1"/>
            <a:r>
              <a:rPr lang="cs-CZ" noProof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76A96FED-491C-4B95-B54C-B9E02C15436B}" type="datetime1">
              <a:rPr lang="cs-CZ" noProof="0" smtClean="0"/>
              <a:t>06.05.2022</a:t>
            </a:fld>
            <a:endParaRPr lang="cs-CZ" noProof="0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noProof="0" dirty="0"/>
              <a:t>Přidejte zápatí.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3531933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ě obsahové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 rtlCol="0"/>
          <a:lstStyle/>
          <a:p>
            <a:pPr rtl="0"/>
            <a:r>
              <a:rPr lang="cs-CZ" noProof="0"/>
              <a:t>Kliknutím lze upravit styl.</a:t>
            </a:r>
            <a:endParaRPr kumimoji="0" lang="cs-CZ" noProof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09600" y="1920085"/>
            <a:ext cx="5384800" cy="4434840"/>
          </a:xfrm>
        </p:spPr>
        <p:txBody>
          <a:bodyPr rtlCol="0"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rtl="0" eaLnBrk="1" latinLnBrk="0" hangingPunct="1"/>
            <a:r>
              <a:rPr lang="cs-CZ" noProof="0"/>
              <a:t>Kliknutím lze upravit styly předlohy textu.</a:t>
            </a:r>
          </a:p>
          <a:p>
            <a:pPr lvl="1" rtl="0" eaLnBrk="1" latinLnBrk="0" hangingPunct="1"/>
            <a:r>
              <a:rPr lang="cs-CZ" noProof="0"/>
              <a:t>Druhá úroveň</a:t>
            </a:r>
          </a:p>
          <a:p>
            <a:pPr lvl="2" rtl="0" eaLnBrk="1" latinLnBrk="0" hangingPunct="1"/>
            <a:r>
              <a:rPr lang="cs-CZ" noProof="0"/>
              <a:t>Třetí úroveň</a:t>
            </a:r>
          </a:p>
          <a:p>
            <a:pPr lvl="3" rtl="0" eaLnBrk="1" latinLnBrk="0" hangingPunct="1"/>
            <a:r>
              <a:rPr lang="cs-CZ" noProof="0"/>
              <a:t>Čtvrtá úroveň</a:t>
            </a:r>
          </a:p>
          <a:p>
            <a:pPr lvl="4" rtl="0" eaLnBrk="1" latinLnBrk="0" hangingPunct="1"/>
            <a:r>
              <a:rPr lang="cs-CZ" noProof="0"/>
              <a:t>Pátá úroveň</a:t>
            </a:r>
            <a:endParaRPr kumimoji="0" lang="cs-CZ" noProof="0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97600" y="1920085"/>
            <a:ext cx="5384800" cy="4434840"/>
          </a:xfrm>
        </p:spPr>
        <p:txBody>
          <a:bodyPr rtlCol="0"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rtl="0" eaLnBrk="1" latinLnBrk="0" hangingPunct="1"/>
            <a:r>
              <a:rPr lang="cs-CZ" noProof="0"/>
              <a:t>Kliknutím lze upravit styly předlohy textu.</a:t>
            </a:r>
          </a:p>
          <a:p>
            <a:pPr lvl="1" rtl="0" eaLnBrk="1" latinLnBrk="0" hangingPunct="1"/>
            <a:r>
              <a:rPr lang="cs-CZ" noProof="0"/>
              <a:t>Druhá úroveň</a:t>
            </a:r>
          </a:p>
          <a:p>
            <a:pPr lvl="2" rtl="0" eaLnBrk="1" latinLnBrk="0" hangingPunct="1"/>
            <a:r>
              <a:rPr lang="cs-CZ" noProof="0"/>
              <a:t>Třetí úroveň</a:t>
            </a:r>
          </a:p>
          <a:p>
            <a:pPr lvl="3" rtl="0" eaLnBrk="1" latinLnBrk="0" hangingPunct="1"/>
            <a:r>
              <a:rPr lang="cs-CZ" noProof="0"/>
              <a:t>Čtvrtá úroveň</a:t>
            </a:r>
          </a:p>
          <a:p>
            <a:pPr lvl="4" rtl="0" eaLnBrk="1" latinLnBrk="0" hangingPunct="1"/>
            <a:r>
              <a:rPr lang="cs-CZ" noProof="0"/>
              <a:t>Pátá úroveň</a:t>
            </a:r>
            <a:endParaRPr kumimoji="0" lang="cs-CZ" noProof="0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2D67D067-3FDD-4F37-B996-13345DDC619F}" type="datetime1">
              <a:rPr lang="cs-CZ" noProof="0" smtClean="0"/>
              <a:t>06.05.2022</a:t>
            </a:fld>
            <a:endParaRPr lang="cs-CZ" noProof="0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noProof="0" dirty="0"/>
              <a:t>Přidejte zápatí.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1090186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 tIns="45720" rtlCol="0" anchor="b"/>
          <a:lstStyle>
            <a:lvl1pPr>
              <a:defRPr/>
            </a:lvl1pPr>
          </a:lstStyle>
          <a:p>
            <a:pPr rtl="0"/>
            <a:r>
              <a:rPr lang="cs-CZ" noProof="0"/>
              <a:t>Kliknutím lze upravit styl.</a:t>
            </a:r>
            <a:endParaRPr kumimoji="0" lang="cs-CZ" noProof="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09600" y="1855248"/>
            <a:ext cx="5386917" cy="659352"/>
          </a:xfrm>
        </p:spPr>
        <p:txBody>
          <a:bodyPr lIns="45720" tIns="0" rIns="45720" bIns="0" rtlCol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1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rtl="0" eaLnBrk="1" latinLnBrk="0" hangingPunct="1"/>
            <a:r>
              <a:rPr lang="cs-CZ" noProof="0"/>
              <a:t>Kliknutím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609600" y="2514600"/>
            <a:ext cx="5386917" cy="3845720"/>
          </a:xfrm>
        </p:spPr>
        <p:txBody>
          <a:bodyPr tIns="0" rtlCol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rtl="0" eaLnBrk="1" latinLnBrk="0" hangingPunct="1"/>
            <a:r>
              <a:rPr lang="cs-CZ" noProof="0"/>
              <a:t>Kliknutím lze upravit styly předlohy textu.</a:t>
            </a:r>
          </a:p>
          <a:p>
            <a:pPr lvl="1" rtl="0" eaLnBrk="1" latinLnBrk="0" hangingPunct="1"/>
            <a:r>
              <a:rPr lang="cs-CZ" noProof="0"/>
              <a:t>Druhá úroveň</a:t>
            </a:r>
          </a:p>
          <a:p>
            <a:pPr lvl="2" rtl="0" eaLnBrk="1" latinLnBrk="0" hangingPunct="1"/>
            <a:r>
              <a:rPr lang="cs-CZ" noProof="0"/>
              <a:t>Třetí úroveň</a:t>
            </a:r>
          </a:p>
          <a:p>
            <a:pPr lvl="3" rtl="0" eaLnBrk="1" latinLnBrk="0" hangingPunct="1"/>
            <a:r>
              <a:rPr lang="cs-CZ" noProof="0"/>
              <a:t>Čtvrtá úroveň</a:t>
            </a:r>
          </a:p>
          <a:p>
            <a:pPr lvl="4" rtl="0" eaLnBrk="1" latinLnBrk="0" hangingPunct="1"/>
            <a:r>
              <a:rPr lang="cs-CZ" noProof="0"/>
              <a:t>Pátá úroveň</a:t>
            </a:r>
            <a:endParaRPr kumimoji="0" lang="cs-CZ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6193368" y="1859758"/>
            <a:ext cx="5389033" cy="654843"/>
          </a:xfrm>
        </p:spPr>
        <p:txBody>
          <a:bodyPr lIns="45720" tIns="0" rIns="45720" bIns="0" rtlCol="0" anchor="ctr"/>
          <a:lstStyle>
            <a:lvl1pPr marL="0" indent="0">
              <a:buNone/>
              <a:defRPr sz="2400" b="1" cap="none" baseline="0">
                <a:solidFill>
                  <a:schemeClr val="tx1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rtl="0" eaLnBrk="1" latinLnBrk="0" hangingPunct="1"/>
            <a:r>
              <a:rPr lang="cs-CZ" noProof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93368" y="2514600"/>
            <a:ext cx="5389033" cy="3845720"/>
          </a:xfrm>
        </p:spPr>
        <p:txBody>
          <a:bodyPr tIns="0" rtlCol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rtl="0" eaLnBrk="1" latinLnBrk="0" hangingPunct="1"/>
            <a:r>
              <a:rPr lang="cs-CZ" noProof="0"/>
              <a:t>Kliknutím lze upravit styly předlohy textu.</a:t>
            </a:r>
          </a:p>
          <a:p>
            <a:pPr lvl="1" rtl="0" eaLnBrk="1" latinLnBrk="0" hangingPunct="1"/>
            <a:r>
              <a:rPr lang="cs-CZ" noProof="0"/>
              <a:t>Druhá úroveň</a:t>
            </a:r>
          </a:p>
          <a:p>
            <a:pPr lvl="2" rtl="0" eaLnBrk="1" latinLnBrk="0" hangingPunct="1"/>
            <a:r>
              <a:rPr lang="cs-CZ" noProof="0"/>
              <a:t>Třetí úroveň</a:t>
            </a:r>
          </a:p>
          <a:p>
            <a:pPr lvl="3" rtl="0" eaLnBrk="1" latinLnBrk="0" hangingPunct="1"/>
            <a:r>
              <a:rPr lang="cs-CZ" noProof="0"/>
              <a:t>Čtvrtá úroveň</a:t>
            </a:r>
          </a:p>
          <a:p>
            <a:pPr lvl="4" rtl="0" eaLnBrk="1" latinLnBrk="0" hangingPunct="1"/>
            <a:r>
              <a:rPr lang="cs-CZ" noProof="0"/>
              <a:t>Pátá úroveň</a:t>
            </a:r>
            <a:endParaRPr kumimoji="0" lang="cs-CZ" noProof="0" dirty="0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B6DC9654-98FC-4E04-B730-31C9A4382D4A}" type="datetime1">
              <a:rPr lang="cs-CZ" noProof="0" smtClean="0"/>
              <a:t>06.05.2022</a:t>
            </a:fld>
            <a:endParaRPr lang="cs-CZ" noProof="0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noProof="0" dirty="0"/>
              <a:t>Přidejte zápatí.</a:t>
            </a: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12501885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1074400" cy="1143000"/>
          </a:xfrm>
        </p:spPr>
        <p:txBody>
          <a:bodyPr vert="horz" tIns="45720" bIns="0" rtlCol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rtl="0"/>
            <a:r>
              <a:rPr lang="cs-CZ" noProof="0"/>
              <a:t>Kliknutím lze upravit styl.</a:t>
            </a:r>
            <a:endParaRPr kumimoji="0" lang="cs-CZ" noProof="0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3C480630-3D0B-4451-9A78-833047F86168}" type="datetime1">
              <a:rPr lang="cs-CZ" noProof="0" smtClean="0"/>
              <a:t>06.05.2022</a:t>
            </a:fld>
            <a:endParaRPr lang="cs-CZ" noProof="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noProof="0" dirty="0"/>
              <a:t>Přidejte zápatí.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30718149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8C9DBE03-E961-4BC3-8C7E-0BE76D46F765}" type="datetime1">
              <a:rPr lang="cs-CZ" noProof="0" smtClean="0"/>
              <a:t>06.05.2022</a:t>
            </a:fld>
            <a:endParaRPr lang="cs-CZ" noProof="0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noProof="0" dirty="0"/>
              <a:t>Přidejte zápatí.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2528821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514352"/>
            <a:ext cx="3657600" cy="1162050"/>
          </a:xfrm>
        </p:spPr>
        <p:txBody>
          <a:bodyPr lIns="0" rtlCol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rtl="0"/>
            <a:r>
              <a:rPr lang="cs-CZ" noProof="0"/>
              <a:t>Kliknutím lze upravit styl.</a:t>
            </a:r>
            <a:endParaRPr kumimoji="0" lang="cs-CZ" noProof="0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4766733" y="1676400"/>
            <a:ext cx="6815667" cy="4572000"/>
          </a:xfrm>
        </p:spPr>
        <p:txBody>
          <a:bodyPr tIns="0" rtlCol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rtl="0" eaLnBrk="1" latinLnBrk="0" hangingPunct="1"/>
            <a:r>
              <a:rPr lang="cs-CZ" noProof="0"/>
              <a:t>Kliknutím lze upravit styly předlohy textu.</a:t>
            </a:r>
          </a:p>
          <a:p>
            <a:pPr lvl="1" rtl="0" eaLnBrk="1" latinLnBrk="0" hangingPunct="1"/>
            <a:r>
              <a:rPr lang="cs-CZ" noProof="0"/>
              <a:t>Druhá úroveň</a:t>
            </a:r>
          </a:p>
          <a:p>
            <a:pPr lvl="2" rtl="0" eaLnBrk="1" latinLnBrk="0" hangingPunct="1"/>
            <a:r>
              <a:rPr lang="cs-CZ" noProof="0"/>
              <a:t>Třetí úroveň</a:t>
            </a:r>
          </a:p>
          <a:p>
            <a:pPr lvl="3" rtl="0" eaLnBrk="1" latinLnBrk="0" hangingPunct="1"/>
            <a:r>
              <a:rPr lang="cs-CZ" noProof="0"/>
              <a:t>Čtvrtá úroveň</a:t>
            </a:r>
          </a:p>
          <a:p>
            <a:pPr lvl="4" rtl="0" eaLnBrk="1" latinLnBrk="0" hangingPunct="1"/>
            <a:r>
              <a:rPr lang="cs-CZ" noProof="0"/>
              <a:t>Pátá úroveň</a:t>
            </a:r>
            <a:endParaRPr kumimoji="0" lang="cs-CZ" noProof="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914400" y="1676400"/>
            <a:ext cx="3657600" cy="4572000"/>
          </a:xfrm>
        </p:spPr>
        <p:txBody>
          <a:bodyPr lIns="18288" rIns="18288" rtlCol="0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rtl="0" eaLnBrk="1" latinLnBrk="0" hangingPunct="1"/>
            <a:r>
              <a:rPr lang="cs-CZ" noProof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05BDEBAC-8C05-4708-B7A9-A2593B7C16E9}" type="datetime1">
              <a:rPr lang="cs-CZ" noProof="0" smtClean="0"/>
              <a:t>06.05.2022</a:t>
            </a:fld>
            <a:endParaRPr lang="cs-CZ" noProof="0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noProof="0" dirty="0"/>
              <a:t>Přidejte zápatí.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19919267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s jedním odříznutým a jedním zaobleným rohem 8"/>
          <p:cNvSpPr/>
          <p:nvPr/>
        </p:nvSpPr>
        <p:spPr>
          <a:xfrm rot="420000" flipV="1">
            <a:off x="4221004" y="1108077"/>
            <a:ext cx="70104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eaLnBrk="1" latinLnBrk="0" hangingPunct="1"/>
            <a:endParaRPr kumimoji="0" lang="cs-CZ" sz="1800" noProof="0" dirty="0"/>
          </a:p>
        </p:txBody>
      </p:sp>
      <p:sp>
        <p:nvSpPr>
          <p:cNvPr id="12" name="Pravoúhlý trojúhelník 11"/>
          <p:cNvSpPr/>
          <p:nvPr/>
        </p:nvSpPr>
        <p:spPr>
          <a:xfrm rot="420000" flipV="1">
            <a:off x="10672179" y="5359769"/>
            <a:ext cx="207264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eaLnBrk="1" latinLnBrk="0" hangingPunct="1"/>
            <a:endParaRPr kumimoji="0" lang="cs-CZ" sz="1800" noProof="0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12800" y="1176997"/>
            <a:ext cx="2950464" cy="1582621"/>
          </a:xfrm>
        </p:spPr>
        <p:txBody>
          <a:bodyPr vert="horz" lIns="45720" tIns="45720" rIns="45720" bIns="45720" rtlCol="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pPr rtl="0"/>
            <a:r>
              <a:rPr lang="cs-CZ" noProof="0"/>
              <a:t>Kliknutím lze upravit styl.</a:t>
            </a:r>
            <a:endParaRPr kumimoji="0" lang="cs-CZ" noProof="0" dirty="0"/>
          </a:p>
        </p:txBody>
      </p:sp>
      <p:sp>
        <p:nvSpPr>
          <p:cNvPr id="3" name="Zástupný symbol obrázku 2" descr="Prázdný zástupný symbol pro přidání obrázku Klikněte na zástupný symbol a vyberte obrázek, který chcete přidat."/>
          <p:cNvSpPr>
            <a:spLocks noGrp="1"/>
          </p:cNvSpPr>
          <p:nvPr>
            <p:ph type="pic" idx="1"/>
          </p:nvPr>
        </p:nvSpPr>
        <p:spPr>
          <a:xfrm rot="420000">
            <a:off x="4647724" y="1199517"/>
            <a:ext cx="615696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 rtlCol="0"/>
          <a:lstStyle>
            <a:lvl1pPr marL="0" indent="0">
              <a:buNone/>
              <a:defRPr sz="3200"/>
            </a:lvl1pPr>
          </a:lstStyle>
          <a:p>
            <a:pPr rtl="0"/>
            <a:r>
              <a:rPr lang="cs-CZ" noProof="0"/>
              <a:t>Kliknutím na ikonu přidáte obrázek.</a:t>
            </a:r>
            <a:endParaRPr kumimoji="0" lang="cs-CZ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12800" y="2828785"/>
            <a:ext cx="2946400" cy="2179320"/>
          </a:xfrm>
        </p:spPr>
        <p:txBody>
          <a:bodyPr lIns="64008" rIns="45720" bIns="45720" rtlCol="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rtl="0" eaLnBrk="1" latinLnBrk="0" hangingPunct="1"/>
            <a:r>
              <a:rPr lang="cs-CZ" noProof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DB18F344-0803-4CB8-B7CD-DB68295A6141}" type="datetime1">
              <a:rPr lang="cs-CZ" noProof="0" smtClean="0"/>
              <a:t>06.05.2022</a:t>
            </a:fld>
            <a:endParaRPr lang="cs-CZ" noProof="0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noProof="0" dirty="0"/>
              <a:t>Přidejte zápatí.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0769600" y="6356351"/>
            <a:ext cx="812800" cy="365125"/>
          </a:xfrm>
        </p:spPr>
        <p:txBody>
          <a:bodyPr rtlCol="0"/>
          <a:lstStyle/>
          <a:p>
            <a:pPr rtl="0"/>
            <a:fld id="{401CF334-2D5C-4859-84A6-CA7E6E43FAEB}" type="slidenum">
              <a:rPr lang="cs-CZ" noProof="0" smtClean="0"/>
              <a:t>‹#›</a:t>
            </a:fld>
            <a:endParaRPr lang="cs-CZ" noProof="0" dirty="0"/>
          </a:p>
        </p:txBody>
      </p:sp>
      <p:sp>
        <p:nvSpPr>
          <p:cNvPr id="10" name="Volný tvar 9"/>
          <p:cNvSpPr>
            <a:spLocks/>
          </p:cNvSpPr>
          <p:nvPr/>
        </p:nvSpPr>
        <p:spPr bwMode="auto">
          <a:xfrm flipV="1">
            <a:off x="-12700" y="5816600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rtlCol="0" anchor="t" compatLnSpc="1"/>
          <a:lstStyle/>
          <a:p>
            <a:pPr marL="0" algn="l" rtl="0" eaLnBrk="1" latinLnBrk="0" hangingPunct="1"/>
            <a:endParaRPr kumimoji="0" lang="cs-CZ" sz="1800" noProof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Volný tvar 10"/>
          <p:cNvSpPr>
            <a:spLocks/>
          </p:cNvSpPr>
          <p:nvPr/>
        </p:nvSpPr>
        <p:spPr bwMode="auto">
          <a:xfrm flipV="1">
            <a:off x="5842000" y="6219826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rtlCol="0" anchor="t" compatLnSpc="1"/>
          <a:lstStyle/>
          <a:p>
            <a:pPr marL="0" algn="l" rtl="0" eaLnBrk="1" latinLnBrk="0" hangingPunct="1"/>
            <a:endParaRPr kumimoji="0" lang="cs-CZ" sz="1800" noProof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196249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Skupina 24"/>
          <p:cNvGrpSpPr/>
          <p:nvPr/>
        </p:nvGrpSpPr>
        <p:grpSpPr>
          <a:xfrm>
            <a:off x="-29028" y="-7144"/>
            <a:ext cx="12240731" cy="6879658"/>
            <a:chOff x="0" y="-21658"/>
            <a:chExt cx="12240731" cy="6879658"/>
          </a:xfrm>
        </p:grpSpPr>
        <p:sp>
          <p:nvSpPr>
            <p:cNvPr id="26" name="Obdélník 25"/>
            <p:cNvSpPr/>
            <p:nvPr/>
          </p:nvSpPr>
          <p:spPr>
            <a:xfrm>
              <a:off x="31633" y="0"/>
              <a:ext cx="12188952" cy="685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cs-CZ" noProof="0" dirty="0"/>
            </a:p>
          </p:txBody>
        </p:sp>
        <p:grpSp>
          <p:nvGrpSpPr>
            <p:cNvPr id="27" name="Skupina 26"/>
            <p:cNvGrpSpPr/>
            <p:nvPr/>
          </p:nvGrpSpPr>
          <p:grpSpPr>
            <a:xfrm>
              <a:off x="0" y="-21658"/>
              <a:ext cx="12240731" cy="1041400"/>
              <a:chOff x="-25356" y="-7144"/>
              <a:chExt cx="12240731" cy="1041400"/>
            </a:xfrm>
          </p:grpSpPr>
          <p:sp>
            <p:nvSpPr>
              <p:cNvPr id="28" name="Volný tvar 27"/>
              <p:cNvSpPr>
                <a:spLocks/>
              </p:cNvSpPr>
              <p:nvPr/>
            </p:nvSpPr>
            <p:spPr bwMode="auto">
              <a:xfrm>
                <a:off x="-12700" y="-7144"/>
                <a:ext cx="12217400" cy="1041400"/>
              </a:xfrm>
              <a:custGeom>
                <a:avLst>
                  <a:gd name="A1" fmla="val 0"/>
                  <a:gd name="A2" fmla="val 0"/>
                  <a:gd name="A3" fmla="val 0"/>
                  <a:gd name="A4" fmla="val 0"/>
                  <a:gd name="A5" fmla="val 0"/>
                  <a:gd name="A6" fmla="val 0"/>
                  <a:gd name="A7" fmla="val 0"/>
                  <a:gd name="A8" fmla="val 0"/>
                </a:avLst>
                <a:gdLst/>
                <a:ahLst/>
                <a:cxnLst>
                  <a:cxn ang="0">
                    <a:pos x="6" y="2"/>
                  </a:cxn>
                  <a:cxn ang="0">
                    <a:pos x="2542" y="0"/>
                  </a:cxn>
                  <a:cxn ang="0">
                    <a:pos x="4374" y="367"/>
                  </a:cxn>
                  <a:cxn ang="0">
                    <a:pos x="5766" y="55"/>
                  </a:cxn>
                  <a:cxn ang="0">
                    <a:pos x="5772" y="213"/>
                  </a:cxn>
                  <a:cxn ang="0">
                    <a:pos x="4302" y="439"/>
                  </a:cxn>
                  <a:cxn ang="0">
                    <a:pos x="1488" y="201"/>
                  </a:cxn>
                  <a:cxn ang="0">
                    <a:pos x="0" y="656"/>
                  </a:cxn>
                  <a:cxn ang="0">
                    <a:pos x="6" y="2"/>
                  </a:cxn>
                </a:cxnLst>
                <a:rect l="0" t="0" r="0" b="0"/>
                <a:pathLst>
                  <a:path w="5772" h="656">
                    <a:moveTo>
                      <a:pt x="6" y="2"/>
                    </a:moveTo>
                    <a:lnTo>
                      <a:pt x="2542" y="0"/>
                    </a:lnTo>
                    <a:cubicBezTo>
                      <a:pt x="2746" y="101"/>
                      <a:pt x="3828" y="367"/>
                      <a:pt x="4374" y="367"/>
                    </a:cubicBezTo>
                    <a:cubicBezTo>
                      <a:pt x="4920" y="367"/>
                      <a:pt x="5526" y="152"/>
                      <a:pt x="5766" y="55"/>
                    </a:cubicBezTo>
                    <a:lnTo>
                      <a:pt x="5772" y="213"/>
                    </a:lnTo>
                    <a:cubicBezTo>
                      <a:pt x="5670" y="257"/>
                      <a:pt x="5016" y="441"/>
                      <a:pt x="4302" y="439"/>
                    </a:cubicBezTo>
                    <a:cubicBezTo>
                      <a:pt x="3588" y="437"/>
                      <a:pt x="2205" y="165"/>
                      <a:pt x="1488" y="201"/>
                    </a:cubicBezTo>
                    <a:cubicBezTo>
                      <a:pt x="750" y="209"/>
                      <a:pt x="270" y="482"/>
                      <a:pt x="0" y="656"/>
                    </a:cubicBezTo>
                    <a:lnTo>
                      <a:pt x="6" y="2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2">
                      <a:shade val="50000"/>
                      <a:alpha val="45000"/>
                      <a:satMod val="120000"/>
                    </a:schemeClr>
                  </a:gs>
                  <a:gs pos="100000">
                    <a:schemeClr val="accent3">
                      <a:shade val="80000"/>
                      <a:alpha val="55000"/>
                      <a:satMod val="155000"/>
                    </a:schemeClr>
                  </a:gs>
                </a:gsLst>
                <a:lin ang="5400000" scaled="1"/>
              </a:gra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rtlCol="0" anchor="t" compatLnSpc="1"/>
              <a:lstStyle/>
              <a:p>
                <a:pPr marL="0" algn="l" rtl="0" eaLnBrk="1" latinLnBrk="0" hangingPunct="1"/>
                <a:endParaRPr kumimoji="0" lang="cs-CZ" sz="1800" noProof="0" dirty="0">
                  <a:solidFill>
                    <a:schemeClr val="tx1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29" name="Volný tvar 28"/>
              <p:cNvSpPr>
                <a:spLocks/>
              </p:cNvSpPr>
              <p:nvPr/>
            </p:nvSpPr>
            <p:spPr bwMode="auto">
              <a:xfrm>
                <a:off x="5842000" y="-7144"/>
                <a:ext cx="6350000" cy="638175"/>
              </a:xfrm>
              <a:custGeom>
                <a:avLst>
                  <a:gd name="A1" fmla="val 0"/>
                  <a:gd name="A2" fmla="val 0"/>
                  <a:gd name="A3" fmla="val 0"/>
                  <a:gd name="A4" fmla="val 0"/>
                  <a:gd name="A5" fmla="val 0"/>
                  <a:gd name="A6" fmla="val 0"/>
                  <a:gd name="A7" fmla="val 0"/>
                  <a:gd name="A8" fmla="val 0"/>
                </a:avLst>
                <a:gdLst/>
                <a:ahLst/>
                <a:cxnLst>
                  <a:cxn ang="0">
                    <a:pos x="0" y="0"/>
                  </a:cxn>
                  <a:cxn ang="0">
                    <a:pos x="1668" y="564"/>
                  </a:cxn>
                  <a:cxn ang="0">
                    <a:pos x="3000" y="186"/>
                  </a:cxn>
                  <a:cxn ang="0">
                    <a:pos x="3000" y="6"/>
                  </a:cxn>
                  <a:cxn ang="0">
                    <a:pos x="0" y="0"/>
                  </a:cxn>
                </a:cxnLst>
                <a:rect l="0" t="0" r="0" b="0"/>
                <a:pathLst>
                  <a:path w="3000" h="595">
                    <a:moveTo>
                      <a:pt x="0" y="0"/>
                    </a:moveTo>
                    <a:cubicBezTo>
                      <a:pt x="174" y="102"/>
                      <a:pt x="1168" y="533"/>
                      <a:pt x="1668" y="564"/>
                    </a:cubicBezTo>
                    <a:cubicBezTo>
                      <a:pt x="2168" y="595"/>
                      <a:pt x="2778" y="279"/>
                      <a:pt x="3000" y="186"/>
                    </a:cubicBezTo>
                    <a:lnTo>
                      <a:pt x="3000" y="6"/>
                    </a:lnTo>
                    <a:lnTo>
                      <a:pt x="0" y="0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3">
                      <a:shade val="50000"/>
                      <a:alpha val="30000"/>
                      <a:satMod val="130000"/>
                    </a:schemeClr>
                  </a:gs>
                  <a:gs pos="80000">
                    <a:schemeClr val="accent2">
                      <a:shade val="75000"/>
                      <a:alpha val="45000"/>
                      <a:satMod val="140000"/>
                    </a:schemeClr>
                  </a:gs>
                </a:gsLst>
                <a:lin ang="5400000" scaled="1"/>
              </a:gra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rtlCol="0" anchor="t" compatLnSpc="1"/>
              <a:lstStyle/>
              <a:p>
                <a:pPr marL="0" algn="l" rtl="0" eaLnBrk="1" latinLnBrk="0" hangingPunct="1"/>
                <a:endParaRPr kumimoji="0" lang="cs-CZ" sz="1800" noProof="0" dirty="0">
                  <a:solidFill>
                    <a:schemeClr val="tx1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grpSp>
            <p:nvGrpSpPr>
              <p:cNvPr id="31" name="Skupina 30"/>
              <p:cNvGrpSpPr/>
              <p:nvPr/>
            </p:nvGrpSpPr>
            <p:grpSpPr>
              <a:xfrm>
                <a:off x="-25356" y="202408"/>
                <a:ext cx="12240731" cy="649224"/>
                <a:chOff x="-19045" y="216550"/>
                <a:chExt cx="9180548" cy="649224"/>
              </a:xfrm>
            </p:grpSpPr>
            <p:sp>
              <p:nvSpPr>
                <p:cNvPr id="32" name="Volný tvar 31"/>
                <p:cNvSpPr>
                  <a:spLocks/>
                </p:cNvSpPr>
                <p:nvPr/>
              </p:nvSpPr>
              <p:spPr bwMode="auto">
                <a:xfrm rot="21435692">
                  <a:off x="-19045" y="216550"/>
                  <a:ext cx="9163050" cy="649224"/>
                </a:xfrm>
                <a:custGeom>
                  <a:avLst>
                    <a:gd name="A1" fmla="val 0"/>
                    <a:gd name="A2" fmla="val 0"/>
                    <a:gd name="A3" fmla="val 0"/>
                    <a:gd name="A4" fmla="val 0"/>
                    <a:gd name="A5" fmla="val 0"/>
                    <a:gd name="A6" fmla="val 0"/>
                    <a:gd name="A7" fmla="val 0"/>
                    <a:gd name="A8" fmla="val 0"/>
                  </a:avLst>
                  <a:gdLst/>
                  <a:ahLst/>
                  <a:cxnLst>
                    <a:cxn ang="0">
                      <a:pos x="0" y="966"/>
                    </a:cxn>
                    <a:cxn ang="0">
                      <a:pos x="1608" y="282"/>
                    </a:cxn>
                    <a:cxn ang="0">
                      <a:pos x="4110" y="1008"/>
                    </a:cxn>
                    <a:cxn ang="0">
                      <a:pos x="5772" y="0"/>
                    </a:cxn>
                  </a:cxnLst>
                  <a:rect l="0" t="0" r="0" b="0"/>
                  <a:pathLst>
                    <a:path w="5772" h="1055">
                      <a:moveTo>
                        <a:pt x="0" y="966"/>
                      </a:moveTo>
                      <a:cubicBezTo>
                        <a:pt x="282" y="738"/>
                        <a:pt x="923" y="275"/>
                        <a:pt x="1608" y="282"/>
                      </a:cubicBezTo>
                      <a:cubicBezTo>
                        <a:pt x="2293" y="289"/>
                        <a:pt x="3416" y="1055"/>
                        <a:pt x="4110" y="1008"/>
                      </a:cubicBezTo>
                      <a:cubicBezTo>
                        <a:pt x="4804" y="961"/>
                        <a:pt x="5426" y="210"/>
                        <a:pt x="5772" y="0"/>
                      </a:cubicBezTo>
                    </a:path>
                  </a:pathLst>
                </a:custGeom>
                <a:noFill/>
                <a:ln w="10795" cap="flat" cmpd="sng" algn="ctr">
                  <a:gradFill>
                    <a:gsLst>
                      <a:gs pos="74000">
                        <a:schemeClr val="accent3">
                          <a:shade val="75000"/>
                        </a:schemeClr>
                      </a:gs>
                      <a:gs pos="86000">
                        <a:schemeClr val="tx1">
                          <a:alpha val="29000"/>
                        </a:schemeClr>
                      </a:gs>
                      <a:gs pos="16000">
                        <a:schemeClr val="accent2">
                          <a:shade val="75000"/>
                          <a:alpha val="56000"/>
                        </a:schemeClr>
                      </a:gs>
                    </a:gsLst>
                    <a:lin ang="5400000" scaled="1"/>
                  </a:gra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rtlCol="0" anchor="t" compatLnSpc="1"/>
                <a:lstStyle/>
                <a:p>
                  <a:pPr rtl="0"/>
                  <a:endParaRPr kumimoji="0" lang="cs-CZ" sz="1800" noProof="0" dirty="0"/>
                </a:p>
              </p:txBody>
            </p:sp>
            <p:sp>
              <p:nvSpPr>
                <p:cNvPr id="33" name="Volný tvar 32"/>
                <p:cNvSpPr>
                  <a:spLocks/>
                </p:cNvSpPr>
                <p:nvPr/>
              </p:nvSpPr>
              <p:spPr bwMode="auto">
                <a:xfrm rot="21435692">
                  <a:off x="-14309" y="290003"/>
                  <a:ext cx="9175812" cy="530352"/>
                </a:xfrm>
                <a:custGeom>
                  <a:avLst>
                    <a:gd name="A1" fmla="val 0"/>
                    <a:gd name="A2" fmla="val 0"/>
                    <a:gd name="A3" fmla="val 0"/>
                    <a:gd name="A4" fmla="val 0"/>
                    <a:gd name="A5" fmla="val 0"/>
                    <a:gd name="A6" fmla="val 0"/>
                    <a:gd name="A7" fmla="val 0"/>
                    <a:gd name="A8" fmla="val 0"/>
                  </a:avLst>
                  <a:gdLst/>
                  <a:ahLst/>
                  <a:cxnLst>
                    <a:cxn ang="0">
                      <a:pos x="0" y="732"/>
                    </a:cxn>
                    <a:cxn ang="0">
                      <a:pos x="1638" y="228"/>
                    </a:cxn>
                    <a:cxn ang="0">
                      <a:pos x="4122" y="816"/>
                    </a:cxn>
                    <a:cxn ang="0">
                      <a:pos x="5766" y="0"/>
                    </a:cxn>
                  </a:cxnLst>
                  <a:rect l="0" t="0" r="0" b="0"/>
                  <a:pathLst>
                    <a:path w="5766" h="854">
                      <a:moveTo>
                        <a:pt x="0" y="732"/>
                      </a:moveTo>
                      <a:cubicBezTo>
                        <a:pt x="273" y="647"/>
                        <a:pt x="951" y="214"/>
                        <a:pt x="1638" y="228"/>
                      </a:cubicBezTo>
                      <a:cubicBezTo>
                        <a:pt x="2325" y="242"/>
                        <a:pt x="3434" y="854"/>
                        <a:pt x="4122" y="816"/>
                      </a:cubicBezTo>
                      <a:cubicBezTo>
                        <a:pt x="4810" y="778"/>
                        <a:pt x="5424" y="170"/>
                        <a:pt x="5766" y="0"/>
                      </a:cubicBezTo>
                    </a:path>
                  </a:pathLst>
                </a:custGeom>
                <a:noFill/>
                <a:ln w="9525" cap="flat" cmpd="sng" algn="ctr">
                  <a:gradFill>
                    <a:gsLst>
                      <a:gs pos="74000">
                        <a:schemeClr val="accent4"/>
                      </a:gs>
                      <a:gs pos="44000">
                        <a:schemeClr val="accent1"/>
                      </a:gs>
                      <a:gs pos="33000">
                        <a:schemeClr val="accent2">
                          <a:alpha val="56000"/>
                        </a:schemeClr>
                      </a:gs>
                    </a:gsLst>
                    <a:lin ang="5400000" scaled="1"/>
                  </a:gra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rtlCol="0" anchor="t" compatLnSpc="1"/>
                <a:lstStyle/>
                <a:p>
                  <a:pPr rtl="0"/>
                  <a:endParaRPr kumimoji="0" lang="cs-CZ" sz="1800" noProof="0" dirty="0"/>
                </a:p>
              </p:txBody>
            </p:sp>
          </p:grpSp>
        </p:grpSp>
      </p:grp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  <a:prstGeom prst="rect">
            <a:avLst/>
          </a:prstGeom>
        </p:spPr>
        <p:txBody>
          <a:bodyPr vert="horz" lIns="0" rIns="0" bIns="0" rtlCol="0" anchor="b">
            <a:normAutofit/>
          </a:bodyPr>
          <a:lstStyle/>
          <a:p>
            <a:pPr rtl="0"/>
            <a:r>
              <a:rPr lang="cs-CZ" noProof="0" dirty="0"/>
              <a:t>Kliknutím můžete upravit styl předlohy nadpisů.</a:t>
            </a:r>
            <a:endParaRPr kumimoji="0" lang="cs-CZ" noProof="0" dirty="0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609600" y="1935480"/>
            <a:ext cx="10972800" cy="4389120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 rtl="0" eaLnBrk="1" latinLnBrk="0" hangingPunct="1"/>
            <a:r>
              <a:rPr lang="cs-CZ" noProof="0" dirty="0"/>
              <a:t>Kliknutím můžete upravit styl předlohy textů.</a:t>
            </a:r>
          </a:p>
          <a:p>
            <a:pPr lvl="1" rtl="0" eaLnBrk="1" latinLnBrk="0" hangingPunct="1"/>
            <a:r>
              <a:rPr lang="cs-CZ" noProof="0" dirty="0"/>
              <a:t>Druhá úroveň</a:t>
            </a:r>
          </a:p>
          <a:p>
            <a:pPr lvl="2" rtl="0" eaLnBrk="1" latinLnBrk="0" hangingPunct="1"/>
            <a:r>
              <a:rPr lang="cs-CZ" noProof="0" dirty="0"/>
              <a:t>Třetí úroveň</a:t>
            </a:r>
          </a:p>
          <a:p>
            <a:pPr lvl="3" rtl="0" eaLnBrk="1" latinLnBrk="0" hangingPunct="1"/>
            <a:r>
              <a:rPr lang="cs-CZ" noProof="0" dirty="0"/>
              <a:t>Čtvrtá úroveň</a:t>
            </a:r>
          </a:p>
          <a:p>
            <a:pPr lvl="4" rtl="0" eaLnBrk="1" latinLnBrk="0" hangingPunct="1"/>
            <a:r>
              <a:rPr lang="cs-CZ" noProof="0" dirty="0"/>
              <a:t>Pátá úroveň</a:t>
            </a:r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 eaLnBrk="1" latinLnBrk="0" hangingPunct="1">
              <a:defRPr kumimoji="0" sz="1100">
                <a:solidFill>
                  <a:schemeClr val="tx1"/>
                </a:solidFill>
              </a:defRPr>
            </a:lvl1pPr>
          </a:lstStyle>
          <a:p>
            <a:pPr rtl="0"/>
            <a:fld id="{F3102197-132B-4776-A362-180FE6F93860}" type="datetime1">
              <a:rPr lang="cs-CZ" noProof="0" smtClean="0"/>
              <a:t>06.05.2022</a:t>
            </a:fld>
            <a:endParaRPr lang="cs-CZ" noProof="0" dirty="0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3556000" y="6356351"/>
            <a:ext cx="4470400" cy="365125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 eaLnBrk="1" latinLnBrk="0" hangingPunct="1">
              <a:defRPr kumimoji="0" sz="1100">
                <a:solidFill>
                  <a:schemeClr val="tx1"/>
                </a:solidFill>
              </a:defRPr>
            </a:lvl1pPr>
          </a:lstStyle>
          <a:p>
            <a:pPr rtl="0"/>
            <a:r>
              <a:rPr lang="cs-CZ" noProof="0" dirty="0"/>
              <a:t>Přidejte zápatí.</a:t>
            </a:r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10566400" y="6356351"/>
            <a:ext cx="1016000" cy="365125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r" eaLnBrk="1" latinLnBrk="0" hangingPunct="1">
              <a:defRPr kumimoji="0" sz="1100">
                <a:solidFill>
                  <a:schemeClr val="tx1"/>
                </a:solidFill>
              </a:defRPr>
            </a:lvl1pPr>
          </a:lstStyle>
          <a:p>
            <a:pPr rtl="0"/>
            <a:fld id="{401CF334-2D5C-4859-84A6-CA7E6E43FAEB}" type="slidenum">
              <a:rPr lang="cs-CZ" noProof="0" smtClean="0"/>
              <a:pPr rtl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942852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>
            <a:lumMod val="50000"/>
          </a:schemeClr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>
            <a:lumMod val="50000"/>
          </a:schemeClr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>
            <a:lumMod val="50000"/>
          </a:schemeClr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>
            <a:lumMod val="50000"/>
          </a:schemeClr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>
            <a:lumMod val="75000"/>
          </a:schemeClr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>
            <a:lumMod val="50000"/>
          </a:schemeClr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>
            <a:lumMod val="75000"/>
          </a:schemeClr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0" algn="l" rtl="0" eaLnBrk="1" latinLnBrk="0" hangingPunct="1">
        <a:spcBef>
          <a:spcPct val="20000"/>
        </a:spcBef>
        <a:buClr>
          <a:schemeClr val="tx2"/>
        </a:buClr>
        <a:buFontTx/>
        <a:buNone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/>
        <p:txBody>
          <a:bodyPr rtlCol="0"/>
          <a:lstStyle/>
          <a:p>
            <a:pPr algn="l" rtl="0"/>
            <a:r>
              <a:rPr lang="cs-CZ" dirty="0">
                <a:solidFill>
                  <a:schemeClr val="tx1"/>
                </a:solidFill>
              </a:rPr>
              <a:t>Autorské právo</a:t>
            </a:r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 rtlCol="0"/>
          <a:lstStyle/>
          <a:p>
            <a:pPr algn="l" rtl="0"/>
            <a:r>
              <a:rPr lang="cs-CZ" dirty="0"/>
              <a:t>Kateřina Krčálová Konečná</a:t>
            </a:r>
          </a:p>
          <a:p>
            <a:pPr rtl="0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496286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609600" y="1083212"/>
            <a:ext cx="10972800" cy="5241388"/>
          </a:xfrm>
        </p:spPr>
        <p:txBody>
          <a:bodyPr rtlCol="0"/>
          <a:lstStyle/>
          <a:p>
            <a:pPr marL="0" indent="0" rtl="0">
              <a:buNone/>
            </a:pPr>
            <a:r>
              <a:rPr lang="cs-CZ" b="1" dirty="0"/>
              <a:t>§ 8 Spoluautoři</a:t>
            </a:r>
          </a:p>
          <a:p>
            <a:r>
              <a:rPr lang="cs-CZ" u="sng" dirty="0"/>
              <a:t>dílo spoluautorů</a:t>
            </a:r>
            <a:r>
              <a:rPr lang="cs-CZ" dirty="0"/>
              <a:t> = vzniklo společnou činností dvou nebo více autorů; autorské právo náleží spoluautorům společně a nerozdílně</a:t>
            </a:r>
          </a:p>
          <a:p>
            <a:r>
              <a:rPr lang="cs-CZ" dirty="0"/>
              <a:t>spoluautorem není ten, kdo ke vzniku díla přispěl jen formou odborné, technické nebo administrativní pomoci nebo rady nebo poskytnutím dokumentačního či technického materiálu</a:t>
            </a:r>
          </a:p>
          <a:p>
            <a:r>
              <a:rPr lang="cs-CZ" dirty="0"/>
              <a:t>o nakládání s dílem rozhodují spoluautoři společně</a:t>
            </a:r>
          </a:p>
          <a:p>
            <a:r>
              <a:rPr lang="cs-CZ" dirty="0"/>
              <a:t>podíl z výnosů z autorského práva pro jednotlivé autory je úměrný velikosti jejich tvůrčího přispění ke vzniku díla, pokud se autoři mezi sebou nedohodnou jinak</a:t>
            </a:r>
          </a:p>
        </p:txBody>
      </p:sp>
    </p:spTree>
    <p:extLst>
      <p:ext uri="{BB962C8B-B14F-4D97-AF65-F5344CB8AC3E}">
        <p14:creationId xmlns:p14="http://schemas.microsoft.com/office/powerpoint/2010/main" val="30293977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609600" y="1083212"/>
            <a:ext cx="10972800" cy="5241388"/>
          </a:xfrm>
        </p:spPr>
        <p:txBody>
          <a:bodyPr rtlCol="0"/>
          <a:lstStyle/>
          <a:p>
            <a:pPr marL="0" indent="0" rtl="0">
              <a:buNone/>
            </a:pPr>
            <a:r>
              <a:rPr lang="cs-CZ" b="1" dirty="0"/>
              <a:t>§ 9 Vznik autorského práva (AP)</a:t>
            </a:r>
          </a:p>
          <a:p>
            <a:r>
              <a:rPr lang="cs-CZ" dirty="0"/>
              <a:t>AP vzniká okamžikem, kdy je dílo vyjádřeno v jakékoli objektivně vnímatelné podobě (vzniká tedy ještě před zveřejněním díla)</a:t>
            </a:r>
          </a:p>
          <a:p>
            <a:r>
              <a:rPr lang="cs-CZ" dirty="0"/>
              <a:t>zničením věci, jejímž prostřednictvím je dílo vyjádřeno (např. kniha, CD), AP nezaniká</a:t>
            </a:r>
          </a:p>
          <a:p>
            <a:r>
              <a:rPr lang="cs-CZ" dirty="0"/>
              <a:t>vlastník či jiný uživatel věci, jejímž prostřednictvím je dílo vyjádřeno (např. kniha, CD), není povinen tuto věc udržovat a chránit před zničením (může být ale dohodnuto jinak – např. knihoví řád ukládá uživateli povinnost nepoškozovat knihy, zabránit jejich poškození)</a:t>
            </a:r>
          </a:p>
          <a:p>
            <a:r>
              <a:rPr lang="cs-CZ" dirty="0"/>
              <a:t>AP náleží autorovi díla</a:t>
            </a:r>
          </a:p>
        </p:txBody>
      </p:sp>
    </p:spTree>
    <p:extLst>
      <p:ext uri="{BB962C8B-B14F-4D97-AF65-F5344CB8AC3E}">
        <p14:creationId xmlns:p14="http://schemas.microsoft.com/office/powerpoint/2010/main" val="19822947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609600" y="1083212"/>
            <a:ext cx="10972800" cy="5241388"/>
          </a:xfrm>
        </p:spPr>
        <p:txBody>
          <a:bodyPr rtlCol="0"/>
          <a:lstStyle/>
          <a:p>
            <a:pPr marL="0" indent="0" rtl="0">
              <a:buNone/>
            </a:pPr>
            <a:r>
              <a:rPr lang="cs-CZ" b="1" dirty="0"/>
              <a:t>§ 10 Obsah AP</a:t>
            </a:r>
          </a:p>
          <a:p>
            <a:r>
              <a:rPr lang="cs-CZ" dirty="0"/>
              <a:t>AP zahrnuje </a:t>
            </a:r>
            <a:r>
              <a:rPr lang="cs-CZ" u="sng" dirty="0"/>
              <a:t>práva osobnostní</a:t>
            </a:r>
            <a:r>
              <a:rPr lang="cs-CZ" dirty="0"/>
              <a:t> a </a:t>
            </a:r>
            <a:r>
              <a:rPr lang="cs-CZ" u="sng" dirty="0"/>
              <a:t>práva majetková</a:t>
            </a:r>
          </a:p>
        </p:txBody>
      </p:sp>
    </p:spTree>
    <p:extLst>
      <p:ext uri="{BB962C8B-B14F-4D97-AF65-F5344CB8AC3E}">
        <p14:creationId xmlns:p14="http://schemas.microsoft.com/office/powerpoint/2010/main" val="2472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609600" y="1083212"/>
            <a:ext cx="10972800" cy="5241388"/>
          </a:xfrm>
        </p:spPr>
        <p:txBody>
          <a:bodyPr rtlCol="0">
            <a:normAutofit lnSpcReduction="10000"/>
          </a:bodyPr>
          <a:lstStyle/>
          <a:p>
            <a:pPr marL="0" indent="0" rtl="0">
              <a:buNone/>
            </a:pPr>
            <a:r>
              <a:rPr lang="cs-CZ" b="1" dirty="0"/>
              <a:t>§ 11 Osobnostní práva (OP)</a:t>
            </a:r>
          </a:p>
          <a:p>
            <a:r>
              <a:rPr lang="cs-CZ" dirty="0"/>
              <a:t>právo rozhodnout o zveřejnění svého díla</a:t>
            </a:r>
          </a:p>
          <a:p>
            <a:r>
              <a:rPr lang="cs-CZ" u="sng" dirty="0"/>
              <a:t>právo na autorství:</a:t>
            </a:r>
            <a:r>
              <a:rPr lang="cs-CZ" dirty="0"/>
              <a:t> právo na autorské označení díla, právo na utajení autorství apod.</a:t>
            </a:r>
          </a:p>
          <a:p>
            <a:r>
              <a:rPr lang="cs-CZ" u="sng" dirty="0"/>
              <a:t>právo na nedotknutelnost díla:</a:t>
            </a:r>
            <a:r>
              <a:rPr lang="cs-CZ" dirty="0"/>
              <a:t> bez svolení autora nemůže nikdo jakkoli zasahovat do díla (včetně zařazení do souboru a spojení s jiným dílem), uživatel nesmí snižovat a znevažovat hodnotu díla, autor má právo na dohled na plnění těchto povinností, pokud to lze</a:t>
            </a:r>
          </a:p>
          <a:p>
            <a:r>
              <a:rPr lang="cs-CZ" dirty="0"/>
              <a:t>jsou spojena s osobou autora a jeho smrtí zanikají</a:t>
            </a:r>
          </a:p>
          <a:p>
            <a:r>
              <a:rPr lang="cs-CZ" dirty="0"/>
              <a:t>OP se autor nemůže vzdát a jsou nepřevoditelná</a:t>
            </a:r>
          </a:p>
          <a:p>
            <a:r>
              <a:rPr lang="cs-CZ" dirty="0"/>
              <a:t>po smrti autora lze dílo užít způsobem nesnižujícím jeho hodnotu a s uvedením autora</a:t>
            </a:r>
          </a:p>
          <a:p>
            <a:endParaRPr lang="cs-CZ" dirty="0"/>
          </a:p>
          <a:p>
            <a:endParaRPr lang="cs-CZ" u="sng" dirty="0"/>
          </a:p>
        </p:txBody>
      </p:sp>
    </p:spTree>
    <p:extLst>
      <p:ext uri="{BB962C8B-B14F-4D97-AF65-F5344CB8AC3E}">
        <p14:creationId xmlns:p14="http://schemas.microsoft.com/office/powerpoint/2010/main" val="36936322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609600" y="1083212"/>
            <a:ext cx="10972800" cy="5241388"/>
          </a:xfrm>
        </p:spPr>
        <p:txBody>
          <a:bodyPr rtlCol="0"/>
          <a:lstStyle/>
          <a:p>
            <a:pPr marL="0" indent="0" rtl="0">
              <a:buNone/>
            </a:pPr>
            <a:r>
              <a:rPr lang="cs-CZ" b="1" dirty="0"/>
              <a:t>Majetková práva (MP)</a:t>
            </a:r>
          </a:p>
          <a:p>
            <a:r>
              <a:rPr lang="cs-CZ" dirty="0"/>
              <a:t>po smrti autora přecházejí na jeho dědice a právní nástupce</a:t>
            </a:r>
          </a:p>
          <a:p>
            <a:pPr marL="0" indent="0" rtl="0">
              <a:buNone/>
            </a:pPr>
            <a:r>
              <a:rPr lang="cs-CZ" b="1" dirty="0"/>
              <a:t>§ 12 Právo dílo užít</a:t>
            </a:r>
          </a:p>
          <a:p>
            <a:r>
              <a:rPr lang="cs-CZ" dirty="0"/>
              <a:t>výlučné právo autora</a:t>
            </a:r>
          </a:p>
          <a:p>
            <a:r>
              <a:rPr lang="cs-CZ" dirty="0"/>
              <a:t>jakékoli nakládání s dílem, zejména nakládání směřující k jeho poskytnutí jiné osobě</a:t>
            </a:r>
          </a:p>
          <a:p>
            <a:r>
              <a:rPr lang="cs-CZ" u="sng" dirty="0"/>
              <a:t>právo užít</a:t>
            </a:r>
            <a:r>
              <a:rPr lang="cs-CZ" dirty="0"/>
              <a:t> dílo v původní nebo jiným zpracované či jinak změněné podobě (týká se formy ne obsahu!), samostatně nebo v souboru či spojení s jiným dílem a udělit jiné osobě smlouvou oprávnění k užití svého díla třetím osobám (poskytnutí licence)</a:t>
            </a:r>
          </a:p>
        </p:txBody>
      </p:sp>
    </p:spTree>
    <p:extLst>
      <p:ext uri="{BB962C8B-B14F-4D97-AF65-F5344CB8AC3E}">
        <p14:creationId xmlns:p14="http://schemas.microsoft.com/office/powerpoint/2010/main" val="32010848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609600" y="1083212"/>
            <a:ext cx="10972800" cy="5241388"/>
          </a:xfrm>
        </p:spPr>
        <p:txBody>
          <a:bodyPr rtlCol="0"/>
          <a:lstStyle/>
          <a:p>
            <a:pPr marL="0" indent="0" rtl="0">
              <a:buNone/>
            </a:pPr>
            <a:r>
              <a:rPr lang="cs-CZ" b="1" dirty="0"/>
              <a:t>§ 12 Právo dílo užít</a:t>
            </a:r>
          </a:p>
          <a:p>
            <a:r>
              <a:rPr lang="cs-CZ" dirty="0"/>
              <a:t>právo užít dílo je zejména:</a:t>
            </a:r>
          </a:p>
          <a:p>
            <a:pPr>
              <a:buFontTx/>
              <a:buChar char="-"/>
            </a:pPr>
            <a:r>
              <a:rPr lang="cs-CZ" dirty="0"/>
              <a:t>právo na rozmnožování díla</a:t>
            </a:r>
          </a:p>
          <a:p>
            <a:pPr>
              <a:buFontTx/>
              <a:buChar char="-"/>
            </a:pPr>
            <a:r>
              <a:rPr lang="cs-CZ" dirty="0"/>
              <a:t>právo na rozšiřování originálu nebo rozmnoženiny</a:t>
            </a:r>
          </a:p>
          <a:p>
            <a:pPr>
              <a:buFontTx/>
              <a:buChar char="-"/>
            </a:pPr>
            <a:r>
              <a:rPr lang="cs-CZ" dirty="0"/>
              <a:t>právo na pronájem originálu nebo rozmnoženiny</a:t>
            </a:r>
          </a:p>
          <a:p>
            <a:pPr>
              <a:buFontTx/>
              <a:buChar char="-"/>
            </a:pPr>
            <a:r>
              <a:rPr lang="cs-CZ" dirty="0"/>
              <a:t>právo na půjčování originálu nebo rozmnoženiny</a:t>
            </a:r>
          </a:p>
          <a:p>
            <a:pPr>
              <a:buFontTx/>
              <a:buChar char="-"/>
            </a:pPr>
            <a:r>
              <a:rPr lang="cs-CZ" dirty="0"/>
              <a:t>právo na vystavování originálu nebo rozmnoženiny</a:t>
            </a:r>
          </a:p>
          <a:p>
            <a:pPr>
              <a:buFontTx/>
              <a:buChar char="-"/>
            </a:pPr>
            <a:r>
              <a:rPr lang="cs-CZ" dirty="0"/>
              <a:t>právo na sdělování díla veřejnosti, zejména: provozování díla živě nebo ze záznamu a přenos provozování díla, vysílání díla rozhlasem či televizí, přenos rozhlasového či televizního vysílání díla, provozování rozhlasového či televizního vysílání díla</a:t>
            </a:r>
          </a:p>
        </p:txBody>
      </p:sp>
    </p:spTree>
    <p:extLst>
      <p:ext uri="{BB962C8B-B14F-4D97-AF65-F5344CB8AC3E}">
        <p14:creationId xmlns:p14="http://schemas.microsoft.com/office/powerpoint/2010/main" val="3133136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609600" y="1083212"/>
            <a:ext cx="10972800" cy="5241388"/>
          </a:xfrm>
        </p:spPr>
        <p:txBody>
          <a:bodyPr rtlCol="0"/>
          <a:lstStyle/>
          <a:p>
            <a:pPr marL="0" indent="0" rtl="0">
              <a:buNone/>
            </a:pPr>
            <a:r>
              <a:rPr lang="cs-CZ" b="1" dirty="0"/>
              <a:t>§ 13 Rozmnožování</a:t>
            </a:r>
          </a:p>
          <a:p>
            <a:r>
              <a:rPr lang="cs-CZ" dirty="0"/>
              <a:t>zhotovování dočasných nebo trvalých, přímých nebo nepřímých rozmnoženin díla nebo jeho části, a to jakýmikoli prostředky a v jakékoli formě</a:t>
            </a:r>
          </a:p>
          <a:p>
            <a:r>
              <a:rPr lang="cs-CZ" dirty="0"/>
              <a:t>zejména rozmnoženina tisková, fotografická, zvuková, obrazová nebo zvukově obrazová, stavba architektonického díla nebo rozmnoženina ve formě elektronické</a:t>
            </a:r>
          </a:p>
        </p:txBody>
      </p:sp>
    </p:spTree>
    <p:extLst>
      <p:ext uri="{BB962C8B-B14F-4D97-AF65-F5344CB8AC3E}">
        <p14:creationId xmlns:p14="http://schemas.microsoft.com/office/powerpoint/2010/main" val="38534859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609600" y="1083212"/>
            <a:ext cx="10972800" cy="5241388"/>
          </a:xfrm>
        </p:spPr>
        <p:txBody>
          <a:bodyPr rtlCol="0"/>
          <a:lstStyle/>
          <a:p>
            <a:pPr marL="0" indent="0" rtl="0">
              <a:buNone/>
            </a:pPr>
            <a:r>
              <a:rPr lang="cs-CZ" b="1" dirty="0"/>
              <a:t>§ 14 Rozšiřování</a:t>
            </a:r>
          </a:p>
          <a:p>
            <a:r>
              <a:rPr lang="cs-CZ" dirty="0"/>
              <a:t>zpřístupňování díla v hmotné podobě </a:t>
            </a:r>
            <a:r>
              <a:rPr lang="cs-CZ" b="1" dirty="0"/>
              <a:t>prodejem</a:t>
            </a:r>
            <a:r>
              <a:rPr lang="cs-CZ" dirty="0"/>
              <a:t> nebo jiným převodem vlastnického práva k originálu nebo k rozmnoženině díla, </a:t>
            </a:r>
            <a:r>
              <a:rPr lang="cs-CZ" b="1" dirty="0"/>
              <a:t>včetně nabízení</a:t>
            </a:r>
            <a:r>
              <a:rPr lang="cs-CZ" dirty="0"/>
              <a:t>, dále je to typicky </a:t>
            </a:r>
            <a:r>
              <a:rPr lang="cs-CZ" b="1" dirty="0" smtClean="0"/>
              <a:t>darování</a:t>
            </a:r>
          </a:p>
          <a:p>
            <a:r>
              <a:rPr lang="cs-CZ" dirty="0"/>
              <a:t>p</a:t>
            </a:r>
            <a:r>
              <a:rPr lang="cs-CZ" dirty="0" smtClean="0"/>
              <a:t>rvním prodejem nebo jiným prvním převodem vlastnictví originálu nebo rozmnoženiny (kopie) se právo autora takto dílo užít vyčerpá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048196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609600" y="1083212"/>
            <a:ext cx="10972800" cy="5241388"/>
          </a:xfrm>
        </p:spPr>
        <p:txBody>
          <a:bodyPr rtlCol="0"/>
          <a:lstStyle/>
          <a:p>
            <a:pPr marL="0" indent="0" rtl="0">
              <a:buNone/>
            </a:pPr>
            <a:r>
              <a:rPr lang="cs-CZ" b="1" dirty="0"/>
              <a:t>§ 15 Pronájem</a:t>
            </a:r>
          </a:p>
          <a:p>
            <a:r>
              <a:rPr lang="cs-CZ" dirty="0"/>
              <a:t>zpřístupňování díla </a:t>
            </a:r>
            <a:r>
              <a:rPr lang="cs-CZ" u="sng" dirty="0"/>
              <a:t>v hmotné podobě</a:t>
            </a:r>
            <a:r>
              <a:rPr lang="cs-CZ" dirty="0"/>
              <a:t> za účelem přímého nebo nepřímého hospodářského nebo obchodního prospěchu poskytnutím originálu nebo rozmnoženiny na dobu určitou</a:t>
            </a:r>
          </a:p>
          <a:p>
            <a:r>
              <a:rPr lang="cs-CZ" dirty="0"/>
              <a:t>pronajímatelem může být sám autor, osoba vykonávající majetková práva autora nebo nabyvatel licence</a:t>
            </a:r>
          </a:p>
          <a:p>
            <a:r>
              <a:rPr lang="cs-CZ" dirty="0"/>
              <a:t>zejména rozmnoženiny literárního díla, zvukové a zvukově obrazové záznamy díla provedeného výkonnými umělci</a:t>
            </a:r>
          </a:p>
          <a:p>
            <a:r>
              <a:rPr lang="cs-CZ" dirty="0"/>
              <a:t>nepatří sem promítání filmu v kině, pouštění zvukového záznamu na diskotéce, vystavování díla</a:t>
            </a:r>
          </a:p>
        </p:txBody>
      </p:sp>
    </p:spTree>
    <p:extLst>
      <p:ext uri="{BB962C8B-B14F-4D97-AF65-F5344CB8AC3E}">
        <p14:creationId xmlns:p14="http://schemas.microsoft.com/office/powerpoint/2010/main" val="23098424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609600" y="1083212"/>
            <a:ext cx="10972800" cy="5241388"/>
          </a:xfrm>
        </p:spPr>
        <p:txBody>
          <a:bodyPr rtlCol="0"/>
          <a:lstStyle/>
          <a:p>
            <a:pPr marL="0" indent="0" rtl="0">
              <a:buNone/>
            </a:pPr>
            <a:r>
              <a:rPr lang="cs-CZ" b="1" dirty="0"/>
              <a:t>§ 16 Půjčování</a:t>
            </a:r>
          </a:p>
          <a:p>
            <a:r>
              <a:rPr lang="cs-CZ" dirty="0"/>
              <a:t>zpřístupňování díla v hmotné podobě zařízením přístupným veřejnosti </a:t>
            </a:r>
            <a:r>
              <a:rPr lang="cs-CZ" u="sng" dirty="0"/>
              <a:t>nikoli</a:t>
            </a:r>
            <a:r>
              <a:rPr lang="cs-CZ" dirty="0"/>
              <a:t> za účelem přímého nebo nepřímého hospodářského nebo obchodního prospěchu </a:t>
            </a:r>
            <a:r>
              <a:rPr lang="cs-CZ" dirty="0" smtClean="0"/>
              <a:t>poskytnutím </a:t>
            </a:r>
            <a:r>
              <a:rPr lang="cs-CZ" dirty="0"/>
              <a:t>originálu nebo rozmnoženiny díla na dobu určitou</a:t>
            </a:r>
          </a:p>
          <a:p>
            <a:r>
              <a:rPr lang="cs-CZ" dirty="0"/>
              <a:t>např. veřejná knihovna</a:t>
            </a:r>
          </a:p>
        </p:txBody>
      </p:sp>
    </p:spTree>
    <p:extLst>
      <p:ext uri="{BB962C8B-B14F-4D97-AF65-F5344CB8AC3E}">
        <p14:creationId xmlns:p14="http://schemas.microsoft.com/office/powerpoint/2010/main" val="18793720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609600" y="1255922"/>
            <a:ext cx="10972800" cy="3470313"/>
          </a:xfrm>
        </p:spPr>
        <p:txBody>
          <a:bodyPr rtlCol="0">
            <a:normAutofit fontScale="90000"/>
          </a:bodyPr>
          <a:lstStyle/>
          <a:p>
            <a:pPr rtl="0"/>
            <a:r>
              <a:rPr lang="cs-CZ" b="1" dirty="0"/>
              <a:t>zákon č. 121/2000 Sb., </a:t>
            </a:r>
            <a:r>
              <a:rPr lang="cs-CZ" dirty="0"/>
              <a:t>o právu autorském, o právech souvisejících s právem autorským a o změně některých zákonů (autorský zákon) ze dne 7. dubna 2000</a:t>
            </a:r>
          </a:p>
        </p:txBody>
      </p:sp>
    </p:spTree>
    <p:extLst>
      <p:ext uri="{BB962C8B-B14F-4D97-AF65-F5344CB8AC3E}">
        <p14:creationId xmlns:p14="http://schemas.microsoft.com/office/powerpoint/2010/main" val="9476747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609600" y="1083212"/>
            <a:ext cx="10972800" cy="5241388"/>
          </a:xfrm>
        </p:spPr>
        <p:txBody>
          <a:bodyPr rtlCol="0"/>
          <a:lstStyle/>
          <a:p>
            <a:pPr marL="0" indent="0" rtl="0">
              <a:buNone/>
            </a:pPr>
            <a:r>
              <a:rPr lang="cs-CZ" b="1" dirty="0"/>
              <a:t>§ 17 Vystavování</a:t>
            </a:r>
          </a:p>
          <a:p>
            <a:r>
              <a:rPr lang="cs-CZ" dirty="0"/>
              <a:t>zpřístupňování díla v hmotné podobě umožněním shlédnutí nebo jeho vnímání originálu nebo rozmnoženiny díla, zejména díla výtvarného, fotografického, architektonického včetně urbanistického, díla užitého umění nebo díla </a:t>
            </a:r>
            <a:r>
              <a:rPr lang="cs-CZ" dirty="0" smtClean="0"/>
              <a:t>kartografického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311280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609600" y="1083212"/>
            <a:ext cx="10972800" cy="5241388"/>
          </a:xfrm>
        </p:spPr>
        <p:txBody>
          <a:bodyPr rtlCol="0"/>
          <a:lstStyle/>
          <a:p>
            <a:pPr marL="0" indent="0" rtl="0">
              <a:buNone/>
            </a:pPr>
            <a:r>
              <a:rPr lang="cs-CZ" b="1" dirty="0"/>
              <a:t>§ 18 Sdělování veřejnosti – obecná ustanovení</a:t>
            </a:r>
          </a:p>
          <a:p>
            <a:r>
              <a:rPr lang="cs-CZ" dirty="0"/>
              <a:t>zpřístupnění díla v nehmotné podobě, živě nebo ze záznamu, po drátě nebo bezdrátově</a:t>
            </a:r>
          </a:p>
          <a:p>
            <a:r>
              <a:rPr lang="cs-CZ" dirty="0"/>
              <a:t>Také zpřístupňování způsobem, že kdokoli může mít k němu přístup v místě a čase dle vlastní volby a možnosti, zejména prostřednictvím počítačové nebo obdobné sítě</a:t>
            </a:r>
          </a:p>
          <a:p>
            <a:r>
              <a:rPr lang="cs-CZ" dirty="0"/>
              <a:t>sdělováním není pouhé provozování zařízení umožňující takové sdělování</a:t>
            </a:r>
          </a:p>
          <a:p>
            <a:r>
              <a:rPr lang="cs-CZ" dirty="0"/>
              <a:t>podrobnosti v § 19 – 23: živé provozování a jeho přenos, provozování ze záznamu a jeho přenos, vysílání rozhlasem nebo televizí, přenos nebo provozování </a:t>
            </a:r>
            <a:r>
              <a:rPr lang="cs-CZ" dirty="0" err="1"/>
              <a:t>rozhl</a:t>
            </a:r>
            <a:r>
              <a:rPr lang="cs-CZ" dirty="0"/>
              <a:t>. a televizního vysílání</a:t>
            </a:r>
          </a:p>
        </p:txBody>
      </p:sp>
    </p:spTree>
    <p:extLst>
      <p:ext uri="{BB962C8B-B14F-4D97-AF65-F5344CB8AC3E}">
        <p14:creationId xmlns:p14="http://schemas.microsoft.com/office/powerpoint/2010/main" val="19696254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609600" y="1083212"/>
            <a:ext cx="10972800" cy="5241388"/>
          </a:xfrm>
        </p:spPr>
        <p:txBody>
          <a:bodyPr rtlCol="0">
            <a:normAutofit fontScale="92500" lnSpcReduction="20000"/>
          </a:bodyPr>
          <a:lstStyle/>
          <a:p>
            <a:pPr marL="0" indent="0">
              <a:buNone/>
            </a:pPr>
            <a:r>
              <a:rPr lang="cs-CZ" b="1" dirty="0"/>
              <a:t>§ 24 Právo na odměnu při opětném prodeji originálu uměleckého díla</a:t>
            </a:r>
          </a:p>
          <a:p>
            <a:r>
              <a:rPr lang="cs-CZ" dirty="0"/>
              <a:t>při opětovném prodeji originálu uměleckého díla (např. obraz) má autor právo na odměnu</a:t>
            </a:r>
          </a:p>
          <a:p>
            <a:r>
              <a:rPr lang="cs-CZ" dirty="0"/>
              <a:t>podmínky pro přiznání odměny: výše ceny (alespoň 1500 EUR), účast obchodníka na prodeji (galerista, dražebník, obchodník s uměleckými díly) a absence zákonných podmínek pro uplatnění výjimky</a:t>
            </a:r>
          </a:p>
          <a:p>
            <a:r>
              <a:rPr lang="cs-CZ" dirty="0"/>
              <a:t>právo na odměnu spravuje kolektivní správce aut. práv, výši odměny stanoví příloha zákona</a:t>
            </a:r>
          </a:p>
          <a:p>
            <a:r>
              <a:rPr lang="cs-CZ" u="sng" dirty="0"/>
              <a:t>originál uměleckého díla je:</a:t>
            </a:r>
            <a:r>
              <a:rPr lang="cs-CZ" dirty="0"/>
              <a:t> obraz, kresba, malba, koláž, socha, rytina, litografie, fotografie, tapiserie, keramika, sklo, autorský šperk apod. a jsou zhotoveny samotným autorem</a:t>
            </a:r>
          </a:p>
          <a:p>
            <a:r>
              <a:rPr lang="cs-CZ" u="sng" dirty="0"/>
              <a:t>nevztahuje se na:</a:t>
            </a:r>
            <a:r>
              <a:rPr lang="cs-CZ" dirty="0"/>
              <a:t> stavby, díla užitého umění (pokud nejsou originálem), rukopisy skladatelů a spisovatelů</a:t>
            </a:r>
          </a:p>
          <a:p>
            <a:r>
              <a:rPr lang="cs-CZ" dirty="0"/>
              <a:t>obchodník informuje o prodeji kolektivního správce</a:t>
            </a:r>
          </a:p>
          <a:p>
            <a:r>
              <a:rPr lang="cs-CZ" dirty="0"/>
              <a:t>odměnu platí prodávající a obchodník společně a nerozdílně</a:t>
            </a:r>
          </a:p>
        </p:txBody>
      </p:sp>
    </p:spTree>
    <p:extLst>
      <p:ext uri="{BB962C8B-B14F-4D97-AF65-F5344CB8AC3E}">
        <p14:creationId xmlns:p14="http://schemas.microsoft.com/office/powerpoint/2010/main" val="41111325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609600" y="1083212"/>
            <a:ext cx="10972800" cy="5241388"/>
          </a:xfrm>
        </p:spPr>
        <p:txBody>
          <a:bodyPr rtlCol="0">
            <a:normAutofit lnSpcReduction="10000"/>
          </a:bodyPr>
          <a:lstStyle/>
          <a:p>
            <a:pPr marL="0" indent="0">
              <a:buNone/>
            </a:pPr>
            <a:r>
              <a:rPr lang="cs-CZ" b="1" dirty="0"/>
              <a:t>§ 25 Právo na odměnu v souvislosti s rozmnožováním díla pro osobní potřebu a vlastní vnitřní potřebu</a:t>
            </a:r>
          </a:p>
          <a:p>
            <a:r>
              <a:rPr lang="cs-CZ" dirty="0"/>
              <a:t>u zveřejněných děl, která </a:t>
            </a:r>
            <a:r>
              <a:rPr lang="cs-CZ" u="sng" dirty="0"/>
              <a:t>lze rozmnožovat</a:t>
            </a:r>
            <a:r>
              <a:rPr lang="cs-CZ" dirty="0"/>
              <a:t> pomocí přístroje k zhotovování tiskových rozmnoženin na papír nebo obdobný podklad nebo která </a:t>
            </a:r>
            <a:r>
              <a:rPr lang="cs-CZ" u="sng" dirty="0"/>
              <a:t>lze rozmnožovat</a:t>
            </a:r>
            <a:r>
              <a:rPr lang="cs-CZ" dirty="0"/>
              <a:t> na základě zvukového, zvukově obrazového nebo jiného záznamu či rozhlasového nebo televizního vysílání přenesením na nenahrané nosiče</a:t>
            </a:r>
          </a:p>
          <a:p>
            <a:r>
              <a:rPr lang="cs-CZ" u="sng" dirty="0"/>
              <a:t>osoby povinné z platby odměny:</a:t>
            </a:r>
            <a:r>
              <a:rPr lang="cs-CZ" dirty="0"/>
              <a:t> výrobce, dovozce a příjemce přístrojů pro rozmnožování a nenahraných nosičů záznamů, poskytovatel rozmnožovacích služeb za úplatu</a:t>
            </a:r>
          </a:p>
          <a:p>
            <a:r>
              <a:rPr lang="cs-CZ" dirty="0"/>
              <a:t>odměna, kterou platí poskytovatel rozmnož. služeb závisí na pravděpodobném počtu tiskových rozmnoženin děl (bez ohledu na to, zda jsou to autorská díla); pravidla v příloze zákona</a:t>
            </a:r>
          </a:p>
        </p:txBody>
      </p:sp>
    </p:spTree>
    <p:extLst>
      <p:ext uri="{BB962C8B-B14F-4D97-AF65-F5344CB8AC3E}">
        <p14:creationId xmlns:p14="http://schemas.microsoft.com/office/powerpoint/2010/main" val="14078532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609600" y="1083212"/>
            <a:ext cx="10972800" cy="5241388"/>
          </a:xfrm>
        </p:spPr>
        <p:txBody>
          <a:bodyPr rtlCol="0">
            <a:normAutofit/>
          </a:bodyPr>
          <a:lstStyle/>
          <a:p>
            <a:pPr marL="0" indent="0">
              <a:buNone/>
            </a:pPr>
            <a:r>
              <a:rPr lang="cs-CZ" b="1" dirty="0"/>
              <a:t>§ 25 Právo na odměnu v souvislosti s rozmnožováním díla pro osobní potřebu a vlastní vnitřní potřebu</a:t>
            </a:r>
          </a:p>
          <a:p>
            <a:r>
              <a:rPr lang="cs-CZ" dirty="0"/>
              <a:t>povinné osoby předkládají kolektivnímu správci rozhodné informace:</a:t>
            </a:r>
          </a:p>
          <a:p>
            <a:pPr>
              <a:buFontTx/>
              <a:buChar char="-"/>
            </a:pPr>
            <a:r>
              <a:rPr lang="cs-CZ" dirty="0"/>
              <a:t>druh a počet prodaných, dovezených nebo přijatých přístrojů k zhotovování rozmnoženin, přístrojů ke zhotovování tiskových rozmnoženin a nenahraných nosičů</a:t>
            </a:r>
          </a:p>
          <a:p>
            <a:pPr>
              <a:buFontTx/>
              <a:buChar char="-"/>
            </a:pPr>
            <a:r>
              <a:rPr lang="cs-CZ" dirty="0"/>
              <a:t>počet provedených tiskových rozmnoženin (počet placených kopií provedených na kopírce)</a:t>
            </a:r>
          </a:p>
          <a:p>
            <a:r>
              <a:rPr lang="cs-CZ" dirty="0"/>
              <a:t>vyhláška Ministerstva kultury č. 488/2006 Sb. stanoví typy přístrojů a nenahraných nosičů, z nichž se platí odměna</a:t>
            </a:r>
          </a:p>
        </p:txBody>
      </p:sp>
    </p:spTree>
    <p:extLst>
      <p:ext uri="{BB962C8B-B14F-4D97-AF65-F5344CB8AC3E}">
        <p14:creationId xmlns:p14="http://schemas.microsoft.com/office/powerpoint/2010/main" val="18490107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609600" y="1083212"/>
            <a:ext cx="10972800" cy="5241388"/>
          </a:xfrm>
        </p:spPr>
        <p:txBody>
          <a:bodyPr rtlCol="0">
            <a:normAutofit/>
          </a:bodyPr>
          <a:lstStyle/>
          <a:p>
            <a:pPr marL="0" indent="0">
              <a:buNone/>
            </a:pPr>
            <a:r>
              <a:rPr lang="cs-CZ" b="1" dirty="0"/>
              <a:t>§ 25 Právo na odměnu v souvislosti s rozmnožováním díla pro osobní potřebu a vlastní vnitřní potřebu</a:t>
            </a:r>
          </a:p>
          <a:p>
            <a:r>
              <a:rPr lang="cs-CZ" u="sng" dirty="0"/>
              <a:t>odměna se neplatí:</a:t>
            </a:r>
            <a:r>
              <a:rPr lang="cs-CZ" dirty="0"/>
              <a:t> pokud jsou přístroje nebo nosiče vyvezeny nebo odeslány do zahraničí za účelem jejich dalšího prodeje; pokud jsou dovezené přístroje a nosiče používány jen k provozní potřebě nabyvatele při jeho podnikání</a:t>
            </a:r>
            <a:endParaRPr lang="cs-CZ" u="sng" dirty="0"/>
          </a:p>
        </p:txBody>
      </p:sp>
    </p:spTree>
    <p:extLst>
      <p:ext uri="{BB962C8B-B14F-4D97-AF65-F5344CB8AC3E}">
        <p14:creationId xmlns:p14="http://schemas.microsoft.com/office/powerpoint/2010/main" val="42888634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609600" y="1083212"/>
            <a:ext cx="10972800" cy="5241388"/>
          </a:xfrm>
        </p:spPr>
        <p:txBody>
          <a:bodyPr rtlCol="0">
            <a:normAutofit/>
          </a:bodyPr>
          <a:lstStyle/>
          <a:p>
            <a:pPr marL="0" indent="0">
              <a:buNone/>
            </a:pPr>
            <a:r>
              <a:rPr lang="cs-CZ" b="1" dirty="0"/>
              <a:t>§ 26 Přechod majetkových práv (MP)</a:t>
            </a:r>
          </a:p>
          <a:p>
            <a:r>
              <a:rPr lang="cs-CZ" dirty="0"/>
              <a:t>MP se autor nemůže vzdát, jsou nepřevoditelná (autor ale může jiné osobě udělit smlouvou svolení k výkonu MP)</a:t>
            </a:r>
          </a:p>
          <a:p>
            <a:r>
              <a:rPr lang="cs-CZ" dirty="0"/>
              <a:t>MP jsou předmětem dědictví, o nakládání s dílem rozhodují dědicové jednomyslně, výnosy z autorských práv splatné po smrti autora jsou příjmem dědiců</a:t>
            </a:r>
          </a:p>
          <a:p>
            <a:r>
              <a:rPr lang="cs-CZ" dirty="0"/>
              <a:t>MP může zdědit i stát (Státní fond kultury ČR nebo Státní fond kinematografie), státní fondy vedou a uveřejňují seznam autorů, jejichž MP stát zdědil – v současnosti asi 170 osob (např. básník Ivan Blatný, spisovatelka Zdeňka Bezděková, herec Jiří Pomeje)</a:t>
            </a:r>
          </a:p>
          <a:p>
            <a:r>
              <a:rPr lang="cs-CZ" dirty="0"/>
              <a:t>zanikne-li právnická osoba, která MP zdědila, bez právního nástupce, připadají MP opět státu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834737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609600" y="1083212"/>
            <a:ext cx="10972800" cy="5241388"/>
          </a:xfrm>
        </p:spPr>
        <p:txBody>
          <a:bodyPr rtlCol="0">
            <a:normAutofit fontScale="85000" lnSpcReduction="10000"/>
          </a:bodyPr>
          <a:lstStyle/>
          <a:p>
            <a:pPr marL="0" indent="0">
              <a:buNone/>
            </a:pPr>
            <a:r>
              <a:rPr lang="cs-CZ" b="1" dirty="0"/>
              <a:t>§ 27 Doba ochrany</a:t>
            </a:r>
          </a:p>
          <a:p>
            <a:r>
              <a:rPr lang="cs-CZ" dirty="0"/>
              <a:t>MP trvají zpravidla po dobu autorova života a 70 let po jeho smrti</a:t>
            </a:r>
          </a:p>
          <a:p>
            <a:r>
              <a:rPr lang="cs-CZ" dirty="0"/>
              <a:t>v případě spoluautorů se počítá doba trvání MP od smrti spoluautora, který žil nejdéle</a:t>
            </a:r>
          </a:p>
          <a:p>
            <a:r>
              <a:rPr lang="cs-CZ" dirty="0"/>
              <a:t>pokud není jméno autora obecně známo nebo se sám veřejně nepřihlásí, MP k dílu anonymnímu a pseudonymnímu trvají 70 let od oprávněného zveřejnění díla</a:t>
            </a:r>
          </a:p>
          <a:p>
            <a:r>
              <a:rPr lang="cs-CZ" dirty="0"/>
              <a:t>doba trvání MP k audiovizuálnímu dílu se počítá od smrti poslední přeživší z těchto osob: režisér, autor scénáře, autor dialogů, skladatel hudby</a:t>
            </a:r>
          </a:p>
          <a:p>
            <a:r>
              <a:rPr lang="cs-CZ" dirty="0"/>
              <a:t>doba trvání MP k hudebnímu dílu s textem, </a:t>
            </a:r>
            <a:r>
              <a:rPr lang="cs-CZ" dirty="0" smtClean="0"/>
              <a:t>i když nejde </a:t>
            </a:r>
            <a:r>
              <a:rPr lang="cs-CZ" smtClean="0"/>
              <a:t>o dílo </a:t>
            </a:r>
            <a:r>
              <a:rPr lang="cs-CZ" dirty="0"/>
              <a:t>spoluautorů, se počítá v závislosti na smrti déle žijícího autora hudební nebo textové složky díla</a:t>
            </a:r>
          </a:p>
          <a:p>
            <a:r>
              <a:rPr lang="cs-CZ" dirty="0"/>
              <a:t>v případě děl vycházejících v několika svazcích, na pokračování se počítá trvání MP pro každou část zvlášť</a:t>
            </a:r>
          </a:p>
          <a:p>
            <a:r>
              <a:rPr lang="cs-CZ" dirty="0"/>
              <a:t>pro počítání trvání MP se stanoví jednotný počátek na první den roku následujícího po roce, v němž došlo k rozhodné skutečnosti (např. zveřejnění díla)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4366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609600" y="1083212"/>
            <a:ext cx="10972800" cy="5241388"/>
          </a:xfrm>
        </p:spPr>
        <p:txBody>
          <a:bodyPr rtlCol="0">
            <a:normAutofit/>
          </a:bodyPr>
          <a:lstStyle/>
          <a:p>
            <a:pPr marL="0" indent="0">
              <a:buNone/>
            </a:pPr>
            <a:r>
              <a:rPr lang="cs-CZ" b="1" dirty="0"/>
              <a:t>§ 27a Osiřelé dílo</a:t>
            </a:r>
          </a:p>
          <a:p>
            <a:r>
              <a:rPr lang="cs-CZ" dirty="0"/>
              <a:t>dílo, u kterého není určen autor, nebo i když je určen, není nalezen (nedá se dohledat) ani po provedené důsledného vyhledávání dle § 27b</a:t>
            </a:r>
          </a:p>
          <a:p>
            <a:r>
              <a:rPr lang="cs-CZ" u="sng" dirty="0"/>
              <a:t>spoluautorství:</a:t>
            </a:r>
            <a:r>
              <a:rPr lang="cs-CZ" dirty="0"/>
              <a:t> pokud existuje více autorů díla, náleží spoluautorům autorská práva a o osiřelé dílo jde pouze ohledně autorů, kteří nebyli určeni nebo nalezeni</a:t>
            </a:r>
          </a:p>
          <a:p>
            <a:r>
              <a:rPr lang="cs-CZ" dirty="0"/>
              <a:t>za osiřelá se považují </a:t>
            </a:r>
            <a:r>
              <a:rPr lang="cs-CZ" u="sng" dirty="0"/>
              <a:t>všechna</a:t>
            </a:r>
            <a:r>
              <a:rPr lang="cs-CZ" dirty="0"/>
              <a:t> díla autora, který nebyl nalezen ani po důsledném vyhledávání</a:t>
            </a:r>
          </a:p>
          <a:p>
            <a:r>
              <a:rPr lang="cs-CZ" dirty="0"/>
              <a:t>pokud dojde k určení nebo nalezení autora, dílo přestává </a:t>
            </a:r>
            <a:r>
              <a:rPr lang="cs-CZ"/>
              <a:t>být osiřelým</a:t>
            </a:r>
            <a:endParaRPr lang="cs-CZ" dirty="0"/>
          </a:p>
          <a:p>
            <a:r>
              <a:rPr lang="cs-CZ" dirty="0"/>
              <a:t>rejstříky osiřelých děl, databáze EU</a:t>
            </a:r>
          </a:p>
        </p:txBody>
      </p:sp>
    </p:spTree>
    <p:extLst>
      <p:ext uri="{BB962C8B-B14F-4D97-AF65-F5344CB8AC3E}">
        <p14:creationId xmlns:p14="http://schemas.microsoft.com/office/powerpoint/2010/main" val="40059400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609600" y="1083212"/>
            <a:ext cx="10972800" cy="5241388"/>
          </a:xfrm>
        </p:spPr>
        <p:txBody>
          <a:bodyPr rtlCol="0">
            <a:normAutofit/>
          </a:bodyPr>
          <a:lstStyle/>
          <a:p>
            <a:pPr marL="0" indent="0">
              <a:buNone/>
            </a:pPr>
            <a:r>
              <a:rPr lang="cs-CZ" b="1" dirty="0"/>
              <a:t>§ 27b Důsledné vyhledávání</a:t>
            </a:r>
          </a:p>
          <a:p>
            <a:r>
              <a:rPr lang="cs-CZ" dirty="0"/>
              <a:t>týká se určení nebo nalezení autora v informačních zdrojích uvedených v příloze zákona (např. katalog Národní knihovny, Národního archivu a zahraničních knihoven, sdružení vydavatelů a autorů, rejstříky ISBN, ISSN, databáze vydaných knih, povinné výtisky, databáze institucí pečujících o filmové nebo zvukové dědictví, databáze fotobank atd.)</a:t>
            </a:r>
          </a:p>
          <a:p>
            <a:r>
              <a:rPr lang="cs-CZ" dirty="0"/>
              <a:t>může být i v informačních zdrojích jiných států, nejen ČR</a:t>
            </a:r>
          </a:p>
          <a:p>
            <a:r>
              <a:rPr lang="cs-CZ" dirty="0"/>
              <a:t>záznam o provedení důsledného vyhledávání</a:t>
            </a:r>
          </a:p>
          <a:p>
            <a:r>
              <a:rPr lang="cs-CZ" dirty="0"/>
              <a:t>nestačí dohledat jméno autora, je třeba dohledat i kontakt a bližší informace, pokud se to nepodaří, jsou díla tohoto autora označena jako </a:t>
            </a:r>
            <a:r>
              <a:rPr lang="cs-CZ" u="sng" dirty="0"/>
              <a:t>osiřelá</a:t>
            </a:r>
          </a:p>
        </p:txBody>
      </p:sp>
    </p:spTree>
    <p:extLst>
      <p:ext uri="{BB962C8B-B14F-4D97-AF65-F5344CB8AC3E}">
        <p14:creationId xmlns:p14="http://schemas.microsoft.com/office/powerpoint/2010/main" val="31529242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609600" y="1090670"/>
            <a:ext cx="10972800" cy="5233930"/>
          </a:xfrm>
        </p:spPr>
        <p:txBody>
          <a:bodyPr rtlCol="0"/>
          <a:lstStyle/>
          <a:p>
            <a:pPr marL="0" indent="0" rtl="0">
              <a:buNone/>
            </a:pPr>
            <a:r>
              <a:rPr lang="cs-CZ" b="1" dirty="0"/>
              <a:t>§ 1 Předmět úpravy</a:t>
            </a:r>
          </a:p>
          <a:p>
            <a:r>
              <a:rPr lang="cs-CZ" dirty="0"/>
              <a:t>zákon zpracovává příslušné směrnice EU</a:t>
            </a:r>
          </a:p>
          <a:p>
            <a:r>
              <a:rPr lang="cs-CZ" u="sng" dirty="0"/>
              <a:t>upravuje:</a:t>
            </a:r>
            <a:r>
              <a:rPr lang="cs-CZ" dirty="0"/>
              <a:t> práva autora k jeho dílu; práva výkonného umělce k jeho uměleckému výkonu, právo výrobce zvukového záznamu k jeho záznamu, právo výrobce zvukově obrazového záznamu k jeho záznamu, právo rozhlasového nebo televizního vysílatele k jeho vysílání, právo </a:t>
            </a:r>
            <a:r>
              <a:rPr lang="cs-CZ" dirty="0" err="1"/>
              <a:t>zveřejnitele</a:t>
            </a:r>
            <a:r>
              <a:rPr lang="cs-CZ" dirty="0"/>
              <a:t> k dosud nezveřejněnému dílu, k němuž uplynula doba trvání majetkových práv, právo nakladatele na odměnu; právo pořizovatele k jím pořízené databázi; ochranu autorských práv; kolektivní správu autorských práv</a:t>
            </a:r>
          </a:p>
        </p:txBody>
      </p:sp>
    </p:spTree>
    <p:extLst>
      <p:ext uri="{BB962C8B-B14F-4D97-AF65-F5344CB8AC3E}">
        <p14:creationId xmlns:p14="http://schemas.microsoft.com/office/powerpoint/2010/main" val="33395540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609600" y="1083212"/>
            <a:ext cx="10972800" cy="5241388"/>
          </a:xfrm>
        </p:spPr>
        <p:txBody>
          <a:bodyPr rtlCol="0">
            <a:normAutofit/>
          </a:bodyPr>
          <a:lstStyle/>
          <a:p>
            <a:pPr marL="0" indent="0">
              <a:buNone/>
            </a:pPr>
            <a:r>
              <a:rPr lang="cs-CZ" b="1" dirty="0"/>
              <a:t>§ 28 Volné dílo</a:t>
            </a:r>
          </a:p>
          <a:p>
            <a:r>
              <a:rPr lang="cs-CZ" dirty="0"/>
              <a:t>dílo, u kterého uplynula doba trvání majetkových autorských práv</a:t>
            </a:r>
          </a:p>
          <a:p>
            <a:r>
              <a:rPr lang="cs-CZ" dirty="0"/>
              <a:t>dílo může každý volně užít</a:t>
            </a:r>
          </a:p>
          <a:p>
            <a:r>
              <a:rPr lang="cs-CZ" dirty="0"/>
              <a:t>pokud se jedná o dílo, které dosud nebylo zveřejněno, prvnímu </a:t>
            </a:r>
            <a:r>
              <a:rPr lang="cs-CZ" dirty="0" err="1"/>
              <a:t>zveřejniteli</a:t>
            </a:r>
            <a:r>
              <a:rPr lang="cs-CZ" dirty="0"/>
              <a:t> vznikají majetková autorská práva</a:t>
            </a:r>
          </a:p>
        </p:txBody>
      </p:sp>
    </p:spTree>
    <p:extLst>
      <p:ext uri="{BB962C8B-B14F-4D97-AF65-F5344CB8AC3E}">
        <p14:creationId xmlns:p14="http://schemas.microsoft.com/office/powerpoint/2010/main" val="34749123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609600" y="1090670"/>
            <a:ext cx="10972800" cy="5233930"/>
          </a:xfrm>
        </p:spPr>
        <p:txBody>
          <a:bodyPr rtlCol="0">
            <a:normAutofit fontScale="92500"/>
          </a:bodyPr>
          <a:lstStyle/>
          <a:p>
            <a:pPr marL="0" indent="0" rtl="0">
              <a:buNone/>
            </a:pPr>
            <a:r>
              <a:rPr lang="cs-CZ" b="1" dirty="0"/>
              <a:t>§ 2 Autorské dílo</a:t>
            </a:r>
          </a:p>
          <a:p>
            <a:r>
              <a:rPr lang="cs-CZ" dirty="0"/>
              <a:t>dílo literární a jiné dílo umělecké a dílo vědecké</a:t>
            </a:r>
          </a:p>
          <a:p>
            <a:r>
              <a:rPr lang="cs-CZ" b="1" dirty="0"/>
              <a:t>jedinečný</a:t>
            </a:r>
            <a:r>
              <a:rPr lang="cs-CZ" dirty="0"/>
              <a:t> výsledek </a:t>
            </a:r>
            <a:r>
              <a:rPr lang="cs-CZ" b="1" dirty="0"/>
              <a:t>tvůrčí</a:t>
            </a:r>
            <a:r>
              <a:rPr lang="cs-CZ" dirty="0"/>
              <a:t> činnosti autora v trvale nebo dočasně </a:t>
            </a:r>
            <a:r>
              <a:rPr lang="cs-CZ" b="1" dirty="0"/>
              <a:t>objektivně vnímatelné</a:t>
            </a:r>
            <a:r>
              <a:rPr lang="cs-CZ" dirty="0"/>
              <a:t> podobě (včetně elektronické)</a:t>
            </a:r>
          </a:p>
          <a:p>
            <a:r>
              <a:rPr lang="cs-CZ" u="sng" dirty="0"/>
              <a:t>zejména:</a:t>
            </a:r>
            <a:r>
              <a:rPr lang="cs-CZ" dirty="0"/>
              <a:t> slovesné dílo, hudební dílo, dramatické dílo, hudebně dramatické dílo, choreografické dílo, pantomimické dílo, fotografické dílo, audiovizuální dílo, kinematografické dílo, výtvarné dílo, malířské, grafické a sochařské dílo, architektonické dílo, dílo užitého umění, kartografické dílo</a:t>
            </a:r>
          </a:p>
          <a:p>
            <a:r>
              <a:rPr lang="cs-CZ" u="sng" dirty="0"/>
              <a:t>počítačový program</a:t>
            </a:r>
            <a:r>
              <a:rPr lang="cs-CZ" dirty="0"/>
              <a:t> – dílo, které je autorovým vlastním duševním výtvorem; rutinní programy nejsou chráněny dle autorského zákona</a:t>
            </a:r>
          </a:p>
          <a:p>
            <a:r>
              <a:rPr lang="cs-CZ" u="sng" dirty="0"/>
              <a:t>databáze</a:t>
            </a:r>
            <a:r>
              <a:rPr lang="cs-CZ" dirty="0"/>
              <a:t> – dílo souborné, autorovým duševním výtvorem je způsob výběru nebo uspořádání obsahu, součásti </a:t>
            </a:r>
            <a:r>
              <a:rPr lang="cs-CZ" dirty="0" err="1"/>
              <a:t>db</a:t>
            </a:r>
            <a:r>
              <a:rPr lang="cs-CZ" dirty="0"/>
              <a:t> jsou systematicky uspořádány a jednotlivě zpřístupněny elektronicky či jiným způsobem</a:t>
            </a:r>
          </a:p>
        </p:txBody>
      </p:sp>
    </p:spTree>
    <p:extLst>
      <p:ext uri="{BB962C8B-B14F-4D97-AF65-F5344CB8AC3E}">
        <p14:creationId xmlns:p14="http://schemas.microsoft.com/office/powerpoint/2010/main" val="40011270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609600" y="1083212"/>
            <a:ext cx="10972800" cy="5241388"/>
          </a:xfrm>
        </p:spPr>
        <p:txBody>
          <a:bodyPr rtlCol="0"/>
          <a:lstStyle/>
          <a:p>
            <a:pPr marL="0" indent="0" rtl="0">
              <a:buNone/>
            </a:pPr>
            <a:r>
              <a:rPr lang="cs-CZ" b="1" dirty="0"/>
              <a:t>§ 3 Výjimky z ochrany ve veřejném zájmu</a:t>
            </a:r>
          </a:p>
          <a:p>
            <a:r>
              <a:rPr lang="cs-CZ" dirty="0"/>
              <a:t>úřední dílo (právní předpis, rozhodnutí, opatření obecné povahy, veřejná listina, veřejně přístupný rejstřík a sbírka listin, obecní kroniky, státní symbol atd. i databáze úředních děl) není aut. zákonem chráněno, existuje veřejný zájem na vyloučení z ochrany </a:t>
            </a:r>
          </a:p>
          <a:p>
            <a:r>
              <a:rPr lang="cs-CZ" dirty="0"/>
              <a:t>výtvory tradiční lidové kultury (není-li známo jméno autora, jeho pseudonym, nejedná se o dílo anonymní) nejsou aut. zákonem chráněny</a:t>
            </a:r>
          </a:p>
          <a:p>
            <a:r>
              <a:rPr lang="cs-CZ" dirty="0"/>
              <a:t>často jsou tato díla chráněna jiným předpisem, který upravuje nakládání s nimi (např. státní symboly, bankovky a mince)</a:t>
            </a:r>
          </a:p>
        </p:txBody>
      </p:sp>
    </p:spTree>
    <p:extLst>
      <p:ext uri="{BB962C8B-B14F-4D97-AF65-F5344CB8AC3E}">
        <p14:creationId xmlns:p14="http://schemas.microsoft.com/office/powerpoint/2010/main" val="15089102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609600" y="1083212"/>
            <a:ext cx="10972800" cy="5241388"/>
          </a:xfrm>
        </p:spPr>
        <p:txBody>
          <a:bodyPr rtlCol="0"/>
          <a:lstStyle/>
          <a:p>
            <a:pPr marL="0" indent="0" rtl="0">
              <a:buNone/>
            </a:pPr>
            <a:r>
              <a:rPr lang="cs-CZ" b="1" dirty="0"/>
              <a:t>§ 4 Zveřejnění a vydání díla</a:t>
            </a:r>
          </a:p>
          <a:p>
            <a:r>
              <a:rPr lang="cs-CZ" u="sng" dirty="0"/>
              <a:t>zveřejnění</a:t>
            </a:r>
            <a:r>
              <a:rPr lang="cs-CZ" dirty="0"/>
              <a:t> = první oprávněné veřejné přednesení, provedení, předvedení, vystavení, vydání; veřejnost – individuálně neurčený okruh osob</a:t>
            </a:r>
          </a:p>
          <a:p>
            <a:r>
              <a:rPr lang="cs-CZ" u="sng" dirty="0"/>
              <a:t>vydání</a:t>
            </a:r>
            <a:r>
              <a:rPr lang="cs-CZ" dirty="0"/>
              <a:t> = zahájení oprávněného veřejného rozšiřování rozmnoženin díla; jeden ze způsobů zveřejnění díla, k vydání je třeba mít licenci od autora</a:t>
            </a:r>
          </a:p>
        </p:txBody>
      </p:sp>
    </p:spTree>
    <p:extLst>
      <p:ext uri="{BB962C8B-B14F-4D97-AF65-F5344CB8AC3E}">
        <p14:creationId xmlns:p14="http://schemas.microsoft.com/office/powerpoint/2010/main" val="30217335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609600" y="1083212"/>
            <a:ext cx="10972800" cy="5241388"/>
          </a:xfrm>
        </p:spPr>
        <p:txBody>
          <a:bodyPr rtlCol="0"/>
          <a:lstStyle/>
          <a:p>
            <a:pPr marL="0" indent="0" rtl="0">
              <a:buNone/>
            </a:pPr>
            <a:r>
              <a:rPr lang="cs-CZ" b="1" dirty="0"/>
              <a:t>§ 5 Autorství</a:t>
            </a:r>
          </a:p>
          <a:p>
            <a:r>
              <a:rPr lang="cs-CZ" u="sng" dirty="0"/>
              <a:t>autor</a:t>
            </a:r>
            <a:r>
              <a:rPr lang="cs-CZ" dirty="0"/>
              <a:t> = fyzická osoba, která dílo vytvořila</a:t>
            </a:r>
          </a:p>
          <a:p>
            <a:r>
              <a:rPr lang="cs-CZ" u="sng" dirty="0"/>
              <a:t>autor souborného díla</a:t>
            </a:r>
            <a:r>
              <a:rPr lang="cs-CZ" dirty="0"/>
              <a:t> = fyzická osoba, která dílo tvůrčím způsobem vybrala a uspořádala</a:t>
            </a:r>
          </a:p>
          <a:p>
            <a:r>
              <a:rPr lang="cs-CZ" dirty="0"/>
              <a:t>autorem může být jen fyzická osoba (má se ta to, že jen FO je nadána tvůrčí a duševní schopností)</a:t>
            </a:r>
          </a:p>
          <a:p>
            <a:r>
              <a:rPr lang="cs-CZ" dirty="0"/>
              <a:t>autor souborného díla musí mít souhlas k zařazení do souboru od autorů jednotlivých zařazovaných děl</a:t>
            </a:r>
          </a:p>
        </p:txBody>
      </p:sp>
    </p:spTree>
    <p:extLst>
      <p:ext uri="{BB962C8B-B14F-4D97-AF65-F5344CB8AC3E}">
        <p14:creationId xmlns:p14="http://schemas.microsoft.com/office/powerpoint/2010/main" val="41457673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609600" y="1083212"/>
            <a:ext cx="10972800" cy="5241388"/>
          </a:xfrm>
        </p:spPr>
        <p:txBody>
          <a:bodyPr rtlCol="0"/>
          <a:lstStyle/>
          <a:p>
            <a:pPr marL="0" indent="0" rtl="0">
              <a:buNone/>
            </a:pPr>
            <a:r>
              <a:rPr lang="cs-CZ" b="1" dirty="0"/>
              <a:t>§ 6 Zákonná domněnka autorství</a:t>
            </a:r>
          </a:p>
          <a:p>
            <a:r>
              <a:rPr lang="cs-CZ" dirty="0"/>
              <a:t>autorem je osoba, jejíž jméno je obvyklým způsobem uvedeno na díle nebo je u díla uvedeno v seznamu, který vede kolektivní správce autorských práv, pokud se neprokáže opak</a:t>
            </a:r>
          </a:p>
          <a:p>
            <a:r>
              <a:rPr lang="cs-CZ" dirty="0"/>
              <a:t>otázka hmotných a nehmotných děl</a:t>
            </a:r>
          </a:p>
        </p:txBody>
      </p:sp>
    </p:spTree>
    <p:extLst>
      <p:ext uri="{BB962C8B-B14F-4D97-AF65-F5344CB8AC3E}">
        <p14:creationId xmlns:p14="http://schemas.microsoft.com/office/powerpoint/2010/main" val="20336630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609600" y="1083212"/>
            <a:ext cx="10972800" cy="5241388"/>
          </a:xfrm>
        </p:spPr>
        <p:txBody>
          <a:bodyPr rtlCol="0"/>
          <a:lstStyle/>
          <a:p>
            <a:pPr marL="0" indent="0" rtl="0">
              <a:buNone/>
            </a:pPr>
            <a:r>
              <a:rPr lang="cs-CZ" b="1" dirty="0"/>
              <a:t>§ 7 Anonym a pseudonym</a:t>
            </a:r>
          </a:p>
          <a:p>
            <a:r>
              <a:rPr lang="cs-CZ" u="sng" dirty="0"/>
              <a:t>anonymní dílo</a:t>
            </a:r>
            <a:r>
              <a:rPr lang="cs-CZ" dirty="0"/>
              <a:t> = dílo bylo podle projevu vůle autora zveřejněno bez udání jména autora</a:t>
            </a:r>
          </a:p>
          <a:p>
            <a:r>
              <a:rPr lang="cs-CZ" u="sng" dirty="0"/>
              <a:t>pseudonymní dílo</a:t>
            </a:r>
            <a:r>
              <a:rPr lang="cs-CZ" dirty="0"/>
              <a:t> = dílo bylo podle projevu vůle autora zveřejněno pod krycím jménem nebo pod uměleckou značkou</a:t>
            </a:r>
          </a:p>
          <a:p>
            <a:r>
              <a:rPr lang="cs-CZ" dirty="0"/>
              <a:t>totožnost autora nelze bez jeho souhlasu zveřejnit </a:t>
            </a:r>
          </a:p>
        </p:txBody>
      </p:sp>
    </p:spTree>
    <p:extLst>
      <p:ext uri="{BB962C8B-B14F-4D97-AF65-F5344CB8AC3E}">
        <p14:creationId xmlns:p14="http://schemas.microsoft.com/office/powerpoint/2010/main" val="7314276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fdd4a28ee732d51a9e2c3ce7aa429c494675bed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rezentace týkající se debaty">
  <a:themeElements>
    <a:clrScheme name="Green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A6906"/>
      </a:folHlink>
    </a:clrScheme>
    <a:fontScheme name="Century Gothic-Palatino Linotyp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 panose="0204050205050503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a:style>
    </a:spDef>
    <a:lnDef>
      <a:spPr/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  <a:ln>
          <a:solidFill>
            <a:schemeClr val="bg2"/>
          </a:solidFill>
        </a:ln>
      </a:spPr>
      <a:bodyPr wrap="none" rtlCol="0">
        <a:spAutoFit/>
      </a:bodyPr>
      <a:lstStyle>
        <a:defPPr>
          <a:defRPr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Office_15870284_TF03460637.potx" id="{1C1AAE4E-B432-436B-89A4-0D98EAE1EFA0}" vid="{E9858E47-2158-47B3-ACA8-7F29F0A48FC8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 pro firemní debatu</Template>
  <TotalTime>1189</TotalTime>
  <Words>2235</Words>
  <Application>Microsoft Office PowerPoint</Application>
  <PresentationFormat>Širokoúhlá obrazovka</PresentationFormat>
  <Paragraphs>162</Paragraphs>
  <Slides>30</Slides>
  <Notes>30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30</vt:i4>
      </vt:variant>
    </vt:vector>
  </HeadingPairs>
  <TitlesOfParts>
    <vt:vector size="35" baseType="lpstr">
      <vt:lpstr>Calibri</vt:lpstr>
      <vt:lpstr>Century Gothic</vt:lpstr>
      <vt:lpstr>Palatino Linotype</vt:lpstr>
      <vt:lpstr>Wingdings 2</vt:lpstr>
      <vt:lpstr>Prezentace týkající se debaty</vt:lpstr>
      <vt:lpstr>Autorské právo</vt:lpstr>
      <vt:lpstr>zákon č. 121/2000 Sb., o právu autorském, o právech souvisejících s právem autorským a o změně některých zákonů (autorský zákon) ze dne 7. dubna 2000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Autorské právo</dc:title>
  <dc:creator>knihovna recepce</dc:creator>
  <cp:lastModifiedBy>Krčálová Konečná Kateřina</cp:lastModifiedBy>
  <cp:revision>56</cp:revision>
  <cp:lastPrinted>2019-04-05T06:11:00Z</cp:lastPrinted>
  <dcterms:created xsi:type="dcterms:W3CDTF">2019-04-04T11:28:49Z</dcterms:created>
  <dcterms:modified xsi:type="dcterms:W3CDTF">2022-05-06T11:26:12Z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0x010100AA3F7D94069FF64A86F7DFF56D60E3BE</vt:lpwstr>
  </property>
  <property fmtid="{D5CDD505-2E9C-101B-9397-08002B2CF9AE}" pid="3" name="Order">
    <vt:r8>74069100</vt:r8>
  </property>
  <property fmtid="{D5CDD505-2E9C-101B-9397-08002B2CF9AE}" pid="4" name="HiddenCategoryTags">
    <vt:lpwstr/>
  </property>
  <property fmtid="{D5CDD505-2E9C-101B-9397-08002B2CF9AE}" pid="5" name="InternalTags">
    <vt:lpwstr/>
  </property>
  <property fmtid="{D5CDD505-2E9C-101B-9397-08002B2CF9AE}" pid="6" name="FeatureTags">
    <vt:lpwstr/>
  </property>
  <property fmtid="{D5CDD505-2E9C-101B-9397-08002B2CF9AE}" pid="7" name="LocalizationTags">
    <vt:lpwstr/>
  </property>
  <property fmtid="{D5CDD505-2E9C-101B-9397-08002B2CF9AE}" pid="8" name="CategoryTags">
    <vt:lpwstr/>
  </property>
  <property fmtid="{D5CDD505-2E9C-101B-9397-08002B2CF9AE}" pid="9" name="Applications">
    <vt:lpwstr/>
  </property>
  <property fmtid="{D5CDD505-2E9C-101B-9397-08002B2CF9AE}" pid="10" name="CampaignTags">
    <vt:lpwstr/>
  </property>
  <property fmtid="{D5CDD505-2E9C-101B-9397-08002B2CF9AE}" pid="11" name="ScenarioTags">
    <vt:lpwstr/>
  </property>
</Properties>
</file>