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9"/>
  </p:notesMasterIdLst>
  <p:handoutMasterIdLst>
    <p:handoutMasterId r:id="rId30"/>
  </p:handoutMasterIdLst>
  <p:sldIdLst>
    <p:sldId id="272" r:id="rId2"/>
    <p:sldId id="299" r:id="rId3"/>
    <p:sldId id="300" r:id="rId4"/>
    <p:sldId id="301" r:id="rId5"/>
    <p:sldId id="302" r:id="rId6"/>
    <p:sldId id="280" r:id="rId7"/>
    <p:sldId id="281" r:id="rId8"/>
    <p:sldId id="282" r:id="rId9"/>
    <p:sldId id="283" r:id="rId10"/>
    <p:sldId id="274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93" r:id="rId19"/>
    <p:sldId id="294" r:id="rId20"/>
    <p:sldId id="295" r:id="rId21"/>
    <p:sldId id="296" r:id="rId22"/>
    <p:sldId id="298" r:id="rId23"/>
    <p:sldId id="303" r:id="rId24"/>
    <p:sldId id="304" r:id="rId25"/>
    <p:sldId id="305" r:id="rId26"/>
    <p:sldId id="297" r:id="rId27"/>
    <p:sldId id="306" r:id="rId28"/>
  </p:sldIdLst>
  <p:sldSz cx="12192000" cy="6858000"/>
  <p:notesSz cx="6858000" cy="9144000"/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799B23B-EC83-4686-B30A-512413B5E67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0" d="100"/>
          <a:sy n="90" d="100"/>
        </p:scale>
        <p:origin x="302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25D51B-5C68-48DD-85C7-F8CFB7459116}" type="datetime1">
              <a:rPr lang="cs-CZ" smtClean="0"/>
              <a:t>11.03.2022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9AAD57-2836-4759-BC8C-6C1C7D6F0AA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46670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6954572-A6DF-4744-88DD-FC3B7EDA3223}" type="datetime1">
              <a:rPr lang="cs-CZ" noProof="0" smtClean="0"/>
              <a:t>11.03.2022</a:t>
            </a:fld>
            <a:endParaRPr lang="cs-CZ" noProof="0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-CZ" noProof="0" dirty="0"/>
              <a:t>Kliknutím můžete upravit styl předlohy textů.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93B0CF2-7F87-4E02-A248-870047730F99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6149813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93B0CF2-7F87-4E02-A248-870047730F99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51338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60677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704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21242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19252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20480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95791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74261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428157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21402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15458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807436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571257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729686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077429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745221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25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234296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26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257469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27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9095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83695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96576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49444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12252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31008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33128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13312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kupina 9"/>
          <p:cNvGrpSpPr/>
          <p:nvPr/>
        </p:nvGrpSpPr>
        <p:grpSpPr>
          <a:xfrm>
            <a:off x="0" y="6208894"/>
            <a:ext cx="12192000" cy="649106"/>
            <a:chOff x="0" y="6208894"/>
            <a:chExt cx="12192000" cy="649106"/>
          </a:xfrm>
        </p:grpSpPr>
        <p:sp>
          <p:nvSpPr>
            <p:cNvPr id="2" name="Obdélník 1"/>
            <p:cNvSpPr/>
            <p:nvPr/>
          </p:nvSpPr>
          <p:spPr>
            <a:xfrm>
              <a:off x="3048" y="6220178"/>
              <a:ext cx="12188952" cy="637822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rtl="0"/>
              <a:endParaRPr lang="cs-CZ" noProof="0" dirty="0"/>
            </a:p>
          </p:txBody>
        </p:sp>
        <p:cxnSp>
          <p:nvCxnSpPr>
            <p:cNvPr id="7" name="Přímá spojnice 6"/>
            <p:cNvCxnSpPr/>
            <p:nvPr/>
          </p:nvCxnSpPr>
          <p:spPr>
            <a:xfrm>
              <a:off x="0" y="6208894"/>
              <a:ext cx="12192000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" name="Přímá spojnice 4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 rtlCol="0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 rtl="0"/>
            <a:r>
              <a:rPr lang="cs-CZ" noProof="0"/>
              <a:t>Kliknutím můžete upravit styl předlohy.</a:t>
            </a:r>
            <a:endParaRPr kumimoji="0" lang="cs-CZ" noProof="0" dirty="0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6449FCF-A4CF-4B19-A57B-1DF296D8471F}" type="datetime1">
              <a:rPr lang="cs-CZ" noProof="0" smtClean="0"/>
              <a:t>11.03.2022</a:t>
            </a:fld>
            <a:endParaRPr lang="cs-CZ" noProof="0" dirty="0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980820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31249FD-767E-4BB5-A7EB-2ACB069BD758}" type="datetime1">
              <a:rPr lang="cs-CZ" noProof="0" smtClean="0"/>
              <a:t>11.03.2022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87777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 rtlCol="0"/>
          <a:lstStyle/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3A2219-AEE0-46C8-8BDC-D79EF86D2978}" type="datetime1">
              <a:rPr lang="cs-CZ" noProof="0" smtClean="0"/>
              <a:t>11.03.2022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369754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5B25DF4-6595-4FE8-A302-1A34E059F8B6}" type="datetime1">
              <a:rPr lang="cs-CZ" noProof="0" smtClean="0"/>
              <a:t>11.03.2022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48168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rtlCol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rtlCol="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6A96FED-491C-4B95-B54C-B9E02C15436B}" type="datetime1">
              <a:rPr lang="cs-CZ" noProof="0" smtClean="0"/>
              <a:t>11.03.2022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5319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 rtlCol="0"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 rtlCol="0"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D67D067-3FDD-4F37-B996-13345DDC619F}" type="datetime1">
              <a:rPr lang="cs-CZ" noProof="0" smtClean="0"/>
              <a:t>11.03.2022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0901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rtlCol="0" anchor="b"/>
          <a:lstStyle>
            <a:lvl1pPr>
              <a:defRPr/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rtlCol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rtlCol="0" anchor="ctr"/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6DC9654-98FC-4E04-B730-31C9A4382D4A}" type="datetime1">
              <a:rPr lang="cs-CZ" noProof="0" smtClean="0"/>
              <a:t>11.03.2022</a:t>
            </a:fld>
            <a:endParaRPr lang="cs-CZ" noProof="0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25018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C480630-3D0B-4451-9A78-833047F86168}" type="datetime1">
              <a:rPr lang="cs-CZ" noProof="0" smtClean="0"/>
              <a:t>11.03.2022</a:t>
            </a:fld>
            <a:endParaRPr lang="cs-CZ" noProof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071814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C9DBE03-E961-4BC3-8C7E-0BE76D46F765}" type="datetime1">
              <a:rPr lang="cs-CZ" noProof="0" smtClean="0"/>
              <a:t>11.03.2022</a:t>
            </a:fld>
            <a:endParaRPr lang="cs-CZ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5288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rtlCol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 rtlCol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 rtlCol="0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5BDEBAC-8C05-4708-B7A9-A2593B7C16E9}" type="datetime1">
              <a:rPr lang="cs-CZ" noProof="0" smtClean="0"/>
              <a:t>11.03.2022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99192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jedním odříznutým a jedním zaobleným rohem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cs-CZ" sz="1800" noProof="0" dirty="0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cs-CZ" sz="1800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rtlCol="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obrázku 2" descr="Prázdný zástupný symbol pro přidání obrázku Klikněte na zástupný symbol a vyberte obrázek, který chcete přidat.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 rtlCol="0"/>
          <a:lstStyle>
            <a:lvl1pPr marL="0" indent="0">
              <a:buNone/>
              <a:defRPr sz="3200"/>
            </a:lvl1pPr>
          </a:lstStyle>
          <a:p>
            <a:pPr rtl="0"/>
            <a:r>
              <a:rPr lang="cs-CZ" noProof="0"/>
              <a:t>Kliknutím na ikonu přidáte obrázek.</a:t>
            </a:r>
            <a:endParaRPr kumimoji="0"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rtlCol="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B18F344-0803-4CB8-B7CD-DB68295A6141}" type="datetime1">
              <a:rPr lang="cs-CZ" noProof="0" smtClean="0"/>
              <a:t>11.03.2022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algn="l" rtl="0" eaLnBrk="1" latinLnBrk="0" hangingPunct="1"/>
            <a:endParaRPr kumimoji="0" lang="cs-CZ" sz="180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algn="l" rtl="0" eaLnBrk="1" latinLnBrk="0" hangingPunct="1"/>
            <a:endParaRPr kumimoji="0" lang="cs-CZ" sz="180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624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Skupina 24"/>
          <p:cNvGrpSpPr/>
          <p:nvPr/>
        </p:nvGrpSpPr>
        <p:grpSpPr>
          <a:xfrm>
            <a:off x="-29028" y="-7144"/>
            <a:ext cx="12240731" cy="6879658"/>
            <a:chOff x="0" y="-21658"/>
            <a:chExt cx="12240731" cy="6879658"/>
          </a:xfrm>
        </p:grpSpPr>
        <p:sp>
          <p:nvSpPr>
            <p:cNvPr id="26" name="Obdélník 25"/>
            <p:cNvSpPr/>
            <p:nvPr/>
          </p:nvSpPr>
          <p:spPr>
            <a:xfrm>
              <a:off x="31633" y="0"/>
              <a:ext cx="12188952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noProof="0" dirty="0"/>
            </a:p>
          </p:txBody>
        </p:sp>
        <p:grpSp>
          <p:nvGrpSpPr>
            <p:cNvPr id="27" name="Skupina 26"/>
            <p:cNvGrpSpPr/>
            <p:nvPr/>
          </p:nvGrpSpPr>
          <p:grpSpPr>
            <a:xfrm>
              <a:off x="0" y="-21658"/>
              <a:ext cx="12240731" cy="1041400"/>
              <a:chOff x="-25356" y="-7144"/>
              <a:chExt cx="12240731" cy="1041400"/>
            </a:xfrm>
          </p:grpSpPr>
          <p:sp>
            <p:nvSpPr>
              <p:cNvPr id="28" name="Volný tvar 27"/>
              <p:cNvSpPr>
                <a:spLocks/>
              </p:cNvSpPr>
              <p:nvPr/>
            </p:nvSpPr>
            <p:spPr bwMode="auto">
              <a:xfrm>
                <a:off x="-12700" y="-7144"/>
                <a:ext cx="12217400" cy="1041400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6" y="2"/>
                  </a:cxn>
                  <a:cxn ang="0">
                    <a:pos x="2542" y="0"/>
                  </a:cxn>
                  <a:cxn ang="0">
                    <a:pos x="4374" y="367"/>
                  </a:cxn>
                  <a:cxn ang="0">
                    <a:pos x="5766" y="55"/>
                  </a:cxn>
                  <a:cxn ang="0">
                    <a:pos x="5772" y="213"/>
                  </a:cxn>
                  <a:cxn ang="0">
                    <a:pos x="4302" y="439"/>
                  </a:cxn>
                  <a:cxn ang="0">
                    <a:pos x="1488" y="201"/>
                  </a:cxn>
                  <a:cxn ang="0">
                    <a:pos x="0" y="656"/>
                  </a:cxn>
                  <a:cxn ang="0">
                    <a:pos x="6" y="2"/>
                  </a:cxn>
                </a:cxnLst>
                <a:rect l="0" t="0" r="0" b="0"/>
                <a:pathLst>
                  <a:path w="5772" h="656">
                    <a:moveTo>
                      <a:pt x="6" y="2"/>
                    </a:moveTo>
                    <a:lnTo>
                      <a:pt x="2542" y="0"/>
                    </a:lnTo>
                    <a:cubicBezTo>
                      <a:pt x="2746" y="101"/>
                      <a:pt x="3828" y="367"/>
                      <a:pt x="4374" y="367"/>
                    </a:cubicBezTo>
                    <a:cubicBezTo>
                      <a:pt x="4920" y="367"/>
                      <a:pt x="5526" y="152"/>
                      <a:pt x="5766" y="55"/>
                    </a:cubicBezTo>
                    <a:lnTo>
                      <a:pt x="5772" y="213"/>
                    </a:lnTo>
                    <a:cubicBezTo>
                      <a:pt x="5670" y="257"/>
                      <a:pt x="5016" y="441"/>
                      <a:pt x="4302" y="439"/>
                    </a:cubicBezTo>
                    <a:cubicBezTo>
                      <a:pt x="3588" y="437"/>
                      <a:pt x="2205" y="165"/>
                      <a:pt x="1488" y="201"/>
                    </a:cubicBezTo>
                    <a:cubicBezTo>
                      <a:pt x="750" y="209"/>
                      <a:pt x="270" y="482"/>
                      <a:pt x="0" y="656"/>
                    </a:cubicBezTo>
                    <a:lnTo>
                      <a:pt x="6" y="2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shade val="50000"/>
                      <a:alpha val="45000"/>
                      <a:satMod val="120000"/>
                    </a:schemeClr>
                  </a:gs>
                  <a:gs pos="100000">
                    <a:schemeClr val="accent3">
                      <a:shade val="80000"/>
                      <a:alpha val="55000"/>
                      <a:satMod val="155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cs-CZ" sz="1800" noProof="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9" name="Volný tvar 28"/>
              <p:cNvSpPr>
                <a:spLocks/>
              </p:cNvSpPr>
              <p:nvPr/>
            </p:nvSpPr>
            <p:spPr bwMode="auto">
              <a:xfrm>
                <a:off x="5842000" y="-7144"/>
                <a:ext cx="6350000" cy="638175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0" y="0"/>
                  </a:cxn>
                  <a:cxn ang="0">
                    <a:pos x="1668" y="564"/>
                  </a:cxn>
                  <a:cxn ang="0">
                    <a:pos x="3000" y="186"/>
                  </a:cxn>
                  <a:cxn ang="0">
                    <a:pos x="3000" y="6"/>
                  </a:cxn>
                  <a:cxn ang="0">
                    <a:pos x="0" y="0"/>
                  </a:cxn>
                </a:cxnLst>
                <a:rect l="0" t="0" r="0" b="0"/>
                <a:pathLst>
                  <a:path w="3000" h="595">
                    <a:moveTo>
                      <a:pt x="0" y="0"/>
                    </a:moveTo>
                    <a:cubicBezTo>
                      <a:pt x="174" y="102"/>
                      <a:pt x="1168" y="533"/>
                      <a:pt x="1668" y="564"/>
                    </a:cubicBezTo>
                    <a:cubicBezTo>
                      <a:pt x="2168" y="595"/>
                      <a:pt x="2778" y="279"/>
                      <a:pt x="3000" y="186"/>
                    </a:cubicBezTo>
                    <a:lnTo>
                      <a:pt x="3000" y="6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3">
                      <a:shade val="50000"/>
                      <a:alpha val="30000"/>
                      <a:satMod val="130000"/>
                    </a:schemeClr>
                  </a:gs>
                  <a:gs pos="80000">
                    <a:schemeClr val="accent2">
                      <a:shade val="75000"/>
                      <a:alpha val="45000"/>
                      <a:satMod val="140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cs-CZ" sz="1800" noProof="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grpSp>
            <p:nvGrpSpPr>
              <p:cNvPr id="31" name="Skupina 30"/>
              <p:cNvGrpSpPr/>
              <p:nvPr/>
            </p:nvGrpSpPr>
            <p:grpSpPr>
              <a:xfrm>
                <a:off x="-25356" y="202408"/>
                <a:ext cx="12240731" cy="649224"/>
                <a:chOff x="-19045" y="216550"/>
                <a:chExt cx="9180548" cy="649224"/>
              </a:xfrm>
            </p:grpSpPr>
            <p:sp>
              <p:nvSpPr>
                <p:cNvPr id="32" name="Volný tvar 31"/>
                <p:cNvSpPr>
                  <a:spLocks/>
                </p:cNvSpPr>
                <p:nvPr/>
              </p:nvSpPr>
              <p:spPr bwMode="auto">
                <a:xfrm rot="21435692">
                  <a:off x="-19045" y="216550"/>
                  <a:ext cx="9163050" cy="649224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966"/>
                    </a:cxn>
                    <a:cxn ang="0">
                      <a:pos x="1608" y="282"/>
                    </a:cxn>
                    <a:cxn ang="0">
                      <a:pos x="4110" y="1008"/>
                    </a:cxn>
                    <a:cxn ang="0">
                      <a:pos x="5772" y="0"/>
                    </a:cxn>
                  </a:cxnLst>
                  <a:rect l="0" t="0" r="0" b="0"/>
                  <a:pathLst>
                    <a:path w="5772" h="1055">
                      <a:moveTo>
                        <a:pt x="0" y="966"/>
                      </a:moveTo>
                      <a:cubicBezTo>
                        <a:pt x="282" y="738"/>
                        <a:pt x="923" y="275"/>
                        <a:pt x="1608" y="282"/>
                      </a:cubicBezTo>
                      <a:cubicBezTo>
                        <a:pt x="2293" y="289"/>
                        <a:pt x="3416" y="1055"/>
                        <a:pt x="4110" y="1008"/>
                      </a:cubicBezTo>
                      <a:cubicBezTo>
                        <a:pt x="4804" y="961"/>
                        <a:pt x="5426" y="210"/>
                        <a:pt x="5772" y="0"/>
                      </a:cubicBezTo>
                    </a:path>
                  </a:pathLst>
                </a:custGeom>
                <a:noFill/>
                <a:ln w="10795" cap="flat" cmpd="sng" algn="ctr">
                  <a:gradFill>
                    <a:gsLst>
                      <a:gs pos="74000">
                        <a:schemeClr val="accent3">
                          <a:shade val="75000"/>
                        </a:schemeClr>
                      </a:gs>
                      <a:gs pos="86000">
                        <a:schemeClr val="tx1">
                          <a:alpha val="29000"/>
                        </a:schemeClr>
                      </a:gs>
                      <a:gs pos="16000">
                        <a:schemeClr val="accent2">
                          <a:shade val="75000"/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cs-CZ" sz="1800" noProof="0" dirty="0"/>
                </a:p>
              </p:txBody>
            </p:sp>
            <p:sp>
              <p:nvSpPr>
                <p:cNvPr id="33" name="Volný tvar 32"/>
                <p:cNvSpPr>
                  <a:spLocks/>
                </p:cNvSpPr>
                <p:nvPr/>
              </p:nvSpPr>
              <p:spPr bwMode="auto">
                <a:xfrm rot="21435692">
                  <a:off x="-14309" y="290003"/>
                  <a:ext cx="9175812" cy="530352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732"/>
                    </a:cxn>
                    <a:cxn ang="0">
                      <a:pos x="1638" y="228"/>
                    </a:cxn>
                    <a:cxn ang="0">
                      <a:pos x="4122" y="816"/>
                    </a:cxn>
                    <a:cxn ang="0">
                      <a:pos x="5766" y="0"/>
                    </a:cxn>
                  </a:cxnLst>
                  <a:rect l="0" t="0" r="0" b="0"/>
                  <a:pathLst>
                    <a:path w="5766" h="854">
                      <a:moveTo>
                        <a:pt x="0" y="732"/>
                      </a:moveTo>
                      <a:cubicBezTo>
                        <a:pt x="273" y="647"/>
                        <a:pt x="951" y="214"/>
                        <a:pt x="1638" y="228"/>
                      </a:cubicBezTo>
                      <a:cubicBezTo>
                        <a:pt x="2325" y="242"/>
                        <a:pt x="3434" y="854"/>
                        <a:pt x="4122" y="816"/>
                      </a:cubicBezTo>
                      <a:cubicBezTo>
                        <a:pt x="4810" y="778"/>
                        <a:pt x="5424" y="170"/>
                        <a:pt x="5766" y="0"/>
                      </a:cubicBezTo>
                    </a:path>
                  </a:pathLst>
                </a:custGeom>
                <a:noFill/>
                <a:ln w="9525" cap="flat" cmpd="sng" algn="ctr">
                  <a:gradFill>
                    <a:gsLst>
                      <a:gs pos="74000">
                        <a:schemeClr val="accent4"/>
                      </a:gs>
                      <a:gs pos="44000">
                        <a:schemeClr val="accent1"/>
                      </a:gs>
                      <a:gs pos="33000">
                        <a:schemeClr val="accent2"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cs-CZ" sz="1800" noProof="0" dirty="0"/>
                </a:p>
              </p:txBody>
            </p:sp>
          </p:grpSp>
        </p:grpSp>
      </p:grp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rtlCol="0" anchor="b">
            <a:normAutofit/>
          </a:bodyPr>
          <a:lstStyle/>
          <a:p>
            <a:pPr rtl="0"/>
            <a:r>
              <a:rPr lang="cs-CZ" noProof="0" dirty="0"/>
              <a:t>Kliknutím můžete upravit styl předlohy nadpisů.</a:t>
            </a:r>
            <a:endParaRPr kumimoji="0" lang="cs-CZ" noProof="0" dirty="0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rtl="0" eaLnBrk="1" latinLnBrk="0" hangingPunct="1"/>
            <a:r>
              <a:rPr lang="cs-CZ" noProof="0" dirty="0"/>
              <a:t>Kliknutím můžete upravit styl předlohy textů.</a:t>
            </a:r>
          </a:p>
          <a:p>
            <a:pPr lvl="1" rtl="0" eaLnBrk="1" latinLnBrk="0" hangingPunct="1"/>
            <a:r>
              <a:rPr lang="cs-CZ" noProof="0" dirty="0"/>
              <a:t>Druhá úroveň</a:t>
            </a:r>
          </a:p>
          <a:p>
            <a:pPr lvl="2" rtl="0" eaLnBrk="1" latinLnBrk="0" hangingPunct="1"/>
            <a:r>
              <a:rPr lang="cs-CZ" noProof="0" dirty="0"/>
              <a:t>Třetí úroveň</a:t>
            </a:r>
          </a:p>
          <a:p>
            <a:pPr lvl="3" rtl="0" eaLnBrk="1" latinLnBrk="0" hangingPunct="1"/>
            <a:r>
              <a:rPr lang="cs-CZ" noProof="0" dirty="0"/>
              <a:t>Čtvrtá úroveň</a:t>
            </a:r>
          </a:p>
          <a:p>
            <a:pPr lvl="4" rtl="0" eaLnBrk="1" latinLnBrk="0" hangingPunct="1"/>
            <a:r>
              <a:rPr lang="cs-CZ" noProof="0" dirty="0"/>
              <a:t>Pátá úroveň</a:t>
            </a:r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fld id="{F3102197-132B-4776-A362-180FE6F93860}" type="datetime1">
              <a:rPr lang="cs-CZ" noProof="0" smtClean="0"/>
              <a:t>11.03.2022</a:t>
            </a:fld>
            <a:endParaRPr lang="cs-CZ" noProof="0" dirty="0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fld id="{401CF334-2D5C-4859-84A6-CA7E6E43FAEB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4285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>
            <a:lumMod val="50000"/>
          </a:schemeClr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>
            <a:lumMod val="75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>
            <a:lumMod val="50000"/>
          </a:schemeClr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0" algn="l" rtl="0" eaLnBrk="1" latinLnBrk="0" hangingPunct="1">
        <a:spcBef>
          <a:spcPct val="20000"/>
        </a:spcBef>
        <a:buClr>
          <a:schemeClr val="tx2"/>
        </a:buClr>
        <a:buFontTx/>
        <a:buNone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algn="l" rtl="0"/>
            <a:r>
              <a:rPr lang="cs-CZ" dirty="0">
                <a:solidFill>
                  <a:schemeClr val="tx1"/>
                </a:solidFill>
              </a:rPr>
              <a:t>Zákon o neperiodických publikacích, tiskový zákon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algn="l" rtl="0"/>
            <a:endParaRPr lang="cs-CZ" dirty="0"/>
          </a:p>
          <a:p>
            <a:pPr algn="l" rtl="0"/>
            <a:r>
              <a:rPr lang="cs-CZ" dirty="0"/>
              <a:t>Kateřina Krčálová Konečná</a:t>
            </a:r>
          </a:p>
          <a:p>
            <a:pPr rt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9628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09600" y="979714"/>
            <a:ext cx="10972800" cy="1604866"/>
          </a:xfrm>
        </p:spPr>
        <p:txBody>
          <a:bodyPr rtlCol="0">
            <a:normAutofit fontScale="90000"/>
          </a:bodyPr>
          <a:lstStyle/>
          <a:p>
            <a:pPr rtl="0"/>
            <a:r>
              <a:rPr lang="cs-CZ" sz="3600" b="1" dirty="0">
                <a:solidFill>
                  <a:schemeClr val="tx1"/>
                </a:solidFill>
              </a:rPr>
              <a:t>Zákon o právech a povinnostech při vydávání periodického tisku a o změně některých dalších zákonů (tiskový zákon)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2789854"/>
            <a:ext cx="10972800" cy="3534746"/>
          </a:xfrm>
        </p:spPr>
        <p:txBody>
          <a:bodyPr rtlCol="0"/>
          <a:lstStyle/>
          <a:p>
            <a:pPr rtl="0"/>
            <a:r>
              <a:rPr lang="cs-CZ" dirty="0"/>
              <a:t>zákon č. 46/2000 Sb. ze dne 22. února 2000</a:t>
            </a:r>
          </a:p>
        </p:txBody>
      </p:sp>
    </p:spTree>
    <p:extLst>
      <p:ext uri="{BB962C8B-B14F-4D97-AF65-F5344CB8AC3E}">
        <p14:creationId xmlns:p14="http://schemas.microsoft.com/office/powerpoint/2010/main" val="3339554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101012"/>
            <a:ext cx="10972800" cy="5223588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§ 1 Předmět úpravy</a:t>
            </a:r>
          </a:p>
          <a:p>
            <a:r>
              <a:rPr lang="cs-CZ" dirty="0"/>
              <a:t>práva a povinnosti vydavatelů a dalších fyzických a právnických osob v souvislosti s vydáváním periodického tisku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/>
              <a:t>§ 2 Působnost zákona</a:t>
            </a:r>
          </a:p>
          <a:p>
            <a:r>
              <a:rPr lang="cs-CZ" dirty="0"/>
              <a:t>zákon se vztahuje na periodický tisk vydávaný nebo šířený na území ČR</a:t>
            </a:r>
          </a:p>
          <a:p>
            <a:r>
              <a:rPr lang="cs-CZ" dirty="0"/>
              <a:t>§§ 6 - 9 a § 17 se nevztahuje na periodika vydávaná mimo území ČR</a:t>
            </a:r>
          </a:p>
          <a:p>
            <a:r>
              <a:rPr lang="cs-CZ" dirty="0"/>
              <a:t>nevztahuje se na Sbírku zákonů, Sbírku mezinárodních smluv, věstníky, úřední tiskoviny, periodika vydávaná pro vnitřní potřebu vydavatele</a:t>
            </a:r>
          </a:p>
        </p:txBody>
      </p:sp>
    </p:spTree>
    <p:extLst>
      <p:ext uri="{BB962C8B-B14F-4D97-AF65-F5344CB8AC3E}">
        <p14:creationId xmlns:p14="http://schemas.microsoft.com/office/powerpoint/2010/main" val="347452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101012"/>
            <a:ext cx="10972800" cy="5223588"/>
          </a:xfrm>
        </p:spPr>
        <p:txBody>
          <a:bodyPr rtlCol="0">
            <a:normAutofit fontScale="92500" lnSpcReduction="20000"/>
          </a:bodyPr>
          <a:lstStyle/>
          <a:p>
            <a:pPr marL="0" indent="0" rtl="0">
              <a:buNone/>
            </a:pPr>
            <a:r>
              <a:rPr lang="cs-CZ" b="1" dirty="0"/>
              <a:t>§ 3 Vymezení pojmů</a:t>
            </a:r>
          </a:p>
          <a:p>
            <a:r>
              <a:rPr lang="cs-CZ" dirty="0"/>
              <a:t>periodický tisk – noviny, časopisy a jiné tiskoviny vydávané </a:t>
            </a:r>
            <a:r>
              <a:rPr lang="cs-CZ" u="sng" dirty="0"/>
              <a:t>pod stejným názvem</a:t>
            </a:r>
            <a:r>
              <a:rPr lang="cs-CZ" dirty="0"/>
              <a:t>, </a:t>
            </a:r>
            <a:r>
              <a:rPr lang="cs-CZ" u="sng" dirty="0"/>
              <a:t>se stejným obsahovým zaměřením</a:t>
            </a:r>
            <a:r>
              <a:rPr lang="cs-CZ" dirty="0"/>
              <a:t> a </a:t>
            </a:r>
            <a:r>
              <a:rPr lang="cs-CZ" u="sng" dirty="0"/>
              <a:t>v jednotné grafické úpravě</a:t>
            </a:r>
            <a:r>
              <a:rPr lang="cs-CZ" dirty="0"/>
              <a:t> nejméně </a:t>
            </a:r>
            <a:r>
              <a:rPr lang="cs-CZ" u="sng" dirty="0"/>
              <a:t>dvakrát v kalendářním roce</a:t>
            </a:r>
          </a:p>
          <a:p>
            <a:r>
              <a:rPr lang="cs-CZ" dirty="0"/>
              <a:t>vydavatel – fyzická nebo právnická osoba, která vydává periodický tisk</a:t>
            </a:r>
          </a:p>
          <a:p>
            <a:r>
              <a:rPr lang="cs-CZ" dirty="0"/>
              <a:t>vydávání periodického tisku – činnost vydavatele, při které na svůj účet a na svou odpovědnost zajišťuje jeho obsah, vydání a veřejné šíření</a:t>
            </a:r>
          </a:p>
          <a:p>
            <a:r>
              <a:rPr lang="cs-CZ" dirty="0"/>
              <a:t>vydání periodického tisku – soubor stejných či pouze regionální částí se lišících hmotných rozmnoženin (tj. výtisků) periodického tisku</a:t>
            </a:r>
          </a:p>
          <a:p>
            <a:r>
              <a:rPr lang="cs-CZ" dirty="0"/>
              <a:t>veřejné šíření per. tisku – zpřístupnění předem neurčenému okruhu osob nebo i osob určených, pokud překračují okruh členů rodiny vydavatele, který je fyzickou osobou, a s ním spjatého okruhu osobních přátel; za úplatu i bezplatně</a:t>
            </a:r>
          </a:p>
          <a:p>
            <a:r>
              <a:rPr lang="cs-CZ" dirty="0"/>
              <a:t>den vydání – kalendářní den, kdy bylo zahájeno veřejné šíření</a:t>
            </a:r>
          </a:p>
          <a:p>
            <a:r>
              <a:rPr lang="cs-CZ" dirty="0"/>
              <a:t>periodický tisk územního samosprávného celku</a:t>
            </a:r>
          </a:p>
        </p:txBody>
      </p:sp>
    </p:spTree>
    <p:extLst>
      <p:ext uri="{BB962C8B-B14F-4D97-AF65-F5344CB8AC3E}">
        <p14:creationId xmlns:p14="http://schemas.microsoft.com/office/powerpoint/2010/main" val="3508893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101012"/>
            <a:ext cx="10972800" cy="5223588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§ 4 Odpovědnost za obsah periodického tisku</a:t>
            </a:r>
          </a:p>
          <a:p>
            <a:r>
              <a:rPr lang="cs-CZ" dirty="0"/>
              <a:t>za obsah periodického tisku odpovídá vydavatel</a:t>
            </a:r>
            <a:endParaRPr lang="cs-CZ" u="sng" dirty="0"/>
          </a:p>
          <a:p>
            <a:r>
              <a:rPr lang="cs-CZ" dirty="0"/>
              <a:t>Evropský soud pro lidská práva ve svých nálezech vyjádřil názor, že skutečnost, že má vydavatel pouze komerční, a nikoliv redaktorský vztah k novinám nebo časopisu, ho nemůže zbavit odpovědnosti</a:t>
            </a:r>
          </a:p>
          <a:p>
            <a:r>
              <a:rPr lang="cs-CZ" dirty="0"/>
              <a:t>vydavatel odpovídá za to, aby obsahem neporušil chráněná práva třetích osob</a:t>
            </a:r>
          </a:p>
        </p:txBody>
      </p:sp>
    </p:spTree>
    <p:extLst>
      <p:ext uri="{BB962C8B-B14F-4D97-AF65-F5344CB8AC3E}">
        <p14:creationId xmlns:p14="http://schemas.microsoft.com/office/powerpoint/2010/main" val="869246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101012"/>
            <a:ext cx="10972800" cy="5223588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§ 4a Sdělení v periodickém tisku územního samosprávného celku</a:t>
            </a:r>
          </a:p>
          <a:p>
            <a:r>
              <a:rPr lang="cs-CZ" dirty="0"/>
              <a:t>vydavatel je povinen poskytovat objektivní a vyvážené informace o územním samosprávném celku a poskytnout přiměřený prostor pro uveřejnění sdělení, které vyjadřuje názory členů zastupitelstva územního samosprávného celku</a:t>
            </a:r>
          </a:p>
        </p:txBody>
      </p:sp>
    </p:spTree>
    <p:extLst>
      <p:ext uri="{BB962C8B-B14F-4D97-AF65-F5344CB8AC3E}">
        <p14:creationId xmlns:p14="http://schemas.microsoft.com/office/powerpoint/2010/main" val="4181363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101012"/>
            <a:ext cx="10972800" cy="5223588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§ 5 Odpovědnost za obsah reklamy a inzerce</a:t>
            </a:r>
          </a:p>
          <a:p>
            <a:pPr marL="0" indent="0" rtl="0">
              <a:buNone/>
            </a:pPr>
            <a:endParaRPr lang="cs-CZ" dirty="0"/>
          </a:p>
          <a:p>
            <a:r>
              <a:rPr lang="cs-CZ" dirty="0"/>
              <a:t>vydavatel neodpovídá ze pravdivost údajů obsažených v reklamě a v inzerci uveřejněné v periodickém tisku. To neplatí, pokud jde o reklamu samotného vydavatele.</a:t>
            </a:r>
          </a:p>
          <a:p>
            <a:r>
              <a:rPr lang="cs-CZ" dirty="0"/>
              <a:t>v případě reklamy a inzerce nemůže být uplatňováno právo na odpověď a dodatečné sdělení, a to ani tehdy, pokud by obsahem inzerátu bylo sdělení obsahující skutkové tvrzení, které se dotýká cti nebo dobrého jména, případně i údaj o trestním řízení</a:t>
            </a:r>
          </a:p>
        </p:txBody>
      </p:sp>
    </p:spTree>
    <p:extLst>
      <p:ext uri="{BB962C8B-B14F-4D97-AF65-F5344CB8AC3E}">
        <p14:creationId xmlns:p14="http://schemas.microsoft.com/office/powerpoint/2010/main" val="972247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101012"/>
            <a:ext cx="10972800" cy="5223588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§ 6 Oznámení v naléhavém veřejném zájmu</a:t>
            </a:r>
          </a:p>
          <a:p>
            <a:pPr marL="0" indent="0" rtl="0">
              <a:buNone/>
            </a:pPr>
            <a:endParaRPr lang="cs-CZ" dirty="0"/>
          </a:p>
          <a:p>
            <a:r>
              <a:rPr lang="cs-CZ" dirty="0"/>
              <a:t>v naléhavém veřejném zájmu je vydavatel povinen uveřejnit důležité a neodkladné oznámení státního orgánu a orgánu územní samosprávy, zejména je povinen uveřejnit rozhodnutí o nouzovém stavu, o stavu ohrožení státu nebo o válečném stavu</a:t>
            </a:r>
          </a:p>
          <a:p>
            <a:r>
              <a:rPr lang="cs-CZ" dirty="0"/>
              <a:t>oznámení musí být graficky zvýrazněné a odlišené od ostatního obsahu</a:t>
            </a:r>
          </a:p>
        </p:txBody>
      </p:sp>
    </p:spTree>
    <p:extLst>
      <p:ext uri="{BB962C8B-B14F-4D97-AF65-F5344CB8AC3E}">
        <p14:creationId xmlns:p14="http://schemas.microsoft.com/office/powerpoint/2010/main" val="1725212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101012"/>
            <a:ext cx="10972800" cy="5223588"/>
          </a:xfrm>
        </p:spPr>
        <p:txBody>
          <a:bodyPr rtlCol="0">
            <a:normAutofit fontScale="92500" lnSpcReduction="10000"/>
          </a:bodyPr>
          <a:lstStyle/>
          <a:p>
            <a:pPr marL="0" indent="0" rtl="0">
              <a:buNone/>
            </a:pPr>
            <a:r>
              <a:rPr lang="cs-CZ" b="1" dirty="0"/>
              <a:t>§ 7 Evidence periodického tisku</a:t>
            </a:r>
          </a:p>
          <a:p>
            <a:r>
              <a:rPr lang="cs-CZ" dirty="0"/>
              <a:t>vede Ministerstvo kultury</a:t>
            </a:r>
          </a:p>
          <a:p>
            <a:r>
              <a:rPr lang="cs-CZ" dirty="0"/>
              <a:t>povinnost vydavatele doručit ministerstvu nejpozději 30 dnů před zahájením vydávání periodika písemné oznámení</a:t>
            </a:r>
          </a:p>
          <a:p>
            <a:r>
              <a:rPr lang="cs-CZ" u="sng" dirty="0"/>
              <a:t>povinné údaje:</a:t>
            </a:r>
            <a:r>
              <a:rPr lang="cs-CZ" dirty="0"/>
              <a:t> název periodika, obsahové zaměření, periodicita, údaj o regionálních mutacích, název, adresa sídla a identifikační číslo vydavatele</a:t>
            </a:r>
          </a:p>
          <a:p>
            <a:r>
              <a:rPr lang="cs-CZ" dirty="0"/>
              <a:t>ministerstvo do 15 dnů ode dne doručení oznámení sdělí přidělené evidenční číslo</a:t>
            </a:r>
          </a:p>
          <a:p>
            <a:r>
              <a:rPr lang="cs-CZ" dirty="0"/>
              <a:t>jestliže vydávání periodika nezačalo do 1 roku od zápisu nebo bylo přerušeno na dobu delší než 1 rok, považuje se za ukončené (pro obnovu opět písemné oznámení)</a:t>
            </a:r>
          </a:p>
          <a:p>
            <a:r>
              <a:rPr lang="cs-CZ" dirty="0"/>
              <a:t>povinnost písemně oznámit změnu evidovaných údajů, přerušení nebo ukončení vydávání</a:t>
            </a:r>
          </a:p>
        </p:txBody>
      </p:sp>
    </p:spTree>
    <p:extLst>
      <p:ext uri="{BB962C8B-B14F-4D97-AF65-F5344CB8AC3E}">
        <p14:creationId xmlns:p14="http://schemas.microsoft.com/office/powerpoint/2010/main" val="4270074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101012"/>
            <a:ext cx="10972800" cy="5223588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§ 7 Evidence periodického tisku</a:t>
            </a:r>
          </a:p>
          <a:p>
            <a:r>
              <a:rPr lang="cs-CZ" dirty="0"/>
              <a:t>potřebná pro ochranu práv osob, které mohou být poškozeny obsahem tisku, z důvodu identifikace jednotlivých vydavatelů a jimi vydávaných periodik; pro účely statistiky</a:t>
            </a:r>
          </a:p>
          <a:p>
            <a:r>
              <a:rPr lang="cs-CZ" dirty="0"/>
              <a:t>do evidence lze nahlížet a pořizovat opisy</a:t>
            </a:r>
          </a:p>
        </p:txBody>
      </p:sp>
    </p:spTree>
    <p:extLst>
      <p:ext uri="{BB962C8B-B14F-4D97-AF65-F5344CB8AC3E}">
        <p14:creationId xmlns:p14="http://schemas.microsoft.com/office/powerpoint/2010/main" val="3066783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101012"/>
            <a:ext cx="10972800" cy="5223588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§ 8 Povinné údaje</a:t>
            </a:r>
          </a:p>
          <a:p>
            <a:r>
              <a:rPr lang="cs-CZ" dirty="0"/>
              <a:t>vydavatel má povinnost zajistit na každém vydání periodika tyto údaje:</a:t>
            </a:r>
          </a:p>
          <a:p>
            <a:pPr>
              <a:buFontTx/>
              <a:buChar char="-"/>
            </a:pPr>
            <a:r>
              <a:rPr lang="cs-CZ" dirty="0"/>
              <a:t>název periodika, označení „periodický tisk územního samosprávného celku“, periodicita, označení regionální mutace, místo vydávání, číslo a den vydání, evidenční číslo přidělené ministerstvem, identifikační údaje vydavatele</a:t>
            </a:r>
          </a:p>
          <a:p>
            <a:r>
              <a:rPr lang="cs-CZ" dirty="0"/>
              <a:t>periodikum, které tyto údaje neobsahuje, nesmí být veřejně šířeno</a:t>
            </a:r>
          </a:p>
          <a:p>
            <a:r>
              <a:rPr lang="cs-CZ" dirty="0"/>
              <a:t>vyjádření periodicity by mělo být dostatečně určité, aby nebudilo pochybnosti</a:t>
            </a:r>
          </a:p>
          <a:p>
            <a:r>
              <a:rPr lang="cs-CZ" dirty="0"/>
              <a:t>den vydání je důležitý pro počítání dalších lhůt dle zákona</a:t>
            </a:r>
          </a:p>
          <a:p>
            <a:r>
              <a:rPr lang="cs-CZ" dirty="0"/>
              <a:t>zákon nestanoví, kde v periodiku mají být povinné údaje uvedeny</a:t>
            </a:r>
          </a:p>
        </p:txBody>
      </p:sp>
    </p:spTree>
    <p:extLst>
      <p:ext uri="{BB962C8B-B14F-4D97-AF65-F5344CB8AC3E}">
        <p14:creationId xmlns:p14="http://schemas.microsoft.com/office/powerpoint/2010/main" val="844252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946298"/>
            <a:ext cx="10972800" cy="900790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tx1"/>
                </a:solidFill>
              </a:rPr>
              <a:t>Zákon o neperiodických publikacích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zákon č. 37/1995 Sb. ze dne 8. února 1995</a:t>
            </a:r>
          </a:p>
          <a:p>
            <a:pPr marL="0" indent="0">
              <a:buNone/>
            </a:pPr>
            <a:r>
              <a:rPr lang="cs-CZ" b="1" dirty="0"/>
              <a:t>§ 1 Definice pojmů</a:t>
            </a:r>
          </a:p>
          <a:p>
            <a:r>
              <a:rPr lang="cs-CZ" u="sng" dirty="0"/>
              <a:t>neperiodické publikace</a:t>
            </a:r>
            <a:r>
              <a:rPr lang="cs-CZ" dirty="0"/>
              <a:t> – rozmnoženiny literárních, vědeckých a uměleckých děl určené k veřejnému šíření, jsou vydávány jednorázově, popř. nejvýše jednou ročně nebo po částech, které tvoří obsahově jeden celek (vícesvazková díla)</a:t>
            </a:r>
          </a:p>
          <a:p>
            <a:r>
              <a:rPr lang="cs-CZ" u="sng" dirty="0"/>
              <a:t>veřejné šíření</a:t>
            </a:r>
            <a:r>
              <a:rPr lang="cs-CZ" dirty="0"/>
              <a:t> – individuální zpřístupnění neurčenému okruhu osob (za úplatu i zdarma, např. prodej, rozdávání)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1215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101012"/>
            <a:ext cx="10972800" cy="5223588"/>
          </a:xfrm>
        </p:spPr>
        <p:txBody>
          <a:bodyPr rtlCol="0">
            <a:normAutofit lnSpcReduction="10000"/>
          </a:bodyPr>
          <a:lstStyle/>
          <a:p>
            <a:pPr marL="0" indent="0" rtl="0">
              <a:buNone/>
            </a:pPr>
            <a:r>
              <a:rPr lang="cs-CZ" b="1" dirty="0"/>
              <a:t>§ 9 Povinné výtisky</a:t>
            </a:r>
          </a:p>
          <a:p>
            <a:r>
              <a:rPr lang="cs-CZ" dirty="0"/>
              <a:t>povinnost vydavatele dodat do 7 dnů ode dne vydání výtisky periodika těmto příjemcům:</a:t>
            </a:r>
          </a:p>
          <a:p>
            <a:pPr>
              <a:buFontTx/>
              <a:buChar char="-"/>
            </a:pPr>
            <a:r>
              <a:rPr lang="cs-CZ" dirty="0"/>
              <a:t>Národní knihovna 2 výtisky</a:t>
            </a:r>
          </a:p>
          <a:p>
            <a:pPr>
              <a:buFontTx/>
              <a:buChar char="-"/>
            </a:pPr>
            <a:r>
              <a:rPr lang="cs-CZ" dirty="0"/>
              <a:t>Moravská zemská knihovna 1 výtisk</a:t>
            </a:r>
          </a:p>
          <a:p>
            <a:pPr>
              <a:buFontTx/>
              <a:buChar char="-"/>
            </a:pPr>
            <a:r>
              <a:rPr lang="cs-CZ" dirty="0"/>
              <a:t>knihovna Národního muzea v Praze 1 výtisk</a:t>
            </a:r>
          </a:p>
          <a:p>
            <a:pPr>
              <a:buFontTx/>
              <a:buChar char="-"/>
            </a:pPr>
            <a:r>
              <a:rPr lang="cs-CZ" dirty="0"/>
              <a:t>Ministerstvo kultury 1 výtisk</a:t>
            </a:r>
          </a:p>
          <a:p>
            <a:pPr>
              <a:buFontTx/>
              <a:buChar char="-"/>
            </a:pPr>
            <a:r>
              <a:rPr lang="cs-CZ" dirty="0"/>
              <a:t>Parlamentní knihovna 1 výtisk</a:t>
            </a:r>
          </a:p>
          <a:p>
            <a:pPr>
              <a:buFontTx/>
              <a:buChar char="-"/>
            </a:pPr>
            <a:r>
              <a:rPr lang="cs-CZ" dirty="0"/>
              <a:t>krajské knihovny 1 výtisk (regionální mutace)</a:t>
            </a:r>
          </a:p>
          <a:p>
            <a:pPr>
              <a:buFontTx/>
              <a:buChar char="-"/>
            </a:pPr>
            <a:r>
              <a:rPr lang="cs-CZ" dirty="0"/>
              <a:t>Městská knihovna v Praze 1 výtisk</a:t>
            </a:r>
          </a:p>
          <a:p>
            <a:pPr>
              <a:buFontTx/>
              <a:buChar char="-"/>
            </a:pPr>
            <a:r>
              <a:rPr lang="cs-CZ" dirty="0"/>
              <a:t>Knihovna a tiskárna pro nevidomé K. E. </a:t>
            </a:r>
            <a:r>
              <a:rPr lang="cs-CZ" dirty="0" err="1"/>
              <a:t>Macana</a:t>
            </a:r>
            <a:r>
              <a:rPr lang="cs-CZ" dirty="0"/>
              <a:t> v Praze 1 výtisk (periodikum pro nevidomé)</a:t>
            </a:r>
          </a:p>
        </p:txBody>
      </p:sp>
    </p:spTree>
    <p:extLst>
      <p:ext uri="{BB962C8B-B14F-4D97-AF65-F5344CB8AC3E}">
        <p14:creationId xmlns:p14="http://schemas.microsoft.com/office/powerpoint/2010/main" val="3324050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101012"/>
            <a:ext cx="10972800" cy="5223588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§ 9 Povinné výtisky</a:t>
            </a:r>
          </a:p>
          <a:p>
            <a:r>
              <a:rPr lang="cs-CZ" dirty="0"/>
              <a:t>smyslem je zajistit rovnoprávné zpřístupnění periodik a informací v něm obsažených všem občanům</a:t>
            </a:r>
          </a:p>
          <a:p>
            <a:r>
              <a:rPr lang="cs-CZ" dirty="0"/>
              <a:t>vytváření maximální konzervační sbírky a bibliografické zpracování periodik</a:t>
            </a:r>
          </a:p>
        </p:txBody>
      </p:sp>
    </p:spTree>
    <p:extLst>
      <p:ext uri="{BB962C8B-B14F-4D97-AF65-F5344CB8AC3E}">
        <p14:creationId xmlns:p14="http://schemas.microsoft.com/office/powerpoint/2010/main" val="3861306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101012"/>
            <a:ext cx="10972800" cy="5223588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§ 10 Odpověď</a:t>
            </a:r>
          </a:p>
          <a:p>
            <a:r>
              <a:rPr lang="cs-CZ" dirty="0"/>
              <a:t>jestliže bylo v periodiku uveřejněno tvrzení, které se dotýká cti, důstojnosti nebo soukromí určité fyzické osoby nebo jména a dobré pověsti právnické osoby, má tato osoba právo požadovat po vydavateli uveřejnění odpovědi. Vydavatel je povinen vyhovět.</a:t>
            </a:r>
          </a:p>
          <a:p>
            <a:r>
              <a:rPr lang="cs-CZ" dirty="0"/>
              <a:t>odpověď má uveřejněné tvrzení uvést na pravou míru nebo doplnit či zpřesnit</a:t>
            </a:r>
          </a:p>
          <a:p>
            <a:r>
              <a:rPr lang="cs-CZ" dirty="0"/>
              <a:t>právo na odpověď se uplatní proti nepravdivým, neúplným či zkreslujícím tvrzením</a:t>
            </a:r>
          </a:p>
        </p:txBody>
      </p:sp>
    </p:spTree>
    <p:extLst>
      <p:ext uri="{BB962C8B-B14F-4D97-AF65-F5344CB8AC3E}">
        <p14:creationId xmlns:p14="http://schemas.microsoft.com/office/powerpoint/2010/main" val="1961696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101012"/>
            <a:ext cx="10972800" cy="5223588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§ 11 Dodatečné sdělení</a:t>
            </a:r>
          </a:p>
          <a:p>
            <a:r>
              <a:rPr lang="cs-CZ" dirty="0"/>
              <a:t>jestliže bylo v periodiku uveřejněno sdělení o trestním řízení nebo o přestupkovém řízení týkající se osoby, kterou lze dle sdělení ztotožnit, má tato osoba právo požadovat po vydavateli uveřejnění informace o konečném výsledku řízení jako </a:t>
            </a:r>
            <a:r>
              <a:rPr lang="cs-CZ" u="sng" dirty="0"/>
              <a:t>dodatečné sdělení</a:t>
            </a:r>
            <a:r>
              <a:rPr lang="cs-CZ" dirty="0"/>
              <a:t>. Vydavatel je povinen vyhovět.</a:t>
            </a:r>
          </a:p>
        </p:txBody>
      </p:sp>
    </p:spTree>
    <p:extLst>
      <p:ext uri="{BB962C8B-B14F-4D97-AF65-F5344CB8AC3E}">
        <p14:creationId xmlns:p14="http://schemas.microsoft.com/office/powerpoint/2010/main" val="3693505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101012"/>
            <a:ext cx="10972800" cy="5223588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§ 13 Podmínky uveřejnění odpovědi a dodatečného sdělení</a:t>
            </a:r>
          </a:p>
          <a:p>
            <a:r>
              <a:rPr lang="cs-CZ" dirty="0"/>
              <a:t>ve stejném periodiku, ve kterém bylo uveřejněno napadené tvrzení, v rovnocenném formátu, ve stejném jazyce</a:t>
            </a:r>
          </a:p>
          <a:p>
            <a:r>
              <a:rPr lang="cs-CZ" dirty="0"/>
              <a:t>výslovné označení „odpověď“ nebo „dodatečné sdělení“</a:t>
            </a:r>
          </a:p>
          <a:p>
            <a:r>
              <a:rPr lang="cs-CZ" dirty="0"/>
              <a:t>na náklady vydavatele</a:t>
            </a:r>
          </a:p>
          <a:p>
            <a:r>
              <a:rPr lang="cs-CZ" dirty="0"/>
              <a:t>s uvedením jména toho, kdo o odpověď nebo dodatečné sdělení žádá</a:t>
            </a:r>
          </a:p>
          <a:p>
            <a:r>
              <a:rPr lang="cs-CZ" dirty="0"/>
              <a:t>uveřejnit do 8 dnů ode dne doručení žádosti o uveřejnění; pokud to není možné, tak v nejbližším vydání periodika (o tomto písemně informuje žadatele o uveřejnění)</a:t>
            </a:r>
          </a:p>
        </p:txBody>
      </p:sp>
    </p:spTree>
    <p:extLst>
      <p:ext uri="{BB962C8B-B14F-4D97-AF65-F5344CB8AC3E}">
        <p14:creationId xmlns:p14="http://schemas.microsoft.com/office/powerpoint/2010/main" val="567764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101012"/>
            <a:ext cx="10972800" cy="5223588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§ 14 Výjimky z povinnosti uveřejnit odpověď a dodatečné sdělení</a:t>
            </a:r>
          </a:p>
          <a:p>
            <a:r>
              <a:rPr lang="cs-CZ" dirty="0"/>
              <a:t>uveřejněním by byl spáchán trestný čin nebo přestupek</a:t>
            </a:r>
          </a:p>
          <a:p>
            <a:r>
              <a:rPr lang="cs-CZ" dirty="0"/>
              <a:t>uveřejnění by bylo v rozporu s dobrými mravy</a:t>
            </a:r>
          </a:p>
          <a:p>
            <a:r>
              <a:rPr lang="cs-CZ" dirty="0"/>
              <a:t>napadené sdělení je citací sdělení třetí osoby, které je určené pro veřejnost nebo je jeho pravdivou interpretací a jako takové bylo označeno nebo prezentováno</a:t>
            </a:r>
          </a:p>
          <a:p>
            <a:r>
              <a:rPr lang="cs-CZ" dirty="0"/>
              <a:t>žádost o uveřejnění odpovědi směřuje vůči sdělení uveřejněnému na základě předchozího souhlasu osoby, která žádost podala</a:t>
            </a:r>
          </a:p>
          <a:p>
            <a:r>
              <a:rPr lang="cs-CZ" dirty="0"/>
              <a:t>vydavatel ještě předtím, než mu byla doručena žádost o uveřejnění dodatečného sdělení, uveřejnil obdobné sdělení z vlastního podnětu</a:t>
            </a:r>
          </a:p>
        </p:txBody>
      </p:sp>
    </p:spTree>
    <p:extLst>
      <p:ext uri="{BB962C8B-B14F-4D97-AF65-F5344CB8AC3E}">
        <p14:creationId xmlns:p14="http://schemas.microsoft.com/office/powerpoint/2010/main" val="4087038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101012"/>
            <a:ext cx="10972800" cy="5223588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§ 17 Přestupky</a:t>
            </a:r>
          </a:p>
          <a:p>
            <a:r>
              <a:rPr lang="cs-CZ" dirty="0"/>
              <a:t>vydavatel nedoručí oznámení o vydávání periodika před jeho zahájením – sankce 100 000 Kč</a:t>
            </a:r>
          </a:p>
          <a:p>
            <a:r>
              <a:rPr lang="cs-CZ" dirty="0"/>
              <a:t>neoznámení změny údajů v evidenci periodik, přerušení nebo ukončení vydávání periodika – sankce 100 000 Kč</a:t>
            </a:r>
          </a:p>
          <a:p>
            <a:r>
              <a:rPr lang="cs-CZ" dirty="0"/>
              <a:t>vydavatel umožní veřejné šíření periodika bez povinných údajů nebo s neúplnými či nesprávnými údaji – sankce 200 000 Kč</a:t>
            </a:r>
          </a:p>
          <a:p>
            <a:r>
              <a:rPr lang="cs-CZ" dirty="0"/>
              <a:t>nedodání povinných výtisků ve stanovené lhůtě – sankce 100 000 Kč</a:t>
            </a:r>
          </a:p>
          <a:p>
            <a:r>
              <a:rPr lang="cs-CZ" dirty="0"/>
              <a:t>neprovedení výměny vadného povinného výtisku – sankce 100 000 Kč</a:t>
            </a:r>
          </a:p>
          <a:p>
            <a:r>
              <a:rPr lang="cs-CZ" dirty="0"/>
              <a:t>přestupky projednává a pokuty vybírá krajský úřad</a:t>
            </a:r>
          </a:p>
        </p:txBody>
      </p:sp>
    </p:spTree>
    <p:extLst>
      <p:ext uri="{BB962C8B-B14F-4D97-AF65-F5344CB8AC3E}">
        <p14:creationId xmlns:p14="http://schemas.microsoft.com/office/powerpoint/2010/main" val="2157073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101012"/>
            <a:ext cx="10972800" cy="5223588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Použitá literatura</a:t>
            </a:r>
          </a:p>
          <a:p>
            <a:pPr marL="0" indent="0" rtl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sz="2000" dirty="0"/>
              <a:t>zákon č. 37/1995 Sb., o neperiodických publikacích ze dne 8. února 1995, ve znění pozdějších předpisů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zákon č. 46/2000 Sb., o právech a povinnostech při vydávání periodického tisku a o změně některých dalších zákonů (tiskový zákon) ze dne 22. února 2000, ve znění pozdějších předpisů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CHALOUPKOVÁ, Helena. </a:t>
            </a:r>
            <a:r>
              <a:rPr lang="cs-CZ" sz="2000" i="1" dirty="0"/>
              <a:t>Mediální právo: komentář</a:t>
            </a:r>
            <a:r>
              <a:rPr lang="cs-CZ" sz="2000" dirty="0"/>
              <a:t>. V Praze: C.H. Beck, 2019. Beckova edice komentované zákony. ISBN 978-80-7400-725-5.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 rtl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635929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101012"/>
            <a:ext cx="10972800" cy="5223588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§ 1 Definice pojmů</a:t>
            </a:r>
          </a:p>
          <a:p>
            <a:pPr marL="0" indent="0" rtl="0">
              <a:buNone/>
            </a:pPr>
            <a:endParaRPr lang="cs-CZ" dirty="0"/>
          </a:p>
          <a:p>
            <a:r>
              <a:rPr lang="cs-CZ" u="sng" dirty="0"/>
              <a:t>zákon se nevztahuje na:</a:t>
            </a:r>
            <a:r>
              <a:rPr lang="cs-CZ" dirty="0"/>
              <a:t> audiovizuální díla, rozmnoženiny pro provozní potřebu při výrobě a odbytu výrobků, návody, bankovky, poštovní známky, plastické a nástěnné mapy, globy, rozmnoženiny počítačových programů atd.</a:t>
            </a:r>
          </a:p>
          <a:p>
            <a:pPr marL="0" indent="0" rtl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33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101012"/>
            <a:ext cx="10972800" cy="5223588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§ 2 Tiráž</a:t>
            </a:r>
          </a:p>
          <a:p>
            <a:pPr marL="0" indent="0" rtl="0">
              <a:buNone/>
            </a:pPr>
            <a:endParaRPr lang="cs-CZ" dirty="0"/>
          </a:p>
          <a:p>
            <a:r>
              <a:rPr lang="cs-CZ" dirty="0"/>
              <a:t>neperiodická publikace musí obsahovat tyto údaje:</a:t>
            </a:r>
          </a:p>
          <a:p>
            <a:pPr>
              <a:buFontTx/>
              <a:buChar char="-"/>
            </a:pPr>
            <a:r>
              <a:rPr lang="cs-CZ" dirty="0"/>
              <a:t>název díla</a:t>
            </a:r>
          </a:p>
          <a:p>
            <a:pPr>
              <a:buFontTx/>
              <a:buChar char="-"/>
            </a:pPr>
            <a:r>
              <a:rPr lang="cs-CZ" dirty="0"/>
              <a:t>jména nebo pseudonymy autorů</a:t>
            </a:r>
          </a:p>
          <a:p>
            <a:pPr>
              <a:buFontTx/>
              <a:buChar char="-"/>
            </a:pPr>
            <a:r>
              <a:rPr lang="cs-CZ" dirty="0"/>
              <a:t>údaje o vydavateli</a:t>
            </a:r>
          </a:p>
          <a:p>
            <a:pPr>
              <a:buFontTx/>
              <a:buChar char="-"/>
            </a:pPr>
            <a:r>
              <a:rPr lang="cs-CZ" dirty="0"/>
              <a:t>rok prvního vydání, je-li znám</a:t>
            </a:r>
          </a:p>
          <a:p>
            <a:pPr>
              <a:buFontTx/>
              <a:buChar char="-"/>
            </a:pPr>
            <a:r>
              <a:rPr lang="cs-CZ" dirty="0"/>
              <a:t>u překladů původní název a označení vydání, z něhož byl překlad pořízen</a:t>
            </a:r>
          </a:p>
          <a:p>
            <a:pPr>
              <a:buFontTx/>
              <a:buChar char="-"/>
            </a:pPr>
            <a:r>
              <a:rPr lang="cs-CZ" dirty="0"/>
              <a:t>číslo ISBN</a:t>
            </a:r>
          </a:p>
          <a:p>
            <a:pPr>
              <a:buFontTx/>
              <a:buChar char="-"/>
            </a:pPr>
            <a:r>
              <a:rPr lang="cs-CZ" dirty="0"/>
              <a:t>výrobce publikace a rok vydání</a:t>
            </a:r>
          </a:p>
          <a:p>
            <a:pPr marL="0" indent="0" rtl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3392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101012"/>
            <a:ext cx="10972800" cy="5223588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§ 2 Tiráž</a:t>
            </a:r>
          </a:p>
          <a:p>
            <a:r>
              <a:rPr lang="cs-CZ" dirty="0"/>
              <a:t>vydavatel je povinen zajistit, aby publikace tyto údaje obsahovala</a:t>
            </a:r>
          </a:p>
          <a:p>
            <a:r>
              <a:rPr lang="cs-CZ" dirty="0"/>
              <a:t>publikace, která povinné údaje neobsahuje, nesmí být veřejně šířena</a:t>
            </a:r>
          </a:p>
          <a:p>
            <a:pPr marL="0" indent="0" rtl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3107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101012"/>
            <a:ext cx="10972800" cy="5223588"/>
          </a:xfrm>
        </p:spPr>
        <p:txBody>
          <a:bodyPr rtlCol="0">
            <a:normAutofit fontScale="92500" lnSpcReduction="10000"/>
          </a:bodyPr>
          <a:lstStyle/>
          <a:p>
            <a:pPr marL="0" indent="0" rtl="0">
              <a:buNone/>
            </a:pPr>
            <a:r>
              <a:rPr lang="cs-CZ" b="1" dirty="0"/>
              <a:t>§ 3 Povinné výtisky</a:t>
            </a:r>
          </a:p>
          <a:p>
            <a:pPr marL="0" indent="0" rtl="0">
              <a:buNone/>
            </a:pPr>
            <a:endParaRPr lang="cs-CZ" dirty="0"/>
          </a:p>
          <a:p>
            <a:r>
              <a:rPr lang="cs-CZ" dirty="0"/>
              <a:t>vydavatel odevzdá bezplatně, do 30 dnů ode dne vydání uvedeným subjektům stanovený počet výtisků publikace jako povinný výtisk</a:t>
            </a:r>
          </a:p>
          <a:p>
            <a:r>
              <a:rPr lang="cs-CZ" dirty="0"/>
              <a:t>příjemci:</a:t>
            </a:r>
          </a:p>
          <a:p>
            <a:pPr>
              <a:buFontTx/>
              <a:buChar char="-"/>
            </a:pPr>
            <a:r>
              <a:rPr lang="cs-CZ" dirty="0"/>
              <a:t>Národní knihovna 2 výtisky</a:t>
            </a:r>
          </a:p>
          <a:p>
            <a:pPr>
              <a:buFontTx/>
              <a:buChar char="-"/>
            </a:pPr>
            <a:r>
              <a:rPr lang="cs-CZ" dirty="0"/>
              <a:t>Moravská zemská knihovna 1 výtisk</a:t>
            </a:r>
          </a:p>
          <a:p>
            <a:pPr>
              <a:buFontTx/>
              <a:buChar char="-"/>
            </a:pPr>
            <a:r>
              <a:rPr lang="cs-CZ" dirty="0"/>
              <a:t>Vědecká knihovna v Olomouci 1 výtisk</a:t>
            </a:r>
          </a:p>
          <a:p>
            <a:pPr>
              <a:buFontTx/>
              <a:buChar char="-"/>
            </a:pPr>
            <a:r>
              <a:rPr lang="cs-CZ" dirty="0"/>
              <a:t>Městská knihovna v Praze 1 výtisk (regionální publikace)</a:t>
            </a:r>
          </a:p>
          <a:p>
            <a:pPr>
              <a:buFontTx/>
              <a:buChar char="-"/>
            </a:pPr>
            <a:r>
              <a:rPr lang="cs-CZ" dirty="0"/>
              <a:t>krajské knihovny 1 výtisk (regionální publikace)</a:t>
            </a:r>
          </a:p>
          <a:p>
            <a:pPr>
              <a:buFontTx/>
              <a:buChar char="-"/>
            </a:pPr>
            <a:r>
              <a:rPr lang="cs-CZ" dirty="0"/>
              <a:t>Knihovna a tiskárna pro nevidomé K. E. </a:t>
            </a:r>
            <a:r>
              <a:rPr lang="cs-CZ" dirty="0" err="1"/>
              <a:t>Macana</a:t>
            </a:r>
            <a:r>
              <a:rPr lang="cs-CZ" dirty="0"/>
              <a:t> v Praze 1 výtisk (publikace psaná slepeckým písmem)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právo žádat výměnu vadného výtisku za bezvadný</a:t>
            </a:r>
          </a:p>
        </p:txBody>
      </p:sp>
    </p:spTree>
    <p:extLst>
      <p:ext uri="{BB962C8B-B14F-4D97-AF65-F5344CB8AC3E}">
        <p14:creationId xmlns:p14="http://schemas.microsoft.com/office/powerpoint/2010/main" val="2203045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101012"/>
            <a:ext cx="10972800" cy="5223588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§ 4 Nabídková povinnost</a:t>
            </a:r>
          </a:p>
          <a:p>
            <a:pPr marL="0" indent="0" rtl="0">
              <a:buNone/>
            </a:pPr>
            <a:endParaRPr lang="cs-CZ" dirty="0"/>
          </a:p>
          <a:p>
            <a:r>
              <a:rPr lang="cs-CZ" dirty="0"/>
              <a:t>vydavatel písemně nabídne ke koupi jeden výtisk od každé vydané neperiodické publikace knihovnám určeným vyhláškou Ministerstva kultury</a:t>
            </a:r>
          </a:p>
          <a:p>
            <a:r>
              <a:rPr lang="cs-CZ" dirty="0"/>
              <a:t>do 30 dnů ode dne vydání</a:t>
            </a:r>
          </a:p>
          <a:p>
            <a:r>
              <a:rPr lang="cs-CZ" dirty="0"/>
              <a:t>není-li nabídka přijata do jednoho měsíce ode dne doručení nabídky, právo na uzavření kupní smlouvy zaniká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7584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101012"/>
            <a:ext cx="10972800" cy="5223588"/>
          </a:xfrm>
        </p:spPr>
        <p:txBody>
          <a:bodyPr rtlCol="0">
            <a:normAutofit fontScale="92500"/>
          </a:bodyPr>
          <a:lstStyle/>
          <a:p>
            <a:pPr marL="0" indent="0" rtl="0">
              <a:buNone/>
            </a:pPr>
            <a:r>
              <a:rPr lang="cs-CZ" b="1" dirty="0"/>
              <a:t>§ 4 Nabídková povinnost</a:t>
            </a:r>
          </a:p>
          <a:p>
            <a:pPr marL="0" indent="0" rtl="0">
              <a:buNone/>
            </a:pPr>
            <a:endParaRPr lang="cs-CZ" dirty="0"/>
          </a:p>
          <a:p>
            <a:r>
              <a:rPr lang="cs-CZ" dirty="0"/>
              <a:t>knihovny:</a:t>
            </a:r>
          </a:p>
          <a:p>
            <a:pPr marL="0" indent="0">
              <a:buNone/>
            </a:pPr>
            <a:r>
              <a:rPr lang="cs-CZ" dirty="0"/>
              <a:t>Knihovna Akademie věd ČR, Parlamentní knihovna, Národní technická knihovna, Knihovna Národního muzea, Knihovna Památníku národního písemnictví, Středočeská vědecká knihovna v Kladně, Jihočeská vědecká knihovna v Českých Budějovicích, Studijní a vědecká knihovna Plzeňského kraje, Severočeská vědecká knihovna v Ústí nad Labem, Krajská vědecká knihovna v Liberci, Studijní a vědecká knihovna v Hradci Králové, Moravskoslezská vědecká knihovna v Ostravě, Krajská knihovna v Pardubicích, Krajská knihovna Františka Bartoše ve Zlíně, Krajská knihovna Karlovy Vary, Krajská knihovna Vysočiny, Městská knihovna v Praze</a:t>
            </a:r>
          </a:p>
          <a:p>
            <a:r>
              <a:rPr lang="cs-CZ" dirty="0"/>
              <a:t>vyhláška č. 252/1995 Sb.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6867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101012"/>
            <a:ext cx="10972800" cy="5223588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§ 5 Sankce a přestupky</a:t>
            </a:r>
          </a:p>
          <a:p>
            <a:pPr marL="0" indent="0" rtl="0">
              <a:buNone/>
            </a:pPr>
            <a:endParaRPr lang="cs-CZ" dirty="0"/>
          </a:p>
          <a:p>
            <a:r>
              <a:rPr lang="cs-CZ" dirty="0"/>
              <a:t>přestupky:</a:t>
            </a:r>
          </a:p>
          <a:p>
            <a:pPr>
              <a:buFontTx/>
              <a:buChar char="-"/>
            </a:pPr>
            <a:r>
              <a:rPr lang="cs-CZ" dirty="0"/>
              <a:t>veřejné šíření publikace bez povinných údajů v tiráži (dle § 2 odst. 1) – sankce 25 000 Kč</a:t>
            </a:r>
          </a:p>
          <a:p>
            <a:pPr>
              <a:buFontTx/>
              <a:buChar char="-"/>
            </a:pPr>
            <a:r>
              <a:rPr lang="cs-CZ" dirty="0"/>
              <a:t>vydavatel nezajistí, aby publikace obsahovala povinné údaje v tiráži (dle § 2 odst. 1) – sankce 50 000 Kč</a:t>
            </a:r>
          </a:p>
          <a:p>
            <a:pPr>
              <a:buFontTx/>
              <a:buChar char="-"/>
            </a:pPr>
            <a:r>
              <a:rPr lang="cs-CZ" dirty="0"/>
              <a:t>vydavatel neodevzdá povinné výtisky – sankce 50 000 Kč</a:t>
            </a:r>
          </a:p>
          <a:p>
            <a:pPr>
              <a:buFontTx/>
              <a:buChar char="-"/>
            </a:pPr>
            <a:r>
              <a:rPr lang="cs-CZ" dirty="0"/>
              <a:t>vydavatel nesplní nabídkovou povinnost – sankce 15 000 Kč</a:t>
            </a:r>
          </a:p>
          <a:p>
            <a:pPr>
              <a:buFontTx/>
              <a:buChar char="-"/>
            </a:pPr>
            <a:r>
              <a:rPr lang="cs-CZ" dirty="0"/>
              <a:t>přestupky projednává krajský úřad</a:t>
            </a:r>
          </a:p>
        </p:txBody>
      </p:sp>
    </p:spTree>
    <p:extLst>
      <p:ext uri="{BB962C8B-B14F-4D97-AF65-F5344CB8AC3E}">
        <p14:creationId xmlns:p14="http://schemas.microsoft.com/office/powerpoint/2010/main" val="3325113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zentace týkající se debaty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5870284_TF03460637.potx" id="{1C1AAE4E-B432-436B-89A4-0D98EAE1EFA0}" vid="{E9858E47-2158-47B3-ACA8-7F29F0A48FC8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pro firemní debatu</Template>
  <TotalTime>1781</TotalTime>
  <Words>1783</Words>
  <Application>Microsoft Office PowerPoint</Application>
  <PresentationFormat>Širokoúhlá obrazovka</PresentationFormat>
  <Paragraphs>173</Paragraphs>
  <Slides>27</Slides>
  <Notes>26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3" baseType="lpstr">
      <vt:lpstr>Arial</vt:lpstr>
      <vt:lpstr>Calibri</vt:lpstr>
      <vt:lpstr>Century Gothic</vt:lpstr>
      <vt:lpstr>Palatino Linotype</vt:lpstr>
      <vt:lpstr>Wingdings 2</vt:lpstr>
      <vt:lpstr>Prezentace týkající se debaty</vt:lpstr>
      <vt:lpstr>Zákon o neperiodických publikacích, tiskový zákon</vt:lpstr>
      <vt:lpstr>Zákon o neperiodických publikacích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Zákon o právech a povinnostech při vydávání periodického tisku a o změně některých dalších zákonů (tiskový zákon)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Zákon o neperiodických publikacích</dc:title>
  <dc:creator>Martin Krčál</dc:creator>
  <cp:lastModifiedBy>Martin Krčál</cp:lastModifiedBy>
  <cp:revision>46</cp:revision>
  <dcterms:created xsi:type="dcterms:W3CDTF">2019-03-28T14:54:11Z</dcterms:created>
  <dcterms:modified xsi:type="dcterms:W3CDTF">2022-03-11T12:35:32Z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74069100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