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4"/>
  </p:sldMasterIdLst>
  <p:notesMasterIdLst>
    <p:notesMasterId r:id="rId33"/>
  </p:notesMasterIdLst>
  <p:sldIdLst>
    <p:sldId id="256" r:id="rId5"/>
    <p:sldId id="257" r:id="rId6"/>
    <p:sldId id="258" r:id="rId7"/>
    <p:sldId id="273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7" r:id="rId19"/>
    <p:sldId id="275" r:id="rId20"/>
    <p:sldId id="276" r:id="rId21"/>
    <p:sldId id="278" r:id="rId22"/>
    <p:sldId id="269" r:id="rId23"/>
    <p:sldId id="270" r:id="rId24"/>
    <p:sldId id="271" r:id="rId25"/>
    <p:sldId id="279" r:id="rId26"/>
    <p:sldId id="280" r:id="rId27"/>
    <p:sldId id="281" r:id="rId28"/>
    <p:sldId id="282" r:id="rId29"/>
    <p:sldId id="272" r:id="rId30"/>
    <p:sldId id="283" r:id="rId31"/>
    <p:sldId id="274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CB809A-8811-400C-9B07-AA73D2DD2FCA}" v="14" dt="2021-05-07T08:02:07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25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zana Kunová" userId="c82220d4-f869-46c1-a51a-ef81e0d39721" providerId="ADAL" clId="{F1CB809A-8811-400C-9B07-AA73D2DD2FCA}"/>
    <pc:docChg chg="modSld">
      <pc:chgData name="Zuzana Kunová" userId="c82220d4-f869-46c1-a51a-ef81e0d39721" providerId="ADAL" clId="{F1CB809A-8811-400C-9B07-AA73D2DD2FCA}" dt="2021-05-07T08:02:07.673" v="1"/>
      <pc:docMkLst>
        <pc:docMk/>
      </pc:docMkLst>
      <pc:sldChg chg="modSp">
        <pc:chgData name="Zuzana Kunová" userId="c82220d4-f869-46c1-a51a-ef81e0d39721" providerId="ADAL" clId="{F1CB809A-8811-400C-9B07-AA73D2DD2FCA}" dt="2021-05-07T08:02:07.673" v="1"/>
        <pc:sldMkLst>
          <pc:docMk/>
          <pc:sldMk cId="0" sldId="269"/>
        </pc:sldMkLst>
        <pc:picChg chg="mod">
          <ac:chgData name="Zuzana Kunová" userId="c82220d4-f869-46c1-a51a-ef81e0d39721" providerId="ADAL" clId="{F1CB809A-8811-400C-9B07-AA73D2DD2FCA}" dt="2021-05-07T08:02:07.673" v="1"/>
          <ac:picMkLst>
            <pc:docMk/>
            <pc:sldMk cId="0" sldId="269"/>
            <ac:picMk id="271" creationId="{00000000-0000-0000-0000-000000000000}"/>
          </ac:picMkLst>
        </pc:picChg>
        <pc:picChg chg="mod">
          <ac:chgData name="Zuzana Kunová" userId="c82220d4-f869-46c1-a51a-ef81e0d39721" providerId="ADAL" clId="{F1CB809A-8811-400C-9B07-AA73D2DD2FCA}" dt="2021-05-07T08:01:54.512" v="0"/>
          <ac:picMkLst>
            <pc:docMk/>
            <pc:sldMk cId="0" sldId="269"/>
            <ac:picMk id="27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6fb37c524_0_1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6fb37c524_0_1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6fb37c524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6fb37c524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6fb37c524_0_1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6fb37c524_0_1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86fb37c524_0_1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86fb37c524_0_1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6fb37c524_0_1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86fb37c524_0_1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6fb37c524_0_1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6fb37c524_0_1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86fb37c524_0_1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86fb37c524_0_1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6fb37c524_0_1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86fb37c524_0_1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8710bdcad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8710bdcad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6fb37c524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6fb37c524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6fb37c524_0_1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6fb37c524_0_1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6fb37c524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6fb37c524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710bdcad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8710bdcad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6fb37c524_0_1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6fb37c524_0_1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86fb37c524_0_1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86fb37c524_0_1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6fb37c524_0_1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6fb37c524_0_1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6fb37c524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6fb37c524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6fb37c524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6fb37c524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500" y="310500"/>
            <a:ext cx="1160208" cy="792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 text - dva sloupce">
  <p:cSld name="Obrázky text - dva sloupc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2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3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7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4"/>
          </p:nvPr>
        </p:nvSpPr>
        <p:spPr>
          <a:xfrm>
            <a:off x="468845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5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7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6"/>
          </p:nvPr>
        </p:nvSpPr>
        <p:spPr>
          <a:xfrm>
            <a:off x="4688459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8" name="Google Shape;8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9" y="4538051"/>
            <a:ext cx="650505" cy="444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 snímek">
  <p:cSld name="Prázdný sníme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9" y="4538051"/>
            <a:ext cx="650505" cy="444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nímek s obrázkem">
  <p:cSld name="Inverzní snímek s obrázkem">
    <p:bg>
      <p:bgPr>
        <a:solidFill>
          <a:srgbClr val="4BC8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3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7" name="Google Shape;9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2798" y="4536035"/>
            <a:ext cx="656061" cy="44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nímek MUNI ARTS">
  <p:cSld name="Snímek MUNI ARTS">
    <p:bg>
      <p:bgPr>
        <a:solidFill>
          <a:srgbClr val="4BC8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2152" y="1514475"/>
            <a:ext cx="3110488" cy="212498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4BC8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4BC8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nímek MUNI">
  <p:cSld name="Snímek MUNI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7656" y="1825716"/>
            <a:ext cx="5755118" cy="149206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9" y="4538051"/>
            <a:ext cx="650505" cy="444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– inverzní">
  <p:cSld name="Úvodní snímek – inverzní">
    <p:bg>
      <p:bgPr>
        <a:solidFill>
          <a:srgbClr val="4BC8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500" y="310500"/>
            <a:ext cx="1151993" cy="787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9" y="4538051"/>
            <a:ext cx="650505" cy="444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88459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540000" y="1269001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4"/>
          </p:nvPr>
        </p:nvSpPr>
        <p:spPr>
          <a:xfrm>
            <a:off x="4688460" y="1267703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9" y="4538051"/>
            <a:ext cx="650505" cy="444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obsah a text">
  <p:cSld name="Nadpis, obsah a 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539353" y="1271306"/>
            <a:ext cx="39138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540544" y="4199752"/>
            <a:ext cx="39138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 i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3"/>
          </p:nvPr>
        </p:nvSpPr>
        <p:spPr>
          <a:xfrm>
            <a:off x="4688460" y="1250268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̶"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9" y="4538051"/>
            <a:ext cx="650505" cy="444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3330000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3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4"/>
          </p:nvPr>
        </p:nvSpPr>
        <p:spPr>
          <a:xfrm>
            <a:off x="6120900" y="3310702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5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6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7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8"/>
          </p:nvPr>
        </p:nvSpPr>
        <p:spPr>
          <a:xfrm>
            <a:off x="539999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9"/>
          </p:nvPr>
        </p:nvSpPr>
        <p:spPr>
          <a:xfrm>
            <a:off x="6120001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9" y="4538051"/>
            <a:ext cx="650505" cy="444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a text bez nadpisu">
  <p:cSld name="Obsah a text bez nadpisu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4704159" y="519113"/>
            <a:ext cx="39006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̶"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2"/>
          </p:nvPr>
        </p:nvSpPr>
        <p:spPr>
          <a:xfrm>
            <a:off x="539353" y="519113"/>
            <a:ext cx="3913800" cy="3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3"/>
          </p:nvPr>
        </p:nvSpPr>
        <p:spPr>
          <a:xfrm>
            <a:off x="540544" y="4199752"/>
            <a:ext cx="39138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 i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9" y="4538051"/>
            <a:ext cx="650505" cy="444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69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bez nadpisu">
  <p:cSld name="Obsah bez nadpisu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9" y="4538051"/>
            <a:ext cx="650505" cy="444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87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nihovna.phil.muni.cz/katalogy-a-zdroje/e-prezencka" TargetMode="External"/><Relationship Id="rId5" Type="http://schemas.openxmlformats.org/officeDocument/2006/relationships/image" Target="../media/image15.jpg"/><Relationship Id="rId4" Type="http://schemas.openxmlformats.org/officeDocument/2006/relationships/hyperlink" Target="https://knihovna.phil.muni.cz/sluzby/tisk-kopirovani-skenovani-vazba#co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knihovna.phil.muni.cz/sluzby/pujcovani-prodluzovani-vraceni#tab-7" TargetMode="External"/><Relationship Id="rId3" Type="http://schemas.openxmlformats.org/officeDocument/2006/relationships/hyperlink" Target="https://knihovna.phil.muni.cz/sluzby/pujcovani-prodluzovani-vraceni#tab-1" TargetMode="External"/><Relationship Id="rId7" Type="http://schemas.openxmlformats.org/officeDocument/2006/relationships/hyperlink" Target="https://knihovna.phil.muni.cz/sluzby/pujcovani-prodluzovani-vraceni#tab-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nihovna.phil.muni.cz/sluzby/pujcovani-prodluzovani-vraceni#tab-4" TargetMode="External"/><Relationship Id="rId5" Type="http://schemas.openxmlformats.org/officeDocument/2006/relationships/hyperlink" Target="https://knihovna.phil.muni.cz/prostory/katederni-knihovny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knihovna.phil.muni.cz/sluzby/pujcovani-prodluzovani-vraceni#tab-0" TargetMode="External"/><Relationship Id="rId9" Type="http://schemas.openxmlformats.org/officeDocument/2006/relationships/hyperlink" Target="https://knihovna.phil.muni.cz/sluzby/pujcovani-prodluzovani-vraceni#tab-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phil.muni.cz/sluzby/registrac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et.muni.cz/s/knihovny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phil.muni.cz/sluzby/pujcovani-prodluzovani-vraceni#tab-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knihovna.phil.muni.cz/sluzby/pujcovani-prodluzovani-vraceni#tab-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phil.muni.cz/sluzby/pujcovani-prodluzovani-vraceni#mv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Výpůjční služby, informační pult a sklad</a:t>
            </a:r>
            <a:endParaRPr dirty="0"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1"/>
          </p:nvPr>
        </p:nvSpPr>
        <p:spPr>
          <a:xfrm>
            <a:off x="298875" y="3087299"/>
            <a:ext cx="8521200" cy="8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Veronika Lukešová a Jiří </a:t>
            </a:r>
            <a:r>
              <a:rPr lang="cs-CZ" dirty="0" err="1"/>
              <a:t>Žgánič</a:t>
            </a:r>
            <a:r>
              <a:rPr lang="cs-CZ" dirty="0"/>
              <a:t> </a:t>
            </a:r>
            <a:r>
              <a:rPr lang="cs-CZ" dirty="0" err="1"/>
              <a:t>Šprdlík</a:t>
            </a: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Ústřední knihovna FF MU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22. 4. 2022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Podmínky půjčení</a:t>
            </a:r>
            <a:endParaRPr dirty="0">
              <a:latin typeface="+mn-lt"/>
            </a:endParaRPr>
          </a:p>
        </p:txBody>
      </p:sp>
      <p:sp>
        <p:nvSpPr>
          <p:cNvPr id="211" name="Google Shape;211;p26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cs-CZ" dirty="0">
                <a:latin typeface="+mn-lt"/>
              </a:rPr>
              <a:t> </a:t>
            </a:r>
            <a:r>
              <a:rPr lang="en" b="1" dirty="0">
                <a:latin typeface="+mn-lt"/>
              </a:rPr>
              <a:t>Výpůjční lhůtu </a:t>
            </a:r>
            <a:r>
              <a:rPr lang="en" dirty="0">
                <a:latin typeface="+mn-lt"/>
              </a:rPr>
              <a:t>stanovuje půjčující knihovna.</a:t>
            </a:r>
            <a:endParaRPr dirty="0">
              <a:latin typeface="+mn-l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" dirty="0">
                <a:latin typeface="+mn-lt"/>
              </a:rPr>
              <a:t>Získané dokumenty půjčujeme výhradně </a:t>
            </a:r>
            <a:r>
              <a:rPr lang="en" b="1" dirty="0">
                <a:latin typeface="+mn-lt"/>
              </a:rPr>
              <a:t>prezenčně</a:t>
            </a:r>
            <a:r>
              <a:rPr lang="en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" dirty="0">
                <a:latin typeface="+mn-lt"/>
              </a:rPr>
              <a:t>Uživatel obdrží </a:t>
            </a:r>
            <a:r>
              <a:rPr lang="en" b="1" dirty="0">
                <a:latin typeface="+mn-lt"/>
              </a:rPr>
              <a:t>originál dokumentu</a:t>
            </a:r>
            <a:r>
              <a:rPr lang="en" dirty="0">
                <a:latin typeface="+mn-lt"/>
              </a:rPr>
              <a:t> nebo </a:t>
            </a:r>
            <a:r>
              <a:rPr lang="en" b="1" dirty="0">
                <a:latin typeface="+mn-lt"/>
              </a:rPr>
              <a:t>kopii</a:t>
            </a:r>
            <a:r>
              <a:rPr lang="en" dirty="0">
                <a:latin typeface="+mn-lt"/>
              </a:rPr>
              <a:t>. </a:t>
            </a:r>
            <a:br>
              <a:rPr lang="en" dirty="0">
                <a:latin typeface="+mn-lt"/>
              </a:rPr>
            </a:br>
            <a:r>
              <a:rPr lang="en" i="1" dirty="0">
                <a:latin typeface="+mn-lt"/>
              </a:rPr>
              <a:t>Šíření dokumentu elektronickou cestou je v rozporu s AZ!</a:t>
            </a:r>
            <a:endParaRPr i="1" dirty="0">
              <a:latin typeface="+mn-l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" dirty="0">
                <a:latin typeface="+mn-lt"/>
              </a:rPr>
              <a:t>MVS je povinná služba a je zdarma. ALE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lphaLcPeriod"/>
            </a:pPr>
            <a:r>
              <a:rPr lang="en" dirty="0">
                <a:latin typeface="+mn-lt"/>
              </a:rPr>
              <a:t>knihovny si můžou účtovat poplatky za poštovné a balné,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lphaLcPeriod"/>
            </a:pPr>
            <a:r>
              <a:rPr lang="en" dirty="0">
                <a:latin typeface="+mn-lt"/>
              </a:rPr>
              <a:t>pokud je požadavek vyřízen formou kopie, knihovny si můžou účtovat poplatky za zhotovení kopie.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Žádosti od knihoven</a:t>
            </a:r>
            <a:endParaRPr dirty="0">
              <a:latin typeface="+mn-lt"/>
            </a:endParaRPr>
          </a:p>
        </p:txBody>
      </p:sp>
      <p:sp>
        <p:nvSpPr>
          <p:cNvPr id="217" name="Google Shape;217;p27"/>
          <p:cNvSpPr/>
          <p:nvPr/>
        </p:nvSpPr>
        <p:spPr>
          <a:xfrm rot="-869551">
            <a:off x="6504335" y="2674187"/>
            <a:ext cx="1425354" cy="66219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18" name="Google Shape;218;p27"/>
          <p:cNvSpPr/>
          <p:nvPr/>
        </p:nvSpPr>
        <p:spPr>
          <a:xfrm rot="869551" flipH="1">
            <a:off x="5176653" y="2674187"/>
            <a:ext cx="1425354" cy="66219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19" name="Google Shape;219;p27"/>
          <p:cNvSpPr/>
          <p:nvPr/>
        </p:nvSpPr>
        <p:spPr>
          <a:xfrm rot="-869551">
            <a:off x="3859780" y="2674187"/>
            <a:ext cx="1425354" cy="66219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20" name="Google Shape;220;p27"/>
          <p:cNvSpPr/>
          <p:nvPr/>
        </p:nvSpPr>
        <p:spPr>
          <a:xfrm rot="869551" flipH="1">
            <a:off x="2532084" y="2674187"/>
            <a:ext cx="1425354" cy="66219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21" name="Google Shape;221;p27"/>
          <p:cNvSpPr/>
          <p:nvPr/>
        </p:nvSpPr>
        <p:spPr>
          <a:xfrm rot="-869551">
            <a:off x="1215212" y="2674187"/>
            <a:ext cx="1425354" cy="66219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222" name="Google Shape;222;p27"/>
          <p:cNvGrpSpPr/>
          <p:nvPr/>
        </p:nvGrpSpPr>
        <p:grpSpPr>
          <a:xfrm>
            <a:off x="2814981" y="2743322"/>
            <a:ext cx="2259354" cy="1407197"/>
            <a:chOff x="2114740" y="2543425"/>
            <a:chExt cx="1712700" cy="1230715"/>
          </a:xfrm>
        </p:grpSpPr>
        <p:sp>
          <p:nvSpPr>
            <p:cNvPr id="223" name="Google Shape;223;p27"/>
            <p:cNvSpPr txBox="1"/>
            <p:nvPr/>
          </p:nvSpPr>
          <p:spPr>
            <a:xfrm>
              <a:off x="2622642" y="2737212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b="1" dirty="0">
                  <a:solidFill>
                    <a:srgbClr val="0000DC"/>
                  </a:solidFill>
                  <a:latin typeface="+mn-lt"/>
                  <a:ea typeface="Roboto"/>
                  <a:cs typeface="Roboto"/>
                  <a:sym typeface="Roboto"/>
                </a:rPr>
                <a:t>2</a:t>
              </a:r>
              <a:endParaRPr b="1" dirty="0">
                <a:solidFill>
                  <a:srgbClr val="0000DC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4" name="Google Shape;224;p27"/>
            <p:cNvSpPr/>
            <p:nvPr/>
          </p:nvSpPr>
          <p:spPr>
            <a:xfrm rot="-1789476">
              <a:off x="2888080" y="2572699"/>
              <a:ext cx="160451" cy="160451"/>
            </a:xfrm>
            <a:prstGeom prst="ellipse">
              <a:avLst/>
            </a:prstGeom>
            <a:solidFill>
              <a:srgbClr val="0000DC"/>
            </a:solidFill>
            <a:ln w="38100" cap="flat" cmpd="sng">
              <a:solidFill>
                <a:srgbClr val="0000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2114740" y="307064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26" name="Google Shape;226;p27"/>
            <p:cNvSpPr txBox="1"/>
            <p:nvPr/>
          </p:nvSpPr>
          <p:spPr>
            <a:xfrm>
              <a:off x="2158990" y="3107840"/>
              <a:ext cx="1624200" cy="624600"/>
            </a:xfrm>
            <a:prstGeom prst="rect">
              <a:avLst/>
            </a:prstGeom>
            <a:solidFill>
              <a:srgbClr val="4BC8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  <a:t>Dohledání signatury a lokace</a:t>
              </a:r>
              <a:endParaRPr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2926090" y="3005991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228" name="Google Shape;228;p27"/>
          <p:cNvGrpSpPr/>
          <p:nvPr/>
        </p:nvGrpSpPr>
        <p:grpSpPr>
          <a:xfrm>
            <a:off x="5455896" y="2743322"/>
            <a:ext cx="2259354" cy="1407197"/>
            <a:chOff x="4165140" y="2543425"/>
            <a:chExt cx="1712700" cy="1230715"/>
          </a:xfrm>
        </p:grpSpPr>
        <p:sp>
          <p:nvSpPr>
            <p:cNvPr id="229" name="Google Shape;229;p27"/>
            <p:cNvSpPr/>
            <p:nvPr/>
          </p:nvSpPr>
          <p:spPr>
            <a:xfrm rot="-1789476">
              <a:off x="4941257" y="2572699"/>
              <a:ext cx="160451" cy="160451"/>
            </a:xfrm>
            <a:prstGeom prst="ellipse">
              <a:avLst/>
            </a:prstGeom>
            <a:solidFill>
              <a:srgbClr val="0000DC"/>
            </a:solidFill>
            <a:ln w="38100" cap="flat" cmpd="sng">
              <a:solidFill>
                <a:srgbClr val="0000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30" name="Google Shape;230;p27"/>
            <p:cNvSpPr txBox="1"/>
            <p:nvPr/>
          </p:nvSpPr>
          <p:spPr>
            <a:xfrm>
              <a:off x="4665129" y="2737212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b="1">
                  <a:solidFill>
                    <a:srgbClr val="0000DC"/>
                  </a:solidFill>
                  <a:latin typeface="+mn-lt"/>
                  <a:ea typeface="Roboto"/>
                  <a:cs typeface="Roboto"/>
                  <a:sym typeface="Roboto"/>
                </a:rPr>
                <a:t>4</a:t>
              </a:r>
              <a:endParaRPr b="1">
                <a:solidFill>
                  <a:srgbClr val="0000DC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4165140" y="307064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32" name="Google Shape;232;p27"/>
            <p:cNvSpPr txBox="1"/>
            <p:nvPr/>
          </p:nvSpPr>
          <p:spPr>
            <a:xfrm>
              <a:off x="4209390" y="3107840"/>
              <a:ext cx="1624200" cy="624600"/>
            </a:xfrm>
            <a:prstGeom prst="rect">
              <a:avLst/>
            </a:prstGeom>
            <a:solidFill>
              <a:srgbClr val="4BC8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  <a:t>Odeslání požadovaného dokumentu</a:t>
              </a:r>
              <a:endParaRPr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4976490" y="3005991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234" name="Google Shape;234;p27"/>
          <p:cNvGrpSpPr/>
          <p:nvPr/>
        </p:nvGrpSpPr>
        <p:grpSpPr>
          <a:xfrm>
            <a:off x="1478880" y="1248964"/>
            <a:ext cx="2259354" cy="1425536"/>
            <a:chOff x="1072790" y="1221570"/>
            <a:chExt cx="1712700" cy="1246754"/>
          </a:xfrm>
        </p:grpSpPr>
        <p:sp>
          <p:nvSpPr>
            <p:cNvPr id="235" name="Google Shape;235;p27"/>
            <p:cNvSpPr/>
            <p:nvPr/>
          </p:nvSpPr>
          <p:spPr>
            <a:xfrm>
              <a:off x="1072790" y="122157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36" name="Google Shape;236;p27"/>
            <p:cNvSpPr txBox="1"/>
            <p:nvPr/>
          </p:nvSpPr>
          <p:spPr>
            <a:xfrm>
              <a:off x="1579860" y="1986924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b="1">
                  <a:solidFill>
                    <a:srgbClr val="0000DC"/>
                  </a:solidFill>
                  <a:latin typeface="+mn-lt"/>
                  <a:ea typeface="Roboto"/>
                  <a:cs typeface="Roboto"/>
                  <a:sym typeface="Roboto"/>
                </a:rPr>
                <a:t>1</a:t>
              </a:r>
              <a:endParaRPr b="1">
                <a:solidFill>
                  <a:srgbClr val="0000DC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7" name="Google Shape;237;p27"/>
            <p:cNvSpPr/>
            <p:nvPr/>
          </p:nvSpPr>
          <p:spPr>
            <a:xfrm rot="10800000">
              <a:off x="1884115" y="1920663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38" name="Google Shape;238;p27"/>
            <p:cNvSpPr txBox="1"/>
            <p:nvPr/>
          </p:nvSpPr>
          <p:spPr>
            <a:xfrm>
              <a:off x="1117040" y="1258770"/>
              <a:ext cx="1624200" cy="624600"/>
            </a:xfrm>
            <a:prstGeom prst="rect">
              <a:avLst/>
            </a:prstGeom>
            <a:solidFill>
              <a:srgbClr val="4BC8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  <a:t>Formulář na webu knihovny / e-mail</a:t>
              </a:r>
              <a:endParaRPr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39" name="Google Shape;239;p27"/>
            <p:cNvSpPr/>
            <p:nvPr/>
          </p:nvSpPr>
          <p:spPr>
            <a:xfrm rot="-1789476">
              <a:off x="1846080" y="2278597"/>
              <a:ext cx="160451" cy="160451"/>
            </a:xfrm>
            <a:prstGeom prst="ellipse">
              <a:avLst/>
            </a:prstGeom>
            <a:solidFill>
              <a:srgbClr val="0000DC"/>
            </a:solidFill>
            <a:ln w="38100" cap="flat" cmpd="sng">
              <a:solidFill>
                <a:srgbClr val="0000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240" name="Google Shape;240;p27"/>
          <p:cNvGrpSpPr/>
          <p:nvPr/>
        </p:nvGrpSpPr>
        <p:grpSpPr>
          <a:xfrm>
            <a:off x="4113800" y="1248964"/>
            <a:ext cx="2259354" cy="1425536"/>
            <a:chOff x="3123140" y="1221570"/>
            <a:chExt cx="1712700" cy="1246754"/>
          </a:xfrm>
        </p:grpSpPr>
        <p:sp>
          <p:nvSpPr>
            <p:cNvPr id="241" name="Google Shape;241;p27"/>
            <p:cNvSpPr/>
            <p:nvPr/>
          </p:nvSpPr>
          <p:spPr>
            <a:xfrm rot="-1789476">
              <a:off x="3899258" y="2278597"/>
              <a:ext cx="160451" cy="160451"/>
            </a:xfrm>
            <a:prstGeom prst="ellipse">
              <a:avLst/>
            </a:prstGeom>
            <a:solidFill>
              <a:srgbClr val="0000DC"/>
            </a:solidFill>
            <a:ln w="38100" cap="flat" cmpd="sng">
              <a:solidFill>
                <a:srgbClr val="0000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3123140" y="122157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43" name="Google Shape;243;p27"/>
            <p:cNvSpPr/>
            <p:nvPr/>
          </p:nvSpPr>
          <p:spPr>
            <a:xfrm rot="10800000">
              <a:off x="3934465" y="1920663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44" name="Google Shape;244;p27"/>
            <p:cNvSpPr txBox="1"/>
            <p:nvPr/>
          </p:nvSpPr>
          <p:spPr>
            <a:xfrm>
              <a:off x="3167390" y="1258770"/>
              <a:ext cx="1624200" cy="624600"/>
            </a:xfrm>
            <a:prstGeom prst="rect">
              <a:avLst/>
            </a:prstGeom>
            <a:solidFill>
              <a:srgbClr val="4BC8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  <a:t>Zaevidování </a:t>
              </a:r>
              <a:br>
                <a:rPr lang="en" dirty="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</a:br>
              <a:r>
                <a:rPr lang="en" dirty="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  <a:t>požadavku</a:t>
              </a:r>
              <a:endParaRPr dirty="0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245" name="Google Shape;245;p27"/>
          <p:cNvSpPr txBox="1"/>
          <p:nvPr/>
        </p:nvSpPr>
        <p:spPr>
          <a:xfrm>
            <a:off x="4782153" y="2095025"/>
            <a:ext cx="8976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rgbClr val="0000DC"/>
                </a:solidFill>
                <a:latin typeface="+mn-lt"/>
                <a:ea typeface="Roboto"/>
                <a:cs typeface="Roboto"/>
                <a:sym typeface="Roboto"/>
              </a:rPr>
              <a:t>3</a:t>
            </a:r>
            <a:endParaRPr b="1">
              <a:solidFill>
                <a:srgbClr val="0000DC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Nejčastější žadatelé</a:t>
            </a:r>
            <a:endParaRPr dirty="0">
              <a:latin typeface="+mn-lt"/>
            </a:endParaRPr>
          </a:p>
        </p:txBody>
      </p:sp>
      <p:sp>
        <p:nvSpPr>
          <p:cNvPr id="251" name="Google Shape;251;p28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Národní knihovna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knihovny jiných VŠ a akademických pracovišť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vědecké knihovny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městské a obecní knihovny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knihovny nemocnic a jiných zdravotních zařízení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uměnovědné knihovny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archivy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Další činnosti</a:t>
            </a:r>
            <a:endParaRPr dirty="0">
              <a:latin typeface="+mn-lt"/>
            </a:endParaRPr>
          </a:p>
        </p:txBody>
      </p:sp>
      <p:sp>
        <p:nvSpPr>
          <p:cNvPr id="257" name="Google Shape;257;p29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péče o fond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obalování knih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oprava / lepení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vyřizování dlouhodobých výpůjček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evidence / komunikace se žadatelem / žádosti o výpůjčku</a:t>
            </a:r>
            <a:endParaRPr dirty="0">
              <a:latin typeface="+mn-lt"/>
            </a:endParaRPr>
          </a:p>
        </p:txBody>
      </p:sp>
      <p:pic>
        <p:nvPicPr>
          <p:cNvPr id="258" name="Google Shape;2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9294" y="342581"/>
            <a:ext cx="2478177" cy="3304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167" y="0"/>
            <a:ext cx="9220168" cy="614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B11A97D-B3B7-4386-AC0D-CCC30CE9C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824" y="0"/>
            <a:ext cx="62183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80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687FB2-75AA-409A-B48F-EA67FBA5A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" y="0"/>
            <a:ext cx="91379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5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olice, červená, interiér&#10;&#10;Popis byl vytvořen automaticky">
            <a:extLst>
              <a:ext uri="{FF2B5EF4-FFF2-40B4-BE49-F238E27FC236}">
                <a16:creationId xmlns:a16="http://schemas.microsoft.com/office/drawing/2014/main" id="{72B6FFA9-B635-4029-9665-5E53FDF46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" y="0"/>
            <a:ext cx="91379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červená&#10;&#10;Popis byl vytvořen automaticky">
            <a:extLst>
              <a:ext uri="{FF2B5EF4-FFF2-40B4-BE49-F238E27FC236}">
                <a16:creationId xmlns:a16="http://schemas.microsoft.com/office/drawing/2014/main" id="{5D1C48C5-334D-4030-814F-C5231978E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" y="0"/>
            <a:ext cx="91379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71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Reprografické služby</a:t>
            </a:r>
            <a:endParaRPr dirty="0">
              <a:latin typeface="+mn-lt"/>
            </a:endParaRPr>
          </a:p>
        </p:txBody>
      </p:sp>
      <p:sp>
        <p:nvSpPr>
          <p:cNvPr id="269" name="Google Shape;269;p31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obsluha a první pomoc u kopírek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vazba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kroužková / kovová / termo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-CZ" dirty="0">
                <a:latin typeface="+mn-lt"/>
              </a:rPr>
              <a:t> 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skenování publikací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elektronické kopie dokumentů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  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xerokopie na vyžádání (s vazbou / bez)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formulář -&gt; sken -&gt; tisk -&gt; e-mail o vyřízení -&gt; platba</a:t>
            </a:r>
            <a:endParaRPr dirty="0">
              <a:latin typeface="+mn-lt"/>
            </a:endParaRPr>
          </a:p>
        </p:txBody>
      </p:sp>
      <p:pic>
        <p:nvPicPr>
          <p:cNvPr id="270" name="Google Shape;2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955" y="540000"/>
            <a:ext cx="3760925" cy="283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219" y="3092088"/>
            <a:ext cx="1341550" cy="5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40026"/>
          <a:stretch/>
        </p:blipFill>
        <p:spPr>
          <a:xfrm>
            <a:off x="925219" y="2142358"/>
            <a:ext cx="1387175" cy="45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-822192"/>
            <a:ext cx="9143997" cy="6100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Další činnosti</a:t>
            </a:r>
            <a:endParaRPr dirty="0">
              <a:latin typeface="+mn-lt"/>
            </a:endParaRPr>
          </a:p>
        </p:txBody>
      </p:sp>
      <p:sp>
        <p:nvSpPr>
          <p:cNvPr id="278" name="Google Shape;278;p32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prodej kancelářských pomůcek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prodej publikací pracovišť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výdej a sběr ztrát a nálezů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monitorování stavu Čítárny a Týmových studoven</a:t>
            </a:r>
            <a:endParaRPr dirty="0">
              <a:latin typeface="+mn-lt"/>
            </a:endParaRPr>
          </a:p>
        </p:txBody>
      </p:sp>
      <p:pic>
        <p:nvPicPr>
          <p:cNvPr id="279" name="Google Shape;2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276" y="2724702"/>
            <a:ext cx="2818197" cy="187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/>
          <p:cNvPicPr preferRelativeResize="0"/>
          <p:nvPr/>
        </p:nvPicPr>
        <p:blipFill rotWithShape="1">
          <a:blip r:embed="rId4">
            <a:alphaModFix/>
          </a:blip>
          <a:srcRect t="20601" b="9326"/>
          <a:stretch/>
        </p:blipFill>
        <p:spPr>
          <a:xfrm>
            <a:off x="4572000" y="2724699"/>
            <a:ext cx="1788124" cy="187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/>
          <p:cNvPicPr preferRelativeResize="0"/>
          <p:nvPr/>
        </p:nvPicPr>
        <p:blipFill rotWithShape="1">
          <a:blip r:embed="rId5">
            <a:alphaModFix/>
          </a:blip>
          <a:srcRect l="43323" t="12197" r="9739" b="7822"/>
          <a:stretch/>
        </p:blipFill>
        <p:spPr>
          <a:xfrm>
            <a:off x="7001356" y="540000"/>
            <a:ext cx="2037893" cy="2314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3"/>
          <p:cNvPicPr preferRelativeResize="0"/>
          <p:nvPr/>
        </p:nvPicPr>
        <p:blipFill rotWithShape="1">
          <a:blip r:embed="rId3">
            <a:alphaModFix/>
          </a:blip>
          <a:srcRect t="33092" b="21383"/>
          <a:stretch/>
        </p:blipFill>
        <p:spPr>
          <a:xfrm>
            <a:off x="-53475" y="-213875"/>
            <a:ext cx="9197471" cy="558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&#10;&#10;Popis byl vytvořen automaticky">
            <a:extLst>
              <a:ext uri="{FF2B5EF4-FFF2-40B4-BE49-F238E27FC236}">
                <a16:creationId xmlns:a16="http://schemas.microsoft.com/office/drawing/2014/main" id="{20BC4783-4C2D-4D13-8DFC-A3ED1C8E5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" y="0"/>
            <a:ext cx="91379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3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bílá&#10;&#10;Popis byl vytvořen automaticky">
            <a:extLst>
              <a:ext uri="{FF2B5EF4-FFF2-40B4-BE49-F238E27FC236}">
                <a16:creationId xmlns:a16="http://schemas.microsoft.com/office/drawing/2014/main" id="{4B19E0F6-158A-4DDA-B1B6-7274DC2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63" y="0"/>
            <a:ext cx="28944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1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bílá&#10;&#10;Popis byl vytvořen automaticky">
            <a:extLst>
              <a:ext uri="{FF2B5EF4-FFF2-40B4-BE49-F238E27FC236}">
                <a16:creationId xmlns:a16="http://schemas.microsoft.com/office/drawing/2014/main" id="{ABF7D06E-8C4A-4A71-BB2F-4ACC03FA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05" y="0"/>
            <a:ext cx="28917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77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&#10;&#10;Popis byl vytvořen automaticky">
            <a:extLst>
              <a:ext uri="{FF2B5EF4-FFF2-40B4-BE49-F238E27FC236}">
                <a16:creationId xmlns:a16="http://schemas.microsoft.com/office/drawing/2014/main" id="{0FEDFBA5-4FBE-4BB0-97F4-789090AA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00250" y="1124178"/>
            <a:ext cx="5143500" cy="28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Sklad</a:t>
            </a:r>
            <a:endParaRPr dirty="0">
              <a:latin typeface="+mn-lt"/>
            </a:endParaRPr>
          </a:p>
        </p:txBody>
      </p:sp>
      <p:sp>
        <p:nvSpPr>
          <p:cNvPr id="292" name="Google Shape;292;p34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vyřizování žádanek</a:t>
            </a:r>
            <a:endParaRPr dirty="0">
              <a:latin typeface="+mn-lt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žádost přes katalog -&gt; žádanka -&gt; vyhledání ve skladu -&gt; odeslání výtahem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práce s fondem</a:t>
            </a:r>
            <a:endParaRPr dirty="0">
              <a:latin typeface="+mn-lt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signaturování knih a časopisu (staré výtisky)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interní služby</a:t>
            </a:r>
            <a:endParaRPr dirty="0">
              <a:latin typeface="+mn-lt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vyřizování pošty (podatelna FF)</a:t>
            </a:r>
            <a:endParaRPr dirty="0">
              <a:latin typeface="+mn-lt"/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vybírání Biblioboxu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příprava a zavírání Týmových studoven a Čítárny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údržba kuchyněk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malé opravy a manuální práce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kolonáda&#10;&#10;Popis byl vytvořen automaticky">
            <a:extLst>
              <a:ext uri="{FF2B5EF4-FFF2-40B4-BE49-F238E27FC236}">
                <a16:creationId xmlns:a16="http://schemas.microsoft.com/office/drawing/2014/main" id="{5301308B-DC53-4097-B2C9-0463F138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56" y="361066"/>
            <a:ext cx="3712464" cy="2578608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EA0BF90-3C31-41BB-8224-F16FEA4F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389" y="2218425"/>
            <a:ext cx="3782568" cy="25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31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38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latin typeface="+mn-lt"/>
              </a:rPr>
              <a:t>Děkuj</a:t>
            </a:r>
            <a:r>
              <a:rPr lang="cs-CZ" sz="3500" b="1" dirty="0" err="1">
                <a:latin typeface="+mn-lt"/>
              </a:rPr>
              <a:t>eme</a:t>
            </a:r>
            <a:r>
              <a:rPr lang="en" sz="3500" b="1" dirty="0">
                <a:latin typeface="+mn-lt"/>
              </a:rPr>
              <a:t> za pozornost</a:t>
            </a:r>
            <a:endParaRPr sz="3500" b="1" dirty="0"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latin typeface="+mn-lt"/>
              </a:rPr>
              <a:t>:)</a:t>
            </a:r>
            <a:endParaRPr sz="3500" b="1" dirty="0"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Dotazy</a:t>
            </a:r>
            <a:r>
              <a:rPr lang="cs-CZ" dirty="0">
                <a:latin typeface="+mn-lt"/>
              </a:rPr>
              <a:t> ke zmíněným službám</a:t>
            </a:r>
            <a:r>
              <a:rPr lang="en" dirty="0">
                <a:latin typeface="+mn-lt"/>
              </a:rPr>
              <a:t> pište </a:t>
            </a:r>
            <a:r>
              <a:rPr lang="cs-CZ" dirty="0">
                <a:latin typeface="+mn-lt"/>
              </a:rPr>
              <a:t>případně pod tuto událost </a:t>
            </a:r>
            <a:br>
              <a:rPr lang="cs-CZ" dirty="0">
                <a:latin typeface="+mn-lt"/>
              </a:rPr>
            </a:br>
            <a:r>
              <a:rPr lang="en" dirty="0">
                <a:latin typeface="+mn-lt"/>
              </a:rPr>
              <a:t>do </a:t>
            </a:r>
            <a:r>
              <a:rPr lang="cs-CZ" dirty="0">
                <a:latin typeface="+mn-lt"/>
              </a:rPr>
              <a:t>MS </a:t>
            </a:r>
            <a:r>
              <a:rPr lang="en" dirty="0">
                <a:latin typeface="+mn-lt"/>
              </a:rPr>
              <a:t>Teams </a:t>
            </a:r>
            <a:r>
              <a:rPr lang="cs-CZ" i="1" dirty="0">
                <a:latin typeface="+mn-lt"/>
              </a:rPr>
              <a:t>ISKB16 </a:t>
            </a:r>
            <a:r>
              <a:rPr lang="en" i="1" dirty="0">
                <a:latin typeface="+mn-lt"/>
              </a:rPr>
              <a:t>Referenční</a:t>
            </a:r>
            <a:r>
              <a:rPr lang="cs-CZ" i="1" dirty="0">
                <a:latin typeface="+mn-lt"/>
              </a:rPr>
              <a:t> a informační</a:t>
            </a:r>
            <a:r>
              <a:rPr lang="en" i="1" dirty="0">
                <a:latin typeface="+mn-lt"/>
              </a:rPr>
              <a:t> služby 1</a:t>
            </a:r>
            <a:br>
              <a:rPr lang="cs-CZ" i="1" dirty="0">
                <a:latin typeface="+mn-lt"/>
              </a:rPr>
            </a:br>
            <a:endParaRPr i="1" dirty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57349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Výpůjční služby</a:t>
            </a:r>
            <a:endParaRPr dirty="0">
              <a:latin typeface="+mn-lt"/>
            </a:endParaRPr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jedna ze základních služeb knihovny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prezenční / absenční výpůjčky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  <a:hlinkClick r:id="rId3"/>
              </a:rPr>
              <a:t>sklad</a:t>
            </a:r>
            <a:r>
              <a:rPr lang="en" dirty="0">
                <a:latin typeface="+mn-lt"/>
              </a:rPr>
              <a:t> / </a:t>
            </a:r>
            <a:r>
              <a:rPr lang="en" dirty="0">
                <a:latin typeface="+mn-lt"/>
                <a:hlinkClick r:id="rId4"/>
              </a:rPr>
              <a:t>volný výběr</a:t>
            </a:r>
            <a:r>
              <a:rPr lang="en" dirty="0">
                <a:latin typeface="+mn-lt"/>
              </a:rPr>
              <a:t> / dlouhodobá výpůjčka </a:t>
            </a:r>
            <a:br>
              <a:rPr lang="en" dirty="0">
                <a:latin typeface="+mn-lt"/>
              </a:rPr>
            </a:br>
            <a:r>
              <a:rPr lang="en" dirty="0">
                <a:latin typeface="+mn-lt"/>
              </a:rPr>
              <a:t>/ </a:t>
            </a:r>
            <a:r>
              <a:rPr lang="en" dirty="0">
                <a:latin typeface="+mn-lt"/>
                <a:hlinkClick r:id="rId5"/>
              </a:rPr>
              <a:t>katederní knihovny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samoobsluha / výpůjční pult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  <a:hlinkClick r:id="rId6"/>
              </a:rPr>
              <a:t>knihy</a:t>
            </a:r>
            <a:r>
              <a:rPr lang="en" dirty="0">
                <a:latin typeface="+mn-lt"/>
              </a:rPr>
              <a:t> / </a:t>
            </a:r>
            <a:r>
              <a:rPr lang="en" dirty="0">
                <a:latin typeface="+mn-lt"/>
                <a:hlinkClick r:id="rId7"/>
              </a:rPr>
              <a:t>časopisy</a:t>
            </a:r>
            <a:r>
              <a:rPr lang="en" dirty="0">
                <a:latin typeface="+mn-lt"/>
              </a:rPr>
              <a:t> / </a:t>
            </a:r>
            <a:r>
              <a:rPr lang="en" dirty="0">
                <a:latin typeface="+mn-lt"/>
                <a:hlinkClick r:id="rId8"/>
              </a:rPr>
              <a:t>deskové hry </a:t>
            </a:r>
            <a:r>
              <a:rPr lang="en" dirty="0">
                <a:latin typeface="+mn-lt"/>
              </a:rPr>
              <a:t>/ </a:t>
            </a:r>
            <a:r>
              <a:rPr lang="en" dirty="0">
                <a:latin typeface="+mn-lt"/>
                <a:hlinkClick r:id="rId9"/>
              </a:rPr>
              <a:t>mobilní skříňky </a:t>
            </a:r>
            <a:endParaRPr dirty="0">
              <a:latin typeface="+mn-lt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84495" y="468562"/>
            <a:ext cx="2452348" cy="367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Staré tisky</a:t>
            </a:r>
            <a:endParaRPr dirty="0">
              <a:latin typeface="+mn-lt"/>
            </a:endParaRPr>
          </a:p>
        </p:txBody>
      </p:sp>
      <p:sp>
        <p:nvSpPr>
          <p:cNvPr id="298" name="Google Shape;298;p35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péče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odplísnění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drobné opravy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zajištění větších oprav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exkurze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prostor pro výzkum</a:t>
            </a:r>
            <a:endParaRPr dirty="0">
              <a:latin typeface="+mn-lt"/>
            </a:endParaRPr>
          </a:p>
        </p:txBody>
      </p:sp>
      <p:pic>
        <p:nvPicPr>
          <p:cNvPr id="299" name="Google Shape;2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2025" y="314325"/>
            <a:ext cx="3021806" cy="4003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540000" y="539999"/>
            <a:ext cx="8064900" cy="524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Registrace</a:t>
            </a:r>
            <a:endParaRPr dirty="0">
              <a:latin typeface="+mn-lt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část fondu (VV) a prostory ÚK jsou přístupné i bez </a:t>
            </a:r>
            <a:r>
              <a:rPr lang="en" dirty="0">
                <a:latin typeface="+mn-lt"/>
                <a:hlinkClick r:id="rId3"/>
              </a:rPr>
              <a:t>registrace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nutná pro půjčování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online (</a:t>
            </a:r>
            <a:r>
              <a:rPr lang="en" u="sng" dirty="0">
                <a:solidFill>
                  <a:schemeClr val="hlink"/>
                </a:solidFill>
                <a:latin typeface="+mn-lt"/>
                <a:hlinkClick r:id="rId4"/>
              </a:rPr>
              <a:t>INET</a:t>
            </a:r>
            <a:r>
              <a:rPr lang="en" dirty="0">
                <a:latin typeface="+mn-lt"/>
              </a:rPr>
              <a:t>, pro všechny knihovny MUNI)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osobně u Výpůjčního a registračního pultu v přízemí (jenom pro FF MU)</a:t>
            </a:r>
            <a:endParaRPr dirty="0">
              <a:latin typeface="+mn-lt"/>
            </a:endParaRPr>
          </a:p>
          <a:p>
            <a:pPr marL="1371600" lvl="2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AutoNum type="romanLcPeriod"/>
            </a:pPr>
            <a:r>
              <a:rPr lang="en" sz="1300" dirty="0">
                <a:latin typeface="+mn-lt"/>
              </a:rPr>
              <a:t>prokázání totožnosti a příslušnosti k MUNI (ISIC, karta zaměstnance, Karta absolventa, SAPMU), veřejnost za poplatek a s omezením</a:t>
            </a:r>
            <a:endParaRPr sz="1300" dirty="0">
              <a:latin typeface="+mn-lt"/>
            </a:endParaRPr>
          </a:p>
          <a:p>
            <a:pPr marL="1371600" lvl="2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AutoNum type="romanLcPeriod"/>
            </a:pPr>
            <a:r>
              <a:rPr lang="en" sz="1300" dirty="0">
                <a:latin typeface="+mn-lt"/>
              </a:rPr>
              <a:t>vyplnění registračního formuláře</a:t>
            </a:r>
            <a:endParaRPr sz="1300" dirty="0">
              <a:latin typeface="+mn-lt"/>
            </a:endParaRPr>
          </a:p>
          <a:p>
            <a:pPr marL="1371600" lvl="2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AutoNum type="romanLcPeriod"/>
            </a:pPr>
            <a:r>
              <a:rPr lang="en" sz="1300" dirty="0">
                <a:latin typeface="+mn-lt"/>
              </a:rPr>
              <a:t>vložení údajů do systému Aleph (některé základní údaje systém čerpá z ISu)</a:t>
            </a:r>
            <a:endParaRPr sz="1300" dirty="0"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4815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+mn-lt"/>
              </a:rPr>
              <a:t>Půjčování </a:t>
            </a:r>
            <a:endParaRPr dirty="0">
              <a:latin typeface="+mn-lt"/>
            </a:endParaRPr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vyřizování přes modul Alephu (Circulation) anebo tzv. Výpůjčák (na míru upravené rozhraní pro půjčování)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i="1" dirty="0">
                <a:latin typeface="+mn-lt"/>
              </a:rPr>
              <a:t>volný výběr</a:t>
            </a:r>
            <a:endParaRPr i="1"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kniha -&gt; nahrání karty (čipu) -&gt; naskenování čárového kódu jednotky -&gt; podpis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i="1" dirty="0">
                <a:latin typeface="+mn-lt"/>
              </a:rPr>
              <a:t>sklad</a:t>
            </a:r>
            <a:endParaRPr i="1"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žádost přes katalog -&gt; žádanka -&gt; vyhledání ve skladu -&gt; výtah -&gt; vyřízení žádosti</a:t>
            </a:r>
            <a:endParaRPr i="1" dirty="0">
              <a:latin typeface="+mn-l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latin typeface="+mn-l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n-lt"/>
              </a:rPr>
              <a:t>Katederní knihovny mají vlastní systém půjčování!</a:t>
            </a:r>
            <a:r>
              <a:rPr lang="en" b="1" i="1" dirty="0">
                <a:latin typeface="+mn-lt"/>
              </a:rPr>
              <a:t> </a:t>
            </a:r>
            <a:endParaRPr b="1" i="1" dirty="0"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48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Prodlužování / vracení</a:t>
            </a:r>
            <a:endParaRPr dirty="0">
              <a:latin typeface="+mn-lt"/>
            </a:endParaRPr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5887193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  <a:hlinkClick r:id="rId3"/>
              </a:rPr>
              <a:t>prodloužení</a:t>
            </a:r>
            <a:r>
              <a:rPr lang="en" dirty="0">
                <a:latin typeface="+mn-lt"/>
              </a:rPr>
              <a:t> v katalogu / e-mailem / telefonem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překročení výpůjční lhůty = poplatek z prodlení (hotovost / karta / SUPO / </a:t>
            </a:r>
            <a:r>
              <a:rPr lang="en" dirty="0">
                <a:solidFill>
                  <a:srgbClr val="CCCCCC"/>
                </a:solidFill>
                <a:latin typeface="+mn-lt"/>
              </a:rPr>
              <a:t>převod</a:t>
            </a:r>
            <a:r>
              <a:rPr lang="en" dirty="0">
                <a:latin typeface="+mn-lt"/>
              </a:rPr>
              <a:t>)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  <a:hlinkClick r:id="rId4"/>
              </a:rPr>
              <a:t>vracení</a:t>
            </a:r>
            <a:r>
              <a:rPr lang="en" dirty="0">
                <a:latin typeface="+mn-lt"/>
              </a:rPr>
              <a:t> osobně / bibliobox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automatické odečtení z účtu po načtení čárového kódu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7193" y="1206744"/>
            <a:ext cx="2614597" cy="291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539550" y="547144"/>
            <a:ext cx="8064900" cy="5315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Meziknihovní výpůjční služba</a:t>
            </a:r>
            <a:r>
              <a:rPr lang="cs-CZ" dirty="0">
                <a:latin typeface="+mn-lt"/>
              </a:rPr>
              <a:t> (MVS)</a:t>
            </a:r>
            <a:endParaRPr dirty="0">
              <a:latin typeface="+mn-lt"/>
            </a:endParaRPr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  <a:hlinkClick r:id="rId3"/>
              </a:rPr>
              <a:t>zajištění zdrojů z jiné knihovny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v rámci ČR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mimo Brno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knihy a články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dvě úrovně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objednávky pro registrované uživatele ÚK FF MU</a:t>
            </a:r>
            <a:endParaRPr dirty="0">
              <a:latin typeface="+mn-lt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en" dirty="0">
                <a:latin typeface="+mn-lt"/>
              </a:rPr>
              <a:t>objednávky jiných knihoven z fondu ÚK FF MU</a:t>
            </a:r>
            <a:endParaRPr dirty="0">
              <a:latin typeface="+mn-lt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en" dirty="0">
                <a:latin typeface="+mn-lt"/>
              </a:rPr>
              <a:t>mezinárodní žádosti vyřizuje MZK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540000" y="539999"/>
            <a:ext cx="8064900" cy="4942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Žádosti od uživatelů</a:t>
            </a:r>
            <a:endParaRPr dirty="0">
              <a:latin typeface="+mn-lt"/>
            </a:endParaRPr>
          </a:p>
        </p:txBody>
      </p:sp>
      <p:sp>
        <p:nvSpPr>
          <p:cNvPr id="163" name="Google Shape;163;p25"/>
          <p:cNvSpPr/>
          <p:nvPr/>
        </p:nvSpPr>
        <p:spPr>
          <a:xfrm rot="-984884">
            <a:off x="7096892" y="25565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4" name="Google Shape;164;p25"/>
          <p:cNvSpPr/>
          <p:nvPr/>
        </p:nvSpPr>
        <p:spPr>
          <a:xfrm rot="984884" flipH="1">
            <a:off x="6063278" y="25565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5" name="Google Shape;165;p25"/>
          <p:cNvSpPr/>
          <p:nvPr/>
        </p:nvSpPr>
        <p:spPr>
          <a:xfrm rot="-984884">
            <a:off x="5036629" y="25565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6" name="Google Shape;166;p25"/>
          <p:cNvSpPr/>
          <p:nvPr/>
        </p:nvSpPr>
        <p:spPr>
          <a:xfrm rot="984884" flipH="1">
            <a:off x="4005984" y="25565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7" name="Google Shape;167;p25"/>
          <p:cNvSpPr/>
          <p:nvPr/>
        </p:nvSpPr>
        <p:spPr>
          <a:xfrm rot="-984884">
            <a:off x="2983463" y="25565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8" name="Google Shape;168;p25"/>
          <p:cNvSpPr/>
          <p:nvPr/>
        </p:nvSpPr>
        <p:spPr>
          <a:xfrm rot="984884" flipH="1">
            <a:off x="1952807" y="25565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9" name="Google Shape;169;p25"/>
          <p:cNvSpPr/>
          <p:nvPr/>
        </p:nvSpPr>
        <p:spPr>
          <a:xfrm rot="-984884">
            <a:off x="930286" y="25565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0000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170" name="Google Shape;170;p25"/>
          <p:cNvGrpSpPr/>
          <p:nvPr/>
        </p:nvGrpSpPr>
        <p:grpSpPr>
          <a:xfrm>
            <a:off x="2166875" y="2617312"/>
            <a:ext cx="1712700" cy="1230715"/>
            <a:chOff x="2114740" y="2543425"/>
            <a:chExt cx="1712700" cy="1230715"/>
          </a:xfrm>
        </p:grpSpPr>
        <p:sp>
          <p:nvSpPr>
            <p:cNvPr id="171" name="Google Shape;171;p25"/>
            <p:cNvSpPr txBox="1"/>
            <p:nvPr/>
          </p:nvSpPr>
          <p:spPr>
            <a:xfrm>
              <a:off x="2622642" y="2737212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 dirty="0">
                  <a:solidFill>
                    <a:srgbClr val="0000DC"/>
                  </a:solidFill>
                  <a:latin typeface="+mn-lt"/>
                  <a:ea typeface="Roboto"/>
                  <a:cs typeface="Roboto"/>
                  <a:sym typeface="Roboto"/>
                </a:rPr>
                <a:t>2</a:t>
              </a:r>
              <a:endParaRPr sz="1300" b="1" dirty="0">
                <a:solidFill>
                  <a:srgbClr val="0000DC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" name="Google Shape;172;p25"/>
            <p:cNvSpPr/>
            <p:nvPr/>
          </p:nvSpPr>
          <p:spPr>
            <a:xfrm rot="-1789476">
              <a:off x="2888080" y="2572699"/>
              <a:ext cx="160451" cy="160451"/>
            </a:xfrm>
            <a:prstGeom prst="ellipse">
              <a:avLst/>
            </a:prstGeom>
            <a:solidFill>
              <a:srgbClr val="0000DC"/>
            </a:solidFill>
            <a:ln w="38100" cap="flat" cmpd="sng">
              <a:solidFill>
                <a:srgbClr val="0000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2114740" y="307064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4" name="Google Shape;174;p25"/>
            <p:cNvSpPr txBox="1"/>
            <p:nvPr/>
          </p:nvSpPr>
          <p:spPr>
            <a:xfrm>
              <a:off x="2158990" y="3107840"/>
              <a:ext cx="1624200" cy="624600"/>
            </a:xfrm>
            <a:prstGeom prst="rect">
              <a:avLst/>
            </a:prstGeom>
            <a:solidFill>
              <a:srgbClr val="4BC8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  <a:t>Zaevidování požadavku</a:t>
              </a:r>
              <a:endParaRPr sz="13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2926090" y="3005991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176" name="Google Shape;176;p25"/>
          <p:cNvGrpSpPr/>
          <p:nvPr/>
        </p:nvGrpSpPr>
        <p:grpSpPr>
          <a:xfrm>
            <a:off x="4227940" y="2617313"/>
            <a:ext cx="1712700" cy="1230715"/>
            <a:chOff x="4165140" y="2543425"/>
            <a:chExt cx="1712700" cy="1230715"/>
          </a:xfrm>
        </p:grpSpPr>
        <p:sp>
          <p:nvSpPr>
            <p:cNvPr id="177" name="Google Shape;177;p25"/>
            <p:cNvSpPr/>
            <p:nvPr/>
          </p:nvSpPr>
          <p:spPr>
            <a:xfrm rot="-1789476">
              <a:off x="4941257" y="2572699"/>
              <a:ext cx="160451" cy="160451"/>
            </a:xfrm>
            <a:prstGeom prst="ellipse">
              <a:avLst/>
            </a:prstGeom>
            <a:solidFill>
              <a:srgbClr val="0000DC"/>
            </a:solidFill>
            <a:ln w="38100" cap="flat" cmpd="sng">
              <a:solidFill>
                <a:srgbClr val="0000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78" name="Google Shape;178;p25"/>
            <p:cNvSpPr txBox="1"/>
            <p:nvPr/>
          </p:nvSpPr>
          <p:spPr>
            <a:xfrm>
              <a:off x="4665129" y="2737212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 dirty="0">
                  <a:solidFill>
                    <a:srgbClr val="0000DC"/>
                  </a:solidFill>
                  <a:latin typeface="+mn-lt"/>
                  <a:ea typeface="Roboto"/>
                  <a:cs typeface="Roboto"/>
                  <a:sym typeface="Roboto"/>
                </a:rPr>
                <a:t>4</a:t>
              </a:r>
              <a:endParaRPr sz="1300" b="1" dirty="0">
                <a:solidFill>
                  <a:srgbClr val="0000DC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" name="Google Shape;179;p25"/>
            <p:cNvSpPr/>
            <p:nvPr/>
          </p:nvSpPr>
          <p:spPr>
            <a:xfrm>
              <a:off x="4165140" y="307064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0" name="Google Shape;180;p25"/>
            <p:cNvSpPr txBox="1"/>
            <p:nvPr/>
          </p:nvSpPr>
          <p:spPr>
            <a:xfrm>
              <a:off x="4209390" y="3107840"/>
              <a:ext cx="1624200" cy="624600"/>
            </a:xfrm>
            <a:prstGeom prst="rect">
              <a:avLst/>
            </a:prstGeom>
            <a:solidFill>
              <a:srgbClr val="4BC8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  <a:t>Odeslání žádosti do knihovny</a:t>
              </a:r>
              <a:endParaRPr sz="13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1" name="Google Shape;181;p25"/>
            <p:cNvSpPr/>
            <p:nvPr/>
          </p:nvSpPr>
          <p:spPr>
            <a:xfrm>
              <a:off x="4976490" y="3005991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182" name="Google Shape;182;p25"/>
          <p:cNvGrpSpPr/>
          <p:nvPr/>
        </p:nvGrpSpPr>
        <p:grpSpPr>
          <a:xfrm>
            <a:off x="1140195" y="1295457"/>
            <a:ext cx="1712700" cy="1246754"/>
            <a:chOff x="1072790" y="1221570"/>
            <a:chExt cx="1712700" cy="1246754"/>
          </a:xfrm>
        </p:grpSpPr>
        <p:sp>
          <p:nvSpPr>
            <p:cNvPr id="183" name="Google Shape;183;p25"/>
            <p:cNvSpPr/>
            <p:nvPr/>
          </p:nvSpPr>
          <p:spPr>
            <a:xfrm>
              <a:off x="1072790" y="122157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4" name="Google Shape;184;p25"/>
            <p:cNvSpPr txBox="1"/>
            <p:nvPr/>
          </p:nvSpPr>
          <p:spPr>
            <a:xfrm>
              <a:off x="1579860" y="1986924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 dirty="0">
                  <a:solidFill>
                    <a:srgbClr val="0000DC"/>
                  </a:solidFill>
                  <a:latin typeface="+mn-lt"/>
                  <a:ea typeface="Roboto"/>
                  <a:cs typeface="Roboto"/>
                  <a:sym typeface="Roboto"/>
                </a:rPr>
                <a:t>1</a:t>
              </a:r>
              <a:endParaRPr sz="1300" b="1" dirty="0">
                <a:solidFill>
                  <a:srgbClr val="0000DC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5" name="Google Shape;185;p25"/>
            <p:cNvSpPr/>
            <p:nvPr/>
          </p:nvSpPr>
          <p:spPr>
            <a:xfrm rot="10800000">
              <a:off x="1884115" y="1920663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6" name="Google Shape;186;p25"/>
            <p:cNvSpPr txBox="1"/>
            <p:nvPr/>
          </p:nvSpPr>
          <p:spPr>
            <a:xfrm>
              <a:off x="1117040" y="1258770"/>
              <a:ext cx="1624200" cy="624600"/>
            </a:xfrm>
            <a:prstGeom prst="rect">
              <a:avLst/>
            </a:prstGeom>
            <a:solidFill>
              <a:srgbClr val="4BC8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dirty="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  <a:t>Formulář na webu knihovny</a:t>
              </a:r>
              <a:endParaRPr sz="130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87" name="Google Shape;187;p25"/>
            <p:cNvSpPr/>
            <p:nvPr/>
          </p:nvSpPr>
          <p:spPr>
            <a:xfrm rot="-1789476">
              <a:off x="1846080" y="2278597"/>
              <a:ext cx="160451" cy="160451"/>
            </a:xfrm>
            <a:prstGeom prst="ellipse">
              <a:avLst/>
            </a:prstGeom>
            <a:solidFill>
              <a:srgbClr val="0000DC"/>
            </a:solidFill>
            <a:ln w="38100" cap="flat" cmpd="sng">
              <a:solidFill>
                <a:srgbClr val="0000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188" name="Google Shape;188;p25"/>
          <p:cNvGrpSpPr/>
          <p:nvPr/>
        </p:nvGrpSpPr>
        <p:grpSpPr>
          <a:xfrm>
            <a:off x="3185940" y="1295457"/>
            <a:ext cx="1712700" cy="1246754"/>
            <a:chOff x="3123140" y="1221570"/>
            <a:chExt cx="1712700" cy="1246754"/>
          </a:xfrm>
        </p:grpSpPr>
        <p:sp>
          <p:nvSpPr>
            <p:cNvPr id="189" name="Google Shape;189;p25"/>
            <p:cNvSpPr/>
            <p:nvPr/>
          </p:nvSpPr>
          <p:spPr>
            <a:xfrm rot="-1789476">
              <a:off x="3899258" y="2278597"/>
              <a:ext cx="160451" cy="160451"/>
            </a:xfrm>
            <a:prstGeom prst="ellipse">
              <a:avLst/>
            </a:prstGeom>
            <a:solidFill>
              <a:srgbClr val="0000DC"/>
            </a:solidFill>
            <a:ln w="38100" cap="flat" cmpd="sng">
              <a:solidFill>
                <a:srgbClr val="0000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0" name="Google Shape;190;p25"/>
            <p:cNvSpPr/>
            <p:nvPr/>
          </p:nvSpPr>
          <p:spPr>
            <a:xfrm>
              <a:off x="3123140" y="122157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1" name="Google Shape;191;p25"/>
            <p:cNvSpPr/>
            <p:nvPr/>
          </p:nvSpPr>
          <p:spPr>
            <a:xfrm rot="10800000">
              <a:off x="3934465" y="1920663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2" name="Google Shape;192;p25"/>
            <p:cNvSpPr txBox="1"/>
            <p:nvPr/>
          </p:nvSpPr>
          <p:spPr>
            <a:xfrm>
              <a:off x="3167390" y="1258770"/>
              <a:ext cx="1624200" cy="624600"/>
            </a:xfrm>
            <a:prstGeom prst="rect">
              <a:avLst/>
            </a:prstGeom>
            <a:solidFill>
              <a:srgbClr val="4BC8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dirty="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  <a:t>Ověření dostupnosti</a:t>
              </a:r>
              <a:endParaRPr sz="1300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193" name="Google Shape;193;p25"/>
          <p:cNvGrpSpPr/>
          <p:nvPr/>
        </p:nvGrpSpPr>
        <p:grpSpPr>
          <a:xfrm>
            <a:off x="6278353" y="2617313"/>
            <a:ext cx="1712700" cy="1230715"/>
            <a:chOff x="6282830" y="2543425"/>
            <a:chExt cx="1712700" cy="1230715"/>
          </a:xfrm>
        </p:grpSpPr>
        <p:sp>
          <p:nvSpPr>
            <p:cNvPr id="194" name="Google Shape;194;p25"/>
            <p:cNvSpPr/>
            <p:nvPr/>
          </p:nvSpPr>
          <p:spPr>
            <a:xfrm rot="-1789476">
              <a:off x="7058947" y="2572699"/>
              <a:ext cx="160451" cy="160451"/>
            </a:xfrm>
            <a:prstGeom prst="ellipse">
              <a:avLst/>
            </a:prstGeom>
            <a:solidFill>
              <a:srgbClr val="0000DC"/>
            </a:solidFill>
            <a:ln w="38100" cap="flat" cmpd="sng">
              <a:solidFill>
                <a:srgbClr val="0000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5" name="Google Shape;195;p25"/>
            <p:cNvSpPr txBox="1"/>
            <p:nvPr/>
          </p:nvSpPr>
          <p:spPr>
            <a:xfrm>
              <a:off x="6782819" y="2737212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 dirty="0">
                  <a:solidFill>
                    <a:srgbClr val="0000DC"/>
                  </a:solidFill>
                  <a:latin typeface="+mn-lt"/>
                  <a:ea typeface="Roboto"/>
                  <a:cs typeface="Roboto"/>
                  <a:sym typeface="Roboto"/>
                </a:rPr>
                <a:t>6</a:t>
              </a:r>
              <a:endParaRPr sz="1300" b="1" dirty="0">
                <a:solidFill>
                  <a:srgbClr val="0000DC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6282830" y="307064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7" name="Google Shape;197;p25"/>
            <p:cNvSpPr txBox="1"/>
            <p:nvPr/>
          </p:nvSpPr>
          <p:spPr>
            <a:xfrm>
              <a:off x="6327080" y="3107840"/>
              <a:ext cx="1624200" cy="624600"/>
            </a:xfrm>
            <a:prstGeom prst="rect">
              <a:avLst/>
            </a:prstGeom>
            <a:solidFill>
              <a:srgbClr val="4BC8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  <a:t>Obdržení dokumentu</a:t>
              </a:r>
              <a:endParaRPr sz="13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7094180" y="3005991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199" name="Google Shape;199;p25"/>
          <p:cNvGrpSpPr/>
          <p:nvPr/>
        </p:nvGrpSpPr>
        <p:grpSpPr>
          <a:xfrm>
            <a:off x="5253495" y="1295457"/>
            <a:ext cx="1712700" cy="1246754"/>
            <a:chOff x="5201245" y="1221570"/>
            <a:chExt cx="1712700" cy="1246754"/>
          </a:xfrm>
        </p:grpSpPr>
        <p:sp>
          <p:nvSpPr>
            <p:cNvPr id="200" name="Google Shape;200;p25"/>
            <p:cNvSpPr/>
            <p:nvPr/>
          </p:nvSpPr>
          <p:spPr>
            <a:xfrm rot="-1789476">
              <a:off x="5977648" y="2278597"/>
              <a:ext cx="160451" cy="160451"/>
            </a:xfrm>
            <a:prstGeom prst="ellipse">
              <a:avLst/>
            </a:prstGeom>
            <a:solidFill>
              <a:srgbClr val="0000DC"/>
            </a:solidFill>
            <a:ln w="38100" cap="flat" cmpd="sng">
              <a:solidFill>
                <a:srgbClr val="0000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5201245" y="122157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02" name="Google Shape;202;p25"/>
            <p:cNvSpPr/>
            <p:nvPr/>
          </p:nvSpPr>
          <p:spPr>
            <a:xfrm rot="10800000">
              <a:off x="6012570" y="1920663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000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03" name="Google Shape;203;p25"/>
            <p:cNvSpPr txBox="1"/>
            <p:nvPr/>
          </p:nvSpPr>
          <p:spPr>
            <a:xfrm>
              <a:off x="5245495" y="1258770"/>
              <a:ext cx="1624200" cy="624600"/>
            </a:xfrm>
            <a:prstGeom prst="rect">
              <a:avLst/>
            </a:prstGeom>
            <a:solidFill>
              <a:srgbClr val="4BC8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+mn-lt"/>
                  <a:ea typeface="Roboto"/>
                  <a:cs typeface="Roboto"/>
                  <a:sym typeface="Roboto"/>
                </a:rPr>
                <a:t>Vyřízení žádosti knihovnou</a:t>
              </a:r>
              <a:endParaRPr sz="1300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204" name="Google Shape;204;p25"/>
          <p:cNvSpPr txBox="1"/>
          <p:nvPr/>
        </p:nvSpPr>
        <p:spPr>
          <a:xfrm>
            <a:off x="3704742" y="2043874"/>
            <a:ext cx="6969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b="1" dirty="0">
                <a:solidFill>
                  <a:srgbClr val="0000DC"/>
                </a:solidFill>
                <a:latin typeface="+mn-lt"/>
                <a:ea typeface="Roboto"/>
                <a:cs typeface="Roboto"/>
                <a:sym typeface="Roboto"/>
              </a:rPr>
              <a:t>3</a:t>
            </a:r>
            <a:endParaRPr sz="1300" b="1" dirty="0">
              <a:solidFill>
                <a:srgbClr val="0000DC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5761392" y="2043874"/>
            <a:ext cx="6969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b="1">
                <a:solidFill>
                  <a:srgbClr val="0000DC"/>
                </a:solidFill>
                <a:latin typeface="+mn-lt"/>
                <a:ea typeface="Roboto"/>
                <a:cs typeface="Roboto"/>
                <a:sym typeface="Roboto"/>
              </a:rPr>
              <a:t>5</a:t>
            </a:r>
            <a:endParaRPr sz="1300" b="1">
              <a:solidFill>
                <a:srgbClr val="0000DC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b16826d-1b04-4b07-ace0-e82b808d3da1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76E6E76BE346347BE442CC6504CE833" ma:contentTypeVersion="13" ma:contentTypeDescription="Vytvoří nový dokument" ma:contentTypeScope="" ma:versionID="8518a1dfdc975e510731a2e273507206">
  <xsd:schema xmlns:xsd="http://www.w3.org/2001/XMLSchema" xmlns:xs="http://www.w3.org/2001/XMLSchema" xmlns:p="http://schemas.microsoft.com/office/2006/metadata/properties" xmlns:ns2="d41bb076-0bae-4d9d-9d4d-3824cdc56c8d" xmlns:ns3="3b16826d-1b04-4b07-ace0-e82b808d3da1" targetNamespace="http://schemas.microsoft.com/office/2006/metadata/properties" ma:root="true" ma:fieldsID="536bb0b3720f9d342f9b49686c1ee1ce" ns2:_="" ns3:_="">
    <xsd:import namespace="d41bb076-0bae-4d9d-9d4d-3824cdc56c8d"/>
    <xsd:import namespace="3b16826d-1b04-4b07-ace0-e82b808d3d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1bb076-0bae-4d9d-9d4d-3824cdc56c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6826d-1b04-4b07-ace0-e82b808d3d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6BB989-D929-4C6A-A61D-FD0B166C653D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3b16826d-1b04-4b07-ace0-e82b808d3da1"/>
    <ds:schemaRef ds:uri="d41bb076-0bae-4d9d-9d4d-3824cdc56c8d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3E95BF7-1895-4382-87FC-DC0852564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C4AF3E-DECA-4382-A743-A2AC8A9AC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1bb076-0bae-4d9d-9d4d-3824cdc56c8d"/>
    <ds:schemaRef ds:uri="3b16826d-1b04-4b07-ace0-e82b808d3d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586</Words>
  <Application>Microsoft Office PowerPoint</Application>
  <PresentationFormat>Předvádění na obrazovce (16:9)</PresentationFormat>
  <Paragraphs>172</Paragraphs>
  <Slides>28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Noto Sans Symbols</vt:lpstr>
      <vt:lpstr>Tahoma</vt:lpstr>
      <vt:lpstr>Prezentace_MU_CZ</vt:lpstr>
      <vt:lpstr>Výpůjční služby, informační pult a sklad</vt:lpstr>
      <vt:lpstr>Prezentace aplikace PowerPoint</vt:lpstr>
      <vt:lpstr>Výpůjční služby</vt:lpstr>
      <vt:lpstr>Staré tisky</vt:lpstr>
      <vt:lpstr>Registrace</vt:lpstr>
      <vt:lpstr>Půjčování </vt:lpstr>
      <vt:lpstr>Prodlužování / vracení</vt:lpstr>
      <vt:lpstr>Meziknihovní výpůjční služba (MVS)</vt:lpstr>
      <vt:lpstr>Žádosti od uživatelů</vt:lpstr>
      <vt:lpstr>Podmínky půjčení</vt:lpstr>
      <vt:lpstr>Žádosti od knihoven</vt:lpstr>
      <vt:lpstr>Nejčastější žadatelé</vt:lpstr>
      <vt:lpstr>Další činnosti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Reprografické služby</vt:lpstr>
      <vt:lpstr>Další činnosti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Sklad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Výpůjční služby, sklad</dc:title>
  <dc:creator>Zuzana Kunová</dc:creator>
  <cp:lastModifiedBy>Jiří Žgánič Šprdlík</cp:lastModifiedBy>
  <cp:revision>9</cp:revision>
  <dcterms:modified xsi:type="dcterms:W3CDTF">2022-04-22T08:31:40Z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149600</vt:r8>
  </property>
  <property fmtid="{D5CDD505-2E9C-101B-9397-08002B2CF9AE}" pid="3" name="ContentTypeId">
    <vt:lpwstr>0x010100F76E6E76BE346347BE442CC6504CE833</vt:lpwstr>
  </property>
  <property fmtid="{D5CDD505-2E9C-101B-9397-08002B2CF9AE}" pid="4" name="ComplianceAssetId">
    <vt:lpwstr/>
  </property>
  <property fmtid="{D5CDD505-2E9C-101B-9397-08002B2CF9AE}" pid="5" name="_ExtendedDescription">
    <vt:lpwstr/>
  </property>
</Properties>
</file>