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1"/>
  </p:notesMasterIdLst>
  <p:handoutMasterIdLst>
    <p:handoutMasterId r:id="rId92"/>
  </p:handoutMasterIdLst>
  <p:sldIdLst>
    <p:sldId id="402" r:id="rId2"/>
    <p:sldId id="353" r:id="rId3"/>
    <p:sldId id="354" r:id="rId4"/>
    <p:sldId id="436" r:id="rId5"/>
    <p:sldId id="434" r:id="rId6"/>
    <p:sldId id="435" r:id="rId7"/>
    <p:sldId id="437" r:id="rId8"/>
    <p:sldId id="438" r:id="rId9"/>
    <p:sldId id="439" r:id="rId10"/>
    <p:sldId id="440" r:id="rId11"/>
    <p:sldId id="444" r:id="rId12"/>
    <p:sldId id="441" r:id="rId13"/>
    <p:sldId id="462" r:id="rId14"/>
    <p:sldId id="445" r:id="rId15"/>
    <p:sldId id="446" r:id="rId16"/>
    <p:sldId id="448" r:id="rId17"/>
    <p:sldId id="450" r:id="rId18"/>
    <p:sldId id="451" r:id="rId19"/>
    <p:sldId id="449" r:id="rId20"/>
    <p:sldId id="452" r:id="rId21"/>
    <p:sldId id="453" r:id="rId22"/>
    <p:sldId id="447" r:id="rId23"/>
    <p:sldId id="454" r:id="rId24"/>
    <p:sldId id="455" r:id="rId25"/>
    <p:sldId id="404" r:id="rId26"/>
    <p:sldId id="442" r:id="rId27"/>
    <p:sldId id="443" r:id="rId28"/>
    <p:sldId id="456" r:id="rId29"/>
    <p:sldId id="457" r:id="rId30"/>
    <p:sldId id="458" r:id="rId31"/>
    <p:sldId id="459" r:id="rId32"/>
    <p:sldId id="460" r:id="rId33"/>
    <p:sldId id="461" r:id="rId34"/>
    <p:sldId id="463" r:id="rId35"/>
    <p:sldId id="509" r:id="rId36"/>
    <p:sldId id="469" r:id="rId37"/>
    <p:sldId id="470" r:id="rId38"/>
    <p:sldId id="476" r:id="rId39"/>
    <p:sldId id="483" r:id="rId40"/>
    <p:sldId id="482" r:id="rId41"/>
    <p:sldId id="484" r:id="rId42"/>
    <p:sldId id="485" r:id="rId43"/>
    <p:sldId id="486" r:id="rId44"/>
    <p:sldId id="487" r:id="rId45"/>
    <p:sldId id="488" r:id="rId46"/>
    <p:sldId id="489" r:id="rId47"/>
    <p:sldId id="490" r:id="rId48"/>
    <p:sldId id="477" r:id="rId49"/>
    <p:sldId id="479" r:id="rId50"/>
    <p:sldId id="478" r:id="rId51"/>
    <p:sldId id="480" r:id="rId52"/>
    <p:sldId id="481" r:id="rId53"/>
    <p:sldId id="491" r:id="rId54"/>
    <p:sldId id="510" r:id="rId55"/>
    <p:sldId id="512" r:id="rId56"/>
    <p:sldId id="519" r:id="rId57"/>
    <p:sldId id="520" r:id="rId58"/>
    <p:sldId id="521" r:id="rId59"/>
    <p:sldId id="522" r:id="rId60"/>
    <p:sldId id="513" r:id="rId61"/>
    <p:sldId id="516" r:id="rId62"/>
    <p:sldId id="517" r:id="rId63"/>
    <p:sldId id="514" r:id="rId64"/>
    <p:sldId id="518" r:id="rId65"/>
    <p:sldId id="515" r:id="rId66"/>
    <p:sldId id="511" r:id="rId67"/>
    <p:sldId id="493" r:id="rId68"/>
    <p:sldId id="472" r:id="rId69"/>
    <p:sldId id="492" r:id="rId70"/>
    <p:sldId id="494" r:id="rId71"/>
    <p:sldId id="495" r:id="rId72"/>
    <p:sldId id="497" r:id="rId73"/>
    <p:sldId id="496" r:id="rId74"/>
    <p:sldId id="473" r:id="rId75"/>
    <p:sldId id="499" r:id="rId76"/>
    <p:sldId id="504" r:id="rId77"/>
    <p:sldId id="505" r:id="rId78"/>
    <p:sldId id="506" r:id="rId79"/>
    <p:sldId id="501" r:id="rId80"/>
    <p:sldId id="502" r:id="rId81"/>
    <p:sldId id="503" r:id="rId82"/>
    <p:sldId id="500" r:id="rId83"/>
    <p:sldId id="498" r:id="rId84"/>
    <p:sldId id="474" r:id="rId85"/>
    <p:sldId id="508" r:id="rId86"/>
    <p:sldId id="507" r:id="rId87"/>
    <p:sldId id="468" r:id="rId88"/>
    <p:sldId id="467" r:id="rId89"/>
    <p:sldId id="258" r:id="rId90"/>
  </p:sldIdLst>
  <p:sldSz cx="9144000" cy="6858000" type="screen4x3"/>
  <p:notesSz cx="6858000" cy="9144000"/>
  <p:custDataLst>
    <p:tags r:id="rId93"/>
  </p:custData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FF9933"/>
    <a:srgbClr val="FFCC66"/>
    <a:srgbClr val="FF9900"/>
    <a:srgbClr val="F3D001"/>
    <a:srgbClr val="F4EE00"/>
    <a:srgbClr val="FFFF00"/>
    <a:srgbClr val="FF19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658" autoAdjust="0"/>
    <p:restoredTop sz="94660"/>
  </p:normalViewPr>
  <p:slideViewPr>
    <p:cSldViewPr>
      <p:cViewPr>
        <p:scale>
          <a:sx n="141" d="100"/>
          <a:sy n="141" d="100"/>
        </p:scale>
        <p:origin x="-858" y="-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324"/>
    </p:cViewPr>
  </p:sorterViewPr>
  <p:notesViewPr>
    <p:cSldViewPr>
      <p:cViewPr varScale="1">
        <p:scale>
          <a:sx n="53" d="100"/>
          <a:sy n="53" d="100"/>
        </p:scale>
        <p:origin x="-1218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97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tags" Target="tags/tag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notesMaster" Target="notesMasters/notesMaster1.xml"/><Relationship Id="rId9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93653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71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Click to edit Master text styles</a:t>
            </a:r>
          </a:p>
          <a:p>
            <a:pPr lvl="1"/>
            <a:r>
              <a:rPr lang="ru-RU" noProof="0"/>
              <a:t>Second level</a:t>
            </a:r>
          </a:p>
          <a:p>
            <a:pPr lvl="2"/>
            <a:r>
              <a:rPr lang="ru-RU" noProof="0"/>
              <a:t>Third level</a:t>
            </a:r>
          </a:p>
          <a:p>
            <a:pPr lvl="3"/>
            <a:r>
              <a:rPr lang="ru-RU" noProof="0"/>
              <a:t>Fourth level</a:t>
            </a:r>
          </a:p>
          <a:p>
            <a:pPr lvl="4"/>
            <a:r>
              <a:rPr lang="ru-RU" noProof="0"/>
              <a:t>Fifth level</a:t>
            </a:r>
          </a:p>
        </p:txBody>
      </p:sp>
      <p:sp>
        <p:nvSpPr>
          <p:cNvPr id="696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96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85DE83D5-7E53-4BA9-8C93-B998020A53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13904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 txBox="1">
            <a:spLocks noGrp="1" noChangeArrowheads="1"/>
          </p:cNvSpPr>
          <p:nvPr/>
        </p:nvSpPr>
        <p:spPr bwMode="auto">
          <a:xfrm>
            <a:off x="3776663" y="9429750"/>
            <a:ext cx="2890837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D4898499-89F8-47C3-8A8C-97B97CD9761A}" type="slidenum">
              <a:rPr lang="ru-RU" sz="1200"/>
              <a:pPr algn="r" eaLnBrk="1" hangingPunct="1"/>
              <a:t>1</a:t>
            </a:fld>
            <a:endParaRPr lang="ru-RU" sz="1200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6750" y="4714875"/>
            <a:ext cx="5335588" cy="4468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52370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D016880-ABE9-4766-8873-BB3A9A43229F}" type="slidenum">
              <a:rPr lang="ru-RU" altLang="cs-CZ"/>
              <a:pPr eaLnBrk="1" hangingPunct="1"/>
              <a:t>2</a:t>
            </a:fld>
            <a:endParaRPr lang="ru-RU" altLang="cs-CZ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1697551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D016880-ABE9-4766-8873-BB3A9A43229F}" type="slidenum">
              <a:rPr lang="ru-RU" altLang="cs-CZ"/>
              <a:pPr eaLnBrk="1" hangingPunct="1"/>
              <a:t>25</a:t>
            </a:fld>
            <a:endParaRPr lang="ru-RU" altLang="cs-CZ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2568796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D016880-ABE9-4766-8873-BB3A9A43229F}" type="slidenum">
              <a:rPr lang="ru-RU" altLang="cs-CZ"/>
              <a:pPr eaLnBrk="1" hangingPunct="1"/>
              <a:t>36</a:t>
            </a:fld>
            <a:endParaRPr lang="ru-RU" altLang="cs-CZ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1166462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D016880-ABE9-4766-8873-BB3A9A43229F}" type="slidenum">
              <a:rPr lang="ru-RU" altLang="cs-CZ"/>
              <a:pPr eaLnBrk="1" hangingPunct="1"/>
              <a:t>87</a:t>
            </a:fld>
            <a:endParaRPr lang="ru-RU" altLang="cs-CZ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8336033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6C6AE22-74BB-4D78-B277-8B80D2AA94AE}" type="slidenum">
              <a:rPr lang="ru-RU" altLang="cs-CZ"/>
              <a:pPr eaLnBrk="1" hangingPunct="1"/>
              <a:t>89</a:t>
            </a:fld>
            <a:endParaRPr lang="ru-RU" altLang="cs-CZ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047392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692150"/>
            <a:ext cx="6337300" cy="893763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ru-RU"/>
              <a:t>Klepnutím lze upravit styl předlohy nadpisů.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4213" y="1484313"/>
            <a:ext cx="6337300" cy="503237"/>
          </a:xfrm>
        </p:spPr>
        <p:txBody>
          <a:bodyPr/>
          <a:lstStyle>
            <a:lvl1pPr marL="0" indent="0">
              <a:buFontTx/>
              <a:buNone/>
              <a:defRPr sz="2600" b="1">
                <a:solidFill>
                  <a:schemeClr val="bg1"/>
                </a:solidFill>
              </a:defRPr>
            </a:lvl1pPr>
          </a:lstStyle>
          <a:p>
            <a:r>
              <a:rPr lang="ru-RU"/>
              <a:t>Klepnutím lze upravit styl předlohy podnadpisů.</a:t>
            </a:r>
          </a:p>
        </p:txBody>
      </p:sp>
    </p:spTree>
    <p:extLst>
      <p:ext uri="{BB962C8B-B14F-4D97-AF65-F5344CB8AC3E}">
        <p14:creationId xmlns:p14="http://schemas.microsoft.com/office/powerpoint/2010/main" val="17777969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11049298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77050" y="473075"/>
            <a:ext cx="1943100" cy="6196013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042988" y="473075"/>
            <a:ext cx="5681662" cy="6196013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32413239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2988" y="473075"/>
            <a:ext cx="7777162" cy="508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1042988" y="1196975"/>
            <a:ext cx="3811587" cy="5472113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5006975" y="1196975"/>
            <a:ext cx="3813175" cy="2659063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5006975" y="4008438"/>
            <a:ext cx="3813175" cy="266065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2256175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19716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496262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042988" y="1196975"/>
            <a:ext cx="3811587" cy="5472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006975" y="1196975"/>
            <a:ext cx="3813175" cy="5472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41677618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35018346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</p:spTree>
    <p:extLst>
      <p:ext uri="{BB962C8B-B14F-4D97-AF65-F5344CB8AC3E}">
        <p14:creationId xmlns:p14="http://schemas.microsoft.com/office/powerpoint/2010/main" val="16613653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9920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040778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8935247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42988" y="473075"/>
            <a:ext cx="7777162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cs-CZ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42988" y="1196975"/>
            <a:ext cx="7777162" cy="547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cs-CZ"/>
              <a:t>Klepnutím lze upravit styly předlohy textu.</a:t>
            </a:r>
          </a:p>
          <a:p>
            <a:pPr lvl="1"/>
            <a:r>
              <a:rPr lang="ru-RU" altLang="cs-CZ"/>
              <a:t>Druhá úroveň</a:t>
            </a:r>
          </a:p>
          <a:p>
            <a:pPr lvl="2"/>
            <a:r>
              <a:rPr lang="ru-RU" altLang="cs-CZ"/>
              <a:t>Třetí úroveň</a:t>
            </a:r>
          </a:p>
          <a:p>
            <a:pPr lvl="3"/>
            <a:r>
              <a:rPr lang="ru-RU" altLang="cs-CZ"/>
              <a:t>Čtvrtá úroveň</a:t>
            </a:r>
          </a:p>
          <a:p>
            <a:pPr lvl="4"/>
            <a:r>
              <a:rPr lang="ru-RU" altLang="cs-CZ"/>
              <a:t>Pátá úroveň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charset="0"/>
        </a:defRPr>
      </a:lvl9pPr>
    </p:titleStyle>
    <p:bodyStyle>
      <a:lvl1pPr marL="442913" indent="-442913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Blip>
          <a:blip r:embed="rId15"/>
        </a:buBlip>
        <a:tabLst>
          <a:tab pos="442913" algn="l"/>
        </a:tabLst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1128713" indent="-4191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v"/>
        <a:tabLst>
          <a:tab pos="442913" algn="l"/>
        </a:tabLst>
        <a:defRPr sz="2400">
          <a:solidFill>
            <a:schemeClr val="tx1"/>
          </a:solidFill>
          <a:latin typeface="+mn-lt"/>
        </a:defRPr>
      </a:lvl2pPr>
      <a:lvl3pPr marL="15367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tabLst>
          <a:tab pos="442913" algn="l"/>
        </a:tabLst>
        <a:defRPr>
          <a:solidFill>
            <a:schemeClr val="tx1"/>
          </a:solidFill>
          <a:latin typeface="+mn-lt"/>
        </a:defRPr>
      </a:lvl3pPr>
      <a:lvl4pPr marL="1944688" indent="-228600" algn="l" rtl="0" eaLnBrk="0" fontAlgn="base" hangingPunct="0">
        <a:spcBef>
          <a:spcPct val="20000"/>
        </a:spcBef>
        <a:spcAft>
          <a:spcPct val="0"/>
        </a:spcAft>
        <a:buChar char="–"/>
        <a:tabLst>
          <a:tab pos="442913" algn="l"/>
        </a:tabLst>
        <a:defRPr sz="2000">
          <a:solidFill>
            <a:schemeClr val="tx1"/>
          </a:solidFill>
          <a:latin typeface="+mn-lt"/>
        </a:defRPr>
      </a:lvl4pPr>
      <a:lvl5pPr marL="2352675" indent="-228600" algn="l" rtl="0" eaLnBrk="0" fontAlgn="base" hangingPunct="0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5pPr>
      <a:lvl6pPr marL="28098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6pPr>
      <a:lvl7pPr marL="32670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7pPr>
      <a:lvl8pPr marL="37242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8pPr>
      <a:lvl9pPr marL="41814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kvs.cz/akp-2007/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lideshare.net/ckiess/introduction-to-the-integrated-library-system-ils-6590943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lideshare.net/ckiess/introduction-to-the-integrated-library-system-ils-6590943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https://exlibrisgroup.com/blog/celebrating-2000-alma-customers/" TargetMode="External"/><Relationship Id="rId2" Type="http://schemas.openxmlformats.org/officeDocument/2006/relationships/hyperlink" Target="https://www.exlibrisgroup.com/products/alma-library-services-platform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_zFkOZbGJ2Q" TargetMode="Externa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hyperlink" Target="https://developers.exlibrisgroup.com/alma" TargetMode="Externa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hyperlink" Target="https://www.youtube.com/watch?time_continue=9&amp;v=c1RY8iMzcoo" TargetMode="Externa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smotron.cz/reference/projekty/piestanske-informacne-centrum" TargetMode="External"/><Relationship Id="rId2" Type="http://schemas.openxmlformats.org/officeDocument/2006/relationships/hyperlink" Target="https://www.cosmotron.cz/reference/projekty/www-soupispamatek-cz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gif"/><Relationship Id="rId2" Type="http://schemas.openxmlformats.org/officeDocument/2006/relationships/hyperlink" Target="http://lanius.cz/" TargetMode="Externa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8" Type="http://schemas.openxmlformats.org/officeDocument/2006/relationships/hyperlink" Target="https://invenio.nusl.cz/record/187483/files/nusl-187483_1.pdf" TargetMode="External"/><Relationship Id="rId3" Type="http://schemas.openxmlformats.org/officeDocument/2006/relationships/hyperlink" Target="http://cs.wikipedia.org/wiki/MARC" TargetMode="External"/><Relationship Id="rId7" Type="http://schemas.openxmlformats.org/officeDocument/2006/relationships/hyperlink" Target="http://en.wikipedia.org/wiki/National_Information_Standards_Organization_Circulation_Interchange_Protocol" TargetMode="External"/><Relationship Id="rId2" Type="http://schemas.openxmlformats.org/officeDocument/2006/relationships/hyperlink" Target="http://www.tritius.cz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openarchives.org/pmh/" TargetMode="External"/><Relationship Id="rId5" Type="http://schemas.openxmlformats.org/officeDocument/2006/relationships/hyperlink" Target="http://cs.wikipedia.org/wiki/Resource_Description_and_Access" TargetMode="External"/><Relationship Id="rId4" Type="http://schemas.openxmlformats.org/officeDocument/2006/relationships/hyperlink" Target="http://en.wikipedia.org/wiki/Functional_Requirements_for_Bibliographic_Records" TargetMode="Externa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pen-ils.org/" TargetMode="External"/><Relationship Id="rId2" Type="http://schemas.openxmlformats.org/officeDocument/2006/relationships/hyperlink" Target="http://opensource.knihovna.cz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11188" y="476250"/>
            <a:ext cx="8281987" cy="2881313"/>
          </a:xfrm>
          <a:noFill/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cs-CZ" sz="4800" dirty="0">
                <a:solidFill>
                  <a:srgbClr val="FFFF00"/>
                </a:solidFill>
              </a:rPr>
              <a:t>Knihovnické systémy a standardy (VIKBA10)</a:t>
            </a:r>
            <a:endParaRPr lang="uk-UA" sz="4800" dirty="0">
              <a:solidFill>
                <a:schemeClr val="bg1"/>
              </a:solidFill>
            </a:endParaRPr>
          </a:p>
        </p:txBody>
      </p:sp>
      <p:sp>
        <p:nvSpPr>
          <p:cNvPr id="90116" name="Text Box 5"/>
          <p:cNvSpPr txBox="1">
            <a:spLocks noChangeArrowheads="1"/>
          </p:cNvSpPr>
          <p:nvPr/>
        </p:nvSpPr>
        <p:spPr bwMode="auto">
          <a:xfrm>
            <a:off x="395288" y="6165850"/>
            <a:ext cx="52562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b="1" dirty="0">
                <a:latin typeface="Tahoma" panose="020B0604030504040204" pitchFamily="34" charset="0"/>
              </a:rPr>
              <a:t>Martin Krčál</a:t>
            </a:r>
          </a:p>
        </p:txBody>
      </p:sp>
      <p:sp>
        <p:nvSpPr>
          <p:cNvPr id="90117" name="Text Box 6"/>
          <p:cNvSpPr txBox="1">
            <a:spLocks noChangeArrowheads="1"/>
          </p:cNvSpPr>
          <p:nvPr/>
        </p:nvSpPr>
        <p:spPr bwMode="auto">
          <a:xfrm>
            <a:off x="5292725" y="6165850"/>
            <a:ext cx="3527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cs-CZ" b="1" dirty="0">
                <a:latin typeface="Tahoma" panose="020B0604030504040204" pitchFamily="34" charset="0"/>
              </a:rPr>
              <a:t>Brno, </a:t>
            </a:r>
            <a:r>
              <a:rPr lang="cs-CZ" b="1" dirty="0" smtClean="0">
                <a:latin typeface="Tahoma" panose="020B0604030504040204" pitchFamily="34" charset="0"/>
              </a:rPr>
              <a:t>16. </a:t>
            </a:r>
            <a:r>
              <a:rPr lang="cs-CZ" b="1" dirty="0">
                <a:latin typeface="Tahoma" panose="020B0604030504040204" pitchFamily="34" charset="0"/>
              </a:rPr>
              <a:t>března </a:t>
            </a:r>
            <a:r>
              <a:rPr lang="cs-CZ" b="1" dirty="0" smtClean="0">
                <a:latin typeface="Tahoma" panose="020B0604030504040204" pitchFamily="34" charset="0"/>
              </a:rPr>
              <a:t>2022</a:t>
            </a:r>
            <a:endParaRPr lang="cs-CZ" dirty="0">
              <a:latin typeface="Tahoma" panose="020B0604030504040204" pitchFamily="34" charset="0"/>
            </a:endParaRPr>
          </a:p>
        </p:txBody>
      </p:sp>
      <p:sp>
        <p:nvSpPr>
          <p:cNvPr id="90118" name="Text Box 14"/>
          <p:cNvSpPr txBox="1">
            <a:spLocks noChangeArrowheads="1"/>
          </p:cNvSpPr>
          <p:nvPr/>
        </p:nvSpPr>
        <p:spPr bwMode="auto">
          <a:xfrm>
            <a:off x="684213" y="3068638"/>
            <a:ext cx="81359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2400" b="1" dirty="0">
                <a:solidFill>
                  <a:schemeClr val="bg1"/>
                </a:solidFill>
                <a:latin typeface="Verdana" panose="020B0604030504040204" pitchFamily="34" charset="0"/>
              </a:rPr>
              <a:t>3. </a:t>
            </a:r>
            <a:r>
              <a:rPr lang="cs-CZ" altLang="cs-CZ" sz="2400" b="1" dirty="0">
                <a:solidFill>
                  <a:schemeClr val="bg1"/>
                </a:solidFill>
                <a:latin typeface="Verdana" pitchFamily="34" charset="0"/>
              </a:rPr>
              <a:t>Knihovní systémy</a:t>
            </a:r>
            <a:endParaRPr lang="cs-CZ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35801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Doba před automatizací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evidence tištěných dokumentů</a:t>
            </a:r>
          </a:p>
          <a:p>
            <a:r>
              <a:rPr lang="cs-CZ" dirty="0"/>
              <a:t>vytváření lístkových katalogů a jejich správa</a:t>
            </a:r>
          </a:p>
        </p:txBody>
      </p:sp>
    </p:spTree>
    <p:extLst>
      <p:ext uri="{BB962C8B-B14F-4D97-AF65-F5344CB8AC3E}">
        <p14:creationId xmlns:p14="http://schemas.microsoft.com/office/powerpoint/2010/main" val="28091891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8800" b="1" dirty="0">
                <a:solidFill>
                  <a:srgbClr val="008000"/>
                </a:solidFill>
              </a:rPr>
              <a:t>K čemu</a:t>
            </a:r>
            <a:r>
              <a:rPr lang="cs-CZ" sz="8800" b="1" dirty="0"/>
              <a:t> je AKS?</a:t>
            </a:r>
          </a:p>
        </p:txBody>
      </p:sp>
    </p:spTree>
    <p:extLst>
      <p:ext uri="{BB962C8B-B14F-4D97-AF65-F5344CB8AC3E}">
        <p14:creationId xmlns:p14="http://schemas.microsoft.com/office/powerpoint/2010/main" val="18666183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Automatizovaný KS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= integrovaný KS</a:t>
            </a:r>
          </a:p>
          <a:p>
            <a:r>
              <a:rPr lang="cs-CZ" dirty="0"/>
              <a:t>v elektronické podobě</a:t>
            </a:r>
          </a:p>
          <a:p>
            <a:r>
              <a:rPr lang="cs-CZ" dirty="0"/>
              <a:t>DB + aplikace</a:t>
            </a:r>
          </a:p>
          <a:p>
            <a:r>
              <a:rPr lang="cs-CZ" dirty="0"/>
              <a:t>nejen fond, ale i další procesy</a:t>
            </a:r>
          </a:p>
          <a:p>
            <a:r>
              <a:rPr lang="cs-CZ" dirty="0"/>
              <a:t>automatizace procesů</a:t>
            </a:r>
          </a:p>
        </p:txBody>
      </p:sp>
    </p:spTree>
    <p:extLst>
      <p:ext uri="{BB962C8B-B14F-4D97-AF65-F5344CB8AC3E}">
        <p14:creationId xmlns:p14="http://schemas.microsoft.com/office/powerpoint/2010/main" val="21471232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Druhy AKS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dílčí lokální</a:t>
            </a:r>
          </a:p>
          <a:p>
            <a:pPr lvl="1"/>
            <a:r>
              <a:rPr lang="cs-CZ" dirty="0"/>
              <a:t>oddělené procesy, na jednom místě jeden proces, opakované vstupy, duplicity a chyby</a:t>
            </a:r>
          </a:p>
          <a:p>
            <a:r>
              <a:rPr lang="cs-CZ" dirty="0"/>
              <a:t>integrované</a:t>
            </a:r>
          </a:p>
          <a:p>
            <a:pPr lvl="1"/>
            <a:r>
              <a:rPr lang="cs-CZ" dirty="0"/>
              <a:t>provázání činností, vstup pouze 1x (projeví se všude)</a:t>
            </a:r>
          </a:p>
          <a:p>
            <a:r>
              <a:rPr lang="cs-CZ" dirty="0"/>
              <a:t>kooperativní</a:t>
            </a:r>
          </a:p>
          <a:p>
            <a:pPr lvl="1"/>
            <a:r>
              <a:rPr lang="cs-CZ" dirty="0"/>
              <a:t>nadřazená knihovna poskytuje údaje podřazeným, sdílená katalogizace, akvizice apod., propojené systémy více institucí, nastavení práv přístupu</a:t>
            </a:r>
          </a:p>
        </p:txBody>
      </p:sp>
    </p:spTree>
    <p:extLst>
      <p:ext uri="{BB962C8B-B14F-4D97-AF65-F5344CB8AC3E}">
        <p14:creationId xmlns:p14="http://schemas.microsoft.com/office/powerpoint/2010/main" val="10381429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Proces automatizace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zavádění PC do systému knihoven</a:t>
            </a:r>
          </a:p>
          <a:p>
            <a:r>
              <a:rPr lang="cs-CZ" dirty="0"/>
              <a:t>další zjednodušení procesů</a:t>
            </a:r>
          </a:p>
          <a:p>
            <a:r>
              <a:rPr lang="cs-CZ" dirty="0"/>
              <a:t>zkvalitnění služeb pro uživatele</a:t>
            </a:r>
          </a:p>
          <a:p>
            <a:pPr lvl="1"/>
            <a:r>
              <a:rPr lang="cs-CZ" dirty="0"/>
              <a:t>katalog online, rezervace online, lepší přístup k dokumentům (e-knihy)…</a:t>
            </a:r>
          </a:p>
          <a:p>
            <a:r>
              <a:rPr lang="cs-CZ" dirty="0"/>
              <a:t>automatizace rutinních procesů</a:t>
            </a:r>
          </a:p>
          <a:p>
            <a:pPr lvl="1"/>
            <a:r>
              <a:rPr lang="cs-CZ" dirty="0"/>
              <a:t>statistiky, přírůstkové seznamy</a:t>
            </a:r>
          </a:p>
          <a:p>
            <a:r>
              <a:rPr lang="cs-CZ" dirty="0"/>
              <a:t>snížení nákladů na provoz knihovny</a:t>
            </a:r>
          </a:p>
          <a:p>
            <a:pPr lvl="1"/>
            <a:r>
              <a:rPr lang="cs-CZ" dirty="0"/>
              <a:t>méně pracovníků na stejný objem práce</a:t>
            </a:r>
          </a:p>
        </p:txBody>
      </p:sp>
    </p:spTree>
    <p:extLst>
      <p:ext uri="{BB962C8B-B14F-4D97-AF65-F5344CB8AC3E}">
        <p14:creationId xmlns:p14="http://schemas.microsoft.com/office/powerpoint/2010/main" val="3650488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Nástup AKS – 1. etapa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konec 60. let do 1975 v USA</a:t>
            </a:r>
          </a:p>
          <a:p>
            <a:pPr lvl="1"/>
            <a:r>
              <a:rPr lang="cs-CZ" dirty="0"/>
              <a:t>sálová PC, malý výkon, pouze vybrané procesy, nejde o integrované systémy</a:t>
            </a:r>
          </a:p>
          <a:p>
            <a:pPr lvl="1"/>
            <a:r>
              <a:rPr lang="cs-CZ" dirty="0"/>
              <a:t>děrné štítky, magnetická média</a:t>
            </a:r>
          </a:p>
          <a:p>
            <a:pPr lvl="1"/>
            <a:r>
              <a:rPr lang="cs-CZ" dirty="0"/>
              <a:t>dávkové zpracování</a:t>
            </a:r>
          </a:p>
          <a:p>
            <a:pPr lvl="1"/>
            <a:r>
              <a:rPr lang="cs-CZ" dirty="0"/>
              <a:t>cena techniky jde dolů</a:t>
            </a:r>
          </a:p>
          <a:p>
            <a:pPr lvl="1"/>
            <a:r>
              <a:rPr lang="cs-CZ" dirty="0"/>
              <a:t>institucionální řešení</a:t>
            </a:r>
          </a:p>
          <a:p>
            <a:pPr lvl="1"/>
            <a:r>
              <a:rPr lang="cs-CZ" dirty="0"/>
              <a:t>první pokusy o standardizaci</a:t>
            </a:r>
          </a:p>
        </p:txBody>
      </p:sp>
    </p:spTree>
    <p:extLst>
      <p:ext uri="{BB962C8B-B14F-4D97-AF65-F5344CB8AC3E}">
        <p14:creationId xmlns:p14="http://schemas.microsoft.com/office/powerpoint/2010/main" val="17641454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Nástup AKS – 2. etapa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70. léta</a:t>
            </a:r>
          </a:p>
          <a:p>
            <a:pPr lvl="1"/>
            <a:r>
              <a:rPr lang="cs-CZ" dirty="0"/>
              <a:t>1975 – minipočítače PC + sálové, lepší dostupnost</a:t>
            </a:r>
          </a:p>
          <a:p>
            <a:pPr lvl="1"/>
            <a:r>
              <a:rPr lang="cs-CZ" dirty="0"/>
              <a:t>diskety, magnetické pásky a děrné štítky, čtečky čárových kódů </a:t>
            </a:r>
          </a:p>
          <a:p>
            <a:pPr lvl="1"/>
            <a:r>
              <a:rPr lang="cs-CZ" dirty="0"/>
              <a:t>tvorba standardů (MARC, Z39.50,…)</a:t>
            </a:r>
          </a:p>
          <a:p>
            <a:pPr lvl="1"/>
            <a:r>
              <a:rPr lang="cs-CZ" dirty="0"/>
              <a:t>výměnné formáty </a:t>
            </a:r>
            <a:r>
              <a:rPr lang="cs-CZ" dirty="0">
                <a:sym typeface="Wingdings" panose="05000000000000000000" pitchFamily="2" charset="2"/>
              </a:rPr>
              <a:t> sdílení záznamů</a:t>
            </a:r>
          </a:p>
          <a:p>
            <a:pPr lvl="1"/>
            <a:r>
              <a:rPr lang="cs-CZ" dirty="0">
                <a:sym typeface="Wingdings" panose="05000000000000000000" pitchFamily="2" charset="2"/>
              </a:rPr>
              <a:t>vstup komerčních firem</a:t>
            </a:r>
          </a:p>
          <a:p>
            <a:pPr lvl="1"/>
            <a:r>
              <a:rPr lang="cs-CZ" dirty="0">
                <a:sym typeface="Wingdings" panose="05000000000000000000" pitchFamily="2" charset="2"/>
              </a:rPr>
              <a:t>klient-server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96642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Nástup AKS – 3. etapa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80.-90. léta</a:t>
            </a:r>
          </a:p>
          <a:p>
            <a:pPr lvl="1"/>
            <a:r>
              <a:rPr lang="cs-CZ" dirty="0"/>
              <a:t>stolní PC</a:t>
            </a:r>
          </a:p>
          <a:p>
            <a:pPr lvl="1"/>
            <a:r>
              <a:rPr lang="cs-CZ" dirty="0"/>
              <a:t>čtečky ČK, klávesnice</a:t>
            </a:r>
          </a:p>
          <a:p>
            <a:pPr lvl="1"/>
            <a:r>
              <a:rPr lang="cs-CZ" dirty="0"/>
              <a:t>dialogový režim</a:t>
            </a:r>
          </a:p>
          <a:p>
            <a:pPr lvl="1"/>
            <a:r>
              <a:rPr lang="cs-CZ" dirty="0"/>
              <a:t>rozvoj OPAC</a:t>
            </a:r>
          </a:p>
          <a:p>
            <a:pPr lvl="1"/>
            <a:r>
              <a:rPr lang="cs-CZ" dirty="0"/>
              <a:t>lokální automatizované systémy</a:t>
            </a:r>
          </a:p>
          <a:p>
            <a:pPr lvl="2"/>
            <a:r>
              <a:rPr lang="cs-CZ" dirty="0"/>
              <a:t>pro jednu konkrétní knihovnu</a:t>
            </a:r>
          </a:p>
          <a:p>
            <a:pPr lvl="2"/>
            <a:r>
              <a:rPr lang="cs-CZ" dirty="0"/>
              <a:t>často vázáno na jeden PC, později server instituce</a:t>
            </a:r>
          </a:p>
          <a:p>
            <a:pPr lvl="1"/>
            <a:r>
              <a:rPr lang="cs-CZ" dirty="0"/>
              <a:t>pokusy o sdílenou katalogizaci, MVS</a:t>
            </a:r>
          </a:p>
        </p:txBody>
      </p:sp>
    </p:spTree>
    <p:extLst>
      <p:ext uri="{BB962C8B-B14F-4D97-AF65-F5344CB8AC3E}">
        <p14:creationId xmlns:p14="http://schemas.microsoft.com/office/powerpoint/2010/main" val="13769770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Nástup AKS – 4. etapa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současnost</a:t>
            </a:r>
          </a:p>
          <a:p>
            <a:pPr lvl="1"/>
            <a:r>
              <a:rPr lang="cs-CZ" dirty="0"/>
              <a:t>stolní PC</a:t>
            </a:r>
          </a:p>
          <a:p>
            <a:pPr lvl="1"/>
            <a:r>
              <a:rPr lang="cs-CZ" dirty="0"/>
              <a:t>čtečky ČK, RFID, klávesnice, dotykové obrazovky</a:t>
            </a:r>
          </a:p>
          <a:p>
            <a:pPr lvl="1"/>
            <a:r>
              <a:rPr lang="cs-CZ" dirty="0"/>
              <a:t>provázání činností</a:t>
            </a:r>
          </a:p>
          <a:p>
            <a:pPr lvl="1"/>
            <a:r>
              <a:rPr lang="cs-CZ" dirty="0"/>
              <a:t>server instituce nebo </a:t>
            </a:r>
            <a:r>
              <a:rPr lang="cs-CZ" dirty="0" err="1"/>
              <a:t>cloud</a:t>
            </a:r>
            <a:endParaRPr lang="cs-CZ" dirty="0"/>
          </a:p>
          <a:p>
            <a:pPr lvl="1"/>
            <a:r>
              <a:rPr lang="cs-CZ" dirty="0"/>
              <a:t>podpora různých druhů dokumentů, odkazy na FT</a:t>
            </a:r>
          </a:p>
          <a:p>
            <a:pPr lvl="1"/>
            <a:r>
              <a:rPr lang="cs-CZ" dirty="0"/>
              <a:t>sdílená katalogizace, autority, budování centrálních služeb</a:t>
            </a:r>
          </a:p>
          <a:p>
            <a:pPr lvl="1"/>
            <a:r>
              <a:rPr lang="cs-CZ" dirty="0"/>
              <a:t>dnes trend systém oddělený od DB a pokusy o online rozhraní</a:t>
            </a:r>
          </a:p>
        </p:txBody>
      </p:sp>
    </p:spTree>
    <p:extLst>
      <p:ext uri="{BB962C8B-B14F-4D97-AF65-F5344CB8AC3E}">
        <p14:creationId xmlns:p14="http://schemas.microsoft.com/office/powerpoint/2010/main" val="1761775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Výhody AKS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přístup přes jedno rozhraní</a:t>
            </a:r>
          </a:p>
          <a:p>
            <a:r>
              <a:rPr lang="cs-CZ" dirty="0"/>
              <a:t>přístup online</a:t>
            </a:r>
          </a:p>
          <a:p>
            <a:r>
              <a:rPr lang="cs-CZ" dirty="0"/>
              <a:t>snížení manuální práce </a:t>
            </a:r>
          </a:p>
          <a:p>
            <a:r>
              <a:rPr lang="cs-CZ" dirty="0"/>
              <a:t>nastavení procesů na míru</a:t>
            </a:r>
          </a:p>
          <a:p>
            <a:r>
              <a:rPr lang="cs-CZ" dirty="0"/>
              <a:t>sjednocení postupů</a:t>
            </a:r>
          </a:p>
          <a:p>
            <a:pPr lvl="1"/>
            <a:r>
              <a:rPr lang="cs-CZ" dirty="0"/>
              <a:t>katalogizace</a:t>
            </a:r>
          </a:p>
          <a:p>
            <a:r>
              <a:rPr lang="cs-CZ" dirty="0"/>
              <a:t>snižování chybovosti</a:t>
            </a:r>
          </a:p>
          <a:p>
            <a:r>
              <a:rPr lang="cs-CZ" dirty="0"/>
              <a:t>odstraňování duplicit</a:t>
            </a:r>
          </a:p>
          <a:p>
            <a:pPr lvl="1"/>
            <a:r>
              <a:rPr lang="cs-CZ" dirty="0"/>
              <a:t>procesy, záznamy</a:t>
            </a:r>
          </a:p>
        </p:txBody>
      </p:sp>
    </p:spTree>
    <p:extLst>
      <p:ext uri="{BB962C8B-B14F-4D97-AF65-F5344CB8AC3E}">
        <p14:creationId xmlns:p14="http://schemas.microsoft.com/office/powerpoint/2010/main" val="4898613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979488"/>
            <a:ext cx="8281987" cy="2881312"/>
          </a:xfrm>
          <a:noFill/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cs-CZ" altLang="cs-CZ" sz="7200" dirty="0">
                <a:solidFill>
                  <a:srgbClr val="FFFF00"/>
                </a:solidFill>
              </a:rPr>
              <a:t>Knihovní systém</a:t>
            </a:r>
            <a:endParaRPr lang="uk-UA" altLang="cs-CZ" sz="7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Výhody AKS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statistiky a měření výkonu</a:t>
            </a:r>
          </a:p>
          <a:p>
            <a:pPr lvl="1"/>
            <a:r>
              <a:rPr lang="cs-CZ" dirty="0"/>
              <a:t>generování statistik</a:t>
            </a:r>
          </a:p>
          <a:p>
            <a:pPr lvl="1"/>
            <a:r>
              <a:rPr lang="cs-CZ" dirty="0"/>
              <a:t>datová analytika</a:t>
            </a:r>
          </a:p>
          <a:p>
            <a:pPr lvl="1"/>
            <a:r>
              <a:rPr lang="cs-CZ" dirty="0" err="1"/>
              <a:t>benchmarking</a:t>
            </a:r>
            <a:endParaRPr lang="cs-CZ" dirty="0"/>
          </a:p>
          <a:p>
            <a:r>
              <a:rPr lang="cs-CZ" dirty="0"/>
              <a:t>data pro marketing</a:t>
            </a:r>
          </a:p>
          <a:p>
            <a:r>
              <a:rPr lang="cs-CZ" dirty="0"/>
              <a:t>benefity pro uživatele</a:t>
            </a:r>
          </a:p>
          <a:p>
            <a:pPr lvl="1"/>
            <a:r>
              <a:rPr lang="cs-CZ" dirty="0"/>
              <a:t>online služby</a:t>
            </a:r>
          </a:p>
          <a:p>
            <a:r>
              <a:rPr lang="cs-CZ" dirty="0"/>
              <a:t>snížení ceny práce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217416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Nevýhody AKS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cena systémů</a:t>
            </a:r>
          </a:p>
          <a:p>
            <a:r>
              <a:rPr lang="cs-CZ" dirty="0"/>
              <a:t>nutné zaškolení</a:t>
            </a:r>
          </a:p>
          <a:p>
            <a:pPr lvl="1"/>
            <a:r>
              <a:rPr lang="cs-CZ" dirty="0"/>
              <a:t>noví zaměstnanci</a:t>
            </a:r>
          </a:p>
          <a:p>
            <a:pPr lvl="1"/>
            <a:r>
              <a:rPr lang="cs-CZ" dirty="0"/>
              <a:t>upgrade</a:t>
            </a:r>
          </a:p>
          <a:p>
            <a:r>
              <a:rPr lang="cs-CZ" dirty="0"/>
              <a:t>efektivnost využívání systému</a:t>
            </a:r>
          </a:p>
          <a:p>
            <a:pPr lvl="1"/>
            <a:r>
              <a:rPr lang="cs-CZ" dirty="0"/>
              <a:t>často robustní systémy</a:t>
            </a:r>
          </a:p>
          <a:p>
            <a:r>
              <a:rPr lang="cs-CZ" dirty="0"/>
              <a:t>nutná technická podpora</a:t>
            </a:r>
          </a:p>
          <a:p>
            <a:pPr lvl="1"/>
            <a:r>
              <a:rPr lang="cs-CZ" dirty="0"/>
              <a:t>IT přímo v instituci</a:t>
            </a:r>
          </a:p>
          <a:p>
            <a:pPr lvl="1"/>
            <a:r>
              <a:rPr lang="cs-CZ" dirty="0"/>
              <a:t>podpora producentů systémů</a:t>
            </a:r>
          </a:p>
          <a:p>
            <a:r>
              <a:rPr lang="cs-CZ" dirty="0"/>
              <a:t>přesuny mezi systémy, migrace dat</a:t>
            </a:r>
          </a:p>
        </p:txBody>
      </p:sp>
    </p:spTree>
    <p:extLst>
      <p:ext uri="{BB962C8B-B14F-4D97-AF65-F5344CB8AC3E}">
        <p14:creationId xmlns:p14="http://schemas.microsoft.com/office/powerpoint/2010/main" val="22924290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Situace v ČR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 ČR první pokusy v 80. letech</a:t>
            </a:r>
          </a:p>
          <a:p>
            <a:pPr lvl="1"/>
            <a:r>
              <a:rPr lang="cs-CZ" dirty="0"/>
              <a:t>testování v Státní knihovně ČSSR</a:t>
            </a:r>
          </a:p>
          <a:p>
            <a:pPr lvl="1"/>
            <a:r>
              <a:rPr lang="cs-CZ" dirty="0"/>
              <a:t>standardy</a:t>
            </a:r>
          </a:p>
          <a:p>
            <a:r>
              <a:rPr lang="cs-CZ" dirty="0"/>
              <a:t>naplno v 2. polovině 90. let</a:t>
            </a:r>
          </a:p>
          <a:p>
            <a:pPr lvl="1"/>
            <a:r>
              <a:rPr lang="cs-CZ" dirty="0"/>
              <a:t>nejprve zapojení velkých knihoven</a:t>
            </a:r>
          </a:p>
          <a:p>
            <a:pPr lvl="1"/>
            <a:r>
              <a:rPr lang="cs-CZ" dirty="0"/>
              <a:t>zavádění PC, převod záznamů</a:t>
            </a:r>
          </a:p>
          <a:p>
            <a:pPr lvl="1"/>
            <a:r>
              <a:rPr lang="cs-CZ" dirty="0"/>
              <a:t>později i další procesy</a:t>
            </a:r>
          </a:p>
          <a:p>
            <a:pPr lvl="1"/>
            <a:r>
              <a:rPr lang="cs-CZ" dirty="0"/>
              <a:t>seminář </a:t>
            </a:r>
            <a:r>
              <a:rPr lang="cs-CZ" dirty="0">
                <a:hlinkClick r:id="rId2"/>
              </a:rPr>
              <a:t>Automatizace knihovnických procesů </a:t>
            </a:r>
            <a:r>
              <a:rPr lang="cs-CZ" dirty="0"/>
              <a:t>v Liberci</a:t>
            </a:r>
          </a:p>
          <a:p>
            <a:r>
              <a:rPr lang="cs-CZ" dirty="0"/>
              <a:t>MAKS (Modulární Automatizovaný Knihovnický Systém) = 1. AKS v ČR</a:t>
            </a:r>
          </a:p>
        </p:txBody>
      </p:sp>
    </p:spTree>
    <p:extLst>
      <p:ext uri="{BB962C8B-B14F-4D97-AF65-F5344CB8AC3E}">
        <p14:creationId xmlns:p14="http://schemas.microsoft.com/office/powerpoint/2010/main" val="5752066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Re(</a:t>
            </a:r>
            <a:r>
              <a:rPr lang="cs-CZ" dirty="0" err="1"/>
              <a:t>tro</a:t>
            </a:r>
            <a:r>
              <a:rPr lang="cs-CZ" dirty="0"/>
              <a:t>)katalogizace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nové zkatalogizování v knihovně uchovávaných dokumentů</a:t>
            </a:r>
          </a:p>
          <a:p>
            <a:r>
              <a:rPr lang="cs-CZ" dirty="0"/>
              <a:t>metodou de visu ("s knihou v ruce")</a:t>
            </a:r>
          </a:p>
          <a:p>
            <a:r>
              <a:rPr lang="cs-CZ" dirty="0"/>
              <a:t>nové záznamy nahrazují původní</a:t>
            </a:r>
          </a:p>
          <a:p>
            <a:r>
              <a:rPr lang="cs-CZ" dirty="0"/>
              <a:t>důvody </a:t>
            </a:r>
            <a:r>
              <a:rPr lang="cs-CZ" dirty="0" err="1"/>
              <a:t>rekatalogizace</a:t>
            </a:r>
            <a:endParaRPr lang="cs-CZ" dirty="0"/>
          </a:p>
          <a:p>
            <a:pPr lvl="1"/>
            <a:r>
              <a:rPr lang="cs-CZ" dirty="0"/>
              <a:t>záznamy nevyhovují novým potřebám</a:t>
            </a:r>
          </a:p>
          <a:p>
            <a:pPr lvl="1"/>
            <a:r>
              <a:rPr lang="cs-CZ" dirty="0"/>
              <a:t>nutný nový formát záznamů</a:t>
            </a:r>
          </a:p>
          <a:p>
            <a:pPr lvl="1"/>
            <a:r>
              <a:rPr lang="cs-CZ" dirty="0"/>
              <a:t>záznamy nevyhovují potřebám provozu a služeb knihovny</a:t>
            </a:r>
          </a:p>
        </p:txBody>
      </p:sp>
    </p:spTree>
    <p:extLst>
      <p:ext uri="{BB962C8B-B14F-4D97-AF65-F5344CB8AC3E}">
        <p14:creationId xmlns:p14="http://schemas.microsoft.com/office/powerpoint/2010/main" val="26049528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Retrokonverze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retrospektivní konverze</a:t>
            </a:r>
          </a:p>
          <a:p>
            <a:r>
              <a:rPr lang="cs-CZ" dirty="0"/>
              <a:t>převod tištěného nebo rukopisného katalogu do digitální podoby</a:t>
            </a:r>
          </a:p>
          <a:p>
            <a:r>
              <a:rPr lang="cs-CZ" dirty="0"/>
              <a:t>využití ICT</a:t>
            </a:r>
          </a:p>
          <a:p>
            <a:r>
              <a:rPr lang="cs-CZ" dirty="0"/>
              <a:t>výstup konverze</a:t>
            </a:r>
          </a:p>
          <a:p>
            <a:pPr lvl="1"/>
            <a:r>
              <a:rPr lang="cs-CZ" dirty="0"/>
              <a:t>naskenovaný lístek</a:t>
            </a:r>
          </a:p>
          <a:p>
            <a:pPr lvl="1"/>
            <a:r>
              <a:rPr lang="cs-CZ" dirty="0"/>
              <a:t>strukturovaných záznamů v dohodnutém formátu</a:t>
            </a:r>
          </a:p>
          <a:p>
            <a:r>
              <a:rPr lang="cs-CZ" dirty="0"/>
              <a:t>prováděno pro online katalog nebo výměnu dat</a:t>
            </a:r>
          </a:p>
        </p:txBody>
      </p:sp>
    </p:spTree>
    <p:extLst>
      <p:ext uri="{BB962C8B-B14F-4D97-AF65-F5344CB8AC3E}">
        <p14:creationId xmlns:p14="http://schemas.microsoft.com/office/powerpoint/2010/main" val="38881742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979488"/>
            <a:ext cx="8281987" cy="2881312"/>
          </a:xfrm>
          <a:noFill/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cs-CZ" altLang="cs-CZ" sz="7200" dirty="0">
                <a:solidFill>
                  <a:srgbClr val="FFFF00"/>
                </a:solidFill>
              </a:rPr>
              <a:t>Moduly AKS</a:t>
            </a:r>
            <a:endParaRPr lang="uk-UA" altLang="cs-CZ" sz="7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78619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AKS = modulární systém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na každou činnost samostatný modul</a:t>
            </a:r>
          </a:p>
          <a:p>
            <a:r>
              <a:rPr lang="cs-CZ" dirty="0"/>
              <a:t>dnes snaha o provázání</a:t>
            </a:r>
          </a:p>
          <a:p>
            <a:pPr lvl="1"/>
            <a:r>
              <a:rPr lang="cs-CZ" dirty="0"/>
              <a:t>úpravy vzhledu, např. KOHA</a:t>
            </a:r>
          </a:p>
        </p:txBody>
      </p:sp>
    </p:spTree>
    <p:extLst>
      <p:ext uri="{BB962C8B-B14F-4D97-AF65-F5344CB8AC3E}">
        <p14:creationId xmlns:p14="http://schemas.microsoft.com/office/powerpoint/2010/main" val="23029160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AKS architektura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074" name="Picture 2" descr="http://image.slidesharecdn.com/ilsintro-110116122944-phpapp02/95/introduction-to-the-integrated-library-system-ils-18-728.jpg?cb=13269805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196975"/>
            <a:ext cx="6934200" cy="520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1331640" y="6453336"/>
            <a:ext cx="67181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100" dirty="0"/>
              <a:t>Zdroj: </a:t>
            </a:r>
            <a:r>
              <a:rPr lang="cs-CZ" sz="1100" dirty="0" err="1"/>
              <a:t>Chris</a:t>
            </a:r>
            <a:r>
              <a:rPr lang="cs-CZ" sz="1100" dirty="0"/>
              <a:t> </a:t>
            </a:r>
            <a:r>
              <a:rPr lang="cs-CZ" sz="1100" dirty="0" err="1"/>
              <a:t>Kiess</a:t>
            </a:r>
            <a:r>
              <a:rPr lang="cs-CZ" sz="1100" dirty="0"/>
              <a:t>. </a:t>
            </a:r>
            <a:r>
              <a:rPr lang="cs-CZ" sz="1100" dirty="0" err="1">
                <a:hlinkClick r:id="rId3"/>
              </a:rPr>
              <a:t>Integrated</a:t>
            </a:r>
            <a:r>
              <a:rPr lang="cs-CZ" sz="1100" dirty="0">
                <a:hlinkClick r:id="rId3"/>
              </a:rPr>
              <a:t> </a:t>
            </a:r>
            <a:r>
              <a:rPr lang="cs-CZ" sz="1100" dirty="0" err="1">
                <a:hlinkClick r:id="rId3"/>
              </a:rPr>
              <a:t>Library</a:t>
            </a:r>
            <a:r>
              <a:rPr lang="cs-CZ" sz="1100" dirty="0">
                <a:hlinkClick r:id="rId3"/>
              </a:rPr>
              <a:t> Systems (LIS)</a:t>
            </a:r>
            <a:r>
              <a:rPr lang="cs-CZ" sz="1100" dirty="0"/>
              <a:t>. 2011.</a:t>
            </a:r>
          </a:p>
        </p:txBody>
      </p:sp>
    </p:spTree>
    <p:extLst>
      <p:ext uri="{BB962C8B-B14F-4D97-AF65-F5344CB8AC3E}">
        <p14:creationId xmlns:p14="http://schemas.microsoft.com/office/powerpoint/2010/main" val="19864435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OPAC/katalog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druhy</a:t>
            </a:r>
          </a:p>
          <a:p>
            <a:pPr lvl="1"/>
            <a:r>
              <a:rPr lang="cs-CZ" dirty="0"/>
              <a:t>pro uživatele</a:t>
            </a:r>
          </a:p>
          <a:p>
            <a:pPr lvl="1"/>
            <a:r>
              <a:rPr lang="cs-CZ" dirty="0"/>
              <a:t>interní pro knihovníky</a:t>
            </a:r>
          </a:p>
          <a:p>
            <a:r>
              <a:rPr lang="cs-CZ" dirty="0"/>
              <a:t>přímo v AKS</a:t>
            </a:r>
          </a:p>
          <a:p>
            <a:r>
              <a:rPr lang="cs-CZ" dirty="0"/>
              <a:t>bibliografický popis</a:t>
            </a:r>
          </a:p>
          <a:p>
            <a:r>
              <a:rPr lang="cs-CZ" dirty="0"/>
              <a:t>správa jednotek + lokace</a:t>
            </a:r>
          </a:p>
        </p:txBody>
      </p:sp>
    </p:spTree>
    <p:extLst>
      <p:ext uri="{BB962C8B-B14F-4D97-AF65-F5344CB8AC3E}">
        <p14:creationId xmlns:p14="http://schemas.microsoft.com/office/powerpoint/2010/main" val="46713355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Výpůjčky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základní modul</a:t>
            </a:r>
          </a:p>
          <a:p>
            <a:r>
              <a:rPr lang="cs-CZ" dirty="0"/>
              <a:t>procesy</a:t>
            </a:r>
          </a:p>
          <a:p>
            <a:pPr lvl="1"/>
            <a:r>
              <a:rPr lang="cs-CZ" dirty="0"/>
              <a:t>výpůjčky a vracení</a:t>
            </a:r>
          </a:p>
          <a:p>
            <a:pPr lvl="1"/>
            <a:r>
              <a:rPr lang="cs-CZ" dirty="0"/>
              <a:t>rezervace a objednávky ze skladu</a:t>
            </a:r>
          </a:p>
          <a:p>
            <a:r>
              <a:rPr lang="cs-CZ" dirty="0"/>
              <a:t>změna statusu dokumentů</a:t>
            </a:r>
          </a:p>
          <a:p>
            <a:pPr lvl="1"/>
            <a:r>
              <a:rPr lang="cs-CZ" dirty="0"/>
              <a:t>půjčeno x vráceno</a:t>
            </a:r>
          </a:p>
          <a:p>
            <a:r>
              <a:rPr lang="cs-CZ" dirty="0"/>
              <a:t>evidence čtenářů</a:t>
            </a:r>
          </a:p>
          <a:p>
            <a:r>
              <a:rPr lang="cs-CZ" dirty="0"/>
              <a:t>nastavení periodicity </a:t>
            </a:r>
            <a:r>
              <a:rPr lang="cs-CZ" dirty="0" err="1"/>
              <a:t>k.j</a:t>
            </a:r>
            <a:r>
              <a:rPr lang="cs-CZ" dirty="0"/>
              <a:t>.</a:t>
            </a:r>
          </a:p>
          <a:p>
            <a:r>
              <a:rPr lang="cs-CZ" dirty="0"/>
              <a:t>MVS, cirkulační služby, dlouhodobé výpůjčky, správa studoven, platby,…</a:t>
            </a:r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424029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 dirty="0"/>
              <a:t>Co je knihovní systém?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TDKIV</a:t>
            </a:r>
            <a:r>
              <a:rPr lang="cs-CZ" dirty="0"/>
              <a:t> (1)</a:t>
            </a:r>
          </a:p>
          <a:p>
            <a:pPr lvl="1" eaLnBrk="1" hangingPunct="1"/>
            <a:r>
              <a:rPr lang="cs-CZ" altLang="cs-CZ" dirty="0"/>
              <a:t>systém knihovny (nebo skupiny knihoven) = abstraktní model</a:t>
            </a:r>
          </a:p>
          <a:p>
            <a:pPr lvl="1" eaLnBrk="1" hangingPunct="1"/>
            <a:r>
              <a:rPr lang="cs-CZ" altLang="cs-CZ" dirty="0"/>
              <a:t>prvky = místa, kde se realizují knihovnicko-informační činnosti</a:t>
            </a:r>
          </a:p>
          <a:p>
            <a:pPr lvl="1" eaLnBrk="1" hangingPunct="1"/>
            <a:r>
              <a:rPr lang="cs-CZ" dirty="0"/>
              <a:t>vazby = vztahy mezi nimi</a:t>
            </a:r>
            <a:endParaRPr lang="cs-CZ" altLang="cs-CZ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Výpůjčky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122" name="Picture 2" descr="http://image.slidesharecdn.com/ilsintro-110116122944-phpapp02/95/introduction-to-the-integrated-library-system-ils-29-728.jpg?cb=13269805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180677"/>
            <a:ext cx="6934200" cy="520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1331640" y="6453336"/>
            <a:ext cx="67181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100" dirty="0"/>
              <a:t>Zdroj: </a:t>
            </a:r>
            <a:r>
              <a:rPr lang="cs-CZ" sz="1100" dirty="0" err="1"/>
              <a:t>Chris</a:t>
            </a:r>
            <a:r>
              <a:rPr lang="cs-CZ" sz="1100" dirty="0"/>
              <a:t> </a:t>
            </a:r>
            <a:r>
              <a:rPr lang="cs-CZ" sz="1100" dirty="0" err="1"/>
              <a:t>Kiess</a:t>
            </a:r>
            <a:r>
              <a:rPr lang="cs-CZ" sz="1100" dirty="0"/>
              <a:t>. </a:t>
            </a:r>
            <a:r>
              <a:rPr lang="cs-CZ" sz="1100" dirty="0" err="1">
                <a:hlinkClick r:id="rId3"/>
              </a:rPr>
              <a:t>Integrated</a:t>
            </a:r>
            <a:r>
              <a:rPr lang="cs-CZ" sz="1100" dirty="0">
                <a:hlinkClick r:id="rId3"/>
              </a:rPr>
              <a:t> </a:t>
            </a:r>
            <a:r>
              <a:rPr lang="cs-CZ" sz="1100" dirty="0" err="1">
                <a:hlinkClick r:id="rId3"/>
              </a:rPr>
              <a:t>Library</a:t>
            </a:r>
            <a:r>
              <a:rPr lang="cs-CZ" sz="1100" dirty="0">
                <a:hlinkClick r:id="rId3"/>
              </a:rPr>
              <a:t> Systems (LIS)</a:t>
            </a:r>
            <a:r>
              <a:rPr lang="cs-CZ" sz="1100" dirty="0"/>
              <a:t>. 2011.</a:t>
            </a:r>
          </a:p>
        </p:txBody>
      </p:sp>
    </p:spTree>
    <p:extLst>
      <p:ext uri="{BB962C8B-B14F-4D97-AF65-F5344CB8AC3E}">
        <p14:creationId xmlns:p14="http://schemas.microsoft.com/office/powerpoint/2010/main" val="278358625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Akvizice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zjednodušuje proces pořizování</a:t>
            </a:r>
          </a:p>
          <a:p>
            <a:r>
              <a:rPr lang="cs-CZ" dirty="0"/>
              <a:t>objednávky, faktury, dodavatelé, práce s rozpočty, výměna publikací, dary, urgence nedodaných dokumentů</a:t>
            </a:r>
          </a:p>
          <a:p>
            <a:r>
              <a:rPr lang="cs-CZ" dirty="0"/>
              <a:t>přehledy nákupů a objednaných knih</a:t>
            </a:r>
          </a:p>
          <a:p>
            <a:r>
              <a:rPr lang="cs-CZ" dirty="0"/>
              <a:t>finanční sestavy</a:t>
            </a:r>
          </a:p>
          <a:p>
            <a:r>
              <a:rPr lang="cs-CZ" dirty="0"/>
              <a:t>statistiky, trendy a další výstupy</a:t>
            </a:r>
          </a:p>
          <a:p>
            <a:pPr lvl="1"/>
            <a:r>
              <a:rPr lang="cs-CZ" dirty="0"/>
              <a:t>zdroj informací pro vedení knihovny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3361972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Katalogizace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evidence a popis dokumentů ve fondu knihovny</a:t>
            </a:r>
          </a:p>
          <a:p>
            <a:r>
              <a:rPr lang="cs-CZ" dirty="0"/>
              <a:t>bibliografický popis + selekční jazyky + </a:t>
            </a:r>
            <a:r>
              <a:rPr lang="cs-CZ" dirty="0" err="1"/>
              <a:t>info</a:t>
            </a:r>
            <a:r>
              <a:rPr lang="cs-CZ" dirty="0"/>
              <a:t> o jednotkách</a:t>
            </a:r>
          </a:p>
          <a:p>
            <a:r>
              <a:rPr lang="cs-CZ" dirty="0"/>
              <a:t>podpora standardů</a:t>
            </a:r>
          </a:p>
          <a:p>
            <a:r>
              <a:rPr lang="cs-CZ" dirty="0"/>
              <a:t>přebírání záznamů</a:t>
            </a:r>
          </a:p>
          <a:p>
            <a:r>
              <a:rPr lang="cs-CZ" dirty="0"/>
              <a:t>autority (Soubor národních autorit ČR, VIAF,…)</a:t>
            </a:r>
          </a:p>
          <a:p>
            <a:r>
              <a:rPr lang="cs-CZ" dirty="0"/>
              <a:t>konspekt (Metoda konspektu)</a:t>
            </a:r>
          </a:p>
        </p:txBody>
      </p:sp>
    </p:spTree>
    <p:extLst>
      <p:ext uri="{BB962C8B-B14F-4D97-AF65-F5344CB8AC3E}">
        <p14:creationId xmlns:p14="http://schemas.microsoft.com/office/powerpoint/2010/main" val="389772135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Seriály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evidence seriálových publikací (časopisy, noviny)</a:t>
            </a:r>
          </a:p>
          <a:p>
            <a:r>
              <a:rPr lang="cs-CZ" dirty="0"/>
              <a:t>seznam dodavatelů</a:t>
            </a:r>
          </a:p>
          <a:p>
            <a:r>
              <a:rPr lang="cs-CZ" dirty="0"/>
              <a:t>došlá čísla</a:t>
            </a:r>
          </a:p>
          <a:p>
            <a:r>
              <a:rPr lang="cs-CZ" dirty="0"/>
              <a:t>urgence</a:t>
            </a:r>
          </a:p>
          <a:p>
            <a:r>
              <a:rPr lang="cs-CZ" dirty="0"/>
              <a:t>hierarchie ukládání</a:t>
            </a:r>
          </a:p>
          <a:p>
            <a:pPr lvl="1"/>
            <a:r>
              <a:rPr lang="cs-CZ" dirty="0"/>
              <a:t>možnost přidávat články do čísel, čísla do ročníku,...</a:t>
            </a:r>
          </a:p>
        </p:txBody>
      </p:sp>
    </p:spTree>
    <p:extLst>
      <p:ext uri="{BB962C8B-B14F-4D97-AF65-F5344CB8AC3E}">
        <p14:creationId xmlns:p14="http://schemas.microsoft.com/office/powerpoint/2010/main" val="367205374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Administrátorský modul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statistiky (uživatelské trendy)</a:t>
            </a:r>
          </a:p>
          <a:p>
            <a:pPr lvl="1"/>
            <a:r>
              <a:rPr lang="cs-CZ" dirty="0"/>
              <a:t>počty uživatelů, výpůjček, nevrácené dokumenty, frekvence půjčování konkrétních dokumentů,…</a:t>
            </a:r>
          </a:p>
          <a:p>
            <a:r>
              <a:rPr lang="cs-CZ" dirty="0"/>
              <a:t>nastavení systému</a:t>
            </a:r>
          </a:p>
          <a:p>
            <a:pPr lvl="1"/>
            <a:r>
              <a:rPr lang="cs-CZ" dirty="0"/>
              <a:t>správa knihovníků a jejich práva, délka výpůjček, poplatky za upomínky, tiskové výstupy,…</a:t>
            </a:r>
          </a:p>
          <a:p>
            <a:r>
              <a:rPr lang="cs-CZ" dirty="0"/>
              <a:t>exporty/importy dat</a:t>
            </a:r>
          </a:p>
        </p:txBody>
      </p:sp>
    </p:spTree>
    <p:extLst>
      <p:ext uri="{BB962C8B-B14F-4D97-AF65-F5344CB8AC3E}">
        <p14:creationId xmlns:p14="http://schemas.microsoft.com/office/powerpoint/2010/main" val="305301072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Analytický modul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sledování statistik</a:t>
            </a:r>
          </a:p>
          <a:p>
            <a:r>
              <a:rPr lang="cs-CZ" dirty="0"/>
              <a:t>provádění analýz z dat v AKS</a:t>
            </a:r>
          </a:p>
          <a:p>
            <a:pPr lvl="1"/>
            <a:r>
              <a:rPr lang="cs-CZ" dirty="0"/>
              <a:t>evidence </a:t>
            </a:r>
            <a:r>
              <a:rPr lang="cs-CZ" dirty="0" err="1"/>
              <a:t>based</a:t>
            </a:r>
            <a:r>
              <a:rPr lang="cs-CZ" dirty="0"/>
              <a:t> </a:t>
            </a:r>
            <a:r>
              <a:rPr lang="cs-CZ" dirty="0" err="1"/>
              <a:t>librarianship</a:t>
            </a:r>
            <a:endParaRPr lang="cs-CZ" dirty="0"/>
          </a:p>
          <a:p>
            <a:pPr lvl="1"/>
            <a:r>
              <a:rPr lang="cs-CZ" dirty="0"/>
              <a:t>data </a:t>
            </a:r>
            <a:r>
              <a:rPr lang="cs-CZ" dirty="0" err="1"/>
              <a:t>driven</a:t>
            </a:r>
            <a:r>
              <a:rPr lang="cs-CZ" dirty="0"/>
              <a:t> </a:t>
            </a:r>
            <a:r>
              <a:rPr lang="cs-CZ" dirty="0" err="1"/>
              <a:t>acquisition</a:t>
            </a:r>
            <a:endParaRPr lang="cs-CZ" dirty="0"/>
          </a:p>
          <a:p>
            <a:pPr lvl="1"/>
            <a:r>
              <a:rPr lang="cs-CZ" dirty="0"/>
              <a:t>zlepšování služeb, lepší plánování</a:t>
            </a:r>
          </a:p>
          <a:p>
            <a:r>
              <a:rPr lang="cs-CZ" dirty="0"/>
              <a:t>sledování trendů</a:t>
            </a:r>
          </a:p>
          <a:p>
            <a:r>
              <a:rPr lang="cs-CZ" dirty="0"/>
              <a:t>příklady v ALMA, </a:t>
            </a:r>
            <a:r>
              <a:rPr lang="cs-CZ" dirty="0" err="1"/>
              <a:t>Koha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7128052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979488"/>
            <a:ext cx="8281987" cy="2881312"/>
          </a:xfrm>
          <a:noFill/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cs-CZ" altLang="cs-CZ" sz="7200" dirty="0">
                <a:solidFill>
                  <a:srgbClr val="FFFF00"/>
                </a:solidFill>
              </a:rPr>
              <a:t>Přehled knihovních systémů</a:t>
            </a:r>
            <a:endParaRPr lang="uk-UA" altLang="cs-CZ" sz="7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247562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Aleph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Exlibris</a:t>
            </a:r>
          </a:p>
          <a:p>
            <a:r>
              <a:rPr lang="cs-CZ" dirty="0"/>
              <a:t>instalace přímo v instituci</a:t>
            </a:r>
          </a:p>
          <a:p>
            <a:r>
              <a:rPr lang="cs-CZ" dirty="0"/>
              <a:t>25 let starý systém, dále se nevyvíjí (náhrada - Primo, Alma)</a:t>
            </a:r>
          </a:p>
          <a:p>
            <a:r>
              <a:rPr lang="cs-CZ" dirty="0"/>
              <a:t>skupina </a:t>
            </a:r>
            <a:r>
              <a:rPr lang="cs-CZ" dirty="0" err="1"/>
              <a:t>SUAleph</a:t>
            </a:r>
            <a:endParaRPr lang="cs-CZ" dirty="0"/>
          </a:p>
          <a:p>
            <a:r>
              <a:rPr lang="cs-CZ" dirty="0"/>
              <a:t>off-line režim = dočasné půjčování bez přístupu na internet</a:t>
            </a:r>
          </a:p>
          <a:p>
            <a:r>
              <a:rPr lang="cs-CZ" dirty="0"/>
              <a:t>moduly</a:t>
            </a:r>
          </a:p>
          <a:p>
            <a:pPr lvl="1"/>
            <a:endParaRPr lang="cs-CZ" dirty="0"/>
          </a:p>
          <a:p>
            <a:endParaRPr lang="cs-CZ" dirty="0"/>
          </a:p>
        </p:txBody>
      </p:sp>
      <p:pic>
        <p:nvPicPr>
          <p:cNvPr id="4" name="Picture 2" descr="Logo Alep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244475"/>
            <a:ext cx="1666875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217509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Moduly systému </a:t>
            </a:r>
            <a:r>
              <a:rPr lang="cs-CZ" dirty="0" err="1"/>
              <a:t>Aleph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Hlavní moduly </a:t>
            </a:r>
          </a:p>
          <a:p>
            <a:pPr lvl="1"/>
            <a:r>
              <a:rPr lang="cs-CZ" dirty="0"/>
              <a:t>Katalog</a:t>
            </a:r>
          </a:p>
          <a:p>
            <a:pPr lvl="1"/>
            <a:r>
              <a:rPr lang="cs-CZ" dirty="0"/>
              <a:t>OPAC</a:t>
            </a:r>
          </a:p>
          <a:p>
            <a:pPr lvl="1"/>
            <a:r>
              <a:rPr lang="cs-CZ" dirty="0"/>
              <a:t>Výpůjčky</a:t>
            </a:r>
          </a:p>
          <a:p>
            <a:pPr lvl="1"/>
            <a:r>
              <a:rPr lang="cs-CZ" dirty="0"/>
              <a:t>Meziknihovní výpůjční služby</a:t>
            </a:r>
          </a:p>
          <a:p>
            <a:pPr lvl="1"/>
            <a:r>
              <a:rPr lang="cs-CZ" dirty="0"/>
              <a:t>Akvizice/Seriály</a:t>
            </a:r>
          </a:p>
          <a:p>
            <a:pPr lvl="1"/>
            <a:r>
              <a:rPr lang="cs-CZ" dirty="0"/>
              <a:t>Správa konfiguračních tabulek </a:t>
            </a:r>
            <a:r>
              <a:rPr lang="cs-CZ" sz="2000" dirty="0"/>
              <a:t>(ALEPHADM)</a:t>
            </a:r>
          </a:p>
          <a:p>
            <a:r>
              <a:rPr lang="cs-CZ" dirty="0"/>
              <a:t>Přídavné (</a:t>
            </a:r>
            <a:r>
              <a:rPr lang="cs-CZ" dirty="0" err="1"/>
              <a:t>Add</a:t>
            </a:r>
            <a:r>
              <a:rPr lang="cs-CZ" dirty="0"/>
              <a:t>-on) moduly</a:t>
            </a:r>
          </a:p>
          <a:p>
            <a:pPr lvl="1"/>
            <a:r>
              <a:rPr lang="cs-CZ" dirty="0"/>
              <a:t>ADAM </a:t>
            </a:r>
            <a:r>
              <a:rPr lang="cs-CZ" sz="2000" dirty="0"/>
              <a:t>- </a:t>
            </a:r>
            <a:r>
              <a:rPr lang="cs-CZ" sz="2000" dirty="0" err="1"/>
              <a:t>Aleph</a:t>
            </a:r>
            <a:r>
              <a:rPr lang="cs-CZ" sz="2000" dirty="0"/>
              <a:t> Digital </a:t>
            </a:r>
            <a:r>
              <a:rPr lang="cs-CZ" sz="2000" dirty="0" err="1"/>
              <a:t>Asset</a:t>
            </a:r>
            <a:r>
              <a:rPr lang="cs-CZ" sz="2000" dirty="0"/>
              <a:t> Module (popis digitálních objektů, </a:t>
            </a:r>
            <a:r>
              <a:rPr lang="cs-CZ" sz="2000" dirty="0" err="1"/>
              <a:t>metadata</a:t>
            </a:r>
            <a:r>
              <a:rPr lang="cs-CZ" sz="2000" dirty="0"/>
              <a:t>)</a:t>
            </a:r>
          </a:p>
          <a:p>
            <a:pPr lvl="1"/>
            <a:r>
              <a:rPr lang="cs-CZ" dirty="0"/>
              <a:t>ARC </a:t>
            </a:r>
            <a:r>
              <a:rPr lang="cs-CZ" sz="2000" dirty="0"/>
              <a:t>- </a:t>
            </a:r>
            <a:r>
              <a:rPr lang="cs-CZ" sz="2000" dirty="0" err="1"/>
              <a:t>Aleph</a:t>
            </a:r>
            <a:r>
              <a:rPr lang="cs-CZ" sz="2000" dirty="0"/>
              <a:t> Reporting Center (statistiky)</a:t>
            </a:r>
          </a:p>
          <a:p>
            <a:endParaRPr lang="cs-CZ" dirty="0"/>
          </a:p>
          <a:p>
            <a:r>
              <a:rPr lang="cs-CZ" dirty="0"/>
              <a:t> </a:t>
            </a:r>
          </a:p>
        </p:txBody>
      </p:sp>
      <p:pic>
        <p:nvPicPr>
          <p:cNvPr id="4" name="Picture 2" descr="Logo Alep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244475"/>
            <a:ext cx="1666875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160941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Výpůjčky</a:t>
            </a:r>
            <a:r>
              <a:rPr lang="cs-CZ" sz="3200" dirty="0"/>
              <a:t> – založení čtenáře</a:t>
            </a:r>
            <a:endParaRPr lang="cs-CZ" dirty="0"/>
          </a:p>
        </p:txBody>
      </p:sp>
      <p:pic>
        <p:nvPicPr>
          <p:cNvPr id="4" name="Obrázek 3"/>
          <p:cNvPicPr/>
          <p:nvPr/>
        </p:nvPicPr>
        <p:blipFill>
          <a:blip r:embed="rId2"/>
          <a:stretch>
            <a:fillRect/>
          </a:stretch>
        </p:blipFill>
        <p:spPr>
          <a:xfrm>
            <a:off x="1042988" y="1196752"/>
            <a:ext cx="7286625" cy="582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2860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Knihovní systém</a:t>
            </a:r>
          </a:p>
        </p:txBody>
      </p:sp>
      <p:pic>
        <p:nvPicPr>
          <p:cNvPr id="2050" name="Picture 2" descr="http://kisk.phil.muni.cz/vikba10/knsy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556792"/>
            <a:ext cx="6768752" cy="4512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6833170" y="6309320"/>
            <a:ext cx="19869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100" dirty="0"/>
              <a:t>Zdroj: Přednášky Z. Kadlece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6136198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Výpůjčky</a:t>
            </a:r>
            <a:r>
              <a:rPr lang="cs-CZ" sz="3200" dirty="0"/>
              <a:t> – globální údaje o čtenáři</a:t>
            </a:r>
            <a:endParaRPr lang="cs-CZ" dirty="0"/>
          </a:p>
        </p:txBody>
      </p:sp>
      <p:pic>
        <p:nvPicPr>
          <p:cNvPr id="7" name="Obrázek 6"/>
          <p:cNvPicPr/>
          <p:nvPr/>
        </p:nvPicPr>
        <p:blipFill>
          <a:blip r:embed="rId2"/>
          <a:stretch>
            <a:fillRect/>
          </a:stretch>
        </p:blipFill>
        <p:spPr>
          <a:xfrm>
            <a:off x="1187624" y="1196752"/>
            <a:ext cx="7372350" cy="5897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04658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Výpůjčky – nastavení uživatele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/>
          <p:nvPr/>
        </p:nvPicPr>
        <p:blipFill>
          <a:blip r:embed="rId2"/>
          <a:stretch>
            <a:fillRect/>
          </a:stretch>
        </p:blipFill>
        <p:spPr>
          <a:xfrm>
            <a:off x="1035300" y="1196975"/>
            <a:ext cx="7381875" cy="5904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80915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Výpůjčky - přehled</a:t>
            </a:r>
          </a:p>
        </p:txBody>
      </p:sp>
      <p:pic>
        <p:nvPicPr>
          <p:cNvPr id="4" name="Obrázek 3"/>
          <p:cNvPicPr/>
          <p:nvPr/>
        </p:nvPicPr>
        <p:blipFill>
          <a:blip r:embed="rId2"/>
          <a:stretch>
            <a:fillRect/>
          </a:stretch>
        </p:blipFill>
        <p:spPr>
          <a:xfrm>
            <a:off x="1056361" y="1196752"/>
            <a:ext cx="74295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765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Výpůjčky – požadavky čtenáře</a:t>
            </a:r>
          </a:p>
        </p:txBody>
      </p:sp>
      <p:pic>
        <p:nvPicPr>
          <p:cNvPr id="4" name="Obrázek 3"/>
          <p:cNvPicPr/>
          <p:nvPr/>
        </p:nvPicPr>
        <p:blipFill>
          <a:blip r:embed="rId2"/>
          <a:stretch>
            <a:fillRect/>
          </a:stretch>
        </p:blipFill>
        <p:spPr>
          <a:xfrm>
            <a:off x="1007194" y="1268760"/>
            <a:ext cx="7560310" cy="6048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82656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Výpůjčky – proces půjčení (F5)</a:t>
            </a:r>
          </a:p>
        </p:txBody>
      </p:sp>
      <p:pic>
        <p:nvPicPr>
          <p:cNvPr id="4" name="Obrázek 3"/>
          <p:cNvPicPr/>
          <p:nvPr/>
        </p:nvPicPr>
        <p:blipFill>
          <a:blip r:embed="rId2"/>
          <a:stretch>
            <a:fillRect/>
          </a:stretch>
        </p:blipFill>
        <p:spPr>
          <a:xfrm>
            <a:off x="1042988" y="1268760"/>
            <a:ext cx="7441565" cy="595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38913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Výpůjčky – vracení (F6)</a:t>
            </a:r>
          </a:p>
        </p:txBody>
      </p:sp>
      <p:pic>
        <p:nvPicPr>
          <p:cNvPr id="4" name="Obrázek 3"/>
          <p:cNvPicPr/>
          <p:nvPr/>
        </p:nvPicPr>
        <p:blipFill>
          <a:blip r:embed="rId2"/>
          <a:stretch>
            <a:fillRect/>
          </a:stretch>
        </p:blipFill>
        <p:spPr>
          <a:xfrm>
            <a:off x="1042988" y="1124744"/>
            <a:ext cx="7458075" cy="596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42946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Výpůjčky – přehled výpůjček</a:t>
            </a:r>
          </a:p>
        </p:txBody>
      </p:sp>
      <p:pic>
        <p:nvPicPr>
          <p:cNvPr id="4" name="Obrázek 3"/>
          <p:cNvPicPr/>
          <p:nvPr/>
        </p:nvPicPr>
        <p:blipFill>
          <a:blip r:embed="rId2"/>
          <a:stretch>
            <a:fillRect/>
          </a:stretch>
        </p:blipFill>
        <p:spPr>
          <a:xfrm>
            <a:off x="1042988" y="1196752"/>
            <a:ext cx="7200900" cy="5760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13340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Katalogizace – detail jednotky</a:t>
            </a:r>
          </a:p>
        </p:txBody>
      </p:sp>
      <p:pic>
        <p:nvPicPr>
          <p:cNvPr id="4" name="Obrázek 3"/>
          <p:cNvPicPr/>
          <p:nvPr/>
        </p:nvPicPr>
        <p:blipFill>
          <a:blip r:embed="rId2"/>
          <a:stretch>
            <a:fillRect/>
          </a:stretch>
        </p:blipFill>
        <p:spPr>
          <a:xfrm>
            <a:off x="1099979" y="1268760"/>
            <a:ext cx="7663180" cy="6130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15206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Katalogizace – založení záznamu</a:t>
            </a:r>
          </a:p>
        </p:txBody>
      </p:sp>
      <p:pic>
        <p:nvPicPr>
          <p:cNvPr id="4" name="Obrázek 3"/>
          <p:cNvPicPr/>
          <p:nvPr/>
        </p:nvPicPr>
        <p:blipFill>
          <a:blip r:embed="rId2"/>
          <a:stretch>
            <a:fillRect/>
          </a:stretch>
        </p:blipFill>
        <p:spPr>
          <a:xfrm>
            <a:off x="1331149" y="1484784"/>
            <a:ext cx="7200840" cy="4050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96384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Katalogizace – import záznamu</a:t>
            </a:r>
          </a:p>
        </p:txBody>
      </p:sp>
      <p:pic>
        <p:nvPicPr>
          <p:cNvPr id="5" name="Obrázek 4"/>
          <p:cNvPicPr/>
          <p:nvPr/>
        </p:nvPicPr>
        <p:blipFill>
          <a:blip r:embed="rId2"/>
          <a:stretch>
            <a:fillRect/>
          </a:stretch>
        </p:blipFill>
        <p:spPr>
          <a:xfrm>
            <a:off x="1055224" y="1340768"/>
            <a:ext cx="7902763" cy="4445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2781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Co je knihovní systém?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TDKIV (2)</a:t>
            </a:r>
          </a:p>
          <a:p>
            <a:pPr lvl="1"/>
            <a:r>
              <a:rPr lang="cs-CZ" dirty="0"/>
              <a:t>označení pro knihovnu, její část nebo pro skupinu knihoven</a:t>
            </a:r>
          </a:p>
          <a:p>
            <a:pPr lvl="1"/>
            <a:r>
              <a:rPr lang="cs-CZ" dirty="0"/>
              <a:t>cílem shromažďovat, zpracovávat a uchovávat </a:t>
            </a:r>
            <a:r>
              <a:rPr lang="cs-CZ" b="1" dirty="0"/>
              <a:t>knihovní</a:t>
            </a:r>
            <a:r>
              <a:rPr lang="cs-CZ" dirty="0"/>
              <a:t> dokumenty a informace za účelem poskytování knihovnických a informačních služeb</a:t>
            </a:r>
            <a:endParaRPr lang="cs-CZ" alt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3479318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Katalogizace – správa jednotek</a:t>
            </a:r>
          </a:p>
        </p:txBody>
      </p:sp>
      <p:pic>
        <p:nvPicPr>
          <p:cNvPr id="5" name="Obrázek 4"/>
          <p:cNvPicPr/>
          <p:nvPr/>
        </p:nvPicPr>
        <p:blipFill>
          <a:blip r:embed="rId2"/>
          <a:stretch>
            <a:fillRect/>
          </a:stretch>
        </p:blipFill>
        <p:spPr>
          <a:xfrm>
            <a:off x="1043608" y="1412776"/>
            <a:ext cx="7902763" cy="4445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79067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Katalogizace – </a:t>
            </a:r>
            <a:r>
              <a:rPr lang="cs-CZ" dirty="0" err="1"/>
              <a:t>info</a:t>
            </a:r>
            <a:r>
              <a:rPr lang="cs-CZ" dirty="0"/>
              <a:t> o jednotce</a:t>
            </a:r>
          </a:p>
        </p:txBody>
      </p:sp>
      <p:pic>
        <p:nvPicPr>
          <p:cNvPr id="4" name="Obrázek 3"/>
          <p:cNvPicPr/>
          <p:nvPr/>
        </p:nvPicPr>
        <p:blipFill>
          <a:blip r:embed="rId2"/>
          <a:stretch>
            <a:fillRect/>
          </a:stretch>
        </p:blipFill>
        <p:spPr>
          <a:xfrm>
            <a:off x="987488" y="1268760"/>
            <a:ext cx="8030781" cy="4517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76091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Katalogizace – </a:t>
            </a:r>
            <a:r>
              <a:rPr lang="cs-CZ" dirty="0" err="1"/>
              <a:t>info</a:t>
            </a:r>
            <a:r>
              <a:rPr lang="cs-CZ" dirty="0"/>
              <a:t> o jednotce 2</a:t>
            </a:r>
          </a:p>
        </p:txBody>
      </p:sp>
      <p:pic>
        <p:nvPicPr>
          <p:cNvPr id="5" name="Obrázek 4"/>
          <p:cNvPicPr/>
          <p:nvPr/>
        </p:nvPicPr>
        <p:blipFill>
          <a:blip r:embed="rId2"/>
          <a:stretch>
            <a:fillRect/>
          </a:stretch>
        </p:blipFill>
        <p:spPr>
          <a:xfrm>
            <a:off x="987488" y="1124744"/>
            <a:ext cx="8030781" cy="4517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5922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kic.ics.muni.cz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988" y="1484784"/>
            <a:ext cx="8096218" cy="46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12479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ALMA</a:t>
            </a:r>
            <a:r>
              <a:rPr lang="cs-CZ" dirty="0"/>
              <a:t> – </a:t>
            </a:r>
            <a:r>
              <a:rPr lang="cs-CZ" dirty="0" err="1"/>
              <a:t>Library</a:t>
            </a:r>
            <a:r>
              <a:rPr lang="cs-CZ" dirty="0"/>
              <a:t> </a:t>
            </a:r>
            <a:r>
              <a:rPr lang="cs-CZ" dirty="0" err="1"/>
              <a:t>Service</a:t>
            </a:r>
            <a:r>
              <a:rPr lang="cs-CZ" dirty="0"/>
              <a:t> </a:t>
            </a:r>
            <a:r>
              <a:rPr lang="cs-CZ" dirty="0" err="1"/>
              <a:t>Platform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Exlibris</a:t>
            </a:r>
          </a:p>
          <a:p>
            <a:r>
              <a:rPr lang="cs-CZ" dirty="0" err="1"/>
              <a:t>cloudové</a:t>
            </a:r>
            <a:r>
              <a:rPr lang="cs-CZ" dirty="0"/>
              <a:t> řešení</a:t>
            </a:r>
          </a:p>
          <a:p>
            <a:r>
              <a:rPr lang="cs-CZ" dirty="0"/>
              <a:t>systém pro komplexní správu dokumentů</a:t>
            </a:r>
          </a:p>
          <a:p>
            <a:pPr lvl="1"/>
            <a:r>
              <a:rPr lang="cs-CZ" dirty="0"/>
              <a:t>tištěné, elektronické</a:t>
            </a:r>
          </a:p>
          <a:p>
            <a:pPr lvl="1"/>
            <a:r>
              <a:rPr lang="cs-CZ" dirty="0"/>
              <a:t>knihovní fond, digitální knihovny, propojení s databázemi</a:t>
            </a:r>
          </a:p>
          <a:p>
            <a:r>
              <a:rPr lang="cs-CZ" dirty="0"/>
              <a:t>instalace</a:t>
            </a:r>
          </a:p>
          <a:p>
            <a:pPr lvl="1"/>
            <a:r>
              <a:rPr lang="cs-CZ" dirty="0"/>
              <a:t>svět </a:t>
            </a:r>
            <a:r>
              <a:rPr lang="cs-CZ" dirty="0">
                <a:hlinkClick r:id="rId3"/>
              </a:rPr>
              <a:t>2000+</a:t>
            </a:r>
            <a:r>
              <a:rPr lang="cs-CZ" dirty="0"/>
              <a:t>, ČR 0</a:t>
            </a:r>
          </a:p>
          <a:p>
            <a:r>
              <a:rPr lang="cs-CZ" dirty="0"/>
              <a:t>představení platformy ALMA - </a:t>
            </a:r>
            <a:r>
              <a:rPr lang="cs-CZ" dirty="0">
                <a:hlinkClick r:id="rId4"/>
              </a:rPr>
              <a:t>video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8515802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ALMA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42988" y="1196975"/>
            <a:ext cx="7849492" cy="5472113"/>
          </a:xfrm>
        </p:spPr>
        <p:txBody>
          <a:bodyPr/>
          <a:lstStyle/>
          <a:p>
            <a:r>
              <a:rPr lang="cs-CZ" dirty="0"/>
              <a:t>modulární</a:t>
            </a:r>
          </a:p>
          <a:p>
            <a:r>
              <a:rPr lang="cs-CZ" dirty="0"/>
              <a:t>podpora standardů</a:t>
            </a:r>
          </a:p>
          <a:p>
            <a:pPr lvl="1"/>
            <a:r>
              <a:rPr lang="en-US" dirty="0"/>
              <a:t>MARC</a:t>
            </a:r>
            <a:r>
              <a:rPr lang="cs-CZ" dirty="0"/>
              <a:t>21, </a:t>
            </a:r>
            <a:r>
              <a:rPr lang="en-US" dirty="0"/>
              <a:t>UNIMARC, Dublin</a:t>
            </a:r>
            <a:r>
              <a:rPr lang="cs-CZ" dirty="0"/>
              <a:t> </a:t>
            </a:r>
            <a:r>
              <a:rPr lang="en-US" dirty="0"/>
              <a:t>Core,</a:t>
            </a:r>
            <a:r>
              <a:rPr lang="cs-CZ" dirty="0"/>
              <a:t> </a:t>
            </a:r>
            <a:r>
              <a:rPr lang="en-US" dirty="0"/>
              <a:t>KORMARC</a:t>
            </a:r>
          </a:p>
          <a:p>
            <a:pPr lvl="1"/>
            <a:r>
              <a:rPr lang="en-US" dirty="0"/>
              <a:t>BIBFRAME</a:t>
            </a:r>
            <a:r>
              <a:rPr lang="cs-CZ" dirty="0"/>
              <a:t>, </a:t>
            </a:r>
            <a:r>
              <a:rPr lang="cs-CZ" dirty="0" err="1"/>
              <a:t>Linked</a:t>
            </a:r>
            <a:r>
              <a:rPr lang="cs-CZ" dirty="0"/>
              <a:t> Open Data</a:t>
            </a:r>
          </a:p>
          <a:p>
            <a:r>
              <a:rPr lang="cs-CZ" dirty="0"/>
              <a:t>API – pro propojování systému</a:t>
            </a:r>
          </a:p>
          <a:p>
            <a:pPr lvl="1"/>
            <a:r>
              <a:rPr lang="cs-CZ" dirty="0"/>
              <a:t>pro jiné DS, DL, vlastní aplikace,...</a:t>
            </a:r>
          </a:p>
          <a:p>
            <a:r>
              <a:rPr lang="cs-CZ" dirty="0"/>
              <a:t>podrobná </a:t>
            </a:r>
            <a:r>
              <a:rPr lang="cs-CZ" dirty="0">
                <a:hlinkClick r:id="rId2"/>
              </a:rPr>
              <a:t>dokumentace</a:t>
            </a:r>
            <a:r>
              <a:rPr lang="cs-CZ" dirty="0"/>
              <a:t> systému</a:t>
            </a:r>
          </a:p>
          <a:p>
            <a:r>
              <a:rPr lang="cs-CZ" dirty="0"/>
              <a:t>přímé propojení s Primo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511581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ALMA - </a:t>
            </a:r>
            <a:r>
              <a:rPr lang="cs-CZ" dirty="0" err="1"/>
              <a:t>dashboard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1345" y="1196974"/>
            <a:ext cx="7808805" cy="4751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2295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ALMA – personalizace rozhraní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1340768"/>
            <a:ext cx="7385819" cy="4566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23107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ALMA – vyhledávání záznamů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7909" y="1196752"/>
            <a:ext cx="7407319" cy="4467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73811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ALMA – akvizice (rozpočet)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1042988" y="1268760"/>
            <a:ext cx="7912082" cy="36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1477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Knihovní systém</a:t>
            </a:r>
          </a:p>
        </p:txBody>
      </p:sp>
      <p:pic>
        <p:nvPicPr>
          <p:cNvPr id="1026" name="Picture 2" descr="http://kisk.phil.muni.cz/vikba10/knihovna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340768"/>
            <a:ext cx="6667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5940152" y="6237312"/>
            <a:ext cx="19869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100" dirty="0"/>
              <a:t>Zdroj: Přednášky Z. Kadlece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4023812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ALMA – analytický modul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data u využívání systému</a:t>
            </a:r>
          </a:p>
          <a:p>
            <a:pPr lvl="1"/>
            <a:r>
              <a:rPr lang="cs-CZ" dirty="0"/>
              <a:t>výpůjčky, počet čtenářů, co se půjčuje, jaká literatura, nejfrekventovanější časy,...</a:t>
            </a:r>
          </a:p>
          <a:p>
            <a:r>
              <a:rPr lang="cs-CZ" dirty="0"/>
              <a:t>možnost nastavit si vlastní analýzy</a:t>
            </a:r>
          </a:p>
          <a:p>
            <a:r>
              <a:rPr lang="cs-CZ" dirty="0" err="1"/>
              <a:t>benchmarking</a:t>
            </a:r>
            <a:endParaRPr lang="cs-CZ" dirty="0"/>
          </a:p>
          <a:p>
            <a:pPr lvl="1"/>
            <a:r>
              <a:rPr lang="cs-CZ" dirty="0"/>
              <a:t>nutný souhlas knihovny</a:t>
            </a:r>
          </a:p>
          <a:p>
            <a:pPr lvl="1"/>
            <a:r>
              <a:rPr lang="cs-CZ" dirty="0"/>
              <a:t>bez souhlasu se nemůže srovnávat</a:t>
            </a:r>
          </a:p>
          <a:p>
            <a:r>
              <a:rPr lang="cs-CZ" dirty="0" err="1"/>
              <a:t>dashboards</a:t>
            </a:r>
            <a:endParaRPr lang="cs-CZ" dirty="0"/>
          </a:p>
          <a:p>
            <a:pPr lvl="1"/>
            <a:r>
              <a:rPr lang="cs-CZ" dirty="0"/>
              <a:t>osobní, lze nastavit, co chceme sledovat</a:t>
            </a:r>
          </a:p>
        </p:txBody>
      </p:sp>
    </p:spTree>
    <p:extLst>
      <p:ext uri="{BB962C8B-B14F-4D97-AF65-F5344CB8AC3E}">
        <p14:creationId xmlns:p14="http://schemas.microsoft.com/office/powerpoint/2010/main" val="159359529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ALMA – statistiky a trendy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1268760"/>
            <a:ext cx="8015060" cy="30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20532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ALMA – statistika výpůjček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988" y="1196752"/>
            <a:ext cx="7962744" cy="32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27787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ALMA - </a:t>
            </a:r>
            <a:r>
              <a:rPr lang="cs-CZ" dirty="0" err="1"/>
              <a:t>benchmarking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141" y="1177840"/>
            <a:ext cx="8180855" cy="4172495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5873" y="4266529"/>
            <a:ext cx="2835200" cy="2405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006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ALMA </a:t>
            </a:r>
            <a:r>
              <a:rPr lang="cs-CZ" sz="3200" dirty="0"/>
              <a:t>– </a:t>
            </a:r>
            <a:r>
              <a:rPr lang="cs-CZ" sz="3200" dirty="0" err="1"/>
              <a:t>benchmarking</a:t>
            </a:r>
            <a:r>
              <a:rPr lang="cs-CZ" sz="3200" dirty="0"/>
              <a:t> u výpůjček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599" y="1268760"/>
            <a:ext cx="8084471" cy="4248472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2120" y="5085184"/>
            <a:ext cx="3275693" cy="1666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193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42988" y="4725144"/>
            <a:ext cx="7777162" cy="1943944"/>
          </a:xfrm>
        </p:spPr>
        <p:txBody>
          <a:bodyPr/>
          <a:lstStyle/>
          <a:p>
            <a:r>
              <a:rPr lang="cs-CZ" dirty="0"/>
              <a:t>mobilní aplikace</a:t>
            </a:r>
          </a:p>
          <a:p>
            <a:r>
              <a:rPr lang="cs-CZ" dirty="0">
                <a:hlinkClick r:id="rId2"/>
              </a:rPr>
              <a:t>video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9" y="0"/>
            <a:ext cx="9137941" cy="4458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93531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ALMA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snaha otevřený systém???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6381679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ARL </a:t>
            </a:r>
            <a:r>
              <a:rPr lang="cs-CZ" sz="2400" dirty="0"/>
              <a:t>– </a:t>
            </a:r>
            <a:r>
              <a:rPr lang="cs-CZ" sz="2400" dirty="0" err="1"/>
              <a:t>Advanced</a:t>
            </a:r>
            <a:r>
              <a:rPr lang="cs-CZ" sz="2400" dirty="0"/>
              <a:t> Rapid </a:t>
            </a:r>
            <a:r>
              <a:rPr lang="cs-CZ" sz="2400" dirty="0" err="1"/>
              <a:t>Library</a:t>
            </a:r>
            <a:endParaRPr lang="cs-CZ" sz="2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modulární systém</a:t>
            </a:r>
          </a:p>
          <a:p>
            <a:r>
              <a:rPr lang="cs-CZ" dirty="0"/>
              <a:t>moduly pro regionální knihovny i pro akademické knihovny</a:t>
            </a:r>
          </a:p>
          <a:p>
            <a:r>
              <a:rPr lang="cs-CZ" dirty="0"/>
              <a:t>lze využít i jako digitální knihovnu</a:t>
            </a:r>
          </a:p>
          <a:p>
            <a:pPr lvl="1"/>
            <a:r>
              <a:rPr lang="cs-CZ" dirty="0">
                <a:hlinkClick r:id="rId2"/>
              </a:rPr>
              <a:t>Soupispamatek.cz</a:t>
            </a:r>
            <a:endParaRPr lang="cs-CZ" dirty="0"/>
          </a:p>
          <a:p>
            <a:pPr lvl="1"/>
            <a:r>
              <a:rPr lang="cs-CZ" dirty="0">
                <a:hlinkClick r:id="rId3"/>
              </a:rPr>
              <a:t>Piešťanské informační centrum </a:t>
            </a:r>
            <a:r>
              <a:rPr lang="cs-CZ" dirty="0"/>
              <a:t>– regionální databáze</a:t>
            </a:r>
          </a:p>
          <a:p>
            <a:r>
              <a:rPr lang="cs-CZ" dirty="0"/>
              <a:t>off-line výpůjčky </a:t>
            </a:r>
          </a:p>
          <a:p>
            <a:r>
              <a:rPr lang="cs-CZ" dirty="0"/>
              <a:t>alternativní webové rozhraní </a:t>
            </a:r>
            <a:r>
              <a:rPr lang="cs-CZ" sz="2000" dirty="0"/>
              <a:t>(omezené)</a:t>
            </a:r>
          </a:p>
          <a:p>
            <a:r>
              <a:rPr lang="cs-CZ" dirty="0"/>
              <a:t>podpora e-</a:t>
            </a:r>
            <a:r>
              <a:rPr lang="cs-CZ" dirty="0" err="1"/>
              <a:t>reading</a:t>
            </a:r>
            <a:r>
              <a:rPr lang="cs-CZ" dirty="0"/>
              <a:t> a e-knihy</a:t>
            </a:r>
          </a:p>
        </p:txBody>
      </p:sp>
      <p:pic>
        <p:nvPicPr>
          <p:cNvPr id="4" name="Picture 2" descr="Cosmotr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0092" y="220700"/>
            <a:ext cx="2614967" cy="832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638873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ARL</a:t>
            </a:r>
            <a:r>
              <a:rPr lang="cs-CZ" sz="2400" dirty="0"/>
              <a:t> – </a:t>
            </a:r>
            <a:r>
              <a:rPr lang="cs-CZ" sz="2400" dirty="0" err="1"/>
              <a:t>Advanced</a:t>
            </a:r>
            <a:r>
              <a:rPr lang="cs-CZ" sz="2400" dirty="0"/>
              <a:t> Rapid </a:t>
            </a:r>
            <a:r>
              <a:rPr lang="cs-CZ" sz="2400" dirty="0" err="1"/>
              <a:t>Library</a:t>
            </a:r>
            <a:endParaRPr lang="cs-CZ" sz="2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moduly</a:t>
            </a:r>
          </a:p>
          <a:p>
            <a:pPr lvl="1"/>
            <a:r>
              <a:rPr lang="cs-CZ" sz="2200" dirty="0"/>
              <a:t>Katalogizace a správa autorit</a:t>
            </a:r>
          </a:p>
          <a:p>
            <a:pPr lvl="1"/>
            <a:r>
              <a:rPr lang="cs-CZ" sz="2200" dirty="0"/>
              <a:t>Cirkulace/Výpůjčky</a:t>
            </a:r>
          </a:p>
          <a:p>
            <a:pPr lvl="1"/>
            <a:r>
              <a:rPr lang="cs-CZ" sz="2200" dirty="0"/>
              <a:t>Meziknihovní výpůjční služby (MVS)</a:t>
            </a:r>
          </a:p>
          <a:p>
            <a:pPr lvl="1"/>
            <a:r>
              <a:rPr lang="cs-CZ" sz="2200" dirty="0"/>
              <a:t>Akvizice</a:t>
            </a:r>
          </a:p>
          <a:p>
            <a:pPr lvl="1"/>
            <a:r>
              <a:rPr lang="cs-CZ" sz="2200" dirty="0"/>
              <a:t>Inventarizace a vyřazování – revize</a:t>
            </a:r>
          </a:p>
          <a:p>
            <a:pPr lvl="1"/>
            <a:r>
              <a:rPr lang="cs-CZ" sz="2200" dirty="0"/>
              <a:t>IPAC – online katalog</a:t>
            </a:r>
          </a:p>
          <a:p>
            <a:pPr lvl="1"/>
            <a:r>
              <a:rPr lang="cs-CZ" sz="2200" dirty="0"/>
              <a:t>EPCA – evidence publikační činnosti</a:t>
            </a:r>
          </a:p>
          <a:p>
            <a:pPr lvl="1"/>
            <a:r>
              <a:rPr lang="cs-CZ" sz="2200" dirty="0"/>
              <a:t>EPKA – evidence podkladů pro akreditaci</a:t>
            </a:r>
          </a:p>
          <a:p>
            <a:pPr lvl="1"/>
            <a:r>
              <a:rPr lang="cs-CZ" sz="2200" dirty="0"/>
              <a:t>EUCA – evidence umělecké činnosti</a:t>
            </a:r>
          </a:p>
          <a:p>
            <a:pPr lvl="1"/>
            <a:r>
              <a:rPr lang="cs-CZ" sz="2200" dirty="0"/>
              <a:t>REDO – regionální dokumenty</a:t>
            </a:r>
          </a:p>
          <a:p>
            <a:pPr lvl="1"/>
            <a:r>
              <a:rPr lang="cs-CZ" sz="2200" dirty="0"/>
              <a:t>REOS – regionální osobnosti</a:t>
            </a:r>
          </a:p>
          <a:p>
            <a:pPr lvl="1"/>
            <a:r>
              <a:rPr lang="cs-CZ" sz="2200" dirty="0"/>
              <a:t>Digitální kronika</a:t>
            </a:r>
          </a:p>
          <a:p>
            <a:pPr lvl="1"/>
            <a:endParaRPr lang="cs-CZ" dirty="0"/>
          </a:p>
        </p:txBody>
      </p:sp>
      <p:pic>
        <p:nvPicPr>
          <p:cNvPr id="5" name="Picture 2" descr="Cosmotr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0092" y="220700"/>
            <a:ext cx="2614967" cy="832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5607830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Výpůjčky - čtenář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1569" y="1124744"/>
            <a:ext cx="7620000" cy="546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3469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Knihovní informační systém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podpora a zjednodušení procesů v knihovně</a:t>
            </a:r>
          </a:p>
          <a:p>
            <a:r>
              <a:rPr lang="cs-CZ" dirty="0"/>
              <a:t>podpoření spolupráce mezi odděleními</a:t>
            </a:r>
          </a:p>
          <a:p>
            <a:r>
              <a:rPr lang="cs-CZ" dirty="0"/>
              <a:t>zrychlení procesů</a:t>
            </a:r>
          </a:p>
          <a:p>
            <a:r>
              <a:rPr lang="cs-CZ" dirty="0"/>
              <a:t>původně kartotéky, seznamy, dnes software nebo online služby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65142136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Výpůjčky a vracení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2531" y="1268760"/>
            <a:ext cx="7458075" cy="543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726546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Výpůjčky - upomínky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696" y="1772816"/>
            <a:ext cx="5915025" cy="363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653554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Katalogizace – editace záznamu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988" y="1268760"/>
            <a:ext cx="7903583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045881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Katalogizace – přidání jednotky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7230" y="1196752"/>
            <a:ext cx="7477125" cy="536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788788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KP-WIN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KP-SYS</a:t>
            </a:r>
          </a:p>
          <a:p>
            <a:r>
              <a:rPr lang="cs-CZ" dirty="0"/>
              <a:t>pro všechny typy knihoven</a:t>
            </a:r>
          </a:p>
          <a:p>
            <a:pPr lvl="1"/>
            <a:r>
              <a:rPr lang="cs-CZ" dirty="0"/>
              <a:t>veřejné, odborné, univerzitní, školní, archivy a muzea</a:t>
            </a:r>
          </a:p>
          <a:p>
            <a:r>
              <a:rPr lang="cs-CZ" dirty="0"/>
              <a:t>verze pro 1 PC i síťové řešení</a:t>
            </a:r>
          </a:p>
          <a:p>
            <a:r>
              <a:rPr lang="cs-CZ" dirty="0"/>
              <a:t>vizuální návrhář tiskových sestav</a:t>
            </a:r>
          </a:p>
          <a:p>
            <a:r>
              <a:rPr lang="cs-CZ" dirty="0"/>
              <a:t>podpora práce s thesaury</a:t>
            </a:r>
          </a:p>
          <a:p>
            <a:pPr lvl="1"/>
            <a:r>
              <a:rPr lang="cs-CZ" dirty="0" err="1"/>
              <a:t>MeSH</a:t>
            </a:r>
            <a:r>
              <a:rPr lang="cs-CZ" dirty="0"/>
              <a:t>, PSH, ...</a:t>
            </a:r>
          </a:p>
          <a:p>
            <a:r>
              <a:rPr lang="cs-CZ" dirty="0"/>
              <a:t>katalogizace a výpůjčky více knihoven regionu do společné DB</a:t>
            </a:r>
          </a:p>
        </p:txBody>
      </p:sp>
      <p:pic>
        <p:nvPicPr>
          <p:cNvPr id="4" name="Picture 2" descr="http://www.kpsys.cz/images/logo/cut_logo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3157" y="238124"/>
            <a:ext cx="2802791" cy="958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2056862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Verbis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KP-SYS</a:t>
            </a:r>
          </a:p>
          <a:p>
            <a:r>
              <a:rPr lang="cs-CZ" dirty="0"/>
              <a:t>pro všechny typy knihoven</a:t>
            </a:r>
          </a:p>
          <a:p>
            <a:pPr lvl="1"/>
            <a:r>
              <a:rPr lang="cs-CZ" dirty="0"/>
              <a:t>veřejné, odborné, univerzitní, školní, archivy a muzea</a:t>
            </a:r>
          </a:p>
          <a:p>
            <a:r>
              <a:rPr lang="cs-CZ" dirty="0"/>
              <a:t>pokračovatel KP-WIN</a:t>
            </a:r>
          </a:p>
        </p:txBody>
      </p:sp>
      <p:pic>
        <p:nvPicPr>
          <p:cNvPr id="4" name="Picture 2" descr="http://www.kpsys.cz/images/logo/cut_logo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3157" y="238124"/>
            <a:ext cx="2802791" cy="958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6697295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Výpůjčky – hlavní okno</a:t>
            </a:r>
          </a:p>
        </p:txBody>
      </p:sp>
      <p:pic>
        <p:nvPicPr>
          <p:cNvPr id="6146" name="Picture 2" descr="http://www.kpsys.cz/verbis/images/verbis/web_vypujcak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583" y="1340768"/>
            <a:ext cx="7712567" cy="4961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6300192" y="6399864"/>
            <a:ext cx="24190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100" dirty="0"/>
              <a:t>Zdroj: http://www.kpsys.cz/verbis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22805111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Výpůjčky - rezervace</a:t>
            </a:r>
          </a:p>
        </p:txBody>
      </p:sp>
      <p:pic>
        <p:nvPicPr>
          <p:cNvPr id="7170" name="Picture 2" descr="Modul rezervace - rezervace, vy&amp;rcaron;izování rezervací, objednáve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3" y="1196752"/>
            <a:ext cx="7479899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6300192" y="6399864"/>
            <a:ext cx="24190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100" dirty="0"/>
              <a:t>Zdroj: http://www.kpsys.cz/verbis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01074979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MVS</a:t>
            </a:r>
          </a:p>
        </p:txBody>
      </p:sp>
      <p:pic>
        <p:nvPicPr>
          <p:cNvPr id="8194" name="Picture 2" descr="Modul MVS - evidence po&amp;zcaron;adavk&amp;uring;, knihoven, &amp;zcaron;ádanek, podpora komunikace, provázání s DV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340768"/>
            <a:ext cx="7225376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6300192" y="6399864"/>
            <a:ext cx="24190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100" dirty="0"/>
              <a:t>Zdroj: http://www.kpsys.cz/verbis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06268516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Katalogizace – hlavní okno</a:t>
            </a:r>
          </a:p>
        </p:txBody>
      </p:sp>
      <p:pic>
        <p:nvPicPr>
          <p:cNvPr id="3074" name="Picture 2" descr="Katalogizace - monografi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268759"/>
            <a:ext cx="6768752" cy="5279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5609356" y="6551766"/>
            <a:ext cx="24190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100" dirty="0"/>
              <a:t>Zdroj: http://www.kpsys.cz/verbis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90876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 diskuzi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4400" dirty="0"/>
              <a:t>Jaký je výsledek fotbalového derby SPA-SLA z podzimu 1985?</a:t>
            </a:r>
          </a:p>
          <a:p>
            <a:r>
              <a:rPr lang="cs-CZ" sz="4400" dirty="0"/>
              <a:t>Kdy odjíždí nejbližší autobus z Brna do Prahy?</a:t>
            </a:r>
          </a:p>
        </p:txBody>
      </p:sp>
    </p:spTree>
    <p:extLst>
      <p:ext uri="{BB962C8B-B14F-4D97-AF65-F5344CB8AC3E}">
        <p14:creationId xmlns:p14="http://schemas.microsoft.com/office/powerpoint/2010/main" val="2942719399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Katalogizace </a:t>
            </a:r>
            <a:r>
              <a:rPr lang="cs-CZ" sz="2200" dirty="0"/>
              <a:t>– přebírání záznamů (Z39.55)</a:t>
            </a:r>
          </a:p>
        </p:txBody>
      </p:sp>
      <p:pic>
        <p:nvPicPr>
          <p:cNvPr id="4098" name="Picture 2" descr="Z39.50 Klient - stahování záznam&amp;uring; - paraleln&amp;ecaron; z více zdroj&amp;uring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196751"/>
            <a:ext cx="7417444" cy="5315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6084168" y="6551766"/>
            <a:ext cx="24190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100" dirty="0"/>
              <a:t>Zdroj: http://www.kpsys.cz/verbis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71804226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Katalogizace – editace záznamu</a:t>
            </a:r>
          </a:p>
        </p:txBody>
      </p:sp>
      <p:pic>
        <p:nvPicPr>
          <p:cNvPr id="5122" name="Picture 2" descr="Editace záznam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004" y="1124744"/>
            <a:ext cx="6553348" cy="5373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5321324" y="6511353"/>
            <a:ext cx="24190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100" dirty="0"/>
              <a:t>Zdroj: http://www.kpsys.cz/verbis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86704721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Akvizice - objednávky </a:t>
            </a:r>
          </a:p>
        </p:txBody>
      </p:sp>
      <p:pic>
        <p:nvPicPr>
          <p:cNvPr id="2050" name="Picture 2" descr="Objednávky - evidence, odesílání, urgen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268759"/>
            <a:ext cx="7200800" cy="4644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5969396" y="6093296"/>
            <a:ext cx="24190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100" dirty="0"/>
              <a:t>Zdroj: http://www.kpsys.cz/verbis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7623378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Akvizice - </a:t>
            </a:r>
            <a:r>
              <a:rPr lang="cs-CZ" dirty="0" err="1"/>
              <a:t>dezideráta</a:t>
            </a:r>
            <a:endParaRPr lang="cs-CZ" dirty="0"/>
          </a:p>
        </p:txBody>
      </p:sp>
      <p:pic>
        <p:nvPicPr>
          <p:cNvPr id="1026" name="Picture 2" descr="Dezideráta - evidence knih, které chcete nakoupi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340768"/>
            <a:ext cx="5715000" cy="4191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6300192" y="6399864"/>
            <a:ext cx="24190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100" dirty="0"/>
              <a:t>Zdroj: http://www.kpsys.cz/verbis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29821009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Clavius/Clavius REX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vyvíjen od roku 1998</a:t>
            </a:r>
          </a:p>
          <a:p>
            <a:r>
              <a:rPr lang="cs-CZ" dirty="0"/>
              <a:t>dříve Lanius</a:t>
            </a:r>
          </a:p>
          <a:p>
            <a:r>
              <a:rPr lang="cs-CZ" dirty="0"/>
              <a:t>standardní moduly</a:t>
            </a:r>
          </a:p>
          <a:p>
            <a:r>
              <a:rPr lang="cs-CZ" dirty="0"/>
              <a:t>Clavius REX = automatizace regionu</a:t>
            </a:r>
          </a:p>
          <a:p>
            <a:pPr lvl="1"/>
            <a:r>
              <a:rPr lang="cs-CZ" dirty="0"/>
              <a:t>řešení pro regionální knihovny</a:t>
            </a:r>
          </a:p>
          <a:p>
            <a:r>
              <a:rPr lang="cs-CZ" dirty="0"/>
              <a:t>dětský online katalog</a:t>
            </a:r>
          </a:p>
        </p:txBody>
      </p:sp>
      <p:pic>
        <p:nvPicPr>
          <p:cNvPr id="4" name="Picture 2" descr="LANiu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1650" y="325437"/>
            <a:ext cx="1352405" cy="511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3536882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>
                <a:hlinkClick r:id="rId2"/>
              </a:rPr>
              <a:t>Tritius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vyvíjí Lanius</a:t>
            </a:r>
          </a:p>
          <a:p>
            <a:r>
              <a:rPr lang="cs-CZ" dirty="0" err="1"/>
              <a:t>cloudové</a:t>
            </a:r>
            <a:r>
              <a:rPr lang="cs-CZ" dirty="0"/>
              <a:t> řešení/provoz na vlastním serveru</a:t>
            </a:r>
          </a:p>
          <a:p>
            <a:r>
              <a:rPr lang="cs-CZ" dirty="0"/>
              <a:t>podpora standardů</a:t>
            </a:r>
          </a:p>
          <a:p>
            <a:pPr lvl="1"/>
            <a:r>
              <a:rPr lang="cs-CZ" b="1" dirty="0">
                <a:hlinkClick r:id="rId3"/>
              </a:rPr>
              <a:t>MARC21</a:t>
            </a:r>
            <a:r>
              <a:rPr lang="cs-CZ" b="1" dirty="0"/>
              <a:t>, </a:t>
            </a:r>
            <a:r>
              <a:rPr lang="cs-CZ" b="1" dirty="0">
                <a:hlinkClick r:id="rId4"/>
              </a:rPr>
              <a:t>FRBR</a:t>
            </a:r>
            <a:r>
              <a:rPr lang="cs-CZ" b="1" dirty="0"/>
              <a:t>, </a:t>
            </a:r>
            <a:r>
              <a:rPr lang="cs-CZ" b="1" dirty="0">
                <a:hlinkClick r:id="rId5"/>
              </a:rPr>
              <a:t>RDA</a:t>
            </a:r>
            <a:r>
              <a:rPr lang="cs-CZ" b="1" dirty="0"/>
              <a:t>, </a:t>
            </a:r>
            <a:r>
              <a:rPr lang="cs-CZ" b="1" dirty="0">
                <a:hlinkClick r:id="rId6"/>
              </a:rPr>
              <a:t>OAI-PMH</a:t>
            </a:r>
            <a:r>
              <a:rPr lang="cs-CZ" b="1" dirty="0"/>
              <a:t>, </a:t>
            </a:r>
            <a:r>
              <a:rPr lang="cs-CZ" b="1" dirty="0">
                <a:hlinkClick r:id="rId7"/>
              </a:rPr>
              <a:t>NCIP</a:t>
            </a:r>
            <a:endParaRPr lang="cs-CZ" dirty="0"/>
          </a:p>
          <a:p>
            <a:r>
              <a:rPr lang="cs-CZ" dirty="0"/>
              <a:t>modulární</a:t>
            </a:r>
          </a:p>
          <a:p>
            <a:pPr lvl="1"/>
            <a:r>
              <a:rPr lang="cs-CZ" dirty="0"/>
              <a:t>akvizice, katalogizace, výpůjční, MVS,</a:t>
            </a:r>
          </a:p>
          <a:p>
            <a:pPr lvl="1"/>
            <a:r>
              <a:rPr lang="cs-CZ" dirty="0"/>
              <a:t>výměnné soubory, revizní modul</a:t>
            </a:r>
          </a:p>
          <a:p>
            <a:pPr lvl="1"/>
            <a:r>
              <a:rPr lang="cs-CZ" dirty="0" err="1"/>
              <a:t>webkatalog</a:t>
            </a:r>
            <a:endParaRPr lang="cs-CZ" dirty="0"/>
          </a:p>
          <a:p>
            <a:r>
              <a:rPr lang="cs-CZ" dirty="0">
                <a:hlinkClick r:id="rId8"/>
              </a:rPr>
              <a:t>ukázky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78935329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Open source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KOHA</a:t>
            </a:r>
            <a:endParaRPr lang="cs-CZ" dirty="0"/>
          </a:p>
          <a:p>
            <a:r>
              <a:rPr lang="cs-CZ" dirty="0">
                <a:hlinkClick r:id="rId3"/>
              </a:rPr>
              <a:t>Evergreen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3576" y="836712"/>
            <a:ext cx="1770832" cy="7573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831068"/>
            <a:ext cx="318135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5160726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979488"/>
            <a:ext cx="8281987" cy="2881312"/>
          </a:xfrm>
          <a:noFill/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cs-CZ" altLang="cs-CZ" sz="7200" dirty="0">
                <a:solidFill>
                  <a:srgbClr val="FFFF00"/>
                </a:solidFill>
              </a:rPr>
              <a:t>Diskuze</a:t>
            </a:r>
            <a:endParaRPr lang="uk-UA" altLang="cs-CZ" sz="7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5959695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Máte zkušenosti s AKS?</a:t>
            </a:r>
          </a:p>
          <a:p>
            <a:r>
              <a:rPr lang="cs-CZ" dirty="0"/>
              <a:t>Může knihovna fungovat bez AKS?</a:t>
            </a:r>
          </a:p>
          <a:p>
            <a:r>
              <a:rPr lang="cs-CZ" dirty="0"/>
              <a:t>Jsou procesy, které AKS nepokryje?</a:t>
            </a:r>
          </a:p>
          <a:p>
            <a:r>
              <a:rPr lang="cs-CZ" dirty="0"/>
              <a:t>Jak by měl podle Vás vypadat dobrý AKS?</a:t>
            </a:r>
          </a:p>
          <a:p>
            <a:r>
              <a:rPr lang="cs-CZ" dirty="0"/>
              <a:t>Budoucnost knihovních systémů?</a:t>
            </a:r>
          </a:p>
        </p:txBody>
      </p:sp>
    </p:spTree>
    <p:extLst>
      <p:ext uri="{BB962C8B-B14F-4D97-AF65-F5344CB8AC3E}">
        <p14:creationId xmlns:p14="http://schemas.microsoft.com/office/powerpoint/2010/main" val="809109202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2268538" y="473075"/>
            <a:ext cx="6696075" cy="508000"/>
          </a:xfrm>
        </p:spPr>
        <p:txBody>
          <a:bodyPr/>
          <a:lstStyle/>
          <a:p>
            <a:pPr eaLnBrk="1" hangingPunct="1"/>
            <a:r>
              <a:rPr lang="cs-CZ" altLang="cs-CZ" sz="3200"/>
              <a:t>Závěr</a:t>
            </a:r>
            <a:endParaRPr lang="en-US" altLang="cs-CZ" sz="3200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76475" y="4005263"/>
            <a:ext cx="6399213" cy="719137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cs-CZ" altLang="cs-CZ" b="1"/>
              <a:t>Děkuji Vám za pozornost</a:t>
            </a:r>
            <a:endParaRPr lang="en-US" altLang="cs-CZ" b="1"/>
          </a:p>
        </p:txBody>
      </p:sp>
      <p:pic>
        <p:nvPicPr>
          <p:cNvPr id="46084" name="Picture 8" descr="billboard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03713" y="1773238"/>
            <a:ext cx="2284412" cy="2047875"/>
          </a:xfrm>
          <a:noFill/>
        </p:spPr>
      </p:pic>
      <p:sp>
        <p:nvSpPr>
          <p:cNvPr id="46085" name="Text Box 4"/>
          <p:cNvSpPr txBox="1">
            <a:spLocks noChangeArrowheads="1"/>
          </p:cNvSpPr>
          <p:nvPr/>
        </p:nvSpPr>
        <p:spPr bwMode="auto">
          <a:xfrm>
            <a:off x="4859338" y="5661025"/>
            <a:ext cx="396081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cs-CZ" altLang="cs-CZ" sz="2000" b="1" dirty="0">
                <a:latin typeface="Verdana" pitchFamily="34" charset="0"/>
              </a:rPr>
              <a:t>Martin Krčál</a:t>
            </a:r>
          </a:p>
          <a:p>
            <a:pPr algn="r" eaLnBrk="1" hangingPunct="1"/>
            <a:r>
              <a:rPr lang="cs-CZ" altLang="cs-CZ" sz="2000" b="1" dirty="0">
                <a:latin typeface="Verdana" pitchFamily="34" charset="0"/>
              </a:rPr>
              <a:t>krcal@phil.muni.cz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6600" dirty="0"/>
              <a:t>A jak to zjistíte v roce 1986?</a:t>
            </a:r>
          </a:p>
        </p:txBody>
      </p:sp>
    </p:spTree>
    <p:extLst>
      <p:ext uri="{BB962C8B-B14F-4D97-AF65-F5344CB8AC3E}">
        <p14:creationId xmlns:p14="http://schemas.microsoft.com/office/powerpoint/2010/main" val="326522718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a1f8713c8be77f2d7520d08d3560d882cd1f5789"/>
</p:tagLst>
</file>

<file path=ppt/theme/theme1.xml><?xml version="1.0" encoding="utf-8"?>
<a:theme xmlns:a="http://schemas.openxmlformats.org/drawingml/2006/main" name="template">
  <a:themeElements>
    <a:clrScheme name="template 13">
      <a:dk1>
        <a:srgbClr val="111111"/>
      </a:dk1>
      <a:lt1>
        <a:srgbClr val="FFFFFF"/>
      </a:lt1>
      <a:dk2>
        <a:srgbClr val="000000"/>
      </a:dk2>
      <a:lt2>
        <a:srgbClr val="990000"/>
      </a:lt2>
      <a:accent1>
        <a:srgbClr val="FF5050"/>
      </a:accent1>
      <a:accent2>
        <a:srgbClr val="CC0000"/>
      </a:accent2>
      <a:accent3>
        <a:srgbClr val="FFFFFF"/>
      </a:accent3>
      <a:accent4>
        <a:srgbClr val="0D0D0D"/>
      </a:accent4>
      <a:accent5>
        <a:srgbClr val="FFB3B3"/>
      </a:accent5>
      <a:accent6>
        <a:srgbClr val="B90000"/>
      </a:accent6>
      <a:hlink>
        <a:srgbClr val="006600"/>
      </a:hlink>
      <a:folHlink>
        <a:srgbClr val="969696"/>
      </a:folHlink>
    </a:clrScheme>
    <a:fontScheme name="template">
      <a:majorFont>
        <a:latin typeface="Tahoma"/>
        <a:ea typeface=""/>
        <a:cs typeface=""/>
      </a:majorFont>
      <a:minorFont>
        <a:latin typeface="Verdan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mplate 1">
        <a:dk1>
          <a:srgbClr val="111111"/>
        </a:dk1>
        <a:lt1>
          <a:srgbClr val="FFFFFF"/>
        </a:lt1>
        <a:dk2>
          <a:srgbClr val="000000"/>
        </a:dk2>
        <a:lt2>
          <a:srgbClr val="800000"/>
        </a:lt2>
        <a:accent1>
          <a:srgbClr val="CC0000"/>
        </a:accent1>
        <a:accent2>
          <a:srgbClr val="FFFF99"/>
        </a:accent2>
        <a:accent3>
          <a:srgbClr val="FFFFFF"/>
        </a:accent3>
        <a:accent4>
          <a:srgbClr val="0D0D0D"/>
        </a:accent4>
        <a:accent5>
          <a:srgbClr val="E2AAAA"/>
        </a:accent5>
        <a:accent6>
          <a:srgbClr val="E7E78A"/>
        </a:accent6>
        <a:hlink>
          <a:srgbClr val="B2B2B2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FF00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4D4D4D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404040"/>
        </a:accent4>
        <a:accent5>
          <a:srgbClr val="FFB3B3"/>
        </a:accent5>
        <a:accent6>
          <a:srgbClr val="B90000"/>
        </a:accent6>
        <a:hlink>
          <a:srgbClr val="FF00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111111"/>
        </a:dk1>
        <a:lt1>
          <a:srgbClr val="FFFFFF"/>
        </a:lt1>
        <a:dk2>
          <a:srgbClr val="000000"/>
        </a:dk2>
        <a:lt2>
          <a:srgbClr val="600000"/>
        </a:lt2>
        <a:accent1>
          <a:srgbClr val="B4000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D6AAAA"/>
        </a:accent5>
        <a:accent6>
          <a:srgbClr val="B90000"/>
        </a:accent6>
        <a:hlink>
          <a:srgbClr val="8219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4D4D4D"/>
        </a:dk1>
        <a:lt1>
          <a:srgbClr val="FFFFFF"/>
        </a:lt1>
        <a:dk2>
          <a:srgbClr val="000000"/>
        </a:dk2>
        <a:lt2>
          <a:srgbClr val="80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404040"/>
        </a:accent4>
        <a:accent5>
          <a:srgbClr val="FFB3B3"/>
        </a:accent5>
        <a:accent6>
          <a:srgbClr val="B90000"/>
        </a:accent6>
        <a:hlink>
          <a:srgbClr val="FF00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4D4D4D"/>
        </a:dk1>
        <a:lt1>
          <a:srgbClr val="FFFFFF"/>
        </a:lt1>
        <a:dk2>
          <a:srgbClr val="000000"/>
        </a:dk2>
        <a:lt2>
          <a:srgbClr val="6C0501"/>
        </a:lt2>
        <a:accent1>
          <a:srgbClr val="7F0B02"/>
        </a:accent1>
        <a:accent2>
          <a:srgbClr val="B3250F"/>
        </a:accent2>
        <a:accent3>
          <a:srgbClr val="FFFFFF"/>
        </a:accent3>
        <a:accent4>
          <a:srgbClr val="404040"/>
        </a:accent4>
        <a:accent5>
          <a:srgbClr val="C0AAAA"/>
        </a:accent5>
        <a:accent6>
          <a:srgbClr val="A2200C"/>
        </a:accent6>
        <a:hlink>
          <a:srgbClr val="D9381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7">
        <a:dk1>
          <a:srgbClr val="4D4D4D"/>
        </a:dk1>
        <a:lt1>
          <a:srgbClr val="FFFFFF"/>
        </a:lt1>
        <a:dk2>
          <a:srgbClr val="000000"/>
        </a:dk2>
        <a:lt2>
          <a:srgbClr val="850B02"/>
        </a:lt2>
        <a:accent1>
          <a:srgbClr val="E1401E"/>
        </a:accent1>
        <a:accent2>
          <a:srgbClr val="A0A0A0"/>
        </a:accent2>
        <a:accent3>
          <a:srgbClr val="FFFFFF"/>
        </a:accent3>
        <a:accent4>
          <a:srgbClr val="404040"/>
        </a:accent4>
        <a:accent5>
          <a:srgbClr val="EEAFAB"/>
        </a:accent5>
        <a:accent6>
          <a:srgbClr val="919191"/>
        </a:accent6>
        <a:hlink>
          <a:srgbClr val="D61F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8">
        <a:dk1>
          <a:srgbClr val="4D4D4D"/>
        </a:dk1>
        <a:lt1>
          <a:srgbClr val="FFFFFF"/>
        </a:lt1>
        <a:dk2>
          <a:srgbClr val="000000"/>
        </a:dk2>
        <a:lt2>
          <a:srgbClr val="7C0901"/>
        </a:lt2>
        <a:accent1>
          <a:srgbClr val="DD3A1A"/>
        </a:accent1>
        <a:accent2>
          <a:srgbClr val="3C3C3C"/>
        </a:accent2>
        <a:accent3>
          <a:srgbClr val="FFFFFF"/>
        </a:accent3>
        <a:accent4>
          <a:srgbClr val="404040"/>
        </a:accent4>
        <a:accent5>
          <a:srgbClr val="EBAEAB"/>
        </a:accent5>
        <a:accent6>
          <a:srgbClr val="353535"/>
        </a:accent6>
        <a:hlink>
          <a:srgbClr val="A2230E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9">
        <a:dk1>
          <a:srgbClr val="4D4D4D"/>
        </a:dk1>
        <a:lt1>
          <a:srgbClr val="FFFFFF"/>
        </a:lt1>
        <a:dk2>
          <a:srgbClr val="000000"/>
        </a:dk2>
        <a:lt2>
          <a:srgbClr val="640702"/>
        </a:lt2>
        <a:accent1>
          <a:srgbClr val="931409"/>
        </a:accent1>
        <a:accent2>
          <a:srgbClr val="CF2A12"/>
        </a:accent2>
        <a:accent3>
          <a:srgbClr val="FFFFFF"/>
        </a:accent3>
        <a:accent4>
          <a:srgbClr val="404040"/>
        </a:accent4>
        <a:accent5>
          <a:srgbClr val="C8AAAA"/>
        </a:accent5>
        <a:accent6>
          <a:srgbClr val="BB250F"/>
        </a:accent6>
        <a:hlink>
          <a:srgbClr val="010101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0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FFCC9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1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FFDCB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2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008E2C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3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00660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4439</TotalTime>
  <Words>1612</Words>
  <Application>Microsoft Office PowerPoint</Application>
  <PresentationFormat>Předvádění na obrazovce (4:3)</PresentationFormat>
  <Paragraphs>375</Paragraphs>
  <Slides>89</Slides>
  <Notes>6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89</vt:i4>
      </vt:variant>
    </vt:vector>
  </HeadingPairs>
  <TitlesOfParts>
    <vt:vector size="90" baseType="lpstr">
      <vt:lpstr>template</vt:lpstr>
      <vt:lpstr>Knihovnické systémy a standardy (VIKBA10)</vt:lpstr>
      <vt:lpstr>Knihovní systém</vt:lpstr>
      <vt:lpstr>Co je knihovní systém?</vt:lpstr>
      <vt:lpstr>Knihovní systém</vt:lpstr>
      <vt:lpstr>Co je knihovní systém?</vt:lpstr>
      <vt:lpstr>Knihovní systém</vt:lpstr>
      <vt:lpstr>Knihovní informační systém</vt:lpstr>
      <vt:lpstr>K diskuzi</vt:lpstr>
      <vt:lpstr>Prezentace aplikace PowerPoint</vt:lpstr>
      <vt:lpstr>Doba před automatizací</vt:lpstr>
      <vt:lpstr>Prezentace aplikace PowerPoint</vt:lpstr>
      <vt:lpstr>Automatizovaný KS</vt:lpstr>
      <vt:lpstr>Druhy AKS</vt:lpstr>
      <vt:lpstr>Proces automatizace</vt:lpstr>
      <vt:lpstr>Nástup AKS – 1. etapa</vt:lpstr>
      <vt:lpstr>Nástup AKS – 2. etapa</vt:lpstr>
      <vt:lpstr>Nástup AKS – 3. etapa</vt:lpstr>
      <vt:lpstr>Nástup AKS – 4. etapa</vt:lpstr>
      <vt:lpstr>Výhody AKS</vt:lpstr>
      <vt:lpstr>Výhody AKS</vt:lpstr>
      <vt:lpstr>Nevýhody AKS</vt:lpstr>
      <vt:lpstr>Situace v ČR</vt:lpstr>
      <vt:lpstr>Re(tro)katalogizace</vt:lpstr>
      <vt:lpstr>Retrokonverze</vt:lpstr>
      <vt:lpstr>Moduly AKS</vt:lpstr>
      <vt:lpstr>AKS = modulární systém</vt:lpstr>
      <vt:lpstr>AKS architektura</vt:lpstr>
      <vt:lpstr>OPAC/katalog</vt:lpstr>
      <vt:lpstr>Výpůjčky</vt:lpstr>
      <vt:lpstr>Výpůjčky</vt:lpstr>
      <vt:lpstr>Akvizice</vt:lpstr>
      <vt:lpstr>Katalogizace</vt:lpstr>
      <vt:lpstr>Seriály</vt:lpstr>
      <vt:lpstr>Administrátorský modul</vt:lpstr>
      <vt:lpstr>Analytický modul</vt:lpstr>
      <vt:lpstr>Přehled knihovních systémů</vt:lpstr>
      <vt:lpstr>Aleph</vt:lpstr>
      <vt:lpstr>Moduly systému Aleph</vt:lpstr>
      <vt:lpstr>Výpůjčky – založení čtenáře</vt:lpstr>
      <vt:lpstr>Výpůjčky – globální údaje o čtenáři</vt:lpstr>
      <vt:lpstr>Výpůjčky – nastavení uživatele</vt:lpstr>
      <vt:lpstr>Výpůjčky - přehled</vt:lpstr>
      <vt:lpstr>Výpůjčky – požadavky čtenáře</vt:lpstr>
      <vt:lpstr>Výpůjčky – proces půjčení (F5)</vt:lpstr>
      <vt:lpstr>Výpůjčky – vracení (F6)</vt:lpstr>
      <vt:lpstr>Výpůjčky – přehled výpůjček</vt:lpstr>
      <vt:lpstr>Katalogizace – detail jednotky</vt:lpstr>
      <vt:lpstr>Katalogizace – založení záznamu</vt:lpstr>
      <vt:lpstr>Katalogizace – import záznamu</vt:lpstr>
      <vt:lpstr>Katalogizace – správa jednotek</vt:lpstr>
      <vt:lpstr>Katalogizace – info o jednotce</vt:lpstr>
      <vt:lpstr>Katalogizace – info o jednotce 2</vt:lpstr>
      <vt:lpstr>kic.ics.muni.cz</vt:lpstr>
      <vt:lpstr>ALMA – Library Service Platform</vt:lpstr>
      <vt:lpstr>ALMA</vt:lpstr>
      <vt:lpstr>ALMA - dashboard</vt:lpstr>
      <vt:lpstr>ALMA – personalizace rozhraní</vt:lpstr>
      <vt:lpstr>ALMA – vyhledávání záznamů</vt:lpstr>
      <vt:lpstr>ALMA – akvizice (rozpočet)</vt:lpstr>
      <vt:lpstr>ALMA – analytický modul</vt:lpstr>
      <vt:lpstr>ALMA – statistiky a trendy</vt:lpstr>
      <vt:lpstr>ALMA – statistika výpůjček</vt:lpstr>
      <vt:lpstr>ALMA - benchmarking</vt:lpstr>
      <vt:lpstr>ALMA – benchmarking u výpůjček</vt:lpstr>
      <vt:lpstr>Prezentace aplikace PowerPoint</vt:lpstr>
      <vt:lpstr>ALMA</vt:lpstr>
      <vt:lpstr>ARL – Advanced Rapid Library</vt:lpstr>
      <vt:lpstr>ARL – Advanced Rapid Library</vt:lpstr>
      <vt:lpstr>Výpůjčky - čtenář</vt:lpstr>
      <vt:lpstr>Výpůjčky a vracení</vt:lpstr>
      <vt:lpstr>Výpůjčky - upomínky</vt:lpstr>
      <vt:lpstr>Katalogizace – editace záznamu</vt:lpstr>
      <vt:lpstr>Katalogizace – přidání jednotky</vt:lpstr>
      <vt:lpstr>KP-WIN</vt:lpstr>
      <vt:lpstr>Verbis</vt:lpstr>
      <vt:lpstr>Výpůjčky – hlavní okno</vt:lpstr>
      <vt:lpstr>Výpůjčky - rezervace</vt:lpstr>
      <vt:lpstr>MVS</vt:lpstr>
      <vt:lpstr>Katalogizace – hlavní okno</vt:lpstr>
      <vt:lpstr>Katalogizace – přebírání záznamů (Z39.55)</vt:lpstr>
      <vt:lpstr>Katalogizace – editace záznamu</vt:lpstr>
      <vt:lpstr>Akvizice - objednávky </vt:lpstr>
      <vt:lpstr>Akvizice - dezideráta</vt:lpstr>
      <vt:lpstr>Clavius/Clavius REX</vt:lpstr>
      <vt:lpstr>Tritius</vt:lpstr>
      <vt:lpstr>Open source</vt:lpstr>
      <vt:lpstr>Diskuze</vt:lpstr>
      <vt:lpstr>Prezentace aplikace PowerPoint</vt:lpstr>
      <vt:lpstr>Závěr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Martin Krčál</dc:creator>
  <cp:lastModifiedBy>Martin Krčál</cp:lastModifiedBy>
  <cp:revision>321</cp:revision>
  <dcterms:created xsi:type="dcterms:W3CDTF">2008-06-02T21:04:14Z</dcterms:created>
  <dcterms:modified xsi:type="dcterms:W3CDTF">2022-03-16T09:03:48Z</dcterms:modified>
</cp:coreProperties>
</file>