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2" r:id="rId2"/>
    <p:sldId id="353" r:id="rId3"/>
    <p:sldId id="509" r:id="rId4"/>
    <p:sldId id="511" r:id="rId5"/>
    <p:sldId id="516" r:id="rId6"/>
    <p:sldId id="512" r:id="rId7"/>
    <p:sldId id="513" r:id="rId8"/>
    <p:sldId id="515" r:id="rId9"/>
    <p:sldId id="514" r:id="rId10"/>
    <p:sldId id="517" r:id="rId11"/>
    <p:sldId id="518" r:id="rId12"/>
    <p:sldId id="519" r:id="rId13"/>
    <p:sldId id="546" r:id="rId14"/>
    <p:sldId id="520" r:id="rId15"/>
    <p:sldId id="547" r:id="rId16"/>
    <p:sldId id="521" r:id="rId17"/>
    <p:sldId id="522" r:id="rId18"/>
    <p:sldId id="523" r:id="rId19"/>
    <p:sldId id="524" r:id="rId20"/>
    <p:sldId id="526" r:id="rId21"/>
    <p:sldId id="525" r:id="rId22"/>
    <p:sldId id="527" r:id="rId23"/>
    <p:sldId id="528" r:id="rId24"/>
    <p:sldId id="529" r:id="rId25"/>
    <p:sldId id="530" r:id="rId26"/>
    <p:sldId id="532" r:id="rId27"/>
    <p:sldId id="531" r:id="rId28"/>
    <p:sldId id="534" r:id="rId29"/>
    <p:sldId id="533" r:id="rId30"/>
    <p:sldId id="535" r:id="rId31"/>
    <p:sldId id="536" r:id="rId32"/>
    <p:sldId id="537" r:id="rId33"/>
    <p:sldId id="548" r:id="rId34"/>
    <p:sldId id="539" r:id="rId35"/>
    <p:sldId id="541" r:id="rId36"/>
    <p:sldId id="542" r:id="rId37"/>
    <p:sldId id="538" r:id="rId38"/>
    <p:sldId id="540" r:id="rId39"/>
    <p:sldId id="543" r:id="rId40"/>
    <p:sldId id="545" r:id="rId41"/>
    <p:sldId id="258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>
        <p:scale>
          <a:sx n="141" d="100"/>
          <a:sy n="141" d="100"/>
        </p:scale>
        <p:origin x="-84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8A68-2D26-4238-826B-E41C148E5794}">
      <dsp:nvSpPr>
        <dsp:cNvPr id="0" name=""/>
        <dsp:cNvSpPr/>
      </dsp:nvSpPr>
      <dsp:spPr>
        <a:xfrm>
          <a:off x="0" y="305693"/>
          <a:ext cx="7777162" cy="4860726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722B-9787-48E1-8F43-CC5D088025CA}">
      <dsp:nvSpPr>
        <dsp:cNvPr id="0" name=""/>
        <dsp:cNvSpPr/>
      </dsp:nvSpPr>
      <dsp:spPr>
        <a:xfrm>
          <a:off x="766050" y="3920129"/>
          <a:ext cx="178874" cy="17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76943-11DA-4A68-AF2E-A82EEC0FCF62}">
      <dsp:nvSpPr>
        <dsp:cNvPr id="0" name=""/>
        <dsp:cNvSpPr/>
      </dsp:nvSpPr>
      <dsp:spPr>
        <a:xfrm>
          <a:off x="855487" y="3744190"/>
          <a:ext cx="1018808" cy="400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8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Databáze</a:t>
          </a:r>
        </a:p>
      </dsp:txBody>
      <dsp:txXfrm>
        <a:off x="855487" y="3744190"/>
        <a:ext cx="1018808" cy="400629"/>
      </dsp:txXfrm>
    </dsp:sp>
    <dsp:sp modelId="{606A2586-7EB3-4012-ADDA-570FB691632E}">
      <dsp:nvSpPr>
        <dsp:cNvPr id="0" name=""/>
        <dsp:cNvSpPr/>
      </dsp:nvSpPr>
      <dsp:spPr>
        <a:xfrm>
          <a:off x="1734307" y="2989786"/>
          <a:ext cx="279977" cy="27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C0B16-D489-40CD-BFAF-17E791EF85AA}">
      <dsp:nvSpPr>
        <dsp:cNvPr id="0" name=""/>
        <dsp:cNvSpPr/>
      </dsp:nvSpPr>
      <dsp:spPr>
        <a:xfrm>
          <a:off x="1942642" y="2736081"/>
          <a:ext cx="866292" cy="63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5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Datový sklad</a:t>
          </a:r>
        </a:p>
      </dsp:txBody>
      <dsp:txXfrm>
        <a:off x="1942642" y="2736081"/>
        <a:ext cx="866292" cy="632357"/>
      </dsp:txXfrm>
    </dsp:sp>
    <dsp:sp modelId="{A0BDD67E-7FAC-4738-8C08-0CE1AE366F05}">
      <dsp:nvSpPr>
        <dsp:cNvPr id="0" name=""/>
        <dsp:cNvSpPr/>
      </dsp:nvSpPr>
      <dsp:spPr>
        <a:xfrm>
          <a:off x="2978653" y="2248039"/>
          <a:ext cx="373303" cy="373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4FBE-86B6-48ED-BB2F-1277417BCEDF}">
      <dsp:nvSpPr>
        <dsp:cNvPr id="0" name=""/>
        <dsp:cNvSpPr/>
      </dsp:nvSpPr>
      <dsp:spPr>
        <a:xfrm>
          <a:off x="3252167" y="2015999"/>
          <a:ext cx="1212951" cy="10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Výběr analytických prostředků</a:t>
          </a:r>
        </a:p>
      </dsp:txBody>
      <dsp:txXfrm>
        <a:off x="3252167" y="2015999"/>
        <a:ext cx="1212951" cy="1012706"/>
      </dsp:txXfrm>
    </dsp:sp>
    <dsp:sp modelId="{078C6D65-7E28-4A40-AE5F-5A4308E0676B}">
      <dsp:nvSpPr>
        <dsp:cNvPr id="0" name=""/>
        <dsp:cNvSpPr/>
      </dsp:nvSpPr>
      <dsp:spPr>
        <a:xfrm>
          <a:off x="4425205" y="1668641"/>
          <a:ext cx="482184" cy="482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62B6-5305-4728-930C-FF2FAA72EEFC}">
      <dsp:nvSpPr>
        <dsp:cNvPr id="0" name=""/>
        <dsp:cNvSpPr/>
      </dsp:nvSpPr>
      <dsp:spPr>
        <a:xfrm>
          <a:off x="4753144" y="1655972"/>
          <a:ext cx="1123379" cy="63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9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Analýza dat a jejich ověření</a:t>
          </a:r>
        </a:p>
      </dsp:txBody>
      <dsp:txXfrm>
        <a:off x="4753144" y="1655972"/>
        <a:ext cx="1123379" cy="631732"/>
      </dsp:txXfrm>
    </dsp:sp>
    <dsp:sp modelId="{8F23C948-5A14-4B31-A2B3-1815C4F32C97}">
      <dsp:nvSpPr>
        <dsp:cNvPr id="0" name=""/>
        <dsp:cNvSpPr/>
      </dsp:nvSpPr>
      <dsp:spPr>
        <a:xfrm>
          <a:off x="5914531" y="1281727"/>
          <a:ext cx="614395" cy="614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14BE-BE4C-4154-933A-4BAF78FF26D2}">
      <dsp:nvSpPr>
        <dsp:cNvPr id="0" name=""/>
        <dsp:cNvSpPr/>
      </dsp:nvSpPr>
      <dsp:spPr>
        <a:xfrm rot="21367603">
          <a:off x="6295371" y="1262031"/>
          <a:ext cx="1324248" cy="61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5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Prezentace a zavedení do praxe</a:t>
          </a:r>
        </a:p>
      </dsp:txBody>
      <dsp:txXfrm>
        <a:off x="6295371" y="1262031"/>
        <a:ext cx="1324248" cy="6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64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3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638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qual.org/h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eraldinsight.com/10.1108/07378830610692136" TargetMode="External"/><Relationship Id="rId4" Type="http://schemas.openxmlformats.org/officeDocument/2006/relationships/hyperlink" Target="http://www.emeraldinsight.com/10.1108/0264047101108198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h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4. </a:t>
            </a:r>
            <a:r>
              <a:rPr lang="cs-CZ" b="1" dirty="0" smtClean="0">
                <a:latin typeface="Tahoma" panose="020B0604030504040204" pitchFamily="34" charset="0"/>
              </a:rPr>
              <a:t>května </a:t>
            </a:r>
            <a:r>
              <a:rPr lang="cs-CZ" b="1" dirty="0" smtClean="0">
                <a:latin typeface="Tahoma" panose="020B0604030504040204" pitchFamily="34" charset="0"/>
              </a:rPr>
              <a:t>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7. </a:t>
            </a:r>
            <a:r>
              <a:rPr lang="cs-CZ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Datamining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bibliominingu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Definice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specifický požadavek knihovny</a:t>
            </a:r>
          </a:p>
          <a:p>
            <a:r>
              <a:rPr lang="cs-CZ" dirty="0"/>
              <a:t>požadavek managementu</a:t>
            </a:r>
          </a:p>
          <a:p>
            <a:r>
              <a:rPr lang="cs-CZ" dirty="0"/>
              <a:t>co chceme zjistit?</a:t>
            </a:r>
          </a:p>
          <a:p>
            <a:pPr lvl="1"/>
            <a:r>
              <a:rPr lang="cs-CZ" dirty="0"/>
              <a:t>predikce trendů (jak to bude v budoucnu)</a:t>
            </a:r>
          </a:p>
          <a:p>
            <a:pPr lvl="1"/>
            <a:r>
              <a:rPr lang="cs-CZ" dirty="0"/>
              <a:t>současný stav (přesné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1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060848"/>
            <a:ext cx="7777162" cy="4608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8000" b="1" dirty="0"/>
              <a:t>Co můžeme z</a:t>
            </a:r>
            <a:r>
              <a:rPr lang="cs-CZ" sz="8000" b="1" dirty="0">
                <a:solidFill>
                  <a:srgbClr val="008000"/>
                </a:solidFill>
              </a:rPr>
              <a:t>koumat</a:t>
            </a:r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26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zkoumat?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trendy v oblasti výpůjček</a:t>
            </a:r>
          </a:p>
          <a:p>
            <a:r>
              <a:rPr lang="cs-CZ" dirty="0"/>
              <a:t>využívanost fondu</a:t>
            </a:r>
          </a:p>
          <a:p>
            <a:r>
              <a:rPr lang="cs-CZ" dirty="0"/>
              <a:t>chování uživatelů</a:t>
            </a:r>
          </a:p>
          <a:p>
            <a:r>
              <a:rPr lang="cs-CZ" dirty="0"/>
              <a:t>využívanost služeb</a:t>
            </a:r>
          </a:p>
          <a:p>
            <a:r>
              <a:rPr lang="cs-CZ" dirty="0"/>
              <a:t>využívanost EIZ</a:t>
            </a:r>
          </a:p>
          <a:p>
            <a:endParaRPr lang="cs-CZ" dirty="0"/>
          </a:p>
          <a:p>
            <a:r>
              <a:rPr lang="cs-CZ" dirty="0"/>
              <a:t>sledují se hlavně vztahy a vazby</a:t>
            </a:r>
          </a:p>
        </p:txBody>
      </p:sp>
    </p:spTree>
    <p:extLst>
      <p:ext uri="{BB962C8B-B14F-4D97-AF65-F5344CB8AC3E}">
        <p14:creationId xmlns:p14="http://schemas.microsoft.com/office/powerpoint/2010/main" val="38571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prváků přišlo do knihovny a půjčilo si knihu k některému z povinných předmětů?</a:t>
            </a:r>
          </a:p>
          <a:p>
            <a:r>
              <a:rPr lang="cs-CZ" dirty="0"/>
              <a:t>Vede pravidelná docházka do knihovna k lepším studijním výsledkům?</a:t>
            </a:r>
          </a:p>
        </p:txBody>
      </p:sp>
    </p:spTree>
    <p:extLst>
      <p:ext uri="{BB962C8B-B14F-4D97-AF65-F5344CB8AC3E}">
        <p14:creationId xmlns:p14="http://schemas.microsoft.com/office/powerpoint/2010/main" val="304203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datových zdrojů</a:t>
            </a:r>
          </a:p>
          <a:p>
            <a:r>
              <a:rPr lang="cs-CZ" dirty="0"/>
              <a:t>nalezení vhodných dat pro proces </a:t>
            </a:r>
            <a:r>
              <a:rPr lang="cs-CZ" dirty="0" err="1"/>
              <a:t>bibliominingu</a:t>
            </a:r>
            <a:endParaRPr lang="cs-CZ" dirty="0"/>
          </a:p>
          <a:p>
            <a:r>
              <a:rPr lang="cs-CZ" dirty="0"/>
              <a:t>problém citlivých údajů</a:t>
            </a:r>
          </a:p>
          <a:p>
            <a:pPr lvl="1"/>
            <a:r>
              <a:rPr lang="cs-CZ" dirty="0"/>
              <a:t>data o čtenářích a jejich chování</a:t>
            </a:r>
          </a:p>
          <a:p>
            <a:pPr lvl="2"/>
            <a:r>
              <a:rPr lang="cs-CZ" dirty="0"/>
              <a:t>ale lze tím lépe cílit své služby na uživatele</a:t>
            </a:r>
          </a:p>
          <a:p>
            <a:pPr lvl="2"/>
            <a:r>
              <a:rPr lang="cs-CZ" dirty="0"/>
              <a:t>lze lépe odhalit problémy v knihovních službách a procesech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</a:t>
            </a:r>
          </a:p>
          <a:p>
            <a:pPr lvl="1"/>
            <a:r>
              <a:rPr lang="cs-CZ" dirty="0"/>
              <a:t>vlastní data v systémech knihovny</a:t>
            </a:r>
          </a:p>
          <a:p>
            <a:pPr lvl="1"/>
            <a:r>
              <a:rPr lang="cs-CZ" dirty="0"/>
              <a:t>data o uživatelích, výpůjčky, přístupy do katalogu, využívání služeb,…</a:t>
            </a:r>
          </a:p>
          <a:p>
            <a:r>
              <a:rPr lang="cs-CZ" dirty="0"/>
              <a:t>externí</a:t>
            </a:r>
          </a:p>
          <a:p>
            <a:pPr lvl="1"/>
            <a:r>
              <a:rPr lang="cs-CZ" dirty="0"/>
              <a:t>mimo vlastní systémy</a:t>
            </a:r>
          </a:p>
          <a:p>
            <a:pPr lvl="1"/>
            <a:r>
              <a:rPr lang="cs-CZ" dirty="0"/>
              <a:t>může se k nim dostat nebo je odvodit</a:t>
            </a:r>
          </a:p>
          <a:p>
            <a:pPr lvl="1"/>
            <a:r>
              <a:rPr lang="cs-CZ" dirty="0"/>
              <a:t>odkud se uživatelé přihlašují (dle IP adres), data z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572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 zajistit ochranu osobních dat</a:t>
            </a:r>
          </a:p>
          <a:p>
            <a:r>
              <a:rPr lang="cs-CZ" dirty="0"/>
              <a:t>vyčištění dat a jejich příprava</a:t>
            </a:r>
          </a:p>
          <a:p>
            <a:pPr lvl="1"/>
            <a:r>
              <a:rPr lang="cs-CZ" dirty="0" err="1"/>
              <a:t>info</a:t>
            </a:r>
            <a:r>
              <a:rPr lang="cs-CZ" dirty="0"/>
              <a:t> o uživatelích</a:t>
            </a:r>
          </a:p>
          <a:p>
            <a:pPr lvl="1"/>
            <a:r>
              <a:rPr lang="cs-CZ" dirty="0"/>
              <a:t>hledání obecných zákonitostí pro určité skupiny uživatelů</a:t>
            </a:r>
          </a:p>
          <a:p>
            <a:pPr lvl="1"/>
            <a:r>
              <a:rPr lang="cs-CZ" dirty="0"/>
              <a:t>potřebná data se uloží do datového skladu, zbytek se vymaže</a:t>
            </a:r>
          </a:p>
          <a:p>
            <a:r>
              <a:rPr lang="cs-CZ" dirty="0"/>
              <a:t>data o uživatelích nelze zpětně z datového skladu obnovit</a:t>
            </a:r>
          </a:p>
          <a:p>
            <a:r>
              <a:rPr lang="cs-CZ" dirty="0"/>
              <a:t>nejsložitější proces na </a:t>
            </a:r>
            <a:r>
              <a:rPr lang="cs-CZ" dirty="0" err="1"/>
              <a:t>bibliominingu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cyklický proces</a:t>
            </a:r>
          </a:p>
          <a:p>
            <a:pPr lvl="1"/>
            <a:r>
              <a:rPr lang="cs-CZ" dirty="0"/>
              <a:t>zohledňují se výsledky analýzy</a:t>
            </a:r>
          </a:p>
          <a:p>
            <a:pPr lvl="1"/>
            <a:r>
              <a:rPr lang="cs-CZ" dirty="0"/>
              <a:t>přiřazování nových parametrů</a:t>
            </a:r>
          </a:p>
          <a:p>
            <a:pPr lvl="1"/>
            <a:r>
              <a:rPr lang="cs-CZ" dirty="0"/>
              <a:t>ladění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učení se z chyb</a:t>
            </a:r>
          </a:p>
          <a:p>
            <a:pPr lvl="1"/>
            <a:r>
              <a:rPr lang="cs-CZ" dirty="0"/>
              <a:t>nejprve úzce specifikované otázky</a:t>
            </a:r>
          </a:p>
          <a:p>
            <a:pPr lvl="2"/>
            <a:r>
              <a:rPr lang="cs-CZ" dirty="0" smtClean="0"/>
              <a:t>odhalení špatného výběru </a:t>
            </a:r>
            <a:r>
              <a:rPr lang="cs-CZ" dirty="0"/>
              <a:t>dat do DS</a:t>
            </a:r>
          </a:p>
          <a:p>
            <a:pPr lvl="2"/>
            <a:r>
              <a:rPr lang="cs-CZ" dirty="0"/>
              <a:t>chyby v algoritmech</a:t>
            </a:r>
          </a:p>
          <a:p>
            <a:r>
              <a:rPr lang="cs-CZ" dirty="0"/>
              <a:t>důležitá přesnost dat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drobná nepřesnost může ovlivnit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76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Data </a:t>
            </a:r>
            <a:r>
              <a:rPr lang="cs-CZ" altLang="cs-CZ" sz="7200" dirty="0" err="1">
                <a:solidFill>
                  <a:srgbClr val="FFFF00"/>
                </a:solidFill>
              </a:rPr>
              <a:t>mining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na vybraných datech provést analýzu?</a:t>
            </a:r>
          </a:p>
          <a:p>
            <a:r>
              <a:rPr lang="cs-CZ" dirty="0"/>
              <a:t>Jsou data přesná?</a:t>
            </a:r>
          </a:p>
          <a:p>
            <a:r>
              <a:rPr lang="cs-CZ" dirty="0"/>
              <a:t>Jak a kdy se data sbírala?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796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Výběr analytických prostředků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statistická metoda</a:t>
            </a:r>
          </a:p>
          <a:p>
            <a:r>
              <a:rPr lang="cs-CZ" dirty="0"/>
              <a:t>software</a:t>
            </a:r>
          </a:p>
          <a:p>
            <a:pPr lvl="1"/>
            <a:r>
              <a:rPr lang="cs-CZ" dirty="0"/>
              <a:t>statistické programy (SPSS, SAS nebo </a:t>
            </a:r>
            <a:r>
              <a:rPr lang="cs-CZ" dirty="0" err="1"/>
              <a:t>opensource</a:t>
            </a:r>
            <a:r>
              <a:rPr lang="cs-CZ" dirty="0"/>
              <a:t> </a:t>
            </a:r>
            <a:r>
              <a:rPr lang="cs-CZ" dirty="0" err="1"/>
              <a:t>Weka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algoritmus – vytvoření na míru našim potřebám</a:t>
            </a:r>
          </a:p>
        </p:txBody>
      </p:sp>
    </p:spTree>
    <p:extLst>
      <p:ext uri="{BB962C8B-B14F-4D97-AF65-F5344CB8AC3E}">
        <p14:creationId xmlns:p14="http://schemas.microsoft.com/office/powerpoint/2010/main" val="308481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Analýza dat a jejich ověření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provedení analýzy</a:t>
            </a:r>
          </a:p>
          <a:p>
            <a:r>
              <a:rPr lang="cs-CZ" dirty="0"/>
              <a:t>náročné na čas</a:t>
            </a:r>
          </a:p>
          <a:p>
            <a:pPr lvl="1"/>
            <a:r>
              <a:rPr lang="cs-CZ" dirty="0"/>
              <a:t>může se několikrát opakovat, ladit data na vstupu, algoritmy apod.</a:t>
            </a:r>
          </a:p>
          <a:p>
            <a:r>
              <a:rPr lang="cs-CZ" dirty="0"/>
              <a:t>ověření modelů a výsledků</a:t>
            </a:r>
          </a:p>
          <a:p>
            <a:pPr lvl="1"/>
            <a:r>
              <a:rPr lang="cs-CZ" dirty="0"/>
              <a:t>asistence odborníků</a:t>
            </a:r>
          </a:p>
          <a:p>
            <a:pPr lvl="2"/>
            <a:r>
              <a:rPr lang="cs-CZ" dirty="0"/>
              <a:t>knihovníci, informační specialisté</a:t>
            </a:r>
          </a:p>
          <a:p>
            <a:pPr lvl="2"/>
            <a:r>
              <a:rPr lang="cs-CZ" dirty="0"/>
              <a:t>znají procesy, dokáží ověřit</a:t>
            </a:r>
          </a:p>
          <a:p>
            <a:pPr lvl="2"/>
            <a:r>
              <a:rPr lang="cs-CZ" dirty="0"/>
              <a:t>vypadají výsledky reálně???</a:t>
            </a:r>
          </a:p>
          <a:p>
            <a:pPr lvl="2"/>
            <a:r>
              <a:rPr lang="cs-CZ" dirty="0"/>
              <a:t>překvapivé výsledky – nedošlo k chybě???, prověření analýzy, dat, algoritmů,…</a:t>
            </a:r>
          </a:p>
          <a:p>
            <a:pPr lvl="2"/>
            <a:r>
              <a:rPr lang="cs-CZ" dirty="0"/>
              <a:t>snaha vysvětlit anomálie, vysvětlení vybraných trendů</a:t>
            </a:r>
          </a:p>
          <a:p>
            <a:pPr lvl="2"/>
            <a:r>
              <a:rPr lang="cs-CZ" dirty="0"/>
              <a:t>„typický představitel“ - validace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9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úpravu dat</a:t>
            </a:r>
          </a:p>
          <a:p>
            <a:r>
              <a:rPr lang="cs-CZ" dirty="0"/>
              <a:t>manipulace při analýze</a:t>
            </a:r>
          </a:p>
          <a:p>
            <a:r>
              <a:rPr lang="cs-CZ" dirty="0"/>
              <a:t>nevhodný výběr dat pro analýzu</a:t>
            </a:r>
          </a:p>
          <a:p>
            <a:r>
              <a:rPr lang="cs-CZ" dirty="0"/>
              <a:t>nespolupráce knihovníků a informačních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329522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zprávy</a:t>
            </a:r>
          </a:p>
          <a:p>
            <a:r>
              <a:rPr lang="cs-CZ" dirty="0"/>
              <a:t>popsán podrobný postup analýzy</a:t>
            </a:r>
          </a:p>
          <a:p>
            <a:r>
              <a:rPr lang="cs-CZ" dirty="0"/>
              <a:t>prezentace veřejnosti</a:t>
            </a:r>
          </a:p>
          <a:p>
            <a:pPr lvl="1"/>
            <a:r>
              <a:rPr lang="cs-CZ" dirty="0"/>
              <a:t>předtím konzultovat s knihovníky</a:t>
            </a:r>
          </a:p>
          <a:p>
            <a:pPr lvl="1"/>
            <a:r>
              <a:rPr lang="cs-CZ" dirty="0"/>
              <a:t>ne na úroveň uživatelů (filtr v DS)</a:t>
            </a:r>
          </a:p>
          <a:p>
            <a:r>
              <a:rPr lang="cs-CZ" dirty="0"/>
              <a:t>vhodná vizualizace dat</a:t>
            </a:r>
          </a:p>
          <a:p>
            <a:pPr lvl="1"/>
            <a:r>
              <a:rPr lang="cs-CZ" dirty="0"/>
              <a:t>grafy, tabulky, animace, schémata,…</a:t>
            </a:r>
          </a:p>
          <a:p>
            <a:r>
              <a:rPr lang="cs-CZ" dirty="0"/>
              <a:t>nutno vnímat pozitivně</a:t>
            </a:r>
          </a:p>
          <a:p>
            <a:pPr lvl="1"/>
            <a:r>
              <a:rPr lang="cs-CZ" dirty="0"/>
              <a:t>zkvalitnění služeb a procesů</a:t>
            </a:r>
          </a:p>
        </p:txBody>
      </p:sp>
    </p:spTree>
    <p:extLst>
      <p:ext uri="{BB962C8B-B14F-4D97-AF65-F5344CB8AC3E}">
        <p14:creationId xmlns:p14="http://schemas.microsoft.com/office/powerpoint/2010/main" val="141153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opakovat v pravidelných intervalech</a:t>
            </a:r>
          </a:p>
          <a:p>
            <a:pPr lvl="1"/>
            <a:r>
              <a:rPr lang="cs-CZ" dirty="0"/>
              <a:t>možnost srovnání</a:t>
            </a:r>
          </a:p>
          <a:p>
            <a:pPr lvl="1"/>
            <a:r>
              <a:rPr lang="cs-CZ" dirty="0"/>
              <a:t>ekonomický rozměr – vyvinutí algoritmů a ladění vstupů náročné na čas a peníze</a:t>
            </a:r>
          </a:p>
        </p:txBody>
      </p:sp>
    </p:spTree>
    <p:extLst>
      <p:ext uri="{BB962C8B-B14F-4D97-AF65-F5344CB8AC3E}">
        <p14:creationId xmlns:p14="http://schemas.microsoft.com/office/powerpoint/2010/main" val="111292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Výhody a nevýhody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trendů</a:t>
            </a:r>
          </a:p>
          <a:p>
            <a:r>
              <a:rPr lang="cs-CZ" dirty="0"/>
              <a:t>analýza současného stavu</a:t>
            </a:r>
          </a:p>
          <a:p>
            <a:r>
              <a:rPr lang="cs-CZ" dirty="0"/>
              <a:t>možnost porovnání s jinými institucemi</a:t>
            </a:r>
          </a:p>
          <a:p>
            <a:r>
              <a:rPr lang="cs-CZ" dirty="0"/>
              <a:t>analýza interních procesů a služeb</a:t>
            </a:r>
          </a:p>
          <a:p>
            <a:r>
              <a:rPr lang="cs-CZ" dirty="0"/>
              <a:t>pomoc při rozhodování</a:t>
            </a:r>
          </a:p>
          <a:p>
            <a:pPr lvl="1"/>
            <a:r>
              <a:rPr lang="cs-CZ" dirty="0"/>
              <a:t>podpora strategického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62762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zkreslování dat</a:t>
            </a:r>
          </a:p>
          <a:p>
            <a:r>
              <a:rPr lang="cs-CZ" dirty="0"/>
              <a:t>problém při nevhodném výběru dat</a:t>
            </a:r>
          </a:p>
          <a:p>
            <a:r>
              <a:rPr lang="cs-CZ" dirty="0"/>
              <a:t>zneužití dat</a:t>
            </a:r>
          </a:p>
          <a:p>
            <a:r>
              <a:rPr lang="cs-CZ" dirty="0"/>
              <a:t>časová náročnost procesu</a:t>
            </a:r>
          </a:p>
          <a:p>
            <a:r>
              <a:rPr lang="cs-CZ" dirty="0"/>
              <a:t>nutno přesvědčit knihovníky o důležitosti </a:t>
            </a:r>
            <a:r>
              <a:rPr lang="cs-CZ" dirty="0" err="1"/>
              <a:t>bibliominingu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65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r>
              <a:rPr lang="cs-CZ" altLang="cs-CZ" sz="7200" dirty="0">
                <a:solidFill>
                  <a:srgbClr val="FFFF00"/>
                </a:solidFill>
              </a:rPr>
              <a:t> v knihovních systémech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dolování/dobývání/vytěžování dat</a:t>
            </a:r>
          </a:p>
          <a:p>
            <a:r>
              <a:rPr lang="cs-CZ" dirty="0"/>
              <a:t>různé výklady a definice</a:t>
            </a:r>
          </a:p>
          <a:p>
            <a:r>
              <a:rPr lang="cs-CZ" dirty="0"/>
              <a:t>definice</a:t>
            </a:r>
          </a:p>
          <a:p>
            <a:pPr lvl="1"/>
            <a:r>
              <a:rPr lang="cs-CZ" dirty="0"/>
              <a:t>získávání dat přímo z databáze nebo datového skladu</a:t>
            </a:r>
          </a:p>
          <a:p>
            <a:pPr lvl="1"/>
            <a:r>
              <a:rPr lang="cs-CZ" dirty="0"/>
              <a:t>aplikace statistických a logických metod na data</a:t>
            </a:r>
          </a:p>
          <a:p>
            <a:pPr lvl="1"/>
            <a:r>
              <a:rPr lang="cs-CZ" dirty="0"/>
              <a:t>uplatnění v managementu při</a:t>
            </a:r>
          </a:p>
          <a:p>
            <a:pPr lvl="2"/>
            <a:r>
              <a:rPr lang="cs-CZ" dirty="0"/>
              <a:t>rozhodovacích procesech</a:t>
            </a:r>
          </a:p>
          <a:p>
            <a:pPr lvl="2"/>
            <a:r>
              <a:rPr lang="cs-CZ" dirty="0"/>
              <a:t>strategickém řízení</a:t>
            </a:r>
          </a:p>
        </p:txBody>
      </p:sp>
    </p:spTree>
    <p:extLst>
      <p:ext uri="{BB962C8B-B14F-4D97-AF65-F5344CB8AC3E}">
        <p14:creationId xmlns:p14="http://schemas.microsoft.com/office/powerpoint/2010/main" val="3544588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nemají speciální nástroje</a:t>
            </a:r>
          </a:p>
          <a:p>
            <a:r>
              <a:rPr lang="cs-CZ" dirty="0"/>
              <a:t>nutná improvizace</a:t>
            </a:r>
          </a:p>
          <a:p>
            <a:r>
              <a:rPr lang="cs-CZ" dirty="0"/>
              <a:t>znalost programování, databází a statistiky</a:t>
            </a:r>
          </a:p>
          <a:p>
            <a:r>
              <a:rPr lang="cs-CZ" dirty="0"/>
              <a:t>vlastní algoritmy</a:t>
            </a:r>
          </a:p>
          <a:p>
            <a:pPr lvl="1"/>
            <a:r>
              <a:rPr lang="cs-CZ" dirty="0"/>
              <a:t>kic.ics.muni.cz</a:t>
            </a:r>
          </a:p>
          <a:p>
            <a:pPr lvl="1"/>
            <a:r>
              <a:rPr lang="cs-CZ" dirty="0"/>
              <a:t>Z. Kadlec, M. Sošková</a:t>
            </a:r>
          </a:p>
          <a:p>
            <a:r>
              <a:rPr lang="cs-CZ" dirty="0"/>
              <a:t>ARC (</a:t>
            </a:r>
            <a:r>
              <a:rPr lang="cs-CZ" dirty="0" err="1"/>
              <a:t>Aleph</a:t>
            </a:r>
            <a:r>
              <a:rPr lang="cs-CZ" dirty="0"/>
              <a:t> Reporting Center)</a:t>
            </a:r>
          </a:p>
          <a:p>
            <a:pPr lvl="1"/>
            <a:r>
              <a:rPr lang="cs-CZ" dirty="0"/>
              <a:t>omezená funkcionalita, nejsou trendy</a:t>
            </a:r>
          </a:p>
        </p:txBody>
      </p:sp>
    </p:spTree>
    <p:extLst>
      <p:ext uri="{BB962C8B-B14F-4D97-AF65-F5344CB8AC3E}">
        <p14:creationId xmlns:p14="http://schemas.microsoft.com/office/powerpoint/2010/main" val="7033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nové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moduly</a:t>
            </a:r>
          </a:p>
          <a:p>
            <a:r>
              <a:rPr lang="cs-CZ" dirty="0"/>
              <a:t>predikce trendů</a:t>
            </a:r>
          </a:p>
          <a:p>
            <a:r>
              <a:rPr lang="cs-CZ" dirty="0"/>
              <a:t>např. ALMA</a:t>
            </a:r>
          </a:p>
          <a:p>
            <a:pPr lvl="1"/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modul statistik</a:t>
            </a:r>
          </a:p>
          <a:p>
            <a:pPr lvl="1"/>
            <a:r>
              <a:rPr lang="cs-CZ" dirty="0"/>
              <a:t>šablony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r>
              <a:rPr lang="cs-CZ" dirty="0"/>
              <a:t>jednorázové i opakované reporty</a:t>
            </a:r>
          </a:p>
          <a:p>
            <a:pPr lvl="1"/>
            <a:r>
              <a:rPr lang="cs-CZ" dirty="0"/>
              <a:t>informace pro management a rozhodovací proces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6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120478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Koha</a:t>
            </a:r>
            <a:r>
              <a:rPr lang="cs-CZ" dirty="0"/>
              <a:t> CENTER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Uplatnění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0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Jak lze </a:t>
            </a:r>
            <a:r>
              <a:rPr lang="cs-CZ" sz="5400" dirty="0" err="1"/>
              <a:t>bibliomining</a:t>
            </a:r>
            <a:r>
              <a:rPr lang="cs-CZ" sz="5400" dirty="0"/>
              <a:t> </a:t>
            </a:r>
            <a:r>
              <a:rPr lang="cs-CZ" sz="5400" b="1" dirty="0">
                <a:solidFill>
                  <a:srgbClr val="00B050"/>
                </a:solidFill>
              </a:rPr>
              <a:t>uplatnit</a:t>
            </a:r>
            <a:r>
              <a:rPr lang="cs-CZ" sz="5400" dirty="0"/>
              <a:t> v praxi???</a:t>
            </a:r>
          </a:p>
          <a:p>
            <a:pPr marL="0" indent="0">
              <a:buNone/>
            </a:pPr>
            <a:r>
              <a:rPr lang="cs-CZ" sz="5400" dirty="0"/>
              <a:t>Jaké systémy lze využít???</a:t>
            </a:r>
          </a:p>
        </p:txBody>
      </p:sp>
    </p:spTree>
    <p:extLst>
      <p:ext uri="{BB962C8B-B14F-4D97-AF65-F5344CB8AC3E}">
        <p14:creationId xmlns:p14="http://schemas.microsoft.com/office/powerpoint/2010/main" val="286096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544393"/>
          </a:xfrm>
        </p:spPr>
        <p:txBody>
          <a:bodyPr/>
          <a:lstStyle/>
          <a:p>
            <a:r>
              <a:rPr lang="cs-CZ" dirty="0"/>
              <a:t>knihovní systém</a:t>
            </a:r>
          </a:p>
          <a:p>
            <a:r>
              <a:rPr lang="cs-CZ" dirty="0"/>
              <a:t>informační systém instituce</a:t>
            </a:r>
          </a:p>
          <a:p>
            <a:r>
              <a:rPr lang="cs-CZ" dirty="0"/>
              <a:t>digitální knihovny (</a:t>
            </a:r>
            <a:r>
              <a:rPr lang="cs-CZ" dirty="0" err="1">
                <a:hlinkClick r:id="rId2"/>
              </a:rPr>
              <a:t>DigiQual</a:t>
            </a:r>
            <a:r>
              <a:rPr lang="cs-CZ" dirty="0"/>
              <a:t>)</a:t>
            </a:r>
          </a:p>
          <a:p>
            <a:r>
              <a:rPr lang="cs-CZ" dirty="0"/>
              <a:t>e-zdroje a databáze</a:t>
            </a:r>
          </a:p>
          <a:p>
            <a:pPr lvl="1"/>
            <a:r>
              <a:rPr lang="cs-CZ" dirty="0"/>
              <a:t>přístupy a využívanost, standard </a:t>
            </a:r>
            <a:r>
              <a:rPr lang="cs-CZ" dirty="0" err="1"/>
              <a:t>Counter</a:t>
            </a:r>
            <a:endParaRPr lang="cs-CZ" dirty="0"/>
          </a:p>
          <a:p>
            <a:pPr lvl="1"/>
            <a:r>
              <a:rPr lang="cs-CZ" dirty="0"/>
              <a:t>statistiky AKVŠ</a:t>
            </a:r>
          </a:p>
          <a:p>
            <a:r>
              <a:rPr lang="cs-CZ" dirty="0"/>
              <a:t>citační manažery</a:t>
            </a:r>
          </a:p>
          <a:p>
            <a:r>
              <a:rPr lang="cs-CZ" dirty="0"/>
              <a:t>ostatní nástroje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 na webu knihovny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7201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= řízená akvizice dle potřeb uživatelů</a:t>
            </a:r>
          </a:p>
          <a:p>
            <a:r>
              <a:rPr lang="cs-CZ" dirty="0"/>
              <a:t>podklady pro vedení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provozní doba, posílení oddělení,…</a:t>
            </a:r>
          </a:p>
          <a:p>
            <a:r>
              <a:rPr lang="cs-CZ" dirty="0"/>
              <a:t>sledování výpůjček</a:t>
            </a:r>
          </a:p>
          <a:p>
            <a:pPr lvl="1"/>
            <a:r>
              <a:rPr lang="cs-CZ" dirty="0"/>
              <a:t>i prezenční</a:t>
            </a:r>
          </a:p>
          <a:p>
            <a:pPr lvl="1"/>
            <a:r>
              <a:rPr lang="cs-CZ" dirty="0"/>
              <a:t>akvizice, přesuny do/z skladu, vyřazování, posunování regálů (např. co se bude nakupovat???)</a:t>
            </a:r>
          </a:p>
          <a:p>
            <a:r>
              <a:rPr lang="cs-CZ" dirty="0"/>
              <a:t>návštěvnost webu a jeho úprava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530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</a:t>
            </a:r>
          </a:p>
          <a:p>
            <a:pPr lvl="1"/>
            <a:r>
              <a:rPr lang="cs-CZ" dirty="0"/>
              <a:t>návrh rozhraní vyhledávání</a:t>
            </a:r>
          </a:p>
          <a:p>
            <a:pPr lvl="1"/>
            <a:r>
              <a:rPr lang="cs-CZ" dirty="0"/>
              <a:t>komentáře a hodnocení, zakomponování do výsledků vyhledávání + relevance</a:t>
            </a:r>
          </a:p>
          <a:p>
            <a:pPr lvl="1"/>
            <a:r>
              <a:rPr lang="cs-CZ" dirty="0"/>
              <a:t>kvalita katalogizace – jsou záznamy </a:t>
            </a:r>
            <a:r>
              <a:rPr lang="cs-CZ" dirty="0" err="1"/>
              <a:t>vyhledatelné</a:t>
            </a:r>
            <a:r>
              <a:rPr lang="cs-CZ" dirty="0"/>
              <a:t> jazykem uživatelů</a:t>
            </a:r>
          </a:p>
          <a:p>
            <a:pPr lvl="1"/>
            <a:r>
              <a:rPr lang="cs-CZ" dirty="0"/>
              <a:t>funkce systému – co využívají, jak se systém využívá, co je zbytečné, co chybí,…</a:t>
            </a:r>
          </a:p>
        </p:txBody>
      </p:sp>
    </p:spTree>
    <p:extLst>
      <p:ext uri="{BB962C8B-B14F-4D97-AF65-F5344CB8AC3E}">
        <p14:creationId xmlns:p14="http://schemas.microsoft.com/office/powerpoint/2010/main" val="107734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Zdroje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samostatnou metodu nebo je součástí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r>
              <a:rPr lang="cs-CZ" dirty="0"/>
              <a:t> (KDD)???</a:t>
            </a:r>
          </a:p>
          <a:p>
            <a:r>
              <a:rPr lang="cs-CZ" dirty="0"/>
              <a:t>v odborné literatuře často oboje</a:t>
            </a:r>
          </a:p>
          <a:p>
            <a:r>
              <a:rPr lang="cs-CZ" dirty="0"/>
              <a:t>původně z ekonomie</a:t>
            </a:r>
          </a:p>
          <a:p>
            <a:r>
              <a:rPr lang="cs-CZ" dirty="0"/>
              <a:t>dnes různé obory</a:t>
            </a:r>
          </a:p>
          <a:p>
            <a:pPr lvl="1"/>
            <a:r>
              <a:rPr lang="cs-CZ" dirty="0"/>
              <a:t>IT a technologie, obchod a bankovnictví, medicína, vzdělávání, informační věda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042892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http://www.bibliomining.com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http://www.scottnicolson.com</a:t>
            </a:r>
            <a:endParaRPr lang="cs-CZ" sz="1600" dirty="0"/>
          </a:p>
          <a:p>
            <a:r>
              <a:rPr lang="cs-CZ" sz="1600" dirty="0"/>
              <a:t>SOŠKOVÁ, Michaela. </a:t>
            </a:r>
            <a:r>
              <a:rPr lang="cs-CZ" sz="1600" i="1" dirty="0"/>
              <a:t>Analýza a vyhodnocení činností uživatelů souborného online katalogu Masarykovy univerzity</a:t>
            </a:r>
            <a:r>
              <a:rPr lang="cs-CZ" sz="1600" dirty="0"/>
              <a:t>. Brno: 2006. Dostupné také z Thesis.cz. Bakalářská práce, KISK FF MU, vedoucí práce Z. Kadlec.</a:t>
            </a:r>
          </a:p>
          <a:p>
            <a:r>
              <a:rPr lang="en-US" sz="1600" dirty="0"/>
              <a:t>SHIEH, </a:t>
            </a:r>
            <a:r>
              <a:rPr lang="en-US" sz="1600" dirty="0" err="1"/>
              <a:t>Jiann-Cherng</a:t>
            </a:r>
            <a:r>
              <a:rPr lang="en-US" sz="1600" dirty="0"/>
              <a:t>. The integration system for librarians' </a:t>
            </a:r>
            <a:r>
              <a:rPr lang="en-US" sz="1600" dirty="0" err="1"/>
              <a:t>bibliomining</a:t>
            </a:r>
            <a:r>
              <a:rPr lang="en-US" sz="1600" dirty="0"/>
              <a:t>. </a:t>
            </a:r>
            <a:r>
              <a:rPr lang="en-US" sz="1600" i="1" dirty="0"/>
              <a:t>The Electronic Library</a:t>
            </a:r>
            <a:r>
              <a:rPr lang="cs-CZ" sz="1600" i="1" dirty="0"/>
              <a:t> </a:t>
            </a:r>
            <a:r>
              <a:rPr lang="en-US" sz="1600" dirty="0"/>
              <a:t>[online]. 2010, vol. 28, issue 5, s. 709-721 [cit.</a:t>
            </a:r>
            <a:r>
              <a:rPr lang="cs-CZ" sz="1600" dirty="0"/>
              <a:t>: 2014-11-13</a:t>
            </a:r>
            <a:r>
              <a:rPr lang="en-US" sz="1600" dirty="0"/>
              <a:t>]. DOI: 10.1108/02640471011081988.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4"/>
              </a:rPr>
              <a:t>http://www.emeraldinsight.com/10.1108/02640471011081988</a:t>
            </a:r>
            <a:endParaRPr lang="cs-CZ" sz="1600" dirty="0"/>
          </a:p>
          <a:p>
            <a:r>
              <a:rPr lang="en-US" sz="1600" dirty="0"/>
              <a:t>NICHOLSON, Scott. Approaching librarianship from the data: using </a:t>
            </a:r>
            <a:r>
              <a:rPr lang="en-US" sz="1600" dirty="0" err="1"/>
              <a:t>bibliomining</a:t>
            </a:r>
            <a:r>
              <a:rPr lang="en-US" sz="1600" dirty="0"/>
              <a:t> for evidence-based librarianship. </a:t>
            </a:r>
            <a:r>
              <a:rPr lang="en-US" sz="1600" i="1" dirty="0"/>
              <a:t>Library Hi Tech</a:t>
            </a:r>
            <a:r>
              <a:rPr lang="en-US" sz="1600" dirty="0"/>
              <a:t> [online]. 2006, vol. 24, issue 3, s. 369-375 [cit. 2014-11-13]. DOI: 10.1108/07378830610692136.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5"/>
              </a:rPr>
              <a:t>http://www.emeraldinsight.com/10.1108/07378830610692136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  <a:p>
            <a:r>
              <a:rPr lang="cs-CZ" dirty="0"/>
              <a:t>informační chování a potřeby</a:t>
            </a:r>
          </a:p>
          <a:p>
            <a:r>
              <a:rPr lang="cs-CZ" dirty="0"/>
              <a:t>organizace znalostí</a:t>
            </a:r>
          </a:p>
          <a:p>
            <a:r>
              <a:rPr lang="cs-CZ" dirty="0"/>
              <a:t>expertní systémy</a:t>
            </a:r>
          </a:p>
          <a:p>
            <a:r>
              <a:rPr lang="cs-CZ" dirty="0"/>
              <a:t>přesahy do IT, statistiky a ekonomie</a:t>
            </a:r>
          </a:p>
        </p:txBody>
      </p:sp>
    </p:spTree>
    <p:extLst>
      <p:ext uri="{BB962C8B-B14F-4D97-AF65-F5344CB8AC3E}">
        <p14:creationId xmlns:p14="http://schemas.microsoft.com/office/powerpoint/2010/main" val="164596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v 60. letech s rozvojem IT</a:t>
            </a:r>
          </a:p>
          <a:p>
            <a:pPr lvl="1"/>
            <a:r>
              <a:rPr lang="cs-CZ" dirty="0"/>
              <a:t>první pokusy o analýzu uložených dat</a:t>
            </a:r>
          </a:p>
          <a:p>
            <a:r>
              <a:rPr lang="cs-CZ" dirty="0"/>
              <a:t>80. léta – počátky expertních databázových systémů</a:t>
            </a:r>
          </a:p>
          <a:p>
            <a:pPr lvl="1"/>
            <a:r>
              <a:rPr lang="cs-CZ" dirty="0"/>
              <a:t>vyšší výkon PC</a:t>
            </a:r>
          </a:p>
          <a:p>
            <a:pPr lvl="1"/>
            <a:r>
              <a:rPr lang="cs-CZ" dirty="0"/>
              <a:t>systematičtější data </a:t>
            </a:r>
            <a:r>
              <a:rPr lang="cs-CZ" dirty="0" err="1"/>
              <a:t>mining</a:t>
            </a:r>
            <a:endParaRPr lang="cs-CZ" dirty="0"/>
          </a:p>
          <a:p>
            <a:pPr lvl="1"/>
            <a:r>
              <a:rPr lang="cs-CZ" dirty="0"/>
              <a:t>spíše vyhledávání vzájemných vztahů ve velkých </a:t>
            </a:r>
            <a:r>
              <a:rPr lang="cs-CZ" dirty="0" err="1"/>
              <a:t>datasetech</a:t>
            </a:r>
            <a:endParaRPr lang="cs-CZ" dirty="0"/>
          </a:p>
          <a:p>
            <a:r>
              <a:rPr lang="cs-CZ" dirty="0"/>
              <a:t>1989 – použit pojem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– samostatný obor aplikované vědy</a:t>
            </a:r>
          </a:p>
          <a:p>
            <a:pPr lvl="1"/>
            <a:r>
              <a:rPr lang="cs-CZ" dirty="0"/>
              <a:t>nové statistické metody</a:t>
            </a:r>
          </a:p>
          <a:p>
            <a:pPr lvl="1"/>
            <a:r>
              <a:rPr lang="cs-CZ" dirty="0"/>
              <a:t>přesun z akademické sféry do komerčního prostředí</a:t>
            </a:r>
          </a:p>
          <a:p>
            <a:pPr lvl="1"/>
            <a:r>
              <a:rPr lang="cs-CZ" dirty="0"/>
              <a:t>využití ve velkých firmách provozující velké systémy s množstvím dat</a:t>
            </a:r>
          </a:p>
          <a:p>
            <a:r>
              <a:rPr lang="cs-CZ" dirty="0"/>
              <a:t>dnes big data</a:t>
            </a:r>
          </a:p>
          <a:p>
            <a:pPr lvl="1"/>
            <a:r>
              <a:rPr lang="cs-CZ" dirty="0"/>
              <a:t>obrovské </a:t>
            </a:r>
            <a:r>
              <a:rPr lang="cs-CZ" dirty="0" err="1"/>
              <a:t>datasety</a:t>
            </a:r>
            <a:r>
              <a:rPr lang="cs-CZ" dirty="0"/>
              <a:t> a jejich analýza, výzkumy chování uživatelů, rozhodovací proces, umělá inteligence a strojové učení</a:t>
            </a:r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Nicolson</a:t>
            </a:r>
            <a:r>
              <a:rPr lang="cs-CZ" dirty="0"/>
              <a:t> a </a:t>
            </a:r>
            <a:r>
              <a:rPr lang="cs-CZ" dirty="0" err="1"/>
              <a:t>Jeffrey</a:t>
            </a:r>
            <a:r>
              <a:rPr lang="cs-CZ" dirty="0"/>
              <a:t> </a:t>
            </a:r>
            <a:r>
              <a:rPr lang="cs-CZ" dirty="0" err="1"/>
              <a:t>Stanton</a:t>
            </a:r>
            <a:endParaRPr lang="cs-CZ" dirty="0"/>
          </a:p>
          <a:p>
            <a:pPr lvl="1"/>
            <a:r>
              <a:rPr lang="cs-CZ" dirty="0" err="1"/>
              <a:t>Syracuse</a:t>
            </a:r>
            <a:r>
              <a:rPr lang="cs-CZ" dirty="0"/>
              <a:t> University</a:t>
            </a:r>
          </a:p>
          <a:p>
            <a:pPr lvl="1"/>
            <a:r>
              <a:rPr lang="cs-CZ" dirty="0"/>
              <a:t>weby</a:t>
            </a:r>
          </a:p>
          <a:p>
            <a:pPr lvl="2"/>
            <a:r>
              <a:rPr lang="cs-CZ" dirty="0">
                <a:hlinkClick r:id="rId2"/>
              </a:rPr>
              <a:t>http://www.bibliomining.com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http://www.scottnicholson.com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dataminingu</a:t>
            </a:r>
            <a:r>
              <a:rPr lang="cs-CZ" dirty="0"/>
              <a:t> 2003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analýza dat v knihovních systémech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datamining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obvykle vyhledává programovací knihovny pro </a:t>
            </a:r>
            <a:r>
              <a:rPr lang="cs-CZ" dirty="0" err="1"/>
              <a:t>datamining</a:t>
            </a:r>
            <a:r>
              <a:rPr lang="cs-CZ" dirty="0"/>
              <a:t>, snaha odlišit tuto oblast </a:t>
            </a:r>
            <a:r>
              <a:rPr lang="cs-CZ" dirty="0">
                <a:sym typeface="Wingdings" panose="05000000000000000000" pitchFamily="2" charset="2"/>
              </a:rPr>
              <a:t> pojem bibliomining</a:t>
            </a:r>
            <a:endParaRPr lang="cs-CZ" dirty="0"/>
          </a:p>
        </p:txBody>
      </p:sp>
      <p:pic>
        <p:nvPicPr>
          <p:cNvPr id="2050" name="Picture 2" descr="http://www.scottnicholson.com/scottnichol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13596" b="17157"/>
          <a:stretch/>
        </p:blipFill>
        <p:spPr bwMode="auto">
          <a:xfrm>
            <a:off x="7020272" y="100608"/>
            <a:ext cx="936104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.ischool.syr.edu/Uploads/ProfilePicture/DSC_1149head-106-98251468-5c22-4a1c-8985-d70f5a9f3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100608"/>
            <a:ext cx="956405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64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4694</TotalTime>
  <Words>1198</Words>
  <Application>Microsoft Office PowerPoint</Application>
  <PresentationFormat>Předvádění na obrazovce (4:3)</PresentationFormat>
  <Paragraphs>238</Paragraphs>
  <Slides>41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template</vt:lpstr>
      <vt:lpstr>Knihovnické systémy a standardy (VIKBA10)</vt:lpstr>
      <vt:lpstr>Data mining</vt:lpstr>
      <vt:lpstr>Data mining</vt:lpstr>
      <vt:lpstr>Data mining</vt:lpstr>
      <vt:lpstr>Souvislost s ISK</vt:lpstr>
      <vt:lpstr>Historie data miningu</vt:lpstr>
      <vt:lpstr>Historie data miningu</vt:lpstr>
      <vt:lpstr>Bibliomining</vt:lpstr>
      <vt:lpstr>Bibliomining</vt:lpstr>
      <vt:lpstr>Bibliomining</vt:lpstr>
      <vt:lpstr>Proces bibliominingu</vt:lpstr>
      <vt:lpstr>1. Definice problému</vt:lpstr>
      <vt:lpstr>Prezentace aplikace PowerPoint</vt:lpstr>
      <vt:lpstr>Co můžeme zkoumat?</vt:lpstr>
      <vt:lpstr>Konkrétní otázky</vt:lpstr>
      <vt:lpstr>2. Databáze</vt:lpstr>
      <vt:lpstr>Dělení zdrojů</vt:lpstr>
      <vt:lpstr>3. Datový sklad</vt:lpstr>
      <vt:lpstr>Datový sklad</vt:lpstr>
      <vt:lpstr>Otázky</vt:lpstr>
      <vt:lpstr>4. Výběr analytických prostředků </vt:lpstr>
      <vt:lpstr>5. Analýza dat a jejich ověření</vt:lpstr>
      <vt:lpstr>Nebezpečí analýzy</vt:lpstr>
      <vt:lpstr>6. Prezentace výsledků</vt:lpstr>
      <vt:lpstr>Opakování analýzy</vt:lpstr>
      <vt:lpstr>Výhody a nevýhody</vt:lpstr>
      <vt:lpstr>Výhody bibliominingu</vt:lpstr>
      <vt:lpstr>Nevýhody bibliominingu</vt:lpstr>
      <vt:lpstr>Bibliomining v knihovních systémech</vt:lpstr>
      <vt:lpstr>Staré systémy</vt:lpstr>
      <vt:lpstr>Systémy nové generace</vt:lpstr>
      <vt:lpstr>Alma - statistiky</vt:lpstr>
      <vt:lpstr>Koha CENTER</vt:lpstr>
      <vt:lpstr>Uplatnění v praxi</vt:lpstr>
      <vt:lpstr>Prezentace aplikace PowerPoint</vt:lpstr>
      <vt:lpstr>Systémy</vt:lpstr>
      <vt:lpstr>Uplatnění v praxi</vt:lpstr>
      <vt:lpstr>Uplatnění v praxi</vt:lpstr>
      <vt:lpstr>Zdroje</vt:lpstr>
      <vt:lpstr>Zdroje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353</cp:revision>
  <dcterms:created xsi:type="dcterms:W3CDTF">2008-06-02T21:04:14Z</dcterms:created>
  <dcterms:modified xsi:type="dcterms:W3CDTF">2022-05-04T11:22:34Z</dcterms:modified>
</cp:coreProperties>
</file>