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C97384-E718-4FCE-90ED-CFA1F47C736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774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C97384-E718-4FCE-90ED-CFA1F47C736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7A558590-3D19-6C48-A2E2-AA9685798C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08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C97384-E718-4FCE-90ED-CFA1F47C7367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0F2C13CE-A0CC-E748-B805-EB1352FB7D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686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C97384-E718-4FCE-90ED-CFA1F47C736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A34264-82BA-334B-A52D-7C7E390753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2005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-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8C97384-E718-4FCE-90ED-CFA1F47C736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FAE87C-EBEA-6046-B188-17A3FDF54E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268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8C97384-E718-4FCE-90ED-CFA1F47C736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F2AF076-03BF-A840-9AC6-67D6A53082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989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3" cy="3240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2525429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logo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97000" y="2618763"/>
            <a:ext cx="5598000" cy="162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615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3892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C97384-E718-4FCE-90ED-CFA1F47C7367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CFFDD51A-A9F8-FE4E-B3A4-730012EB1A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7946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C97384-E718-4FCE-90ED-CFA1F47C736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CF8514-A699-7446-A004-D53B6C058A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297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C97384-E718-4FCE-90ED-CFA1F47C7367}" type="slidenum">
              <a:rPr lang="cs-CZ" smtClean="0"/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56972E37-6C79-104E-9A2E-0A7D6AE76D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2160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C97384-E718-4FCE-90ED-CFA1F47C7367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7BC10773-D561-EC40-B870-2EB7E6832C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91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C97384-E718-4FCE-90ED-CFA1F47C736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AAC051C2-3678-DC41-8EFB-F28692213E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018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C97384-E718-4FCE-90ED-CFA1F47C736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0354C595-25A7-D342-992D-A47A315A96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6833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C97384-E718-4FCE-90ED-CFA1F47C736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8CCE2A48-C459-CA4C-978D-0CE03EA53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8896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C97384-E718-4FCE-90ED-CFA1F47C736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E44221-4107-1D4F-ACA7-8A5430625C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95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18C97384-E718-4FCE-90ED-CFA1F47C736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3375545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E25782-4670-7E9F-45FE-AA675DFDB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Digitální kompetence vzdělavatele (</a:t>
            </a:r>
            <a:r>
              <a:rPr lang="cs-CZ" dirty="0" err="1"/>
              <a:t>DigCompEdu</a:t>
            </a:r>
            <a:r>
              <a:rPr lang="cs-CZ" dirty="0"/>
              <a:t>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75866B-DC76-4E89-D053-8B32D4B032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3960339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AEC12C-183F-521B-1AAD-7259AA171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Competence Framework for Educators (</a:t>
            </a:r>
            <a:r>
              <a:rPr lang="en-US" dirty="0" err="1"/>
              <a:t>DigCompEdu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1C0D72-0606-DC24-E5C8-355CA44FA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2017 od autorů </a:t>
            </a:r>
            <a:r>
              <a:rPr lang="cs-CZ" dirty="0" err="1"/>
              <a:t>Redecker</a:t>
            </a:r>
            <a:r>
              <a:rPr lang="cs-CZ" dirty="0"/>
              <a:t> a </a:t>
            </a:r>
            <a:r>
              <a:rPr lang="cs-CZ" dirty="0" err="1"/>
              <a:t>Punie</a:t>
            </a:r>
            <a:endParaRPr lang="cs-CZ" dirty="0"/>
          </a:p>
          <a:p>
            <a:r>
              <a:rPr lang="cs-CZ" sz="1600" i="1" dirty="0"/>
              <a:t>„</a:t>
            </a:r>
            <a:r>
              <a:rPr lang="cs-CZ" sz="1600" i="1" dirty="0" err="1"/>
              <a:t>DigCompEdu</a:t>
            </a:r>
            <a:r>
              <a:rPr lang="cs-CZ" sz="1600" i="1" dirty="0"/>
              <a:t> je vědecky podložený rámec, který pomáhá řídit politiku a lze jej přímo přizpůsobit implementaci regionálních a národních nástrojů a školicích programů. Poskytuje společný jazyk a přístup, který pomůže dialogu a výměně osvědčených postupů přes hranice. </a:t>
            </a:r>
            <a:r>
              <a:rPr lang="cs-CZ" sz="1600" i="1" dirty="0" err="1"/>
              <a:t>DigCompEdu</a:t>
            </a:r>
            <a:r>
              <a:rPr lang="cs-CZ" sz="1600" i="1" dirty="0"/>
              <a:t> </a:t>
            </a:r>
            <a:r>
              <a:rPr lang="cs-CZ" sz="1600" i="1"/>
              <a:t>je zaměřený </a:t>
            </a:r>
            <a:r>
              <a:rPr lang="cs-CZ" sz="1600" i="1" dirty="0"/>
              <a:t>na pedagogy na všech úrovních vzdělávání, od mateřských škol po vysokoškolské vzdělávání a vzdělávání dospělých, včetně všeobecného a odborného vzdělávání, speciální vzdělávání a kontexty neformálního učení.“</a:t>
            </a:r>
          </a:p>
        </p:txBody>
      </p:sp>
    </p:spTree>
    <p:extLst>
      <p:ext uri="{BB962C8B-B14F-4D97-AF65-F5344CB8AC3E}">
        <p14:creationId xmlns:p14="http://schemas.microsoft.com/office/powerpoint/2010/main" val="1785712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C5428A-EECD-944B-986E-9ED694249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Český překlad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85C591-B774-C436-484F-142603A50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Český překlad 2018 od </a:t>
            </a:r>
            <a:r>
              <a:rPr lang="cs-CZ" dirty="0" err="1"/>
              <a:t>Neumajer</a:t>
            </a:r>
            <a:r>
              <a:rPr lang="cs-CZ" dirty="0"/>
              <a:t>, </a:t>
            </a:r>
            <a:r>
              <a:rPr lang="cs-CZ" dirty="0" err="1"/>
              <a:t>Brdička</a:t>
            </a:r>
            <a:r>
              <a:rPr lang="cs-CZ" dirty="0"/>
              <a:t>, Růžičková a </a:t>
            </a:r>
            <a:r>
              <a:rPr lang="cs-CZ" dirty="0" err="1"/>
              <a:t>Crouchley</a:t>
            </a:r>
            <a:endParaRPr lang="cs-CZ" dirty="0"/>
          </a:p>
          <a:p>
            <a:r>
              <a:rPr lang="cs-CZ" dirty="0"/>
              <a:t>Kratší verze, jsou zde omezené úvody a koncepty</a:t>
            </a:r>
          </a:p>
          <a:p>
            <a:r>
              <a:rPr lang="cs-CZ" dirty="0"/>
              <a:t>Není úplně věrný =&gt; překlad jako adaptace</a:t>
            </a:r>
          </a:p>
          <a:p>
            <a:r>
              <a:rPr lang="cs-CZ" dirty="0"/>
              <a:t>Redukuje vzdělavatele na pedagogy</a:t>
            </a:r>
          </a:p>
          <a:p>
            <a:pPr lvl="1"/>
            <a:r>
              <a:rPr lang="cs-CZ" dirty="0"/>
              <a:t>=&gt; Trochu jiný rámec, než jaký byl plánovaný</a:t>
            </a:r>
          </a:p>
          <a:p>
            <a:pPr lvl="1"/>
            <a:r>
              <a:rPr lang="cs-CZ" dirty="0"/>
              <a:t>=&gt; Výrazně menší míra obecnosti</a:t>
            </a:r>
          </a:p>
          <a:p>
            <a:pPr lvl="1"/>
            <a:r>
              <a:rPr lang="cs-CZ" dirty="0"/>
              <a:t>=&gt; Snazší implementace v českém prostředí</a:t>
            </a:r>
          </a:p>
          <a:p>
            <a:pPr lvl="1"/>
            <a:endParaRPr lang="cs-CZ" dirty="0"/>
          </a:p>
          <a:p>
            <a:r>
              <a:rPr lang="cs-CZ" dirty="0"/>
              <a:t>Snaha propojit </a:t>
            </a:r>
            <a:r>
              <a:rPr lang="cs-CZ" dirty="0" err="1"/>
              <a:t>DigCompEdu</a:t>
            </a:r>
            <a:r>
              <a:rPr lang="cs-CZ" dirty="0"/>
              <a:t> s dalšími nástroji, jako je Učitel21 či Škola21</a:t>
            </a:r>
          </a:p>
          <a:p>
            <a:r>
              <a:rPr lang="cs-CZ" dirty="0"/>
              <a:t>Obecně v českém prostředí máme málo sdílených standardů kvality učitele a </a:t>
            </a:r>
            <a:r>
              <a:rPr lang="cs-CZ" dirty="0" err="1"/>
              <a:t>DigCompEdu</a:t>
            </a:r>
            <a:r>
              <a:rPr lang="cs-CZ" dirty="0"/>
              <a:t> je jeden z málo z nich</a:t>
            </a:r>
          </a:p>
          <a:p>
            <a:r>
              <a:rPr lang="cs-CZ" dirty="0"/>
              <a:t>Jde o oficiální standard MŠMT pro základní a střední školy</a:t>
            </a:r>
          </a:p>
          <a:p>
            <a:r>
              <a:rPr lang="cs-CZ" dirty="0"/>
              <a:t>První kurz v univerzitním prostředí měl pro učitele už v roce 2018 Ondřej </a:t>
            </a:r>
            <a:r>
              <a:rPr lang="cs-CZ" dirty="0" err="1"/>
              <a:t>Neumajer</a:t>
            </a:r>
            <a:r>
              <a:rPr lang="cs-CZ" dirty="0"/>
              <a:t> na </a:t>
            </a:r>
            <a:r>
              <a:rPr lang="cs-CZ" dirty="0" err="1"/>
              <a:t>Cuni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5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61A5041-9EEA-E346-EAD1-8CDE61B515D5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2658573" y="692150"/>
            <a:ext cx="6876054" cy="5139850"/>
          </a:xfrm>
          <a:noFill/>
        </p:spPr>
      </p:pic>
    </p:spTree>
    <p:extLst>
      <p:ext uri="{BB962C8B-B14F-4D97-AF65-F5344CB8AC3E}">
        <p14:creationId xmlns:p14="http://schemas.microsoft.com/office/powerpoint/2010/main" val="4278754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6AFAF49-88BE-4713-1B27-2BF64914852C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1381142" y="692150"/>
            <a:ext cx="9430916" cy="5139850"/>
          </a:xfrm>
          <a:noFill/>
        </p:spPr>
      </p:pic>
    </p:spTree>
    <p:extLst>
      <p:ext uri="{BB962C8B-B14F-4D97-AF65-F5344CB8AC3E}">
        <p14:creationId xmlns:p14="http://schemas.microsoft.com/office/powerpoint/2010/main" val="1797097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FC2DD60-9A87-63EF-300F-EBA5A70034EB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720000" y="1044227"/>
            <a:ext cx="10753200" cy="4435695"/>
          </a:xfrm>
          <a:noFill/>
        </p:spPr>
      </p:pic>
    </p:spTree>
    <p:extLst>
      <p:ext uri="{BB962C8B-B14F-4D97-AF65-F5344CB8AC3E}">
        <p14:creationId xmlns:p14="http://schemas.microsoft.com/office/powerpoint/2010/main" val="968694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95AB6-015A-1BA7-7DC2-B8ACEBB6C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úrovně C2 - průkopník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789C1C-DD68-CAB9-C722-F3FD60DA5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„ Průkopníci zpochybňují současné digitální a pedagogické postupy, na které jsou sami odborníci. Obávají se zejména potenciálních omezení a nevýhod těchto postupů a snaží se o jejich inovaci. Průkopníci experimentují s vysoce inovativními a složitými digitálními nástroji i pedagogickými teoriemi, zároveň vytvářejí nové přístupy. Průkopníci jsou velmi unikátní a vzácní; jsou inspirativní a představují vzor pro své pedagogické kolegy.“</a:t>
            </a:r>
          </a:p>
        </p:txBody>
      </p:sp>
    </p:spTree>
    <p:extLst>
      <p:ext uri="{BB962C8B-B14F-4D97-AF65-F5344CB8AC3E}">
        <p14:creationId xmlns:p14="http://schemas.microsoft.com/office/powerpoint/2010/main" val="672382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5004DE-A158-3EDB-1718-AD1AD740C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DA89D6-B8FA-F0C4-5B22-8CF88497A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Silně využívaný rámec pro výzkumy, sebe-evaluaci, evaluaci ale i vzdělávací kurzy</a:t>
            </a:r>
          </a:p>
          <a:p>
            <a:r>
              <a:rPr lang="cs-CZ" dirty="0"/>
              <a:t>Dříve byly populární modely národní, často pracující více s oborovými kompetencemi</a:t>
            </a:r>
          </a:p>
          <a:p>
            <a:r>
              <a:rPr lang="cs-CZ" dirty="0"/>
              <a:t>Dnes (2022) už se nepracuje skoro s ničím jiným (až na specifické výzkumy nebo aplikované projekty do speciálních prostředí)</a:t>
            </a:r>
          </a:p>
          <a:p>
            <a:r>
              <a:rPr lang="cs-CZ" dirty="0"/>
              <a:t>Model nemá úplně přesné definice některých klíčových pojmů (jako je třeba kompetence)</a:t>
            </a:r>
          </a:p>
          <a:p>
            <a:r>
              <a:rPr lang="cs-CZ" dirty="0"/>
              <a:t>Mohou existovat různé verze národní implementace! Nemusí být jeden překlad.</a:t>
            </a:r>
          </a:p>
          <a:p>
            <a:r>
              <a:rPr lang="cs-CZ" dirty="0"/>
              <a:t>Rámec je třeba vždy adaptovat do konkrétních prostředí – ve své obecnosti se moc využít nedá</a:t>
            </a:r>
          </a:p>
        </p:txBody>
      </p:sp>
    </p:spTree>
    <p:extLst>
      <p:ext uri="{BB962C8B-B14F-4D97-AF65-F5344CB8AC3E}">
        <p14:creationId xmlns:p14="http://schemas.microsoft.com/office/powerpoint/2010/main" val="3486585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0F6A0D-048D-C91F-8B87-E04F9B153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Kontext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6323BB-7D3C-CDC0-52E3-E45E6CEF2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Rámec digitálních kompetencí evropského občana (</a:t>
            </a:r>
            <a:r>
              <a:rPr lang="cs-CZ" dirty="0" err="1"/>
              <a:t>DigComp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Digital </a:t>
            </a:r>
            <a:r>
              <a:rPr lang="cs-CZ" dirty="0" err="1"/>
              <a:t>Competence</a:t>
            </a:r>
            <a:r>
              <a:rPr lang="cs-CZ" dirty="0"/>
              <a:t> Framework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Citizens</a:t>
            </a:r>
            <a:r>
              <a:rPr lang="cs-CZ" dirty="0"/>
              <a:t>) - 2016 </a:t>
            </a:r>
          </a:p>
          <a:p>
            <a:r>
              <a:rPr lang="cs-CZ" dirty="0"/>
              <a:t>Rámec digitálně fungující vzdělávací organizace (</a:t>
            </a:r>
            <a:r>
              <a:rPr lang="cs-CZ" dirty="0" err="1"/>
              <a:t>DigCompOrg</a:t>
            </a:r>
            <a:r>
              <a:rPr lang="cs-CZ" dirty="0"/>
              <a:t> – Framework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Digitally</a:t>
            </a:r>
            <a:r>
              <a:rPr lang="cs-CZ" dirty="0"/>
              <a:t> </a:t>
            </a:r>
            <a:r>
              <a:rPr lang="cs-CZ" dirty="0" err="1"/>
              <a:t>Competent</a:t>
            </a:r>
            <a:r>
              <a:rPr lang="cs-CZ" dirty="0"/>
              <a:t> 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Organisations</a:t>
            </a:r>
            <a:r>
              <a:rPr lang="cs-CZ" dirty="0"/>
              <a:t>) - 2011</a:t>
            </a:r>
          </a:p>
          <a:p>
            <a:r>
              <a:rPr lang="cs-CZ" dirty="0"/>
              <a:t>Rámec digitálních kompetencí pro spotřebitele (</a:t>
            </a:r>
            <a:r>
              <a:rPr lang="cs-CZ" dirty="0" err="1"/>
              <a:t>DigCompConsumers</a:t>
            </a:r>
            <a:r>
              <a:rPr lang="cs-CZ" dirty="0"/>
              <a:t>  – </a:t>
            </a:r>
            <a:r>
              <a:rPr lang="cs-CZ" dirty="0" err="1"/>
              <a:t>The</a:t>
            </a:r>
            <a:r>
              <a:rPr lang="cs-CZ" dirty="0"/>
              <a:t> Digital </a:t>
            </a:r>
            <a:r>
              <a:rPr lang="cs-CZ" dirty="0" err="1"/>
              <a:t>Competence</a:t>
            </a:r>
            <a:r>
              <a:rPr lang="cs-CZ" dirty="0"/>
              <a:t> Framework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Consumers</a:t>
            </a:r>
            <a:r>
              <a:rPr lang="cs-CZ" dirty="0"/>
              <a:t>) - 2016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259018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rezentace-16-9-cz-v11.potx" id="{A1E069AA-5EB2-4FA2-9367-6D040ACEC8D2}" vid="{BC2189E0-F5C8-4AB2-8946-E3011F185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muni-prezentace-16-9-cz-v11</Template>
  <TotalTime>28</TotalTime>
  <Words>419</Words>
  <Application>Microsoft Office PowerPoint</Application>
  <PresentationFormat>Širokoúhlá obrazovka</PresentationFormat>
  <Paragraphs>31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Digitální kompetence vzdělavatele (DigCompEdu)</vt:lpstr>
      <vt:lpstr>Digital Competence Framework for Educators (DigCompEdu)</vt:lpstr>
      <vt:lpstr>Český překlad</vt:lpstr>
      <vt:lpstr>Prezentace aplikace PowerPoint</vt:lpstr>
      <vt:lpstr>Prezentace aplikace PowerPoint</vt:lpstr>
      <vt:lpstr>Prezentace aplikace PowerPoint</vt:lpstr>
      <vt:lpstr>Příklad úrovně C2 - průkopník</vt:lpstr>
      <vt:lpstr>Využití</vt:lpstr>
      <vt:lpstr>Kontext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Digitální kompetence vzdělavatele (DigCompEdu)</dc:title>
  <dc:creator>Michal Černý</dc:creator>
  <cp:lastModifiedBy>Michal Černý</cp:lastModifiedBy>
  <cp:revision>1</cp:revision>
  <dcterms:created xsi:type="dcterms:W3CDTF">2022-05-11T19:40:18Z</dcterms:created>
  <dcterms:modified xsi:type="dcterms:W3CDTF">2022-05-11T20:09:13Z</dcterms:modified>
</cp:coreProperties>
</file>