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sldIdLst>
    <p:sldId id="256" r:id="rId2"/>
    <p:sldId id="257" r:id="rId3"/>
    <p:sldId id="258" r:id="rId4"/>
    <p:sldId id="282" r:id="rId5"/>
    <p:sldId id="283" r:id="rId6"/>
    <p:sldId id="259" r:id="rId7"/>
    <p:sldId id="260" r:id="rId8"/>
    <p:sldId id="261" r:id="rId9"/>
    <p:sldId id="262" r:id="rId10"/>
    <p:sldId id="272" r:id="rId11"/>
    <p:sldId id="273" r:id="rId12"/>
    <p:sldId id="274" r:id="rId13"/>
    <p:sldId id="275" r:id="rId14"/>
    <p:sldId id="263" r:id="rId15"/>
    <p:sldId id="264" r:id="rId16"/>
    <p:sldId id="276" r:id="rId17"/>
    <p:sldId id="271" r:id="rId18"/>
    <p:sldId id="278" r:id="rId19"/>
    <p:sldId id="279" r:id="rId20"/>
    <p:sldId id="281" r:id="rId21"/>
    <p:sldId id="280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1EE51-EA0D-4B8D-AD3F-46D71E735A2C}" v="1" dt="2022-03-24T13:19:02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Černý" userId="47f2631e-daed-4119-b393-426e990e8c21" providerId="ADAL" clId="{68B1EE51-EA0D-4B8D-AD3F-46D71E735A2C}"/>
    <pc:docChg chg="custSel addSld delSld modSld sldOrd">
      <pc:chgData name="Michal Černý" userId="47f2631e-daed-4119-b393-426e990e8c21" providerId="ADAL" clId="{68B1EE51-EA0D-4B8D-AD3F-46D71E735A2C}" dt="2022-03-24T13:19:08.810" v="4"/>
      <pc:docMkLst>
        <pc:docMk/>
      </pc:docMkLst>
      <pc:sldChg chg="ord">
        <pc:chgData name="Michal Černý" userId="47f2631e-daed-4119-b393-426e990e8c21" providerId="ADAL" clId="{68B1EE51-EA0D-4B8D-AD3F-46D71E735A2C}" dt="2022-03-24T13:19:08.810" v="4"/>
        <pc:sldMkLst>
          <pc:docMk/>
          <pc:sldMk cId="2418912970" sldId="259"/>
        </pc:sldMkLst>
      </pc:sldChg>
      <pc:sldChg chg="del">
        <pc:chgData name="Michal Černý" userId="47f2631e-daed-4119-b393-426e990e8c21" providerId="ADAL" clId="{68B1EE51-EA0D-4B8D-AD3F-46D71E735A2C}" dt="2022-03-24T13:19:02.344" v="0" actId="47"/>
        <pc:sldMkLst>
          <pc:docMk/>
          <pc:sldMk cId="1057280579" sldId="282"/>
        </pc:sldMkLst>
      </pc:sldChg>
      <pc:sldChg chg="modSp add mod">
        <pc:chgData name="Michal Černý" userId="47f2631e-daed-4119-b393-426e990e8c21" providerId="ADAL" clId="{68B1EE51-EA0D-4B8D-AD3F-46D71E735A2C}" dt="2022-03-24T13:19:02.758" v="2" actId="27636"/>
        <pc:sldMkLst>
          <pc:docMk/>
          <pc:sldMk cId="1547374104" sldId="282"/>
        </pc:sldMkLst>
        <pc:spChg chg="mod">
          <ac:chgData name="Michal Černý" userId="47f2631e-daed-4119-b393-426e990e8c21" providerId="ADAL" clId="{68B1EE51-EA0D-4B8D-AD3F-46D71E735A2C}" dt="2022-03-24T13:19:02.758" v="2" actId="27636"/>
          <ac:spMkLst>
            <pc:docMk/>
            <pc:sldMk cId="1547374104" sldId="282"/>
            <ac:spMk id="3" creationId="{4C316A59-F58F-417E-ADFF-C7339511585C}"/>
          </ac:spMkLst>
        </pc:spChg>
      </pc:sldChg>
      <pc:sldChg chg="add">
        <pc:chgData name="Michal Černý" userId="47f2631e-daed-4119-b393-426e990e8c21" providerId="ADAL" clId="{68B1EE51-EA0D-4B8D-AD3F-46D71E735A2C}" dt="2022-03-24T13:19:02.707" v="1"/>
        <pc:sldMkLst>
          <pc:docMk/>
          <pc:sldMk cId="1994922560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E05DC23B-0ACB-437F-8CAD-711B943E8CC6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99E10-FBB6-4892-8D01-B53078B1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75702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/>
            </a:lvl1pPr>
          </a:lstStyle>
          <a:p>
            <a:r>
              <a:rPr lang="cs-CZ" dirty="0"/>
              <a:t>Zde bude hlavní nadpis prezentace.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4C6EA-92BC-4AE1-AECB-5B89F09765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4136"/>
            <a:ext cx="75702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D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prezentace, který může mít několik řádků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0D9C729-91FA-4006-B1FB-18BC1E52E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D3A0D-E0B6-4459-9ECD-F8425210A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BAE316CC-8F38-A24A-8A5D-9DBD50644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683344"/>
            <a:ext cx="2263775" cy="6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555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7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A8854EB-10EE-4BAB-B628-2235B50B13BD}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4E4A2ABB-7047-44E5-9371-26DEDFEF5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EF68A76-9EA3-4769-89CC-3E3242CA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48270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Zde bude nadpis nové kapitoly</a:t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6EC5477C-5035-4DF7-B956-67C193255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2437"/>
            <a:ext cx="48270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nové kapitoly</a:t>
            </a:r>
          </a:p>
        </p:txBody>
      </p:sp>
    </p:spTree>
    <p:extLst>
      <p:ext uri="{BB962C8B-B14F-4D97-AF65-F5344CB8AC3E}">
        <p14:creationId xmlns:p14="http://schemas.microsoft.com/office/powerpoint/2010/main" val="18769987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E3FE1988-DEB1-4659-B14F-004B8C3C2FDF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4550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EE420-7DDB-44FD-BE8E-B6FB397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588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86B44EB-9E47-4BA0-B80C-E3B970D42D0D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00ACD-3285-4D87-B507-B75492ED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8729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C16B7-93C4-421D-9DB3-6F370AE6C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CAE875-615F-49A4-85FB-11CDBD04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997956-04A4-492B-865C-089159D74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3D511B-B5A7-408E-B07D-E9AB4EA0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59724A-8142-41A6-AE78-E1F6281040A0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630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04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326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A6AA7C-22FA-456B-AEF3-841F0E099B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432" y="577850"/>
            <a:ext cx="4797212" cy="27085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E6EF555B-D212-4788-B60C-9E0C3C185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6472" y="577850"/>
            <a:ext cx="6043404" cy="525360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obrázku 2">
            <a:extLst>
              <a:ext uri="{FF2B5EF4-FFF2-40B4-BE49-F238E27FC236}">
                <a16:creationId xmlns:a16="http://schemas.microsoft.com/office/drawing/2014/main" id="{B43D41BB-3863-4EFD-AAC0-EE36CF1B30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33" y="3422920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obrázku 2">
            <a:extLst>
              <a:ext uri="{FF2B5EF4-FFF2-40B4-BE49-F238E27FC236}">
                <a16:creationId xmlns:a16="http://schemas.microsoft.com/office/drawing/2014/main" id="{CF5BB52A-669D-47D6-9E5B-000EB13491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86952" y="3422919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0220058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15017CB-A70D-9642-A440-83B44E9FA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7" y="2717010"/>
            <a:ext cx="4977364" cy="14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398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ymbol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30FD3D9-B397-6043-A7EB-8F196F839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67" y="977741"/>
            <a:ext cx="3623735" cy="4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721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1BF1FC-03B7-4A0B-ABC8-C4894B3F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FC6D6-A20F-4CBD-B0B5-BCBAF4FB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BEF99-0ECB-4CB0-A7C8-9CB0CAF1F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64C3-505F-4769-86D8-D266149F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DC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00DC"/>
        </a:buClr>
        <a:buFont typeface="Arial" panose="020B0604020202020204" pitchFamily="34" charset="0"/>
        <a:buChar char="̶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dx.org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oursera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anacademy.org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pomocnik.rvp.cz/clanek/13889/JAK-ROSTE-ODDENEK.html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hfram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kreativnislovnik.cz/Z%C3%A1jem-o-testov%C3%A1n%C3%AD.ph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hewlett.org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content.org/definition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vzdělávání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Dr. Michal Černý</a:t>
            </a:r>
          </a:p>
        </p:txBody>
      </p:sp>
    </p:spTree>
    <p:extLst>
      <p:ext uri="{BB962C8B-B14F-4D97-AF65-F5344CB8AC3E}">
        <p14:creationId xmlns:p14="http://schemas.microsoft.com/office/powerpoint/2010/main" val="133305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kurzy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44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edX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4940211" cy="3541714"/>
          </a:xfrm>
        </p:spPr>
        <p:txBody>
          <a:bodyPr>
            <a:normAutofit fontScale="55000" lnSpcReduction="20000"/>
          </a:bodyPr>
          <a:lstStyle/>
          <a:p>
            <a:r>
              <a:rPr lang="cs-CZ" dirty="0">
                <a:hlinkClick r:id="rId2"/>
              </a:rPr>
              <a:t>https://www.edx.org</a:t>
            </a:r>
            <a:endParaRPr lang="cs-CZ" dirty="0"/>
          </a:p>
          <a:p>
            <a:r>
              <a:rPr lang="en-US" dirty="0"/>
              <a:t>Harvard University a Massachusetts Institute of </a:t>
            </a:r>
            <a:r>
              <a:rPr lang="cs-CZ" dirty="0"/>
              <a:t>Technology, …</a:t>
            </a:r>
          </a:p>
          <a:p>
            <a:r>
              <a:rPr lang="cs-CZ" dirty="0"/>
              <a:t>Spojení videa, diskusí, projektů a testů.</a:t>
            </a:r>
          </a:p>
          <a:p>
            <a:r>
              <a:rPr lang="cs-CZ" dirty="0"/>
              <a:t>3000+ kurzů</a:t>
            </a:r>
          </a:p>
          <a:p>
            <a:r>
              <a:rPr lang="cs-CZ" dirty="0"/>
              <a:t>Možnost zisku certifikátu</a:t>
            </a:r>
          </a:p>
          <a:p>
            <a:r>
              <a:rPr lang="cs-CZ" dirty="0" err="1"/>
              <a:t>Mikrocredits</a:t>
            </a:r>
            <a:endParaRPr lang="cs-CZ" dirty="0"/>
          </a:p>
          <a:p>
            <a:r>
              <a:rPr lang="cs-CZ" dirty="0"/>
              <a:t>Online </a:t>
            </a:r>
            <a:r>
              <a:rPr lang="cs-CZ" dirty="0" err="1"/>
              <a:t>degrees</a:t>
            </a:r>
            <a:endParaRPr lang="cs-CZ" dirty="0"/>
          </a:p>
          <a:p>
            <a:r>
              <a:rPr lang="cs-CZ" dirty="0"/>
              <a:t>Hledání cesty k reálné ziskovosti (koncentrace na firmy)</a:t>
            </a:r>
          </a:p>
          <a:p>
            <a:r>
              <a:rPr lang="cs-CZ" dirty="0" err="1"/>
              <a:t>OpenEdX</a:t>
            </a:r>
            <a:endParaRPr lang="cs-CZ" dirty="0"/>
          </a:p>
          <a:p>
            <a:r>
              <a:rPr lang="cs-CZ" dirty="0"/>
              <a:t>Silný důraz na to, proč studuji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495" y="138023"/>
            <a:ext cx="6069193" cy="51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3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Coursera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4776309" cy="3541714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hlinkClick r:id="rId2"/>
              </a:rPr>
              <a:t>https://www.coursera.org</a:t>
            </a:r>
            <a:endParaRPr lang="cs-CZ" dirty="0"/>
          </a:p>
          <a:p>
            <a:r>
              <a:rPr lang="cs-CZ" dirty="0" err="1"/>
              <a:t>Standford</a:t>
            </a:r>
            <a:r>
              <a:rPr lang="cs-CZ" dirty="0"/>
              <a:t> University, University </a:t>
            </a:r>
            <a:r>
              <a:rPr lang="cs-CZ" dirty="0" err="1"/>
              <a:t>of</a:t>
            </a:r>
            <a:r>
              <a:rPr lang="cs-CZ" dirty="0"/>
              <a:t> Michigan,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Pennsylvania</a:t>
            </a:r>
            <a:r>
              <a:rPr lang="cs-CZ" dirty="0"/>
              <a:t>, University </a:t>
            </a:r>
            <a:r>
              <a:rPr lang="cs-CZ" dirty="0" err="1"/>
              <a:t>of</a:t>
            </a:r>
            <a:r>
              <a:rPr lang="cs-CZ" dirty="0"/>
              <a:t> Illinois či </a:t>
            </a:r>
            <a:r>
              <a:rPr lang="cs-CZ" dirty="0" err="1"/>
              <a:t>Princeton</a:t>
            </a:r>
            <a:r>
              <a:rPr lang="cs-CZ" dirty="0"/>
              <a:t> University a postupně se připojují další špičková (nejen) americká univerzitní pracoviště. 200+ dodavatelů.</a:t>
            </a:r>
          </a:p>
          <a:p>
            <a:r>
              <a:rPr lang="cs-CZ" dirty="0"/>
              <a:t>Tlak na kvalitu, certifikáty.</a:t>
            </a:r>
          </a:p>
          <a:p>
            <a:r>
              <a:rPr lang="cs-CZ" dirty="0"/>
              <a:t>Důraz kladen na video, testy a projekty.</a:t>
            </a:r>
          </a:p>
          <a:p>
            <a:r>
              <a:rPr lang="cs-CZ" dirty="0"/>
              <a:t>Online </a:t>
            </a:r>
            <a:r>
              <a:rPr lang="cs-CZ" dirty="0" err="1"/>
              <a:t>degree</a:t>
            </a:r>
            <a:endParaRPr lang="cs-CZ" dirty="0"/>
          </a:p>
          <a:p>
            <a:r>
              <a:rPr lang="cs-CZ" dirty="0"/>
              <a:t>Řada komplexních specializací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189" y="-53766"/>
            <a:ext cx="6543811" cy="30643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347" y="3136727"/>
            <a:ext cx="5495026" cy="35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2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Khan</a:t>
            </a:r>
            <a:r>
              <a:rPr lang="cs-CZ" dirty="0"/>
              <a:t> </a:t>
            </a:r>
            <a:r>
              <a:rPr lang="cs-CZ" dirty="0" err="1"/>
              <a:t>Academy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2006 </a:t>
            </a:r>
            <a:r>
              <a:rPr lang="cs-CZ" dirty="0" err="1"/>
              <a:t>Salman</a:t>
            </a:r>
            <a:r>
              <a:rPr lang="cs-CZ" dirty="0"/>
              <a:t> </a:t>
            </a:r>
            <a:r>
              <a:rPr lang="cs-CZ" dirty="0" err="1"/>
              <a:t>Khan</a:t>
            </a:r>
            <a:endParaRPr lang="cs-CZ" dirty="0"/>
          </a:p>
          <a:p>
            <a:r>
              <a:rPr lang="cs-CZ" dirty="0"/>
              <a:t>Od ZŠ po universitu</a:t>
            </a:r>
          </a:p>
          <a:p>
            <a:r>
              <a:rPr lang="cs-CZ" dirty="0"/>
              <a:t>Základ je ve videu – dnes je jich přes 3500 na </a:t>
            </a:r>
            <a:r>
              <a:rPr lang="cs-CZ" dirty="0" err="1"/>
              <a:t>YouTube</a:t>
            </a:r>
            <a:r>
              <a:rPr lang="cs-CZ" dirty="0"/>
              <a:t>.</a:t>
            </a:r>
          </a:p>
          <a:p>
            <a:r>
              <a:rPr lang="cs-CZ" dirty="0"/>
              <a:t>Hodně matematiky a přírodních věd.</a:t>
            </a:r>
          </a:p>
          <a:p>
            <a:r>
              <a:rPr lang="cs-CZ" dirty="0"/>
              <a:t>Postupně testy, </a:t>
            </a:r>
            <a:r>
              <a:rPr lang="cs-CZ" dirty="0" err="1"/>
              <a:t>gamifikace</a:t>
            </a:r>
            <a:r>
              <a:rPr lang="cs-CZ" dirty="0"/>
              <a:t> a další prvky.</a:t>
            </a:r>
          </a:p>
          <a:p>
            <a:r>
              <a:rPr lang="cs-CZ" dirty="0">
                <a:hlinkClick r:id="rId2"/>
              </a:rPr>
              <a:t>http://www.khanacademy.org/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16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Small</a:t>
            </a:r>
            <a:r>
              <a:rPr lang="cs-CZ" dirty="0"/>
              <a:t> nebo </a:t>
            </a:r>
            <a:r>
              <a:rPr lang="cs-CZ" dirty="0" err="1"/>
              <a:t>Social</a:t>
            </a:r>
            <a:endParaRPr lang="cs-CZ" dirty="0"/>
          </a:p>
          <a:p>
            <a:r>
              <a:rPr lang="cs-CZ" dirty="0"/>
              <a:t>Důraz je kladený na to, že jde o malou skupinu, která se vzájemně podporuje, motivuje a může jít více do hloubky</a:t>
            </a:r>
          </a:p>
          <a:p>
            <a:r>
              <a:rPr lang="cs-CZ" dirty="0"/>
              <a:t>Typicky cca 20 – 50 osob</a:t>
            </a:r>
          </a:p>
          <a:p>
            <a:r>
              <a:rPr lang="cs-CZ" dirty="0"/>
              <a:t>V čem se mění design?</a:t>
            </a:r>
          </a:p>
          <a:p>
            <a:r>
              <a:rPr lang="cs-CZ" dirty="0"/>
              <a:t>K čemu je to dobré? </a:t>
            </a:r>
          </a:p>
        </p:txBody>
      </p:sp>
    </p:spTree>
    <p:extLst>
      <p:ext uri="{BB962C8B-B14F-4D97-AF65-F5344CB8AC3E}">
        <p14:creationId xmlns:p14="http://schemas.microsoft.com/office/powerpoint/2010/main" val="325948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Rhizomatic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David </a:t>
            </a:r>
            <a:r>
              <a:rPr lang="cs-CZ" dirty="0" err="1"/>
              <a:t>Cormier</a:t>
            </a:r>
            <a:endParaRPr lang="cs-CZ" dirty="0"/>
          </a:p>
          <a:p>
            <a:r>
              <a:rPr lang="cs-CZ" dirty="0"/>
              <a:t>Strom x oddenek</a:t>
            </a:r>
          </a:p>
          <a:p>
            <a:r>
              <a:rPr lang="cs-CZ" dirty="0"/>
              <a:t>Kurikulum x komunita</a:t>
            </a:r>
          </a:p>
          <a:p>
            <a:r>
              <a:rPr lang="cs-CZ" dirty="0"/>
              <a:t>Základní myšlenka: učitel vytvoří počáteční strukturu a studenti na ni sami staví podle toho, co je zajímá a je pro ně důležité. Důraz je kladen na otevřenost a komunitu.</a:t>
            </a:r>
          </a:p>
          <a:p>
            <a:r>
              <a:rPr lang="cs-CZ" dirty="0"/>
              <a:t>Někdy se užívá koncept otevřeného sylabu (viz náš kurz), který je kompromisem mezi oběma přístupy.</a:t>
            </a:r>
          </a:p>
          <a:p>
            <a:r>
              <a:rPr lang="cs-CZ" dirty="0">
                <a:hlinkClick r:id="rId2"/>
              </a:rPr>
              <a:t>Jak roste oddenek?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34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nímek obrazovky 2016-06-22 v 9.22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173"/>
          <a:stretch/>
        </p:blipFill>
        <p:spPr bwMode="auto">
          <a:xfrm>
            <a:off x="8470370" y="2413000"/>
            <a:ext cx="2913062" cy="1731885"/>
          </a:xfrm>
          <a:prstGeom prst="roundRect">
            <a:avLst>
              <a:gd name="adj" fmla="val 5343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20160120_ePandOpenBadges_BACCrev2_FriendsBenefi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" r="5" b="17445"/>
          <a:stretch/>
        </p:blipFill>
        <p:spPr bwMode="auto">
          <a:xfrm>
            <a:off x="8470369" y="4309476"/>
            <a:ext cx="2913062" cy="1731885"/>
          </a:xfrm>
          <a:prstGeom prst="roundRect">
            <a:avLst>
              <a:gd name="adj" fmla="val 5832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Open </a:t>
            </a:r>
            <a:r>
              <a:rPr lang="cs-CZ" dirty="0" err="1"/>
              <a:t>Badgages</a:t>
            </a:r>
            <a:endParaRPr lang="cs-CZ" dirty="0"/>
          </a:p>
        </p:txBody>
      </p:sp>
      <p:pic>
        <p:nvPicPr>
          <p:cNvPr id="16" name="Picture 5" descr="DeakinHallmarksv0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04" y="2838624"/>
            <a:ext cx="5561905" cy="278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729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arXiv.org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v roce 1991.</a:t>
            </a:r>
          </a:p>
          <a:p>
            <a:r>
              <a:rPr lang="cs-CZ" dirty="0"/>
              <a:t>Databáze volně dostupných preprintů z fyziky, matematiky, astronomie a dalších oborů.</a:t>
            </a:r>
          </a:p>
          <a:p>
            <a:r>
              <a:rPr lang="cs-CZ" dirty="0"/>
              <a:t>Každý měsíc tisíce nových článků.</a:t>
            </a:r>
          </a:p>
          <a:p>
            <a:r>
              <a:rPr lang="cs-CZ" dirty="0"/>
              <a:t>Lze v nich vyhledávat, stahovat je a pracovat s nimi.</a:t>
            </a:r>
          </a:p>
          <a:p>
            <a:r>
              <a:rPr lang="cs-CZ" dirty="0"/>
              <a:t>Ve výuce tak můžeme používat nejaktuálnější data a zároveň ukázat, jak vypadají výstupy fyzikální či astronomické vědy.</a:t>
            </a:r>
          </a:p>
          <a:p>
            <a:r>
              <a:rPr lang="cs-CZ" dirty="0"/>
              <a:t>Je nutný předvýběr zajímavých a dostupných textů.</a:t>
            </a:r>
          </a:p>
        </p:txBody>
      </p:sp>
    </p:spTree>
    <p:extLst>
      <p:ext uri="{BB962C8B-B14F-4D97-AF65-F5344CB8AC3E}">
        <p14:creationId xmlns:p14="http://schemas.microsoft.com/office/powerpoint/2010/main" val="876516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Wiki</a:t>
            </a:r>
          </a:p>
        </p:txBody>
      </p:sp>
    </p:spTree>
    <p:extLst>
      <p:ext uri="{BB962C8B-B14F-4D97-AF65-F5344CB8AC3E}">
        <p14:creationId xmlns:p14="http://schemas.microsoft.com/office/powerpoint/2010/main" val="1165381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Wiki koncept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Wikipedia</a:t>
            </a:r>
            <a:r>
              <a:rPr lang="cs-CZ" dirty="0"/>
              <a:t>: otevřená encyklopedie kvalitou srovnatelná s </a:t>
            </a:r>
            <a:r>
              <a:rPr lang="cs-CZ" dirty="0" err="1"/>
              <a:t>Britannicou</a:t>
            </a:r>
            <a:endParaRPr lang="cs-CZ" dirty="0"/>
          </a:p>
          <a:p>
            <a:r>
              <a:rPr lang="cs-CZ" dirty="0"/>
              <a:t>Vlastní značkovací jazyk</a:t>
            </a:r>
          </a:p>
          <a:p>
            <a:r>
              <a:rPr lang="cs-CZ" dirty="0"/>
              <a:t>Klíčová je vazba mezi jednotlivými dokumenty ale i práce s metadaty</a:t>
            </a:r>
          </a:p>
          <a:p>
            <a:r>
              <a:rPr lang="cs-CZ" dirty="0"/>
              <a:t>Specifické řízení komunit včetně rozhodovacích procesů</a:t>
            </a:r>
          </a:p>
          <a:p>
            <a:r>
              <a:rPr lang="cs-CZ" dirty="0"/>
              <a:t>Kdokoli může editovat cokoli (to už dnes úplně neplatí)</a:t>
            </a:r>
          </a:p>
          <a:p>
            <a:r>
              <a:rPr lang="cs-CZ" dirty="0"/>
              <a:t>Aby to celé fungovalo, je třeba mít dobrá pravidla a hodně přispěvatelů</a:t>
            </a:r>
          </a:p>
          <a:p>
            <a:r>
              <a:rPr lang="cs-CZ" dirty="0" err="1"/>
              <a:t>MediaWiki</a:t>
            </a:r>
            <a:r>
              <a:rPr lang="cs-CZ" dirty="0"/>
              <a:t> aj.</a:t>
            </a:r>
          </a:p>
          <a:p>
            <a:r>
              <a:rPr lang="cs-CZ" dirty="0"/>
              <a:t>Studenti píší Wikipedii, Senioři píší Wikipedii</a:t>
            </a:r>
          </a:p>
        </p:txBody>
      </p:sp>
    </p:spTree>
    <p:extLst>
      <p:ext uri="{BB962C8B-B14F-4D97-AF65-F5344CB8AC3E}">
        <p14:creationId xmlns:p14="http://schemas.microsoft.com/office/powerpoint/2010/main" val="286600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Otevřené vzdělávací zdroje</a:t>
            </a:r>
          </a:p>
          <a:p>
            <a:r>
              <a:rPr lang="cs-CZ" dirty="0"/>
              <a:t>Otevřené kurikulum</a:t>
            </a:r>
          </a:p>
          <a:p>
            <a:r>
              <a:rPr lang="cs-CZ" dirty="0"/>
              <a:t>Otevřená data ve vědě</a:t>
            </a:r>
          </a:p>
          <a:p>
            <a:r>
              <a:rPr lang="cs-CZ" dirty="0"/>
              <a:t>Otevřené zdroje</a:t>
            </a:r>
          </a:p>
          <a:p>
            <a:r>
              <a:rPr lang="cs-CZ" dirty="0"/>
              <a:t>Občanská věda</a:t>
            </a:r>
          </a:p>
          <a:p>
            <a:r>
              <a:rPr lang="cs-CZ" dirty="0"/>
              <a:t>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693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3706" y="1414790"/>
            <a:ext cx="5638853" cy="401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cs-CZ" sz="3200"/>
              <a:t>Nelineární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cs-CZ" sz="1600" dirty="0"/>
              <a:t>Jako Wikipedie?</a:t>
            </a:r>
          </a:p>
          <a:p>
            <a:r>
              <a:rPr lang="cs-CZ" sz="1600" dirty="0"/>
              <a:t>Jako myšlenková mapa?</a:t>
            </a:r>
          </a:p>
          <a:p>
            <a:r>
              <a:rPr lang="cs-CZ" sz="1600" dirty="0"/>
              <a:t>Jako kurátorský přístup?</a:t>
            </a:r>
          </a:p>
          <a:p>
            <a:r>
              <a:rPr lang="cs-CZ" sz="1600" dirty="0"/>
              <a:t>…</a:t>
            </a:r>
          </a:p>
          <a:p>
            <a:r>
              <a:rPr lang="cs-CZ" sz="1600" dirty="0" err="1">
                <a:hlinkClick r:id="rId3"/>
              </a:rPr>
              <a:t>Hypephysics</a:t>
            </a:r>
            <a:endParaRPr lang="cs-CZ" sz="1600" dirty="0"/>
          </a:p>
          <a:p>
            <a:r>
              <a:rPr lang="cs-CZ" sz="1600" dirty="0">
                <a:hlinkClick r:id="rId4"/>
              </a:rPr>
              <a:t>Kreativní slovník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35558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022168" cy="33296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5090599" cy="34051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549" y="0"/>
            <a:ext cx="4332849" cy="36518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338" y="3475193"/>
            <a:ext cx="2977661" cy="33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92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49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nímek obrazovky 2016-10-19 v 18.39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5186" y="1258529"/>
            <a:ext cx="5395893" cy="433020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cs-CZ" sz="3200"/>
              <a:t>Otevřené vzdělávací zdroje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cs-CZ" sz="1600" dirty="0"/>
              <a:t>Do velké míry otázka licencí, neexistuje jednotný autorský zákon, i když CC není špatné</a:t>
            </a:r>
          </a:p>
          <a:p>
            <a:r>
              <a:rPr lang="cs-CZ" sz="1600" dirty="0"/>
              <a:t>Otevřené nemusí znamenat zdarma</a:t>
            </a:r>
          </a:p>
          <a:p>
            <a:r>
              <a:rPr lang="cs-CZ" sz="1600" dirty="0"/>
              <a:t>Obtížné vyhledávání (GCS)</a:t>
            </a:r>
          </a:p>
          <a:p>
            <a:r>
              <a:rPr lang="cs-CZ" sz="1600" dirty="0"/>
              <a:t>Návaznost na možnosti modifikace a dalšího zpracování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0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0D2B-30C7-406D-8736-F9E7A7FB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vzdělávací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316A59-F58F-417E-ADFF-C73395115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 „Otevřenými vzdělávacími zdroji jsou výukové a výzkumné materiály na jakémkoli médiu – digitálním i jiném - které se nacházejí na veřejné doméně nebo byly publikovány na základě otevřené licence, která umožňuje bezplatný přístup, použití, přizpůsobení a další distribuci jinými osobami bez licenčních omezení.“ </a:t>
            </a:r>
            <a:r>
              <a:rPr lang="cs-CZ" dirty="0">
                <a:hlinkClick r:id="rId2"/>
              </a:rPr>
              <a:t>Nadace Williama a Flory </a:t>
            </a:r>
            <a:r>
              <a:rPr lang="cs-CZ" dirty="0" err="1">
                <a:hlinkClick r:id="rId2"/>
              </a:rPr>
              <a:t>Hewlettových</a:t>
            </a:r>
            <a:endParaRPr lang="cs-CZ" dirty="0"/>
          </a:p>
          <a:p>
            <a:r>
              <a:rPr lang="cs-CZ" dirty="0" err="1"/>
              <a:t>Foote</a:t>
            </a:r>
            <a:r>
              <a:rPr lang="cs-CZ" dirty="0"/>
              <a:t>:</a:t>
            </a:r>
          </a:p>
          <a:p>
            <a:pPr marL="800100" lvl="1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dirty="0"/>
              <a:t>Svoboda ke kopírování</a:t>
            </a:r>
          </a:p>
          <a:p>
            <a:pPr marL="800100" lvl="1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dirty="0"/>
              <a:t>Svoboda k úpravám</a:t>
            </a:r>
          </a:p>
          <a:p>
            <a:pPr marL="800100" lvl="1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dirty="0"/>
              <a:t>Svoboda k šíření</a:t>
            </a:r>
          </a:p>
          <a:p>
            <a:pPr marL="800100" lvl="1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/>
              <a:t>Svoboda k šíření modifikované verze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37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BA355-B012-4619-8550-44191C36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vzdělávací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F98B26-4BD9-4D63-8183-AB27F8277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Wiley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Opětovné použití</a:t>
            </a:r>
          </a:p>
          <a:p>
            <a:pPr lvl="1"/>
            <a:r>
              <a:rPr lang="cs-CZ" dirty="0"/>
              <a:t>Úprava</a:t>
            </a:r>
          </a:p>
          <a:p>
            <a:pPr lvl="1"/>
            <a:r>
              <a:rPr lang="cs-CZ" dirty="0"/>
              <a:t>Remix</a:t>
            </a:r>
          </a:p>
          <a:p>
            <a:pPr lvl="1"/>
            <a:r>
              <a:rPr lang="cs-CZ" dirty="0"/>
              <a:t>Znovupoužití</a:t>
            </a:r>
          </a:p>
          <a:p>
            <a:pPr lvl="1"/>
            <a:r>
              <a:rPr lang="cs-CZ" dirty="0"/>
              <a:t>Redistribuce</a:t>
            </a:r>
          </a:p>
          <a:p>
            <a:pPr lvl="1"/>
            <a:endParaRPr lang="cs-CZ" dirty="0"/>
          </a:p>
          <a:p>
            <a:r>
              <a:rPr lang="cs-CZ" dirty="0"/>
              <a:t>Existují různé přístupy k monetizaci OER</a:t>
            </a:r>
          </a:p>
        </p:txBody>
      </p:sp>
    </p:spTree>
    <p:extLst>
      <p:ext uri="{BB962C8B-B14F-4D97-AF65-F5344CB8AC3E}">
        <p14:creationId xmlns:p14="http://schemas.microsoft.com/office/powerpoint/2010/main" val="199492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sz="4100"/>
              <a:t>Příklady OER na </a:t>
            </a:r>
            <a:r>
              <a:rPr lang="cs-CZ" sz="4100" err="1"/>
              <a:t>KISKu</a:t>
            </a:r>
            <a:endParaRPr lang="cs-CZ" sz="410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KPI22: Kreativní práce s informacemi</a:t>
            </a:r>
          </a:p>
          <a:p>
            <a:r>
              <a:rPr lang="cs-CZ" dirty="0"/>
              <a:t>KISK Online?</a:t>
            </a:r>
          </a:p>
          <a:p>
            <a:r>
              <a:rPr lang="cs-CZ" dirty="0"/>
              <a:t>KPI11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F1FADD-A9F2-485A-9053-029711806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20" b="-1"/>
          <a:stretch/>
        </p:blipFill>
        <p:spPr>
          <a:xfrm>
            <a:off x="6172200" y="1394301"/>
            <a:ext cx="5181600" cy="4488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91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Masivní: jsou tak velké, že není možný individuální přístup, což implikuje jiné didaktické přístupy</a:t>
            </a:r>
          </a:p>
          <a:p>
            <a:r>
              <a:rPr lang="cs-CZ" dirty="0"/>
              <a:t>Online</a:t>
            </a:r>
          </a:p>
          <a:p>
            <a:r>
              <a:rPr lang="cs-CZ" dirty="0"/>
              <a:t>Otevřený: otevřený znamená, že neklade zbytečné překážky, jako jsou formální požadavky na vzdělání.</a:t>
            </a:r>
          </a:p>
          <a:p>
            <a:r>
              <a:rPr lang="cs-CZ" dirty="0"/>
              <a:t>Kurz: problematický pojem – jak velký je kurz? Kolik stran textu nebo hodin videa?</a:t>
            </a:r>
          </a:p>
          <a:p>
            <a:endParaRPr lang="cs-CZ" dirty="0"/>
          </a:p>
          <a:p>
            <a:r>
              <a:rPr lang="cs-CZ" dirty="0"/>
              <a:t>Podle MŠMT ČR je MOOC multimediální, ale jen čert ví proč.</a:t>
            </a:r>
          </a:p>
        </p:txBody>
      </p:sp>
    </p:spTree>
    <p:extLst>
      <p:ext uri="{BB962C8B-B14F-4D97-AF65-F5344CB8AC3E}">
        <p14:creationId xmlns:p14="http://schemas.microsoft.com/office/powerpoint/2010/main" val="236485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Velice malá míra dokončení (cca 5 %)</a:t>
            </a:r>
          </a:p>
          <a:p>
            <a:r>
              <a:rPr lang="cs-CZ" dirty="0"/>
              <a:t>Sociální exkluze</a:t>
            </a:r>
          </a:p>
          <a:p>
            <a:r>
              <a:rPr lang="cs-CZ" dirty="0"/>
              <a:t>Problematická motivace</a:t>
            </a:r>
          </a:p>
          <a:p>
            <a:r>
              <a:rPr lang="cs-CZ" dirty="0"/>
              <a:t>Nižší kvalita než běžné kurzy</a:t>
            </a:r>
          </a:p>
          <a:p>
            <a:r>
              <a:rPr lang="cs-CZ" dirty="0"/>
              <a:t>Jak standardizovat?</a:t>
            </a:r>
          </a:p>
          <a:p>
            <a:endParaRPr lang="cs-CZ" dirty="0"/>
          </a:p>
          <a:p>
            <a:r>
              <a:rPr lang="cs-CZ" dirty="0"/>
              <a:t>Ale je to velký a zajímavý trh.</a:t>
            </a:r>
          </a:p>
        </p:txBody>
      </p:sp>
    </p:spTree>
    <p:extLst>
      <p:ext uri="{BB962C8B-B14F-4D97-AF65-F5344CB8AC3E}">
        <p14:creationId xmlns:p14="http://schemas.microsoft.com/office/powerpoint/2010/main" val="110135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uznávat kredity?</a:t>
            </a:r>
          </a:p>
          <a:p>
            <a:r>
              <a:rPr lang="cs-CZ" dirty="0"/>
              <a:t>Na čem vydělávat?</a:t>
            </a:r>
          </a:p>
          <a:p>
            <a:r>
              <a:rPr lang="cs-CZ" dirty="0"/>
              <a:t>Jak budovat kurikulum?</a:t>
            </a:r>
          </a:p>
          <a:p>
            <a:r>
              <a:rPr lang="cs-CZ" dirty="0"/>
              <a:t>Jak zlepšit míru dokončení?</a:t>
            </a:r>
          </a:p>
          <a:p>
            <a:r>
              <a:rPr lang="cs-CZ" dirty="0"/>
              <a:t>Jak pracovat se vzájemným hodnocením?</a:t>
            </a:r>
          </a:p>
          <a:p>
            <a:r>
              <a:rPr lang="cs-CZ" dirty="0"/>
              <a:t>Všichni se kopírujeme….</a:t>
            </a:r>
          </a:p>
        </p:txBody>
      </p:sp>
    </p:spTree>
    <p:extLst>
      <p:ext uri="{BB962C8B-B14F-4D97-AF65-F5344CB8AC3E}">
        <p14:creationId xmlns:p14="http://schemas.microsoft.com/office/powerpoint/2010/main" val="66682776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lavní nastave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125" id="{878FED01-5834-E74F-BD59-6A2E9FD2BC3F}" vid="{2D8883DA-D145-964C-85A9-7ADFF0EB5A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(1)</Template>
  <TotalTime>0</TotalTime>
  <Words>710</Words>
  <Application>Microsoft Office PowerPoint</Application>
  <PresentationFormat>Širokoúhlá obrazovka</PresentationFormat>
  <Paragraphs>121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Muni Bold</vt:lpstr>
      <vt:lpstr>Symbol</vt:lpstr>
      <vt:lpstr>prezentace (1)</vt:lpstr>
      <vt:lpstr>Otevřené vzdělávání</vt:lpstr>
      <vt:lpstr>Otevřené učení</vt:lpstr>
      <vt:lpstr>Otevřené vzdělávací zdroje</vt:lpstr>
      <vt:lpstr>Otevřené vzdělávací zdroje</vt:lpstr>
      <vt:lpstr>Otevřené vzdělávací zdroje</vt:lpstr>
      <vt:lpstr>Příklady OER na KISKu</vt:lpstr>
      <vt:lpstr>MOOC</vt:lpstr>
      <vt:lpstr>MOOC</vt:lpstr>
      <vt:lpstr>MOOC</vt:lpstr>
      <vt:lpstr>Otevřené kurzy</vt:lpstr>
      <vt:lpstr>edX</vt:lpstr>
      <vt:lpstr>Coursera</vt:lpstr>
      <vt:lpstr>Khan Academy</vt:lpstr>
      <vt:lpstr>SOOC</vt:lpstr>
      <vt:lpstr>Rhizomatic Education</vt:lpstr>
      <vt:lpstr>Open Badgages</vt:lpstr>
      <vt:lpstr>arXiv.org</vt:lpstr>
      <vt:lpstr>Wiki</vt:lpstr>
      <vt:lpstr>Wiki koncept</vt:lpstr>
      <vt:lpstr>Nelineární učení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Experientia est optima rerum magistra</dc:title>
  <dc:creator>Michal Cerny</dc:creator>
  <cp:lastModifiedBy>Michal Černý</cp:lastModifiedBy>
  <cp:revision>16</cp:revision>
  <dcterms:created xsi:type="dcterms:W3CDTF">2017-03-01T21:46:30Z</dcterms:created>
  <dcterms:modified xsi:type="dcterms:W3CDTF">2022-03-24T13:19:11Z</dcterms:modified>
</cp:coreProperties>
</file>