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7" r:id="rId4"/>
  </p:sldMasterIdLst>
  <p:sldIdLst>
    <p:sldId id="257" r:id="rId5"/>
    <p:sldId id="258" r:id="rId6"/>
    <p:sldId id="259" r:id="rId7"/>
    <p:sldId id="261" r:id="rId8"/>
    <p:sldId id="262" r:id="rId9"/>
    <p:sldId id="260" r:id="rId10"/>
    <p:sldId id="263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3B3EB9-F627-45F1-8DE9-389E327C7BA4}" v="1" dt="2022-04-28T09:56:53.3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252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prezent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E05DC23B-0ACB-437F-8CAD-711B943E8CC6}"/>
              </a:ext>
            </a:extLst>
          </p:cNvPr>
          <p:cNvSpPr/>
          <p:nvPr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rgbClr val="0000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1699E10-FBB6-4892-8D01-B53078B181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2865673"/>
            <a:ext cx="7570278" cy="1309512"/>
          </a:xfrm>
        </p:spPr>
        <p:txBody>
          <a:bodyPr anchor="t">
            <a:normAutofit/>
          </a:bodyPr>
          <a:lstStyle>
            <a:lvl1pPr>
              <a:lnSpc>
                <a:spcPts val="4400"/>
              </a:lnSpc>
              <a:defRPr sz="4400"/>
            </a:lvl1pPr>
          </a:lstStyle>
          <a:p>
            <a:r>
              <a:rPr lang="cs-CZ" dirty="0"/>
              <a:t>Zde bude hlavní nadpis prezentace.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334C6EA-92BC-4AE1-AECB-5B89F097657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194136"/>
            <a:ext cx="7570278" cy="741872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0000DC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Zde je prostor pro podnadpis prezentace, který může mít několik řádků</a:t>
            </a: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A0D9C729-91FA-4006-B1FB-18BC1E52E6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A4AD3A0D-E0B6-4459-9ECD-F8425210AA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Obrázok 9">
            <a:extLst>
              <a:ext uri="{FF2B5EF4-FFF2-40B4-BE49-F238E27FC236}">
                <a16:creationId xmlns:a16="http://schemas.microsoft.com/office/drawing/2014/main" id="{BAE316CC-8F38-A24A-8A5D-9DBD50644D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225" y="683344"/>
            <a:ext cx="2263775" cy="64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171622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57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99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ozdělovní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AA8854EB-10EE-4BAB-B628-2235B50B13BD}"/>
              </a:ext>
            </a:extLst>
          </p:cNvPr>
          <p:cNvSpPr/>
          <p:nvPr/>
        </p:nvSpPr>
        <p:spPr>
          <a:xfrm>
            <a:off x="1" y="0"/>
            <a:ext cx="6096000" cy="6858000"/>
          </a:xfrm>
          <a:prstGeom prst="rect">
            <a:avLst/>
          </a:prstGeom>
          <a:solidFill>
            <a:srgbClr val="0000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obrázku 9">
            <a:extLst>
              <a:ext uri="{FF2B5EF4-FFF2-40B4-BE49-F238E27FC236}">
                <a16:creationId xmlns:a16="http://schemas.microsoft.com/office/drawing/2014/main" id="{4E4A2ABB-7047-44E5-9371-26DEDFEF50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0"/>
            <a:ext cx="6096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3EF68A76-9EA3-4769-89CC-3E3242CA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2865673"/>
            <a:ext cx="4827078" cy="1309512"/>
          </a:xfrm>
        </p:spPr>
        <p:txBody>
          <a:bodyPr anchor="t">
            <a:normAutofit/>
          </a:bodyPr>
          <a:lstStyle>
            <a:lvl1pPr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Zde bude nadpis nové kapitoly</a:t>
            </a:r>
            <a:br>
              <a:rPr lang="cs-CZ" dirty="0"/>
            </a:br>
            <a:endParaRPr lang="cs-CZ" dirty="0"/>
          </a:p>
        </p:txBody>
      </p:sp>
      <p:sp>
        <p:nvSpPr>
          <p:cNvPr id="12" name="Zástupný text 2">
            <a:extLst>
              <a:ext uri="{FF2B5EF4-FFF2-40B4-BE49-F238E27FC236}">
                <a16:creationId xmlns:a16="http://schemas.microsoft.com/office/drawing/2014/main" id="{6EC5477C-5035-4DF7-B956-67C193255C5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192437"/>
            <a:ext cx="4827078" cy="741872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Zde je prostor pro podnadpis nové kapitoly</a:t>
            </a:r>
          </a:p>
        </p:txBody>
      </p:sp>
    </p:spTree>
    <p:extLst>
      <p:ext uri="{BB962C8B-B14F-4D97-AF65-F5344CB8AC3E}">
        <p14:creationId xmlns:p14="http://schemas.microsoft.com/office/powerpoint/2010/main" val="244306050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>
            <a:extLst>
              <a:ext uri="{FF2B5EF4-FFF2-40B4-BE49-F238E27FC236}">
                <a16:creationId xmlns:a16="http://schemas.microsoft.com/office/drawing/2014/main" id="{E3FE1988-DEB1-4659-B14F-004B8C3C2FDF}"/>
              </a:ext>
            </a:extLst>
          </p:cNvPr>
          <p:cNvSpPr/>
          <p:nvPr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rgbClr val="0000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C263908-2D8E-4397-B245-CDADAD4048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704550"/>
          </a:xfrm>
        </p:spPr>
        <p:txBody>
          <a:bodyPr anchor="t"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2EE420-7DDB-44FD-BE8E-B6FB39753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5891"/>
            <a:ext cx="10515600" cy="448732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CB50C834-CC67-4D15-8942-33178A6869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A21EE5B4-9AB7-48A1-9F80-86BC010321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23285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>
            <a:extLst>
              <a:ext uri="{FF2B5EF4-FFF2-40B4-BE49-F238E27FC236}">
                <a16:creationId xmlns:a16="http://schemas.microsoft.com/office/drawing/2014/main" id="{886B44EB-9E47-4BA0-B80C-E3B970D42D0D}"/>
              </a:ext>
            </a:extLst>
          </p:cNvPr>
          <p:cNvSpPr/>
          <p:nvPr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rgbClr val="0000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1000ACD-3285-4D87-B507-B75492EDE8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687298"/>
          </a:xfrm>
        </p:spPr>
        <p:txBody>
          <a:bodyPr anchor="t"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0C16B7-93C4-421D-9DB3-6F370AE6CB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94301"/>
            <a:ext cx="5181600" cy="44889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BCAE875-615F-49A4-85FB-11CDBD04F6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94301"/>
            <a:ext cx="5181600" cy="44889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D997956-04A4-492B-865C-089159D745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63D511B-B5A7-408E-B07D-E9AB4EA077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054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6A59724A-8142-41A6-AE78-E1F6281040A0}"/>
              </a:ext>
            </a:extLst>
          </p:cNvPr>
          <p:cNvSpPr/>
          <p:nvPr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rgbClr val="0000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C263908-2D8E-4397-B245-CDADAD4048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756308"/>
          </a:xfrm>
        </p:spPr>
        <p:txBody>
          <a:bodyPr anchor="t"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CB50C834-CC67-4D15-8942-33178A6869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A21EE5B4-9AB7-48A1-9F80-86BC010321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18210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>
            <a:extLst>
              <a:ext uri="{FF2B5EF4-FFF2-40B4-BE49-F238E27FC236}">
                <a16:creationId xmlns:a16="http://schemas.microsoft.com/office/drawing/2014/main" id="{C2AE5670-E46B-4FAD-BEF9-D372E7CE38EA}"/>
              </a:ext>
            </a:extLst>
          </p:cNvPr>
          <p:cNvSpPr/>
          <p:nvPr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rgbClr val="0000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zápatí 9">
            <a:extLst>
              <a:ext uri="{FF2B5EF4-FFF2-40B4-BE49-F238E27FC236}">
                <a16:creationId xmlns:a16="http://schemas.microsoft.com/office/drawing/2014/main" id="{0FFE8153-9F50-402E-901B-2142C939C5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Zástupný symbol pro číslo snímku 10">
            <a:extLst>
              <a:ext uri="{FF2B5EF4-FFF2-40B4-BE49-F238E27FC236}">
                <a16:creationId xmlns:a16="http://schemas.microsoft.com/office/drawing/2014/main" id="{9412476B-32CF-44E9-BD59-8EDEF4A5FE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74973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aler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>
            <a:extLst>
              <a:ext uri="{FF2B5EF4-FFF2-40B4-BE49-F238E27FC236}">
                <a16:creationId xmlns:a16="http://schemas.microsoft.com/office/drawing/2014/main" id="{C2AE5670-E46B-4FAD-BEF9-D372E7CE38EA}"/>
              </a:ext>
            </a:extLst>
          </p:cNvPr>
          <p:cNvSpPr/>
          <p:nvPr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rgbClr val="0000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zápatí 9">
            <a:extLst>
              <a:ext uri="{FF2B5EF4-FFF2-40B4-BE49-F238E27FC236}">
                <a16:creationId xmlns:a16="http://schemas.microsoft.com/office/drawing/2014/main" id="{0FFE8153-9F50-402E-901B-2142C939C5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Zástupný symbol pro číslo snímku 10">
            <a:extLst>
              <a:ext uri="{FF2B5EF4-FFF2-40B4-BE49-F238E27FC236}">
                <a16:creationId xmlns:a16="http://schemas.microsoft.com/office/drawing/2014/main" id="{9412476B-32CF-44E9-BD59-8EDEF4A5FE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DA6AA7C-22FA-456B-AEF3-841F0E099B3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17432" y="577850"/>
            <a:ext cx="4797212" cy="2708543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7" name="Zástupný symbol obrázku 2">
            <a:extLst>
              <a:ext uri="{FF2B5EF4-FFF2-40B4-BE49-F238E27FC236}">
                <a16:creationId xmlns:a16="http://schemas.microsoft.com/office/drawing/2014/main" id="{E6EF555B-D212-4788-B60C-9E0C3C18577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56472" y="577850"/>
            <a:ext cx="6043404" cy="5253607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16" name="Zástupný symbol obrázku 2">
            <a:extLst>
              <a:ext uri="{FF2B5EF4-FFF2-40B4-BE49-F238E27FC236}">
                <a16:creationId xmlns:a16="http://schemas.microsoft.com/office/drawing/2014/main" id="{B43D41BB-3863-4EFD-AAC0-EE36CF1B305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17433" y="3422920"/>
            <a:ext cx="2327692" cy="2408537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17" name="Zástupný symbol obrázku 2">
            <a:extLst>
              <a:ext uri="{FF2B5EF4-FFF2-40B4-BE49-F238E27FC236}">
                <a16:creationId xmlns:a16="http://schemas.microsoft.com/office/drawing/2014/main" id="{CF5BB52A-669D-47D6-9E5B-000EB134913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186952" y="3422919"/>
            <a:ext cx="2327692" cy="2408537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cs-CZ"/>
              <a:t>Kliknutím na ikonu přidáte obrázek.</a:t>
            </a:r>
          </a:p>
        </p:txBody>
      </p:sp>
    </p:spTree>
    <p:extLst>
      <p:ext uri="{BB962C8B-B14F-4D97-AF65-F5344CB8AC3E}">
        <p14:creationId xmlns:p14="http://schemas.microsoft.com/office/powerpoint/2010/main" val="317950495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 MU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1D6C39EC-9967-423C-AF20-9ED8940686A5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rgbClr val="0000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915017CB-A70D-9642-A440-83B44E9FA5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317" y="2717010"/>
            <a:ext cx="4977364" cy="1423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0756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ymbol 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1D6C39EC-9967-423C-AF20-9ED8940686A5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rgbClr val="0000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D30FD3D9-B397-6043-A7EB-8F196F839C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767" y="977741"/>
            <a:ext cx="3623735" cy="496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20236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51BF1FC-03B7-4A0B-ABC8-C4894B3F0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93FC6D6-A20F-4CBD-B0B5-BCBAF4FBB2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2BEF99-0ECB-4CB0-A7C8-9CB0CAF1F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7433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  <a:latin typeface="Muni Bold" panose="00000500000000000000" pitchFamily="2" charset="-18"/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BB64C3-505F-4769-86D8-D266149F26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Muni Bold" panose="00000500000000000000" pitchFamily="2" charset="-18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592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00DC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0000DC"/>
        </a:buClr>
        <a:buFont typeface="Arial" panose="020B0604020202020204" pitchFamily="34" charset="0"/>
        <a:buChar char="̶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00DC"/>
        </a:buClr>
        <a:buFont typeface="Arial" panose="020B0604020202020204" pitchFamily="34" charset="0"/>
        <a:buChar char="̶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00DC"/>
        </a:buClr>
        <a:buFont typeface="Arial" panose="020B0604020202020204" pitchFamily="34" charset="0"/>
        <a:buChar char="̶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00DC"/>
        </a:buClr>
        <a:buFont typeface="Arial" panose="020B0604020202020204" pitchFamily="34" charset="0"/>
        <a:buChar char="̶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00DC"/>
        </a:buClr>
        <a:buFont typeface="Arial" panose="020B0604020202020204" pitchFamily="34" charset="0"/>
        <a:buChar char="̶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C382E1-843F-4DB8-8099-075086BAC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Vzdělávání založené na datech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37F879F-C60C-4C09-8431-2E5F047F4B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Učící se společnost</a:t>
            </a:r>
          </a:p>
          <a:p>
            <a:r>
              <a:rPr lang="cs-CZ" dirty="0"/>
              <a:t>Michal Černý</a:t>
            </a:r>
          </a:p>
        </p:txBody>
      </p:sp>
    </p:spTree>
    <p:extLst>
      <p:ext uri="{BB962C8B-B14F-4D97-AF65-F5344CB8AC3E}">
        <p14:creationId xmlns:p14="http://schemas.microsoft.com/office/powerpoint/2010/main" val="1922295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6EC93F-109C-4E07-A0FD-E692D8DB8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 založené na datech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584D30-4031-4CBC-935C-DA65C7DEE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První inspirací jsou přírodní vědy a nutnost pedagogického výzkumu na začátku 20. století</a:t>
            </a:r>
          </a:p>
          <a:p>
            <a:r>
              <a:rPr lang="cs-CZ" dirty="0"/>
              <a:t>Druhou je evidence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medicine</a:t>
            </a:r>
            <a:endParaRPr lang="cs-CZ" dirty="0"/>
          </a:p>
          <a:p>
            <a:r>
              <a:rPr lang="cs-CZ" dirty="0"/>
              <a:t>Postupně přechází ve vlastní metodologickou oblast a stává se vlastním jádrem pedagogiky (zajímavé je, že stále nikoliv andragogiky)</a:t>
            </a:r>
          </a:p>
          <a:p>
            <a:r>
              <a:rPr lang="cs-CZ" dirty="0"/>
              <a:t>Chceme učit tak, aby to „fungovalo“</a:t>
            </a:r>
          </a:p>
          <a:p>
            <a:r>
              <a:rPr lang="cs-CZ" dirty="0"/>
              <a:t>Očekává se opakovatelnost edukačních procesů</a:t>
            </a:r>
          </a:p>
          <a:p>
            <a:r>
              <a:rPr lang="cs-CZ" dirty="0"/>
              <a:t>Inspirace z programovaného učení </a:t>
            </a:r>
            <a:r>
              <a:rPr lang="cs-CZ" dirty="0" err="1"/>
              <a:t>Skinnera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1666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7B57FB-4B7D-4234-9AFF-25D7E5BCE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 založené na datech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C01BCD-CCDE-4F65-839E-6F51A1F93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Nový rozvoj díky technologiím</a:t>
            </a:r>
          </a:p>
          <a:p>
            <a:r>
              <a:rPr lang="cs-CZ" dirty="0"/>
              <a:t>Vždy ale pracujeme s omezeným množstvím dat, tedy s neúplností</a:t>
            </a:r>
          </a:p>
          <a:p>
            <a:r>
              <a:rPr lang="cs-CZ" dirty="0"/>
              <a:t>Zlatý věk přinesly LMS, jako je </a:t>
            </a:r>
            <a:r>
              <a:rPr lang="cs-CZ" dirty="0" err="1"/>
              <a:t>Moodle</a:t>
            </a:r>
            <a:r>
              <a:rPr lang="cs-CZ" dirty="0"/>
              <a:t> s obrovskou možností sledovat vše</a:t>
            </a:r>
          </a:p>
          <a:p>
            <a:r>
              <a:rPr lang="cs-CZ" dirty="0"/>
              <a:t>Jisté omezení je spojené s GDPR, ale je otázka, jak moc vážně se ve skutečnosti bere</a:t>
            </a:r>
          </a:p>
          <a:p>
            <a:r>
              <a:rPr lang="cs-CZ" dirty="0"/>
              <a:t>Lze identifikovat silný paternalistický přístup (snaha snížit drop </a:t>
            </a:r>
            <a:r>
              <a:rPr lang="cs-CZ" dirty="0" err="1"/>
              <a:t>out</a:t>
            </a:r>
            <a:r>
              <a:rPr lang="cs-CZ" dirty="0"/>
              <a:t> u konkrétních studentů) nebo přístup designový.</a:t>
            </a:r>
          </a:p>
          <a:p>
            <a:r>
              <a:rPr lang="cs-CZ" dirty="0"/>
              <a:t>Klíčové osobnosti: George Siemens, </a:t>
            </a:r>
            <a:r>
              <a:rPr lang="cs-CZ" dirty="0" err="1"/>
              <a:t>Fog</a:t>
            </a:r>
            <a:r>
              <a:rPr lang="cs-CZ" dirty="0"/>
              <a:t>, Dragan </a:t>
            </a:r>
            <a:r>
              <a:rPr lang="cs-CZ" dirty="0" err="1"/>
              <a:t>Gašević</a:t>
            </a:r>
            <a:r>
              <a:rPr lang="cs-CZ" dirty="0"/>
              <a:t>, Rebeca </a:t>
            </a:r>
            <a:r>
              <a:rPr lang="cs-CZ" dirty="0" err="1"/>
              <a:t>Ferguson</a:t>
            </a:r>
            <a:r>
              <a:rPr lang="cs-CZ" dirty="0"/>
              <a:t>, Ryan </a:t>
            </a:r>
            <a:r>
              <a:rPr lang="cs-CZ" dirty="0" err="1"/>
              <a:t>Baker</a:t>
            </a:r>
            <a:r>
              <a:rPr lang="cs-CZ" dirty="0"/>
              <a:t>,…</a:t>
            </a:r>
          </a:p>
        </p:txBody>
      </p:sp>
    </p:spTree>
    <p:extLst>
      <p:ext uri="{BB962C8B-B14F-4D97-AF65-F5344CB8AC3E}">
        <p14:creationId xmlns:p14="http://schemas.microsoft.com/office/powerpoint/2010/main" val="3391349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633B51-4020-434C-A0E4-C9C73487A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Siemensův</a:t>
            </a:r>
            <a:r>
              <a:rPr lang="cs-CZ" dirty="0"/>
              <a:t> model LA</a:t>
            </a:r>
          </a:p>
        </p:txBody>
      </p:sp>
      <p:pic>
        <p:nvPicPr>
          <p:cNvPr id="5" name="Zástupný obsah 4" descr="Obsah obrázku text, mapa&#10;&#10;Popis byl vytvořen automaticky">
            <a:extLst>
              <a:ext uri="{FF2B5EF4-FFF2-40B4-BE49-F238E27FC236}">
                <a16:creationId xmlns:a16="http://schemas.microsoft.com/office/drawing/2014/main" id="{BF831D44-ED5F-42E7-83A7-05F6AE007B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8902" y="1010898"/>
            <a:ext cx="7436567" cy="4974657"/>
          </a:xfrm>
        </p:spPr>
      </p:pic>
    </p:spTree>
    <p:extLst>
      <p:ext uri="{BB962C8B-B14F-4D97-AF65-F5344CB8AC3E}">
        <p14:creationId xmlns:p14="http://schemas.microsoft.com/office/powerpoint/2010/main" val="565881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7FBA59-1ABA-4E81-8E8B-94E4C380E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63B845-9E67-476F-89CD-526373847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analysis</a:t>
            </a:r>
            <a:endParaRPr lang="cs-CZ" dirty="0"/>
          </a:p>
          <a:p>
            <a:r>
              <a:rPr lang="cs-CZ" dirty="0" err="1"/>
              <a:t>Discourse</a:t>
            </a:r>
            <a:r>
              <a:rPr lang="cs-CZ" dirty="0"/>
              <a:t> </a:t>
            </a:r>
            <a:r>
              <a:rPr lang="cs-CZ" dirty="0" err="1"/>
              <a:t>analytics</a:t>
            </a:r>
            <a:r>
              <a:rPr lang="cs-CZ" dirty="0"/>
              <a:t> (a vlastní práce s daty)</a:t>
            </a:r>
          </a:p>
          <a:p>
            <a:r>
              <a:rPr lang="cs-CZ" dirty="0" err="1"/>
              <a:t>Social</a:t>
            </a:r>
            <a:r>
              <a:rPr lang="cs-CZ" dirty="0"/>
              <a:t> learning </a:t>
            </a:r>
            <a:r>
              <a:rPr lang="cs-CZ" dirty="0" err="1"/>
              <a:t>analytics</a:t>
            </a:r>
            <a:endParaRPr lang="cs-CZ" dirty="0"/>
          </a:p>
          <a:p>
            <a:r>
              <a:rPr lang="cs-CZ" dirty="0" err="1"/>
              <a:t>Disposition</a:t>
            </a:r>
            <a:r>
              <a:rPr lang="cs-CZ" dirty="0"/>
              <a:t> </a:t>
            </a:r>
            <a:r>
              <a:rPr lang="cs-CZ" dirty="0" err="1"/>
              <a:t>analytics</a:t>
            </a:r>
            <a:endParaRPr lang="cs-CZ" dirty="0"/>
          </a:p>
          <a:p>
            <a:r>
              <a:rPr lang="cs-CZ" dirty="0" err="1"/>
              <a:t>Epistemic</a:t>
            </a:r>
            <a:r>
              <a:rPr lang="cs-CZ" dirty="0"/>
              <a:t> Network </a:t>
            </a:r>
            <a:r>
              <a:rPr lang="cs-CZ" dirty="0" err="1"/>
              <a:t>Analysis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1839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802E7-89AC-4CE8-9732-6E638A6E5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Současné výzkumy na </a:t>
            </a:r>
            <a:r>
              <a:rPr lang="cs-CZ" dirty="0" err="1"/>
              <a:t>KISKu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795A3C-8BC3-43FE-A14E-A7D50001D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Vrstevnice, angličtina a CIVE</a:t>
            </a:r>
          </a:p>
          <a:p>
            <a:r>
              <a:rPr lang="cs-CZ" dirty="0"/>
              <a:t>Analýza dat z Google </a:t>
            </a:r>
            <a:r>
              <a:rPr lang="cs-CZ" dirty="0" err="1"/>
              <a:t>Analytics</a:t>
            </a:r>
            <a:r>
              <a:rPr lang="cs-CZ" dirty="0"/>
              <a:t> a </a:t>
            </a:r>
            <a:r>
              <a:rPr lang="cs-CZ" dirty="0" err="1"/>
              <a:t>SmartLook</a:t>
            </a:r>
            <a:endParaRPr lang="cs-CZ" dirty="0"/>
          </a:p>
          <a:p>
            <a:r>
              <a:rPr lang="cs-CZ" dirty="0"/>
              <a:t>Analýza obsahu a studentských úkolů</a:t>
            </a:r>
          </a:p>
          <a:p>
            <a:r>
              <a:rPr lang="cs-CZ" dirty="0"/>
              <a:t>Postupně se rozvíjející metody studia individuálních vzdělávacích cest</a:t>
            </a:r>
          </a:p>
          <a:p>
            <a:endParaRPr lang="cs-CZ" dirty="0"/>
          </a:p>
          <a:p>
            <a:r>
              <a:rPr lang="cs-CZ" dirty="0"/>
              <a:t>Obecně se k většině hledají specifické metodologické přístupy, časté jsou replikační studie atp.</a:t>
            </a:r>
          </a:p>
        </p:txBody>
      </p:sp>
    </p:spTree>
    <p:extLst>
      <p:ext uri="{BB962C8B-B14F-4D97-AF65-F5344CB8AC3E}">
        <p14:creationId xmlns:p14="http://schemas.microsoft.com/office/powerpoint/2010/main" val="1828584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49DFA7-538E-45F1-9FC8-37F1E067D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Design vzdělávacích služeb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568A39-0001-4C08-A95F-0E4D9B70C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Těsné spojení s LA</a:t>
            </a:r>
          </a:p>
          <a:p>
            <a:r>
              <a:rPr lang="cs-CZ" dirty="0"/>
              <a:t>Je rozdíl mezi HCD a LCD (v běžném HCD nám jde o výsledek, ale v LCD nám jde o práci se vzdělávací cestou! HDC metody nejsou, podle některých ve vztahu ke vzdělávání vůbec možné. Byť je to asi komplikovanější…)</a:t>
            </a:r>
          </a:p>
          <a:p>
            <a:r>
              <a:rPr lang="cs-CZ" dirty="0"/>
              <a:t>Práce s personami, prototypování, testování</a:t>
            </a:r>
          </a:p>
          <a:p>
            <a:r>
              <a:rPr lang="cs-CZ" dirty="0"/>
              <a:t>Velký výzkumný i praktický důraz je kladen na evaluaci</a:t>
            </a:r>
          </a:p>
          <a:p>
            <a:r>
              <a:rPr lang="cs-CZ" dirty="0"/>
              <a:t>Těsné spojení s akčním výzkumem</a:t>
            </a:r>
          </a:p>
          <a:p>
            <a:r>
              <a:rPr lang="cs-CZ" dirty="0"/>
              <a:t>Těsné spojení teorie a praxe, co a jak…. Vědu od praxe nelze oddělit!</a:t>
            </a:r>
          </a:p>
        </p:txBody>
      </p:sp>
    </p:spTree>
    <p:extLst>
      <p:ext uri="{BB962C8B-B14F-4D97-AF65-F5344CB8AC3E}">
        <p14:creationId xmlns:p14="http://schemas.microsoft.com/office/powerpoint/2010/main" val="334097718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Hlavní nastavení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ácia125" id="{878FED01-5834-E74F-BD59-6A2E9FD2BC3F}" vid="{2D8883DA-D145-964C-85A9-7ADFF0EB5AD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AB8DEC9FF416A479116BD814A36328C" ma:contentTypeVersion="19" ma:contentTypeDescription="Vytvoří nový dokument" ma:contentTypeScope="" ma:versionID="d53f80696017c7628c4da6e939c03567">
  <xsd:schema xmlns:xsd="http://www.w3.org/2001/XMLSchema" xmlns:xs="http://www.w3.org/2001/XMLSchema" xmlns:p="http://schemas.microsoft.com/office/2006/metadata/properties" xmlns:ns3="331ae675-2ade-4225-bbda-8c4f885ff9b8" xmlns:ns4="1548ec18-6bfb-4aa6-850b-c3711d2cbe9a" targetNamespace="http://schemas.microsoft.com/office/2006/metadata/properties" ma:root="true" ma:fieldsID="f81ab684afbe1ea3a3eb05e1739b0562" ns3:_="" ns4:_="">
    <xsd:import namespace="331ae675-2ade-4225-bbda-8c4f885ff9b8"/>
    <xsd:import namespace="1548ec18-6bfb-4aa6-850b-c3711d2cbe9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MediaServiceMetadata" minOccurs="0"/>
                <xsd:element ref="ns4:MediaServiceFastMetadata" minOccurs="0"/>
                <xsd:element ref="ns3:SharedWithDetails" minOccurs="0"/>
                <xsd:element ref="ns4:MediaServiceAutoTags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1ae675-2ade-4225-bbda-8c4f885ff9b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odnota hash upozornění na sdílení" ma:internalName="SharingHintHash" ma:readOnly="true">
      <xsd:simpleType>
        <xsd:restriction base="dms:Text"/>
      </xsd:simpleType>
    </xsd:element>
    <xsd:element name="SharedWithDetails" ma:index="2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48ec18-6bfb-4aa6-850b-c3711d2cbe9a" elementFormDefault="qualified">
    <xsd:import namespace="http://schemas.microsoft.com/office/2006/documentManagement/types"/>
    <xsd:import namespace="http://schemas.microsoft.com/office/infopath/2007/PartnerControls"/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Owner" ma:index="1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4" nillable="true" ma:displayName="App Version" ma:internalName="AppVersion">
      <xsd:simpleType>
        <xsd:restriction base="dms:Text"/>
      </xsd:simpleType>
    </xsd:element>
    <xsd:element name="Teachers" ma:index="1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8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9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0" nillable="true" ma:displayName="Self_Registration_Enabled" ma:internalName="Self_Registration_Enabled">
      <xsd:simpleType>
        <xsd:restriction base="dms:Boolean"/>
      </xsd:simpleType>
    </xsd:element>
    <xsd:element name="MediaServiceMetadata" ma:index="2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4" nillable="true" ma:displayName="Tags" ma:internalName="MediaServiceAutoTags" ma:readOnly="true">
      <xsd:simpleType>
        <xsd:restriction base="dms:Text"/>
      </xsd:simpleType>
    </xsd:element>
    <xsd:element name="MediaServiceAutoKeyPoints" ma:index="2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1548ec18-6bfb-4aa6-850b-c3711d2cbe9a" xsi:nil="true"/>
    <Invited_Teachers xmlns="1548ec18-6bfb-4aa6-850b-c3711d2cbe9a" xsi:nil="true"/>
    <Self_Registration_Enabled xmlns="1548ec18-6bfb-4aa6-850b-c3711d2cbe9a" xsi:nil="true"/>
    <Student_Groups xmlns="1548ec18-6bfb-4aa6-850b-c3711d2cbe9a">
      <UserInfo>
        <DisplayName/>
        <AccountId xsi:nil="true"/>
        <AccountType/>
      </UserInfo>
    </Student_Groups>
    <Invited_Students xmlns="1548ec18-6bfb-4aa6-850b-c3711d2cbe9a" xsi:nil="true"/>
    <FolderType xmlns="1548ec18-6bfb-4aa6-850b-c3711d2cbe9a" xsi:nil="true"/>
    <Teachers xmlns="1548ec18-6bfb-4aa6-850b-c3711d2cbe9a">
      <UserInfo>
        <DisplayName/>
        <AccountId xsi:nil="true"/>
        <AccountType/>
      </UserInfo>
    </Teachers>
    <Owner xmlns="1548ec18-6bfb-4aa6-850b-c3711d2cbe9a">
      <UserInfo>
        <DisplayName/>
        <AccountId xsi:nil="true"/>
        <AccountType/>
      </UserInfo>
    </Owner>
    <Students xmlns="1548ec18-6bfb-4aa6-850b-c3711d2cbe9a">
      <UserInfo>
        <DisplayName/>
        <AccountId xsi:nil="true"/>
        <AccountType/>
      </UserInfo>
    </Students>
    <DefaultSectionNames xmlns="1548ec18-6bfb-4aa6-850b-c3711d2cbe9a" xsi:nil="true"/>
    <NotebookType xmlns="1548ec18-6bfb-4aa6-850b-c3711d2cbe9a" xsi:nil="true"/>
  </documentManagement>
</p:properties>
</file>

<file path=customXml/itemProps1.xml><?xml version="1.0" encoding="utf-8"?>
<ds:datastoreItem xmlns:ds="http://schemas.openxmlformats.org/officeDocument/2006/customXml" ds:itemID="{69E0823B-DF4D-46A8-9B52-9D939BD234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1ae675-2ade-4225-bbda-8c4f885ff9b8"/>
    <ds:schemaRef ds:uri="1548ec18-6bfb-4aa6-850b-c3711d2cbe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D363805-DB22-41D7-9851-8EBC0BCFD8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73ACC4-5592-4C02-9840-6537DA6AAB98}">
  <ds:schemaRefs>
    <ds:schemaRef ds:uri="http://schemas.microsoft.com/office/2006/metadata/properties"/>
    <ds:schemaRef ds:uri="http://schemas.microsoft.com/office/infopath/2007/PartnerControls"/>
    <ds:schemaRef ds:uri="1548ec18-6bfb-4aa6-850b-c3711d2cbe9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(1)</Template>
  <TotalTime>0</TotalTime>
  <Words>314</Words>
  <Application>Microsoft Office PowerPoint</Application>
  <PresentationFormat>Širokoúhlá obrazovka</PresentationFormat>
  <Paragraphs>38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Muni Bold</vt:lpstr>
      <vt:lpstr>prezentace (1)</vt:lpstr>
      <vt:lpstr>Vzdělávání založené na datech</vt:lpstr>
      <vt:lpstr>Vzdělávání založené na datech</vt:lpstr>
      <vt:lpstr>Vzdělávání založené na datech II</vt:lpstr>
      <vt:lpstr>Siemensův model LA</vt:lpstr>
      <vt:lpstr>Metody</vt:lpstr>
      <vt:lpstr>Současné výzkumy na KISKu</vt:lpstr>
      <vt:lpstr>Design vzdělávacích služeb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Vzdělávání založené na datech, design vzdělávacích služeb, nová vzdělávací zařízení a platformy</dc:title>
  <dc:creator>Michal Černý</dc:creator>
  <cp:lastModifiedBy>Michal Černý</cp:lastModifiedBy>
  <cp:revision>2</cp:revision>
  <dcterms:created xsi:type="dcterms:W3CDTF">2020-03-20T09:42:36Z</dcterms:created>
  <dcterms:modified xsi:type="dcterms:W3CDTF">2022-04-29T09:38:41Z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0x0101004AB8DEC9FF416A479116BD814A36328C</vt:lpwstr>
  </property>
</Properties>
</file>