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34" r:id="rId6"/>
    <p:sldId id="336" r:id="rId7"/>
    <p:sldId id="337" r:id="rId8"/>
    <p:sldId id="580" r:id="rId9"/>
    <p:sldId id="599" r:id="rId10"/>
    <p:sldId id="259" r:id="rId11"/>
    <p:sldId id="260" r:id="rId12"/>
    <p:sldId id="258" r:id="rId13"/>
    <p:sldId id="266" r:id="rId14"/>
    <p:sldId id="307" r:id="rId15"/>
    <p:sldId id="309" r:id="rId16"/>
    <p:sldId id="587" r:id="rId17"/>
    <p:sldId id="582" r:id="rId18"/>
    <p:sldId id="315" r:id="rId19"/>
    <p:sldId id="314" r:id="rId20"/>
    <p:sldId id="316" r:id="rId21"/>
    <p:sldId id="321" r:id="rId22"/>
    <p:sldId id="571" r:id="rId23"/>
    <p:sldId id="579" r:id="rId24"/>
    <p:sldId id="585" r:id="rId25"/>
    <p:sldId id="341" r:id="rId26"/>
    <p:sldId id="319" r:id="rId27"/>
    <p:sldId id="288" r:id="rId28"/>
    <p:sldId id="311" r:id="rId29"/>
    <p:sldId id="329" r:id="rId30"/>
    <p:sldId id="583" r:id="rId31"/>
    <p:sldId id="600" r:id="rId32"/>
    <p:sldId id="277" r:id="rId33"/>
    <p:sldId id="586" r:id="rId34"/>
    <p:sldId id="320" r:id="rId35"/>
    <p:sldId id="588" r:id="rId36"/>
    <p:sldId id="352" r:id="rId37"/>
    <p:sldId id="323" r:id="rId38"/>
    <p:sldId id="589" r:id="rId39"/>
    <p:sldId id="280" r:id="rId40"/>
    <p:sldId id="590" r:id="rId41"/>
    <p:sldId id="591" r:id="rId42"/>
    <p:sldId id="287" r:id="rId43"/>
    <p:sldId id="592" r:id="rId44"/>
    <p:sldId id="596" r:id="rId45"/>
    <p:sldId id="279" r:id="rId46"/>
    <p:sldId id="595" r:id="rId47"/>
    <p:sldId id="281" r:id="rId48"/>
    <p:sldId id="308" r:id="rId49"/>
    <p:sldId id="310" r:id="rId50"/>
    <p:sldId id="267" r:id="rId51"/>
    <p:sldId id="268" r:id="rId52"/>
    <p:sldId id="317" r:id="rId53"/>
    <p:sldId id="326" r:id="rId54"/>
    <p:sldId id="333" r:id="rId55"/>
    <p:sldId id="593" r:id="rId56"/>
    <p:sldId id="594" r:id="rId57"/>
    <p:sldId id="598" r:id="rId58"/>
    <p:sldId id="313" r:id="rId59"/>
    <p:sldId id="597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81" d="100"/>
          <a:sy n="81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03C27-4025-41DC-AD26-CA29F569D38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D49E87-C5E1-4EAE-865D-F8A41EC38E40}">
      <dgm:prSet phldrT="[Text]"/>
      <dgm:spPr/>
      <dgm:t>
        <a:bodyPr/>
        <a:lstStyle/>
        <a:p>
          <a:r>
            <a:rPr lang="cs-CZ" dirty="0"/>
            <a:t>Případ</a:t>
          </a:r>
        </a:p>
      </dgm:t>
    </dgm:pt>
    <dgm:pt modelId="{82B5D798-8363-4B9F-8828-1DF93DCF3CC5}" type="parTrans" cxnId="{105D8E75-1B9F-4334-8B32-D05BC28D39CE}">
      <dgm:prSet/>
      <dgm:spPr/>
      <dgm:t>
        <a:bodyPr/>
        <a:lstStyle/>
        <a:p>
          <a:endParaRPr lang="cs-CZ"/>
        </a:p>
      </dgm:t>
    </dgm:pt>
    <dgm:pt modelId="{7BE42926-D34B-4431-9533-FE9F5383865E}" type="sibTrans" cxnId="{105D8E75-1B9F-4334-8B32-D05BC28D39CE}">
      <dgm:prSet/>
      <dgm:spPr/>
      <dgm:t>
        <a:bodyPr/>
        <a:lstStyle/>
        <a:p>
          <a:endParaRPr lang="cs-CZ"/>
        </a:p>
      </dgm:t>
    </dgm:pt>
    <dgm:pt modelId="{EA4060B3-0252-4BB8-AEA8-3DAAFE91E176}">
      <dgm:prSet phldrT="[Text]"/>
      <dgm:spPr/>
      <dgm:t>
        <a:bodyPr/>
        <a:lstStyle/>
        <a:p>
          <a:r>
            <a:rPr lang="cs-CZ" dirty="0"/>
            <a:t>Sběr</a:t>
          </a:r>
        </a:p>
      </dgm:t>
    </dgm:pt>
    <dgm:pt modelId="{8965E4AC-3E79-4232-AFF8-E22E39A25AC1}" type="parTrans" cxnId="{C8FC590A-ABB0-4ED9-8E71-E65DF9ECA001}">
      <dgm:prSet/>
      <dgm:spPr/>
      <dgm:t>
        <a:bodyPr/>
        <a:lstStyle/>
        <a:p>
          <a:endParaRPr lang="cs-CZ"/>
        </a:p>
      </dgm:t>
    </dgm:pt>
    <dgm:pt modelId="{9AB1348A-AE2F-4395-A269-814A023A40AF}" type="sibTrans" cxnId="{C8FC590A-ABB0-4ED9-8E71-E65DF9ECA001}">
      <dgm:prSet/>
      <dgm:spPr/>
      <dgm:t>
        <a:bodyPr/>
        <a:lstStyle/>
        <a:p>
          <a:endParaRPr lang="cs-CZ"/>
        </a:p>
      </dgm:t>
    </dgm:pt>
    <dgm:pt modelId="{0E9AFFAA-CB20-4FE3-9257-F0D35418D3CD}">
      <dgm:prSet phldrT="[Text]"/>
      <dgm:spPr/>
      <dgm:t>
        <a:bodyPr/>
        <a:lstStyle/>
        <a:p>
          <a:r>
            <a:rPr lang="cs-CZ" dirty="0"/>
            <a:t>Interpretace</a:t>
          </a:r>
        </a:p>
      </dgm:t>
    </dgm:pt>
    <dgm:pt modelId="{A0F4C273-A000-4D9F-AB52-7C6D1E53C8B1}" type="parTrans" cxnId="{356304E4-A6B8-41D9-9EAC-62A969A41706}">
      <dgm:prSet/>
      <dgm:spPr/>
      <dgm:t>
        <a:bodyPr/>
        <a:lstStyle/>
        <a:p>
          <a:endParaRPr lang="cs-CZ"/>
        </a:p>
      </dgm:t>
    </dgm:pt>
    <dgm:pt modelId="{3559AB07-F569-4E18-993F-775C6601E04C}" type="sibTrans" cxnId="{356304E4-A6B8-41D9-9EAC-62A969A41706}">
      <dgm:prSet/>
      <dgm:spPr/>
      <dgm:t>
        <a:bodyPr/>
        <a:lstStyle/>
        <a:p>
          <a:endParaRPr lang="cs-CZ"/>
        </a:p>
      </dgm:t>
    </dgm:pt>
    <dgm:pt modelId="{746BBDD5-E047-45BD-AE33-47D69CAE2957}">
      <dgm:prSet phldrT="[Text]"/>
      <dgm:spPr/>
      <dgm:t>
        <a:bodyPr/>
        <a:lstStyle/>
        <a:p>
          <a:r>
            <a:rPr lang="cs-CZ" dirty="0"/>
            <a:t>Porovnávání</a:t>
          </a:r>
        </a:p>
      </dgm:t>
    </dgm:pt>
    <dgm:pt modelId="{4DF662D0-52C5-42BF-8539-16D20A7198C8}" type="parTrans" cxnId="{66197063-D095-49C0-98E4-FF75513684F6}">
      <dgm:prSet/>
      <dgm:spPr/>
      <dgm:t>
        <a:bodyPr/>
        <a:lstStyle/>
        <a:p>
          <a:endParaRPr lang="cs-CZ"/>
        </a:p>
      </dgm:t>
    </dgm:pt>
    <dgm:pt modelId="{1A7B468B-0AB8-4EF7-8427-6BDDE87DF127}" type="sibTrans" cxnId="{66197063-D095-49C0-98E4-FF75513684F6}">
      <dgm:prSet/>
      <dgm:spPr/>
      <dgm:t>
        <a:bodyPr/>
        <a:lstStyle/>
        <a:p>
          <a:endParaRPr lang="cs-CZ"/>
        </a:p>
      </dgm:t>
    </dgm:pt>
    <dgm:pt modelId="{DF9DDD83-848F-4D8E-B38C-C36DEA850181}">
      <dgm:prSet phldrT="[Text]"/>
      <dgm:spPr/>
      <dgm:t>
        <a:bodyPr/>
        <a:lstStyle/>
        <a:p>
          <a:r>
            <a:rPr lang="cs-CZ" dirty="0"/>
            <a:t>Vzorkování</a:t>
          </a:r>
        </a:p>
      </dgm:t>
    </dgm:pt>
    <dgm:pt modelId="{3F26D991-34B6-4A20-A2E5-6E7D7D65ED33}" type="parTrans" cxnId="{583918B1-B512-4BB6-AAA8-8CF38B922F40}">
      <dgm:prSet/>
      <dgm:spPr/>
      <dgm:t>
        <a:bodyPr/>
        <a:lstStyle/>
        <a:p>
          <a:endParaRPr lang="cs-CZ"/>
        </a:p>
      </dgm:t>
    </dgm:pt>
    <dgm:pt modelId="{B89C19E7-B8E2-40D9-A0DA-1EE9A231538D}" type="sibTrans" cxnId="{583918B1-B512-4BB6-AAA8-8CF38B922F40}">
      <dgm:prSet/>
      <dgm:spPr/>
      <dgm:t>
        <a:bodyPr/>
        <a:lstStyle/>
        <a:p>
          <a:endParaRPr lang="cs-CZ"/>
        </a:p>
      </dgm:t>
    </dgm:pt>
    <dgm:pt modelId="{38E5CF5A-B081-44BB-BD14-1D413E510302}" type="pres">
      <dgm:prSet presAssocID="{7B803C27-4025-41DC-AD26-CA29F569D387}" presName="Name0" presStyleCnt="0">
        <dgm:presLayoutVars>
          <dgm:dir/>
          <dgm:resizeHandles val="exact"/>
        </dgm:presLayoutVars>
      </dgm:prSet>
      <dgm:spPr/>
    </dgm:pt>
    <dgm:pt modelId="{9B2C5D30-4845-4E22-9C6B-F5635B61261C}" type="pres">
      <dgm:prSet presAssocID="{7B803C27-4025-41DC-AD26-CA29F569D387}" presName="cycle" presStyleCnt="0"/>
      <dgm:spPr/>
    </dgm:pt>
    <dgm:pt modelId="{C90DE2A8-FB85-4FF6-98C7-0F193B3C666E}" type="pres">
      <dgm:prSet presAssocID="{C3D49E87-C5E1-4EAE-865D-F8A41EC38E40}" presName="nodeFirstNode" presStyleLbl="node1" presStyleIdx="0" presStyleCnt="5">
        <dgm:presLayoutVars>
          <dgm:bulletEnabled val="1"/>
        </dgm:presLayoutVars>
      </dgm:prSet>
      <dgm:spPr/>
    </dgm:pt>
    <dgm:pt modelId="{F3BADD5B-1B19-459B-8ED7-08D0E57F2DDF}" type="pres">
      <dgm:prSet presAssocID="{7BE42926-D34B-4431-9533-FE9F5383865E}" presName="sibTransFirstNode" presStyleLbl="bgShp" presStyleIdx="0" presStyleCnt="1"/>
      <dgm:spPr/>
    </dgm:pt>
    <dgm:pt modelId="{0623852E-4ECE-4686-8B61-02171415F6B0}" type="pres">
      <dgm:prSet presAssocID="{EA4060B3-0252-4BB8-AEA8-3DAAFE91E176}" presName="nodeFollowingNodes" presStyleLbl="node1" presStyleIdx="1" presStyleCnt="5">
        <dgm:presLayoutVars>
          <dgm:bulletEnabled val="1"/>
        </dgm:presLayoutVars>
      </dgm:prSet>
      <dgm:spPr/>
    </dgm:pt>
    <dgm:pt modelId="{3A443EC9-A2C5-41E5-B192-EB1243F9E2BB}" type="pres">
      <dgm:prSet presAssocID="{0E9AFFAA-CB20-4FE3-9257-F0D35418D3CD}" presName="nodeFollowingNodes" presStyleLbl="node1" presStyleIdx="2" presStyleCnt="5">
        <dgm:presLayoutVars>
          <dgm:bulletEnabled val="1"/>
        </dgm:presLayoutVars>
      </dgm:prSet>
      <dgm:spPr/>
    </dgm:pt>
    <dgm:pt modelId="{3E8442CB-3012-4C99-B1D8-1668F4165173}" type="pres">
      <dgm:prSet presAssocID="{746BBDD5-E047-45BD-AE33-47D69CAE2957}" presName="nodeFollowingNodes" presStyleLbl="node1" presStyleIdx="3" presStyleCnt="5">
        <dgm:presLayoutVars>
          <dgm:bulletEnabled val="1"/>
        </dgm:presLayoutVars>
      </dgm:prSet>
      <dgm:spPr/>
    </dgm:pt>
    <dgm:pt modelId="{075F26C5-F4C6-4382-AB30-05885065BA1C}" type="pres">
      <dgm:prSet presAssocID="{DF9DDD83-848F-4D8E-B38C-C36DEA85018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8FC590A-ABB0-4ED9-8E71-E65DF9ECA001}" srcId="{7B803C27-4025-41DC-AD26-CA29F569D387}" destId="{EA4060B3-0252-4BB8-AEA8-3DAAFE91E176}" srcOrd="1" destOrd="0" parTransId="{8965E4AC-3E79-4232-AFF8-E22E39A25AC1}" sibTransId="{9AB1348A-AE2F-4395-A269-814A023A40AF}"/>
    <dgm:cxn modelId="{0BE0D611-C8C5-43DC-89F6-AC67610C40A4}" type="presOf" srcId="{0E9AFFAA-CB20-4FE3-9257-F0D35418D3CD}" destId="{3A443EC9-A2C5-41E5-B192-EB1243F9E2BB}" srcOrd="0" destOrd="0" presId="urn:microsoft.com/office/officeart/2005/8/layout/cycle3"/>
    <dgm:cxn modelId="{D1350723-D5DE-4067-A6D3-87DE70B895DC}" type="presOf" srcId="{EA4060B3-0252-4BB8-AEA8-3DAAFE91E176}" destId="{0623852E-4ECE-4686-8B61-02171415F6B0}" srcOrd="0" destOrd="0" presId="urn:microsoft.com/office/officeart/2005/8/layout/cycle3"/>
    <dgm:cxn modelId="{1D8AE83C-B5A6-4DA2-9C12-F18D229587FE}" type="presOf" srcId="{C3D49E87-C5E1-4EAE-865D-F8A41EC38E40}" destId="{C90DE2A8-FB85-4FF6-98C7-0F193B3C666E}" srcOrd="0" destOrd="0" presId="urn:microsoft.com/office/officeart/2005/8/layout/cycle3"/>
    <dgm:cxn modelId="{66197063-D095-49C0-98E4-FF75513684F6}" srcId="{7B803C27-4025-41DC-AD26-CA29F569D387}" destId="{746BBDD5-E047-45BD-AE33-47D69CAE2957}" srcOrd="3" destOrd="0" parTransId="{4DF662D0-52C5-42BF-8539-16D20A7198C8}" sibTransId="{1A7B468B-0AB8-4EF7-8427-6BDDE87DF127}"/>
    <dgm:cxn modelId="{420BF26B-37DF-4F40-B5D8-57876D9F6451}" type="presOf" srcId="{7BE42926-D34B-4431-9533-FE9F5383865E}" destId="{F3BADD5B-1B19-459B-8ED7-08D0E57F2DDF}" srcOrd="0" destOrd="0" presId="urn:microsoft.com/office/officeart/2005/8/layout/cycle3"/>
    <dgm:cxn modelId="{105D8E75-1B9F-4334-8B32-D05BC28D39CE}" srcId="{7B803C27-4025-41DC-AD26-CA29F569D387}" destId="{C3D49E87-C5E1-4EAE-865D-F8A41EC38E40}" srcOrd="0" destOrd="0" parTransId="{82B5D798-8363-4B9F-8828-1DF93DCF3CC5}" sibTransId="{7BE42926-D34B-4431-9533-FE9F5383865E}"/>
    <dgm:cxn modelId="{583918B1-B512-4BB6-AAA8-8CF38B922F40}" srcId="{7B803C27-4025-41DC-AD26-CA29F569D387}" destId="{DF9DDD83-848F-4D8E-B38C-C36DEA850181}" srcOrd="4" destOrd="0" parTransId="{3F26D991-34B6-4A20-A2E5-6E7D7D65ED33}" sibTransId="{B89C19E7-B8E2-40D9-A0DA-1EE9A231538D}"/>
    <dgm:cxn modelId="{C3B6FAB5-8966-4DA0-A7AD-DED7D91BB3DB}" type="presOf" srcId="{DF9DDD83-848F-4D8E-B38C-C36DEA850181}" destId="{075F26C5-F4C6-4382-AB30-05885065BA1C}" srcOrd="0" destOrd="0" presId="urn:microsoft.com/office/officeart/2005/8/layout/cycle3"/>
    <dgm:cxn modelId="{356304E4-A6B8-41D9-9EAC-62A969A41706}" srcId="{7B803C27-4025-41DC-AD26-CA29F569D387}" destId="{0E9AFFAA-CB20-4FE3-9257-F0D35418D3CD}" srcOrd="2" destOrd="0" parTransId="{A0F4C273-A000-4D9F-AB52-7C6D1E53C8B1}" sibTransId="{3559AB07-F569-4E18-993F-775C6601E04C}"/>
    <dgm:cxn modelId="{E1E1A7E8-DF44-4043-8062-F4455D013836}" type="presOf" srcId="{7B803C27-4025-41DC-AD26-CA29F569D387}" destId="{38E5CF5A-B081-44BB-BD14-1D413E510302}" srcOrd="0" destOrd="0" presId="urn:microsoft.com/office/officeart/2005/8/layout/cycle3"/>
    <dgm:cxn modelId="{100896F0-03BB-42F6-BA98-127CEA19AB93}" type="presOf" srcId="{746BBDD5-E047-45BD-AE33-47D69CAE2957}" destId="{3E8442CB-3012-4C99-B1D8-1668F4165173}" srcOrd="0" destOrd="0" presId="urn:microsoft.com/office/officeart/2005/8/layout/cycle3"/>
    <dgm:cxn modelId="{15646FE1-4677-4795-83AC-D1F95E7ED34B}" type="presParOf" srcId="{38E5CF5A-B081-44BB-BD14-1D413E510302}" destId="{9B2C5D30-4845-4E22-9C6B-F5635B61261C}" srcOrd="0" destOrd="0" presId="urn:microsoft.com/office/officeart/2005/8/layout/cycle3"/>
    <dgm:cxn modelId="{1CDE7731-B7A5-475D-8D27-7124987EC7B9}" type="presParOf" srcId="{9B2C5D30-4845-4E22-9C6B-F5635B61261C}" destId="{C90DE2A8-FB85-4FF6-98C7-0F193B3C666E}" srcOrd="0" destOrd="0" presId="urn:microsoft.com/office/officeart/2005/8/layout/cycle3"/>
    <dgm:cxn modelId="{D15E52FD-29D5-4FF3-BA61-E5C218C09F80}" type="presParOf" srcId="{9B2C5D30-4845-4E22-9C6B-F5635B61261C}" destId="{F3BADD5B-1B19-459B-8ED7-08D0E57F2DDF}" srcOrd="1" destOrd="0" presId="urn:microsoft.com/office/officeart/2005/8/layout/cycle3"/>
    <dgm:cxn modelId="{CE60655F-D8DE-4E05-B26D-E7794F301C44}" type="presParOf" srcId="{9B2C5D30-4845-4E22-9C6B-F5635B61261C}" destId="{0623852E-4ECE-4686-8B61-02171415F6B0}" srcOrd="2" destOrd="0" presId="urn:microsoft.com/office/officeart/2005/8/layout/cycle3"/>
    <dgm:cxn modelId="{C4E10EC7-8B9D-4AD7-B283-FED8B97FDFA8}" type="presParOf" srcId="{9B2C5D30-4845-4E22-9C6B-F5635B61261C}" destId="{3A443EC9-A2C5-41E5-B192-EB1243F9E2BB}" srcOrd="3" destOrd="0" presId="urn:microsoft.com/office/officeart/2005/8/layout/cycle3"/>
    <dgm:cxn modelId="{1C9C6F73-C00C-4922-8FE4-32A080D0589D}" type="presParOf" srcId="{9B2C5D30-4845-4E22-9C6B-F5635B61261C}" destId="{3E8442CB-3012-4C99-B1D8-1668F4165173}" srcOrd="4" destOrd="0" presId="urn:microsoft.com/office/officeart/2005/8/layout/cycle3"/>
    <dgm:cxn modelId="{482E0014-5415-4A57-A4FC-761D07242191}" type="presParOf" srcId="{9B2C5D30-4845-4E22-9C6B-F5635B61261C}" destId="{075F26C5-F4C6-4382-AB30-05885065BA1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56591-B6BF-4CAD-A04F-ABB81628315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4097BA9A-B77A-4745-A72F-E7440DA697DA}">
      <dgm:prSet phldrT="[Text]"/>
      <dgm:spPr/>
      <dgm:t>
        <a:bodyPr/>
        <a:lstStyle/>
        <a:p>
          <a:r>
            <a:rPr lang="cs-CZ" dirty="0"/>
            <a:t>Teorie</a:t>
          </a:r>
        </a:p>
      </dgm:t>
    </dgm:pt>
    <dgm:pt modelId="{96E73247-E610-4C12-B3BB-B1772EC3F01E}" type="parTrans" cxnId="{E254CCA0-C8FC-4313-B5A7-E181CADDEF9D}">
      <dgm:prSet/>
      <dgm:spPr/>
      <dgm:t>
        <a:bodyPr/>
        <a:lstStyle/>
        <a:p>
          <a:endParaRPr lang="cs-CZ"/>
        </a:p>
      </dgm:t>
    </dgm:pt>
    <dgm:pt modelId="{5CE0E8EC-D3F5-4353-92A7-82ADA3DFA667}" type="sibTrans" cxnId="{E254CCA0-C8FC-4313-B5A7-E181CADDEF9D}">
      <dgm:prSet/>
      <dgm:spPr/>
      <dgm:t>
        <a:bodyPr/>
        <a:lstStyle/>
        <a:p>
          <a:endParaRPr lang="cs-CZ"/>
        </a:p>
      </dgm:t>
    </dgm:pt>
    <dgm:pt modelId="{259E954B-5BE8-4FE4-A71C-41F227D8C759}">
      <dgm:prSet phldrT="[Text]"/>
      <dgm:spPr/>
      <dgm:t>
        <a:bodyPr/>
        <a:lstStyle/>
        <a:p>
          <a:r>
            <a:rPr lang="cs-CZ" dirty="0"/>
            <a:t>Hypotézy</a:t>
          </a:r>
        </a:p>
      </dgm:t>
    </dgm:pt>
    <dgm:pt modelId="{D2081A64-DF27-4518-BF5B-6C54F3E5EE41}" type="parTrans" cxnId="{EF833923-C4FF-4DA1-83E6-BBB04A2FB74F}">
      <dgm:prSet/>
      <dgm:spPr/>
      <dgm:t>
        <a:bodyPr/>
        <a:lstStyle/>
        <a:p>
          <a:endParaRPr lang="cs-CZ"/>
        </a:p>
      </dgm:t>
    </dgm:pt>
    <dgm:pt modelId="{8F768352-FBB2-4E4C-9195-392006D8E02A}" type="sibTrans" cxnId="{EF833923-C4FF-4DA1-83E6-BBB04A2FB74F}">
      <dgm:prSet/>
      <dgm:spPr/>
      <dgm:t>
        <a:bodyPr/>
        <a:lstStyle/>
        <a:p>
          <a:endParaRPr lang="cs-CZ"/>
        </a:p>
      </dgm:t>
    </dgm:pt>
    <dgm:pt modelId="{C8BD06F6-506F-4A25-8882-DBD68E366156}">
      <dgm:prSet phldrT="[Text]"/>
      <dgm:spPr/>
      <dgm:t>
        <a:bodyPr/>
        <a:lstStyle/>
        <a:p>
          <a:r>
            <a:rPr lang="cs-CZ" dirty="0"/>
            <a:t>Operacionalizace</a:t>
          </a:r>
        </a:p>
      </dgm:t>
    </dgm:pt>
    <dgm:pt modelId="{8FF4C27A-AE62-48AF-9D38-D80770ED91AD}" type="parTrans" cxnId="{3744C1C8-A014-422E-B11F-E3DAC011CDD2}">
      <dgm:prSet/>
      <dgm:spPr/>
      <dgm:t>
        <a:bodyPr/>
        <a:lstStyle/>
        <a:p>
          <a:endParaRPr lang="cs-CZ"/>
        </a:p>
      </dgm:t>
    </dgm:pt>
    <dgm:pt modelId="{E8DAFBBC-76D4-4C72-B9B3-7AD07F811372}" type="sibTrans" cxnId="{3744C1C8-A014-422E-B11F-E3DAC011CDD2}">
      <dgm:prSet/>
      <dgm:spPr/>
      <dgm:t>
        <a:bodyPr/>
        <a:lstStyle/>
        <a:p>
          <a:endParaRPr lang="cs-CZ"/>
        </a:p>
      </dgm:t>
    </dgm:pt>
    <dgm:pt modelId="{6E61143B-8B3E-4130-8E8D-9D5CCB0846EC}">
      <dgm:prSet phldrT="[Text]"/>
      <dgm:spPr/>
      <dgm:t>
        <a:bodyPr/>
        <a:lstStyle/>
        <a:p>
          <a:r>
            <a:rPr lang="cs-CZ" dirty="0"/>
            <a:t>Vzorkování</a:t>
          </a:r>
        </a:p>
      </dgm:t>
    </dgm:pt>
    <dgm:pt modelId="{4F827CB0-3DF4-473A-8E35-7208C132D072}" type="parTrans" cxnId="{E47F68F8-3C70-4219-B3AC-A5E91A56A871}">
      <dgm:prSet/>
      <dgm:spPr/>
      <dgm:t>
        <a:bodyPr/>
        <a:lstStyle/>
        <a:p>
          <a:endParaRPr lang="cs-CZ"/>
        </a:p>
      </dgm:t>
    </dgm:pt>
    <dgm:pt modelId="{94A70BF8-5E0A-4837-A1BB-A764BF033617}" type="sibTrans" cxnId="{E47F68F8-3C70-4219-B3AC-A5E91A56A871}">
      <dgm:prSet/>
      <dgm:spPr/>
      <dgm:t>
        <a:bodyPr/>
        <a:lstStyle/>
        <a:p>
          <a:endParaRPr lang="cs-CZ"/>
        </a:p>
      </dgm:t>
    </dgm:pt>
    <dgm:pt modelId="{11C5B9B0-E13B-4D97-B1BE-F650016AE874}">
      <dgm:prSet phldrT="[Text]"/>
      <dgm:spPr/>
      <dgm:t>
        <a:bodyPr/>
        <a:lstStyle/>
        <a:p>
          <a:r>
            <a:rPr lang="cs-CZ" dirty="0"/>
            <a:t>Sběr</a:t>
          </a:r>
        </a:p>
      </dgm:t>
    </dgm:pt>
    <dgm:pt modelId="{123061B4-621D-4AAF-B237-D1D6F2130B16}" type="parTrans" cxnId="{632F13C5-84EF-44F0-8788-C382F0E5E35D}">
      <dgm:prSet/>
      <dgm:spPr/>
      <dgm:t>
        <a:bodyPr/>
        <a:lstStyle/>
        <a:p>
          <a:endParaRPr lang="cs-CZ"/>
        </a:p>
      </dgm:t>
    </dgm:pt>
    <dgm:pt modelId="{B643B75C-FB33-48AD-92DF-0A4D332231C4}" type="sibTrans" cxnId="{632F13C5-84EF-44F0-8788-C382F0E5E35D}">
      <dgm:prSet/>
      <dgm:spPr/>
      <dgm:t>
        <a:bodyPr/>
        <a:lstStyle/>
        <a:p>
          <a:endParaRPr lang="cs-CZ"/>
        </a:p>
      </dgm:t>
    </dgm:pt>
    <dgm:pt modelId="{5394DCA2-EFF9-487F-8019-DC8DE1798FDE}">
      <dgm:prSet phldrT="[Text]"/>
      <dgm:spPr/>
      <dgm:t>
        <a:bodyPr/>
        <a:lstStyle/>
        <a:p>
          <a:r>
            <a:rPr lang="cs-CZ" dirty="0"/>
            <a:t>Interpretace</a:t>
          </a:r>
        </a:p>
      </dgm:t>
    </dgm:pt>
    <dgm:pt modelId="{E6173404-F5EA-425E-9C28-CE753762AD7C}" type="parTrans" cxnId="{346F736F-2113-4EAB-8D48-1961474FF71E}">
      <dgm:prSet/>
      <dgm:spPr/>
      <dgm:t>
        <a:bodyPr/>
        <a:lstStyle/>
        <a:p>
          <a:endParaRPr lang="cs-CZ"/>
        </a:p>
      </dgm:t>
    </dgm:pt>
    <dgm:pt modelId="{15F9BB49-F5C2-4B63-AA53-221DBDCD0821}" type="sibTrans" cxnId="{346F736F-2113-4EAB-8D48-1961474FF71E}">
      <dgm:prSet/>
      <dgm:spPr/>
      <dgm:t>
        <a:bodyPr/>
        <a:lstStyle/>
        <a:p>
          <a:endParaRPr lang="cs-CZ"/>
        </a:p>
      </dgm:t>
    </dgm:pt>
    <dgm:pt modelId="{3F0E6369-6360-48BE-849C-78224E0292E8}">
      <dgm:prSet phldrT="[Text]"/>
      <dgm:spPr/>
      <dgm:t>
        <a:bodyPr/>
        <a:lstStyle/>
        <a:p>
          <a:r>
            <a:rPr lang="cs-CZ" dirty="0" err="1"/>
            <a:t>Validizace</a:t>
          </a:r>
          <a:endParaRPr lang="cs-CZ" dirty="0"/>
        </a:p>
      </dgm:t>
    </dgm:pt>
    <dgm:pt modelId="{5CDBE6E2-1665-4B61-A7CB-D50304302B67}" type="parTrans" cxnId="{A946C5E7-68DB-4BD9-917F-B80C3DC07089}">
      <dgm:prSet/>
      <dgm:spPr/>
      <dgm:t>
        <a:bodyPr/>
        <a:lstStyle/>
        <a:p>
          <a:endParaRPr lang="cs-CZ"/>
        </a:p>
      </dgm:t>
    </dgm:pt>
    <dgm:pt modelId="{A55FDFA8-3E52-4A9A-AF33-3674E26C5160}" type="sibTrans" cxnId="{A946C5E7-68DB-4BD9-917F-B80C3DC07089}">
      <dgm:prSet/>
      <dgm:spPr/>
      <dgm:t>
        <a:bodyPr/>
        <a:lstStyle/>
        <a:p>
          <a:endParaRPr lang="cs-CZ"/>
        </a:p>
      </dgm:t>
    </dgm:pt>
    <dgm:pt modelId="{3B640D4E-8A4F-4779-995A-1E7CE31E8CF0}">
      <dgm:prSet phldrT="[Text]"/>
      <dgm:spPr/>
      <dgm:t>
        <a:bodyPr/>
        <a:lstStyle/>
        <a:p>
          <a:r>
            <a:rPr lang="cs-CZ" dirty="0"/>
            <a:t>Výsledky</a:t>
          </a:r>
        </a:p>
      </dgm:t>
    </dgm:pt>
    <dgm:pt modelId="{466D7FA4-C5DD-49F7-AA58-DD40158C31EA}" type="parTrans" cxnId="{9F3986B4-86FB-436E-A0DE-9149A5C9B9DD}">
      <dgm:prSet/>
      <dgm:spPr/>
      <dgm:t>
        <a:bodyPr/>
        <a:lstStyle/>
        <a:p>
          <a:endParaRPr lang="cs-CZ"/>
        </a:p>
      </dgm:t>
    </dgm:pt>
    <dgm:pt modelId="{4E31F697-8F76-47E5-A079-548FA70DCFB9}" type="sibTrans" cxnId="{9F3986B4-86FB-436E-A0DE-9149A5C9B9DD}">
      <dgm:prSet/>
      <dgm:spPr/>
      <dgm:t>
        <a:bodyPr/>
        <a:lstStyle/>
        <a:p>
          <a:endParaRPr lang="cs-CZ"/>
        </a:p>
      </dgm:t>
    </dgm:pt>
    <dgm:pt modelId="{6F56C2CC-1756-4F09-AF9B-D74BB038C14F}" type="pres">
      <dgm:prSet presAssocID="{78356591-B6BF-4CAD-A04F-ABB81628315E}" presName="diagram" presStyleCnt="0">
        <dgm:presLayoutVars>
          <dgm:dir/>
          <dgm:resizeHandles val="exact"/>
        </dgm:presLayoutVars>
      </dgm:prSet>
      <dgm:spPr/>
    </dgm:pt>
    <dgm:pt modelId="{C8821E8B-44D9-41B5-AF71-83EBDCDCF89D}" type="pres">
      <dgm:prSet presAssocID="{4097BA9A-B77A-4745-A72F-E7440DA697DA}" presName="node" presStyleLbl="node1" presStyleIdx="0" presStyleCnt="8">
        <dgm:presLayoutVars>
          <dgm:bulletEnabled val="1"/>
        </dgm:presLayoutVars>
      </dgm:prSet>
      <dgm:spPr/>
    </dgm:pt>
    <dgm:pt modelId="{FB117781-3135-4C92-9FD2-0633B4A6723D}" type="pres">
      <dgm:prSet presAssocID="{5CE0E8EC-D3F5-4353-92A7-82ADA3DFA667}" presName="sibTrans" presStyleLbl="sibTrans2D1" presStyleIdx="0" presStyleCnt="7"/>
      <dgm:spPr/>
    </dgm:pt>
    <dgm:pt modelId="{D8A4E9F2-F679-43B9-9AD1-3F9DE67CFA38}" type="pres">
      <dgm:prSet presAssocID="{5CE0E8EC-D3F5-4353-92A7-82ADA3DFA667}" presName="connectorText" presStyleLbl="sibTrans2D1" presStyleIdx="0" presStyleCnt="7"/>
      <dgm:spPr/>
    </dgm:pt>
    <dgm:pt modelId="{3B173B8C-E478-4C16-86A9-358ACB907BE5}" type="pres">
      <dgm:prSet presAssocID="{259E954B-5BE8-4FE4-A71C-41F227D8C759}" presName="node" presStyleLbl="node1" presStyleIdx="1" presStyleCnt="8">
        <dgm:presLayoutVars>
          <dgm:bulletEnabled val="1"/>
        </dgm:presLayoutVars>
      </dgm:prSet>
      <dgm:spPr/>
    </dgm:pt>
    <dgm:pt modelId="{A55B169C-5341-438D-9DA2-EAB34A8541CC}" type="pres">
      <dgm:prSet presAssocID="{8F768352-FBB2-4E4C-9195-392006D8E02A}" presName="sibTrans" presStyleLbl="sibTrans2D1" presStyleIdx="1" presStyleCnt="7"/>
      <dgm:spPr/>
    </dgm:pt>
    <dgm:pt modelId="{B133A0E6-E00D-49D2-8E63-AAE365D616F2}" type="pres">
      <dgm:prSet presAssocID="{8F768352-FBB2-4E4C-9195-392006D8E02A}" presName="connectorText" presStyleLbl="sibTrans2D1" presStyleIdx="1" presStyleCnt="7"/>
      <dgm:spPr/>
    </dgm:pt>
    <dgm:pt modelId="{16C9B996-46ED-4DF0-A6FE-47CFFD28F99E}" type="pres">
      <dgm:prSet presAssocID="{C8BD06F6-506F-4A25-8882-DBD68E366156}" presName="node" presStyleLbl="node1" presStyleIdx="2" presStyleCnt="8">
        <dgm:presLayoutVars>
          <dgm:bulletEnabled val="1"/>
        </dgm:presLayoutVars>
      </dgm:prSet>
      <dgm:spPr/>
    </dgm:pt>
    <dgm:pt modelId="{C05CF590-0907-49BA-AD26-7BB751AF114E}" type="pres">
      <dgm:prSet presAssocID="{E8DAFBBC-76D4-4C72-B9B3-7AD07F811372}" presName="sibTrans" presStyleLbl="sibTrans2D1" presStyleIdx="2" presStyleCnt="7"/>
      <dgm:spPr/>
    </dgm:pt>
    <dgm:pt modelId="{50DFED8F-06D7-401C-B405-3B72C4CBE7F4}" type="pres">
      <dgm:prSet presAssocID="{E8DAFBBC-76D4-4C72-B9B3-7AD07F811372}" presName="connectorText" presStyleLbl="sibTrans2D1" presStyleIdx="2" presStyleCnt="7"/>
      <dgm:spPr/>
    </dgm:pt>
    <dgm:pt modelId="{D3E8F116-1D85-49B8-95D5-E1EE11560CC2}" type="pres">
      <dgm:prSet presAssocID="{6E61143B-8B3E-4130-8E8D-9D5CCB0846EC}" presName="node" presStyleLbl="node1" presStyleIdx="3" presStyleCnt="8">
        <dgm:presLayoutVars>
          <dgm:bulletEnabled val="1"/>
        </dgm:presLayoutVars>
      </dgm:prSet>
      <dgm:spPr/>
    </dgm:pt>
    <dgm:pt modelId="{4855D405-4DC0-4152-9780-AEA8FB2C99D8}" type="pres">
      <dgm:prSet presAssocID="{94A70BF8-5E0A-4837-A1BB-A764BF033617}" presName="sibTrans" presStyleLbl="sibTrans2D1" presStyleIdx="3" presStyleCnt="7"/>
      <dgm:spPr/>
    </dgm:pt>
    <dgm:pt modelId="{FBAFB120-0ABB-4580-A249-CEDE596D1847}" type="pres">
      <dgm:prSet presAssocID="{94A70BF8-5E0A-4837-A1BB-A764BF033617}" presName="connectorText" presStyleLbl="sibTrans2D1" presStyleIdx="3" presStyleCnt="7"/>
      <dgm:spPr/>
    </dgm:pt>
    <dgm:pt modelId="{40E6C871-C1C1-43D6-BF7F-19C1982BE1BB}" type="pres">
      <dgm:prSet presAssocID="{11C5B9B0-E13B-4D97-B1BE-F650016AE874}" presName="node" presStyleLbl="node1" presStyleIdx="4" presStyleCnt="8">
        <dgm:presLayoutVars>
          <dgm:bulletEnabled val="1"/>
        </dgm:presLayoutVars>
      </dgm:prSet>
      <dgm:spPr/>
    </dgm:pt>
    <dgm:pt modelId="{65C8BCE2-D642-4160-8336-54FF65EB9FDD}" type="pres">
      <dgm:prSet presAssocID="{B643B75C-FB33-48AD-92DF-0A4D332231C4}" presName="sibTrans" presStyleLbl="sibTrans2D1" presStyleIdx="4" presStyleCnt="7"/>
      <dgm:spPr/>
    </dgm:pt>
    <dgm:pt modelId="{3946FD09-042E-40D4-A629-0E990F211B41}" type="pres">
      <dgm:prSet presAssocID="{B643B75C-FB33-48AD-92DF-0A4D332231C4}" presName="connectorText" presStyleLbl="sibTrans2D1" presStyleIdx="4" presStyleCnt="7"/>
      <dgm:spPr/>
    </dgm:pt>
    <dgm:pt modelId="{C10DBD5C-65DA-4FB9-94B7-2C80E24081AD}" type="pres">
      <dgm:prSet presAssocID="{3B640D4E-8A4F-4779-995A-1E7CE31E8CF0}" presName="node" presStyleLbl="node1" presStyleIdx="5" presStyleCnt="8">
        <dgm:presLayoutVars>
          <dgm:bulletEnabled val="1"/>
        </dgm:presLayoutVars>
      </dgm:prSet>
      <dgm:spPr/>
    </dgm:pt>
    <dgm:pt modelId="{521B8839-DED8-449A-A006-844A3D9B86CD}" type="pres">
      <dgm:prSet presAssocID="{4E31F697-8F76-47E5-A079-548FA70DCFB9}" presName="sibTrans" presStyleLbl="sibTrans2D1" presStyleIdx="5" presStyleCnt="7"/>
      <dgm:spPr/>
    </dgm:pt>
    <dgm:pt modelId="{12DF1B09-4B6E-4D70-AEAD-D8A270FF9946}" type="pres">
      <dgm:prSet presAssocID="{4E31F697-8F76-47E5-A079-548FA70DCFB9}" presName="connectorText" presStyleLbl="sibTrans2D1" presStyleIdx="5" presStyleCnt="7"/>
      <dgm:spPr/>
    </dgm:pt>
    <dgm:pt modelId="{7381A730-C437-400B-AFD0-A934925A7EBC}" type="pres">
      <dgm:prSet presAssocID="{5394DCA2-EFF9-487F-8019-DC8DE1798FDE}" presName="node" presStyleLbl="node1" presStyleIdx="6" presStyleCnt="8">
        <dgm:presLayoutVars>
          <dgm:bulletEnabled val="1"/>
        </dgm:presLayoutVars>
      </dgm:prSet>
      <dgm:spPr/>
    </dgm:pt>
    <dgm:pt modelId="{5655A60B-0843-4E22-B88F-E8DF02AE4C12}" type="pres">
      <dgm:prSet presAssocID="{15F9BB49-F5C2-4B63-AA53-221DBDCD0821}" presName="sibTrans" presStyleLbl="sibTrans2D1" presStyleIdx="6" presStyleCnt="7"/>
      <dgm:spPr/>
    </dgm:pt>
    <dgm:pt modelId="{62736DCE-97AE-4F44-89DC-AC52581434B3}" type="pres">
      <dgm:prSet presAssocID="{15F9BB49-F5C2-4B63-AA53-221DBDCD0821}" presName="connectorText" presStyleLbl="sibTrans2D1" presStyleIdx="6" presStyleCnt="7"/>
      <dgm:spPr/>
    </dgm:pt>
    <dgm:pt modelId="{FA3F9CE8-1E2D-4CB8-AE47-27A702536ED9}" type="pres">
      <dgm:prSet presAssocID="{3F0E6369-6360-48BE-849C-78224E0292E8}" presName="node" presStyleLbl="node1" presStyleIdx="7" presStyleCnt="8">
        <dgm:presLayoutVars>
          <dgm:bulletEnabled val="1"/>
        </dgm:presLayoutVars>
      </dgm:prSet>
      <dgm:spPr/>
    </dgm:pt>
  </dgm:ptLst>
  <dgm:cxnLst>
    <dgm:cxn modelId="{93866202-5D76-4AB1-98D1-B2C689000D7E}" type="presOf" srcId="{3B640D4E-8A4F-4779-995A-1E7CE31E8CF0}" destId="{C10DBD5C-65DA-4FB9-94B7-2C80E24081AD}" srcOrd="0" destOrd="0" presId="urn:microsoft.com/office/officeart/2005/8/layout/process5"/>
    <dgm:cxn modelId="{78256417-5B81-4C24-8462-9B33F2A287BA}" type="presOf" srcId="{5CE0E8EC-D3F5-4353-92A7-82ADA3DFA667}" destId="{FB117781-3135-4C92-9FD2-0633B4A6723D}" srcOrd="0" destOrd="0" presId="urn:microsoft.com/office/officeart/2005/8/layout/process5"/>
    <dgm:cxn modelId="{EF833923-C4FF-4DA1-83E6-BBB04A2FB74F}" srcId="{78356591-B6BF-4CAD-A04F-ABB81628315E}" destId="{259E954B-5BE8-4FE4-A71C-41F227D8C759}" srcOrd="1" destOrd="0" parTransId="{D2081A64-DF27-4518-BF5B-6C54F3E5EE41}" sibTransId="{8F768352-FBB2-4E4C-9195-392006D8E02A}"/>
    <dgm:cxn modelId="{D42AB835-1DC8-4A4D-891A-013FE7F59A0B}" type="presOf" srcId="{C8BD06F6-506F-4A25-8882-DBD68E366156}" destId="{16C9B996-46ED-4DF0-A6FE-47CFFD28F99E}" srcOrd="0" destOrd="0" presId="urn:microsoft.com/office/officeart/2005/8/layout/process5"/>
    <dgm:cxn modelId="{C7264C38-DA32-4F39-9D40-001E3F99F668}" type="presOf" srcId="{15F9BB49-F5C2-4B63-AA53-221DBDCD0821}" destId="{62736DCE-97AE-4F44-89DC-AC52581434B3}" srcOrd="1" destOrd="0" presId="urn:microsoft.com/office/officeart/2005/8/layout/process5"/>
    <dgm:cxn modelId="{1122AF3C-A897-4D11-A672-F58A87E603B2}" type="presOf" srcId="{259E954B-5BE8-4FE4-A71C-41F227D8C759}" destId="{3B173B8C-E478-4C16-86A9-358ACB907BE5}" srcOrd="0" destOrd="0" presId="urn:microsoft.com/office/officeart/2005/8/layout/process5"/>
    <dgm:cxn modelId="{132DD95E-0B1F-40A0-906F-1C4D2F6B03A8}" type="presOf" srcId="{4097BA9A-B77A-4745-A72F-E7440DA697DA}" destId="{C8821E8B-44D9-41B5-AF71-83EBDCDCF89D}" srcOrd="0" destOrd="0" presId="urn:microsoft.com/office/officeart/2005/8/layout/process5"/>
    <dgm:cxn modelId="{5962E65E-C596-49D5-BF78-CFF924F4D289}" type="presOf" srcId="{78356591-B6BF-4CAD-A04F-ABB81628315E}" destId="{6F56C2CC-1756-4F09-AF9B-D74BB038C14F}" srcOrd="0" destOrd="0" presId="urn:microsoft.com/office/officeart/2005/8/layout/process5"/>
    <dgm:cxn modelId="{3FD01665-C253-4E4F-B0B0-EEFA59F610E6}" type="presOf" srcId="{8F768352-FBB2-4E4C-9195-392006D8E02A}" destId="{A55B169C-5341-438D-9DA2-EAB34A8541CC}" srcOrd="0" destOrd="0" presId="urn:microsoft.com/office/officeart/2005/8/layout/process5"/>
    <dgm:cxn modelId="{08A1ED67-7EFA-491F-9567-79C4320DF6B7}" type="presOf" srcId="{3F0E6369-6360-48BE-849C-78224E0292E8}" destId="{FA3F9CE8-1E2D-4CB8-AE47-27A702536ED9}" srcOrd="0" destOrd="0" presId="urn:microsoft.com/office/officeart/2005/8/layout/process5"/>
    <dgm:cxn modelId="{C483066E-379A-4E46-85E7-7940C4A8CA00}" type="presOf" srcId="{94A70BF8-5E0A-4837-A1BB-A764BF033617}" destId="{FBAFB120-0ABB-4580-A249-CEDE596D1847}" srcOrd="1" destOrd="0" presId="urn:microsoft.com/office/officeart/2005/8/layout/process5"/>
    <dgm:cxn modelId="{346F736F-2113-4EAB-8D48-1961474FF71E}" srcId="{78356591-B6BF-4CAD-A04F-ABB81628315E}" destId="{5394DCA2-EFF9-487F-8019-DC8DE1798FDE}" srcOrd="6" destOrd="0" parTransId="{E6173404-F5EA-425E-9C28-CE753762AD7C}" sibTransId="{15F9BB49-F5C2-4B63-AA53-221DBDCD0821}"/>
    <dgm:cxn modelId="{F34C2A7E-E44E-4E18-ADD0-1F1A9BDD31A0}" type="presOf" srcId="{11C5B9B0-E13B-4D97-B1BE-F650016AE874}" destId="{40E6C871-C1C1-43D6-BF7F-19C1982BE1BB}" srcOrd="0" destOrd="0" presId="urn:microsoft.com/office/officeart/2005/8/layout/process5"/>
    <dgm:cxn modelId="{5D263C87-5A76-4DE9-B660-F5C2F5CBB42F}" type="presOf" srcId="{4E31F697-8F76-47E5-A079-548FA70DCFB9}" destId="{521B8839-DED8-449A-A006-844A3D9B86CD}" srcOrd="0" destOrd="0" presId="urn:microsoft.com/office/officeart/2005/8/layout/process5"/>
    <dgm:cxn modelId="{B7E58F88-D768-4640-BC66-9A0C38186F4A}" type="presOf" srcId="{4E31F697-8F76-47E5-A079-548FA70DCFB9}" destId="{12DF1B09-4B6E-4D70-AEAD-D8A270FF9946}" srcOrd="1" destOrd="0" presId="urn:microsoft.com/office/officeart/2005/8/layout/process5"/>
    <dgm:cxn modelId="{34147590-6985-4873-95B9-EE777CD7AE9E}" type="presOf" srcId="{8F768352-FBB2-4E4C-9195-392006D8E02A}" destId="{B133A0E6-E00D-49D2-8E63-AAE365D616F2}" srcOrd="1" destOrd="0" presId="urn:microsoft.com/office/officeart/2005/8/layout/process5"/>
    <dgm:cxn modelId="{29288394-B608-4BFF-AF56-C6AE399E4B69}" type="presOf" srcId="{94A70BF8-5E0A-4837-A1BB-A764BF033617}" destId="{4855D405-4DC0-4152-9780-AEA8FB2C99D8}" srcOrd="0" destOrd="0" presId="urn:microsoft.com/office/officeart/2005/8/layout/process5"/>
    <dgm:cxn modelId="{1C46FB9C-6E8E-44FE-BDE0-ABEB77890D89}" type="presOf" srcId="{6E61143B-8B3E-4130-8E8D-9D5CCB0846EC}" destId="{D3E8F116-1D85-49B8-95D5-E1EE11560CC2}" srcOrd="0" destOrd="0" presId="urn:microsoft.com/office/officeart/2005/8/layout/process5"/>
    <dgm:cxn modelId="{E254CCA0-C8FC-4313-B5A7-E181CADDEF9D}" srcId="{78356591-B6BF-4CAD-A04F-ABB81628315E}" destId="{4097BA9A-B77A-4745-A72F-E7440DA697DA}" srcOrd="0" destOrd="0" parTransId="{96E73247-E610-4C12-B3BB-B1772EC3F01E}" sibTransId="{5CE0E8EC-D3F5-4353-92A7-82ADA3DFA667}"/>
    <dgm:cxn modelId="{011BB9AB-AC14-41A4-9A1A-679220889A0A}" type="presOf" srcId="{B643B75C-FB33-48AD-92DF-0A4D332231C4}" destId="{3946FD09-042E-40D4-A629-0E990F211B41}" srcOrd="1" destOrd="0" presId="urn:microsoft.com/office/officeart/2005/8/layout/process5"/>
    <dgm:cxn modelId="{9F3986B4-86FB-436E-A0DE-9149A5C9B9DD}" srcId="{78356591-B6BF-4CAD-A04F-ABB81628315E}" destId="{3B640D4E-8A4F-4779-995A-1E7CE31E8CF0}" srcOrd="5" destOrd="0" parTransId="{466D7FA4-C5DD-49F7-AA58-DD40158C31EA}" sibTransId="{4E31F697-8F76-47E5-A079-548FA70DCFB9}"/>
    <dgm:cxn modelId="{632F13C5-84EF-44F0-8788-C382F0E5E35D}" srcId="{78356591-B6BF-4CAD-A04F-ABB81628315E}" destId="{11C5B9B0-E13B-4D97-B1BE-F650016AE874}" srcOrd="4" destOrd="0" parTransId="{123061B4-621D-4AAF-B237-D1D6F2130B16}" sibTransId="{B643B75C-FB33-48AD-92DF-0A4D332231C4}"/>
    <dgm:cxn modelId="{27E5BBC6-AB07-4B6B-9EF5-27B0A6ED4B36}" type="presOf" srcId="{5CE0E8EC-D3F5-4353-92A7-82ADA3DFA667}" destId="{D8A4E9F2-F679-43B9-9AD1-3F9DE67CFA38}" srcOrd="1" destOrd="0" presId="urn:microsoft.com/office/officeart/2005/8/layout/process5"/>
    <dgm:cxn modelId="{3744C1C8-A014-422E-B11F-E3DAC011CDD2}" srcId="{78356591-B6BF-4CAD-A04F-ABB81628315E}" destId="{C8BD06F6-506F-4A25-8882-DBD68E366156}" srcOrd="2" destOrd="0" parTransId="{8FF4C27A-AE62-48AF-9D38-D80770ED91AD}" sibTransId="{E8DAFBBC-76D4-4C72-B9B3-7AD07F811372}"/>
    <dgm:cxn modelId="{14E76ACC-FDFE-4653-8637-81F5981D8587}" type="presOf" srcId="{E8DAFBBC-76D4-4C72-B9B3-7AD07F811372}" destId="{C05CF590-0907-49BA-AD26-7BB751AF114E}" srcOrd="0" destOrd="0" presId="urn:microsoft.com/office/officeart/2005/8/layout/process5"/>
    <dgm:cxn modelId="{8F496CCD-8F69-4C80-A34B-0E70F2531AFB}" type="presOf" srcId="{E8DAFBBC-76D4-4C72-B9B3-7AD07F811372}" destId="{50DFED8F-06D7-401C-B405-3B72C4CBE7F4}" srcOrd="1" destOrd="0" presId="urn:microsoft.com/office/officeart/2005/8/layout/process5"/>
    <dgm:cxn modelId="{C03B71CF-062E-4074-883B-42279A89FEFA}" type="presOf" srcId="{5394DCA2-EFF9-487F-8019-DC8DE1798FDE}" destId="{7381A730-C437-400B-AFD0-A934925A7EBC}" srcOrd="0" destOrd="0" presId="urn:microsoft.com/office/officeart/2005/8/layout/process5"/>
    <dgm:cxn modelId="{A946C5E7-68DB-4BD9-917F-B80C3DC07089}" srcId="{78356591-B6BF-4CAD-A04F-ABB81628315E}" destId="{3F0E6369-6360-48BE-849C-78224E0292E8}" srcOrd="7" destOrd="0" parTransId="{5CDBE6E2-1665-4B61-A7CB-D50304302B67}" sibTransId="{A55FDFA8-3E52-4A9A-AF33-3674E26C5160}"/>
    <dgm:cxn modelId="{0D5F3FED-83E6-4544-BEF5-C1AABC8EA89D}" type="presOf" srcId="{15F9BB49-F5C2-4B63-AA53-221DBDCD0821}" destId="{5655A60B-0843-4E22-B88F-E8DF02AE4C12}" srcOrd="0" destOrd="0" presId="urn:microsoft.com/office/officeart/2005/8/layout/process5"/>
    <dgm:cxn modelId="{E47F68F8-3C70-4219-B3AC-A5E91A56A871}" srcId="{78356591-B6BF-4CAD-A04F-ABB81628315E}" destId="{6E61143B-8B3E-4130-8E8D-9D5CCB0846EC}" srcOrd="3" destOrd="0" parTransId="{4F827CB0-3DF4-473A-8E35-7208C132D072}" sibTransId="{94A70BF8-5E0A-4837-A1BB-A764BF033617}"/>
    <dgm:cxn modelId="{16B1A4F9-99BD-48E3-B3E3-ED103F504308}" type="presOf" srcId="{B643B75C-FB33-48AD-92DF-0A4D332231C4}" destId="{65C8BCE2-D642-4160-8336-54FF65EB9FDD}" srcOrd="0" destOrd="0" presId="urn:microsoft.com/office/officeart/2005/8/layout/process5"/>
    <dgm:cxn modelId="{50B6E13B-95E9-4939-B117-8A68A8D77E9C}" type="presParOf" srcId="{6F56C2CC-1756-4F09-AF9B-D74BB038C14F}" destId="{C8821E8B-44D9-41B5-AF71-83EBDCDCF89D}" srcOrd="0" destOrd="0" presId="urn:microsoft.com/office/officeart/2005/8/layout/process5"/>
    <dgm:cxn modelId="{92F5FF01-633D-498F-9D1A-54CA909B7A0B}" type="presParOf" srcId="{6F56C2CC-1756-4F09-AF9B-D74BB038C14F}" destId="{FB117781-3135-4C92-9FD2-0633B4A6723D}" srcOrd="1" destOrd="0" presId="urn:microsoft.com/office/officeart/2005/8/layout/process5"/>
    <dgm:cxn modelId="{45594BE8-F490-4732-BF37-06248572CD2D}" type="presParOf" srcId="{FB117781-3135-4C92-9FD2-0633B4A6723D}" destId="{D8A4E9F2-F679-43B9-9AD1-3F9DE67CFA38}" srcOrd="0" destOrd="0" presId="urn:microsoft.com/office/officeart/2005/8/layout/process5"/>
    <dgm:cxn modelId="{D2DC3FBC-CAA9-45CE-82D9-99BAEE27A462}" type="presParOf" srcId="{6F56C2CC-1756-4F09-AF9B-D74BB038C14F}" destId="{3B173B8C-E478-4C16-86A9-358ACB907BE5}" srcOrd="2" destOrd="0" presId="urn:microsoft.com/office/officeart/2005/8/layout/process5"/>
    <dgm:cxn modelId="{269618E3-B3C8-4F71-9651-E853B7DC7481}" type="presParOf" srcId="{6F56C2CC-1756-4F09-AF9B-D74BB038C14F}" destId="{A55B169C-5341-438D-9DA2-EAB34A8541CC}" srcOrd="3" destOrd="0" presId="urn:microsoft.com/office/officeart/2005/8/layout/process5"/>
    <dgm:cxn modelId="{F9DA0D1D-1D09-4269-90F1-9EF429A355B7}" type="presParOf" srcId="{A55B169C-5341-438D-9DA2-EAB34A8541CC}" destId="{B133A0E6-E00D-49D2-8E63-AAE365D616F2}" srcOrd="0" destOrd="0" presId="urn:microsoft.com/office/officeart/2005/8/layout/process5"/>
    <dgm:cxn modelId="{AE56E143-74C5-40FB-9E2B-9EFB5D8609F0}" type="presParOf" srcId="{6F56C2CC-1756-4F09-AF9B-D74BB038C14F}" destId="{16C9B996-46ED-4DF0-A6FE-47CFFD28F99E}" srcOrd="4" destOrd="0" presId="urn:microsoft.com/office/officeart/2005/8/layout/process5"/>
    <dgm:cxn modelId="{E59F9DA3-AA55-4BA4-95E2-3675D69157A0}" type="presParOf" srcId="{6F56C2CC-1756-4F09-AF9B-D74BB038C14F}" destId="{C05CF590-0907-49BA-AD26-7BB751AF114E}" srcOrd="5" destOrd="0" presId="urn:microsoft.com/office/officeart/2005/8/layout/process5"/>
    <dgm:cxn modelId="{8A9C4815-BD24-4C0E-9A54-7BA74A487380}" type="presParOf" srcId="{C05CF590-0907-49BA-AD26-7BB751AF114E}" destId="{50DFED8F-06D7-401C-B405-3B72C4CBE7F4}" srcOrd="0" destOrd="0" presId="urn:microsoft.com/office/officeart/2005/8/layout/process5"/>
    <dgm:cxn modelId="{434C238B-41F2-4310-9EE0-2D65B6F16175}" type="presParOf" srcId="{6F56C2CC-1756-4F09-AF9B-D74BB038C14F}" destId="{D3E8F116-1D85-49B8-95D5-E1EE11560CC2}" srcOrd="6" destOrd="0" presId="urn:microsoft.com/office/officeart/2005/8/layout/process5"/>
    <dgm:cxn modelId="{801DEE2D-C958-4B1D-AB3B-FB386A7D7ECA}" type="presParOf" srcId="{6F56C2CC-1756-4F09-AF9B-D74BB038C14F}" destId="{4855D405-4DC0-4152-9780-AEA8FB2C99D8}" srcOrd="7" destOrd="0" presId="urn:microsoft.com/office/officeart/2005/8/layout/process5"/>
    <dgm:cxn modelId="{9F6A486A-4C6E-4C06-80F3-A8B214FEACE0}" type="presParOf" srcId="{4855D405-4DC0-4152-9780-AEA8FB2C99D8}" destId="{FBAFB120-0ABB-4580-A249-CEDE596D1847}" srcOrd="0" destOrd="0" presId="urn:microsoft.com/office/officeart/2005/8/layout/process5"/>
    <dgm:cxn modelId="{36C486A3-C019-4DFF-B34C-9D17FFD975C6}" type="presParOf" srcId="{6F56C2CC-1756-4F09-AF9B-D74BB038C14F}" destId="{40E6C871-C1C1-43D6-BF7F-19C1982BE1BB}" srcOrd="8" destOrd="0" presId="urn:microsoft.com/office/officeart/2005/8/layout/process5"/>
    <dgm:cxn modelId="{9D7DE4E3-8172-489F-9035-5869C3A7074A}" type="presParOf" srcId="{6F56C2CC-1756-4F09-AF9B-D74BB038C14F}" destId="{65C8BCE2-D642-4160-8336-54FF65EB9FDD}" srcOrd="9" destOrd="0" presId="urn:microsoft.com/office/officeart/2005/8/layout/process5"/>
    <dgm:cxn modelId="{C9286A2D-D5FC-4BC0-AEE1-437E7260C413}" type="presParOf" srcId="{65C8BCE2-D642-4160-8336-54FF65EB9FDD}" destId="{3946FD09-042E-40D4-A629-0E990F211B41}" srcOrd="0" destOrd="0" presId="urn:microsoft.com/office/officeart/2005/8/layout/process5"/>
    <dgm:cxn modelId="{4D958E93-158E-42FD-B6E3-9D7694B8722C}" type="presParOf" srcId="{6F56C2CC-1756-4F09-AF9B-D74BB038C14F}" destId="{C10DBD5C-65DA-4FB9-94B7-2C80E24081AD}" srcOrd="10" destOrd="0" presId="urn:microsoft.com/office/officeart/2005/8/layout/process5"/>
    <dgm:cxn modelId="{F74A06D3-36BF-494D-9A87-0E0786C41FBC}" type="presParOf" srcId="{6F56C2CC-1756-4F09-AF9B-D74BB038C14F}" destId="{521B8839-DED8-449A-A006-844A3D9B86CD}" srcOrd="11" destOrd="0" presId="urn:microsoft.com/office/officeart/2005/8/layout/process5"/>
    <dgm:cxn modelId="{EE913ADD-423C-44E9-A8C8-BC5F5D011BA7}" type="presParOf" srcId="{521B8839-DED8-449A-A006-844A3D9B86CD}" destId="{12DF1B09-4B6E-4D70-AEAD-D8A270FF9946}" srcOrd="0" destOrd="0" presId="urn:microsoft.com/office/officeart/2005/8/layout/process5"/>
    <dgm:cxn modelId="{279B0DF1-699D-4D6C-8DA5-FCFBFF828B04}" type="presParOf" srcId="{6F56C2CC-1756-4F09-AF9B-D74BB038C14F}" destId="{7381A730-C437-400B-AFD0-A934925A7EBC}" srcOrd="12" destOrd="0" presId="urn:microsoft.com/office/officeart/2005/8/layout/process5"/>
    <dgm:cxn modelId="{6449D2D3-B681-4ECF-ADAA-DB39E7155E75}" type="presParOf" srcId="{6F56C2CC-1756-4F09-AF9B-D74BB038C14F}" destId="{5655A60B-0843-4E22-B88F-E8DF02AE4C12}" srcOrd="13" destOrd="0" presId="urn:microsoft.com/office/officeart/2005/8/layout/process5"/>
    <dgm:cxn modelId="{71E4FF5E-E517-4C73-9323-561E4969249A}" type="presParOf" srcId="{5655A60B-0843-4E22-B88F-E8DF02AE4C12}" destId="{62736DCE-97AE-4F44-89DC-AC52581434B3}" srcOrd="0" destOrd="0" presId="urn:microsoft.com/office/officeart/2005/8/layout/process5"/>
    <dgm:cxn modelId="{44CCF419-5622-45B5-A45D-13A51EC3E4FF}" type="presParOf" srcId="{6F56C2CC-1756-4F09-AF9B-D74BB038C14F}" destId="{FA3F9CE8-1E2D-4CB8-AE47-27A702536ED9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ADD5B-1B19-459B-8ED7-08D0E57F2DDF}">
      <dsp:nvSpPr>
        <dsp:cNvPr id="0" name=""/>
        <dsp:cNvSpPr/>
      </dsp:nvSpPr>
      <dsp:spPr>
        <a:xfrm>
          <a:off x="525491" y="-12111"/>
          <a:ext cx="2760392" cy="2760392"/>
        </a:xfrm>
        <a:prstGeom prst="circularArrow">
          <a:avLst>
            <a:gd name="adj1" fmla="val 5544"/>
            <a:gd name="adj2" fmla="val 330680"/>
            <a:gd name="adj3" fmla="val 13919769"/>
            <a:gd name="adj4" fmla="val 1729902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DE2A8-FB85-4FF6-98C7-0F193B3C666E}">
      <dsp:nvSpPr>
        <dsp:cNvPr id="0" name=""/>
        <dsp:cNvSpPr/>
      </dsp:nvSpPr>
      <dsp:spPr>
        <a:xfrm>
          <a:off x="1299924" y="1352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Případ</a:t>
          </a:r>
        </a:p>
      </dsp:txBody>
      <dsp:txXfrm>
        <a:off x="1329495" y="30923"/>
        <a:ext cx="1152383" cy="546620"/>
      </dsp:txXfrm>
    </dsp:sp>
    <dsp:sp modelId="{0623852E-4ECE-4686-8B61-02171415F6B0}">
      <dsp:nvSpPr>
        <dsp:cNvPr id="0" name=""/>
        <dsp:cNvSpPr/>
      </dsp:nvSpPr>
      <dsp:spPr>
        <a:xfrm>
          <a:off x="2419450" y="814736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Sběr</a:t>
          </a:r>
        </a:p>
      </dsp:txBody>
      <dsp:txXfrm>
        <a:off x="2449021" y="844307"/>
        <a:ext cx="1152383" cy="546620"/>
      </dsp:txXfrm>
    </dsp:sp>
    <dsp:sp modelId="{3A443EC9-A2C5-41E5-B192-EB1243F9E2BB}">
      <dsp:nvSpPr>
        <dsp:cNvPr id="0" name=""/>
        <dsp:cNvSpPr/>
      </dsp:nvSpPr>
      <dsp:spPr>
        <a:xfrm>
          <a:off x="1991829" y="2130818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Interpretace</a:t>
          </a:r>
        </a:p>
      </dsp:txBody>
      <dsp:txXfrm>
        <a:off x="2021400" y="2160389"/>
        <a:ext cx="1152383" cy="546620"/>
      </dsp:txXfrm>
    </dsp:sp>
    <dsp:sp modelId="{3E8442CB-3012-4C99-B1D8-1668F4165173}">
      <dsp:nvSpPr>
        <dsp:cNvPr id="0" name=""/>
        <dsp:cNvSpPr/>
      </dsp:nvSpPr>
      <dsp:spPr>
        <a:xfrm>
          <a:off x="608019" y="2130818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Porovnávání</a:t>
          </a:r>
        </a:p>
      </dsp:txBody>
      <dsp:txXfrm>
        <a:off x="637590" y="2160389"/>
        <a:ext cx="1152383" cy="546620"/>
      </dsp:txXfrm>
    </dsp:sp>
    <dsp:sp modelId="{075F26C5-F4C6-4382-AB30-05885065BA1C}">
      <dsp:nvSpPr>
        <dsp:cNvPr id="0" name=""/>
        <dsp:cNvSpPr/>
      </dsp:nvSpPr>
      <dsp:spPr>
        <a:xfrm>
          <a:off x="180398" y="814736"/>
          <a:ext cx="1211525" cy="60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Vzorkování</a:t>
          </a:r>
        </a:p>
      </dsp:txBody>
      <dsp:txXfrm>
        <a:off x="209969" y="844307"/>
        <a:ext cx="1152383" cy="546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21E8B-44D9-41B5-AF71-83EBDCDCF89D}">
      <dsp:nvSpPr>
        <dsp:cNvPr id="0" name=""/>
        <dsp:cNvSpPr/>
      </dsp:nvSpPr>
      <dsp:spPr>
        <a:xfrm>
          <a:off x="3349" y="22408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Teorie</a:t>
          </a:r>
        </a:p>
      </dsp:txBody>
      <dsp:txXfrm>
        <a:off x="20944" y="241677"/>
        <a:ext cx="966040" cy="565548"/>
      </dsp:txXfrm>
    </dsp:sp>
    <dsp:sp modelId="{FB117781-3135-4C92-9FD2-0633B4A6723D}">
      <dsp:nvSpPr>
        <dsp:cNvPr id="0" name=""/>
        <dsp:cNvSpPr/>
      </dsp:nvSpPr>
      <dsp:spPr>
        <a:xfrm>
          <a:off x="1092688" y="40029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092688" y="449959"/>
        <a:ext cx="148582" cy="148983"/>
      </dsp:txXfrm>
    </dsp:sp>
    <dsp:sp modelId="{3B173B8C-E478-4C16-86A9-358ACB907BE5}">
      <dsp:nvSpPr>
        <dsp:cNvPr id="0" name=""/>
        <dsp:cNvSpPr/>
      </dsp:nvSpPr>
      <dsp:spPr>
        <a:xfrm>
          <a:off x="1405072" y="22408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Hypotézy</a:t>
          </a:r>
        </a:p>
      </dsp:txBody>
      <dsp:txXfrm>
        <a:off x="1422667" y="241677"/>
        <a:ext cx="966040" cy="565548"/>
      </dsp:txXfrm>
    </dsp:sp>
    <dsp:sp modelId="{A55B169C-5341-438D-9DA2-EAB34A8541CC}">
      <dsp:nvSpPr>
        <dsp:cNvPr id="0" name=""/>
        <dsp:cNvSpPr/>
      </dsp:nvSpPr>
      <dsp:spPr>
        <a:xfrm>
          <a:off x="2494410" y="40029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2494410" y="449959"/>
        <a:ext cx="148582" cy="148983"/>
      </dsp:txXfrm>
    </dsp:sp>
    <dsp:sp modelId="{16C9B996-46ED-4DF0-A6FE-47CFFD28F99E}">
      <dsp:nvSpPr>
        <dsp:cNvPr id="0" name=""/>
        <dsp:cNvSpPr/>
      </dsp:nvSpPr>
      <dsp:spPr>
        <a:xfrm>
          <a:off x="2806794" y="22408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Operacionalizace</a:t>
          </a:r>
        </a:p>
      </dsp:txBody>
      <dsp:txXfrm>
        <a:off x="2824389" y="241677"/>
        <a:ext cx="966040" cy="565548"/>
      </dsp:txXfrm>
    </dsp:sp>
    <dsp:sp modelId="{C05CF590-0907-49BA-AD26-7BB751AF114E}">
      <dsp:nvSpPr>
        <dsp:cNvPr id="0" name=""/>
        <dsp:cNvSpPr/>
      </dsp:nvSpPr>
      <dsp:spPr>
        <a:xfrm rot="5400000">
          <a:off x="3201279" y="894906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3232918" y="912928"/>
        <a:ext cx="148983" cy="148582"/>
      </dsp:txXfrm>
    </dsp:sp>
    <dsp:sp modelId="{D3E8F116-1D85-49B8-95D5-E1EE11560CC2}">
      <dsp:nvSpPr>
        <dsp:cNvPr id="0" name=""/>
        <dsp:cNvSpPr/>
      </dsp:nvSpPr>
      <dsp:spPr>
        <a:xfrm>
          <a:off x="2806794" y="122531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Vzorkování</a:t>
          </a:r>
        </a:p>
      </dsp:txBody>
      <dsp:txXfrm>
        <a:off x="2824389" y="1242907"/>
        <a:ext cx="966040" cy="565548"/>
      </dsp:txXfrm>
    </dsp:sp>
    <dsp:sp modelId="{4855D405-4DC0-4152-9780-AEA8FB2C99D8}">
      <dsp:nvSpPr>
        <dsp:cNvPr id="0" name=""/>
        <dsp:cNvSpPr/>
      </dsp:nvSpPr>
      <dsp:spPr>
        <a:xfrm rot="10800000">
          <a:off x="2506425" y="140152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2570103" y="1451189"/>
        <a:ext cx="148582" cy="148983"/>
      </dsp:txXfrm>
    </dsp:sp>
    <dsp:sp modelId="{40E6C871-C1C1-43D6-BF7F-19C1982BE1BB}">
      <dsp:nvSpPr>
        <dsp:cNvPr id="0" name=""/>
        <dsp:cNvSpPr/>
      </dsp:nvSpPr>
      <dsp:spPr>
        <a:xfrm>
          <a:off x="1405072" y="122531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Sběr</a:t>
          </a:r>
        </a:p>
      </dsp:txBody>
      <dsp:txXfrm>
        <a:off x="1422667" y="1242907"/>
        <a:ext cx="966040" cy="565548"/>
      </dsp:txXfrm>
    </dsp:sp>
    <dsp:sp modelId="{65C8BCE2-D642-4160-8336-54FF65EB9FDD}">
      <dsp:nvSpPr>
        <dsp:cNvPr id="0" name=""/>
        <dsp:cNvSpPr/>
      </dsp:nvSpPr>
      <dsp:spPr>
        <a:xfrm rot="10800000">
          <a:off x="1104703" y="1401528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1168381" y="1451189"/>
        <a:ext cx="148582" cy="148983"/>
      </dsp:txXfrm>
    </dsp:sp>
    <dsp:sp modelId="{C10DBD5C-65DA-4FB9-94B7-2C80E24081AD}">
      <dsp:nvSpPr>
        <dsp:cNvPr id="0" name=""/>
        <dsp:cNvSpPr/>
      </dsp:nvSpPr>
      <dsp:spPr>
        <a:xfrm>
          <a:off x="3349" y="122531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Výsledky</a:t>
          </a:r>
        </a:p>
      </dsp:txBody>
      <dsp:txXfrm>
        <a:off x="20944" y="1242907"/>
        <a:ext cx="966040" cy="565548"/>
      </dsp:txXfrm>
    </dsp:sp>
    <dsp:sp modelId="{521B8839-DED8-449A-A006-844A3D9B86CD}">
      <dsp:nvSpPr>
        <dsp:cNvPr id="0" name=""/>
        <dsp:cNvSpPr/>
      </dsp:nvSpPr>
      <dsp:spPr>
        <a:xfrm rot="5400000">
          <a:off x="397834" y="1896136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429473" y="1914158"/>
        <a:ext cx="148983" cy="148582"/>
      </dsp:txXfrm>
    </dsp:sp>
    <dsp:sp modelId="{7381A730-C437-400B-AFD0-A934925A7EBC}">
      <dsp:nvSpPr>
        <dsp:cNvPr id="0" name=""/>
        <dsp:cNvSpPr/>
      </dsp:nvSpPr>
      <dsp:spPr>
        <a:xfrm>
          <a:off x="3349" y="222654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Interpretace</a:t>
          </a:r>
        </a:p>
      </dsp:txBody>
      <dsp:txXfrm>
        <a:off x="20944" y="2244137"/>
        <a:ext cx="966040" cy="565548"/>
      </dsp:txXfrm>
    </dsp:sp>
    <dsp:sp modelId="{5655A60B-0843-4E22-B88F-E8DF02AE4C12}">
      <dsp:nvSpPr>
        <dsp:cNvPr id="0" name=""/>
        <dsp:cNvSpPr/>
      </dsp:nvSpPr>
      <dsp:spPr>
        <a:xfrm>
          <a:off x="1092688" y="2402759"/>
          <a:ext cx="212260" cy="248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1092688" y="2452420"/>
        <a:ext cx="148582" cy="148983"/>
      </dsp:txXfrm>
    </dsp:sp>
    <dsp:sp modelId="{FA3F9CE8-1E2D-4CB8-AE47-27A702536ED9}">
      <dsp:nvSpPr>
        <dsp:cNvPr id="0" name=""/>
        <dsp:cNvSpPr/>
      </dsp:nvSpPr>
      <dsp:spPr>
        <a:xfrm>
          <a:off x="1405072" y="2226542"/>
          <a:ext cx="1001230" cy="60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Validizace</a:t>
          </a:r>
          <a:endParaRPr lang="cs-CZ" sz="1000" kern="1200" dirty="0"/>
        </a:p>
      </dsp:txBody>
      <dsp:txXfrm>
        <a:off x="1422667" y="2244137"/>
        <a:ext cx="966040" cy="56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Seminář k diplomové práci I: Východiska a metodologie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Kvantitativní metodologie a statistika</a:t>
            </a:r>
          </a:p>
          <a:p>
            <a:r>
              <a:rPr lang="cs-CZ" dirty="0"/>
              <a:t>David Lacko</a:t>
            </a:r>
          </a:p>
        </p:txBody>
      </p:sp>
    </p:spTree>
    <p:extLst>
      <p:ext uri="{BB962C8B-B14F-4D97-AF65-F5344CB8AC3E}">
        <p14:creationId xmlns:p14="http://schemas.microsoft.com/office/powerpoint/2010/main" val="1088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E5E59-07F1-4EED-AE82-DBF5E5A3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metodologie</a:t>
            </a:r>
          </a:p>
        </p:txBody>
      </p:sp>
      <p:graphicFrame>
        <p:nvGraphicFramePr>
          <p:cNvPr id="5" name="Zástupný symbol pro obsah 20">
            <a:extLst>
              <a:ext uri="{FF2B5EF4-FFF2-40B4-BE49-F238E27FC236}">
                <a16:creationId xmlns:a16="http://schemas.microsoft.com/office/drawing/2014/main" id="{42C76D6A-5F4C-4DCA-8517-939D14AD55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752038"/>
          <a:ext cx="3811375" cy="273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8">
            <a:extLst>
              <a:ext uri="{FF2B5EF4-FFF2-40B4-BE49-F238E27FC236}">
                <a16:creationId xmlns:a16="http://schemas.microsoft.com/office/drawing/2014/main" id="{104D2CE5-6A6C-40BA-B50F-1646759E2B04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528716"/>
          <a:ext cx="3811375" cy="305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D48FBA7E-F2E5-4E82-92D1-D92BF08EC43B}"/>
              </a:ext>
            </a:extLst>
          </p:cNvPr>
          <p:cNvSpPr/>
          <p:nvPr/>
        </p:nvSpPr>
        <p:spPr>
          <a:xfrm>
            <a:off x="1784540" y="2158198"/>
            <a:ext cx="154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Kvalitativní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D656628-2877-4FDB-B5FE-46E3B2BBA202}"/>
              </a:ext>
            </a:extLst>
          </p:cNvPr>
          <p:cNvSpPr/>
          <p:nvPr/>
        </p:nvSpPr>
        <p:spPr>
          <a:xfrm>
            <a:off x="5631925" y="2158197"/>
            <a:ext cx="1732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Kvantitativní</a:t>
            </a:r>
          </a:p>
        </p:txBody>
      </p:sp>
    </p:spTree>
    <p:extLst>
      <p:ext uri="{BB962C8B-B14F-4D97-AF65-F5344CB8AC3E}">
        <p14:creationId xmlns:p14="http://schemas.microsoft.com/office/powerpoint/2010/main" val="108557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8A9DB-9FA9-43B3-82F5-F25C2801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typy výzkumů v kvantitativní metodologii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6DA22-384C-4042-AB9C-2C0F88F0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dirty="0"/>
              <a:t>Orientační výzkum</a:t>
            </a:r>
          </a:p>
          <a:p>
            <a:r>
              <a:rPr lang="cs-CZ" dirty="0"/>
              <a:t>Korelační výzkum</a:t>
            </a:r>
          </a:p>
          <a:p>
            <a:r>
              <a:rPr lang="cs-CZ" dirty="0" err="1"/>
              <a:t>Kvaziexperimentální</a:t>
            </a:r>
            <a:r>
              <a:rPr lang="cs-CZ" dirty="0"/>
              <a:t> výzkum</a:t>
            </a:r>
          </a:p>
          <a:p>
            <a:r>
              <a:rPr lang="cs-CZ" dirty="0"/>
              <a:t>Experimentální výzkum</a:t>
            </a:r>
          </a:p>
        </p:txBody>
      </p:sp>
    </p:spTree>
    <p:extLst>
      <p:ext uri="{BB962C8B-B14F-4D97-AF65-F5344CB8AC3E}">
        <p14:creationId xmlns:p14="http://schemas.microsoft.com/office/powerpoint/2010/main" val="94105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5D7D6-2EC0-4B58-9F92-95BBDE23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D9649-5D9F-4E52-ADE5-D686DBB12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Kvantifikace a zkoumání  míry vztahů (těsnosti) mezi proměnnými.</a:t>
            </a:r>
          </a:p>
          <a:p>
            <a:r>
              <a:rPr lang="pt-BR" dirty="0"/>
              <a:t>Odpoví nám na otázku: </a:t>
            </a:r>
            <a:r>
              <a:rPr lang="pt-BR" i="1" dirty="0"/>
              <a:t>Souvisí jev A s jevem B?</a:t>
            </a:r>
            <a:endParaRPr lang="cs-CZ" i="1" dirty="0"/>
          </a:p>
          <a:p>
            <a:r>
              <a:rPr lang="cs-CZ" dirty="0"/>
              <a:t>Rozvoj souvisí s rozvojem statistických procedur (korelace, regrese, faktorová analýza, strukturální modelování)</a:t>
            </a:r>
          </a:p>
          <a:p>
            <a:r>
              <a:rPr lang="cs-CZ" dirty="0"/>
              <a:t>3 výsledky korelací</a:t>
            </a:r>
          </a:p>
          <a:p>
            <a:pPr lvl="1"/>
            <a:r>
              <a:rPr lang="cs-CZ" dirty="0"/>
              <a:t>Mezi korelovanými proměnnými neexistuje žádný vztah. </a:t>
            </a:r>
          </a:p>
          <a:p>
            <a:pPr lvl="1"/>
            <a:r>
              <a:rPr lang="cs-CZ" dirty="0"/>
              <a:t>Mezi proměnnými existuje kladný vztah – např. </a:t>
            </a:r>
            <a:r>
              <a:rPr lang="cs-CZ" i="1" dirty="0"/>
              <a:t>čím více …, tím více …</a:t>
            </a:r>
          </a:p>
          <a:p>
            <a:pPr lvl="1"/>
            <a:r>
              <a:rPr lang="cs-CZ" dirty="0"/>
              <a:t>Mezi proměnnými existuje záporný vztah – např. </a:t>
            </a:r>
            <a:r>
              <a:rPr lang="cs-CZ" i="1" dirty="0"/>
              <a:t>čím více …, tím méně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57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8B851-038F-4D79-8D30-4B877EB6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05ABA-EFB8-42CA-BC91-EC025975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D1F97DB-2850-4597-BB98-3982A6878E4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60" y="-171400"/>
            <a:ext cx="9369319" cy="61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9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0CC08-68DA-4A0F-AD11-262E221F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proměnná v korelacích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DDE83-63E5-4B50-B0B1-0A53A4ED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6124A2-6BB7-42BB-9CC8-53C2A5DD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35" y="1589918"/>
            <a:ext cx="5047130" cy="39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C039D-6576-4611-B35B-1C5D3843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≠ Kauzalita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52AAC41-1C79-4DD9-BDEF-62A29DE6A8C5}"/>
              </a:ext>
            </a:extLst>
          </p:cNvPr>
          <p:cNvSpPr/>
          <p:nvPr/>
        </p:nvSpPr>
        <p:spPr>
          <a:xfrm>
            <a:off x="5265102" y="5726906"/>
            <a:ext cx="39291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dirty="0"/>
              <a:t>Více zde: http://tylervigen.com/spurious-correlations</a:t>
            </a:r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5CA097A4-BB45-4241-997F-27F5068F2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" y="1768378"/>
            <a:ext cx="9132721" cy="3600400"/>
          </a:xfrm>
        </p:spPr>
      </p:pic>
    </p:spTree>
    <p:extLst>
      <p:ext uri="{BB962C8B-B14F-4D97-AF65-F5344CB8AC3E}">
        <p14:creationId xmlns:p14="http://schemas.microsoft.com/office/powerpoint/2010/main" val="33934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E2231-1A8E-4D56-A384-A58A010D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CE18E6-5648-4918-A8BE-CB5F0E9E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ladav\Desktop\korelace vs kauzalita.png">
            <a:extLst>
              <a:ext uri="{FF2B5EF4-FFF2-40B4-BE49-F238E27FC236}">
                <a16:creationId xmlns:a16="http://schemas.microsoft.com/office/drawing/2014/main" id="{EFADF448-D15D-4A97-BA63-DBD6ACB6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653947" cy="34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2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6ED03-7529-4609-A4DE-14092FE6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Kvaziexperimentální</a:t>
            </a:r>
            <a:r>
              <a:rPr lang="cs-CZ" dirty="0"/>
              <a:t>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CFEECF-F950-4DC5-AFA5-53AEAD91C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Snaha o odhalení kauzálních vztahů</a:t>
            </a:r>
          </a:p>
          <a:p>
            <a:r>
              <a:rPr lang="cs-CZ" dirty="0"/>
              <a:t>= </a:t>
            </a:r>
            <a:r>
              <a:rPr lang="cs-CZ" b="1" dirty="0"/>
              <a:t>Ex post facto výzkum</a:t>
            </a:r>
            <a:endParaRPr lang="cs-CZ" dirty="0"/>
          </a:p>
          <a:p>
            <a:r>
              <a:rPr lang="cs-CZ" dirty="0"/>
              <a:t>problémem je většinou faktické či z etických důvodů nemožné </a:t>
            </a:r>
            <a:r>
              <a:rPr lang="cs-CZ" b="1" dirty="0"/>
              <a:t>náhodné</a:t>
            </a:r>
            <a:r>
              <a:rPr lang="cs-CZ" dirty="0"/>
              <a:t> rozřazení osob do experimentální a kontrolní skupiny</a:t>
            </a:r>
          </a:p>
          <a:p>
            <a:r>
              <a:rPr lang="cs-CZ" dirty="0"/>
              <a:t>Nelze také manipulovat s nezávislou proměnnou (např. pohlaví, onemocnění)</a:t>
            </a:r>
          </a:p>
          <a:p>
            <a:r>
              <a:rPr lang="cs-CZ" dirty="0" err="1"/>
              <a:t>kvaziexperiment</a:t>
            </a:r>
            <a:r>
              <a:rPr lang="cs-CZ" dirty="0"/>
              <a:t> se často používá v přirozeném prostředí v rámci aplikovaného výzkumu</a:t>
            </a:r>
          </a:p>
          <a:p>
            <a:r>
              <a:rPr lang="cs-CZ" dirty="0"/>
              <a:t>Slabé omezení intervenujících proměnných (na rozdíl od experimentu) -&gt; </a:t>
            </a:r>
            <a:r>
              <a:rPr lang="cs-CZ" b="1" dirty="0"/>
              <a:t>má nižší vnitřní validitu</a:t>
            </a:r>
          </a:p>
        </p:txBody>
      </p:sp>
    </p:spTree>
    <p:extLst>
      <p:ext uri="{BB962C8B-B14F-4D97-AF65-F5344CB8AC3E}">
        <p14:creationId xmlns:p14="http://schemas.microsoft.com/office/powerpoint/2010/main" val="2027791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6D7B2-19BB-4450-A031-25C8198D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6A979-2DBD-43E2-9C38-91D49FFF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Hlavní nástroj empirického výzkumu – „Zlatý standard“</a:t>
            </a:r>
          </a:p>
          <a:p>
            <a:r>
              <a:rPr lang="cs-CZ" dirty="0"/>
              <a:t>Laboratorní metoda, obtížně proveditelný v kontextu „normálního života“</a:t>
            </a:r>
          </a:p>
          <a:p>
            <a:r>
              <a:rPr lang="cs-CZ" dirty="0"/>
              <a:t>Velice </a:t>
            </a:r>
            <a:r>
              <a:rPr lang="cs-CZ" b="1" dirty="0"/>
              <a:t>vysoká interní validita</a:t>
            </a:r>
            <a:r>
              <a:rPr lang="cs-CZ" dirty="0"/>
              <a:t>, ale může být nižší externí (ekologická) validita (na rozdíl od </a:t>
            </a:r>
            <a:r>
              <a:rPr lang="cs-CZ" dirty="0" err="1"/>
              <a:t>kvaziexperimentu</a:t>
            </a:r>
            <a:r>
              <a:rPr lang="cs-CZ" dirty="0"/>
              <a:t>)</a:t>
            </a:r>
          </a:p>
          <a:p>
            <a:r>
              <a:rPr lang="cs-CZ" dirty="0"/>
              <a:t>Etické problémy</a:t>
            </a:r>
          </a:p>
          <a:p>
            <a:r>
              <a:rPr lang="cs-CZ" dirty="0"/>
              <a:t>Slavné experimenty v sociálních vědách</a:t>
            </a:r>
          </a:p>
          <a:p>
            <a:pPr lvl="1"/>
            <a:r>
              <a:rPr lang="cs-CZ" i="1" dirty="0" err="1"/>
              <a:t>Zimbardo</a:t>
            </a:r>
            <a:r>
              <a:rPr lang="cs-CZ" i="1" dirty="0"/>
              <a:t> – Stanfordský vězeňský experiment (jednalo se spíše o kvazi-experiment)</a:t>
            </a:r>
          </a:p>
          <a:p>
            <a:pPr lvl="1"/>
            <a:r>
              <a:rPr lang="cs-CZ" i="1" dirty="0" err="1"/>
              <a:t>Milgram</a:t>
            </a:r>
            <a:r>
              <a:rPr lang="cs-CZ" i="1" dirty="0"/>
              <a:t> –  respekt k autoritě</a:t>
            </a:r>
          </a:p>
          <a:p>
            <a:pPr lvl="1"/>
            <a:r>
              <a:rPr lang="cs-CZ" i="1" dirty="0" err="1"/>
              <a:t>Aschův</a:t>
            </a:r>
            <a:r>
              <a:rPr lang="cs-CZ" i="1" dirty="0"/>
              <a:t> experiment - konformita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4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8BFD5-36D2-4BE1-983D-8F033A6A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metod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54735-939E-48CE-89AF-3298255D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Vznikají v důsledku </a:t>
            </a:r>
            <a:r>
              <a:rPr lang="cs-CZ" i="1" dirty="0"/>
              <a:t>nepřímosti měření </a:t>
            </a:r>
          </a:p>
          <a:p>
            <a:pPr lvl="1"/>
            <a:r>
              <a:rPr lang="cs-CZ" dirty="0"/>
              <a:t>Málokdy měříme daný konstrukt přímo, většinou pouze pomocí nějakých projevů -&gt; stoupá chyba měření</a:t>
            </a:r>
          </a:p>
          <a:p>
            <a:r>
              <a:rPr lang="cs-CZ" dirty="0"/>
              <a:t>Většina metod v humanitních a sociálních oborech bude mít tzv. chyby měření kvůli nepřímosti měření</a:t>
            </a:r>
          </a:p>
          <a:p>
            <a:r>
              <a:rPr lang="cs-CZ" dirty="0"/>
              <a:t>Konstantní chyby -&gt; </a:t>
            </a:r>
            <a:r>
              <a:rPr lang="cs-CZ" b="1" dirty="0"/>
              <a:t>validita</a:t>
            </a:r>
          </a:p>
          <a:p>
            <a:r>
              <a:rPr lang="cs-CZ" dirty="0"/>
              <a:t>Osobní chyby -&gt; standardizace I (objektivita)</a:t>
            </a:r>
          </a:p>
          <a:p>
            <a:r>
              <a:rPr lang="cs-CZ" dirty="0"/>
              <a:t>Proměnné chyby -&gt; </a:t>
            </a:r>
            <a:r>
              <a:rPr lang="cs-CZ" b="1" dirty="0"/>
              <a:t>reliabilita</a:t>
            </a:r>
          </a:p>
          <a:p>
            <a:r>
              <a:rPr lang="cs-CZ" dirty="0"/>
              <a:t>Interpretační chyby -&gt; standardizace II (normalizace)</a:t>
            </a:r>
          </a:p>
          <a:p>
            <a:r>
              <a:rPr lang="cs-CZ" dirty="0"/>
              <a:t>Celý tento proces se nazývá standardizace (III) metody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8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9B5AD-F2BB-4D39-B4C5-E45F1B7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metodologie na </a:t>
            </a:r>
            <a:r>
              <a:rPr lang="cs-CZ" dirty="0" err="1"/>
              <a:t>KISKu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2BC71-292A-4BCA-A5C3-3DE01EEE2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Podzim: ISKB06 Metodologie informačních studií a knihovnictví</a:t>
            </a:r>
          </a:p>
          <a:p>
            <a:r>
              <a:rPr lang="cs-CZ" dirty="0"/>
              <a:t>Jaro: ISKB15 Seminář k bakalářské práci: metodologie ISK</a:t>
            </a:r>
          </a:p>
        </p:txBody>
      </p:sp>
    </p:spTree>
    <p:extLst>
      <p:ext uri="{BB962C8B-B14F-4D97-AF65-F5344CB8AC3E}">
        <p14:creationId xmlns:p14="http://schemas.microsoft.com/office/powerpoint/2010/main" val="413517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661BA-6E03-45F4-AC3F-5E296590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validity a reliability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1BE1B-3346-4A76-AD70-5457AFA20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Validita = odmocnina z reliability</a:t>
            </a:r>
          </a:p>
          <a:p>
            <a:pPr lvl="1"/>
            <a:r>
              <a:rPr lang="cs-CZ" dirty="0"/>
              <a:t>Bez reliability nemůže být validita!</a:t>
            </a:r>
          </a:p>
          <a:p>
            <a:pPr lvl="1"/>
            <a:r>
              <a:rPr lang="cs-CZ" dirty="0"/>
              <a:t>Bez validity může být reliabilita (např. frenologie)!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820BB0-B660-4555-84E3-1FB96CF85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552824"/>
            <a:ext cx="5467381" cy="20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0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A9844-6F98-4CDB-B8E9-5B6BE1ED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Hledání vědeckých důkazů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5BDFB-BF30-4F49-912B-D1B56573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4356893"/>
          </a:xfrm>
        </p:spPr>
        <p:txBody>
          <a:bodyPr>
            <a:normAutofit/>
          </a:bodyPr>
          <a:lstStyle/>
          <a:p>
            <a:r>
              <a:rPr lang="cs-CZ" dirty="0"/>
              <a:t>Induktivní přístup: Důraz na </a:t>
            </a:r>
            <a:r>
              <a:rPr lang="cs-CZ" b="1" dirty="0"/>
              <a:t>verifikaci</a:t>
            </a:r>
          </a:p>
          <a:p>
            <a:r>
              <a:rPr lang="cs-CZ" dirty="0"/>
              <a:t>Problém indukce</a:t>
            </a:r>
            <a:endParaRPr lang="cs-CZ" b="1" dirty="0"/>
          </a:p>
          <a:p>
            <a:pPr lvl="1"/>
            <a:r>
              <a:rPr lang="cs-CZ" dirty="0" err="1"/>
              <a:t>Sextus</a:t>
            </a:r>
            <a:r>
              <a:rPr lang="cs-CZ" dirty="0"/>
              <a:t> </a:t>
            </a:r>
            <a:r>
              <a:rPr lang="cs-CZ" dirty="0" err="1"/>
              <a:t>Empiricus</a:t>
            </a:r>
            <a:endParaRPr lang="cs-CZ" dirty="0"/>
          </a:p>
          <a:p>
            <a:pPr lvl="1"/>
            <a:r>
              <a:rPr lang="cs-CZ" dirty="0"/>
              <a:t>Francis Bacon </a:t>
            </a:r>
          </a:p>
          <a:p>
            <a:pPr lvl="2"/>
            <a:r>
              <a:rPr lang="cs-CZ" dirty="0"/>
              <a:t>Východ slunce</a:t>
            </a:r>
          </a:p>
          <a:p>
            <a:pPr lvl="1"/>
            <a:r>
              <a:rPr lang="cs-CZ" b="1" dirty="0"/>
              <a:t>David </a:t>
            </a:r>
            <a:r>
              <a:rPr lang="cs-CZ" b="1" dirty="0" err="1"/>
              <a:t>Hume</a:t>
            </a:r>
            <a:r>
              <a:rPr lang="cs-CZ" b="1" dirty="0"/>
              <a:t> – Problém indukce</a:t>
            </a:r>
          </a:p>
          <a:p>
            <a:pPr lvl="1"/>
            <a:r>
              <a:rPr lang="cs-CZ" dirty="0"/>
              <a:t>Bertrand Russell</a:t>
            </a:r>
          </a:p>
          <a:p>
            <a:pPr lvl="2"/>
            <a:r>
              <a:rPr lang="cs-CZ" dirty="0"/>
              <a:t>Krocan-vědec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19E0087-3802-4C83-9569-6C7A1B9A2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29" y="2910403"/>
            <a:ext cx="3000071" cy="36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15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C1B2-1A8A-4CEF-860F-09F37A39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Snaha o „vyřešení“ problému indukce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EDC05-B87B-470E-962D-315CAEA15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Karl </a:t>
            </a:r>
            <a:r>
              <a:rPr lang="cs-CZ" dirty="0" err="1"/>
              <a:t>Popper</a:t>
            </a:r>
            <a:r>
              <a:rPr lang="cs-CZ" dirty="0"/>
              <a:t> – Kritický racionalismus</a:t>
            </a:r>
            <a:br>
              <a:rPr lang="cs-CZ" dirty="0"/>
            </a:br>
            <a:r>
              <a:rPr lang="cs-CZ" dirty="0"/>
              <a:t>(hypoteticko-deduktivní metoda)</a:t>
            </a:r>
          </a:p>
          <a:p>
            <a:pPr lvl="1"/>
            <a:r>
              <a:rPr lang="cs-CZ" dirty="0"/>
              <a:t>Černá labuť</a:t>
            </a:r>
          </a:p>
          <a:p>
            <a:r>
              <a:rPr lang="cs-CZ" i="1" dirty="0"/>
              <a:t>Logik der </a:t>
            </a:r>
            <a:r>
              <a:rPr lang="cs-CZ" i="1" dirty="0" err="1"/>
              <a:t>Forschung</a:t>
            </a:r>
            <a:endParaRPr lang="cs-CZ" i="1" dirty="0"/>
          </a:p>
          <a:p>
            <a:r>
              <a:rPr lang="cs-CZ" dirty="0"/>
              <a:t>1. Indukce neexistuje. </a:t>
            </a:r>
          </a:p>
          <a:p>
            <a:r>
              <a:rPr lang="cs-CZ" dirty="0"/>
              <a:t>2. Hypotézy lze jen </a:t>
            </a:r>
            <a:r>
              <a:rPr lang="cs-CZ" b="1" dirty="0"/>
              <a:t>falsifikovat</a:t>
            </a:r>
            <a:r>
              <a:rPr lang="cs-CZ" dirty="0"/>
              <a:t>, nikoli verifikovat </a:t>
            </a:r>
            <a:br>
              <a:rPr lang="cs-CZ" dirty="0"/>
            </a:br>
            <a:r>
              <a:rPr lang="cs-CZ" dirty="0"/>
              <a:t>- verifikace neexistuje. </a:t>
            </a:r>
          </a:p>
          <a:p>
            <a:r>
              <a:rPr lang="cs-CZ" dirty="0"/>
              <a:t>3. Demarkační kritérium - vědecká je jen </a:t>
            </a:r>
            <a:br>
              <a:rPr lang="cs-CZ" dirty="0"/>
            </a:br>
            <a:r>
              <a:rPr lang="cs-CZ" dirty="0" err="1"/>
              <a:t>falsifikovatelná</a:t>
            </a:r>
            <a:r>
              <a:rPr lang="cs-CZ" dirty="0"/>
              <a:t> teorie. </a:t>
            </a:r>
          </a:p>
          <a:p>
            <a:r>
              <a:rPr lang="cs-CZ" dirty="0"/>
              <a:t>4. Smyslem vědy je falsifikace.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A66AF5-981C-47DA-B41E-CD091ED6B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927626" cy="24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63411-EB52-4C73-B675-E15CA989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E7F1E-4974-4431-A1E5-73203F3C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 řeckého </a:t>
            </a:r>
            <a:r>
              <a:rPr lang="cs-CZ" dirty="0" err="1"/>
              <a:t>hypóthesis</a:t>
            </a:r>
            <a:r>
              <a:rPr lang="cs-CZ" dirty="0"/>
              <a:t> – předpoklad, domněnka</a:t>
            </a:r>
          </a:p>
          <a:p>
            <a:r>
              <a:rPr lang="cs-CZ" dirty="0"/>
              <a:t>Je psána výrokovou formou, je velice konkrétní.</a:t>
            </a:r>
          </a:p>
          <a:p>
            <a:r>
              <a:rPr lang="cs-CZ" dirty="0"/>
              <a:t>jednoduchost, </a:t>
            </a:r>
            <a:r>
              <a:rPr lang="cs-CZ" u="sng" dirty="0"/>
              <a:t>verifikovatelnost</a:t>
            </a:r>
            <a:r>
              <a:rPr lang="cs-CZ" dirty="0"/>
              <a:t>, </a:t>
            </a:r>
            <a:br>
              <a:rPr lang="cs-CZ" dirty="0"/>
            </a:br>
            <a:r>
              <a:rPr lang="cs-CZ" u="sng" dirty="0" err="1"/>
              <a:t>falsifikovatelnost</a:t>
            </a:r>
            <a:r>
              <a:rPr lang="cs-CZ" dirty="0"/>
              <a:t>, srozumitelnost.</a:t>
            </a:r>
          </a:p>
        </p:txBody>
      </p:sp>
    </p:spTree>
    <p:extLst>
      <p:ext uri="{BB962C8B-B14F-4D97-AF65-F5344CB8AC3E}">
        <p14:creationId xmlns:p14="http://schemas.microsoft.com/office/powerpoint/2010/main" val="35939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608" y="2057400"/>
            <a:ext cx="8095268" cy="3639852"/>
          </a:xfrm>
        </p:spPr>
        <p:txBody>
          <a:bodyPr>
            <a:normAutofit/>
          </a:bodyPr>
          <a:lstStyle/>
          <a:p>
            <a:r>
              <a:rPr lang="cs-CZ" dirty="0"/>
              <a:t>Proces rozhodování o tom, jestli přijmeme, nebo zamítneme hypotézu</a:t>
            </a:r>
          </a:p>
          <a:p>
            <a:r>
              <a:rPr lang="cs-CZ" dirty="0"/>
              <a:t>Podobně jako indukce, snaha o generalizaci výsledku získaného ze vzorku na populaci.</a:t>
            </a:r>
          </a:p>
          <a:p>
            <a:r>
              <a:rPr lang="cs-CZ" dirty="0"/>
              <a:t>Nulová vs. Alternativní hypotéza</a:t>
            </a:r>
          </a:p>
        </p:txBody>
      </p:sp>
    </p:spTree>
    <p:extLst>
      <p:ext uri="{BB962C8B-B14F-4D97-AF65-F5344CB8AC3E}">
        <p14:creationId xmlns:p14="http://schemas.microsoft.com/office/powerpoint/2010/main" val="248781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hypotéz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1268760"/>
            <a:ext cx="8606730" cy="558924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1. Určení statistické hypotézy</a:t>
            </a:r>
          </a:p>
          <a:p>
            <a:r>
              <a:rPr lang="cs-CZ" dirty="0"/>
              <a:t>2. Statistická indukce (NHST, </a:t>
            </a:r>
            <a:r>
              <a:rPr lang="cs-CZ" dirty="0" err="1"/>
              <a:t>Null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significance</a:t>
            </a:r>
            <a:r>
              <a:rPr lang="cs-CZ" dirty="0"/>
              <a:t> testing) </a:t>
            </a:r>
          </a:p>
          <a:p>
            <a:pPr lvl="1"/>
            <a:r>
              <a:rPr lang="cs-CZ" dirty="0"/>
              <a:t>2. Určení hladiny chyby </a:t>
            </a:r>
            <a:r>
              <a:rPr lang="el-GR" dirty="0"/>
              <a:t>α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3. Výpočet testovací statistiky </a:t>
            </a:r>
          </a:p>
          <a:p>
            <a:r>
              <a:rPr lang="cs-CZ" dirty="0"/>
              <a:t>4. Rozhodnutí</a:t>
            </a:r>
          </a:p>
          <a:p>
            <a:pPr marL="685800" lvl="1" indent="-342900">
              <a:buAutoNum type="arabicParenR"/>
            </a:pPr>
            <a:r>
              <a:rPr lang="cs-CZ" b="1" u="sng" dirty="0"/>
              <a:t>Vyvrátili jsme nulovou hypotézu (</a:t>
            </a:r>
            <a:r>
              <a:rPr lang="cs-CZ" b="1" u="sng" dirty="0" err="1"/>
              <a:t>reject</a:t>
            </a:r>
            <a:r>
              <a:rPr lang="cs-CZ" b="1" u="sng" dirty="0"/>
              <a:t>)</a:t>
            </a:r>
            <a:r>
              <a:rPr lang="cs-CZ" dirty="0"/>
              <a:t> -&gt; tzn., že jsme našli podporu pro naší alternativní hypotézu! (ne úplně korektně – </a:t>
            </a:r>
            <a:r>
              <a:rPr lang="cs-CZ" b="1" dirty="0"/>
              <a:t>potvrdili jsme alternativní/výzkumnou hypotézu</a:t>
            </a:r>
            <a:r>
              <a:rPr lang="cs-CZ" dirty="0"/>
              <a:t>)</a:t>
            </a:r>
          </a:p>
          <a:p>
            <a:pPr marL="685800" lvl="1" indent="-342900">
              <a:buAutoNum type="arabicParenR"/>
            </a:pPr>
            <a:r>
              <a:rPr lang="cs-CZ" b="1" u="sng" dirty="0"/>
              <a:t>Nepodařilo se nám vyvrátit nulovou hypotézu (</a:t>
            </a:r>
            <a:r>
              <a:rPr lang="cs-CZ" b="1" u="sng" dirty="0" err="1"/>
              <a:t>failed</a:t>
            </a:r>
            <a:r>
              <a:rPr lang="cs-CZ" b="1" u="sng" dirty="0"/>
              <a:t> to </a:t>
            </a:r>
            <a:r>
              <a:rPr lang="cs-CZ" b="1" u="sng" dirty="0" err="1"/>
              <a:t>reject</a:t>
            </a:r>
            <a:r>
              <a:rPr lang="cs-CZ" b="1" u="sng" dirty="0"/>
              <a:t>) </a:t>
            </a:r>
            <a:r>
              <a:rPr lang="cs-CZ" dirty="0"/>
              <a:t>-&gt; nenašli jsme podporu pro alternativní hypotézu, ALE nenašli jsme ani podporu pro nulovou hypotézu! (ne úplně korektně – </a:t>
            </a:r>
            <a:r>
              <a:rPr lang="cs-CZ" b="1" dirty="0"/>
              <a:t>nepotvrdili jsme alternativní/výzkumnou hypotézu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Nic jiného nemůžeme v klasickém testování hypotéz interpretovat!</a:t>
            </a:r>
          </a:p>
          <a:p>
            <a:r>
              <a:rPr lang="cs-CZ" strike="sngStrike" dirty="0"/>
              <a:t>nesignifikantní výsledek značí podporu nulové hypotézy (neexistenci jevu, vztahu)</a:t>
            </a:r>
          </a:p>
          <a:p>
            <a:pPr marL="0" indent="0">
              <a:buNone/>
            </a:pPr>
            <a:endParaRPr lang="cs-CZ" sz="1425" dirty="0"/>
          </a:p>
        </p:txBody>
      </p:sp>
    </p:spTree>
    <p:extLst>
      <p:ext uri="{BB962C8B-B14F-4D97-AF65-F5344CB8AC3E}">
        <p14:creationId xmlns:p14="http://schemas.microsoft.com/office/powerpoint/2010/main" val="205795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D9A7F-FEDB-4CA3-B9E1-15E43AF1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963" y="5384514"/>
            <a:ext cx="1778946" cy="302520"/>
          </a:xfrm>
        </p:spPr>
        <p:txBody>
          <a:bodyPr>
            <a:normAutofit/>
          </a:bodyPr>
          <a:lstStyle/>
          <a:p>
            <a:r>
              <a:rPr lang="cs-CZ" sz="1200" dirty="0" err="1">
                <a:latin typeface="+mn-lt"/>
              </a:rPr>
              <a:t>Disproved</a:t>
            </a:r>
            <a:r>
              <a:rPr lang="cs-CZ" sz="1200" dirty="0">
                <a:latin typeface="+mn-lt"/>
              </a:rPr>
              <a:t> = </a:t>
            </a:r>
            <a:r>
              <a:rPr lang="cs-CZ" sz="1200" dirty="0" err="1">
                <a:latin typeface="+mn-lt"/>
              </a:rPr>
              <a:t>reject</a:t>
            </a:r>
            <a:endParaRPr lang="cs-CZ" sz="1200" dirty="0">
              <a:latin typeface="+mn-lt"/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7A8672D7-33F8-4F2D-AF3F-68A9005E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134" y="857250"/>
            <a:ext cx="3372349" cy="5080422"/>
          </a:xfrm>
        </p:spPr>
      </p:pic>
    </p:spTree>
    <p:extLst>
      <p:ext uri="{BB962C8B-B14F-4D97-AF65-F5344CB8AC3E}">
        <p14:creationId xmlns:p14="http://schemas.microsoft.com/office/powerpoint/2010/main" val="3165064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56FDEEC1-51FE-4F76-AD4E-79E5BF7477F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58651"/>
            <a:ext cx="4875023" cy="23950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FC11DB-4D65-47F7-AA9E-9510BE0D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Operacionalizace a dělení proměnných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E73F2-9028-480F-A7C8-5E3BD1FB3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Nezávislá proměnná</a:t>
            </a:r>
          </a:p>
          <a:p>
            <a:r>
              <a:rPr lang="cs-CZ" dirty="0"/>
              <a:t>Závislá proměnná</a:t>
            </a:r>
          </a:p>
          <a:p>
            <a:r>
              <a:rPr lang="cs-CZ" dirty="0"/>
              <a:t>Intervenující</a:t>
            </a:r>
            <a:br>
              <a:rPr lang="cs-CZ" dirty="0"/>
            </a:br>
            <a:r>
              <a:rPr lang="cs-CZ" dirty="0"/>
              <a:t>proměnné</a:t>
            </a:r>
          </a:p>
          <a:p>
            <a:endParaRPr lang="cs-CZ" dirty="0"/>
          </a:p>
          <a:p>
            <a:r>
              <a:rPr lang="cs-CZ" dirty="0"/>
              <a:t>Úrovně měření 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A9C89D-B1DF-4DF4-AE6D-A29868CE5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10" y="3532815"/>
            <a:ext cx="4987777" cy="33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51E69-24CF-4DD2-B40E-B03A23EB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11" y="2492896"/>
            <a:ext cx="8229600" cy="1143000"/>
          </a:xfrm>
        </p:spPr>
        <p:txBody>
          <a:bodyPr/>
          <a:lstStyle/>
          <a:p>
            <a:r>
              <a:rPr lang="cs-CZ" dirty="0"/>
              <a:t>2. Část – Úvod do statistiky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A1C72-0C18-4D8B-8959-AAC9D0FF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15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části statistiky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1) Získávání dat (výběr populace)</a:t>
            </a:r>
          </a:p>
          <a:p>
            <a:r>
              <a:rPr lang="cs-CZ" dirty="0"/>
              <a:t>2) Analýza dat (deskriptivní/popisná statistika)</a:t>
            </a:r>
          </a:p>
          <a:p>
            <a:pPr lvl="1"/>
            <a:r>
              <a:rPr lang="cs-CZ" dirty="0"/>
              <a:t>Snaha o popis dat, jejich distribuci, atd.</a:t>
            </a:r>
          </a:p>
          <a:p>
            <a:r>
              <a:rPr lang="cs-CZ" dirty="0"/>
              <a:t>3) Statistické usuzování (inferenční/indukční statistika)</a:t>
            </a:r>
          </a:p>
          <a:p>
            <a:pPr lvl="1"/>
            <a:r>
              <a:rPr lang="cs-CZ" dirty="0"/>
              <a:t>Snaha rozhodnout, jestli (a s jakou pravděpodobností) platí zjištění ze vzorku na populaci</a:t>
            </a:r>
          </a:p>
          <a:p>
            <a:pPr lvl="1"/>
            <a:r>
              <a:rPr lang="cs-CZ" dirty="0"/>
              <a:t>Testování hypotéz</a:t>
            </a:r>
          </a:p>
          <a:p>
            <a:pPr marL="971550" lvl="1" indent="-514350">
              <a:buAutoNum type="alphaLcParenR"/>
            </a:pPr>
            <a:r>
              <a:rPr lang="cs-CZ" dirty="0"/>
              <a:t>Parametrická statistika</a:t>
            </a:r>
          </a:p>
          <a:p>
            <a:pPr marL="971550" lvl="1" indent="-514350">
              <a:buAutoNum type="alphaLcParenR"/>
            </a:pPr>
            <a:r>
              <a:rPr lang="cs-CZ" dirty="0" err="1"/>
              <a:t>Neparametrická</a:t>
            </a:r>
            <a:r>
              <a:rPr lang="cs-CZ" dirty="0"/>
              <a:t> (a robustní) statistika</a:t>
            </a:r>
          </a:p>
        </p:txBody>
      </p:sp>
    </p:spTree>
    <p:extLst>
      <p:ext uri="{BB962C8B-B14F-4D97-AF65-F5344CB8AC3E}">
        <p14:creationId xmlns:p14="http://schemas.microsoft.com/office/powerpoint/2010/main" val="272668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7E31F-67C7-46A9-B258-0AD62164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78E42-BBFB-4C25-9A74-E877794C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392487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Hendl</a:t>
            </a:r>
            <a:r>
              <a:rPr lang="cs-CZ" dirty="0"/>
              <a:t> J. (2015). Přehled statistických metod: analýza a metaanalýza dat. Praha: Portál.</a:t>
            </a:r>
          </a:p>
          <a:p>
            <a:r>
              <a:rPr lang="cs-CZ" dirty="0" err="1"/>
              <a:t>Hendl</a:t>
            </a:r>
            <a:r>
              <a:rPr lang="cs-CZ" dirty="0"/>
              <a:t> J. (2008). Kvalitativní výzkum: základní teorie, metody a aplikace. Praha: Portál.</a:t>
            </a:r>
          </a:p>
          <a:p>
            <a:r>
              <a:rPr lang="cs-CZ" dirty="0"/>
              <a:t>Reichel, J. (2009). Kapitoly metodologie sociálních výzkumů. Praha: Grada.</a:t>
            </a:r>
          </a:p>
          <a:p>
            <a:r>
              <a:rPr lang="en-US" dirty="0"/>
              <a:t>Pickard</a:t>
            </a:r>
            <a:r>
              <a:rPr lang="cs-CZ" dirty="0"/>
              <a:t>,</a:t>
            </a:r>
            <a:r>
              <a:rPr lang="en-US" dirty="0"/>
              <a:t> A.</a:t>
            </a:r>
            <a:r>
              <a:rPr lang="cs-CZ" dirty="0"/>
              <a:t> </a:t>
            </a:r>
            <a:r>
              <a:rPr lang="en-US" dirty="0"/>
              <a:t>J. (2013). Research methods in information.</a:t>
            </a:r>
            <a:r>
              <a:rPr lang="cs-CZ" dirty="0"/>
              <a:t> London: Facet </a:t>
            </a:r>
            <a:r>
              <a:rPr lang="cs-CZ" dirty="0" err="1"/>
              <a:t>publishing</a:t>
            </a:r>
            <a:r>
              <a:rPr lang="cs-CZ" dirty="0"/>
              <a:t>.</a:t>
            </a:r>
          </a:p>
          <a:p>
            <a:r>
              <a:rPr lang="cs-CZ" dirty="0"/>
              <a:t>Novotná, H., et al. (2020). Metody výzkumu ve společenských vědách. Praha: Karlova univerzita.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522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3EC427A-C29A-44FF-AB18-779D70648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17" y="68263"/>
            <a:ext cx="8961966" cy="6721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4773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výběrů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94653"/>
              </p:ext>
            </p:extLst>
          </p:nvPr>
        </p:nvGraphicFramePr>
        <p:xfrm>
          <a:off x="714863" y="2204864"/>
          <a:ext cx="7714274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4786">
                  <a:extLst>
                    <a:ext uri="{9D8B030D-6E8A-4147-A177-3AD203B41FA5}">
                      <a16:colId xmlns:a16="http://schemas.microsoft.com/office/drawing/2014/main" val="757948969"/>
                    </a:ext>
                  </a:extLst>
                </a:gridCol>
              </a:tblGrid>
              <a:tr h="415431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Reprezentativní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Nereprezentativní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Pravděpodobnostní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Nepravděpodobnostní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Prostý náhodný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Kvótní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Snowball (sněhová koule)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Systematický náhodný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Teoretický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775">
                <a:tc>
                  <a:txBody>
                    <a:bodyPr/>
                    <a:lstStyle/>
                    <a:p>
                      <a:r>
                        <a:rPr lang="cs-CZ" sz="1800" dirty="0"/>
                        <a:t>Náhodný stratifikovaný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Výběr typických či kritických případů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Náhodný skupinkový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Příležitostný výběr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r>
                        <a:rPr lang="cs-CZ" sz="1800" dirty="0"/>
                        <a:t>Náhodný vícestupňový výběr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Účelový výběr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581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A687790-3F77-47EF-B1CA-BA2337A2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976" y="68263"/>
            <a:ext cx="5326049" cy="67214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79374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dat pro analýzu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Export dat</a:t>
            </a:r>
          </a:p>
          <a:p>
            <a:r>
              <a:rPr lang="cs-CZ" dirty="0"/>
              <a:t>2) </a:t>
            </a:r>
            <a:r>
              <a:rPr lang="cs-CZ" dirty="0" err="1"/>
              <a:t>Koding</a:t>
            </a:r>
            <a:r>
              <a:rPr lang="cs-CZ" dirty="0"/>
              <a:t> a kontrola dat</a:t>
            </a:r>
          </a:p>
          <a:p>
            <a:r>
              <a:rPr lang="cs-CZ" dirty="0"/>
              <a:t>3) Import dat</a:t>
            </a:r>
          </a:p>
          <a:p>
            <a:r>
              <a:rPr lang="cs-CZ" dirty="0"/>
              <a:t>4) Čištění dat</a:t>
            </a:r>
          </a:p>
          <a:p>
            <a:r>
              <a:rPr lang="cs-CZ" dirty="0"/>
              <a:t>5) Analýza </a:t>
            </a:r>
            <a:r>
              <a:rPr lang="cs-CZ" dirty="0" err="1"/>
              <a:t>outlierů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28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3" name="Picture 3" descr="C:\Users\ladav\Desktop\e5c40dd06a9cdda2ac8810189760654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" y="1417638"/>
            <a:ext cx="8106918" cy="45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11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754B6-B436-4167-BAA1-C1572B71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Deskripce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A208F9-DC2B-4C6F-BAC5-D99E799E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charakteristiky popisovaných proměnných:</a:t>
            </a:r>
          </a:p>
          <a:p>
            <a:pPr lvl="1"/>
            <a:r>
              <a:rPr lang="cs-CZ" dirty="0"/>
              <a:t>Rozdělení hodnot</a:t>
            </a:r>
          </a:p>
          <a:p>
            <a:pPr lvl="1"/>
            <a:r>
              <a:rPr lang="cs-CZ" dirty="0"/>
              <a:t>Míry centrální tendence</a:t>
            </a:r>
          </a:p>
          <a:p>
            <a:pPr lvl="1"/>
            <a:r>
              <a:rPr lang="cs-CZ" dirty="0"/>
              <a:t>Míry variability</a:t>
            </a:r>
          </a:p>
          <a:p>
            <a:pPr lvl="1"/>
            <a:r>
              <a:rPr lang="cs-CZ" dirty="0"/>
              <a:t>Grafy (vizualizace dat)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463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ladav\Desktop\Nový rastrový obráze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5" y="1054869"/>
            <a:ext cx="43673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dav\Desktop\Nový rastrový obrázek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86" y="1293243"/>
            <a:ext cx="3988201" cy="23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07710" y="3969060"/>
            <a:ext cx="43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C343753-7198-4640-82CD-026D6A4D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23" y="4067847"/>
            <a:ext cx="5343526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85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C67F9-96DE-42E7-B480-163914AC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centrální tendence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23ECE-E7ED-48E0-A280-B7FF448A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Aritmetický průměr, medián, modus, suma, 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437C69-2360-49D8-855D-F02C9350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24364"/>
            <a:ext cx="6301537" cy="42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22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Míry variability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Popisují kolísání v rozdělení hodnot</a:t>
            </a:r>
          </a:p>
          <a:p>
            <a:r>
              <a:rPr lang="cs-CZ" dirty="0"/>
              <a:t>Informace o tom, jak dalece jsou data kolem středové hodnoty nakupena či naopak rozptýlena</a:t>
            </a:r>
          </a:p>
          <a:p>
            <a:r>
              <a:rPr lang="cs-CZ" b="1" dirty="0"/>
              <a:t>Nejčastější míry variability</a:t>
            </a:r>
            <a:r>
              <a:rPr lang="cs-CZ" dirty="0"/>
              <a:t>: rozpětí, </a:t>
            </a:r>
            <a:r>
              <a:rPr lang="cs-CZ" dirty="0" err="1"/>
              <a:t>mezikvartilové</a:t>
            </a:r>
            <a:r>
              <a:rPr lang="cs-CZ" dirty="0"/>
              <a:t> rozpětí, rozptyl, směrodatná odchylka, </a:t>
            </a:r>
            <a:r>
              <a:rPr lang="cs-CZ" dirty="0" err="1"/>
              <a:t>medianová</a:t>
            </a:r>
            <a:r>
              <a:rPr lang="cs-CZ" dirty="0"/>
              <a:t> směrodatná odchylka, variační koeficient</a:t>
            </a:r>
          </a:p>
        </p:txBody>
      </p:sp>
    </p:spTree>
    <p:extLst>
      <p:ext uri="{BB962C8B-B14F-4D97-AF65-F5344CB8AC3E}">
        <p14:creationId xmlns:p14="http://schemas.microsoft.com/office/powerpoint/2010/main" val="4080507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je důležité reportovat také míru variability?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</a:t>
            </a:r>
            <a:br>
              <a:rPr lang="cs-CZ" dirty="0"/>
            </a:br>
            <a:r>
              <a:rPr lang="cs-CZ" dirty="0"/>
              <a:t>Průměr </a:t>
            </a:r>
            <a:br>
              <a:rPr lang="cs-CZ" dirty="0"/>
            </a:br>
            <a:r>
              <a:rPr lang="cs-CZ" dirty="0"/>
              <a:t>obou</a:t>
            </a:r>
            <a:br>
              <a:rPr lang="cs-CZ" dirty="0"/>
            </a:br>
            <a:r>
              <a:rPr lang="cs-CZ" dirty="0"/>
              <a:t>vzorků</a:t>
            </a:r>
            <a:br>
              <a:rPr lang="cs-CZ" dirty="0"/>
            </a:br>
            <a:r>
              <a:rPr lang="cs-CZ" dirty="0"/>
              <a:t>je</a:t>
            </a:r>
            <a:br>
              <a:rPr lang="cs-CZ" dirty="0"/>
            </a:br>
            <a:r>
              <a:rPr lang="cs-CZ" dirty="0"/>
              <a:t>stejný,</a:t>
            </a:r>
            <a:br>
              <a:rPr lang="cs-CZ" dirty="0"/>
            </a:br>
            <a:r>
              <a:rPr lang="cs-CZ" dirty="0"/>
              <a:t>ale SD</a:t>
            </a:r>
            <a:br>
              <a:rPr lang="cs-CZ" dirty="0"/>
            </a:br>
            <a:r>
              <a:rPr lang="cs-CZ" dirty="0"/>
              <a:t>je jiná</a:t>
            </a:r>
          </a:p>
        </p:txBody>
      </p:sp>
      <p:pic>
        <p:nvPicPr>
          <p:cNvPr id="7170" name="Picture 2" descr="C:\Users\ladav\Downloads\Comparison_standard_devia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768752" cy="50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F27FD-B87F-4468-B6AD-79D6FA9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C7440D-E37E-48E2-AA9F-F7BC5FC6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Mareš, P., Rabušic, L., &amp; Soukup, P. (2015). Analýza </a:t>
            </a:r>
            <a:r>
              <a:rPr lang="cs-CZ" dirty="0" err="1"/>
              <a:t>sociálněvědních</a:t>
            </a:r>
            <a:r>
              <a:rPr lang="cs-CZ" dirty="0"/>
              <a:t> dat (nejen) v SPSS. Brno: Masarykova univerzita.</a:t>
            </a:r>
          </a:p>
          <a:p>
            <a:r>
              <a:rPr lang="cs-CZ" dirty="0"/>
              <a:t>Urbánek, T., </a:t>
            </a:r>
            <a:r>
              <a:rPr lang="cs-CZ" dirty="0" err="1"/>
              <a:t>Denglerová</a:t>
            </a:r>
            <a:r>
              <a:rPr lang="cs-CZ" dirty="0"/>
              <a:t>, D., &amp; Širůček, J. (2011). Psychometrika: měření v psychologii. Praha: Portál.</a:t>
            </a:r>
          </a:p>
          <a:p>
            <a:r>
              <a:rPr lang="cs-CZ" dirty="0" err="1"/>
              <a:t>Disman</a:t>
            </a:r>
            <a:r>
              <a:rPr lang="cs-CZ" dirty="0"/>
              <a:t>, M. (1993). Jak se vyrábí sociologická znalost. Praha: Karolinum.</a:t>
            </a:r>
          </a:p>
          <a:p>
            <a:r>
              <a:rPr lang="cs-CZ" dirty="0" err="1"/>
              <a:t>Ferjenčík</a:t>
            </a:r>
            <a:r>
              <a:rPr lang="cs-CZ" dirty="0"/>
              <a:t>, J. (2000). Úvod do metodologie psychologického výzkum. Praha: Portál.</a:t>
            </a:r>
          </a:p>
          <a:p>
            <a:r>
              <a:rPr lang="cs-CZ" dirty="0"/>
              <a:t>Švaříček, R., &amp; </a:t>
            </a:r>
            <a:r>
              <a:rPr lang="cs-CZ" dirty="0" err="1"/>
              <a:t>Šeďová</a:t>
            </a:r>
            <a:r>
              <a:rPr lang="cs-CZ" dirty="0"/>
              <a:t>, K. (2014). Kvalitativní výzkum v pedagogických vědách. Praha: Portál.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22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4C50114-CE19-456B-B653-65995D3696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19" y="1041025"/>
            <a:ext cx="3739660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UtXp5HOCZOn20deo_Prgs-Blqn3fqUuzS_avxZDha0tlJhpHA5xWjIcbXThS9mmKq28AyN1xqvHDhpbe9C54aSlrsB5MYPdgwm4AXJ9IeIT5_CYqEYBDj2nh1nguTB59m7gWDvGY">
            <a:extLst>
              <a:ext uri="{FF2B5EF4-FFF2-40B4-BE49-F238E27FC236}">
                <a16:creationId xmlns:a16="http://schemas.microsoft.com/office/drawing/2014/main" id="{80F1F42E-A5FF-4921-A0DF-32E07C58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2448191"/>
            <a:ext cx="5525156" cy="324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392EC1-0E00-426C-9158-9509009C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7A8052-BA52-4D10-A5ED-FA0C6BEF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60" y="149106"/>
            <a:ext cx="3150524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089BB1-BB29-4B43-8C53-3F19C01A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754"/>
            <a:ext cx="3672408" cy="217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9A7B8A-6CFA-42D8-B70C-A408E0C3F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03853"/>
            <a:ext cx="4256310" cy="25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B167B03-975E-45D1-B753-E1C3468A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98" y="2535196"/>
            <a:ext cx="3762201" cy="27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08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2B8A1-6C09-4274-BDAC-9748A03C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Induktivní statistika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23300-9A86-442A-ABAC-0B26080E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cílem induktivní statistiky je odhadnout parametry populace z charakteristik vzorku (výběrového souboru)</a:t>
            </a:r>
          </a:p>
          <a:p>
            <a:pPr lvl="1"/>
            <a:r>
              <a:rPr lang="cs-CZ" dirty="0"/>
              <a:t>Umožňuje testovat hypotézy</a:t>
            </a:r>
          </a:p>
          <a:p>
            <a:pPr lvl="1"/>
            <a:r>
              <a:rPr lang="cs-CZ" dirty="0"/>
              <a:t>Snaha o generalizaci výsledků získaných ze vzorku na populaci</a:t>
            </a:r>
          </a:p>
          <a:p>
            <a:pPr lvl="1"/>
            <a:r>
              <a:rPr lang="cs-CZ" dirty="0"/>
              <a:t>Rozlišujeme parametrickou a neparametrickou statistiku</a:t>
            </a:r>
          </a:p>
          <a:p>
            <a:pPr lvl="1"/>
            <a:r>
              <a:rPr lang="cs-CZ" dirty="0"/>
              <a:t>Je založena na teorii pravděpodobnosti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584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Jaká je šance, že padne v ruletě červená barva? (ruleta má 18 červených, 18 černých, 1 bonusové políčko)</a:t>
            </a:r>
          </a:p>
          <a:p>
            <a:pPr lvl="1"/>
            <a:r>
              <a:rPr lang="cs-CZ" dirty="0"/>
              <a:t>18/37 = 0,4864 = 48,64 %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A4DD50-9881-4B4F-A8A0-ACBEB2AAA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4" y="3994781"/>
            <a:ext cx="390144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Lindě je 31 let, je svobodná, upřímná a velmi bystrá. Vystudovala filosofii. Jako studentka se hluboce zajímala o problémy diskriminace a sociální spravedlnosti a také se účastnila protijaderných demonstrací. </a:t>
            </a:r>
          </a:p>
          <a:p>
            <a:r>
              <a:rPr lang="cs-CZ" dirty="0"/>
              <a:t>Co je pravděpodobnější? </a:t>
            </a:r>
          </a:p>
          <a:p>
            <a:pPr lvl="1"/>
            <a:r>
              <a:rPr lang="cs-CZ" dirty="0"/>
              <a:t>A) Linda je bankovní úřednice. </a:t>
            </a:r>
          </a:p>
          <a:p>
            <a:pPr lvl="1"/>
            <a:r>
              <a:rPr lang="cs-CZ" dirty="0"/>
              <a:t>B) Linda je bankovní úřednice a je aktivní ve feministickém hnutí.</a:t>
            </a:r>
          </a:p>
        </p:txBody>
      </p:sp>
    </p:spTree>
    <p:extLst>
      <p:ext uri="{BB962C8B-B14F-4D97-AF65-F5344CB8AC3E}">
        <p14:creationId xmlns:p14="http://schemas.microsoft.com/office/powerpoint/2010/main" val="3792385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Pravděpodobnost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Z logiky </a:t>
            </a:r>
            <a:r>
              <a:rPr lang="cs-CZ" dirty="0" err="1"/>
              <a:t>Vennových</a:t>
            </a:r>
            <a:r>
              <a:rPr lang="cs-CZ" dirty="0"/>
              <a:t> diagramů -&gt; A) je správně</a:t>
            </a:r>
          </a:p>
          <a:p>
            <a:pPr lvl="1"/>
            <a:r>
              <a:rPr lang="cs-CZ" dirty="0"/>
              <a:t>Chybují i matematici, mluví se o tzv. intuitivní statistice a heuristikách </a:t>
            </a:r>
          </a:p>
          <a:p>
            <a:pPr lvl="1"/>
            <a:r>
              <a:rPr lang="cs-CZ" dirty="0"/>
              <a:t>viz </a:t>
            </a:r>
            <a:r>
              <a:rPr lang="cs-CZ" dirty="0" err="1"/>
              <a:t>Kahneman</a:t>
            </a:r>
            <a:r>
              <a:rPr lang="cs-CZ" dirty="0"/>
              <a:t>, Myšlení pomalé a rychlé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E1E078-9F6B-4532-A8B2-63716711B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63568"/>
            <a:ext cx="4979432" cy="29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5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1. a 2. typu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92460"/>
              </p:ext>
            </p:extLst>
          </p:nvPr>
        </p:nvGraphicFramePr>
        <p:xfrm>
          <a:off x="395536" y="1628800"/>
          <a:ext cx="8229600" cy="27432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cs-CZ" dirty="0">
                          <a:effectLst/>
                        </a:rPr>
                      </a:br>
                      <a:r>
                        <a:rPr lang="cs-CZ" dirty="0">
                          <a:effectLst/>
                        </a:rPr>
                        <a:t>Nulová hypotéza (</a:t>
                      </a:r>
                      <a:r>
                        <a:rPr lang="cs-CZ" i="1" dirty="0">
                          <a:effectLst/>
                        </a:rPr>
                        <a:t>H</a:t>
                      </a:r>
                      <a:r>
                        <a:rPr lang="cs-CZ" i="1" baseline="-25000" dirty="0">
                          <a:effectLst/>
                        </a:rPr>
                        <a:t>0</a:t>
                      </a:r>
                      <a:r>
                        <a:rPr lang="cs-CZ" dirty="0">
                          <a:effectLst/>
                        </a:rPr>
                        <a:t>) je pravdivá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Nulová hypotéza (</a:t>
                      </a:r>
                      <a:r>
                        <a:rPr lang="cs-CZ" i="1" dirty="0">
                          <a:effectLst/>
                        </a:rPr>
                        <a:t>H</a:t>
                      </a:r>
                      <a:r>
                        <a:rPr lang="cs-CZ" i="1" baseline="-25000" dirty="0">
                          <a:effectLst/>
                        </a:rPr>
                        <a:t>0</a:t>
                      </a:r>
                      <a:r>
                        <a:rPr lang="cs-CZ" dirty="0">
                          <a:effectLst/>
                        </a:rPr>
                        <a:t>) je nepravdivá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Zamítneme nulovou hypotézu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Chyba typu I</a:t>
                      </a:r>
                      <a:br>
                        <a:rPr lang="pl-PL" dirty="0">
                          <a:effectLst/>
                        </a:rPr>
                      </a:br>
                      <a:r>
                        <a:rPr lang="pl-PL" dirty="0">
                          <a:effectLst/>
                        </a:rPr>
                        <a:t>Falešně pozitivní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Správný výsledek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Pravdivě pozitivní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Nezamítneme nulovou hypotézu/ selžeme ve snaze zamítnout nulovou hypotézu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Správný výsledek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>
                          <a:effectLst/>
                        </a:rPr>
                        <a:t>Pravdivě negativní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effectLst/>
                        </a:rPr>
                        <a:t>Chyba typu II</a:t>
                      </a:r>
                      <a:br>
                        <a:rPr lang="pl-PL" dirty="0">
                          <a:effectLst/>
                        </a:rPr>
                      </a:br>
                      <a:r>
                        <a:rPr lang="pl-PL" dirty="0">
                          <a:effectLst/>
                        </a:rPr>
                        <a:t>Falešně negativní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971600" y="443711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1. Typ - příklad</a:t>
            </a:r>
          </a:p>
          <a:p>
            <a:pPr lvl="1"/>
            <a:r>
              <a:rPr lang="cs-CZ" sz="2400" dirty="0"/>
              <a:t>Usvědčení nevinného člověka</a:t>
            </a:r>
          </a:p>
          <a:p>
            <a:pPr lvl="1"/>
            <a:endParaRPr lang="cs-CZ" sz="2400" dirty="0"/>
          </a:p>
          <a:p>
            <a:r>
              <a:rPr lang="cs-CZ" sz="2400" dirty="0"/>
              <a:t>2. Typ - příklad</a:t>
            </a:r>
          </a:p>
          <a:p>
            <a:pPr lvl="1"/>
            <a:r>
              <a:rPr lang="cs-CZ" sz="2400" dirty="0"/>
              <a:t>Neusvědčení viníka</a:t>
            </a:r>
          </a:p>
        </p:txBody>
      </p:sp>
    </p:spTree>
    <p:extLst>
      <p:ext uri="{BB962C8B-B14F-4D97-AF65-F5344CB8AC3E}">
        <p14:creationId xmlns:p14="http://schemas.microsoft.com/office/powerpoint/2010/main" val="90627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1. a 2. 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C:\Users\Admin\Desktop\Type-I-and-II-errors1-625x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68752" cy="50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94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Hladina významnosti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Hladina významnosti je úroveň pravděpodobnosti, kterou používáme při rozhodování, zda zamítnout nebo přijmout nulovou </a:t>
            </a:r>
          </a:p>
          <a:p>
            <a:r>
              <a:rPr lang="cs-CZ" dirty="0"/>
              <a:t>označuje se alfa (</a:t>
            </a:r>
            <a:r>
              <a:rPr lang="el-GR" dirty="0"/>
              <a:t>α</a:t>
            </a:r>
            <a:r>
              <a:rPr lang="cs-CZ" dirty="0"/>
              <a:t>) </a:t>
            </a:r>
          </a:p>
          <a:p>
            <a:r>
              <a:rPr lang="cs-CZ" dirty="0"/>
              <a:t>obvyklá hladina významnosti je 5% (0,05) nebo 1% (0,01) - volíme podle vlastního uvážení hypotézu</a:t>
            </a:r>
          </a:p>
        </p:txBody>
      </p:sp>
    </p:spTree>
    <p:extLst>
      <p:ext uri="{BB962C8B-B14F-4D97-AF65-F5344CB8AC3E}">
        <p14:creationId xmlns:p14="http://schemas.microsoft.com/office/powerpoint/2010/main" val="40536282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P-hodnota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P-hodnota je nejmenší hladina významnosti, na které zamítáme nulovou hypotézu.</a:t>
            </a:r>
          </a:p>
          <a:p>
            <a:r>
              <a:rPr lang="cs-CZ" i="1" dirty="0"/>
              <a:t>„pravděpodobnost, že data v rámci specifického statistického modelu </a:t>
            </a:r>
            <a:r>
              <a:rPr lang="cs-CZ" dirty="0"/>
              <a:t>(...) </a:t>
            </a:r>
            <a:r>
              <a:rPr lang="cs-CZ" i="1" dirty="0"/>
              <a:t>budou stejná, nebo extrémnější než pozorovaná hodnota“</a:t>
            </a:r>
            <a:endParaRPr lang="cs-CZ" dirty="0"/>
          </a:p>
          <a:p>
            <a:r>
              <a:rPr lang="cs-CZ" dirty="0"/>
              <a:t>Ve statistických SW často označována jako </a:t>
            </a:r>
            <a:r>
              <a:rPr lang="cs-CZ" dirty="0" err="1"/>
              <a:t>sig</a:t>
            </a:r>
            <a:r>
              <a:rPr lang="cs-CZ" dirty="0"/>
              <a:t>. (=signifikance), proto se užívá terminologie, že něco je/není </a:t>
            </a:r>
            <a:r>
              <a:rPr lang="cs-CZ" i="1" dirty="0"/>
              <a:t>statisticky signifikantní/ významné</a:t>
            </a:r>
          </a:p>
        </p:txBody>
      </p:sp>
    </p:spTree>
    <p:extLst>
      <p:ext uri="{BB962C8B-B14F-4D97-AF65-F5344CB8AC3E}">
        <p14:creationId xmlns:p14="http://schemas.microsoft.com/office/powerpoint/2010/main" val="1786890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P-hodnota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pokud je p menší než hladina významnosti a nebo stejná, pak můžeme nulovou hypotézu zamítnout</a:t>
            </a:r>
          </a:p>
          <a:p>
            <a:r>
              <a:rPr lang="cs-CZ" b="1" dirty="0"/>
              <a:t>Nejčastěji (a pro nás de facto dostačující)</a:t>
            </a:r>
          </a:p>
          <a:p>
            <a:pPr lvl="1"/>
            <a:r>
              <a:rPr lang="cs-CZ" b="1" i="1" dirty="0"/>
              <a:t>p</a:t>
            </a:r>
            <a:r>
              <a:rPr lang="cs-CZ" b="1" dirty="0"/>
              <a:t> &lt; 0,05 = zamítáme nulovou hypotézu</a:t>
            </a:r>
          </a:p>
          <a:p>
            <a:pPr lvl="1"/>
            <a:r>
              <a:rPr lang="cs-CZ" b="1" i="1" dirty="0"/>
              <a:t>p</a:t>
            </a:r>
            <a:r>
              <a:rPr lang="cs-CZ" b="1" dirty="0"/>
              <a:t> &gt; 0,05 = nezamítáme nulovou hypotézu</a:t>
            </a:r>
          </a:p>
          <a:p>
            <a:r>
              <a:rPr lang="cs-CZ" dirty="0"/>
              <a:t>Reportuje se také </a:t>
            </a:r>
            <a:r>
              <a:rPr lang="cs-CZ" i="1" dirty="0"/>
              <a:t>p</a:t>
            </a:r>
            <a:r>
              <a:rPr lang="cs-CZ" dirty="0"/>
              <a:t> &lt;0,001 (v některých SW se zobrazí pouze 0,000)</a:t>
            </a:r>
          </a:p>
          <a:p>
            <a:r>
              <a:rPr lang="cs-CZ" dirty="0"/>
              <a:t>Hodnota 0,05 = historická konvence</a:t>
            </a:r>
          </a:p>
          <a:p>
            <a:r>
              <a:rPr lang="cs-CZ" dirty="0"/>
              <a:t>Jeden z nejčastěji nepochopených termínů ve statistice – a to i odborníky!</a:t>
            </a:r>
          </a:p>
        </p:txBody>
      </p:sp>
    </p:spTree>
    <p:extLst>
      <p:ext uri="{BB962C8B-B14F-4D97-AF65-F5344CB8AC3E}">
        <p14:creationId xmlns:p14="http://schemas.microsoft.com/office/powerpoint/2010/main" val="93946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A4C4E-2456-4248-A2B9-166E2EAA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47695A-334D-47DB-9D83-397BCD2A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Kvantitativní metodologie</a:t>
            </a:r>
          </a:p>
          <a:p>
            <a:pPr lvl="1"/>
            <a:r>
              <a:rPr lang="cs-CZ" dirty="0"/>
              <a:t>Co je to věda a metodologie</a:t>
            </a:r>
          </a:p>
          <a:p>
            <a:pPr lvl="1"/>
            <a:r>
              <a:rPr lang="cs-CZ" dirty="0"/>
              <a:t>Kvantitativní metodologie</a:t>
            </a:r>
          </a:p>
          <a:p>
            <a:pPr lvl="1"/>
            <a:r>
              <a:rPr lang="cs-CZ" dirty="0"/>
              <a:t>Typy kvantitativních výzkumů</a:t>
            </a:r>
          </a:p>
          <a:p>
            <a:pPr lvl="1"/>
            <a:r>
              <a:rPr lang="cs-CZ" dirty="0"/>
              <a:t>Hodnocení metod</a:t>
            </a:r>
          </a:p>
          <a:p>
            <a:pPr lvl="1"/>
            <a:r>
              <a:rPr lang="cs-CZ" dirty="0"/>
              <a:t>Testování hypotéz</a:t>
            </a:r>
          </a:p>
          <a:p>
            <a:r>
              <a:rPr lang="cs-CZ" dirty="0"/>
              <a:t>Úvod do statistiky</a:t>
            </a:r>
          </a:p>
          <a:p>
            <a:pPr lvl="1"/>
            <a:r>
              <a:rPr lang="cs-CZ" dirty="0"/>
              <a:t>Popisná statistika</a:t>
            </a:r>
          </a:p>
          <a:p>
            <a:pPr lvl="1"/>
            <a:r>
              <a:rPr lang="cs-CZ" dirty="0"/>
              <a:t>Inferenční statistika</a:t>
            </a:r>
          </a:p>
          <a:p>
            <a:pPr lvl="1"/>
            <a:r>
              <a:rPr lang="cs-CZ" dirty="0"/>
              <a:t>Klíčové pojmy</a:t>
            </a:r>
          </a:p>
          <a:p>
            <a:pPr lvl="1"/>
            <a:r>
              <a:rPr lang="cs-CZ" dirty="0"/>
              <a:t>Statistické testy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178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Stejná p-hodnota, jiná velikost účinku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Admin\Desktop\effect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1777"/>
            <a:ext cx="6984776" cy="55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484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- ukázka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EF74793-BE4B-4CAF-82AD-DCE9F9573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" y="1500090"/>
            <a:ext cx="9113863" cy="5069160"/>
          </a:xfrm>
        </p:spPr>
      </p:pic>
    </p:spTree>
    <p:extLst>
      <p:ext uri="{BB962C8B-B14F-4D97-AF65-F5344CB8AC3E}">
        <p14:creationId xmlns:p14="http://schemas.microsoft.com/office/powerpoint/2010/main" val="1972210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1701F-BC4F-463F-A61C-466C3FA9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t-test - ukázka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1529432-9190-4098-9894-125BC46E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2" y="1396270"/>
            <a:ext cx="9195952" cy="5187092"/>
          </a:xfrm>
        </p:spPr>
      </p:pic>
    </p:spTree>
    <p:extLst>
      <p:ext uri="{BB962C8B-B14F-4D97-AF65-F5344CB8AC3E}">
        <p14:creationId xmlns:p14="http://schemas.microsoft.com/office/powerpoint/2010/main" val="119142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0ECDA-C63D-49E3-897D-165F7E26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ANOVA – ukázka 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0A4DA9-915C-418D-B0D5-9FF03D2CD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9" y="1340768"/>
            <a:ext cx="8138791" cy="5086745"/>
          </a:xfrm>
        </p:spPr>
      </p:pic>
    </p:spTree>
    <p:extLst>
      <p:ext uri="{BB962C8B-B14F-4D97-AF65-F5344CB8AC3E}">
        <p14:creationId xmlns:p14="http://schemas.microsoft.com/office/powerpoint/2010/main" val="3998328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81EBA-A0D1-44BD-848D-5A4D983F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ANOVA – ukázka I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7FFD137B-900D-4C1D-AE79-5034742F2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68760"/>
            <a:ext cx="8295321" cy="5184576"/>
          </a:xfrm>
        </p:spPr>
      </p:pic>
    </p:spTree>
    <p:extLst>
      <p:ext uri="{BB962C8B-B14F-4D97-AF65-F5344CB8AC3E}">
        <p14:creationId xmlns:p14="http://schemas.microsoft.com/office/powerpoint/2010/main" val="1591709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Admin\Desktop\JPharmNegativeResults_2010_1_2_61_75708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" y="473274"/>
            <a:ext cx="910093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81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CDC1E-C6FE-4C8A-A5A0-E231C3B9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9" y="2420888"/>
            <a:ext cx="8229600" cy="1143000"/>
          </a:xfrm>
        </p:spPr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C9EC9-10F3-43D7-9AC5-9C36EE4F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92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ACC7A-28AC-4C50-848E-E6F8303E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cs-CZ" dirty="0"/>
              <a:t>Část I. Kvantitativní 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E84E8-ED11-47F5-B3DD-14AC524B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47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20DAE-1C04-4645-B75D-9D2E89EF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8FD95-F967-4CE5-A6CA-C287DC1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93883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Zdroje poznání (Charles </a:t>
            </a:r>
            <a:r>
              <a:rPr lang="cs-CZ" dirty="0" err="1"/>
              <a:t>Peirce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Metoda tradice </a:t>
            </a:r>
          </a:p>
          <a:p>
            <a:pPr lvl="1"/>
            <a:r>
              <a:rPr lang="cs-CZ" dirty="0"/>
              <a:t>Metoda autority </a:t>
            </a:r>
          </a:p>
          <a:p>
            <a:pPr lvl="1"/>
            <a:r>
              <a:rPr lang="cs-CZ" dirty="0"/>
              <a:t>Metoda a priori </a:t>
            </a:r>
          </a:p>
          <a:p>
            <a:pPr lvl="1"/>
            <a:r>
              <a:rPr lang="cs-CZ" b="1" dirty="0"/>
              <a:t>Metoda vědy</a:t>
            </a:r>
          </a:p>
          <a:p>
            <a:endParaRPr lang="cs-CZ" b="1" dirty="0"/>
          </a:p>
          <a:p>
            <a:endParaRPr lang="cs-CZ" dirty="0"/>
          </a:p>
          <a:p>
            <a:r>
              <a:rPr lang="cs-CZ" dirty="0"/>
              <a:t>Vztah kritického myšlení a vědeckého poznání?</a:t>
            </a:r>
          </a:p>
          <a:p>
            <a:endParaRPr lang="cs-CZ" dirty="0"/>
          </a:p>
        </p:txBody>
      </p:sp>
      <p:pic>
        <p:nvPicPr>
          <p:cNvPr id="5" name="Obrázek 4" descr="Obsah obrázku muž, osoba, zeď, interiér&#10;&#10;Popis byl vytvořen automaticky">
            <a:extLst>
              <a:ext uri="{FF2B5EF4-FFF2-40B4-BE49-F238E27FC236}">
                <a16:creationId xmlns:a16="http://schemas.microsoft.com/office/drawing/2014/main" id="{1F7F3886-427E-436B-9F64-2D0F876C4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54" y="1609055"/>
            <a:ext cx="3583310" cy="36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9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už, osoba&#10;&#10;Popis byl vytvořen automaticky">
            <a:extLst>
              <a:ext uri="{FF2B5EF4-FFF2-40B4-BE49-F238E27FC236}">
                <a16:creationId xmlns:a16="http://schemas.microsoft.com/office/drawing/2014/main" id="{AF943820-AE37-4A49-9A7A-3E11F579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27938"/>
            <a:ext cx="2783192" cy="40300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1585C5-3BA0-48F5-B7E8-51DD92B9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60B6D-CEF8-4AA1-BAB1-C9EC0C55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08" y="1820864"/>
            <a:ext cx="7886700" cy="4560464"/>
          </a:xfrm>
        </p:spPr>
        <p:txBody>
          <a:bodyPr>
            <a:normAutofit/>
          </a:bodyPr>
          <a:lstStyle/>
          <a:p>
            <a:r>
              <a:rPr lang="cs-CZ" b="1" dirty="0"/>
              <a:t>Vědecké poznání: </a:t>
            </a:r>
            <a:r>
              <a:rPr lang="cs-CZ" dirty="0"/>
              <a:t>předmětné, systematické, empirické, kritické, kontrolovatelné, reprodukovatelné a sociálně a kulturně podmíněné.</a:t>
            </a:r>
          </a:p>
          <a:p>
            <a:r>
              <a:rPr lang="cs-CZ" dirty="0"/>
              <a:t>Každá věda je tvořena </a:t>
            </a:r>
            <a:r>
              <a:rPr lang="cs-CZ" b="1" dirty="0"/>
              <a:t>metodou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 </a:t>
            </a:r>
            <a:r>
              <a:rPr lang="cs-CZ" b="1" dirty="0"/>
              <a:t>předmětem zkoumání </a:t>
            </a:r>
            <a:br>
              <a:rPr lang="cs-CZ" b="1" dirty="0"/>
            </a:br>
            <a:r>
              <a:rPr lang="cs-CZ" dirty="0"/>
              <a:t>(Auguste </a:t>
            </a:r>
            <a:r>
              <a:rPr lang="cs-CZ" dirty="0" err="1"/>
              <a:t>Comte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79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C1F1F-4318-4561-AFEA-26D5C866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B0C13-B694-474D-95CE-C662ED97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Věda o metodách</a:t>
            </a:r>
            <a:r>
              <a:rPr lang="cs-CZ" dirty="0"/>
              <a:t>. Předmětem jejího zkoumání je </a:t>
            </a:r>
            <a:r>
              <a:rPr lang="cs-CZ" b="1" dirty="0"/>
              <a:t>filosofie vědy </a:t>
            </a:r>
            <a:r>
              <a:rPr lang="cs-CZ" dirty="0"/>
              <a:t>(tj. studium metod a vědeckých postupů).</a:t>
            </a:r>
          </a:p>
          <a:p>
            <a:r>
              <a:rPr lang="cs-CZ" dirty="0"/>
              <a:t>Vědecká metoda je systematickým, promyšleným a objektivním postupem k získání poznatků a dosažení cíle.</a:t>
            </a:r>
          </a:p>
        </p:txBody>
      </p:sp>
    </p:spTree>
    <p:extLst>
      <p:ext uri="{BB962C8B-B14F-4D97-AF65-F5344CB8AC3E}">
        <p14:creationId xmlns:p14="http://schemas.microsoft.com/office/powerpoint/2010/main" val="13016841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D7F2DCB09AFB44B2F3C0C05F970EDC" ma:contentTypeVersion="0" ma:contentTypeDescription="Vytvoří nový dokument" ma:contentTypeScope="" ma:versionID="8bca0ccf4546a2da04eba8b6687927f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84ABD7-7734-4B4E-B8E5-F8C3DF682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D5AA7-BD84-4EBE-97A6-0579FF34D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765741-56A0-49F1-8418-A01573226E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Microsoft Office PowerPoint</Application>
  <PresentationFormat>Předvádění na obrazovce (4:3)</PresentationFormat>
  <Paragraphs>255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Calibri</vt:lpstr>
      <vt:lpstr>Motiv sady Office</vt:lpstr>
      <vt:lpstr>Seminář k diplomové práci I: Východiska a metodologie</vt:lpstr>
      <vt:lpstr>Výuka metodologie na KISKu</vt:lpstr>
      <vt:lpstr>Doporučená literatura</vt:lpstr>
      <vt:lpstr>Doplňující literatura</vt:lpstr>
      <vt:lpstr>Struktura přednášky</vt:lpstr>
      <vt:lpstr>Část I. Kvantitativní metodologie</vt:lpstr>
      <vt:lpstr>Poznání</vt:lpstr>
      <vt:lpstr>Věda</vt:lpstr>
      <vt:lpstr>Metodologie</vt:lpstr>
      <vt:lpstr>Kvantitativní metodologie</vt:lpstr>
      <vt:lpstr>Základní typy výzkumů v kvantitativní metodologii</vt:lpstr>
      <vt:lpstr>Korelační výzkum</vt:lpstr>
      <vt:lpstr>Prezentace aplikace PowerPoint</vt:lpstr>
      <vt:lpstr>Třetí proměnná v korelacích</vt:lpstr>
      <vt:lpstr>Korelace ≠ Kauzalita</vt:lpstr>
      <vt:lpstr>Prezentace aplikace PowerPoint</vt:lpstr>
      <vt:lpstr>Kvaziexperimentální výzkum</vt:lpstr>
      <vt:lpstr>Experimentální výzkum</vt:lpstr>
      <vt:lpstr>Hodnocení metod</vt:lpstr>
      <vt:lpstr>Vztah validity a reliability</vt:lpstr>
      <vt:lpstr>Hledání vědeckých důkazů</vt:lpstr>
      <vt:lpstr>Snaha o „vyřešení“ problému indukce</vt:lpstr>
      <vt:lpstr>Hypotéza</vt:lpstr>
      <vt:lpstr>Testování hypotéz</vt:lpstr>
      <vt:lpstr>Testování hypotéz</vt:lpstr>
      <vt:lpstr>Disproved = reject</vt:lpstr>
      <vt:lpstr>Operacionalizace a dělení proměnných</vt:lpstr>
      <vt:lpstr>2. Část – Úvod do statistiky</vt:lpstr>
      <vt:lpstr>3 části statistiky</vt:lpstr>
      <vt:lpstr>Prezentace aplikace PowerPoint</vt:lpstr>
      <vt:lpstr>Typy výběrů</vt:lpstr>
      <vt:lpstr>Prezentace aplikace PowerPoint</vt:lpstr>
      <vt:lpstr>Příprava dat pro analýzu</vt:lpstr>
      <vt:lpstr>Prezentace aplikace PowerPoint</vt:lpstr>
      <vt:lpstr>Deskripce</vt:lpstr>
      <vt:lpstr>Distribuce</vt:lpstr>
      <vt:lpstr>Míry centrální tendence</vt:lpstr>
      <vt:lpstr>Míry variability</vt:lpstr>
      <vt:lpstr>Proč je důležité reportovat také míru variability?</vt:lpstr>
      <vt:lpstr>Grafy</vt:lpstr>
      <vt:lpstr>Induktivní statistika</vt:lpstr>
      <vt:lpstr>Pravděpodobnost - příklady</vt:lpstr>
      <vt:lpstr>Pravděpodobnost - příklady</vt:lpstr>
      <vt:lpstr>Pravděpodobnost - příklady</vt:lpstr>
      <vt:lpstr>Chyba 1. a 2. typu</vt:lpstr>
      <vt:lpstr>Chyba 1. a 2. typu</vt:lpstr>
      <vt:lpstr>Hladina významnosti</vt:lpstr>
      <vt:lpstr>P-hodnota</vt:lpstr>
      <vt:lpstr>P-hodnota</vt:lpstr>
      <vt:lpstr>Stejná p-hodnota, jiná velikost účinku</vt:lpstr>
      <vt:lpstr>Korelace - ukázka</vt:lpstr>
      <vt:lpstr>Jednovýběrový t-test - ukázka</vt:lpstr>
      <vt:lpstr>ANOVA – ukázka I</vt:lpstr>
      <vt:lpstr>ANOVA – ukázka I</vt:lpstr>
      <vt:lpstr>Prezentace aplikace PowerPoint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pro informační studia a knihovnictví 2</dc:title>
  <dc:creator>David Lacko</dc:creator>
  <cp:lastModifiedBy>Pavlína Pavík</cp:lastModifiedBy>
  <cp:revision>127</cp:revision>
  <dcterms:created xsi:type="dcterms:W3CDTF">2019-02-18T07:02:14Z</dcterms:created>
  <dcterms:modified xsi:type="dcterms:W3CDTF">2022-03-14T08:47:01Z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0x01010012D7F2DCB09AFB44B2F3C0C05F970EDC</vt:lpwstr>
  </property>
</Properties>
</file>