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74" r:id="rId5"/>
    <p:sldId id="275" r:id="rId6"/>
    <p:sldId id="276" r:id="rId7"/>
    <p:sldId id="271" r:id="rId8"/>
    <p:sldId id="282" r:id="rId9"/>
    <p:sldId id="283" r:id="rId10"/>
    <p:sldId id="284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57" r:id="rId20"/>
    <p:sldId id="258" r:id="rId21"/>
    <p:sldId id="259" r:id="rId22"/>
    <p:sldId id="260" r:id="rId23"/>
    <p:sldId id="261" r:id="rId24"/>
    <p:sldId id="262" r:id="rId25"/>
    <p:sldId id="263" r:id="rId26"/>
    <p:sldId id="264" r:id="rId27"/>
    <p:sldId id="265" r:id="rId28"/>
    <p:sldId id="266" r:id="rId29"/>
    <p:sldId id="267" r:id="rId30"/>
    <p:sldId id="268" r:id="rId31"/>
    <p:sldId id="269" r:id="rId32"/>
    <p:sldId id="270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55DA8E-EAB3-435A-A345-9E3D66E9A1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F187A9-362A-4C24-92DF-31A1694E29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F43EF7-3A59-4E34-9FE4-3C3CA153E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E4CD-32C9-43DA-BC0E-E096C14AB400}" type="datetimeFigureOut">
              <a:rPr lang="cs-CZ" smtClean="0"/>
              <a:t>25.02.2022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36A137-1DE1-4E62-B15D-E1C9E766C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006BF-95D1-4770-BBCA-0BB87F14C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59D21-C714-44F7-BBAB-A139663DB4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43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1A312D-DBA6-44D6-9500-81C0D0B4B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2359B48-715D-4954-B9A6-2CE30F7871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7771B4-E19E-48B2-BB46-1C00E127A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E4CD-32C9-43DA-BC0E-E096C14AB400}" type="datetimeFigureOut">
              <a:rPr lang="cs-CZ" smtClean="0"/>
              <a:t>25.02.2022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6A375C-2FC0-4D49-8BDC-326A7562A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19D79A-E557-4BE2-8659-6268874BE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59D21-C714-44F7-BBAB-A139663DB4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854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841022B-CC1C-4255-B822-A259E5EE5B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75A9AAD-9BDA-4A4A-9592-5739970FC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D0FB92-B0C9-455C-84F5-B84D50ED8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E4CD-32C9-43DA-BC0E-E096C14AB400}" type="datetimeFigureOut">
              <a:rPr lang="cs-CZ" smtClean="0"/>
              <a:t>25.02.2022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F894BC-27C6-4DF5-ACDF-EF9269FF2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CF939C-CDAA-42BB-A3B9-E504FE944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59D21-C714-44F7-BBAB-A139663DB4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121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FD1CB9-EA10-4C11-A2C1-4B6A94F39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3C9AE8-07F1-48BF-BA3C-1737F4126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886A5A-CF2A-429B-89A8-2A64499F8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E4CD-32C9-43DA-BC0E-E096C14AB400}" type="datetimeFigureOut">
              <a:rPr lang="cs-CZ" smtClean="0"/>
              <a:t>25.02.2022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47AFAB-767B-429E-95DD-402AAF6D8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68273B-4199-4F2F-A0CB-796412C99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59D21-C714-44F7-BBAB-A139663DB4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755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C9A24C-1CC3-49E6-BF72-F54229E75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22A3D6E-559A-4C62-B3C8-7D2B68812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42204F-41E4-4975-B86E-658B51794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E4CD-32C9-43DA-BC0E-E096C14AB400}" type="datetimeFigureOut">
              <a:rPr lang="cs-CZ" smtClean="0"/>
              <a:t>25.02.2022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CA7062-7D3B-4749-9C8E-26B68C9F4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398214-AC7B-4287-BA33-0D78FDBDA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59D21-C714-44F7-BBAB-A139663DB4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079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5D2913-8A56-4D47-B62F-70F5074E5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765D43-6421-4813-880D-51C16025D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6692F69-01D3-48CF-A4F0-9ADAC62F19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9DF428-B02B-4084-8F4C-784B1043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E4CD-32C9-43DA-BC0E-E096C14AB400}" type="datetimeFigureOut">
              <a:rPr lang="cs-CZ" smtClean="0"/>
              <a:t>25.02.2022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6780465-8C94-439C-8FA2-2B15D17C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4573803-CC8B-4667-97AA-0ACD32A6A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59D21-C714-44F7-BBAB-A139663DB4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31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AB0E6F-3444-48B8-9DC6-B69C471E1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01B6B04-4FCA-4CB3-8941-AB63408DC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660D857-5230-4F97-BAA6-5CFA4C785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45E4778-E1DE-4D0B-B5D7-D9A2AC49A6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874B640-23BA-4CB9-BA06-B736D66BBF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041F877-C4DB-4A6F-A8E2-3A21D6640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E4CD-32C9-43DA-BC0E-E096C14AB400}" type="datetimeFigureOut">
              <a:rPr lang="cs-CZ" smtClean="0"/>
              <a:t>25.02.2022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837BE67-3F8B-48CF-8C29-9AF7712C5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3D33A47-ABD2-4A80-B559-A4825135A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59D21-C714-44F7-BBAB-A139663DB4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743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5A00E9-3489-4729-B3D4-B4831AF8E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A7DD5AF-79FC-407C-BC25-49A12185B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E4CD-32C9-43DA-BC0E-E096C14AB400}" type="datetimeFigureOut">
              <a:rPr lang="cs-CZ" smtClean="0"/>
              <a:t>25.02.2022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AB0D665-993A-4F58-A02A-4BE4B526F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AFAD8E-D262-4A85-948D-7A221E105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59D21-C714-44F7-BBAB-A139663DB4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782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2B8C726-BF68-4F6F-A7F0-8EF6138E5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E4CD-32C9-43DA-BC0E-E096C14AB400}" type="datetimeFigureOut">
              <a:rPr lang="cs-CZ" smtClean="0"/>
              <a:t>25.02.2022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0A6CD1D-04F2-4A3D-85CC-34C8FE122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63FE0FD-8AB5-49F4-A738-25A16E065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59D21-C714-44F7-BBAB-A139663DB4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266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EFF641-4076-4DF3-836E-AD07301FF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0888BB-82B3-4EAE-8FAB-DD427B609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FCBF334-8099-4596-8614-C703E2ED5B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A04F2DE-3D9C-4A1D-AC9A-7AFE9CDBE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E4CD-32C9-43DA-BC0E-E096C14AB400}" type="datetimeFigureOut">
              <a:rPr lang="cs-CZ" smtClean="0"/>
              <a:t>25.02.2022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B78AF2-0852-4C20-9A9D-A21506A9C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3D123A-F524-42C4-BEDE-7CC2A521E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59D21-C714-44F7-BBAB-A139663DB4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49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C64470-E16F-4458-8CC2-6B7B7A9C6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C2604E4-628C-43DE-98E0-356CB4482B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6C775D0-497C-4EBC-85ED-F0952FC8A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45D0582-D440-4A1F-A5F2-62F43496C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E4CD-32C9-43DA-BC0E-E096C14AB400}" type="datetimeFigureOut">
              <a:rPr lang="cs-CZ" smtClean="0"/>
              <a:t>25.02.2022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4238703-3857-43CE-BDCC-06267163C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FAD284-57B9-4D9E-8106-FDB185B71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59D21-C714-44F7-BBAB-A139663DB4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990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C5A08F8-86AA-4D9A-950C-1C346072A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76C92AF-7DD6-43B4-BA81-63BC9FF10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FD5494-F907-49F4-9319-7A9568DCDD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AE4CD-32C9-43DA-BC0E-E096C14AB400}" type="datetimeFigureOut">
              <a:rPr lang="cs-CZ" smtClean="0"/>
              <a:t>25.02.2022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8282C4-D3A1-42C1-9543-BE63F60DB1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186A20-54AB-4F7D-ADAB-9FB8D76723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59D21-C714-44F7-BBAB-A139663DB4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322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necyklopedie.org/wiki/Kategorie:Otazn%C3%ADky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CB7330-6071-4595-A0F7-8596B1175C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Paradigmata a </a:t>
            </a:r>
            <a:r>
              <a:rPr lang="cs-CZ" dirty="0" err="1"/>
              <a:t>metateorie</a:t>
            </a:r>
            <a:r>
              <a:rPr lang="cs-CZ" dirty="0"/>
              <a:t> v HIB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740B5B-1613-47F3-B9D0-E6EF61D6AF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312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Paradigma – vědecká revoluce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1222"/>
            <a:ext cx="10515600" cy="4829577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T. S. </a:t>
            </a:r>
            <a:r>
              <a:rPr lang="cs-CZ" b="1" dirty="0" err="1"/>
              <a:t>Khun</a:t>
            </a:r>
            <a:r>
              <a:rPr lang="cs-CZ" b="1" dirty="0"/>
              <a:t> – Struktura vědeckých revolucí</a:t>
            </a:r>
          </a:p>
          <a:p>
            <a:r>
              <a:rPr lang="cs-CZ" dirty="0"/>
              <a:t>Paradigma: </a:t>
            </a:r>
            <a:r>
              <a:rPr lang="cs-CZ" i="1" dirty="0"/>
              <a:t>„obecně uznávané a vědecké výsledky, které v dané chvíli představují pro společenství odborníků model problémů a model jejich řešení“</a:t>
            </a:r>
          </a:p>
          <a:p>
            <a:r>
              <a:rPr lang="cs-CZ" altLang="cs-CZ" dirty="0"/>
              <a:t>poznání není proces hromaděním poznatků a hledání nejlepších teorií</a:t>
            </a:r>
          </a:p>
          <a:p>
            <a:r>
              <a:rPr lang="cs-CZ" altLang="cs-CZ" dirty="0"/>
              <a:t>věda poznává revolučně, diskontinuitně</a:t>
            </a:r>
          </a:p>
          <a:p>
            <a:r>
              <a:rPr lang="cs-CZ" altLang="cs-CZ" dirty="0"/>
              <a:t>když omezení daného vědeckého popisu světa (paradigmatu) v krizi, je třeba rozhodnout (</a:t>
            </a:r>
            <a:r>
              <a:rPr lang="cs-CZ" altLang="cs-CZ" dirty="0" err="1"/>
              <a:t>řec</a:t>
            </a:r>
            <a:r>
              <a:rPr lang="cs-CZ" altLang="cs-CZ" dirty="0"/>
              <a:t>. </a:t>
            </a:r>
            <a:r>
              <a:rPr lang="cs-CZ" altLang="cs-CZ" dirty="0" err="1"/>
              <a:t>krisis</a:t>
            </a:r>
            <a:r>
              <a:rPr lang="cs-CZ" altLang="cs-CZ" dirty="0"/>
              <a:t>) mezi možnými alternativami</a:t>
            </a:r>
          </a:p>
          <a:p>
            <a:r>
              <a:rPr lang="cs-CZ" altLang="cs-CZ" dirty="0"/>
              <a:t>výběr nezáleží na vědcích samých, ale spíše na nahodilých odchylkách, které se prosadí a zesílí</a:t>
            </a:r>
          </a:p>
          <a:p>
            <a:r>
              <a:rPr lang="cs-CZ" altLang="cs-CZ" dirty="0"/>
              <a:t>nové paradigma zavede nové vidění světa, jeho vztahů, novou logiku věci</a:t>
            </a:r>
          </a:p>
          <a:p>
            <a:r>
              <a:rPr lang="cs-CZ" dirty="0"/>
              <a:t>paradigma – skupinově sdílený souhlas, sdílený příklad legitimizací konkrétního modelu nebo ideje</a:t>
            </a:r>
          </a:p>
          <a:p>
            <a:r>
              <a:rPr lang="cs-CZ" dirty="0"/>
              <a:t>množina konceptů a myšlenkových vzorů, včetně teorií, výzkumných metod a instrumentů, tvrzení a standardů, které legitimizují, co je považováno za znalost </a:t>
            </a:r>
          </a:p>
          <a:p>
            <a:r>
              <a:rPr lang="cs-CZ" dirty="0"/>
              <a:t>normální věda x věda v krizi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838604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Metateorie</a:t>
            </a:r>
            <a:r>
              <a:rPr lang="cs-CZ" dirty="0"/>
              <a:t> – teoretická tradice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filozofie přístupu, zabudována v paradigmatu</a:t>
            </a:r>
          </a:p>
          <a:p>
            <a:endParaRPr lang="cs-CZ" dirty="0"/>
          </a:p>
          <a:p>
            <a:r>
              <a:rPr lang="cs-CZ" dirty="0"/>
              <a:t>jedno paradigma může mít víc </a:t>
            </a:r>
            <a:r>
              <a:rPr lang="cs-CZ" dirty="0" err="1"/>
              <a:t>metateorií</a:t>
            </a:r>
            <a:endParaRPr lang="cs-CZ" dirty="0"/>
          </a:p>
          <a:p>
            <a:endParaRPr lang="cs-CZ" dirty="0"/>
          </a:p>
          <a:p>
            <a:r>
              <a:rPr lang="cs-CZ" dirty="0"/>
              <a:t>základní soubor myšlenek o tom, jak nahlížet a zkoumat daný jev našeho zájmu v konkrétní oblasti</a:t>
            </a:r>
          </a:p>
          <a:p>
            <a:endParaRPr lang="pl-PL" dirty="0"/>
          </a:p>
          <a:p>
            <a:r>
              <a:rPr lang="pl-PL" dirty="0"/>
              <a:t>stanovuje podstatu výzkumu a požadované metody pro </a:t>
            </a:r>
            <a:r>
              <a:rPr lang="cs-CZ" dirty="0"/>
              <a:t>každý obor</a:t>
            </a:r>
          </a:p>
        </p:txBody>
      </p:sp>
    </p:spTree>
    <p:extLst>
      <p:ext uri="{BB962C8B-B14F-4D97-AF65-F5344CB8AC3E}">
        <p14:creationId xmlns:p14="http://schemas.microsoft.com/office/powerpoint/2010/main" val="1753183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Systémové (fyzikální)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formuje se v 60. letech 20. století </a:t>
            </a:r>
          </a:p>
          <a:p>
            <a:r>
              <a:rPr lang="cs-CZ" dirty="0"/>
              <a:t>pozitivistický a experimentální přístup k hodnocení informačních systémů a služeb</a:t>
            </a:r>
          </a:p>
          <a:p>
            <a:r>
              <a:rPr lang="cs-CZ" dirty="0"/>
              <a:t>služby mohou být hodnoceny nezávisle na uživateli, části systému mohou být hodnoceny nezávisle na celku </a:t>
            </a:r>
          </a:p>
          <a:p>
            <a:r>
              <a:rPr lang="cs-CZ" dirty="0"/>
              <a:t>důraz na vědecký přístup, empirické testy a měření v laboratorních podmínkách po vzoru fyzikálních a mechanických testů, spíše než v psychologické laboratoři</a:t>
            </a:r>
          </a:p>
          <a:p>
            <a:r>
              <a:rPr lang="cs-CZ" dirty="0"/>
              <a:t>testování na souborech dokumentů, informační potřeby uživatelů systémů ignorovány</a:t>
            </a:r>
          </a:p>
        </p:txBody>
      </p:sp>
    </p:spTree>
    <p:extLst>
      <p:ext uri="{BB962C8B-B14F-4D97-AF65-F5344CB8AC3E}">
        <p14:creationId xmlns:p14="http://schemas.microsoft.com/office/powerpoint/2010/main" val="735330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Systémové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/>
              <a:t>Cranfieldovy</a:t>
            </a:r>
            <a:r>
              <a:rPr lang="cs-CZ" b="1" dirty="0"/>
              <a:t> experimenty </a:t>
            </a:r>
          </a:p>
          <a:p>
            <a:r>
              <a:rPr lang="cs-CZ" dirty="0"/>
              <a:t>prováděné Cyrilem </a:t>
            </a:r>
            <a:r>
              <a:rPr lang="cs-CZ" dirty="0" err="1"/>
              <a:t>Cleverdonem</a:t>
            </a:r>
            <a:r>
              <a:rPr lang="cs-CZ" dirty="0"/>
              <a:t> </a:t>
            </a:r>
          </a:p>
          <a:p>
            <a:r>
              <a:rPr lang="cs-CZ" dirty="0"/>
              <a:t>testování organizace a vyhledávání informací a selekčních jazyků, archetyp pro další testy </a:t>
            </a:r>
          </a:p>
          <a:p>
            <a:r>
              <a:rPr lang="cs-CZ" dirty="0"/>
              <a:t>analogie s aerodynamickým tunelem: informační systém jako fyzikální systém</a:t>
            </a:r>
          </a:p>
          <a:p>
            <a:r>
              <a:rPr lang="cs-CZ" b="1" dirty="0"/>
              <a:t>TREC</a:t>
            </a:r>
            <a:r>
              <a:rPr lang="cs-CZ" dirty="0"/>
              <a:t> - Text </a:t>
            </a:r>
            <a:r>
              <a:rPr lang="cs-CZ" dirty="0" err="1"/>
              <a:t>Retrieval</a:t>
            </a:r>
            <a:r>
              <a:rPr lang="cs-CZ" dirty="0"/>
              <a:t> </a:t>
            </a:r>
            <a:r>
              <a:rPr lang="cs-CZ" dirty="0" err="1"/>
              <a:t>Conference</a:t>
            </a:r>
            <a:endParaRPr lang="cs-CZ" dirty="0"/>
          </a:p>
          <a:p>
            <a:r>
              <a:rPr lang="cs-CZ" dirty="0"/>
              <a:t>uplatnění komparativní evaluace vyhledávacích technik, např. nejlepší párování vyhledávacích algoritmů, systémy pro stanovení relevance se zpětnou vazbou</a:t>
            </a:r>
          </a:p>
          <a:p>
            <a:r>
              <a:rPr lang="cs-CZ" dirty="0"/>
              <a:t>paradigma používáno i pro kvantitativní měření efektivity služeb doručování dokumentů</a:t>
            </a:r>
          </a:p>
        </p:txBody>
      </p:sp>
    </p:spTree>
    <p:extLst>
      <p:ext uri="{BB962C8B-B14F-4D97-AF65-F5344CB8AC3E}">
        <p14:creationId xmlns:p14="http://schemas.microsoft.com/office/powerpoint/2010/main" val="3503162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Kognitivní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od 70. let 20. století </a:t>
            </a:r>
          </a:p>
          <a:p>
            <a:r>
              <a:rPr lang="cs-CZ" dirty="0"/>
              <a:t>kognitivního obratu v psychologii </a:t>
            </a:r>
          </a:p>
          <a:p>
            <a:r>
              <a:rPr lang="cs-CZ" dirty="0"/>
              <a:t>v informační vědě zaměřené na uživatele informací </a:t>
            </a:r>
          </a:p>
          <a:p>
            <a:r>
              <a:rPr lang="cs-CZ" b="1" dirty="0"/>
              <a:t>zpracování informací </a:t>
            </a:r>
            <a:r>
              <a:rPr lang="cs-CZ" dirty="0"/>
              <a:t>zprostředkováno systémem kategorií a konceptů individuálních uživatelů – základ modelování uživatelů </a:t>
            </a:r>
          </a:p>
          <a:p>
            <a:r>
              <a:rPr lang="cs-CZ" dirty="0"/>
              <a:t>zájem o kognitivní aspekty informačního chování a interaktivní informační vyhledávací systémy </a:t>
            </a:r>
          </a:p>
          <a:p>
            <a:r>
              <a:rPr lang="cs-CZ" dirty="0"/>
              <a:t>představa, že stroje by mohly poznávat – rozvoj expertních systémů</a:t>
            </a:r>
          </a:p>
        </p:txBody>
      </p:sp>
    </p:spTree>
    <p:extLst>
      <p:ext uri="{BB962C8B-B14F-4D97-AF65-F5344CB8AC3E}">
        <p14:creationId xmlns:p14="http://schemas.microsoft.com/office/powerpoint/2010/main" val="3429470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Model zpracování informací</a:t>
            </a:r>
            <a:br>
              <a:rPr lang="cs-CZ" dirty="0"/>
            </a:br>
            <a:endParaRPr lang="cs-CZ" dirty="0"/>
          </a:p>
        </p:txBody>
      </p:sp>
      <p:pic>
        <p:nvPicPr>
          <p:cNvPr id="4" name="Zástupný symbol pro obsah 3" descr="Zobrazit p&amp;uring;vodní obrázek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72353"/>
            <a:ext cx="6837816" cy="435133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bdélník 4"/>
          <p:cNvSpPr/>
          <p:nvPr/>
        </p:nvSpPr>
        <p:spPr>
          <a:xfrm>
            <a:off x="8031773" y="2123968"/>
            <a:ext cx="41602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myšlení modelováno jako zpracování informací v různých částech mozku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zkoumáno kognitivní vědou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základ pro programování umělé inteligence</a:t>
            </a:r>
          </a:p>
        </p:txBody>
      </p:sp>
    </p:spTree>
    <p:extLst>
      <p:ext uri="{BB962C8B-B14F-4D97-AF65-F5344CB8AC3E}">
        <p14:creationId xmlns:p14="http://schemas.microsoft.com/office/powerpoint/2010/main" val="3958009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Kognitivní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25562"/>
            <a:ext cx="10515600" cy="553243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nejznámější teorie </a:t>
            </a:r>
          </a:p>
          <a:p>
            <a:r>
              <a:rPr lang="cs-CZ" dirty="0"/>
              <a:t>teorie </a:t>
            </a:r>
            <a:r>
              <a:rPr lang="cs-CZ" b="1" dirty="0"/>
              <a:t>Anomálního stavu poznání (ASK) </a:t>
            </a:r>
            <a:r>
              <a:rPr lang="cs-CZ" dirty="0" err="1"/>
              <a:t>Nichaolase</a:t>
            </a:r>
            <a:r>
              <a:rPr lang="cs-CZ" dirty="0"/>
              <a:t> J. </a:t>
            </a:r>
            <a:r>
              <a:rPr lang="cs-CZ" dirty="0" err="1"/>
              <a:t>Belkina</a:t>
            </a:r>
            <a:r>
              <a:rPr lang="cs-CZ" dirty="0"/>
              <a:t> </a:t>
            </a:r>
          </a:p>
          <a:p>
            <a:r>
              <a:rPr lang="cs-CZ" dirty="0"/>
              <a:t>nedostatečný stav znalostí bránící uživateli dosáhnout jeho cíle je informační potřeba, která iniciuje komunikaci uživatele s texty, reprezentujícími konceptuální stav znalostí ostatních lidí, obsahují informace, které mohou doplnit nedostatečný stav znalostí uživatele.</a:t>
            </a:r>
          </a:p>
          <a:p>
            <a:r>
              <a:rPr lang="cs-CZ" b="1" dirty="0"/>
              <a:t>fundamentální rovnice informační vědy </a:t>
            </a:r>
            <a:r>
              <a:rPr lang="cs-CZ" dirty="0"/>
              <a:t>Bertranda C. </a:t>
            </a:r>
            <a:r>
              <a:rPr lang="cs-CZ" dirty="0" err="1"/>
              <a:t>Brookes</a:t>
            </a:r>
            <a:r>
              <a:rPr lang="cs-CZ" dirty="0"/>
              <a:t>.</a:t>
            </a:r>
          </a:p>
          <a:p>
            <a:r>
              <a:rPr lang="cs-CZ" dirty="0"/>
              <a:t>jak komunikační proces působí na znalost jednoho jedince. </a:t>
            </a:r>
          </a:p>
          <a:p>
            <a:pPr marL="0" indent="0" algn="ctr">
              <a:buNone/>
            </a:pPr>
            <a:r>
              <a:rPr lang="cs-CZ" dirty="0"/>
              <a:t>K (S) + </a:t>
            </a:r>
            <a:r>
              <a:rPr lang="el-GR" dirty="0"/>
              <a:t>Δ</a:t>
            </a:r>
            <a:r>
              <a:rPr lang="cs-CZ" dirty="0"/>
              <a:t>I = K (S + </a:t>
            </a:r>
            <a:r>
              <a:rPr lang="el-GR" dirty="0"/>
              <a:t>Δ</a:t>
            </a:r>
            <a:r>
              <a:rPr lang="cs-CZ" dirty="0"/>
              <a:t>S)</a:t>
            </a:r>
          </a:p>
          <a:p>
            <a:r>
              <a:rPr lang="cs-CZ" dirty="0"/>
              <a:t>znalostní struktura K (S) je působením vstupní informace </a:t>
            </a:r>
            <a:r>
              <a:rPr lang="el-GR" dirty="0"/>
              <a:t>Δ</a:t>
            </a:r>
            <a:r>
              <a:rPr lang="cs-CZ" dirty="0"/>
              <a:t>I pozměněna v novou znalostní strukturu K (S + </a:t>
            </a:r>
            <a:r>
              <a:rPr lang="el-GR" dirty="0"/>
              <a:t>Δ</a:t>
            </a:r>
            <a:r>
              <a:rPr lang="cs-CZ" dirty="0"/>
              <a:t>S). S je indikátor působení modifikace. Stejná informace může působit na různé znalostní struktury různě. </a:t>
            </a:r>
          </a:p>
        </p:txBody>
      </p:sp>
    </p:spTree>
    <p:extLst>
      <p:ext uri="{BB962C8B-B14F-4D97-AF65-F5344CB8AC3E}">
        <p14:creationId xmlns:p14="http://schemas.microsoft.com/office/powerpoint/2010/main" val="30408063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Socio</a:t>
            </a:r>
            <a:r>
              <a:rPr lang="cs-CZ" dirty="0"/>
              <a:t>-kognitivní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formuje se v 90. letech 20. století</a:t>
            </a:r>
          </a:p>
          <a:p>
            <a:r>
              <a:rPr lang="cs-CZ" dirty="0"/>
              <a:t>odmítnutí individualistického charakteru poznání </a:t>
            </a:r>
          </a:p>
          <a:p>
            <a:r>
              <a:rPr lang="cs-CZ" dirty="0"/>
              <a:t>důraz na interakci se společenským světem</a:t>
            </a:r>
          </a:p>
          <a:p>
            <a:r>
              <a:rPr lang="cs-CZ" dirty="0"/>
              <a:t>studium působení kultury na jedince a informační artefakty </a:t>
            </a:r>
          </a:p>
          <a:p>
            <a:r>
              <a:rPr lang="cs-CZ" dirty="0"/>
              <a:t>vychází ze sociologie poznání </a:t>
            </a:r>
          </a:p>
          <a:p>
            <a:r>
              <a:rPr lang="cs-CZ" dirty="0"/>
              <a:t>předmětem zájmu </a:t>
            </a:r>
            <a:r>
              <a:rPr lang="cs-CZ" b="1" dirty="0"/>
              <a:t>domény</a:t>
            </a:r>
            <a:r>
              <a:rPr lang="cs-CZ" dirty="0"/>
              <a:t> </a:t>
            </a:r>
          </a:p>
          <a:p>
            <a:r>
              <a:rPr lang="cs-CZ" dirty="0"/>
              <a:t>sociální skupiny sdílející poznatky formulované společným diskurzem. Jejich interakce s individuálními poznatky není ani behaviorální, ani kognitivní</a:t>
            </a:r>
          </a:p>
        </p:txBody>
      </p:sp>
    </p:spTree>
    <p:extLst>
      <p:ext uri="{BB962C8B-B14F-4D97-AF65-F5344CB8AC3E}">
        <p14:creationId xmlns:p14="http://schemas.microsoft.com/office/powerpoint/2010/main" val="9862868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Socio</a:t>
            </a:r>
            <a:r>
              <a:rPr lang="cs-CZ" dirty="0"/>
              <a:t>-kognitivní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5307" y="1571223"/>
            <a:ext cx="10748493" cy="5074276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základní přístupy</a:t>
            </a:r>
          </a:p>
          <a:p>
            <a:r>
              <a:rPr lang="cs-CZ" b="1" dirty="0"/>
              <a:t>doménová analýza </a:t>
            </a:r>
            <a:r>
              <a:rPr lang="cs-CZ" dirty="0" err="1"/>
              <a:t>Biergera</a:t>
            </a:r>
            <a:r>
              <a:rPr lang="cs-CZ" dirty="0"/>
              <a:t> </a:t>
            </a:r>
            <a:r>
              <a:rPr lang="cs-CZ" dirty="0" err="1"/>
              <a:t>Hjørlanda</a:t>
            </a:r>
            <a:r>
              <a:rPr lang="cs-CZ" dirty="0"/>
              <a:t>. </a:t>
            </a:r>
          </a:p>
          <a:p>
            <a:r>
              <a:rPr lang="cs-CZ" dirty="0"/>
              <a:t>odmítnutí metodologického individualismu, zaměření na společenskou tvorbu informací - komunitní </a:t>
            </a:r>
          </a:p>
          <a:p>
            <a:r>
              <a:rPr lang="cs-CZ" dirty="0"/>
              <a:t>nástroje, pojmy, významy, informace, organizování, informační potřeby, kritéria relevance – formovány a institucionalizovány diskurzivními komunitami – důsledkem společenské dělby práce</a:t>
            </a:r>
          </a:p>
          <a:p>
            <a:r>
              <a:rPr lang="cs-CZ" dirty="0"/>
              <a:t>kognitivní struktury jsou historické, ne psychologické – zaměření na společenská pravidla, konvence</a:t>
            </a:r>
            <a:r>
              <a:rPr lang="cs-CZ"/>
              <a:t>, kontext</a:t>
            </a:r>
            <a:endParaRPr lang="cs-CZ" dirty="0"/>
          </a:p>
          <a:p>
            <a:r>
              <a:rPr lang="cs-CZ" dirty="0"/>
              <a:t>využití informací výsledkem interakce mezi individuálním myšlením jedince a společenskou a dokumentární rovinou. Nezaměřuje se na uživatele, ale na domény nebo prostředí. Jedinec člen různých kultur nebo domén a jejich dokumentačních systémů </a:t>
            </a:r>
          </a:p>
          <a:p>
            <a:r>
              <a:rPr lang="cs-CZ" dirty="0"/>
              <a:t>teorie </a:t>
            </a:r>
            <a:r>
              <a:rPr lang="cs-CZ" b="1" dirty="0"/>
              <a:t>informačních praktik </a:t>
            </a:r>
            <a:r>
              <a:rPr lang="cs-CZ" dirty="0" err="1"/>
              <a:t>Sanna</a:t>
            </a:r>
            <a:r>
              <a:rPr lang="cs-CZ" dirty="0"/>
              <a:t> </a:t>
            </a:r>
            <a:r>
              <a:rPr lang="cs-CZ" dirty="0" err="1"/>
              <a:t>Talja</a:t>
            </a:r>
            <a:endParaRPr lang="cs-CZ" dirty="0"/>
          </a:p>
          <a:p>
            <a:r>
              <a:rPr lang="cs-CZ" dirty="0"/>
              <a:t>sociologicky a kontextuálně zaměřený výzkum, alternativa k informačnímu chování</a:t>
            </a:r>
          </a:p>
          <a:p>
            <a:r>
              <a:rPr lang="cs-CZ" dirty="0"/>
              <a:t>odklon od chování, činností, motivů a dovedností individuí k členům různých skupin a komunit, které konstituují kontext běžných činností</a:t>
            </a:r>
            <a:endParaRPr lang="en-US" dirty="0"/>
          </a:p>
          <a:p>
            <a:r>
              <a:rPr lang="en-US" dirty="0"/>
              <a:t>proc</a:t>
            </a:r>
            <a:r>
              <a:rPr lang="cs-CZ" dirty="0"/>
              <a:t>es hledání a používání informací je konstituován sociálně a dialogicky, praktiky vznikají interakcí mezi členy komunity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048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C21335-6E30-4B78-85F6-7EFF79E52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Teoretické tradice - </a:t>
            </a:r>
            <a:r>
              <a:rPr lang="cs-CZ" dirty="0" err="1"/>
              <a:t>metateorie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9524CE-7FFD-4C53-A5CE-A9F289C20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metody v empirické studii – zakotvené v metodologické a teoretické tradici</a:t>
            </a:r>
          </a:p>
          <a:p>
            <a:r>
              <a:rPr lang="cs-CZ" dirty="0"/>
              <a:t>př. </a:t>
            </a:r>
            <a:r>
              <a:rPr lang="cs-CZ" dirty="0" err="1"/>
              <a:t>micromoment</a:t>
            </a:r>
            <a:r>
              <a:rPr lang="cs-CZ" dirty="0"/>
              <a:t> </a:t>
            </a:r>
            <a:r>
              <a:rPr lang="cs-CZ" dirty="0" err="1"/>
              <a:t>timeline</a:t>
            </a:r>
            <a:r>
              <a:rPr lang="cs-CZ" dirty="0"/>
              <a:t> interview – </a:t>
            </a:r>
            <a:r>
              <a:rPr lang="cs-CZ" dirty="0" err="1"/>
              <a:t>sense-making</a:t>
            </a:r>
            <a:r>
              <a:rPr lang="cs-CZ" dirty="0"/>
              <a:t> metodologie – zakotveno v řadě teoretických tradicí</a:t>
            </a:r>
          </a:p>
          <a:p>
            <a:endParaRPr lang="cs-CZ" dirty="0"/>
          </a:p>
          <a:p>
            <a:r>
              <a:rPr lang="cs-CZ" dirty="0"/>
              <a:t>každý výzkum v jakémkoli oboru je součástí teoretických tradic</a:t>
            </a:r>
          </a:p>
          <a:p>
            <a:endParaRPr lang="cs-CZ" dirty="0"/>
          </a:p>
          <a:p>
            <a:r>
              <a:rPr lang="cs-CZ" dirty="0"/>
              <a:t>tradice jako pozitivismus, fenomenologie, </a:t>
            </a:r>
            <a:r>
              <a:rPr lang="cs-CZ" dirty="0" err="1"/>
              <a:t>konstruktuvismus</a:t>
            </a:r>
            <a:r>
              <a:rPr lang="cs-CZ" dirty="0"/>
              <a:t> </a:t>
            </a:r>
          </a:p>
          <a:p>
            <a:r>
              <a:rPr lang="cs-CZ" dirty="0"/>
              <a:t>založeny na epistemologických a ontologických základech</a:t>
            </a:r>
          </a:p>
        </p:txBody>
      </p:sp>
    </p:spTree>
    <p:extLst>
      <p:ext uri="{BB962C8B-B14F-4D97-AF65-F5344CB8AC3E}">
        <p14:creationId xmlns:p14="http://schemas.microsoft.com/office/powerpoint/2010/main" val="418578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Několik pohledů na poznávání</a:t>
            </a:r>
          </a:p>
        </p:txBody>
      </p:sp>
      <p:pic>
        <p:nvPicPr>
          <p:cNvPr id="1026" name="Picture 2" descr="http://wiki.knihovna.cz/images/6/61/Capur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9577" y="2132857"/>
            <a:ext cx="3528391" cy="4015309"/>
          </a:xfrm>
          <a:prstGeom prst="rect">
            <a:avLst/>
          </a:prstGeom>
          <a:noFill/>
        </p:spPr>
      </p:pic>
      <p:sp>
        <p:nvSpPr>
          <p:cNvPr id="6" name="Zaoblený obdélníkový popisek 5"/>
          <p:cNvSpPr/>
          <p:nvPr/>
        </p:nvSpPr>
        <p:spPr>
          <a:xfrm>
            <a:off x="6528048" y="2564904"/>
            <a:ext cx="3096344" cy="1944216"/>
          </a:xfrm>
          <a:prstGeom prst="wedgeRoundRectCallout">
            <a:avLst>
              <a:gd name="adj1" fmla="val -93164"/>
              <a:gd name="adj2" fmla="val 35235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black"/>
                </a:solidFill>
              </a:rPr>
              <a:t>T</a:t>
            </a:r>
            <a:r>
              <a:rPr lang="en-US" dirty="0">
                <a:solidFill>
                  <a:prstClr val="black"/>
                </a:solidFill>
              </a:rPr>
              <a:t>he central is not information but</a:t>
            </a:r>
          </a:p>
          <a:p>
            <a:pPr algn="ctr"/>
            <a:r>
              <a:rPr lang="en-US" dirty="0">
                <a:solidFill>
                  <a:prstClr val="black"/>
                </a:solidFill>
              </a:rPr>
              <a:t>man</a:t>
            </a:r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3309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B3D83-632D-48C7-9B35-3AF524BB7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954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Teoretické tradice - </a:t>
            </a:r>
            <a:r>
              <a:rPr lang="cs-CZ" dirty="0" err="1"/>
              <a:t>metateorie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448A0A-E9E9-4E5A-8E7C-4ACF4A1C0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81756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epistemologická přístup – kritéria pro rozlišení skutečných poznatků a pouhého přesvědčení, předsudků či víry</a:t>
            </a:r>
          </a:p>
          <a:p>
            <a:endParaRPr lang="cs-CZ" dirty="0"/>
          </a:p>
          <a:p>
            <a:r>
              <a:rPr lang="cs-CZ" dirty="0"/>
              <a:t>ontologický přístup – jaké druhy věcí a substancí skutečně existují? </a:t>
            </a:r>
          </a:p>
          <a:p>
            <a:r>
              <a:rPr lang="cs-CZ" dirty="0"/>
              <a:t>vakuum? duchové? flogistony?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58F6DF4-C90C-48CD-BEF0-6B0D17ACD0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676" y="2211964"/>
            <a:ext cx="5864088" cy="2744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8214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149BD1-05B4-4CE4-9C63-63FBB58DD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Teoretické tradice - </a:t>
            </a:r>
            <a:r>
              <a:rPr lang="cs-CZ" dirty="0" err="1"/>
              <a:t>metateorie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80677B-6BE6-4805-93DC-25BD6EBDD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epistemologické a ontologické postoje vycházejí ze světonázoru a chápání místa výzkumu ve světě</a:t>
            </a:r>
          </a:p>
          <a:p>
            <a:endParaRPr lang="cs-CZ" dirty="0"/>
          </a:p>
          <a:p>
            <a:r>
              <a:rPr lang="cs-CZ" dirty="0"/>
              <a:t>teoretické tradice založeny na konkrétních epistemologických a ontologických přístupech, vědec je zastává napříč svými pracemi, dokud nezmění světonázor</a:t>
            </a:r>
          </a:p>
          <a:p>
            <a:endParaRPr lang="cs-CZ" dirty="0"/>
          </a:p>
          <a:p>
            <a:r>
              <a:rPr lang="cs-CZ" dirty="0"/>
              <a:t>vědec vždy nemusí zastávat jedinou teoretickou tradici</a:t>
            </a:r>
          </a:p>
          <a:p>
            <a:endParaRPr lang="cs-CZ" dirty="0"/>
          </a:p>
          <a:p>
            <a:r>
              <a:rPr lang="cs-CZ" dirty="0"/>
              <a:t>vědci věří buď jedné, nebo druhé </a:t>
            </a:r>
            <a:r>
              <a:rPr lang="cs-CZ" dirty="0" err="1"/>
              <a:t>metateorii</a:t>
            </a:r>
            <a:r>
              <a:rPr lang="cs-CZ" dirty="0"/>
              <a:t>, toto přesvědčení je zásadní, nelze mezi nimi přecházet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29056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1EED38-B5AC-42BE-AE9C-F6B701F0D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429" y="114754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Empirismus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A583BF-E60B-47A5-BFAC-037319F10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7538"/>
            <a:ext cx="10515600" cy="5337176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cs-CZ" dirty="0"/>
              <a:t>vznik v přírodních vědách, nejznámějším empirickým přístupem v sociálních vědách - pozitivismus</a:t>
            </a:r>
          </a:p>
          <a:p>
            <a:pPr marL="0" indent="0" algn="ctr">
              <a:buNone/>
            </a:pPr>
            <a:r>
              <a:rPr lang="cs-CZ" dirty="0"/>
              <a:t>doktrína:</a:t>
            </a:r>
          </a:p>
          <a:p>
            <a:pPr marL="0" indent="0" algn="ctr">
              <a:buNone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individuální lidská mysl začíná jako nepopsaný list, znalosti získáváme smyslovou zkušeností a interakcí s ním</a:t>
            </a:r>
          </a:p>
          <a:p>
            <a:pPr marL="514350" indent="-514350">
              <a:buAutoNum type="arabicPeriod"/>
            </a:pPr>
            <a:r>
              <a:rPr lang="cs-CZ" dirty="0"/>
              <a:t>každé skutečné tvrzení o poznání je testovatelné zkušeností (pozorování a experiment)</a:t>
            </a:r>
          </a:p>
          <a:p>
            <a:pPr marL="514350" indent="-514350">
              <a:buAutoNum type="arabicPeriod"/>
            </a:pPr>
            <a:r>
              <a:rPr lang="cs-CZ" dirty="0"/>
              <a:t>vylučuje jako znalost každé tvrzení, který nemůžeme pozorovat</a:t>
            </a:r>
          </a:p>
          <a:p>
            <a:pPr marL="514350" indent="-514350">
              <a:buAutoNum type="arabicPeriod"/>
            </a:pPr>
            <a:r>
              <a:rPr lang="cs-CZ" dirty="0"/>
              <a:t>vědecké zákony jsou tvrzení o obecných opakujících se vzorcích zkušenosti</a:t>
            </a:r>
          </a:p>
          <a:p>
            <a:pPr marL="514350" indent="-514350">
              <a:buAutoNum type="arabicPeriod"/>
            </a:pPr>
            <a:r>
              <a:rPr lang="cs-CZ" dirty="0"/>
              <a:t>vysvětlit vědecky jev znamená ukázat, že je případem vědeckého zákona</a:t>
            </a:r>
          </a:p>
          <a:p>
            <a:pPr marL="514350" indent="-514350">
              <a:buAutoNum type="arabicPeriod"/>
            </a:pPr>
            <a:r>
              <a:rPr lang="cs-CZ" dirty="0"/>
              <a:t>znalost zákona umožňuje předvídat budoucí výskyt jevů tohoto typu, logika předpovědi a vysvětlení je stejná </a:t>
            </a:r>
          </a:p>
          <a:p>
            <a:pPr marL="514350" indent="-514350">
              <a:buAutoNum type="arabicPeriod"/>
            </a:pPr>
            <a:r>
              <a:rPr lang="cs-CZ" dirty="0"/>
              <a:t>vědecká objektivita spočívá v jasném oddělení testovatelných faktických tvrzení a subjektivních hodnotových soudů</a:t>
            </a:r>
          </a:p>
        </p:txBody>
      </p:sp>
    </p:spTree>
    <p:extLst>
      <p:ext uri="{BB962C8B-B14F-4D97-AF65-F5344CB8AC3E}">
        <p14:creationId xmlns:p14="http://schemas.microsoft.com/office/powerpoint/2010/main" val="27403018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06DE09-0C37-4896-B0CB-51B486108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Anti-empirismus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8C136C-A83E-4F41-B14F-5037DD4EC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různorodé přístupy</a:t>
            </a:r>
          </a:p>
          <a:p>
            <a:endParaRPr lang="cs-CZ" dirty="0"/>
          </a:p>
          <a:p>
            <a:r>
              <a:rPr lang="cs-CZ" dirty="0"/>
              <a:t>racionalismus – znalost vzniká používáním lidského rozumu</a:t>
            </a:r>
          </a:p>
          <a:p>
            <a:endParaRPr lang="cs-CZ" dirty="0"/>
          </a:p>
          <a:p>
            <a:r>
              <a:rPr lang="cs-CZ" dirty="0"/>
              <a:t>relativismus – bez kontextu neexistují žádná kritéria, kterými by se dalo řídit při rozhodování mezi různými úhly pohledu</a:t>
            </a:r>
          </a:p>
        </p:txBody>
      </p:sp>
    </p:spTree>
    <p:extLst>
      <p:ext uri="{BB962C8B-B14F-4D97-AF65-F5344CB8AC3E}">
        <p14:creationId xmlns:p14="http://schemas.microsoft.com/office/powerpoint/2010/main" val="9711622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D41519-F72D-4F26-BCE7-251EF7DFD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Realismus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83EC05-2FBA-415F-B1E1-1CEA719F6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realita existuje nezávisle na tom, jak ji lidé poznávají a vnímají, ale je v zásadě poznatelná</a:t>
            </a:r>
          </a:p>
          <a:p>
            <a:endParaRPr lang="cs-CZ" dirty="0"/>
          </a:p>
          <a:p>
            <a:r>
              <a:rPr lang="cs-CZ" dirty="0"/>
              <a:t>snadno přijatelné v přírodních vědách</a:t>
            </a:r>
          </a:p>
          <a:p>
            <a:endParaRPr lang="cs-CZ" dirty="0"/>
          </a:p>
          <a:p>
            <a:r>
              <a:rPr lang="cs-CZ" dirty="0"/>
              <a:t>v sociálních vědách – lidé a skupiny lidí mají schopnost zasahovat do běhu světa – realistický výzkumník zkoumá nejen realitu nezávislou na znalostech a vnímání účastníků, ale také vnímání reality účastníky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00690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02E48-81B8-4949-90F5-16F211909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Anti-realismus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D9EC67-D6E9-4B26-8305-7E1F32336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realita neexistuje sama o sobě bez toho, aby byla vnímána, vnímání reality ve skutečnosti tvoří celou realitu</a:t>
            </a:r>
          </a:p>
          <a:p>
            <a:endParaRPr lang="cs-CZ" dirty="0"/>
          </a:p>
          <a:p>
            <a:r>
              <a:rPr lang="cs-CZ" dirty="0"/>
              <a:t>neempiričtí a nerealističtí výzkumníci – interpretativní přístup</a:t>
            </a:r>
          </a:p>
          <a:p>
            <a:endParaRPr lang="cs-CZ" dirty="0"/>
          </a:p>
          <a:p>
            <a:r>
              <a:rPr lang="cs-CZ" dirty="0"/>
              <a:t>fenomenologie, konstruktivismus, hermeneutika</a:t>
            </a:r>
          </a:p>
          <a:p>
            <a:endParaRPr lang="cs-CZ" dirty="0"/>
          </a:p>
          <a:p>
            <a:r>
              <a:rPr lang="cs-CZ" dirty="0"/>
              <a:t>interpretace lidských činností a kulturních artefaktů  </a:t>
            </a:r>
          </a:p>
          <a:p>
            <a:endParaRPr lang="cs-CZ" dirty="0"/>
          </a:p>
          <a:p>
            <a:r>
              <a:rPr lang="cs-CZ" dirty="0"/>
              <a:t>veškeré poznání je věcí interpretace</a:t>
            </a:r>
          </a:p>
        </p:txBody>
      </p:sp>
    </p:spTree>
    <p:extLst>
      <p:ext uri="{BB962C8B-B14F-4D97-AF65-F5344CB8AC3E}">
        <p14:creationId xmlns:p14="http://schemas.microsoft.com/office/powerpoint/2010/main" val="23629279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430B4-E21F-4292-8ADC-FBB11CCA1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Vývoj </a:t>
            </a:r>
            <a:r>
              <a:rPr lang="cs-CZ" dirty="0" err="1"/>
              <a:t>metateorií</a:t>
            </a:r>
            <a:r>
              <a:rPr lang="cs-CZ" dirty="0"/>
              <a:t> v HIB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24A72D-A53A-4460-A542-89E6D03F3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posun ze zaměření na fixní atributy – zkušenosti aktéra, fyzické prostředí – k dynamickým a s procesy spojeným fenoménům jako objektů studia</a:t>
            </a:r>
          </a:p>
          <a:p>
            <a:r>
              <a:rPr lang="cs-CZ" dirty="0"/>
              <a:t>rostoucí přijímání interpretativních přístupů v původně převážně pozitivistické oblasti výzkumu</a:t>
            </a:r>
          </a:p>
          <a:p>
            <a:r>
              <a:rPr lang="cs-CZ" dirty="0"/>
              <a:t>první generace vědců v HIB vědci a inženýři, aplikují metody běžné v přírodních vědách „vědecké metody“, positivismus</a:t>
            </a:r>
          </a:p>
          <a:p>
            <a:r>
              <a:rPr lang="cs-CZ" dirty="0"/>
              <a:t>positivismus silný dodnes – značná část výzkumů v oboru</a:t>
            </a:r>
          </a:p>
          <a:p>
            <a:r>
              <a:rPr lang="cs-CZ" dirty="0"/>
              <a:t>mezi sociálními vědci pozitivismus uznávaný méně, proto se málo výzkumníků považuje za positivisty</a:t>
            </a:r>
          </a:p>
          <a:p>
            <a:r>
              <a:rPr lang="cs-CZ" dirty="0"/>
              <a:t>pozitivismus v HIB se projevuje: nezájmem o teoretické tradice, výslovným lpěním na empirické doktríně</a:t>
            </a:r>
          </a:p>
        </p:txBody>
      </p:sp>
    </p:spTree>
    <p:extLst>
      <p:ext uri="{BB962C8B-B14F-4D97-AF65-F5344CB8AC3E}">
        <p14:creationId xmlns:p14="http://schemas.microsoft.com/office/powerpoint/2010/main" val="23143669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8F25D3-9028-4795-A934-0C902837E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Vývoj </a:t>
            </a:r>
            <a:r>
              <a:rPr lang="cs-CZ" dirty="0" err="1"/>
              <a:t>metateorií</a:t>
            </a:r>
            <a:r>
              <a:rPr lang="cs-CZ" dirty="0"/>
              <a:t> v HIB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8022F5-14FD-428B-AB90-BD4B8D733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3574"/>
            <a:ext cx="10515600" cy="4633389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každá studie má svá omezení: většina kvantitativních studií neobsahuje oddíl „omezení výzkumu“, většina kvalitativních studií svá omezení uvádí</a:t>
            </a:r>
          </a:p>
          <a:p>
            <a:r>
              <a:rPr lang="cs-CZ" dirty="0"/>
              <a:t>zaměření na </a:t>
            </a:r>
            <a:r>
              <a:rPr lang="cs-CZ" dirty="0" err="1"/>
              <a:t>zobecnitelnost</a:t>
            </a:r>
            <a:r>
              <a:rPr lang="cs-CZ" dirty="0"/>
              <a:t> výsledků – vyvoláno pozitivistickým přístupem</a:t>
            </a:r>
          </a:p>
          <a:p>
            <a:r>
              <a:rPr lang="cs-CZ" dirty="0"/>
              <a:t>většina HBI studií omezuje svá zkoumání na pozorovatelná fakta a vyhýbá se rozvíjení poznatků racionálními prostředky</a:t>
            </a:r>
          </a:p>
          <a:p>
            <a:r>
              <a:rPr lang="cs-CZ" dirty="0"/>
              <a:t>může vést k falešným poznatkům</a:t>
            </a:r>
          </a:p>
          <a:p>
            <a:endParaRPr lang="cs-CZ" dirty="0"/>
          </a:p>
          <a:p>
            <a:r>
              <a:rPr lang="cs-CZ" dirty="0"/>
              <a:t>interpretativní </a:t>
            </a:r>
            <a:r>
              <a:rPr lang="cs-CZ" dirty="0" err="1"/>
              <a:t>metateorie</a:t>
            </a:r>
            <a:r>
              <a:rPr lang="cs-CZ" dirty="0"/>
              <a:t> nejčastěji využívány vědci ze skandinávských zemí</a:t>
            </a:r>
          </a:p>
          <a:p>
            <a:r>
              <a:rPr lang="cs-CZ" dirty="0"/>
              <a:t>fenomenologie – zkušenost je bohatší než co mohou naše fyzické smysly zachytit</a:t>
            </a:r>
          </a:p>
        </p:txBody>
      </p:sp>
    </p:spTree>
    <p:extLst>
      <p:ext uri="{BB962C8B-B14F-4D97-AF65-F5344CB8AC3E}">
        <p14:creationId xmlns:p14="http://schemas.microsoft.com/office/powerpoint/2010/main" val="34297725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53DAC6-1CEF-4609-B4D1-33E0AFBBD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falešných empirických poznatků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910504-16D8-404A-97C3-191DDD0C2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Př. dotazníkové šetření chování při vyhledávání </a:t>
            </a:r>
          </a:p>
          <a:p>
            <a:endParaRPr lang="cs-CZ" dirty="0"/>
          </a:p>
          <a:p>
            <a:r>
              <a:rPr lang="cs-CZ" dirty="0"/>
              <a:t>otázky se týkají se objektivních záležitostí: úroveň zkušeností participantů, frekvence vyhledávání na webu, počet vyhledávání, která provádějí současně apod.</a:t>
            </a:r>
          </a:p>
          <a:p>
            <a:endParaRPr lang="cs-CZ" dirty="0"/>
          </a:p>
          <a:p>
            <a:r>
              <a:rPr lang="cs-CZ" dirty="0"/>
              <a:t>výsledky prezentovány jako faktická zjištění, tedy poznatky</a:t>
            </a:r>
          </a:p>
          <a:p>
            <a:endParaRPr lang="cs-CZ" dirty="0"/>
          </a:p>
          <a:p>
            <a:r>
              <a:rPr lang="cs-CZ" dirty="0"/>
              <a:t>dvě z otázek nejsou dle pozitivismu objektivní – které a proč?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C726F4C-1089-4E0B-9596-CACA8AB7DE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924176" y="4480056"/>
            <a:ext cx="2104938" cy="2104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0649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7FFA74-32B5-4031-B9E2-010DFEBF7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falešných empirických poznatků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FCD4E7-87B7-41C2-BF16-59C93D719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úroveň zkušeností – vnímání úrovně účastníků, ostatní mohou vnímat jinak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→ objektivní úroveň prožitků třeba stanovit na základě pozorovatelných faktů, např. test zadaný všem účastníkům výzkumu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souběžné vyhledávání – závisí na chápání pojmu vyhledávání, může se mezi výzkumníkem a participantem lišit</a:t>
            </a:r>
          </a:p>
        </p:txBody>
      </p:sp>
    </p:spTree>
    <p:extLst>
      <p:ext uri="{BB962C8B-B14F-4D97-AF65-F5344CB8AC3E}">
        <p14:creationId xmlns:p14="http://schemas.microsoft.com/office/powerpoint/2010/main" val="733780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http://pure.iva.dk/files/30767075/Peter_mycket_bar_blid_2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6040" y="1772817"/>
            <a:ext cx="3528392" cy="4617231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Několik pohledů na poznávání</a:t>
            </a:r>
          </a:p>
        </p:txBody>
      </p:sp>
      <p:sp>
        <p:nvSpPr>
          <p:cNvPr id="6" name="Zaoblený obdélníkový popisek 5"/>
          <p:cNvSpPr/>
          <p:nvPr/>
        </p:nvSpPr>
        <p:spPr>
          <a:xfrm>
            <a:off x="2207568" y="1700808"/>
            <a:ext cx="3096344" cy="1944216"/>
          </a:xfrm>
          <a:prstGeom prst="wedgeRoundRectCallout">
            <a:avLst>
              <a:gd name="adj1" fmla="val 100289"/>
              <a:gd name="adj2" fmla="val -209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Information is defined as something that modifies an individual's knowledge</a:t>
            </a:r>
          </a:p>
          <a:p>
            <a:pPr algn="ctr"/>
            <a:r>
              <a:rPr lang="en-US" dirty="0">
                <a:solidFill>
                  <a:prstClr val="black"/>
                </a:solidFill>
              </a:rPr>
              <a:t>structures or knowledge states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7" name="Zaoblený obdélníkový popisek 6"/>
          <p:cNvSpPr/>
          <p:nvPr/>
        </p:nvSpPr>
        <p:spPr>
          <a:xfrm>
            <a:off x="2423592" y="4509120"/>
            <a:ext cx="3168352" cy="1728192"/>
          </a:xfrm>
          <a:prstGeom prst="wedgeRoundRectCallout">
            <a:avLst>
              <a:gd name="adj1" fmla="val 91681"/>
              <a:gd name="adj2" fmla="val -93932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When information is perceived</a:t>
            </a:r>
          </a:p>
          <a:p>
            <a:pPr algn="ctr"/>
            <a:r>
              <a:rPr lang="en-US" dirty="0">
                <a:solidFill>
                  <a:prstClr val="black"/>
                </a:solidFill>
              </a:rPr>
              <a:t>and received, it affects and transforms the recipient's state of knowledge</a:t>
            </a:r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784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EE4EE-5068-4FB9-99B8-F36D53167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Zavádějící představy v </a:t>
            </a:r>
            <a:r>
              <a:rPr lang="cs-CZ" dirty="0" err="1"/>
              <a:t>metateoriích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1892B4-754D-4ABD-870F-6249D348C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zavádějící představy </a:t>
            </a:r>
            <a:r>
              <a:rPr lang="cs-CZ" dirty="0"/>
              <a:t>o pozitivismu</a:t>
            </a:r>
          </a:p>
          <a:p>
            <a:pPr marL="0" indent="0">
              <a:buNone/>
            </a:pPr>
            <a:r>
              <a:rPr lang="cs-CZ" dirty="0"/>
              <a:t>→  T. D. Wilson – odmítnutí pozitivismu – zkreslení výzkumů daná přílišným důrazem na kvantitativní analýzy, neporozumění kontextu a faktorů ovlivňujících chování</a:t>
            </a:r>
          </a:p>
          <a:p>
            <a:r>
              <a:rPr lang="cs-CZ" dirty="0"/>
              <a:t>nejde o zkreslení pozitivistická, ale o zkreslení článků, které </a:t>
            </a:r>
            <a:r>
              <a:rPr lang="cs-CZ" dirty="0" err="1"/>
              <a:t>hodnitil</a:t>
            </a:r>
            <a:endParaRPr lang="cs-CZ" dirty="0"/>
          </a:p>
          <a:p>
            <a:r>
              <a:rPr lang="cs-CZ" dirty="0"/>
              <a:t>kvalitativní i kvantitativní analýza využívány jak v pozitivismu, tak v interpretativním výzkumu</a:t>
            </a:r>
          </a:p>
          <a:p>
            <a:r>
              <a:rPr lang="cs-CZ" dirty="0"/>
              <a:t>rozdíl v roli, kterou hrají zjištění při budování znalostí</a:t>
            </a:r>
          </a:p>
          <a:p>
            <a:r>
              <a:rPr lang="cs-CZ" dirty="0"/>
              <a:t>pozitivismus – kvalitativní analýza generuje hypotézy, ne znalosti</a:t>
            </a:r>
          </a:p>
          <a:p>
            <a:r>
              <a:rPr lang="cs-CZ" dirty="0"/>
              <a:t>anti-empiristi – kvantitativní analýza vodítkem pro stanovení výzkumného vzorku, ne pro tvorbu znalostí</a:t>
            </a:r>
          </a:p>
        </p:txBody>
      </p:sp>
    </p:spTree>
    <p:extLst>
      <p:ext uri="{BB962C8B-B14F-4D97-AF65-F5344CB8AC3E}">
        <p14:creationId xmlns:p14="http://schemas.microsoft.com/office/powerpoint/2010/main" val="15413099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8F1E07-31E1-4670-A08C-3029443A8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Zavádějící představy v </a:t>
            </a:r>
            <a:r>
              <a:rPr lang="cs-CZ" dirty="0" err="1"/>
              <a:t>metateoriích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59AC16-9C2C-4605-832F-AB7DA53CD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neoprávněné tvrzení o využití teoretické tradice</a:t>
            </a:r>
          </a:p>
          <a:p>
            <a:endParaRPr lang="cs-CZ" dirty="0"/>
          </a:p>
          <a:p>
            <a:r>
              <a:rPr lang="cs-CZ" dirty="0"/>
              <a:t>konstatování o využití </a:t>
            </a:r>
            <a:r>
              <a:rPr lang="cs-CZ" dirty="0" err="1"/>
              <a:t>metateorie</a:t>
            </a:r>
            <a:r>
              <a:rPr lang="cs-CZ" dirty="0"/>
              <a:t> ignorující metodologické důsledky</a:t>
            </a:r>
          </a:p>
          <a:p>
            <a:endParaRPr lang="cs-CZ" dirty="0"/>
          </a:p>
          <a:p>
            <a:r>
              <a:rPr lang="cs-CZ" dirty="0"/>
              <a:t>výzkumník tvrdí, že využívá systémový přístup, protože design studie umožňuje holistický pohled</a:t>
            </a:r>
          </a:p>
          <a:p>
            <a:endParaRPr lang="cs-CZ" dirty="0"/>
          </a:p>
          <a:p>
            <a:r>
              <a:rPr lang="cs-CZ" dirty="0"/>
              <a:t>ignoruje požadavky přístupu – uvedení definice hranic studovaného systému, zkoumání interakcí mezi prvky systému</a:t>
            </a:r>
          </a:p>
        </p:txBody>
      </p:sp>
    </p:spTree>
    <p:extLst>
      <p:ext uri="{BB962C8B-B14F-4D97-AF65-F5344CB8AC3E}">
        <p14:creationId xmlns:p14="http://schemas.microsoft.com/office/powerpoint/2010/main" val="36558421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FCE6E4-AC12-4795-B7B3-A6FC91546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Rozpory v </a:t>
            </a:r>
            <a:r>
              <a:rPr lang="cs-CZ" dirty="0" err="1"/>
              <a:t>metateoriích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482D8E-3A05-42F0-BD34-A51B8FBFE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err="1"/>
              <a:t>metateorie</a:t>
            </a:r>
            <a:r>
              <a:rPr lang="cs-CZ" b="1" dirty="0"/>
              <a:t>, které vědec tvrdí že využívá, neodpovídají jeho paradigmatu</a:t>
            </a:r>
          </a:p>
          <a:p>
            <a:r>
              <a:rPr lang="cs-CZ" dirty="0"/>
              <a:t>př. výzkumník aplikuje dvě teoretické tradice s protikladnými filozofickými základy</a:t>
            </a:r>
          </a:p>
          <a:p>
            <a:r>
              <a:rPr lang="cs-CZ" dirty="0"/>
              <a:t>Wilsonova </a:t>
            </a:r>
            <a:r>
              <a:rPr lang="cs-CZ" dirty="0" err="1"/>
              <a:t>krizika</a:t>
            </a:r>
            <a:r>
              <a:rPr lang="cs-CZ" dirty="0"/>
              <a:t> pozitivismu – neadekvátní použití kvantitativních metod</a:t>
            </a:r>
          </a:p>
          <a:p>
            <a:r>
              <a:rPr lang="cs-CZ" dirty="0"/>
              <a:t>ve stejném článku kritizuje svůj vlastní starší model – omezený, protože neposkytuje návrh kauzálních faktorů IB a proto nenavrhuje hypotézy, které by se měly testovat</a:t>
            </a:r>
          </a:p>
          <a:p>
            <a:r>
              <a:rPr lang="cs-CZ" dirty="0"/>
              <a:t>testování hypotéz je pozitivistickou podmínkou tvorby znalostí</a:t>
            </a:r>
          </a:p>
          <a:p>
            <a:r>
              <a:rPr lang="cs-CZ" dirty="0"/>
              <a:t>Wilson odmítá a současně používá empiristickou doktrínu</a:t>
            </a:r>
          </a:p>
        </p:txBody>
      </p:sp>
    </p:spTree>
    <p:extLst>
      <p:ext uri="{BB962C8B-B14F-4D97-AF65-F5344CB8AC3E}">
        <p14:creationId xmlns:p14="http://schemas.microsoft.com/office/powerpoint/2010/main" val="78764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Několik pohledů na poznávání</a:t>
            </a:r>
          </a:p>
        </p:txBody>
      </p:sp>
      <p:sp>
        <p:nvSpPr>
          <p:cNvPr id="6" name="Zaoblený obdélníkový popisek 5"/>
          <p:cNvSpPr/>
          <p:nvPr/>
        </p:nvSpPr>
        <p:spPr>
          <a:xfrm>
            <a:off x="6528048" y="2780928"/>
            <a:ext cx="3096344" cy="1944216"/>
          </a:xfrm>
          <a:prstGeom prst="wedgeRoundRectCallout">
            <a:avLst>
              <a:gd name="adj1" fmla="val -93164"/>
              <a:gd name="adj2" fmla="val 35235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black"/>
                </a:solidFill>
              </a:rPr>
              <a:t>R</a:t>
            </a:r>
            <a:r>
              <a:rPr lang="en-US" dirty="0" err="1">
                <a:solidFill>
                  <a:prstClr val="black"/>
                </a:solidFill>
              </a:rPr>
              <a:t>eality</a:t>
            </a:r>
            <a:r>
              <a:rPr lang="en-US" dirty="0">
                <a:solidFill>
                  <a:prstClr val="black"/>
                </a:solidFill>
              </a:rPr>
              <a:t> gets</a:t>
            </a:r>
          </a:p>
          <a:p>
            <a:pPr algn="ctr"/>
            <a:r>
              <a:rPr lang="en-US" dirty="0">
                <a:solidFill>
                  <a:prstClr val="black"/>
                </a:solidFill>
              </a:rPr>
              <a:t>captured in information. Information holds variable and constantly changing versions of reality.</a:t>
            </a:r>
            <a:endParaRPr lang="cs-CZ" dirty="0">
              <a:solidFill>
                <a:prstClr val="black"/>
              </a:solidFill>
            </a:endParaRPr>
          </a:p>
        </p:txBody>
      </p:sp>
      <p:pic>
        <p:nvPicPr>
          <p:cNvPr id="46082" name="Picture 2" descr="http://ucla245.pbworks.com/f/derv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7608" y="2564905"/>
            <a:ext cx="2448272" cy="31803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21042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http://philosophyforchange.files.wordpress.com/2012/07/foucault1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8008" y="2492896"/>
            <a:ext cx="3619500" cy="3114676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Několik pohledů na poznávání / poznávání</a:t>
            </a:r>
          </a:p>
        </p:txBody>
      </p:sp>
      <p:sp>
        <p:nvSpPr>
          <p:cNvPr id="7" name="Zaoblený obdélníkový popisek 6"/>
          <p:cNvSpPr/>
          <p:nvPr/>
        </p:nvSpPr>
        <p:spPr>
          <a:xfrm>
            <a:off x="1919536" y="1844824"/>
            <a:ext cx="3744416" cy="4752528"/>
          </a:xfrm>
          <a:prstGeom prst="wedgeRoundRectCallout">
            <a:avLst>
              <a:gd name="adj1" fmla="val 85278"/>
              <a:gd name="adj2" fmla="val 11471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Discourses </a:t>
            </a:r>
            <a:r>
              <a:rPr lang="en-US" dirty="0">
                <a:solidFill>
                  <a:prstClr val="black"/>
                </a:solidFill>
              </a:rPr>
              <a:t>consist of particular kinds of conceptualizations that allow reality to be "known"</a:t>
            </a:r>
          </a:p>
          <a:p>
            <a:pPr algn="ctr"/>
            <a:r>
              <a:rPr lang="en-US" dirty="0">
                <a:solidFill>
                  <a:prstClr val="black"/>
                </a:solidFill>
              </a:rPr>
              <a:t>from a certain angle, and from that angle only. In different discourses, different aspects of reality become</a:t>
            </a:r>
          </a:p>
          <a:p>
            <a:pPr algn="ctr"/>
            <a:r>
              <a:rPr lang="en-US" dirty="0">
                <a:solidFill>
                  <a:prstClr val="black"/>
                </a:solidFill>
              </a:rPr>
              <a:t>the focus of knowledge production. Discourses provide the reserve of themes and points of view that we use</a:t>
            </a:r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in </a:t>
            </a:r>
            <a:r>
              <a:rPr lang="en-US" b="1" dirty="0">
                <a:solidFill>
                  <a:prstClr val="black"/>
                </a:solidFill>
              </a:rPr>
              <a:t>sense-making</a:t>
            </a:r>
            <a:r>
              <a:rPr lang="en-US" dirty="0">
                <a:solidFill>
                  <a:prstClr val="black"/>
                </a:solidFill>
              </a:rPr>
              <a:t>. They enable us to know certain things and to speak in certain ways</a:t>
            </a:r>
            <a:r>
              <a:rPr lang="cs-CZ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2552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http://wiki.knihovna.cz/images/b/b7/Hjorland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7569" y="2492896"/>
            <a:ext cx="2496277" cy="3744416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Několik pohledů na poznávání</a:t>
            </a:r>
          </a:p>
        </p:txBody>
      </p:sp>
      <p:sp>
        <p:nvSpPr>
          <p:cNvPr id="6" name="Zaoblený obdélníkový popisek 5"/>
          <p:cNvSpPr/>
          <p:nvPr/>
        </p:nvSpPr>
        <p:spPr>
          <a:xfrm>
            <a:off x="6528048" y="3284984"/>
            <a:ext cx="3096344" cy="1944216"/>
          </a:xfrm>
          <a:prstGeom prst="wedgeRoundRectCallout">
            <a:avLst>
              <a:gd name="adj1" fmla="val -115848"/>
              <a:gd name="adj2" fmla="val -7706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prstClr val="black"/>
                </a:solidFill>
              </a:rPr>
              <a:t>The</a:t>
            </a:r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cs-CZ" dirty="0" err="1">
                <a:solidFill>
                  <a:prstClr val="black"/>
                </a:solidFill>
              </a:rPr>
              <a:t>cognitive</a:t>
            </a:r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cs-CZ" dirty="0" err="1">
                <a:solidFill>
                  <a:prstClr val="black"/>
                </a:solidFill>
              </a:rPr>
              <a:t>viewpoint</a:t>
            </a:r>
            <a:r>
              <a:rPr lang="en-US" dirty="0">
                <a:solidFill>
                  <a:prstClr val="black"/>
                </a:solidFill>
              </a:rPr>
              <a:t> looks at knowledge as</a:t>
            </a:r>
          </a:p>
          <a:p>
            <a:pPr algn="ctr"/>
            <a:r>
              <a:rPr lang="en-US" dirty="0">
                <a:solidFill>
                  <a:prstClr val="black"/>
                </a:solidFill>
              </a:rPr>
              <a:t>individual mental states rather than as a social and cultural process or a cultural product</a:t>
            </a:r>
            <a:r>
              <a:rPr lang="cs-CZ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8507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Základní </a:t>
            </a:r>
            <a:r>
              <a:rPr lang="cs-CZ" dirty="0" err="1"/>
              <a:t>metateoretické</a:t>
            </a:r>
            <a:r>
              <a:rPr lang="cs-CZ" dirty="0"/>
              <a:t> přístupy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6997" y="3075710"/>
            <a:ext cx="6880253" cy="2082367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8913442" y="6148953"/>
            <a:ext cx="1337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Fidel, kap. 8</a:t>
            </a:r>
          </a:p>
        </p:txBody>
      </p:sp>
    </p:spTree>
    <p:extLst>
      <p:ext uri="{BB962C8B-B14F-4D97-AF65-F5344CB8AC3E}">
        <p14:creationId xmlns:p14="http://schemas.microsoft.com/office/powerpoint/2010/main" val="107804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Hierarchie konstruktů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68110" y="2079479"/>
            <a:ext cx="4199235" cy="383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317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Hierarchie konstruktů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Paradigma (Kuhn) / </a:t>
            </a:r>
            <a:r>
              <a:rPr lang="cs-CZ" b="1" dirty="0" err="1"/>
              <a:t>Metateorie</a:t>
            </a:r>
            <a:endParaRPr lang="cs-CZ" b="1" dirty="0"/>
          </a:p>
          <a:p>
            <a:pPr lvl="1"/>
            <a:r>
              <a:rPr lang="cs-CZ" dirty="0"/>
              <a:t>souhrn základních domněnek, předpokladů, představ dané skupiny vědců (+ metodická pravidla řešení, intuitivní postoje a hodnocení problémů…)</a:t>
            </a:r>
            <a:endParaRPr lang="cs-CZ" b="1" dirty="0"/>
          </a:p>
          <a:p>
            <a:r>
              <a:rPr lang="cs-CZ" b="1" dirty="0"/>
              <a:t>Velká teorie / Grand </a:t>
            </a:r>
            <a:r>
              <a:rPr lang="cs-CZ" b="1" dirty="0" err="1"/>
              <a:t>theory</a:t>
            </a:r>
            <a:r>
              <a:rPr lang="cs-CZ" b="1" dirty="0"/>
              <a:t> (</a:t>
            </a:r>
            <a:r>
              <a:rPr lang="cs-CZ" b="1" dirty="0" err="1"/>
              <a:t>Mills</a:t>
            </a:r>
            <a:r>
              <a:rPr lang="cs-CZ" b="1" dirty="0"/>
              <a:t>)</a:t>
            </a:r>
          </a:p>
          <a:p>
            <a:pPr lvl="1"/>
            <a:r>
              <a:rPr lang="cs-CZ" dirty="0"/>
              <a:t>Snaha o vysvětlení fungování společnosti (strukturální funkcionalismus, kritická teorie…)</a:t>
            </a:r>
          </a:p>
          <a:p>
            <a:r>
              <a:rPr lang="cs-CZ" b="1" dirty="0"/>
              <a:t>Teorie středního dosahu (</a:t>
            </a:r>
            <a:r>
              <a:rPr lang="cs-CZ" b="1" dirty="0" err="1"/>
              <a:t>Merton</a:t>
            </a:r>
            <a:r>
              <a:rPr lang="cs-CZ" b="1" dirty="0"/>
              <a:t>)</a:t>
            </a:r>
          </a:p>
          <a:p>
            <a:pPr lvl="1"/>
            <a:r>
              <a:rPr lang="cs-CZ" dirty="0"/>
              <a:t>Mezi velkými teoriemi, které nejsou aplikovatelné na běžnou sociální realitu, a mezi ryzím sociologickým výzkumem, jehož výsledky nejsou zobecnitelné.</a:t>
            </a:r>
          </a:p>
          <a:p>
            <a:r>
              <a:rPr lang="cs-CZ" b="1" dirty="0"/>
              <a:t>Zakotvená teorie (</a:t>
            </a:r>
            <a:r>
              <a:rPr lang="cs-CZ" b="1" dirty="0" err="1"/>
              <a:t>Strauss</a:t>
            </a:r>
            <a:r>
              <a:rPr lang="cs-CZ" b="1" dirty="0"/>
              <a:t>, Glaser, </a:t>
            </a:r>
            <a:r>
              <a:rPr lang="cs-CZ" b="1" dirty="0" err="1"/>
              <a:t>Corbin</a:t>
            </a:r>
            <a:r>
              <a:rPr lang="cs-CZ" b="1" dirty="0"/>
              <a:t>)</a:t>
            </a:r>
          </a:p>
          <a:p>
            <a:pPr lvl="1"/>
            <a:r>
              <a:rPr lang="cs-CZ" dirty="0"/>
              <a:t>Proces sběru a analýzy dat je postaven na hledání pojmů, které se zkoumaným jevem souvisejí, a následném odhalování vztahů mezi nimi.</a:t>
            </a:r>
            <a:endParaRPr lang="cs-CZ" b="1" dirty="0"/>
          </a:p>
          <a:p>
            <a:r>
              <a:rPr lang="cs-CZ" b="1" dirty="0"/>
              <a:t>Pozorování</a:t>
            </a:r>
          </a:p>
          <a:p>
            <a:pPr lvl="1"/>
            <a:r>
              <a:rPr lang="cs-CZ" dirty="0"/>
              <a:t>Výsledky jednotlivých výzkumů</a:t>
            </a:r>
          </a:p>
        </p:txBody>
      </p:sp>
    </p:spTree>
    <p:extLst>
      <p:ext uri="{BB962C8B-B14F-4D97-AF65-F5344CB8AC3E}">
        <p14:creationId xmlns:p14="http://schemas.microsoft.com/office/powerpoint/2010/main" val="14511205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1906</Words>
  <Application>Microsoft Office PowerPoint</Application>
  <PresentationFormat>Širokoúhlá obrazovka</PresentationFormat>
  <Paragraphs>212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Motiv Office</vt:lpstr>
      <vt:lpstr>Paradigmata a metateorie v HIB</vt:lpstr>
      <vt:lpstr>Několik pohledů na poznávání</vt:lpstr>
      <vt:lpstr>Několik pohledů na poznávání</vt:lpstr>
      <vt:lpstr>Několik pohledů na poznávání</vt:lpstr>
      <vt:lpstr>Několik pohledů na poznávání / poznávání</vt:lpstr>
      <vt:lpstr>Několik pohledů na poznávání</vt:lpstr>
      <vt:lpstr>Základní metateoretické přístupy</vt:lpstr>
      <vt:lpstr>Hierarchie konstruktů</vt:lpstr>
      <vt:lpstr>Hierarchie konstruktů</vt:lpstr>
      <vt:lpstr>Paradigma – vědecká revoluce</vt:lpstr>
      <vt:lpstr>Metateorie – teoretická tradice</vt:lpstr>
      <vt:lpstr>Systémové (fyzikální) paradigma</vt:lpstr>
      <vt:lpstr>Systémové paradigma</vt:lpstr>
      <vt:lpstr>Kognitivní paradigma</vt:lpstr>
      <vt:lpstr>Model zpracování informací </vt:lpstr>
      <vt:lpstr>Kognitivní paradigma</vt:lpstr>
      <vt:lpstr>Socio-kognitivní paradigma</vt:lpstr>
      <vt:lpstr>Socio-kognitivní paradigma</vt:lpstr>
      <vt:lpstr>Teoretické tradice - metateorie</vt:lpstr>
      <vt:lpstr>Teoretické tradice - metateorie</vt:lpstr>
      <vt:lpstr>Teoretické tradice - metateorie</vt:lpstr>
      <vt:lpstr>Empirismus</vt:lpstr>
      <vt:lpstr>Anti-empirismus</vt:lpstr>
      <vt:lpstr>Realismus</vt:lpstr>
      <vt:lpstr>Anti-realismus</vt:lpstr>
      <vt:lpstr>Vývoj metateorií v HIB</vt:lpstr>
      <vt:lpstr>Vývoj metateorií v HIB</vt:lpstr>
      <vt:lpstr>Příklad falešných empirických poznatků</vt:lpstr>
      <vt:lpstr>Příklad falešných empirických poznatků</vt:lpstr>
      <vt:lpstr>Zavádějící představy v metateoriích </vt:lpstr>
      <vt:lpstr>Zavádějící představy v metateoriích </vt:lpstr>
      <vt:lpstr>Rozpory v metateoriích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Lorenz</dc:creator>
  <cp:lastModifiedBy>Michal Lorenz</cp:lastModifiedBy>
  <cp:revision>6</cp:revision>
  <dcterms:created xsi:type="dcterms:W3CDTF">2022-02-24T22:01:12Z</dcterms:created>
  <dcterms:modified xsi:type="dcterms:W3CDTF">2022-02-25T10:42:38Z</dcterms:modified>
</cp:coreProperties>
</file>