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80" r:id="rId6"/>
    <p:sldId id="261" r:id="rId7"/>
    <p:sldId id="258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8" r:id="rId22"/>
    <p:sldId id="275" r:id="rId23"/>
    <p:sldId id="276" r:id="rId24"/>
    <p:sldId id="279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2419" y="773723"/>
            <a:ext cx="9774312" cy="2736240"/>
          </a:xfrm>
        </p:spPr>
        <p:txBody>
          <a:bodyPr/>
          <a:lstStyle/>
          <a:p>
            <a:r>
              <a:rPr lang="cs-CZ" dirty="0"/>
              <a:t>MEZIVÁLEČNÉ BULHARSKO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Kateřina Kolářová – Václav Štěpánek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433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678135"/>
          </a:xfrm>
        </p:spPr>
        <p:txBody>
          <a:bodyPr/>
          <a:lstStyle/>
          <a:p>
            <a:r>
              <a:rPr lang="cs-CZ" dirty="0"/>
              <a:t>KOMUNISTICKÁ STRANA V BULHARSKU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8407" y="1401359"/>
            <a:ext cx="11584204" cy="5259151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cs-CZ" dirty="0">
                <a:effectLst/>
              </a:rPr>
              <a:t>kořeny komunistické strany sahají do roku 1891, kdy byla založena sociálně demokratická, která postupně sílila, přestože byla omezována nejrůznějšími problémy </a:t>
            </a:r>
          </a:p>
          <a:p>
            <a:pPr lvl="0" algn="just"/>
            <a:r>
              <a:rPr lang="cs-CZ" dirty="0">
                <a:effectLst/>
              </a:rPr>
              <a:t>otázkou například bylo, zda spolupracovat v politickém boji s občanskými liberálními stranami</a:t>
            </a:r>
          </a:p>
          <a:p>
            <a:pPr marL="0" lvl="0" indent="0" algn="just">
              <a:buNone/>
            </a:pPr>
            <a:r>
              <a:rPr lang="cs-CZ" dirty="0">
                <a:effectLst/>
              </a:rPr>
              <a:t>nakonec se na této </a:t>
            </a:r>
            <a:r>
              <a:rPr lang="cs-CZ" dirty="0" err="1">
                <a:effectLst/>
              </a:rPr>
              <a:t>optázce</a:t>
            </a:r>
            <a:r>
              <a:rPr lang="cs-CZ" dirty="0">
                <a:effectLst/>
              </a:rPr>
              <a:t> lámala kopí:</a:t>
            </a:r>
          </a:p>
          <a:p>
            <a:pPr lvl="0" algn="just"/>
            <a:r>
              <a:rPr lang="cs-CZ" dirty="0">
                <a:effectLst/>
              </a:rPr>
              <a:t>roku 1903, ve stejné době jako v Rusku, došlo ke štěpení dělnické sociálně demokratické strany na pravověrnou (ta nechtěla spolupracovat) a uměřenou (pravá sociálně demokratická strana)</a:t>
            </a:r>
          </a:p>
          <a:p>
            <a:pPr lvl="0" algn="just"/>
            <a:r>
              <a:rPr lang="cs-CZ" i="1" u="sng" dirty="0" err="1">
                <a:effectLst/>
              </a:rPr>
              <a:t>tešnjaci</a:t>
            </a:r>
            <a:r>
              <a:rPr lang="cs-CZ" i="1" u="sng" dirty="0">
                <a:effectLst/>
              </a:rPr>
              <a:t> </a:t>
            </a:r>
            <a:r>
              <a:rPr lang="cs-CZ" u="sng" dirty="0">
                <a:effectLst/>
              </a:rPr>
              <a:t>v čele </a:t>
            </a:r>
            <a:r>
              <a:rPr lang="cs-CZ" b="1" u="sng" dirty="0">
                <a:effectLst/>
              </a:rPr>
              <a:t>DIMITR BLAGOEV</a:t>
            </a:r>
            <a:r>
              <a:rPr lang="cs-CZ" u="sng" dirty="0">
                <a:effectLst/>
              </a:rPr>
              <a:t> x </a:t>
            </a:r>
            <a:r>
              <a:rPr lang="cs-CZ" i="1" u="sng" dirty="0" err="1">
                <a:effectLst/>
              </a:rPr>
              <a:t>široci</a:t>
            </a:r>
            <a:r>
              <a:rPr lang="cs-CZ" i="1" u="sng" dirty="0">
                <a:effectLst/>
              </a:rPr>
              <a:t> </a:t>
            </a:r>
            <a:r>
              <a:rPr lang="cs-CZ" u="sng" dirty="0">
                <a:effectLst/>
              </a:rPr>
              <a:t>v čele </a:t>
            </a:r>
            <a:r>
              <a:rPr lang="cs-CZ" b="1" u="sng" dirty="0">
                <a:effectLst/>
              </a:rPr>
              <a:t>JANKO SAKAZOV</a:t>
            </a:r>
            <a:r>
              <a:rPr lang="cs-CZ" u="sng" dirty="0">
                <a:effectLst/>
              </a:rPr>
              <a:t> </a:t>
            </a:r>
          </a:p>
          <a:p>
            <a:pPr lvl="0" algn="just"/>
            <a:r>
              <a:rPr lang="cs-CZ" dirty="0">
                <a:effectLst/>
              </a:rPr>
              <a:t>v Rusku bolševici (Lenin) x menševici</a:t>
            </a:r>
          </a:p>
          <a:p>
            <a:pPr lvl="0" algn="just"/>
            <a:r>
              <a:rPr lang="cs-CZ" dirty="0" err="1">
                <a:effectLst/>
              </a:rPr>
              <a:t>Blagoev</a:t>
            </a:r>
            <a:r>
              <a:rPr lang="cs-CZ" dirty="0">
                <a:effectLst/>
              </a:rPr>
              <a:t> trval na přísně centralizované elitářské straně</a:t>
            </a:r>
          </a:p>
          <a:p>
            <a:pPr lvl="0" algn="just"/>
            <a:r>
              <a:rPr lang="cs-CZ" dirty="0">
                <a:effectLst/>
              </a:rPr>
              <a:t>do roku 1919 měli širocí více voličů, ale během první světové války se jejich postavení oslabilo, protože podpořili cara, zatímco </a:t>
            </a:r>
            <a:r>
              <a:rPr lang="cs-CZ" dirty="0" err="1">
                <a:effectLst/>
              </a:rPr>
              <a:t>tešnjaci</a:t>
            </a:r>
            <a:r>
              <a:rPr lang="cs-CZ" dirty="0">
                <a:effectLst/>
              </a:rPr>
              <a:t> měli odmítavý postoj</a:t>
            </a:r>
          </a:p>
          <a:p>
            <a:pPr lvl="0" algn="just"/>
            <a:r>
              <a:rPr lang="cs-CZ" dirty="0">
                <a:effectLst/>
              </a:rPr>
              <a:t>na konci války </a:t>
            </a:r>
            <a:r>
              <a:rPr lang="cs-CZ" dirty="0" err="1">
                <a:effectLst/>
              </a:rPr>
              <a:t>těsnjaci</a:t>
            </a:r>
            <a:r>
              <a:rPr lang="cs-CZ" dirty="0">
                <a:effectLst/>
              </a:rPr>
              <a:t> využili válečné únavy a evropského revolučního ovzduší</a:t>
            </a:r>
          </a:p>
          <a:p>
            <a:pPr lvl="0" algn="just"/>
            <a:r>
              <a:rPr lang="cs-CZ" dirty="0">
                <a:effectLst/>
              </a:rPr>
              <a:t>roku 1919 se </a:t>
            </a:r>
            <a:r>
              <a:rPr lang="cs-CZ" dirty="0" err="1">
                <a:effectLst/>
              </a:rPr>
              <a:t>těsnjaci</a:t>
            </a:r>
            <a:r>
              <a:rPr lang="cs-CZ" dirty="0">
                <a:effectLst/>
              </a:rPr>
              <a:t> reorganizovali a přejmenovali na </a:t>
            </a:r>
            <a:r>
              <a:rPr lang="cs-CZ" i="1" dirty="0">
                <a:effectLst/>
              </a:rPr>
              <a:t>Komunistickou stranu Bulharska</a:t>
            </a:r>
            <a:endParaRPr lang="cs-CZ" dirty="0"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6091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d/d9/BASA_22K-3-40-3_Yanko_Sakazo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74" y="541065"/>
            <a:ext cx="3497013" cy="543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002353" y="6168142"/>
            <a:ext cx="2218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Janko </a:t>
            </a:r>
            <a:r>
              <a:rPr lang="cs-CZ" dirty="0" err="1"/>
              <a:t>Sakazov</a:t>
            </a:r>
            <a:r>
              <a:rPr lang="cs-CZ" dirty="0"/>
              <a:t> </a:t>
            </a:r>
          </a:p>
        </p:txBody>
      </p:sp>
      <p:pic>
        <p:nvPicPr>
          <p:cNvPr id="3076" name="Picture 4" descr="Dimitar Blagoe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46" y="541065"/>
            <a:ext cx="4259744" cy="525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763873" y="6151910"/>
            <a:ext cx="2240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Dimitr </a:t>
            </a:r>
            <a:r>
              <a:rPr lang="cs-CZ" dirty="0" err="1"/>
              <a:t>Blagojev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9715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6" y="609601"/>
            <a:ext cx="10270020" cy="640260"/>
          </a:xfrm>
        </p:spPr>
        <p:txBody>
          <a:bodyPr/>
          <a:lstStyle/>
          <a:p>
            <a:r>
              <a:rPr lang="cs-CZ" dirty="0"/>
              <a:t>Další vývoj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6476" y="1147058"/>
            <a:ext cx="11540918" cy="5540506"/>
          </a:xfrm>
        </p:spPr>
        <p:txBody>
          <a:bodyPr>
            <a:normAutofit/>
          </a:bodyPr>
          <a:lstStyle/>
          <a:p>
            <a:r>
              <a:rPr lang="cs-CZ" dirty="0">
                <a:effectLst/>
              </a:rPr>
              <a:t> </a:t>
            </a:r>
          </a:p>
          <a:p>
            <a:r>
              <a:rPr lang="cs-CZ" dirty="0">
                <a:effectLst/>
              </a:rPr>
              <a:t>v prosinci 1919 se komunisté pokusili uchvátit moc v Bulharsku</a:t>
            </a:r>
          </a:p>
          <a:p>
            <a:pPr lvl="0"/>
            <a:r>
              <a:rPr lang="cs-CZ" dirty="0">
                <a:effectLst/>
              </a:rPr>
              <a:t>zorganizování stávky železničářů, které bylo hrozbou, že se změní v revoluci</a:t>
            </a:r>
          </a:p>
          <a:p>
            <a:pPr lvl="0"/>
            <a:r>
              <a:rPr lang="cs-CZ" dirty="0">
                <a:effectLst/>
              </a:rPr>
              <a:t>dohodoví spojenci, kteří byli přítomni, pomohli státu potlačit, ale i tak byli komunisté silní</a:t>
            </a:r>
          </a:p>
          <a:p>
            <a:pPr lvl="0"/>
            <a:r>
              <a:rPr lang="cs-CZ" dirty="0" err="1">
                <a:effectLst/>
              </a:rPr>
              <a:t>Stambolijského</a:t>
            </a:r>
            <a:r>
              <a:rPr lang="cs-CZ" dirty="0">
                <a:effectLst/>
              </a:rPr>
              <a:t> strana nemá šanci bez komunistů – dochází k domluvě s komunisty, kteří dovolili vládnout sami více než 80% bulharského obyvatelstva byli rolníci, takže toto řešení, tj. domluva s komunisty, </a:t>
            </a:r>
            <a:r>
              <a:rPr lang="cs-CZ" dirty="0" err="1">
                <a:effectLst/>
              </a:rPr>
              <a:t>Stambolijskému</a:t>
            </a:r>
            <a:r>
              <a:rPr lang="cs-CZ" dirty="0">
                <a:effectLst/>
              </a:rPr>
              <a:t> dovolilo vytvářet program své strany (1900 založen Zemědělský svaz)</a:t>
            </a:r>
          </a:p>
          <a:p>
            <a:pPr lvl="0"/>
            <a:r>
              <a:rPr lang="cs-CZ" dirty="0">
                <a:effectLst/>
              </a:rPr>
              <a:t>v programu Zemědělského svazu bylo: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dirty="0">
                <a:effectLst/>
              </a:rPr>
              <a:t>okleštění moci koruny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dirty="0">
                <a:effectLst/>
              </a:rPr>
              <a:t>snížení veřejných nákladů na správu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dirty="0">
                <a:effectLst/>
              </a:rPr>
              <a:t>rozpuštění armády, zaměřeno na milici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dirty="0">
                <a:effectLst/>
              </a:rPr>
              <a:t>mírumilovná zahraniční politika</a:t>
            </a:r>
          </a:p>
          <a:p>
            <a:endParaRPr lang="cs-CZ" dirty="0"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0079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548279"/>
          </a:xfrm>
        </p:spPr>
        <p:txBody>
          <a:bodyPr>
            <a:normAutofit fontScale="90000"/>
          </a:bodyPr>
          <a:lstStyle/>
          <a:p>
            <a:r>
              <a:rPr lang="cs-CZ" dirty="0"/>
              <a:t>ALEXANDR STAMBOLIJSKI (1879–1923)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11015" y="1195754"/>
            <a:ext cx="7964478" cy="5318669"/>
          </a:xfrm>
        </p:spPr>
        <p:txBody>
          <a:bodyPr>
            <a:normAutofit fontScale="55000" lnSpcReduction="20000"/>
          </a:bodyPr>
          <a:lstStyle/>
          <a:p>
            <a:pPr lvl="0" algn="just"/>
            <a:r>
              <a:rPr lang="cs-CZ" dirty="0">
                <a:effectLst/>
              </a:rPr>
              <a:t>v roce 1908 byl v čele parlamentu</a:t>
            </a:r>
          </a:p>
          <a:p>
            <a:pPr lvl="0" algn="just"/>
            <a:r>
              <a:rPr lang="cs-CZ" dirty="0">
                <a:effectLst/>
              </a:rPr>
              <a:t>pocházel z chudé rolnické rodiny, školil se poměrně pozdě</a:t>
            </a:r>
          </a:p>
          <a:p>
            <a:pPr lvl="0" algn="just"/>
            <a:r>
              <a:rPr lang="cs-CZ" dirty="0">
                <a:effectLst/>
              </a:rPr>
              <a:t>gymnaziální profesorka mu dala peníze, aby odjel do Švýcarska na zemědělskou fakultu – pak se s ní oženil, protože byla bohatá – nemusel nic dělat a tak se vrhl na politiku</a:t>
            </a:r>
          </a:p>
          <a:p>
            <a:pPr lvl="0" algn="just"/>
            <a:r>
              <a:rPr lang="cs-CZ" dirty="0">
                <a:effectLst/>
              </a:rPr>
              <a:t>byl prototypem bulharského selského stavu – statečný, silný, měl zakroucené vousy</a:t>
            </a:r>
          </a:p>
          <a:p>
            <a:pPr algn="just"/>
            <a:r>
              <a:rPr lang="cs-CZ" dirty="0"/>
              <a:t>v roce 1908 byl v čele parlamentu</a:t>
            </a:r>
          </a:p>
          <a:p>
            <a:pPr algn="just"/>
            <a:r>
              <a:rPr lang="cs-CZ" dirty="0">
                <a:effectLst/>
              </a:rPr>
              <a:t>premiérem bulharského státu v letech 1919–1923; tedy v nelehkém období vyrovnávání se s územními ztrátami, které přinesly předchozí konflikty, hlavně pak spojenectví s centrálními mocnostmi v první světové válce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>
                <a:effectLst/>
              </a:rPr>
              <a:t>právě tomuto spojenectví oponoval, ještě v časech konfliktu byl ale odsouzen k doživotnímu trestu ve vězení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>
                <a:effectLst/>
              </a:rPr>
              <a:t>podporoval ideu balkánské federace; sám se neprohlašoval za Bulhara ale Jihoslovana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>
                <a:effectLst/>
              </a:rPr>
              <a:t>po první světové válce došlo ke změně cara (Ferdinand abdikoval ve prospěch svého syna Borise III.), nová hlava státu </a:t>
            </a:r>
            <a:r>
              <a:rPr lang="cs-CZ" dirty="0" err="1">
                <a:effectLst/>
              </a:rPr>
              <a:t>Stambolijského</a:t>
            </a:r>
            <a:r>
              <a:rPr lang="cs-CZ" dirty="0">
                <a:effectLst/>
              </a:rPr>
              <a:t> omilostnila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>
                <a:effectLst/>
              </a:rPr>
              <a:t>zahájil okamžitě předvolební kampaň a ve volbách uspěl.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>
                <a:effectLst/>
              </a:rPr>
              <a:t>složil vládu, ve které spolupracoval Zemědělský svaz,  tedy významná bulharská politická strana, jíž byl </a:t>
            </a:r>
            <a:r>
              <a:rPr lang="cs-CZ" dirty="0" err="1">
                <a:effectLst/>
              </a:rPr>
              <a:t>Stambolijským</a:t>
            </a:r>
            <a:r>
              <a:rPr lang="cs-CZ" dirty="0">
                <a:effectLst/>
              </a:rPr>
              <a:t> členem, a levicová uskupení.</a:t>
            </a:r>
          </a:p>
          <a:p>
            <a:pPr algn="just"/>
            <a:r>
              <a:rPr lang="cs-CZ" dirty="0">
                <a:effectLst/>
              </a:rPr>
              <a:t>jeho vláda prováděla nepopulární opatření, která však vzhledem ke kapitulaci Bulharska byla nezbytná.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>
                <a:effectLst/>
              </a:rPr>
              <a:t>zemí otřásaly nepokoje, problémy v zásobování potravinami, poválečná vyčerpanost, jako i epidemie chřipky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>
                <a:effectLst/>
              </a:rPr>
              <a:t>i přesto se </a:t>
            </a:r>
            <a:r>
              <a:rPr lang="cs-CZ" dirty="0" err="1">
                <a:effectLst/>
              </a:rPr>
              <a:t>Stambolijskému</a:t>
            </a:r>
            <a:r>
              <a:rPr lang="cs-CZ" dirty="0">
                <a:effectLst/>
              </a:rPr>
              <a:t> však podařilo získat podporu mezi jednotlivými zemědělci; agrární třída byla v době meziválečného Bulharska poměrně početná a její význam nebyl malý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>
                <a:effectLst/>
              </a:rPr>
              <a:t>přesto s premiérem nebyli spokojeni hlavně vojáci a střední třída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dirty="0">
                <a:effectLst/>
              </a:rPr>
              <a:t>jeho vládu svrhl převrat 9. června 1923; </a:t>
            </a:r>
            <a:r>
              <a:rPr lang="cs-CZ" dirty="0" err="1">
                <a:effectLst/>
              </a:rPr>
              <a:t>Stambolijski</a:t>
            </a:r>
            <a:r>
              <a:rPr lang="cs-CZ" dirty="0">
                <a:effectLst/>
              </a:rPr>
              <a:t> se proti němu postavil, nicméně byl armádou zajat, mučen a popraven</a:t>
            </a:r>
          </a:p>
          <a:p>
            <a:pPr algn="just"/>
            <a:endParaRPr lang="cs-CZ" dirty="0"/>
          </a:p>
        </p:txBody>
      </p:sp>
      <p:pic>
        <p:nvPicPr>
          <p:cNvPr id="4100" name="Picture 4" descr="Aleksandar Stamboliyski | Historica Wiki | Fando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083" y="1786383"/>
            <a:ext cx="3310440" cy="442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146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6860" y="203802"/>
            <a:ext cx="9937389" cy="770116"/>
          </a:xfrm>
        </p:spPr>
        <p:txBody>
          <a:bodyPr/>
          <a:lstStyle/>
          <a:p>
            <a:r>
              <a:rPr lang="cs-CZ" dirty="0"/>
              <a:t>Reformy po roce 1920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4302" y="817009"/>
            <a:ext cx="11937698" cy="580021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cs-CZ" i="1" dirty="0">
                <a:effectLst/>
              </a:rPr>
              <a:t>pozemková reforma</a:t>
            </a:r>
            <a:endParaRPr lang="cs-CZ" dirty="0">
              <a:effectLst/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cs-CZ" dirty="0">
                <a:effectLst/>
              </a:rPr>
              <a:t>do roku 1878 neexistovali velcí velkostatkáři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cs-CZ" dirty="0">
                <a:effectLst/>
              </a:rPr>
              <a:t>statek nad 30 hektarů v Bulharsku byl obrovský, u nás ho mívali sedláci (velký u nás byl asi 100 hektarů)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cs-CZ" dirty="0">
                <a:effectLst/>
              </a:rPr>
              <a:t>rolníků bylo mnoho – rozdělení půdy, i té ostatní – lesy, pastviny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cs-CZ" dirty="0">
                <a:effectLst/>
              </a:rPr>
              <a:t>na svou stranu tak získal </a:t>
            </a:r>
            <a:r>
              <a:rPr lang="cs-CZ" dirty="0" err="1">
                <a:effectLst/>
              </a:rPr>
              <a:t>Stambolijski</a:t>
            </a:r>
            <a:r>
              <a:rPr lang="cs-CZ" dirty="0">
                <a:effectLst/>
              </a:rPr>
              <a:t> bezzemky a malé rolníky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cs-CZ" dirty="0">
                <a:effectLst/>
              </a:rPr>
              <a:t>do roku 1926 bylo 80% bulharských sedláků soběstačných, 17 % mělo půdu, pouze 2% měli pronajatou půd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cs-CZ" dirty="0">
                <a:effectLst/>
              </a:rPr>
              <a:t>spravedlivé vlastnictví půdy</a:t>
            </a:r>
          </a:p>
          <a:p>
            <a:pPr lvl="0"/>
            <a:r>
              <a:rPr lang="cs-CZ" i="1" dirty="0">
                <a:effectLst/>
              </a:rPr>
              <a:t>zavedení pracovní povinnosti</a:t>
            </a:r>
            <a:endParaRPr lang="cs-CZ" dirty="0">
              <a:effectLst/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cs-CZ" dirty="0">
                <a:effectLst/>
              </a:rPr>
              <a:t>po válce Bulharsko nemělo armádu, takže lidé mezi 20.–40. rokem byli nuceni odsloužit 8 měsíců na pracovních brigádách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cs-CZ" dirty="0">
                <a:effectLst/>
              </a:rPr>
              <a:t>ti bohatí se mohli vykoupit (50–150 dolarů)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cs-CZ" dirty="0">
                <a:effectLst/>
              </a:rPr>
              <a:t>lidé se tomu ale obecně nebránili – zacelení děr po válce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cs-CZ" dirty="0">
                <a:effectLst/>
              </a:rPr>
              <a:t>problém ale byl v tom, že bylo málo kádrů na vedení, nebyli mistři</a:t>
            </a:r>
          </a:p>
          <a:p>
            <a:pPr lvl="0"/>
            <a:r>
              <a:rPr lang="cs-CZ" i="1" dirty="0">
                <a:effectLst/>
              </a:rPr>
              <a:t>reforma soudního systému</a:t>
            </a:r>
            <a:endParaRPr lang="cs-CZ" dirty="0">
              <a:effectLst/>
            </a:endParaRPr>
          </a:p>
          <a:p>
            <a:pPr lvl="0"/>
            <a:r>
              <a:rPr lang="cs-CZ" i="1" dirty="0">
                <a:effectLst/>
              </a:rPr>
              <a:t>reforma daňového systému</a:t>
            </a:r>
          </a:p>
          <a:p>
            <a:pPr lvl="0"/>
            <a:r>
              <a:rPr lang="cs-CZ" i="1" dirty="0">
                <a:effectLst/>
              </a:rPr>
              <a:t>zahraniční politika</a:t>
            </a:r>
            <a:endParaRPr lang="cs-CZ" dirty="0">
              <a:effectLst/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cs-CZ" dirty="0">
                <a:effectLst/>
              </a:rPr>
              <a:t>snaha vést takovou zahraniční politiku, která byla typická pro bulharský rolnický stav, tedy mezinárodní spolupráce, zmenšování peněz pro armádu a zmenšení její moci</a:t>
            </a:r>
          </a:p>
          <a:p>
            <a:pPr lvl="0"/>
            <a:r>
              <a:rPr lang="cs-CZ" i="1" dirty="0">
                <a:effectLst/>
              </a:rPr>
              <a:t>snaha o vytvoření „zelené internacionály“</a:t>
            </a:r>
            <a:endParaRPr lang="cs-CZ" dirty="0">
              <a:effectLst/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cs-CZ" dirty="0">
                <a:effectLst/>
              </a:rPr>
              <a:t>vytvoření strany, která by konkurovala komunistické internacionále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cs-CZ" dirty="0">
                <a:effectLst/>
              </a:rPr>
              <a:t>spojení agrárních stran střední a západní Evropy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cs-CZ" dirty="0">
                <a:effectLst/>
              </a:rPr>
              <a:t>myšlenka, že by dokázala osvobodit Rusko od bolševiků</a:t>
            </a:r>
          </a:p>
          <a:p>
            <a:pPr lvl="0"/>
            <a:endParaRPr lang="cs-CZ" i="1" dirty="0">
              <a:effectLst/>
            </a:endParaRPr>
          </a:p>
          <a:p>
            <a:pPr lvl="0"/>
            <a:endParaRPr lang="cs-CZ" dirty="0">
              <a:effectLst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2008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205606"/>
            <a:ext cx="10042773" cy="930632"/>
          </a:xfrm>
        </p:spPr>
        <p:txBody>
          <a:bodyPr>
            <a:normAutofit/>
          </a:bodyPr>
          <a:lstStyle/>
          <a:p>
            <a:r>
              <a:rPr lang="cs-CZ" dirty="0"/>
              <a:t>Vztahy s balkánskými sousedy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9228" y="914399"/>
            <a:ext cx="11784398" cy="5778575"/>
          </a:xfrm>
        </p:spPr>
        <p:txBody>
          <a:bodyPr>
            <a:normAutofit fontScale="62500" lnSpcReduction="20000"/>
          </a:bodyPr>
          <a:lstStyle/>
          <a:p>
            <a:pPr lvl="0" algn="just"/>
            <a:r>
              <a:rPr lang="cs-CZ" dirty="0">
                <a:effectLst/>
              </a:rPr>
              <a:t>přátelské vztahy chtěli se všemi, chtěli federaci</a:t>
            </a:r>
          </a:p>
          <a:p>
            <a:pPr lvl="0" algn="just"/>
            <a:r>
              <a:rPr lang="cs-CZ" dirty="0">
                <a:effectLst/>
              </a:rPr>
              <a:t>snaha o mírovou politiku</a:t>
            </a:r>
          </a:p>
          <a:p>
            <a:pPr lvl="0" algn="just"/>
            <a:r>
              <a:rPr lang="cs-CZ" dirty="0">
                <a:effectLst/>
              </a:rPr>
              <a:t>snaha o navázání nových vztahů a kontaktů s Řeckem, Tureckem a Srbskem</a:t>
            </a:r>
          </a:p>
          <a:p>
            <a:pPr lvl="0" algn="just"/>
            <a:r>
              <a:rPr lang="cs-CZ" dirty="0">
                <a:effectLst/>
              </a:rPr>
              <a:t>nejdůležitější a napjaté vztahy s Jugoslávií kvůli Makedonii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cs-CZ" dirty="0">
                <a:effectLst/>
              </a:rPr>
              <a:t>snaha se Jugoslávii přiblížit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cs-CZ" dirty="0">
                <a:effectLst/>
              </a:rPr>
              <a:t>překážkou byla organizace, která byla pokrokovou VMRO a která se ve 20. letech prakticky přeměnila v bandu dobrodruhů</a:t>
            </a:r>
          </a:p>
          <a:p>
            <a:pPr marL="457200" lvl="1" indent="0" algn="just">
              <a:buNone/>
            </a:pPr>
            <a:endParaRPr lang="cs-CZ" sz="2900" b="1" dirty="0">
              <a:effectLst/>
            </a:endParaRPr>
          </a:p>
          <a:p>
            <a:pPr marL="457200" lvl="1" indent="0" algn="just">
              <a:buNone/>
            </a:pPr>
            <a:r>
              <a:rPr lang="cs-CZ" sz="2900" b="1" dirty="0">
                <a:effectLst/>
              </a:rPr>
              <a:t>VMRO</a:t>
            </a:r>
          </a:p>
          <a:p>
            <a:pPr lvl="0" algn="just"/>
            <a:r>
              <a:rPr lang="cs-CZ" dirty="0">
                <a:effectLst/>
              </a:rPr>
              <a:t>po první světové válce nebyla VMRO skutečnou makedonskou organizací, ale bulharskou</a:t>
            </a:r>
          </a:p>
          <a:p>
            <a:pPr lvl="0" algn="just"/>
            <a:r>
              <a:rPr lang="cs-CZ" dirty="0">
                <a:effectLst/>
              </a:rPr>
              <a:t>během války VMRO s bulharským vojskem – VMRO získala hlavní postavení po tom, co získali vardarskou Makedonii – násilnické chování a teror vůči civilnímu obyvatelstvu</a:t>
            </a:r>
          </a:p>
          <a:p>
            <a:pPr lvl="0" algn="just"/>
            <a:r>
              <a:rPr lang="cs-CZ" dirty="0">
                <a:effectLst/>
              </a:rPr>
              <a:t>po válce zastánci VMRO do bulharské Makedonie</a:t>
            </a:r>
          </a:p>
          <a:p>
            <a:pPr lvl="0" algn="just"/>
            <a:r>
              <a:rPr lang="cs-CZ" dirty="0">
                <a:effectLst/>
              </a:rPr>
              <a:t>těžké podmínky mírové smlouvy, ale VMRO dala možnost se ukazovat jako zástupce národních bulharských práv</a:t>
            </a:r>
          </a:p>
          <a:p>
            <a:pPr lvl="0" algn="just"/>
            <a:r>
              <a:rPr lang="cs-CZ" dirty="0">
                <a:effectLst/>
              </a:rPr>
              <a:t>další důvod pro její existenci byla tvrdá </a:t>
            </a:r>
            <a:r>
              <a:rPr lang="cs-CZ" dirty="0" err="1">
                <a:effectLst/>
              </a:rPr>
              <a:t>srbizační</a:t>
            </a:r>
            <a:r>
              <a:rPr lang="cs-CZ" dirty="0">
                <a:effectLst/>
              </a:rPr>
              <a:t> politika ve vardarské Makedonii (včetně jmen – Petrov – </a:t>
            </a:r>
            <a:r>
              <a:rPr lang="cs-CZ" dirty="0" err="1">
                <a:effectLst/>
              </a:rPr>
              <a:t>Petrović</a:t>
            </a:r>
            <a:r>
              <a:rPr lang="cs-CZ" dirty="0">
                <a:effectLst/>
              </a:rPr>
              <a:t>)</a:t>
            </a:r>
          </a:p>
          <a:p>
            <a:pPr lvl="0" algn="just"/>
            <a:r>
              <a:rPr lang="cs-CZ" dirty="0">
                <a:effectLst/>
              </a:rPr>
              <a:t>umožnění VMRO získávat politický kapitál pro zdůvodnění její existence</a:t>
            </a:r>
          </a:p>
          <a:p>
            <a:pPr lvl="0" algn="just"/>
            <a:r>
              <a:rPr lang="cs-CZ" dirty="0">
                <a:effectLst/>
              </a:rPr>
              <a:t>italská vláda se snažila dostat Bulharsko na svou stranu proti Jugoslávii, když to nešlo přes </a:t>
            </a:r>
            <a:r>
              <a:rPr lang="cs-CZ" dirty="0" err="1">
                <a:effectLst/>
              </a:rPr>
              <a:t>Stambolijského</a:t>
            </a:r>
            <a:r>
              <a:rPr lang="cs-CZ" dirty="0">
                <a:effectLst/>
              </a:rPr>
              <a:t>, tak podporovala VMRO</a:t>
            </a:r>
          </a:p>
          <a:p>
            <a:pPr lvl="0" algn="just"/>
            <a:r>
              <a:rPr lang="cs-CZ" dirty="0" err="1">
                <a:effectLst/>
              </a:rPr>
              <a:t>Stambolijski</a:t>
            </a:r>
            <a:r>
              <a:rPr lang="cs-CZ" dirty="0">
                <a:effectLst/>
              </a:rPr>
              <a:t> chtěl VMRO zrušit, disciplinovat, dokonce vytvořil dohodu s Jugoslávií o společném střežení hranice (zamezení vnikání čet), ale bylo to marné, protože VMRO mělo příznivce mezi vysokým důstojnictvem, které teď bylo ve státě nespokojeno, protože nemělo takové postavení – tohle </a:t>
            </a:r>
            <a:r>
              <a:rPr lang="cs-CZ" dirty="0" err="1">
                <a:effectLst/>
              </a:rPr>
              <a:t>Stambolijskému</a:t>
            </a:r>
            <a:r>
              <a:rPr lang="cs-CZ" dirty="0">
                <a:effectLst/>
              </a:rPr>
              <a:t> zlomilo vaz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5183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9945381" cy="672724"/>
          </a:xfrm>
        </p:spPr>
        <p:txBody>
          <a:bodyPr/>
          <a:lstStyle/>
          <a:p>
            <a:r>
              <a:rPr lang="cs-CZ" dirty="0"/>
              <a:t>Volby duben 1923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4639" y="1195754"/>
            <a:ext cx="11670774" cy="520504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>
                <a:effectLst/>
              </a:rPr>
              <a:t>Zemědělský svaz získal 212 míst (z 240)</a:t>
            </a:r>
          </a:p>
          <a:p>
            <a:pPr lvl="0"/>
            <a:r>
              <a:rPr lang="cs-CZ" dirty="0">
                <a:effectLst/>
              </a:rPr>
              <a:t>komunisté 16 míst</a:t>
            </a:r>
          </a:p>
          <a:p>
            <a:pPr lvl="0"/>
            <a:r>
              <a:rPr lang="cs-CZ" dirty="0">
                <a:effectLst/>
              </a:rPr>
              <a:t>sociální demokraté 2 místa</a:t>
            </a:r>
          </a:p>
          <a:p>
            <a:pPr lvl="0"/>
            <a:r>
              <a:rPr lang="cs-CZ" dirty="0">
                <a:effectLst/>
              </a:rPr>
              <a:t>ostatní strany dohromady 15 míst</a:t>
            </a:r>
          </a:p>
          <a:p>
            <a:endParaRPr lang="cs-CZ" dirty="0">
              <a:effectLst/>
            </a:endParaRPr>
          </a:p>
          <a:p>
            <a:pPr lvl="0"/>
            <a:r>
              <a:rPr lang="cs-CZ" dirty="0">
                <a:effectLst/>
              </a:rPr>
              <a:t>opoziční strany viděli, že parlamentním způsobem nemohou konkurovat, a proto se rozhodli k vojenskému převratu – puči, mezi činiteli, kteří to připravovali, byli: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i="1" dirty="0">
                <a:effectLst/>
              </a:rPr>
              <a:t>VMRO </a:t>
            </a:r>
            <a:r>
              <a:rPr lang="cs-CZ" dirty="0">
                <a:effectLst/>
              </a:rPr>
              <a:t>(jako hlavní představitel)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i="1" dirty="0">
                <a:effectLst/>
              </a:rPr>
              <a:t>vojáci </a:t>
            </a:r>
            <a:r>
              <a:rPr lang="cs-CZ" dirty="0">
                <a:effectLst/>
              </a:rPr>
              <a:t>(část důstojnictva)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>
                <a:effectLst/>
              </a:rPr>
              <a:t>ale například </a:t>
            </a:r>
            <a:r>
              <a:rPr lang="cs-CZ" i="1" dirty="0">
                <a:effectLst/>
              </a:rPr>
              <a:t>také liberálové</a:t>
            </a:r>
            <a:r>
              <a:rPr lang="cs-CZ" dirty="0">
                <a:effectLst/>
              </a:rPr>
              <a:t> (nečekané), protože s nimi Svaz nepostupoval v rukavičkách (nebyl svobodný tisk)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>
                <a:effectLst/>
              </a:rPr>
              <a:t>neví se, zda v tom byl král zainteresován, ale ví se, že </a:t>
            </a:r>
            <a:r>
              <a:rPr lang="cs-CZ" dirty="0" err="1">
                <a:effectLst/>
              </a:rPr>
              <a:t>Stambolijského</a:t>
            </a:r>
            <a:r>
              <a:rPr lang="cs-CZ" dirty="0">
                <a:effectLst/>
              </a:rPr>
              <a:t> nesnášel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>
                <a:effectLst/>
              </a:rPr>
              <a:t>spolupracovníci, sedláci, co dostali moc – zneužívání (arogance, apod.)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>
                <a:effectLst/>
              </a:rPr>
              <a:t>nedostatky, přehmaty – inteligenci vehnali do nepřátelského tábora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>
                <a:effectLst/>
              </a:rPr>
              <a:t>univerzitní profesor ALEXANDR CANKOV – začal jako socialista, poté byl přívržencem Hitlera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>
                <a:effectLst/>
              </a:rPr>
              <a:t>generál VOLKOV a plukovník VELČEV (v čele sofijské posádky)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>
                <a:effectLst/>
              </a:rPr>
              <a:t>IVAN MICHAILOV z VMRO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2077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107701" cy="905382"/>
          </a:xfrm>
        </p:spPr>
        <p:txBody>
          <a:bodyPr/>
          <a:lstStyle/>
          <a:p>
            <a:r>
              <a:rPr lang="cs-CZ" dirty="0"/>
              <a:t>Vojenský puč 9. června 1923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7974" y="1574499"/>
            <a:ext cx="11264975" cy="4820890"/>
          </a:xfrm>
        </p:spPr>
        <p:txBody>
          <a:bodyPr>
            <a:normAutofit fontScale="92500"/>
          </a:bodyPr>
          <a:lstStyle/>
          <a:p>
            <a:pPr algn="just"/>
            <a:r>
              <a:rPr lang="cs-CZ" b="1" dirty="0">
                <a:effectLst/>
              </a:rPr>
              <a:t>9. června 1923</a:t>
            </a:r>
            <a:r>
              <a:rPr lang="cs-CZ" dirty="0">
                <a:effectLst/>
              </a:rPr>
              <a:t> – je proveden vojenský puč a povstalci převzali moc v Sofii</a:t>
            </a:r>
          </a:p>
          <a:p>
            <a:pPr lvl="0" algn="just"/>
            <a:r>
              <a:rPr lang="cs-CZ" dirty="0">
                <a:effectLst/>
              </a:rPr>
              <a:t>přišli ke králi a postavili jej před hotovou věc</a:t>
            </a:r>
          </a:p>
          <a:p>
            <a:pPr lvl="0" algn="just"/>
            <a:r>
              <a:rPr lang="cs-CZ" dirty="0" err="1">
                <a:effectLst/>
              </a:rPr>
              <a:t>Stambolijski</a:t>
            </a:r>
            <a:r>
              <a:rPr lang="cs-CZ" dirty="0">
                <a:effectLst/>
              </a:rPr>
              <a:t> byl v té době v rodné vesnici na dovolené – shromáždil sice čety zemědělské strany – oranžové gardy, ale to byl beznadějný pokus</a:t>
            </a:r>
          </a:p>
          <a:p>
            <a:pPr lvl="0" algn="just"/>
            <a:r>
              <a:rPr lang="cs-CZ" dirty="0" err="1">
                <a:effectLst/>
              </a:rPr>
              <a:t>Stambolijski</a:t>
            </a:r>
            <a:r>
              <a:rPr lang="cs-CZ" dirty="0">
                <a:effectLst/>
              </a:rPr>
              <a:t> je zatčen a byl předán VMRO, která ho půl dne mučila, musel si sám vykopat hrob</a:t>
            </a:r>
          </a:p>
          <a:p>
            <a:pPr lvl="0" algn="just"/>
            <a:r>
              <a:rPr lang="cs-CZ" dirty="0">
                <a:effectLst/>
              </a:rPr>
              <a:t>dochází k masakru přívrženců </a:t>
            </a:r>
            <a:r>
              <a:rPr lang="cs-CZ" dirty="0" err="1">
                <a:effectLst/>
              </a:rPr>
              <a:t>Stambolijského</a:t>
            </a:r>
            <a:endParaRPr lang="cs-CZ" dirty="0">
              <a:effectLst/>
            </a:endParaRPr>
          </a:p>
          <a:p>
            <a:pPr lvl="0" algn="just"/>
            <a:r>
              <a:rPr lang="cs-CZ" dirty="0">
                <a:effectLst/>
              </a:rPr>
              <a:t>během osudových chvil zůstali komunisté mimo – komunistická internacionála je kritizovala, aby svaz podpořili</a:t>
            </a:r>
          </a:p>
          <a:p>
            <a:pPr lvl="0" algn="just"/>
            <a:r>
              <a:rPr lang="cs-CZ" dirty="0">
                <a:effectLst/>
              </a:rPr>
              <a:t>v září vytvořili povstání v některých částech Bulharska, které bylo po ostrých bojích poraženo, VMRO řádilo svou surovostí jako vždy</a:t>
            </a:r>
          </a:p>
          <a:p>
            <a:pPr lvl="0" algn="just"/>
            <a:r>
              <a:rPr lang="cs-CZ" dirty="0">
                <a:effectLst/>
              </a:rPr>
              <a:t>první a jediná vláda Zemědělského svazu je svržena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1847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6" y="609600"/>
            <a:ext cx="6974934" cy="1326321"/>
          </a:xfrm>
        </p:spPr>
        <p:txBody>
          <a:bodyPr/>
          <a:lstStyle/>
          <a:p>
            <a:r>
              <a:rPr lang="cs-CZ" dirty="0"/>
              <a:t>ALEXANDR CANKOV A VMRO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1160" y="1661070"/>
            <a:ext cx="8143029" cy="501567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 err="1">
                <a:effectLst/>
              </a:rPr>
              <a:t>Alexandar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Cankov</a:t>
            </a:r>
            <a:r>
              <a:rPr lang="cs-CZ" dirty="0">
                <a:effectLst/>
              </a:rPr>
              <a:t> vystřídal </a:t>
            </a:r>
            <a:r>
              <a:rPr lang="cs-CZ" dirty="0" err="1">
                <a:effectLst/>
              </a:rPr>
              <a:t>Stambolijského</a:t>
            </a:r>
            <a:r>
              <a:rPr lang="cs-CZ" dirty="0">
                <a:effectLst/>
              </a:rPr>
              <a:t> </a:t>
            </a:r>
          </a:p>
          <a:p>
            <a:pPr lvl="0"/>
            <a:r>
              <a:rPr lang="cs-CZ" dirty="0">
                <a:effectLst/>
              </a:rPr>
              <a:t>přichází desetiletí násilí a nepokojů – v Evropě to nebyla moc dobrá reprezentace</a:t>
            </a:r>
          </a:p>
          <a:p>
            <a:pPr lvl="0"/>
            <a:r>
              <a:rPr lang="cs-CZ" dirty="0">
                <a:effectLst/>
              </a:rPr>
              <a:t>VMRO měla volné ruce, nebylo možné ji nijak kontrolovat</a:t>
            </a:r>
          </a:p>
          <a:p>
            <a:pPr lvl="0"/>
            <a:r>
              <a:rPr lang="cs-CZ" dirty="0">
                <a:effectLst/>
              </a:rPr>
              <a:t>dostalo se k moci v bulharské části Makedonie, kde si vytvořilo takový stát ve státě</a:t>
            </a:r>
          </a:p>
          <a:p>
            <a:pPr lvl="0"/>
            <a:r>
              <a:rPr lang="cs-CZ" dirty="0">
                <a:effectLst/>
              </a:rPr>
              <a:t>lidé tam platili dvojí daň – VMRO a do Sofie</a:t>
            </a:r>
          </a:p>
          <a:p>
            <a:pPr lvl="0"/>
            <a:r>
              <a:rPr lang="cs-CZ" dirty="0">
                <a:effectLst/>
              </a:rPr>
              <a:t>utečenci – asimilace, zatrpklost</a:t>
            </a:r>
          </a:p>
          <a:p>
            <a:pPr lvl="0"/>
            <a:r>
              <a:rPr lang="cs-CZ" dirty="0">
                <a:effectLst/>
              </a:rPr>
              <a:t>z VMRO se stává teroristická organizace </a:t>
            </a:r>
          </a:p>
          <a:p>
            <a:pPr lvl="0"/>
            <a:r>
              <a:rPr lang="cs-CZ" dirty="0">
                <a:effectLst/>
              </a:rPr>
              <a:t>vpády čet do jugoslávské a řecké Makedonie</a:t>
            </a:r>
          </a:p>
          <a:p>
            <a:pPr lvl="0"/>
            <a:r>
              <a:rPr lang="cs-CZ" dirty="0">
                <a:effectLst/>
              </a:rPr>
              <a:t>útoky po celém Bulharsku (beztrestné)</a:t>
            </a:r>
          </a:p>
          <a:p>
            <a:pPr lvl="0"/>
            <a:r>
              <a:rPr lang="cs-CZ" dirty="0">
                <a:effectLst/>
              </a:rPr>
              <a:t>rozpad na dvě části: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2100" i="1" dirty="0">
                <a:effectLst/>
              </a:rPr>
              <a:t>federalisté </a:t>
            </a:r>
            <a:r>
              <a:rPr lang="cs-CZ" sz="2100" dirty="0">
                <a:effectLst/>
              </a:rPr>
              <a:t>– chtěli sjednocení Makedonie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2100" i="1" dirty="0">
                <a:effectLst/>
              </a:rPr>
              <a:t>centralisté </a:t>
            </a:r>
            <a:r>
              <a:rPr lang="cs-CZ" sz="2100" dirty="0">
                <a:effectLst/>
              </a:rPr>
              <a:t>– Makedonie má být připojena k Bulharsku </a:t>
            </a:r>
          </a:p>
          <a:p>
            <a:endParaRPr lang="cs-CZ" dirty="0">
              <a:effectLst/>
            </a:endParaRPr>
          </a:p>
          <a:p>
            <a:pPr lvl="0"/>
            <a:r>
              <a:rPr lang="cs-CZ" dirty="0">
                <a:effectLst/>
              </a:rPr>
              <a:t>sofijská vláda podporovala centralisty</a:t>
            </a:r>
          </a:p>
          <a:p>
            <a:pPr lvl="0"/>
            <a:r>
              <a:rPr lang="cs-CZ" dirty="0">
                <a:effectLst/>
              </a:rPr>
              <a:t>mezi oběma frakcemi byl po celé desetiletí nesmiřitelný boj (přestřelky, za všem špatným stála VMRO)</a:t>
            </a:r>
          </a:p>
          <a:p>
            <a:endParaRPr lang="cs-CZ" dirty="0"/>
          </a:p>
        </p:txBody>
      </p:sp>
      <p:pic>
        <p:nvPicPr>
          <p:cNvPr id="5122" name="Picture 2" descr="https://upload.wikimedia.org/wikipedia/commons/f/f1/Aleksandar_Tsankov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540" y="875790"/>
            <a:ext cx="3869393" cy="535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797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VOLBY – LISTOPAD 1923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effectLst/>
              </a:rPr>
              <a:t>po volbách v listopadu 1923 byly výsledky naprosto opačné:</a:t>
            </a:r>
          </a:p>
          <a:p>
            <a:pPr lvl="0"/>
            <a:r>
              <a:rPr lang="cs-CZ" dirty="0">
                <a:effectLst/>
              </a:rPr>
              <a:t>tradiční strany liberální a pravicové – 185 míst (z 15 původních)</a:t>
            </a:r>
          </a:p>
          <a:p>
            <a:pPr lvl="0"/>
            <a:r>
              <a:rPr lang="cs-CZ" dirty="0">
                <a:effectLst/>
              </a:rPr>
              <a:t>komunisté a zemědělský svaz – 62 míst (z původních 212)</a:t>
            </a:r>
          </a:p>
          <a:p>
            <a:pPr lvl="0"/>
            <a:r>
              <a:rPr lang="cs-CZ" dirty="0">
                <a:effectLst/>
              </a:rPr>
              <a:t>opozice nějaký způsobem fungovala, ale bylo to o život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1498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1814" y="252498"/>
            <a:ext cx="10353761" cy="856686"/>
          </a:xfrm>
        </p:spPr>
        <p:txBody>
          <a:bodyPr/>
          <a:lstStyle/>
          <a:p>
            <a:r>
              <a:rPr lang="cs-CZ" dirty="0"/>
              <a:t>Bulharsko a první světová válka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5316" y="1109184"/>
            <a:ext cx="11448937" cy="5453936"/>
          </a:xfrm>
        </p:spPr>
        <p:txBody>
          <a:bodyPr>
            <a:normAutofit fontScale="85000" lnSpcReduction="10000"/>
          </a:bodyPr>
          <a:lstStyle/>
          <a:p>
            <a:pPr lvl="0" algn="just"/>
            <a:r>
              <a:rPr lang="cs-CZ" dirty="0">
                <a:effectLst/>
              </a:rPr>
              <a:t>porážka Bulharska v první světové válce přinesla dalekosáhlé důsledky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cs-CZ" dirty="0">
                <a:effectLst/>
              </a:rPr>
              <a:t>revanšistické snahy po válce byly u Bulharska pochopitelné, protože mírová jednání pro ně byla velmi tvrdá – Bulharsko přišlo o všechny výdobytky, které získalo za balkánských válek</a:t>
            </a:r>
          </a:p>
          <a:p>
            <a:pPr lvl="0" algn="just"/>
            <a:r>
              <a:rPr lang="cs-CZ" dirty="0">
                <a:effectLst/>
              </a:rPr>
              <a:t>vlivný politik a předseda zemědělského svazu </a:t>
            </a:r>
            <a:r>
              <a:rPr lang="cs-CZ" b="1" u="sng" dirty="0">
                <a:effectLst/>
              </a:rPr>
              <a:t>ALEXANDR STAMBOLIJSKI </a:t>
            </a:r>
            <a:r>
              <a:rPr lang="cs-CZ" dirty="0">
                <a:effectLst/>
              </a:rPr>
              <a:t>společně se svou stranou na počátku války varovali před vstupem Bulharska na straně centrálních mocností 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cs-CZ" dirty="0">
                <a:effectLst/>
              </a:rPr>
              <a:t>Byl předsedou sdružení bulharského rolnictva – Bulharského zemědělského lidového svazu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cs-CZ" dirty="0">
                <a:effectLst/>
              </a:rPr>
              <a:t>byl označen tehdy jako zrádce a byl odsouzen k trestu smrti, který pak byl změněn na trest doživotního žaláře</a:t>
            </a:r>
          </a:p>
          <a:p>
            <a:pPr algn="just"/>
            <a:r>
              <a:rPr lang="cs-CZ" dirty="0">
                <a:effectLst/>
              </a:rPr>
              <a:t>bulharské obyvatelstvo se do válečného dobrodružství  nepouštělo příliš ochotně,  ztráty z balkánských válek byly ještě citelné</a:t>
            </a:r>
          </a:p>
          <a:p>
            <a:pPr algn="just"/>
            <a:r>
              <a:rPr lang="cs-CZ" dirty="0">
                <a:effectLst/>
              </a:rPr>
              <a:t>Bulharská armáda nesla na svých bedrech nesla celou tíhou Soluňské fronty, počty mrtvých a zraněných byly deprimující a vyvolávaly nespokojenost a revoluční nálady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cs-CZ" dirty="0">
                <a:effectLst/>
              </a:rPr>
              <a:t>nespokojenost také vyvolávalo chování německých spojenců - bulharská fronta se tehdy ustálila na víceméně na řecké hranici, místy ale zasahovala hluboko do bývalé srbské Makedonie, nejvyšším bodem fronty  hranici (</a:t>
            </a:r>
            <a:r>
              <a:rPr lang="cs-CZ" dirty="0" err="1">
                <a:effectLst/>
              </a:rPr>
              <a:t>Kajmakčalan</a:t>
            </a:r>
            <a:r>
              <a:rPr lang="cs-CZ" dirty="0">
                <a:effectLst/>
              </a:rPr>
              <a:t> 2 528 metrů v pohoří </a:t>
            </a:r>
            <a:r>
              <a:rPr lang="cs-CZ" dirty="0" err="1">
                <a:effectLst/>
              </a:rPr>
              <a:t>Nidže</a:t>
            </a:r>
            <a:r>
              <a:rPr lang="cs-CZ" dirty="0">
                <a:effectLst/>
              </a:rPr>
              <a:t>)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cs-CZ" dirty="0">
                <a:effectLst/>
              </a:rPr>
              <a:t>Němci měli na bulharské frontě necelých 20 000 vojáků, ale zásobování ze strany Bulharska muselo být, jako kdybych jich tam bylo 100 000 – žili si v hojnosti a přepychu, ale bralo se to právě vojákům bulharským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7910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2153" y="257909"/>
            <a:ext cx="9831758" cy="818812"/>
          </a:xfrm>
        </p:spPr>
        <p:txBody>
          <a:bodyPr/>
          <a:lstStyle/>
          <a:p>
            <a:r>
              <a:rPr lang="cs-CZ" dirty="0"/>
              <a:t>DALŠÍ UDÁLOSTI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2320" y="1206575"/>
            <a:ext cx="11925074" cy="5378187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b="1" dirty="0">
                <a:effectLst/>
              </a:rPr>
              <a:t>6. dubna 1925 </a:t>
            </a:r>
            <a:r>
              <a:rPr lang="cs-CZ" dirty="0">
                <a:effectLst/>
              </a:rPr>
              <a:t>v kostele svaté Sofii explodovala bomba během bohoslužby, kde měl být král – atentát na krále, který se ale opozdil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>
                <a:effectLst/>
              </a:rPr>
              <a:t>zahynulo 20 lidí, 300 bylo zraněno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>
                <a:effectLst/>
              </a:rPr>
              <a:t>během vyšetřování se přišlo na to, že za tím stáli dva komunisté, kteří ale pracovali samostatně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>
                <a:effectLst/>
              </a:rPr>
              <a:t>komunistická strana byla zakázána a došlo k masovým represím, deportacím (umírá </a:t>
            </a:r>
            <a:r>
              <a:rPr lang="cs-CZ" dirty="0" err="1">
                <a:effectLst/>
              </a:rPr>
              <a:t>Geo</a:t>
            </a:r>
            <a:r>
              <a:rPr lang="cs-CZ" dirty="0">
                <a:effectLst/>
              </a:rPr>
              <a:t> Milev), vpády i do Řecka</a:t>
            </a:r>
          </a:p>
          <a:p>
            <a:pPr lvl="0"/>
            <a:r>
              <a:rPr lang="cs-CZ" dirty="0">
                <a:effectLst/>
              </a:rPr>
              <a:t>v říjnu 1925 Řecko vtrhlo do jižního Bulharska</a:t>
            </a:r>
          </a:p>
          <a:p>
            <a:pPr lvl="0"/>
            <a:r>
              <a:rPr lang="cs-CZ" dirty="0">
                <a:effectLst/>
              </a:rPr>
              <a:t>Liga národů přinutila Řeky se stáhnout a zaplatit škody</a:t>
            </a:r>
          </a:p>
          <a:p>
            <a:endParaRPr lang="cs-CZ" dirty="0">
              <a:effectLst/>
            </a:endParaRPr>
          </a:p>
          <a:p>
            <a:pPr lvl="0"/>
            <a:r>
              <a:rPr lang="cs-CZ" dirty="0" err="1">
                <a:effectLst/>
              </a:rPr>
              <a:t>Cankovova</a:t>
            </a:r>
            <a:r>
              <a:rPr lang="cs-CZ" dirty="0">
                <a:effectLst/>
              </a:rPr>
              <a:t> vláda je neoblíbená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>
                <a:effectLst/>
              </a:rPr>
              <a:t>dochází ke střídání vlád, až v roce 1931 ve volbách vítězí liberálové, kteří se sdružili s frakcí zemědělské fronty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>
                <a:effectLst/>
              </a:rPr>
              <a:t>(vůdce Alexandr </a:t>
            </a:r>
            <a:r>
              <a:rPr lang="cs-CZ" dirty="0" err="1">
                <a:effectLst/>
              </a:rPr>
              <a:t>Malinov</a:t>
            </a:r>
            <a:r>
              <a:rPr lang="cs-CZ" dirty="0">
                <a:effectLst/>
              </a:rPr>
              <a:t> vytvořil v roce 1931 novou vládu, Nikola </a:t>
            </a:r>
            <a:r>
              <a:rPr lang="cs-CZ" dirty="0" err="1">
                <a:effectLst/>
              </a:rPr>
              <a:t>Mušanov</a:t>
            </a:r>
            <a:r>
              <a:rPr lang="cs-CZ" dirty="0">
                <a:effectLst/>
              </a:rPr>
              <a:t> na premiérské křeslo místo něj)</a:t>
            </a:r>
          </a:p>
          <a:p>
            <a:pPr lvl="0"/>
            <a:r>
              <a:rPr lang="cs-CZ" dirty="0">
                <a:effectLst/>
              </a:rPr>
              <a:t>nepodařilo se rozbít VMRO</a:t>
            </a:r>
          </a:p>
          <a:p>
            <a:pPr lvl="0"/>
            <a:r>
              <a:rPr lang="cs-CZ" dirty="0">
                <a:effectLst/>
              </a:rPr>
              <a:t>co se týče mezinárodního postavení, tak Bulharsko se ocitá v izolaci (Balkánský svaz v únoru 1934 – Řecko, Jugoslávie)</a:t>
            </a:r>
          </a:p>
          <a:p>
            <a:pPr lvl="0"/>
            <a:r>
              <a:rPr lang="cs-CZ" dirty="0">
                <a:effectLst/>
              </a:rPr>
              <a:t>bylo jasné, že politika se musí změnit, ale že to nejde, dokud existuje VMRO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415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.mushano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058" y="296995"/>
            <a:ext cx="4009292" cy="535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991120" y="5956422"/>
            <a:ext cx="210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Nikola </a:t>
            </a:r>
            <a:r>
              <a:rPr lang="cs-CZ" dirty="0" err="1"/>
              <a:t>Mušanov</a:t>
            </a:r>
            <a:endParaRPr lang="cs-CZ" dirty="0"/>
          </a:p>
        </p:txBody>
      </p:sp>
      <p:pic>
        <p:nvPicPr>
          <p:cNvPr id="7172" name="Picture 4" descr="AlexanderMalino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775" y="296995"/>
            <a:ext cx="3780326" cy="549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115976" y="6141088"/>
            <a:ext cx="2808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Alexandr </a:t>
            </a:r>
            <a:r>
              <a:rPr lang="cs-CZ" dirty="0" err="1"/>
              <a:t>Malinov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0631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6" y="346282"/>
            <a:ext cx="9323156" cy="725027"/>
          </a:xfrm>
        </p:spPr>
        <p:txBody>
          <a:bodyPr/>
          <a:lstStyle/>
          <a:p>
            <a:r>
              <a:rPr lang="cs-CZ" dirty="0"/>
              <a:t>Státní převrat 1934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7924" y="1071309"/>
            <a:ext cx="11497633" cy="551345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cs-CZ" dirty="0">
              <a:effectLst/>
            </a:endParaRPr>
          </a:p>
          <a:p>
            <a:r>
              <a:rPr lang="cs-CZ" dirty="0">
                <a:effectLst/>
              </a:rPr>
              <a:t>přichází důstojnická skupina demokratů:</a:t>
            </a:r>
          </a:p>
          <a:p>
            <a:pPr lvl="0"/>
            <a:r>
              <a:rPr lang="cs-CZ" b="1" dirty="0">
                <a:effectLst/>
              </a:rPr>
              <a:t>19. května 1934</a:t>
            </a:r>
            <a:r>
              <a:rPr lang="cs-CZ" dirty="0">
                <a:effectLst/>
              </a:rPr>
              <a:t> dochází k vojenskému převratu a je zavedena diktatura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>
                <a:effectLst/>
              </a:rPr>
              <a:t>plukovník </a:t>
            </a:r>
            <a:r>
              <a:rPr lang="cs-CZ" b="1" dirty="0">
                <a:effectLst/>
              </a:rPr>
              <a:t>DELČEV</a:t>
            </a:r>
            <a:r>
              <a:rPr lang="cs-CZ" dirty="0">
                <a:effectLst/>
              </a:rPr>
              <a:t>, „je nutná tvrdá ruka“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>
                <a:effectLst/>
              </a:rPr>
              <a:t>několik vojenských skupin ZVENO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>
                <a:effectLst/>
              </a:rPr>
              <a:t>skupina reformních důstojníků </a:t>
            </a:r>
            <a:r>
              <a:rPr lang="cs-CZ" b="1" dirty="0">
                <a:effectLst/>
              </a:rPr>
              <a:t>KIMON GEORGIEV</a:t>
            </a:r>
            <a:endParaRPr lang="cs-CZ" dirty="0">
              <a:effectLst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>
                <a:effectLst/>
              </a:rPr>
              <a:t>dohromady si dali za cíl, že zruší vládu politických stran a změní stav – ovládají Sofii a další významná města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>
                <a:effectLst/>
              </a:rPr>
              <a:t>král po určité době přijal tuto situaci</a:t>
            </a:r>
          </a:p>
          <a:p>
            <a:pPr lvl="0"/>
            <a:r>
              <a:rPr lang="cs-CZ" dirty="0" err="1">
                <a:effectLst/>
              </a:rPr>
              <a:t>Georgiev</a:t>
            </a:r>
            <a:r>
              <a:rPr lang="cs-CZ" dirty="0">
                <a:effectLst/>
              </a:rPr>
              <a:t> vytvořil novou vládu, </a:t>
            </a:r>
            <a:r>
              <a:rPr lang="cs-CZ" dirty="0" err="1">
                <a:effectLst/>
              </a:rPr>
              <a:t>Delčev</a:t>
            </a:r>
            <a:r>
              <a:rPr lang="cs-CZ" dirty="0">
                <a:effectLst/>
              </a:rPr>
              <a:t> byl jeho poradce = </a:t>
            </a:r>
            <a:r>
              <a:rPr lang="cs-CZ" i="1" dirty="0">
                <a:effectLst/>
              </a:rPr>
              <a:t>vláda diktátorská</a:t>
            </a:r>
            <a:r>
              <a:rPr lang="cs-CZ" dirty="0">
                <a:effectLst/>
              </a:rPr>
              <a:t> (ale ne fašistická, jak říkají komunisté)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>
                <a:effectLst/>
              </a:rPr>
              <a:t>rozpuštění parlamentu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>
                <a:effectLst/>
              </a:rPr>
              <a:t>zákaz činnosti politických stran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>
                <a:effectLst/>
              </a:rPr>
              <a:t>zavedení cenzury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>
                <a:effectLst/>
              </a:rPr>
              <a:t>rozpuštění VMRO – ztráta podpory obyvatelstva, za pár dní po ní neštěkl ani pes – byl to jeden z nejvýznamnějších počinů vlády</a:t>
            </a:r>
          </a:p>
          <a:p>
            <a:pPr lvl="0"/>
            <a:r>
              <a:rPr lang="cs-CZ" dirty="0">
                <a:effectLst/>
              </a:rPr>
              <a:t>zmenšení daní rolníkům</a:t>
            </a:r>
          </a:p>
          <a:p>
            <a:pPr lvl="0"/>
            <a:r>
              <a:rPr lang="cs-CZ" dirty="0">
                <a:effectLst/>
              </a:rPr>
              <a:t>reorganizace bankovního systému a školství</a:t>
            </a:r>
          </a:p>
          <a:p>
            <a:pPr lvl="0"/>
            <a:r>
              <a:rPr lang="cs-CZ" dirty="0">
                <a:effectLst/>
              </a:rPr>
              <a:t>podpora lékařů, kteří chtěli jít na vesnici</a:t>
            </a:r>
          </a:p>
          <a:p>
            <a:pPr lvl="0"/>
            <a:r>
              <a:rPr lang="cs-CZ" dirty="0">
                <a:effectLst/>
              </a:rPr>
              <a:t>zahraniční politika = vztah se Sovětským svazem, usmíření s Jugoslávií – díky rozbití VMRO Bělehrad věřil v upřímnost (v září 1934 odjíždí král Alexandr na návštěvu do Sofie, za tři týdny je pak v Marseille zavražděn (VMRO))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1923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.georgie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27" y="620400"/>
            <a:ext cx="3803687" cy="507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542037" y="5972655"/>
            <a:ext cx="2494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Kimon </a:t>
            </a:r>
            <a:r>
              <a:rPr lang="cs-CZ" dirty="0" err="1"/>
              <a:t>Georgiev</a:t>
            </a:r>
            <a:endParaRPr lang="cs-CZ" dirty="0"/>
          </a:p>
        </p:txBody>
      </p:sp>
      <p:pic>
        <p:nvPicPr>
          <p:cNvPr id="6148" name="Picture 4" descr="FOTO #2: Bulharský car Boris III. – G.cz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439" y="520745"/>
            <a:ext cx="3634022" cy="527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899550" y="5994298"/>
            <a:ext cx="206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Boris III. </a:t>
            </a:r>
          </a:p>
        </p:txBody>
      </p:sp>
    </p:spTree>
    <p:extLst>
      <p:ext uri="{BB962C8B-B14F-4D97-AF65-F5344CB8AC3E}">
        <p14:creationId xmlns:p14="http://schemas.microsoft.com/office/powerpoint/2010/main" val="2991368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6" y="609601"/>
            <a:ext cx="9339387" cy="840454"/>
          </a:xfrm>
        </p:spPr>
        <p:txBody>
          <a:bodyPr/>
          <a:lstStyle/>
          <a:p>
            <a:r>
              <a:rPr lang="cs-CZ" dirty="0"/>
              <a:t>Král a vojenská diktatura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3335" y="1450055"/>
            <a:ext cx="11454348" cy="5031906"/>
          </a:xfrm>
        </p:spPr>
        <p:txBody>
          <a:bodyPr>
            <a:normAutofit lnSpcReduction="10000"/>
          </a:bodyPr>
          <a:lstStyle/>
          <a:p>
            <a:r>
              <a:rPr lang="cs-CZ" dirty="0">
                <a:effectLst/>
              </a:rPr>
              <a:t>vztahy mezi králem a vojenskou diktaturou nebyly jednoduché: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>
                <a:effectLst/>
              </a:rPr>
              <a:t>král neměl ve vládě vliv – snažil se zasahovat do politiky, našel si skupinu důstojníků a rozšiřoval svoje pomluvy, že chtějí republiku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>
                <a:effectLst/>
              </a:rPr>
              <a:t>odstavení dvou plukovníků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>
                <a:effectLst/>
              </a:rPr>
              <a:t>generál ZLATEV se postavil do čela a král Boris toho využil – měl pravomoci</a:t>
            </a:r>
          </a:p>
          <a:p>
            <a:pPr marL="457200" lvl="1" indent="0">
              <a:buNone/>
            </a:pPr>
            <a:endParaRPr lang="cs-CZ" dirty="0">
              <a:effectLst/>
            </a:endParaRPr>
          </a:p>
          <a:p>
            <a:pPr lvl="0"/>
            <a:r>
              <a:rPr lang="cs-CZ" dirty="0">
                <a:effectLst/>
              </a:rPr>
              <a:t>od roku 1935 vláda „osobní moci krále Borise“</a:t>
            </a:r>
          </a:p>
          <a:p>
            <a:pPr lvl="0"/>
            <a:r>
              <a:rPr lang="cs-CZ" dirty="0">
                <a:effectLst/>
              </a:rPr>
              <a:t>v dubnu 1935 je vydán manifest, že se ujímá moci (inspiroval se Jugoslávií, kde v roce 1929 král zavedl diktaturu)</a:t>
            </a:r>
          </a:p>
          <a:p>
            <a:pPr lvl="0"/>
            <a:r>
              <a:rPr lang="cs-CZ" dirty="0">
                <a:effectLst/>
              </a:rPr>
              <a:t>vládl do 23. srpna 1943, kdy zemřel</a:t>
            </a:r>
          </a:p>
          <a:p>
            <a:pPr lvl="0"/>
            <a:r>
              <a:rPr lang="cs-CZ" dirty="0">
                <a:effectLst/>
              </a:rPr>
              <a:t>jeho syn Simeon byl příliš mladý na vládu (až roku 2000 se stal premiérem), vládla místo něj regentská rada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1721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D221A8-4A92-41F0-95C0-74F48A4D5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2142" y="609600"/>
            <a:ext cx="3375413" cy="1326321"/>
          </a:xfrm>
        </p:spPr>
        <p:txBody>
          <a:bodyPr>
            <a:normAutofit/>
          </a:bodyPr>
          <a:lstStyle/>
          <a:p>
            <a:pPr algn="l"/>
            <a:r>
              <a:rPr lang="cs-CZ" sz="2400" dirty="0"/>
              <a:t>Bulharské oddíly vstupují do </a:t>
            </a:r>
            <a:r>
              <a:rPr lang="cs-CZ" sz="2400" dirty="0" err="1"/>
              <a:t>Strumice</a:t>
            </a:r>
            <a:endParaRPr lang="cs-CZ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AC08BA-A990-45DE-827D-465FE48DD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5" y="733425"/>
            <a:ext cx="6696075" cy="5391150"/>
          </a:xfrm>
          <a:prstGeom prst="rect">
            <a:avLst/>
          </a:prstGeom>
          <a:solidFill>
            <a:schemeClr val="tx1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text, exteriér, osoba, stojící&#10;&#10;Popis byl vytvořen automaticky">
            <a:extLst>
              <a:ext uri="{FF2B5EF4-FFF2-40B4-BE49-F238E27FC236}">
                <a16:creationId xmlns:a16="http://schemas.microsoft.com/office/drawing/2014/main" id="{8F0BBE08-E17E-4C1C-A837-492C987104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49" r="6625"/>
          <a:stretch/>
        </p:blipFill>
        <p:spPr>
          <a:xfrm>
            <a:off x="1137490" y="1114868"/>
            <a:ext cx="5926045" cy="462826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F24B72A-A9E3-4284-A53F-5AC3EB5D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654" y="799817"/>
            <a:ext cx="6565717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4FFBC66-9BF1-42C5-84ED-D820A352A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7" y="2096064"/>
            <a:ext cx="3408070" cy="3695136"/>
          </a:xfrm>
        </p:spPr>
        <p:txBody>
          <a:bodyPr>
            <a:normAutofit/>
          </a:bodyPr>
          <a:lstStyle/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588534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D9BC13-B4D9-444F-A13E-6772EFE68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Vítání německé armády v Sofii</a:t>
            </a:r>
          </a:p>
        </p:txBody>
      </p:sp>
      <p:pic>
        <p:nvPicPr>
          <p:cNvPr id="5" name="Zástupný obsah 4" descr="Obsah obrázku text, budova, exteriér, osoba&#10;&#10;Popis byl vytvořen automaticky">
            <a:extLst>
              <a:ext uri="{FF2B5EF4-FFF2-40B4-BE49-F238E27FC236}">
                <a16:creationId xmlns:a16="http://schemas.microsoft.com/office/drawing/2014/main" id="{671AD155-EACA-4DD6-80D4-2ABA68F50B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90" y="2095500"/>
            <a:ext cx="5476695" cy="3695700"/>
          </a:xfrm>
        </p:spPr>
      </p:pic>
    </p:spTree>
    <p:extLst>
      <p:ext uri="{BB962C8B-B14F-4D97-AF65-F5344CB8AC3E}">
        <p14:creationId xmlns:p14="http://schemas.microsoft.com/office/powerpoint/2010/main" val="4113437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2009" y="398585"/>
            <a:ext cx="9718134" cy="629439"/>
          </a:xfrm>
        </p:spPr>
        <p:txBody>
          <a:bodyPr/>
          <a:lstStyle/>
          <a:p>
            <a:r>
              <a:rPr lang="cs-CZ" dirty="0"/>
              <a:t>BULHARSKO A PRVNÍ SVĚTOVÁ VÁLKA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9156" y="1587461"/>
            <a:ext cx="11162778" cy="4986479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cs-CZ" dirty="0">
                <a:effectLst/>
              </a:rPr>
              <a:t>v září roku 1918 se Bulharsko dočkalo obratu válečného štěstí, v září došlo k průlomu Soluňské fronty </a:t>
            </a:r>
          </a:p>
          <a:p>
            <a:pPr lvl="0" algn="just"/>
            <a:r>
              <a:rPr lang="cs-CZ" dirty="0">
                <a:effectLst/>
              </a:rPr>
              <a:t>porážka vyvolala nepokoje po Bulharsku a došlo to do takových rozměrů, že car Ferdinand udělal určité ústupy – v červnu vyměnil premiéra Radoslavova a místo něj dosadil </a:t>
            </a:r>
            <a:r>
              <a:rPr lang="cs-CZ" b="1" dirty="0">
                <a:effectLst/>
              </a:rPr>
              <a:t>ALEXANDRA MALINOVA </a:t>
            </a:r>
            <a:r>
              <a:rPr lang="cs-CZ" dirty="0">
                <a:effectLst/>
              </a:rPr>
              <a:t>– liberál, vůdce demokratické strany</a:t>
            </a:r>
          </a:p>
          <a:p>
            <a:pPr lvl="0" algn="just"/>
            <a:r>
              <a:rPr lang="cs-CZ" dirty="0">
                <a:effectLst/>
              </a:rPr>
              <a:t>v září 1918 se rozpadá fronta </a:t>
            </a:r>
          </a:p>
          <a:p>
            <a:pPr lvl="0" algn="just"/>
            <a:r>
              <a:rPr lang="cs-CZ" dirty="0">
                <a:effectLst/>
              </a:rPr>
              <a:t>demoralizovaní vojáci začali odcházet domů</a:t>
            </a:r>
          </a:p>
          <a:p>
            <a:pPr lvl="0" algn="just"/>
            <a:r>
              <a:rPr lang="cs-CZ" dirty="0" err="1">
                <a:effectLst/>
              </a:rPr>
              <a:t>Malinov</a:t>
            </a:r>
            <a:r>
              <a:rPr lang="cs-CZ" dirty="0">
                <a:effectLst/>
              </a:rPr>
              <a:t> musel požádat spojence o příměří, aby nevpadli do Bulharska</a:t>
            </a:r>
          </a:p>
          <a:p>
            <a:pPr lvl="0" algn="just"/>
            <a:r>
              <a:rPr lang="cs-CZ" dirty="0">
                <a:effectLst/>
              </a:rPr>
              <a:t>4 dny předtím car propustil Alexandra </a:t>
            </a:r>
            <a:r>
              <a:rPr lang="cs-CZ" dirty="0" err="1">
                <a:effectLst/>
              </a:rPr>
              <a:t>Stambolijského</a:t>
            </a:r>
            <a:r>
              <a:rPr lang="cs-CZ" dirty="0">
                <a:effectLst/>
              </a:rPr>
              <a:t> a Rajka </a:t>
            </a:r>
            <a:r>
              <a:rPr lang="cs-CZ" dirty="0" err="1">
                <a:effectLst/>
              </a:rPr>
              <a:t>Daskalova</a:t>
            </a:r>
            <a:r>
              <a:rPr lang="cs-CZ" dirty="0">
                <a:effectLst/>
              </a:rPr>
              <a:t>, předáky zemědělského svazu, protože se domníval, že uplatní svůj vliv a uklidní vojáky a zabrání rozpadu armády</a:t>
            </a:r>
          </a:p>
          <a:p>
            <a:pPr lvl="0" algn="just"/>
            <a:r>
              <a:rPr lang="cs-CZ" dirty="0">
                <a:effectLst/>
              </a:rPr>
              <a:t>místo toho se ale </a:t>
            </a:r>
            <a:r>
              <a:rPr lang="cs-CZ" dirty="0" err="1">
                <a:effectLst/>
              </a:rPr>
              <a:t>Daskalov</a:t>
            </a:r>
            <a:r>
              <a:rPr lang="cs-CZ" dirty="0">
                <a:effectLst/>
              </a:rPr>
              <a:t> postavil do čela armády, vyhlásil republiku a táhl na Sofii – povstání bylo ale potlačeno a jeho vůdcové  odcházejí do ilegality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8155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BULHARSKO A PRVNÍ SVĚTOVÁ VÁLKA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0100" y="1617785"/>
            <a:ext cx="11351546" cy="4912871"/>
          </a:xfrm>
        </p:spPr>
        <p:txBody>
          <a:bodyPr>
            <a:normAutofit/>
          </a:bodyPr>
          <a:lstStyle/>
          <a:p>
            <a:pPr lvl="0" algn="just"/>
            <a:r>
              <a:rPr lang="cs-CZ" dirty="0">
                <a:effectLst/>
              </a:rPr>
              <a:t>Po průlomu Soluňské fronty se Ferdinandovo postavení stávalo stále beznadějnější a schylovalo se ke druhé národní katastrofě, protože Bulharsko bylo postaveno před volbu Ferdinand nebo okupace dohodovými mocnostmi</a:t>
            </a:r>
          </a:p>
          <a:p>
            <a:pPr lvl="0" algn="just"/>
            <a:r>
              <a:rPr lang="cs-CZ" dirty="0">
                <a:effectLst/>
              </a:rPr>
              <a:t>na nátlak spojeneckých armád a stranických bulharských vůdců </a:t>
            </a:r>
            <a:r>
              <a:rPr lang="cs-CZ" b="1" dirty="0">
                <a:effectLst/>
              </a:rPr>
              <a:t>4. října 1918</a:t>
            </a:r>
            <a:r>
              <a:rPr lang="cs-CZ" dirty="0">
                <a:effectLst/>
              </a:rPr>
              <a:t> musel car abdikovat a na jeho místo byl dosazen čtyřiadvacetiletý syn Boris – aby dokázal spojení se starým Bulharskem, přijal jméno </a:t>
            </a:r>
            <a:r>
              <a:rPr lang="cs-CZ" b="1" dirty="0">
                <a:effectLst/>
              </a:rPr>
              <a:t>BORIS III.</a:t>
            </a:r>
            <a:r>
              <a:rPr lang="cs-CZ" dirty="0">
                <a:effectLst/>
              </a:rPr>
              <a:t> </a:t>
            </a:r>
          </a:p>
          <a:p>
            <a:pPr lvl="0" algn="just"/>
            <a:r>
              <a:rPr lang="cs-CZ" dirty="0">
                <a:effectLst/>
              </a:rPr>
              <a:t>byla tak ukončena vláda schopného, ale ambiciózního vládce, který se o mnohé zasloužil (např. roku 1908 vyhlásil bulharskou samostatnost), ale i tak spíše napáchal více zla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cs-CZ" dirty="0">
                <a:effectLst/>
              </a:rPr>
              <a:t>rod </a:t>
            </a:r>
            <a:r>
              <a:rPr lang="cs-CZ" dirty="0" err="1">
                <a:effectLst/>
              </a:rPr>
              <a:t>Kobursko-gotský</a:t>
            </a:r>
            <a:r>
              <a:rPr lang="cs-CZ" dirty="0">
                <a:effectLst/>
              </a:rPr>
              <a:t> měl svoje pozemky i na Slovensku, kde po odchodu do exilu </a:t>
            </a:r>
            <a:r>
              <a:rPr lang="cs-CZ" dirty="0" err="1">
                <a:effectLst/>
              </a:rPr>
              <a:t>častop</a:t>
            </a:r>
            <a:r>
              <a:rPr lang="cs-CZ" dirty="0">
                <a:effectLst/>
              </a:rPr>
              <a:t> pobýval. Nedaleko </a:t>
            </a:r>
            <a:r>
              <a:rPr lang="cs-CZ" dirty="0" err="1">
                <a:effectLst/>
              </a:rPr>
              <a:t>muránškého</a:t>
            </a:r>
            <a:r>
              <a:rPr lang="cs-CZ" dirty="0">
                <a:effectLst/>
              </a:rPr>
              <a:t> hradu stojí i socha apoteózy rodu sasko-</a:t>
            </a:r>
            <a:r>
              <a:rPr lang="cs-CZ" dirty="0" err="1">
                <a:effectLst/>
              </a:rPr>
              <a:t>koburgsko</a:t>
            </a:r>
            <a:r>
              <a:rPr lang="cs-CZ" dirty="0">
                <a:effectLst/>
              </a:rPr>
              <a:t>-gothajského)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3796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0B0FC9-E748-4CBC-BBF7-ED3F7843F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444" y="609600"/>
            <a:ext cx="3113112" cy="1326321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Car Boris III.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BBC3CFC-2D19-469C-B6FF-858BF9F8C8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8" r="2" b="27749"/>
          <a:stretch/>
        </p:blipFill>
        <p:spPr>
          <a:xfrm>
            <a:off x="20" y="10"/>
            <a:ext cx="7552924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12C1E3A-1BF7-4159-BD83-28F82B7C4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4444" y="2096064"/>
            <a:ext cx="3113112" cy="3695136"/>
          </a:xfrm>
        </p:spPr>
        <p:txBody>
          <a:bodyPr>
            <a:normAutofit/>
          </a:bodyPr>
          <a:lstStyle/>
          <a:p>
            <a:endParaRPr lang="en-US" sz="18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F2472F-4A6B-47C3-B61E-729834362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9209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174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4278" y="253588"/>
            <a:ext cx="10353761" cy="1326321"/>
          </a:xfrm>
        </p:spPr>
        <p:txBody>
          <a:bodyPr/>
          <a:lstStyle/>
          <a:p>
            <a:r>
              <a:rPr lang="cs-CZ" dirty="0"/>
              <a:t>VNITROPOLITICKÁ SITUACE na konci VÁLKY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0582" y="1579909"/>
            <a:ext cx="11459759" cy="5161761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>
                <a:effectLst/>
              </a:rPr>
              <a:t>během války v Bulharsku docházelo k politickým změnám:</a:t>
            </a:r>
          </a:p>
          <a:p>
            <a:pPr lvl="0"/>
            <a:r>
              <a:rPr lang="cs-CZ" sz="2400" dirty="0">
                <a:effectLst/>
              </a:rPr>
              <a:t>v listopadu 1918 </a:t>
            </a:r>
            <a:r>
              <a:rPr lang="cs-CZ" sz="2400" dirty="0" err="1">
                <a:effectLst/>
              </a:rPr>
              <a:t>Malinov</a:t>
            </a:r>
            <a:r>
              <a:rPr lang="cs-CZ" sz="2400" dirty="0">
                <a:effectLst/>
              </a:rPr>
              <a:t> ustoupil jiným</a:t>
            </a:r>
          </a:p>
          <a:p>
            <a:pPr lvl="0"/>
            <a:r>
              <a:rPr lang="cs-CZ" sz="2400" dirty="0">
                <a:effectLst/>
              </a:rPr>
              <a:t>volby 17. září 1919: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2400" dirty="0">
                <a:effectLst/>
              </a:rPr>
              <a:t>Zemědělská strana (svaz) – strana, která byla z počátku proti vstupu Bulharska do války, získala třetinu hlasů; svaz byl nejsilnější – </a:t>
            </a:r>
            <a:r>
              <a:rPr lang="cs-CZ" sz="2400" dirty="0" err="1">
                <a:effectLst/>
              </a:rPr>
              <a:t>Stambolijski</a:t>
            </a:r>
            <a:r>
              <a:rPr lang="cs-CZ" sz="2400" dirty="0">
                <a:effectLst/>
              </a:rPr>
              <a:t> udělal svou vládu a odjel do Paříže k mírovým jednáním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2400" dirty="0">
                <a:effectLst/>
              </a:rPr>
              <a:t>tradiční strany – dvě pětiny hlasů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2400" dirty="0">
                <a:effectLst/>
              </a:rPr>
              <a:t>komunisté – pětina hlasů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0117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2830" y="274140"/>
            <a:ext cx="4318304" cy="618618"/>
          </a:xfrm>
        </p:spPr>
        <p:txBody>
          <a:bodyPr/>
          <a:lstStyle/>
          <a:p>
            <a:r>
              <a:rPr lang="cs-CZ" dirty="0"/>
              <a:t>NEUILLSKÝ MÍR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4783" y="1157880"/>
            <a:ext cx="7326022" cy="5627076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cs-CZ" sz="3000" u="sng" dirty="0">
                <a:effectLst/>
              </a:rPr>
              <a:t>mírové podmínky pro Bulharsko byly mnohem tvrdší, než se domnívali:</a:t>
            </a:r>
          </a:p>
          <a:p>
            <a:pPr algn="just"/>
            <a:r>
              <a:rPr lang="cs-CZ" sz="3100" dirty="0">
                <a:effectLst/>
              </a:rPr>
              <a:t>Dobrudža znovu připadla Rumunsku</a:t>
            </a:r>
          </a:p>
          <a:p>
            <a:pPr algn="just"/>
            <a:r>
              <a:rPr lang="cs-CZ" sz="3100" dirty="0">
                <a:effectLst/>
              </a:rPr>
              <a:t>hranice s Tureckem zůstala </a:t>
            </a:r>
          </a:p>
          <a:p>
            <a:pPr algn="just"/>
            <a:r>
              <a:rPr lang="cs-CZ" sz="3000" dirty="0">
                <a:effectLst/>
              </a:rPr>
              <a:t>Bulharsko muselo přepustit Království Srbů, </a:t>
            </a:r>
            <a:r>
              <a:rPr lang="cs-CZ" sz="3000" dirty="0" err="1">
                <a:effectLst/>
              </a:rPr>
              <a:t>Charváýtů</a:t>
            </a:r>
            <a:r>
              <a:rPr lang="cs-CZ" sz="3000" dirty="0">
                <a:effectLst/>
              </a:rPr>
              <a:t> a Slovinců dát další území - malá, ale velmi strategická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cs-CZ" sz="2700" dirty="0">
                <a:effectLst/>
              </a:rPr>
              <a:t>trať Bělehrad – Soluň: </a:t>
            </a:r>
            <a:r>
              <a:rPr lang="cs-CZ" sz="2700" dirty="0" err="1">
                <a:effectLst/>
              </a:rPr>
              <a:t>Strumica</a:t>
            </a:r>
            <a:r>
              <a:rPr lang="cs-CZ" sz="2700" dirty="0">
                <a:effectLst/>
              </a:rPr>
              <a:t>, </a:t>
            </a:r>
            <a:r>
              <a:rPr lang="cs-CZ" sz="2700" dirty="0" err="1">
                <a:effectLst/>
              </a:rPr>
              <a:t>Timocká</a:t>
            </a:r>
            <a:r>
              <a:rPr lang="cs-CZ" sz="2700" dirty="0">
                <a:effectLst/>
              </a:rPr>
              <a:t> krajina, oblast u Staré planiny, oblast u </a:t>
            </a:r>
            <a:r>
              <a:rPr lang="cs-CZ" sz="2700" dirty="0" err="1">
                <a:effectLst/>
              </a:rPr>
              <a:t>Caribrodu</a:t>
            </a:r>
            <a:r>
              <a:rPr lang="cs-CZ" sz="2700" dirty="0">
                <a:effectLst/>
              </a:rPr>
              <a:t> (dodnes) = dochází ke zmenšení bulharské Makedonie</a:t>
            </a:r>
          </a:p>
          <a:p>
            <a:pPr lvl="0" algn="just"/>
            <a:r>
              <a:rPr lang="cs-CZ" sz="3000" dirty="0">
                <a:effectLst/>
              </a:rPr>
              <a:t>přístup k Egejskému moři: 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cs-CZ" sz="2700" dirty="0">
                <a:effectLst/>
              </a:rPr>
              <a:t>systém nehleděl na etnické složení oblastí – ve východní Thrákii žila většina Bulharů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cs-CZ" sz="2700" dirty="0">
                <a:effectLst/>
              </a:rPr>
              <a:t>spojenci rozhodli, že území bude předáno Řecku a Bulharsko bude bez přístupu k Egejskému moři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cs-CZ" sz="2700" dirty="0">
                <a:effectLst/>
              </a:rPr>
              <a:t>Řekové Bulharsku nabídli, že </a:t>
            </a:r>
            <a:r>
              <a:rPr lang="cs-CZ" sz="2700" dirty="0" err="1">
                <a:effectLst/>
              </a:rPr>
              <a:t>Dedeagač</a:t>
            </a:r>
            <a:r>
              <a:rPr lang="cs-CZ" sz="2700" dirty="0">
                <a:effectLst/>
              </a:rPr>
              <a:t> by mohli používat jako bezcelní přístav – to ale </a:t>
            </a:r>
            <a:r>
              <a:rPr lang="cs-CZ" sz="2700" dirty="0" err="1">
                <a:effectLst/>
              </a:rPr>
              <a:t>Stambolijski</a:t>
            </a:r>
            <a:r>
              <a:rPr lang="cs-CZ" sz="2700" dirty="0">
                <a:effectLst/>
              </a:rPr>
              <a:t> odmítl. Obecně panovalo přesvědčení, že přístav a přístup k moři znovu získají. </a:t>
            </a:r>
          </a:p>
          <a:p>
            <a:endParaRPr lang="cs-CZ" dirty="0"/>
          </a:p>
        </p:txBody>
      </p:sp>
      <p:pic>
        <p:nvPicPr>
          <p:cNvPr id="1026" name="Picture 2" descr="https://upload.wikimedia.org/wikipedia/commons/thumb/a/ad/Territories_ceded_by_Bulgaria_to_SCS_Kingdom_map.png/800px-Territories_ceded_by_Bulgaria_to_SCS_Kingdom_map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730" y="813370"/>
            <a:ext cx="3846972" cy="571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025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6" y="609600"/>
            <a:ext cx="9669438" cy="710599"/>
          </a:xfrm>
        </p:spPr>
        <p:txBody>
          <a:bodyPr/>
          <a:lstStyle/>
          <a:p>
            <a:r>
              <a:rPr lang="cs-CZ" dirty="0"/>
              <a:t>NEUILLSKÝ MÍR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1137" y="1457607"/>
            <a:ext cx="11195242" cy="5197494"/>
          </a:xfrm>
        </p:spPr>
        <p:txBody>
          <a:bodyPr>
            <a:normAutofit/>
          </a:bodyPr>
          <a:lstStyle/>
          <a:p>
            <a:pPr lvl="0" algn="just"/>
            <a:r>
              <a:rPr lang="cs-CZ" dirty="0">
                <a:effectLst/>
              </a:rPr>
              <a:t>územní ztráty</a:t>
            </a:r>
          </a:p>
          <a:p>
            <a:pPr lvl="0" algn="just"/>
            <a:r>
              <a:rPr lang="cs-CZ" dirty="0">
                <a:effectLst/>
              </a:rPr>
              <a:t>stejně jako Německo muselo Bulharsko zakázat vojenskou základní službu (mohlo mít jen 33 000 profesionálních vojáků, včetně četnictva a policie)</a:t>
            </a:r>
          </a:p>
          <a:p>
            <a:pPr lvl="0" algn="just"/>
            <a:r>
              <a:rPr lang="cs-CZ" dirty="0">
                <a:effectLst/>
              </a:rPr>
              <a:t>placení válečných reparací, které byly velmi vysoké – asi 2, 25 miliardy zlatých franků – nakonec byly reparace sníženy, ale i tak byly tvrdé</a:t>
            </a:r>
          </a:p>
          <a:p>
            <a:pPr lvl="0" algn="just"/>
            <a:r>
              <a:rPr lang="cs-CZ" dirty="0">
                <a:effectLst/>
              </a:rPr>
              <a:t>obecně většina Bulharů si myslela, že podmínky jsou nepřiměřeně tvrdé – tvrdili, že za vstup Bulharska na stranu mocností nemohou, že za to může </a:t>
            </a:r>
            <a:r>
              <a:rPr lang="cs-CZ" dirty="0" err="1">
                <a:effectLst/>
              </a:rPr>
              <a:t>Radoslavov</a:t>
            </a:r>
            <a:r>
              <a:rPr lang="cs-CZ" dirty="0">
                <a:effectLst/>
              </a:rPr>
              <a:t> a car, a že ti dva už nejsou u moci, tak proč by oni měli teď pykat;</a:t>
            </a:r>
          </a:p>
          <a:p>
            <a:pPr lvl="0" algn="just"/>
            <a:r>
              <a:rPr lang="cs-CZ" dirty="0">
                <a:effectLst/>
              </a:rPr>
              <a:t>Mír vyvolal v poválečných letech revizionismus, politické napětí a napětí mezi Bulharskem a sousedy (Jugoslávie, Řecko, Rumunsko, s Tureckem vztahy dobré – také bylo na straně poražených)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4561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DALŠÍ VÝVOJ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72702" y="1498751"/>
            <a:ext cx="7026460" cy="49777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effectLst/>
              </a:rPr>
              <a:t> </a:t>
            </a:r>
          </a:p>
          <a:p>
            <a:pPr lvl="0" algn="just"/>
            <a:r>
              <a:rPr lang="cs-CZ" dirty="0">
                <a:effectLst/>
              </a:rPr>
              <a:t>6. října 1919 </a:t>
            </a:r>
            <a:r>
              <a:rPr lang="cs-CZ" dirty="0" err="1">
                <a:effectLst/>
              </a:rPr>
              <a:t>Stambolijski</a:t>
            </a:r>
            <a:r>
              <a:rPr lang="cs-CZ" dirty="0">
                <a:effectLst/>
              </a:rPr>
              <a:t> sestavuje novou vládu</a:t>
            </a:r>
          </a:p>
          <a:p>
            <a:pPr lvl="0" algn="just"/>
            <a:r>
              <a:rPr lang="cs-CZ" dirty="0">
                <a:effectLst/>
              </a:rPr>
              <a:t>27. listopadu 1919 dochází k podepsání mírové smlouvy a byly vypsány hned nové volby</a:t>
            </a:r>
          </a:p>
          <a:p>
            <a:pPr algn="just"/>
            <a:endParaRPr lang="cs-CZ" dirty="0">
              <a:effectLst/>
            </a:endParaRPr>
          </a:p>
          <a:p>
            <a:pPr marL="0" indent="0" algn="just">
              <a:buNone/>
            </a:pPr>
            <a:r>
              <a:rPr lang="cs-CZ" u="sng" dirty="0">
                <a:effectLst/>
              </a:rPr>
              <a:t>20. března 1920 měly volby tyto výsledky: </a:t>
            </a:r>
          </a:p>
          <a:p>
            <a:pPr lvl="0" algn="just"/>
            <a:r>
              <a:rPr lang="cs-CZ" dirty="0">
                <a:effectLst/>
              </a:rPr>
              <a:t>politické klima bylo nevídané, z 229 míst získali:</a:t>
            </a:r>
          </a:p>
          <a:p>
            <a:pPr lvl="0" algn="just"/>
            <a:r>
              <a:rPr lang="cs-CZ" dirty="0">
                <a:effectLst/>
              </a:rPr>
              <a:t>Zemědělská strana 109 míst</a:t>
            </a:r>
          </a:p>
          <a:p>
            <a:pPr lvl="0" algn="just"/>
            <a:r>
              <a:rPr lang="cs-CZ" dirty="0">
                <a:effectLst/>
              </a:rPr>
              <a:t>komunisté 50 míst</a:t>
            </a:r>
          </a:p>
          <a:p>
            <a:pPr lvl="0" algn="just"/>
            <a:r>
              <a:rPr lang="cs-CZ" dirty="0">
                <a:effectLst/>
              </a:rPr>
              <a:t>pouze komunisté byli významnějším protivníkem </a:t>
            </a:r>
            <a:r>
              <a:rPr lang="cs-CZ" dirty="0" err="1">
                <a:effectLst/>
              </a:rPr>
              <a:t>Stambolijského</a:t>
            </a:r>
            <a:r>
              <a:rPr lang="cs-CZ" dirty="0">
                <a:effectLst/>
              </a:rPr>
              <a:t> </a:t>
            </a:r>
          </a:p>
          <a:p>
            <a:endParaRPr lang="cs-CZ" dirty="0"/>
          </a:p>
        </p:txBody>
      </p:sp>
      <p:pic>
        <p:nvPicPr>
          <p:cNvPr id="2050" name="Picture 2" descr="BASA-950K-3-110-1-Aleksandar Stamboliyski in Paris, 1921 (cropped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506" y="1182748"/>
            <a:ext cx="3688143" cy="513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3234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TM04033921[[fn=Damašek]]</Template>
  <TotalTime>478</TotalTime>
  <Words>2817</Words>
  <Application>Microsoft Office PowerPoint</Application>
  <PresentationFormat>Širokoúhlá obrazovka</PresentationFormat>
  <Paragraphs>234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Bookman Old Style</vt:lpstr>
      <vt:lpstr>Rockwell</vt:lpstr>
      <vt:lpstr>Wingdings</vt:lpstr>
      <vt:lpstr>Damask</vt:lpstr>
      <vt:lpstr>MEZIVÁLEČNÉ BULHARSKO</vt:lpstr>
      <vt:lpstr>Bulharsko a první světová válka</vt:lpstr>
      <vt:lpstr>BULHARSKO A PRVNÍ SVĚTOVÁ VÁLKA</vt:lpstr>
      <vt:lpstr>BULHARSKO A PRVNÍ SVĚTOVÁ VÁLKA</vt:lpstr>
      <vt:lpstr>Car Boris III.</vt:lpstr>
      <vt:lpstr>VNITROPOLITICKÁ SITUACE na konci VÁLKY</vt:lpstr>
      <vt:lpstr>NEUILLSKÝ MÍR </vt:lpstr>
      <vt:lpstr>NEUILLSKÝ MÍR </vt:lpstr>
      <vt:lpstr>DALŠÍ VÝVOJ</vt:lpstr>
      <vt:lpstr>KOMUNISTICKÁ STRANA V BULHARSKU</vt:lpstr>
      <vt:lpstr>Prezentace aplikace PowerPoint</vt:lpstr>
      <vt:lpstr>Další vývoj</vt:lpstr>
      <vt:lpstr>ALEXANDR STAMBOLIJSKI (1879–1923) </vt:lpstr>
      <vt:lpstr>Reformy po roce 1920 </vt:lpstr>
      <vt:lpstr>Vztahy s balkánskými sousedy</vt:lpstr>
      <vt:lpstr>Volby duben 1923 </vt:lpstr>
      <vt:lpstr>Vojenský puč 9. června 1923</vt:lpstr>
      <vt:lpstr>ALEXANDR CANKOV A VMRO</vt:lpstr>
      <vt:lpstr>NOVÉ VOLBY – LISTOPAD 1923</vt:lpstr>
      <vt:lpstr>DALŠÍ UDÁLOSTI</vt:lpstr>
      <vt:lpstr>Prezentace aplikace PowerPoint</vt:lpstr>
      <vt:lpstr>Státní převrat 1934 </vt:lpstr>
      <vt:lpstr>Prezentace aplikace PowerPoint</vt:lpstr>
      <vt:lpstr>Král a vojenská diktatura </vt:lpstr>
      <vt:lpstr>Bulharské oddíly vstupují do Strumice</vt:lpstr>
      <vt:lpstr>Vítání německé armády v Sofii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MEZIVÁLEČNÉ BULHARSKO</dc:title>
  <dc:creator>User</dc:creator>
  <cp:lastModifiedBy>Václav Štěpánek</cp:lastModifiedBy>
  <cp:revision>18</cp:revision>
  <dcterms:created xsi:type="dcterms:W3CDTF">2021-04-26T06:54:59Z</dcterms:created>
  <dcterms:modified xsi:type="dcterms:W3CDTF">2021-05-20T16:23:04Z</dcterms:modified>
</cp:coreProperties>
</file>