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5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4" r:id="rId18"/>
    <p:sldId id="279" r:id="rId19"/>
    <p:sldId id="278" r:id="rId20"/>
    <p:sldId id="281" r:id="rId21"/>
    <p:sldId id="282" r:id="rId22"/>
    <p:sldId id="277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Book Antiqua" panose="02040602050305030304" pitchFamily="18" charset="0"/>
              </a:rPr>
              <a:t>Sarajevský atentát a jeho následky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62399" y="4934465"/>
            <a:ext cx="7197726" cy="1532238"/>
          </a:xfrm>
        </p:spPr>
        <p:txBody>
          <a:bodyPr>
            <a:normAutofit fontScale="92500" lnSpcReduction="10000"/>
          </a:bodyPr>
          <a:lstStyle/>
          <a:p>
            <a:endParaRPr lang="cs-CZ" dirty="0">
              <a:latin typeface="Book Antiqua" panose="02040602050305030304" pitchFamily="18" charset="0"/>
            </a:endParaRPr>
          </a:p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Moderní evropská státnost pro učitele (KVS/KMES)</a:t>
            </a:r>
          </a:p>
          <a:p>
            <a:r>
              <a:rPr lang="cs-CZ" dirty="0" err="1">
                <a:latin typeface="Book Antiqua" panose="02040602050305030304" pitchFamily="18" charset="0"/>
              </a:rPr>
              <a:t>Phdr.</a:t>
            </a:r>
            <a:r>
              <a:rPr lang="cs-CZ" dirty="0">
                <a:latin typeface="Book Antiqua" panose="02040602050305030304" pitchFamily="18" charset="0"/>
              </a:rPr>
              <a:t> Kateřina </a:t>
            </a:r>
            <a:r>
              <a:rPr lang="cs-CZ" dirty="0" err="1">
                <a:latin typeface="Book Antiqua" panose="02040602050305030304" pitchFamily="18" charset="0"/>
              </a:rPr>
              <a:t>kolářová</a:t>
            </a:r>
            <a:r>
              <a:rPr lang="cs-CZ" dirty="0">
                <a:latin typeface="Book Antiqua" panose="02040602050305030304" pitchFamily="18" charset="0"/>
              </a:rPr>
              <a:t>, dis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3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645" y="292231"/>
            <a:ext cx="11519555" cy="82013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Cesta atentátníků z Bělehradu do Sarajeva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7964" y="782425"/>
            <a:ext cx="6240543" cy="595774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atentátníci Princip, </a:t>
            </a:r>
            <a:r>
              <a:rPr lang="cs-CZ" sz="2200" dirty="0" err="1">
                <a:latin typeface="Book Antiqua" panose="02040602050305030304" pitchFamily="18" charset="0"/>
              </a:rPr>
              <a:t>Grabež</a:t>
            </a:r>
            <a:r>
              <a:rPr lang="cs-CZ" sz="2200" dirty="0">
                <a:latin typeface="Book Antiqua" panose="02040602050305030304" pitchFamily="18" charset="0"/>
              </a:rPr>
              <a:t> a </a:t>
            </a:r>
            <a:r>
              <a:rPr lang="cs-CZ" sz="2200" dirty="0" err="1">
                <a:latin typeface="Book Antiqua" panose="02040602050305030304" pitchFamily="18" charset="0"/>
              </a:rPr>
              <a:t>Čabrinović</a:t>
            </a:r>
            <a:r>
              <a:rPr lang="cs-CZ" sz="2200" dirty="0">
                <a:latin typeface="Book Antiqua" panose="02040602050305030304" pitchFamily="18" charset="0"/>
              </a:rPr>
              <a:t> – z Bělehradu 28. května lodí do města </a:t>
            </a:r>
            <a:r>
              <a:rPr lang="cs-CZ" sz="2200" dirty="0" err="1">
                <a:latin typeface="Book Antiqua" panose="02040602050305030304" pitchFamily="18" charset="0"/>
              </a:rPr>
              <a:t>Šabac</a:t>
            </a:r>
            <a:endParaRPr lang="cs-CZ" sz="2200" dirty="0">
              <a:latin typeface="Book Antiqua" panose="02040602050305030304" pitchFamily="18" charset="0"/>
            </a:endParaRPr>
          </a:p>
          <a:p>
            <a:pPr marL="0" lvl="0" indent="0" algn="just">
              <a:buNone/>
            </a:pPr>
            <a:r>
              <a:rPr lang="cs-CZ" sz="2200" dirty="0">
                <a:latin typeface="Book Antiqua" panose="02040602050305030304" pitchFamily="18" charset="0"/>
              </a:rPr>
              <a:t>	- tam jim kapitán pohraničních oddílů </a:t>
            </a:r>
            <a:r>
              <a:rPr lang="cs-CZ" sz="2200" dirty="0" err="1">
                <a:latin typeface="Book Antiqua" panose="02040602050305030304" pitchFamily="18" charset="0"/>
              </a:rPr>
              <a:t>Rade</a:t>
            </a:r>
            <a:r>
              <a:rPr lang="cs-CZ" sz="2200" dirty="0">
                <a:latin typeface="Book Antiqua" panose="02040602050305030304" pitchFamily="18" charset="0"/>
              </a:rPr>
              <a:t> </a:t>
            </a:r>
            <a:r>
              <a:rPr lang="cs-CZ" sz="2200" dirty="0" err="1">
                <a:latin typeface="Book Antiqua" panose="02040602050305030304" pitchFamily="18" charset="0"/>
              </a:rPr>
              <a:t>Popoviće</a:t>
            </a:r>
            <a:r>
              <a:rPr lang="cs-CZ" sz="2200" dirty="0">
                <a:latin typeface="Book Antiqua" panose="02040602050305030304" pitchFamily="18" charset="0"/>
              </a:rPr>
              <a:t>, který jim 		poradil, aby se do Bosny vydali přes </a:t>
            </a:r>
            <a:r>
              <a:rPr lang="cs-CZ" sz="2200" dirty="0" err="1">
                <a:latin typeface="Book Antiqua" panose="02040602050305030304" pitchFamily="18" charset="0"/>
              </a:rPr>
              <a:t>Loznici</a:t>
            </a:r>
            <a:r>
              <a:rPr lang="cs-CZ" sz="2200" dirty="0">
                <a:latin typeface="Book Antiqua" panose="02040602050305030304" pitchFamily="18" charset="0"/>
              </a:rPr>
              <a:t>. (od něj i doklady, 	propustka kvůli úřadům, apod.)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Book Antiqua" panose="02040602050305030304" pitchFamily="18" charset="0"/>
              </a:rPr>
              <a:t>druhý den odcestovali do </a:t>
            </a:r>
            <a:r>
              <a:rPr lang="cs-CZ" sz="2200" dirty="0" err="1">
                <a:latin typeface="Book Antiqua" panose="02040602050305030304" pitchFamily="18" charset="0"/>
              </a:rPr>
              <a:t>Loznice</a:t>
            </a:r>
            <a:r>
              <a:rPr lang="cs-CZ" sz="2200" dirty="0">
                <a:latin typeface="Book Antiqua" panose="0204060205030503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cs-CZ" sz="2200" dirty="0">
                <a:latin typeface="Book Antiqua" panose="02040602050305030304" pitchFamily="18" charset="0"/>
              </a:rPr>
              <a:t>	- zde došlo k hádce mezi </a:t>
            </a:r>
            <a:r>
              <a:rPr lang="cs-CZ" sz="2200" dirty="0" err="1">
                <a:latin typeface="Book Antiqua" panose="02040602050305030304" pitchFamily="18" charset="0"/>
              </a:rPr>
              <a:t>Čabrinovićem</a:t>
            </a:r>
            <a:r>
              <a:rPr lang="cs-CZ" sz="2200" dirty="0">
                <a:latin typeface="Book Antiqua" panose="02040602050305030304" pitchFamily="18" charset="0"/>
              </a:rPr>
              <a:t> a ostatními dvěma</a:t>
            </a:r>
          </a:p>
          <a:p>
            <a:pPr marL="0" lvl="0" indent="0" algn="just">
              <a:buNone/>
            </a:pPr>
            <a:r>
              <a:rPr lang="cs-CZ" sz="2200" dirty="0">
                <a:latin typeface="Book Antiqua" panose="02040602050305030304" pitchFamily="18" charset="0"/>
              </a:rPr>
              <a:t>	- </a:t>
            </a:r>
            <a:r>
              <a:rPr lang="cs-CZ" sz="2200" dirty="0" err="1">
                <a:latin typeface="Book Antiqua" panose="02040602050305030304" pitchFamily="18" charset="0"/>
              </a:rPr>
              <a:t>Čabrinović</a:t>
            </a:r>
            <a:r>
              <a:rPr lang="cs-CZ" sz="2200" dirty="0">
                <a:latin typeface="Book Antiqua" panose="02040602050305030304" pitchFamily="18" charset="0"/>
              </a:rPr>
              <a:t> byl příliš mluvný a </a:t>
            </a:r>
            <a:r>
              <a:rPr lang="cs-CZ" sz="2200" dirty="0" err="1">
                <a:latin typeface="Book Antiqua" panose="02040602050305030304" pitchFamily="18" charset="0"/>
              </a:rPr>
              <a:t>Grabež</a:t>
            </a:r>
            <a:r>
              <a:rPr lang="cs-CZ" sz="2200" dirty="0">
                <a:latin typeface="Book Antiqua" panose="02040602050305030304" pitchFamily="18" charset="0"/>
              </a:rPr>
              <a:t> s Principem se obávali, že 	prozradí úmysl spáchat atentát</a:t>
            </a:r>
          </a:p>
          <a:p>
            <a:pPr marL="0" lvl="0" indent="0" algn="just">
              <a:buNone/>
            </a:pPr>
            <a:r>
              <a:rPr lang="cs-CZ" sz="2200" dirty="0">
                <a:latin typeface="Book Antiqua" panose="02040602050305030304" pitchFamily="18" charset="0"/>
              </a:rPr>
              <a:t>	- rozhodli se, že </a:t>
            </a:r>
            <a:r>
              <a:rPr lang="cs-CZ" sz="2200" dirty="0" err="1">
                <a:latin typeface="Book Antiqua" panose="02040602050305030304" pitchFamily="18" charset="0"/>
              </a:rPr>
              <a:t>Čabrinoviće</a:t>
            </a:r>
            <a:r>
              <a:rPr lang="cs-CZ" sz="2200" dirty="0">
                <a:latin typeface="Book Antiqua" panose="02040602050305030304" pitchFamily="18" charset="0"/>
              </a:rPr>
              <a:t> pošlou jinou cestou a zbraně přes hranice 	propašují sami</a:t>
            </a:r>
          </a:p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třetí den cesty:  </a:t>
            </a:r>
            <a:r>
              <a:rPr lang="cs-CZ" sz="2200" dirty="0" err="1">
                <a:latin typeface="Book Antiqua" panose="02040602050305030304" pitchFamily="18" charset="0"/>
              </a:rPr>
              <a:t>Čabrinović</a:t>
            </a:r>
            <a:r>
              <a:rPr lang="cs-CZ" sz="2200" dirty="0">
                <a:latin typeface="Book Antiqua" panose="02040602050305030304" pitchFamily="18" charset="0"/>
              </a:rPr>
              <a:t> do Bosny přes </a:t>
            </a:r>
            <a:r>
              <a:rPr lang="cs-CZ" sz="2200" dirty="0" err="1">
                <a:latin typeface="Book Antiqua" panose="02040602050305030304" pitchFamily="18" charset="0"/>
              </a:rPr>
              <a:t>Zvornik</a:t>
            </a:r>
            <a:r>
              <a:rPr lang="cs-CZ" sz="2200" dirty="0">
                <a:latin typeface="Book Antiqua" panose="02040602050305030304" pitchFamily="18" charset="0"/>
              </a:rPr>
              <a:t>, </a:t>
            </a:r>
            <a:r>
              <a:rPr lang="cs-CZ" sz="2200" dirty="0" err="1">
                <a:latin typeface="Book Antiqua" panose="02040602050305030304" pitchFamily="18" charset="0"/>
              </a:rPr>
              <a:t>Grabež</a:t>
            </a:r>
            <a:r>
              <a:rPr lang="cs-CZ" sz="2200" dirty="0">
                <a:latin typeface="Book Antiqua" panose="02040602050305030304" pitchFamily="18" charset="0"/>
              </a:rPr>
              <a:t> a Princip přes </a:t>
            </a:r>
            <a:r>
              <a:rPr lang="cs-CZ" sz="2200" dirty="0" err="1">
                <a:latin typeface="Book Antiqua" panose="02040602050305030304" pitchFamily="18" charset="0"/>
              </a:rPr>
              <a:t>Lešnici</a:t>
            </a:r>
            <a:r>
              <a:rPr lang="cs-CZ" sz="2200" dirty="0">
                <a:latin typeface="Book Antiqua" panose="02040602050305030304" pitchFamily="18" charset="0"/>
              </a:rPr>
              <a:t> do strážní věže </a:t>
            </a:r>
            <a:r>
              <a:rPr lang="cs-CZ" sz="2200" dirty="0" err="1">
                <a:latin typeface="Book Antiqua" panose="02040602050305030304" pitchFamily="18" charset="0"/>
              </a:rPr>
              <a:t>Javorić</a:t>
            </a:r>
            <a:r>
              <a:rPr lang="cs-CZ" sz="2200" dirty="0">
                <a:latin typeface="Book Antiqua" panose="02040602050305030304" pitchFamily="18" charset="0"/>
              </a:rPr>
              <a:t>, kde přenocovali </a:t>
            </a:r>
          </a:p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čtvrtý den: cesta na ostrov ležící uprostřed pohraniční řeky Driny, očekávání spojek z Bosny (srbští sedláci </a:t>
            </a:r>
            <a:r>
              <a:rPr lang="cs-CZ" sz="2200" dirty="0" err="1">
                <a:latin typeface="Book Antiqua" panose="02040602050305030304" pitchFamily="18" charset="0"/>
              </a:rPr>
              <a:t>Mićo</a:t>
            </a:r>
            <a:r>
              <a:rPr lang="cs-CZ" sz="2200" dirty="0">
                <a:latin typeface="Book Antiqua" panose="02040602050305030304" pitchFamily="18" charset="0"/>
              </a:rPr>
              <a:t> </a:t>
            </a:r>
            <a:r>
              <a:rPr lang="cs-CZ" sz="2200" dirty="0" err="1">
                <a:latin typeface="Book Antiqua" panose="02040602050305030304" pitchFamily="18" charset="0"/>
              </a:rPr>
              <a:t>Mičić</a:t>
            </a:r>
            <a:r>
              <a:rPr lang="cs-CZ" sz="2200" dirty="0">
                <a:latin typeface="Book Antiqua" panose="02040602050305030304" pitchFamily="18" charset="0"/>
              </a:rPr>
              <a:t> a </a:t>
            </a:r>
            <a:r>
              <a:rPr lang="cs-CZ" sz="2200" dirty="0" err="1">
                <a:latin typeface="Book Antiqua" panose="02040602050305030304" pitchFamily="18" charset="0"/>
              </a:rPr>
              <a:t>Jakov</a:t>
            </a:r>
            <a:r>
              <a:rPr lang="cs-CZ" sz="2200" dirty="0">
                <a:latin typeface="Book Antiqua" panose="02040602050305030304" pitchFamily="18" charset="0"/>
              </a:rPr>
              <a:t> </a:t>
            </a:r>
            <a:r>
              <a:rPr lang="cs-CZ" sz="2200" dirty="0" err="1">
                <a:latin typeface="Book Antiqua" panose="02040602050305030304" pitchFamily="18" charset="0"/>
              </a:rPr>
              <a:t>Milović</a:t>
            </a:r>
            <a:r>
              <a:rPr lang="cs-CZ" sz="2200" dirty="0">
                <a:latin typeface="Book Antiqua" panose="02040602050305030304" pitchFamily="18" charset="0"/>
              </a:rPr>
              <a:t>, který byl kurýrem Národní obrany), kteří je odvedli hluboko na území Bosny. </a:t>
            </a:r>
          </a:p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pátý den: cesta do </a:t>
            </a:r>
            <a:r>
              <a:rPr lang="cs-CZ" sz="2200" dirty="0" err="1">
                <a:latin typeface="Book Antiqua" panose="02040602050305030304" pitchFamily="18" charset="0"/>
              </a:rPr>
              <a:t>Tuzly</a:t>
            </a:r>
            <a:r>
              <a:rPr lang="cs-CZ" sz="2200" dirty="0">
                <a:latin typeface="Book Antiqua" panose="02040602050305030304" pitchFamily="18" charset="0"/>
              </a:rPr>
              <a:t>, shledání s </a:t>
            </a:r>
            <a:r>
              <a:rPr lang="cs-CZ" sz="2200" dirty="0" err="1">
                <a:latin typeface="Book Antiqua" panose="02040602050305030304" pitchFamily="18" charset="0"/>
              </a:rPr>
              <a:t>Čabrinovićem</a:t>
            </a:r>
            <a:r>
              <a:rPr lang="cs-CZ" sz="2200" dirty="0">
                <a:latin typeface="Book Antiqua" panose="02040602050305030304" pitchFamily="18" charset="0"/>
              </a:rPr>
              <a:t> a nocleh</a:t>
            </a:r>
          </a:p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šestý den: setkání atentátníků s Ivanem Vilou, který jim prozradil cenné informace o pobytu Františka Ferdinanda v Bosně, ale o jejich záměrech neměl ani tušení. </a:t>
            </a:r>
          </a:p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sedmý den: cesta do Sarajeva</a:t>
            </a:r>
          </a:p>
          <a:p>
            <a:pPr lvl="0" algn="just"/>
            <a:r>
              <a:rPr lang="cs-CZ" sz="2200" dirty="0">
                <a:latin typeface="Book Antiqua" panose="02040602050305030304" pitchFamily="18" charset="0"/>
              </a:rPr>
              <a:t>po 8 dnech se atentátníci 4. června 1914 z Bělehradu do Sarajeva, kde navázali spojení s </a:t>
            </a:r>
            <a:r>
              <a:rPr lang="cs-CZ" sz="2200" dirty="0" err="1">
                <a:latin typeface="Book Antiqua" panose="02040602050305030304" pitchFamily="18" charset="0"/>
              </a:rPr>
              <a:t>Ilićovou</a:t>
            </a:r>
            <a:r>
              <a:rPr lang="cs-CZ" sz="2200" dirty="0">
                <a:latin typeface="Book Antiqua" panose="02040602050305030304" pitchFamily="18" charset="0"/>
              </a:rPr>
              <a:t> skupinou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88" y="1112363"/>
            <a:ext cx="5319096" cy="3638746"/>
          </a:xfrm>
        </p:spPr>
      </p:pic>
    </p:spTree>
    <p:extLst>
      <p:ext uri="{BB962C8B-B14F-4D97-AF65-F5344CB8AC3E}">
        <p14:creationId xmlns:p14="http://schemas.microsoft.com/office/powerpoint/2010/main" val="238623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142" y="320948"/>
            <a:ext cx="4923149" cy="819695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Book Antiqua" panose="02040602050305030304" pitchFamily="18" charset="0"/>
              </a:rPr>
              <a:t>PRŮBĚH ATENTÁTU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255" y="1140643"/>
            <a:ext cx="5995447" cy="55900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u="sng" dirty="0">
                <a:latin typeface="Book Antiqua" panose="02040602050305030304" pitchFamily="18" charset="0"/>
              </a:rPr>
              <a:t>VAROVÁNÍ PŘED ATENTÁTEM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František Ferdinand oznámil úmysl navštívit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za účelem kontroly pravidelného cvičení císařské armády již v roce 1913 (místo, čas i náplň konání stanovil následník trůnu sám.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čím více se termín zahájení manévrů blížil, tím méně se chtělo arcivévodovi této akce zúčastnit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zvažoval různé důvody, proč plánovanou cestu zrušit – dokonce o nich hovořil dne 4. června 1914 s císařem (František Josef I. ho odbyl slovy, ať sám udělá to, co považuje za vhodné)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do Vídně přicházely nejen různé anonymní dopisy, neověřené zprávy, které následníka trůnu před cestou varovaly, ale také i oficiální hlášení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5. června 1914 varoval srbský velvyslanec ve Vídni Jovan </a:t>
            </a:r>
            <a:r>
              <a:rPr lang="cs-CZ" dirty="0" err="1">
                <a:latin typeface="Book Antiqua" panose="02040602050305030304" pitchFamily="18" charset="0"/>
              </a:rPr>
              <a:t>Jovanović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Pižon</a:t>
            </a:r>
            <a:r>
              <a:rPr lang="cs-CZ" dirty="0">
                <a:latin typeface="Book Antiqua" panose="02040602050305030304" pitchFamily="18" charset="0"/>
              </a:rPr>
              <a:t> ministra financí Leona </a:t>
            </a:r>
            <a:r>
              <a:rPr lang="cs-CZ" dirty="0" err="1">
                <a:latin typeface="Book Antiqua" panose="02040602050305030304" pitchFamily="18" charset="0"/>
              </a:rPr>
              <a:t>Bilińského</a:t>
            </a:r>
            <a:r>
              <a:rPr lang="cs-CZ" dirty="0">
                <a:latin typeface="Book Antiqua" panose="02040602050305030304" pitchFamily="18" charset="0"/>
              </a:rPr>
              <a:t> před nebezpečím útoku na následníka trůnu.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hovořil o tom, že termín manévrů byl zvolen nešťastně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na 28. červen totiž připadal den svatého Víta, kdy si Srbové připomínali výročí porážky od Turků v bitvě na Kosově poli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teze, že každý Srb bude považovat konání manévrů v tuto dobu za provokaci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 err="1">
                <a:latin typeface="Book Antiqua" panose="02040602050305030304" pitchFamily="18" charset="0"/>
              </a:rPr>
              <a:t>Biliński</a:t>
            </a:r>
            <a:r>
              <a:rPr lang="cs-CZ" dirty="0">
                <a:latin typeface="Book Antiqua" panose="02040602050305030304" pitchFamily="18" charset="0"/>
              </a:rPr>
              <a:t> však tomuto varování nepřikládal žádnou váhu a rozloučil se s velvyslancem slovy: „</a:t>
            </a:r>
            <a:r>
              <a:rPr lang="cs-CZ" i="1" dirty="0">
                <a:latin typeface="Book Antiqua" panose="02040602050305030304" pitchFamily="18" charset="0"/>
              </a:rPr>
              <a:t>Doufejme, že se nic nestane</a:t>
            </a:r>
            <a:r>
              <a:rPr lang="cs-CZ" dirty="0">
                <a:latin typeface="Book Antiqua" panose="02040602050305030304" pitchFamily="18" charset="0"/>
              </a:rPr>
              <a:t>.“</a:t>
            </a:r>
          </a:p>
          <a:p>
            <a:pPr algn="just"/>
            <a:endParaRPr lang="cs-CZ" u="sng" dirty="0">
              <a:latin typeface="Book Antiqua" panose="0204060205030503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38" y="1480008"/>
            <a:ext cx="5557838" cy="4272692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9551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377" y="311085"/>
            <a:ext cx="5128182" cy="593888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Průběh atentátu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73" y="736374"/>
            <a:ext cx="5445125" cy="360339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681" y="904973"/>
            <a:ext cx="6014303" cy="5706360"/>
          </a:xfrm>
        </p:spPr>
        <p:txBody>
          <a:bodyPr>
            <a:normAutofit fontScale="70000" lnSpcReduction="20000"/>
          </a:bodyPr>
          <a:lstStyle/>
          <a:p>
            <a:r>
              <a:rPr lang="cs-CZ" sz="2200" u="sng" dirty="0">
                <a:latin typeface="Book Antiqua" panose="02040602050305030304" pitchFamily="18" charset="0"/>
              </a:rPr>
              <a:t>CESTA ARCIVÉVÉDY A MANŽELKY DO SARAJEVA</a:t>
            </a:r>
          </a:p>
          <a:p>
            <a:pPr algn="just"/>
            <a:r>
              <a:rPr lang="cs-CZ" sz="1900" dirty="0">
                <a:latin typeface="Book Antiqua" panose="02040602050305030304" pitchFamily="18" charset="0"/>
              </a:rPr>
              <a:t>na cestu se vypravil arcivévoda s manželkou dne 23. června</a:t>
            </a:r>
            <a:r>
              <a:rPr lang="cs-CZ" sz="1900" b="1" dirty="0">
                <a:latin typeface="Book Antiqua" panose="02040602050305030304" pitchFamily="18" charset="0"/>
              </a:rPr>
              <a:t> </a:t>
            </a:r>
            <a:r>
              <a:rPr lang="cs-CZ" sz="1900" dirty="0">
                <a:latin typeface="Book Antiqua" panose="02040602050305030304" pitchFamily="18" charset="0"/>
              </a:rPr>
              <a:t>z Chlumce u Třeboně, od samého začátku cesty Františka Ferdinanda provázely nepříjemné události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salonní vagon, který byl zhotoven před pouhými čtrnácti dny, se porouchal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Oba museli nastoupit do normálního vozu pro cestující a odjet v kupé první třídy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ve Vídni se cesty manželů rozdělily - vévodkyně zamířila vlakem do Budapešti a arcivévoda do Terstu.</a:t>
            </a:r>
          </a:p>
          <a:p>
            <a:pPr lvl="0" algn="just"/>
            <a:r>
              <a:rPr lang="cs-CZ" sz="1900" dirty="0">
                <a:latin typeface="Book Antiqua" panose="02040602050305030304" pitchFamily="18" charset="0"/>
              </a:rPr>
              <a:t>z Vídně odjel František Ferdinand v náhradním salonním vagonu (další komplikace: porucha elektrického zařízení, celý vagon byl osvětlen pouze svíčkami)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cs-CZ" sz="1900" dirty="0">
                <a:latin typeface="Book Antiqua" panose="02040602050305030304" pitchFamily="18" charset="0"/>
              </a:rPr>
              <a:t>František Ferdinand tehdy řekl: „ </a:t>
            </a:r>
            <a:r>
              <a:rPr lang="cs-CZ" sz="1900" i="1" dirty="0">
                <a:latin typeface="Book Antiqua" panose="02040602050305030304" pitchFamily="18" charset="0"/>
              </a:rPr>
              <a:t>Tak tady žijte blaze, dávejte pozor na Její výsost, starejte se o ni dobře a dopravte ji v pořádku na místo. Co říkáte osvětlení, jako v hrobě, ne? Nejdříve přijede můj vlastní vagon hořící do stanice a nyní se chce tento cizí vagon také zdánlivě nezúčastnit. No, žijte blaze, na shledanou</a:t>
            </a:r>
            <a:r>
              <a:rPr lang="cs-CZ" sz="1900" dirty="0">
                <a:latin typeface="Book Antiqua" panose="02040602050305030304" pitchFamily="18" charset="0"/>
              </a:rPr>
              <a:t>.“</a:t>
            </a:r>
          </a:p>
          <a:p>
            <a:pPr algn="just"/>
            <a:endParaRPr lang="cs-CZ" sz="1900" dirty="0">
              <a:latin typeface="Book Antiqua" panose="02040602050305030304" pitchFamily="18" charset="0"/>
            </a:endParaRPr>
          </a:p>
          <a:p>
            <a:pPr algn="just"/>
            <a:r>
              <a:rPr lang="cs-CZ" sz="1900" dirty="0">
                <a:latin typeface="Book Antiqua" panose="02040602050305030304" pitchFamily="18" charset="0"/>
              </a:rPr>
              <a:t>Do </a:t>
            </a:r>
            <a:r>
              <a:rPr lang="cs-CZ" sz="1900" dirty="0" err="1">
                <a:latin typeface="Book Antiqua" panose="02040602050305030304" pitchFamily="18" charset="0"/>
              </a:rPr>
              <a:t>Ilidže</a:t>
            </a:r>
            <a:r>
              <a:rPr lang="cs-CZ" sz="1900" dirty="0">
                <a:latin typeface="Book Antiqua" panose="02040602050305030304" pitchFamily="18" charset="0"/>
              </a:rPr>
              <a:t>, lázní vzdálených deset kilometrů od Sarajeva, dorazil František Ferdinand po cestě vedoucí z Terstu přes Jaderské moře a Hercegovinu dne 25. června.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zde setkání manželkou, která přijela několik hodin před ním vlakem z Uher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po vojenském přivítání ubytování v luxusním hotelu Bosna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tentýž den: ještě soukromá návštěva Sarajeva Ještě toho odpoledne se František Ferdinand se Žofií rozhodli pro soukromou návštěvu Sarajeva, která proběhla bez problémů</a:t>
            </a:r>
          </a:p>
          <a:p>
            <a:endParaRPr lang="cs-CZ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5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6342" y="273814"/>
            <a:ext cx="4609456" cy="602879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Průběh atentátu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682" y="179109"/>
            <a:ext cx="6605833" cy="639137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i když vojenské manévry začaly už 25. června, arcivévoda se jich zúčastnil až 26. a 27. června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odehrávaly se v okolí </a:t>
            </a:r>
            <a:r>
              <a:rPr lang="cs-CZ" dirty="0" err="1">
                <a:latin typeface="Book Antiqua" panose="02040602050305030304" pitchFamily="18" charset="0"/>
              </a:rPr>
              <a:t>Tarčina</a:t>
            </a:r>
            <a:r>
              <a:rPr lang="cs-CZ" dirty="0">
                <a:latin typeface="Book Antiqua" panose="02040602050305030304" pitchFamily="18" charset="0"/>
              </a:rPr>
              <a:t>, 30 kilometrů západně od Sarajeva.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i přes nepřízeň počasí (dokonce i sněhové přeháňky), arcivévoda s výsledky vojenského cvičení spokojen</a:t>
            </a:r>
          </a:p>
          <a:p>
            <a:pPr mar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program vévodkyně: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návštěva klášterů, katolické katedrály, františkánského domova pro mládež aj.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v té době vystavena většímu nebezpečí než její manžel - několikrát se ocitla v davu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dokonce se při jedné návštěvě centra Sarajeva do její blízkosti dostal jeden z atentátníků, </a:t>
            </a:r>
            <a:r>
              <a:rPr lang="cs-CZ" dirty="0" err="1">
                <a:latin typeface="Book Antiqua" panose="02040602050305030304" pitchFamily="18" charset="0"/>
              </a:rPr>
              <a:t>Nedeljko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Čabrinović</a:t>
            </a:r>
            <a:r>
              <a:rPr lang="cs-CZ" dirty="0">
                <a:latin typeface="Book Antiqua" panose="02040602050305030304" pitchFamily="18" charset="0"/>
              </a:rPr>
              <a:t> (ani on, ani ostatní spiklenci neměli v úmyslu Žofii zabít) </a:t>
            </a:r>
          </a:p>
          <a:p>
            <a:pPr mar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v předvečer atentátu uspořádal František Ferdinand v </a:t>
            </a:r>
            <a:r>
              <a:rPr lang="cs-CZ" dirty="0" err="1">
                <a:latin typeface="Book Antiqua" panose="02040602050305030304" pitchFamily="18" charset="0"/>
              </a:rPr>
              <a:t>Ilidži</a:t>
            </a:r>
            <a:r>
              <a:rPr lang="cs-CZ" dirty="0">
                <a:latin typeface="Book Antiqua" panose="02040602050305030304" pitchFamily="18" charset="0"/>
              </a:rPr>
              <a:t> slavnostní večeři pro vybrané hosty (důstojníci, arcivévodův doprovod, vysocí bosenští hodnostáři apod.)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mezi hosty byl také předseda zemského sněmu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Josip </a:t>
            </a:r>
            <a:r>
              <a:rPr lang="cs-CZ" dirty="0" err="1">
                <a:latin typeface="Book Antiqua" panose="02040602050305030304" pitchFamily="18" charset="0"/>
              </a:rPr>
              <a:t>Sunarić</a:t>
            </a:r>
            <a:r>
              <a:rPr lang="cs-CZ" dirty="0">
                <a:latin typeface="Book Antiqua" panose="02040602050305030304" pitchFamily="18" charset="0"/>
              </a:rPr>
              <a:t>, který patřil k těm mnoha, kteří prostřednictvím rakousko-uherského ministra financí </a:t>
            </a:r>
            <a:r>
              <a:rPr lang="cs-CZ" dirty="0" err="1">
                <a:latin typeface="Book Antiqua" panose="02040602050305030304" pitchFamily="18" charset="0"/>
              </a:rPr>
              <a:t>Bilińského</a:t>
            </a:r>
            <a:r>
              <a:rPr lang="cs-CZ" dirty="0">
                <a:latin typeface="Book Antiqua" panose="02040602050305030304" pitchFamily="18" charset="0"/>
              </a:rPr>
              <a:t> arcivévodu před návštěvou Bosny varovali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po večeři k němu přišla vévodkyně a s úsměvem mu řekla, že se prý ve svých předpovědích mýlil a že ji a jejího chotě místní srbské obyvatelstvo přijalo všude přátelsky. Doktor </a:t>
            </a:r>
            <a:r>
              <a:rPr lang="cs-CZ" dirty="0" err="1">
                <a:latin typeface="Book Antiqua" panose="02040602050305030304" pitchFamily="18" charset="0"/>
              </a:rPr>
              <a:t>Sunarić</a:t>
            </a:r>
            <a:r>
              <a:rPr lang="cs-CZ" dirty="0">
                <a:latin typeface="Book Antiqua" panose="02040602050305030304" pitchFamily="18" charset="0"/>
              </a:rPr>
              <a:t> jí na to odpověděl: „</a:t>
            </a:r>
            <a:r>
              <a:rPr lang="cs-CZ" i="1" dirty="0">
                <a:latin typeface="Book Antiqua" panose="02040602050305030304" pitchFamily="18" charset="0"/>
              </a:rPr>
              <a:t>Vaše výsosti, prosím Boha, abych měl zítra tu čest, až Vás uvidím, abyste mi mohla zopakovat stejná slova. Spadne mi ze srdce velký kámen.</a:t>
            </a:r>
            <a:r>
              <a:rPr lang="cs-CZ" dirty="0">
                <a:latin typeface="Book Antiqua" panose="02040602050305030304" pitchFamily="18" charset="0"/>
              </a:rPr>
              <a:t>“ (</a:t>
            </a:r>
            <a:r>
              <a:rPr lang="cs-CZ" dirty="0" err="1">
                <a:latin typeface="Book Antiqua" panose="02040602050305030304" pitchFamily="18" charset="0"/>
              </a:rPr>
              <a:t>Pernes</a:t>
            </a:r>
            <a:r>
              <a:rPr lang="cs-CZ" dirty="0">
                <a:latin typeface="Book Antiqua" panose="02040602050305030304" pitchFamily="18" charset="0"/>
              </a:rPr>
              <a:t>, J.: </a:t>
            </a:r>
            <a:r>
              <a:rPr lang="cs-CZ" i="1" dirty="0">
                <a:latin typeface="Book Antiqua" panose="02040602050305030304" pitchFamily="18" charset="0"/>
              </a:rPr>
              <a:t>Život,</a:t>
            </a:r>
            <a:r>
              <a:rPr lang="cs-CZ" dirty="0">
                <a:latin typeface="Book Antiqua" panose="02040602050305030304" pitchFamily="18" charset="0"/>
              </a:rPr>
              <a:t> s. 238)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5772" y="876692"/>
            <a:ext cx="4970282" cy="5693789"/>
          </a:xfrm>
        </p:spPr>
        <p:txBody>
          <a:bodyPr>
            <a:normAutofit/>
          </a:bodyPr>
          <a:lstStyle/>
          <a:p>
            <a:r>
              <a:rPr lang="cs-CZ" sz="1800" u="sng" dirty="0">
                <a:latin typeface="Book Antiqua" panose="02040602050305030304" pitchFamily="18" charset="0"/>
              </a:rPr>
              <a:t>VOJENSKÉ MANÉVRY A PROGRAM ŽOFIE</a:t>
            </a:r>
          </a:p>
          <a:p>
            <a:endParaRPr lang="cs-CZ" sz="1800" u="sng" dirty="0">
              <a:latin typeface="Book Antiqua" panose="0204060205030503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32" y="2064471"/>
            <a:ext cx="4871322" cy="34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1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48" y="301659"/>
            <a:ext cx="6061436" cy="67873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Průběh atentátu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1620" y="226242"/>
            <a:ext cx="6881567" cy="64573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ráno prohlídka </a:t>
            </a:r>
            <a:r>
              <a:rPr lang="cs-CZ" dirty="0" err="1">
                <a:latin typeface="Book Antiqua" panose="02040602050305030304" pitchFamily="18" charset="0"/>
              </a:rPr>
              <a:t>Philipovičových</a:t>
            </a:r>
            <a:r>
              <a:rPr lang="cs-CZ" dirty="0">
                <a:latin typeface="Book Antiqua" panose="02040602050305030304" pitchFamily="18" charset="0"/>
              </a:rPr>
              <a:t> kasáren, následně nasedli všichni do připravených automobilů (první vůz důstojníci policejního ředitelství, ve druhém muslimský starosta města, ve třetím následník trůnu s chotí, v dalším majitel vozu hrabě </a:t>
            </a:r>
            <a:r>
              <a:rPr lang="cs-CZ" dirty="0" err="1">
                <a:latin typeface="Book Antiqua" panose="02040602050305030304" pitchFamily="18" charset="0"/>
              </a:rPr>
              <a:t>Boos-Waldeck</a:t>
            </a:r>
            <a:r>
              <a:rPr lang="cs-CZ" dirty="0">
                <a:latin typeface="Book Antiqua" panose="02040602050305030304" pitchFamily="18" charset="0"/>
              </a:rPr>
              <a:t>, nejvyšší hofmistr hrabě </a:t>
            </a:r>
            <a:r>
              <a:rPr lang="cs-CZ" dirty="0" err="1">
                <a:latin typeface="Book Antiqua" panose="02040602050305030304" pitchFamily="18" charset="0"/>
              </a:rPr>
              <a:t>Rumerskirch</a:t>
            </a:r>
            <a:r>
              <a:rPr lang="cs-CZ" dirty="0">
                <a:latin typeface="Book Antiqua" panose="02040602050305030304" pitchFamily="18" charset="0"/>
              </a:rPr>
              <a:t>, dvorní dáma vévodkyně hraběnka </a:t>
            </a:r>
            <a:r>
              <a:rPr lang="cs-CZ" dirty="0" err="1">
                <a:latin typeface="Book Antiqua" panose="02040602050305030304" pitchFamily="18" charset="0"/>
              </a:rPr>
              <a:t>Lanjusová</a:t>
            </a:r>
            <a:r>
              <a:rPr lang="cs-CZ" dirty="0">
                <a:latin typeface="Book Antiqua" panose="02040602050305030304" pitchFamily="18" charset="0"/>
              </a:rPr>
              <a:t> a podplukovník </a:t>
            </a:r>
            <a:r>
              <a:rPr lang="cs-CZ" dirty="0" err="1">
                <a:latin typeface="Book Antiqua" panose="02040602050305030304" pitchFamily="18" charset="0"/>
              </a:rPr>
              <a:t>Merizzi</a:t>
            </a:r>
            <a:r>
              <a:rPr lang="cs-CZ" dirty="0">
                <a:latin typeface="Book Antiqua" panose="02040602050305030304" pitchFamily="18" charset="0"/>
              </a:rPr>
              <a:t>. Tři další vozy s doprovodem kolonu uzavíraly)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na cestě k radnici zastavilo auto s arcivévodou krátce před poštou (telegram od dětí)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o sto třicet kroků dál hodil atentátník </a:t>
            </a:r>
            <a:r>
              <a:rPr lang="cs-CZ" dirty="0" err="1">
                <a:latin typeface="Book Antiqua" panose="02040602050305030304" pitchFamily="18" charset="0"/>
              </a:rPr>
              <a:t>Nedeljko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Čabrinović</a:t>
            </a:r>
            <a:r>
              <a:rPr lang="cs-CZ" dirty="0">
                <a:latin typeface="Book Antiqua" panose="02040602050305030304" pitchFamily="18" charset="0"/>
              </a:rPr>
              <a:t> na projíždějící auto s následníkem trůnu svoji bombu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řidič Lojka si všiml rychlého pohybu i u sloupu stojícího mladíka a přidal plyn, takže vůz vyrazil kupředu – vozidlo následníka po explozi bomby vyvázlo, avšak následující automobil byl explozí silně poškozen a podplukovník </a:t>
            </a:r>
            <a:r>
              <a:rPr lang="cs-CZ" dirty="0" err="1">
                <a:latin typeface="Book Antiqua" panose="02040602050305030304" pitchFamily="18" charset="0"/>
              </a:rPr>
              <a:t>Merizzi</a:t>
            </a:r>
            <a:r>
              <a:rPr lang="cs-CZ" dirty="0">
                <a:latin typeface="Book Antiqua" panose="02040602050305030304" pitchFamily="18" charset="0"/>
              </a:rPr>
              <a:t> zraněn na hlavě.</a:t>
            </a:r>
          </a:p>
          <a:p>
            <a:pPr lvl="0" algn="just"/>
            <a:r>
              <a:rPr lang="cs-CZ" dirty="0" err="1">
                <a:latin typeface="Book Antiqua" panose="02040602050305030304" pitchFamily="18" charset="0"/>
              </a:rPr>
              <a:t>Čabrinović</a:t>
            </a:r>
            <a:r>
              <a:rPr lang="cs-CZ" dirty="0">
                <a:latin typeface="Book Antiqua" panose="02040602050305030304" pitchFamily="18" charset="0"/>
              </a:rPr>
              <a:t> ihned po atentátu skočil do řeky </a:t>
            </a:r>
            <a:r>
              <a:rPr lang="cs-CZ" dirty="0" err="1">
                <a:latin typeface="Book Antiqua" panose="02040602050305030304" pitchFamily="18" charset="0"/>
              </a:rPr>
              <a:t>Miljačky</a:t>
            </a:r>
            <a:r>
              <a:rPr lang="cs-CZ" dirty="0">
                <a:latin typeface="Book Antiqua" panose="02040602050305030304" pitchFamily="18" charset="0"/>
              </a:rPr>
              <a:t>, ale byl dopaden</a:t>
            </a:r>
          </a:p>
          <a:p>
            <a:pPr marL="0" indent="0" algn="just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Arcivévoda v reakci na výbuch konstatoval, že atentát musel provést nějaký blázen a ať se pokračuje podle programu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 první dva automobily se šéfem policie a starostou byly už na radnici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tito lidé nevěděli, co se stalo, příchod rozzuřeného arcivévody je však </a:t>
            </a:r>
            <a:r>
              <a:rPr lang="cs-CZ" dirty="0" err="1">
                <a:latin typeface="Book Antiqua" panose="02040602050305030304" pitchFamily="18" charset="0"/>
              </a:rPr>
              <a:t>knfrontoval</a:t>
            </a:r>
            <a:r>
              <a:rPr lang="cs-CZ" dirty="0">
                <a:latin typeface="Book Antiqua" panose="02040602050305030304" pitchFamily="18" charset="0"/>
              </a:rPr>
              <a:t> se skutečností</a:t>
            </a:r>
          </a:p>
          <a:p>
            <a:pPr lvl="0" algn="just"/>
            <a:r>
              <a:rPr lang="cs-CZ" dirty="0" err="1">
                <a:latin typeface="Book Antiqua" panose="02040602050305030304" pitchFamily="18" charset="0"/>
              </a:rPr>
              <a:t>sttarosta</a:t>
            </a:r>
            <a:r>
              <a:rPr lang="cs-CZ" dirty="0">
                <a:latin typeface="Book Antiqua" panose="02040602050305030304" pitchFamily="18" charset="0"/>
              </a:rPr>
              <a:t> začal pronášet svou připravenou uvítací řeč, ale František Ferdinand ho prudce přerušil: „</a:t>
            </a:r>
            <a:r>
              <a:rPr lang="cs-CZ" i="1" dirty="0" err="1">
                <a:latin typeface="Book Antiqua" panose="02040602050305030304" pitchFamily="18" charset="0"/>
              </a:rPr>
              <a:t>Herr</a:t>
            </a:r>
            <a:r>
              <a:rPr lang="cs-CZ" i="1" dirty="0">
                <a:latin typeface="Book Antiqua" panose="02040602050305030304" pitchFamily="18" charset="0"/>
              </a:rPr>
              <a:t> </a:t>
            </a:r>
            <a:r>
              <a:rPr lang="cs-CZ" i="1" dirty="0" err="1">
                <a:latin typeface="Book Antiqua" panose="02040602050305030304" pitchFamily="18" charset="0"/>
              </a:rPr>
              <a:t>Bürgermeister</a:t>
            </a:r>
            <a:r>
              <a:rPr lang="cs-CZ" i="1" dirty="0">
                <a:latin typeface="Book Antiqua" panose="02040602050305030304" pitchFamily="18" charset="0"/>
              </a:rPr>
              <a:t>, k čemu vaše řečnění? Já přijíždím do Sarajeva na přátelskou návštěvu a </a:t>
            </a:r>
            <a:r>
              <a:rPr lang="cs-CZ" i="1" dirty="0" err="1">
                <a:latin typeface="Book Antiqua" panose="02040602050305030304" pitchFamily="18" charset="0"/>
              </a:rPr>
              <a:t>hážou</a:t>
            </a:r>
            <a:r>
              <a:rPr lang="cs-CZ" i="1" dirty="0">
                <a:latin typeface="Book Antiqua" panose="02040602050305030304" pitchFamily="18" charset="0"/>
              </a:rPr>
              <a:t> po mně granáty. To je neslýchané.</a:t>
            </a:r>
            <a:r>
              <a:rPr lang="cs-CZ" dirty="0">
                <a:latin typeface="Book Antiqua" panose="02040602050305030304" pitchFamily="18" charset="0"/>
              </a:rPr>
              <a:t>“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7390" y="1093508"/>
            <a:ext cx="4534292" cy="5335571"/>
          </a:xfrm>
        </p:spPr>
        <p:txBody>
          <a:bodyPr>
            <a:normAutofit/>
          </a:bodyPr>
          <a:lstStyle/>
          <a:p>
            <a:r>
              <a:rPr lang="cs-CZ" sz="2000" b="1" u="sng" dirty="0">
                <a:latin typeface="Book Antiqua" panose="02040602050305030304" pitchFamily="18" charset="0"/>
              </a:rPr>
              <a:t>NEDĚLE 28. ČERVNA</a:t>
            </a: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endParaRPr lang="cs-CZ" sz="2000" b="1" u="sng" dirty="0">
              <a:latin typeface="Book Antiqua" panose="02040602050305030304" pitchFamily="18" charset="0"/>
            </a:endParaRPr>
          </a:p>
          <a:p>
            <a:pPr algn="ctr"/>
            <a:endParaRPr lang="cs-CZ" sz="1400" b="1" dirty="0">
              <a:latin typeface="Book Antiqua" panose="02040602050305030304" pitchFamily="18" charset="0"/>
            </a:endParaRPr>
          </a:p>
          <a:p>
            <a:pPr algn="ctr"/>
            <a:r>
              <a:rPr lang="cs-CZ" sz="1400" b="1" dirty="0">
                <a:latin typeface="Book Antiqua" panose="02040602050305030304" pitchFamily="18" charset="0"/>
              </a:rPr>
              <a:t>(řidič Leopold Lojka)</a:t>
            </a:r>
          </a:p>
          <a:p>
            <a:endParaRPr lang="cs-CZ" sz="2000" b="1" u="sng" dirty="0">
              <a:latin typeface="Book Antiqua" panose="0204060205030503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" y="2008434"/>
            <a:ext cx="4698124" cy="24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402" y="160256"/>
            <a:ext cx="11811785" cy="10463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Průběh atentátu</a:t>
            </a:r>
            <a:br>
              <a:rPr lang="cs-CZ" dirty="0"/>
            </a:br>
            <a:r>
              <a:rPr lang="cs-CZ" u="sng" dirty="0"/>
              <a:t>28. červen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951" y="1206632"/>
            <a:ext cx="11689236" cy="546754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latin typeface="Book Antiqua" panose="02040602050305030304" pitchFamily="18" charset="0"/>
              </a:rPr>
              <a:t>hlavní problém složité situace ovšem nespočíval v uklidnění rozzuřeného následníka, ale v jeho bezpečné přepravě z radnice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racionální návrh nejvyššího hofmistra </a:t>
            </a:r>
            <a:r>
              <a:rPr lang="cs-CZ" dirty="0" err="1">
                <a:latin typeface="Book Antiqua" panose="02040602050305030304" pitchFamily="18" charset="0"/>
              </a:rPr>
              <a:t>Rumerskircha</a:t>
            </a:r>
            <a:r>
              <a:rPr lang="cs-CZ" dirty="0">
                <a:latin typeface="Book Antiqua" panose="02040602050305030304" pitchFamily="18" charset="0"/>
              </a:rPr>
              <a:t>, aby se s další cestou vyčkalo, až cestu vyklidí armáda, nebyl přijat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guvernér </a:t>
            </a:r>
            <a:r>
              <a:rPr lang="cs-CZ" dirty="0" err="1">
                <a:latin typeface="Book Antiqua" panose="02040602050305030304" pitchFamily="18" charset="0"/>
              </a:rPr>
              <a:t>Potiorek</a:t>
            </a:r>
            <a:r>
              <a:rPr lang="cs-CZ" dirty="0">
                <a:latin typeface="Book Antiqua" panose="02040602050305030304" pitchFamily="18" charset="0"/>
              </a:rPr>
              <a:t> doporučil odjezd kolony automobilů přímo do vládní budovy: pokud by František Ferdinand chtěl navštívit Zemské muzeum, jak bylo původně plánováno, navrhoval jet nejvyšší rychlostí do </a:t>
            </a:r>
            <a:r>
              <a:rPr lang="cs-CZ" dirty="0" err="1">
                <a:latin typeface="Book Antiqua" panose="02040602050305030304" pitchFamily="18" charset="0"/>
              </a:rPr>
              <a:t>Appelově</a:t>
            </a:r>
            <a:r>
              <a:rPr lang="cs-CZ" dirty="0">
                <a:latin typeface="Book Antiqua" panose="02040602050305030304" pitchFamily="18" charset="0"/>
              </a:rPr>
              <a:t> nábřeží a ne ohlášenou trasou po ulici Františka Josefa I., která vedla úzkými ulicemi centra města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arcivévoda trval na tom, že nejdříve navštíví zraněného </a:t>
            </a:r>
            <a:r>
              <a:rPr lang="cs-CZ" dirty="0" err="1">
                <a:latin typeface="Book Antiqua" panose="02040602050305030304" pitchFamily="18" charset="0"/>
              </a:rPr>
              <a:t>Merizziho</a:t>
            </a:r>
            <a:r>
              <a:rPr lang="cs-CZ" dirty="0">
                <a:latin typeface="Book Antiqua" panose="02040602050305030304" pitchFamily="18" charset="0"/>
              </a:rPr>
              <a:t> v nemocnici, potom pojede do muzea, vévodkyně se rozhodla doprovázet manžela. Ještě před nástupem do automobilu se František Ferdinand obrátil k manželce a konstatoval: „</a:t>
            </a:r>
            <a:r>
              <a:rPr lang="cs-CZ" i="1" dirty="0">
                <a:latin typeface="Book Antiqua" panose="02040602050305030304" pitchFamily="18" charset="0"/>
              </a:rPr>
              <a:t>Zdá se mi, že dnes ještě pár kulek dostaneme.</a:t>
            </a:r>
            <a:r>
              <a:rPr lang="cs-CZ" dirty="0">
                <a:latin typeface="Book Antiqua" panose="02040602050305030304" pitchFamily="18" charset="0"/>
              </a:rPr>
              <a:t> (Skřivan, A.: Sarajevo, s. 149)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dle nové, na radnici domluvené cesty, měla auta jet zvýšenou rychlostí po nábřeží a ne, jak bylo původně určeno, zabočit do starého města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žádný z řidičů však nebyl o nové cestě informován, každý měl jen následovat vůz před ním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tak se stalo, že i vůz Františka Ferdinanda zhruba po 500 metrech odbočil za prvním automobilem do centra města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zemský velitel Oskar </a:t>
            </a:r>
            <a:r>
              <a:rPr lang="cs-CZ" dirty="0" err="1">
                <a:latin typeface="Book Antiqua" panose="02040602050305030304" pitchFamily="18" charset="0"/>
              </a:rPr>
              <a:t>Potiorek</a:t>
            </a:r>
            <a:r>
              <a:rPr lang="cs-CZ" dirty="0">
                <a:latin typeface="Book Antiqua" panose="02040602050305030304" pitchFamily="18" charset="0"/>
              </a:rPr>
              <a:t> si chybu uvědomil a přikázal řidiči, aby pokračoval po </a:t>
            </a:r>
            <a:r>
              <a:rPr lang="cs-CZ" dirty="0" err="1">
                <a:latin typeface="Book Antiqua" panose="02040602050305030304" pitchFamily="18" charset="0"/>
              </a:rPr>
              <a:t>Appelově</a:t>
            </a:r>
            <a:r>
              <a:rPr lang="cs-CZ" dirty="0">
                <a:latin typeface="Book Antiqua" panose="02040602050305030304" pitchFamily="18" charset="0"/>
              </a:rPr>
              <a:t> nábřeží, řidič tedy zabrzdil a začal couvat. Shodou okolností se auto přiblížilo více k pravému chodníku, než bylo nutné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osudovou okolností bylo, že se vše dělo pár kroků od místa, kde stál další z připravených atentátníků </a:t>
            </a:r>
            <a:r>
              <a:rPr lang="cs-CZ" dirty="0" err="1">
                <a:latin typeface="Book Antiqua" panose="02040602050305030304" pitchFamily="18" charset="0"/>
              </a:rPr>
              <a:t>Gavrilo</a:t>
            </a:r>
            <a:r>
              <a:rPr lang="cs-CZ" dirty="0">
                <a:latin typeface="Book Antiqua" panose="02040602050305030304" pitchFamily="18" charset="0"/>
              </a:rPr>
              <a:t> Princip, který ze vzdálenosti dvou až tří metrů dvakrát vystřelil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5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" y="273377"/>
            <a:ext cx="11448932" cy="640085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69" y="609601"/>
            <a:ext cx="11792932" cy="25766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Průběh atentátu</a:t>
            </a:r>
            <a:b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cs-CZ" u="sng" dirty="0">
                <a:solidFill>
                  <a:schemeClr val="bg1"/>
                </a:solidFill>
                <a:latin typeface="Book Antiqua" panose="02040602050305030304" pitchFamily="18" charset="0"/>
              </a:rPr>
              <a:t>28. červen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0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047" y="235670"/>
            <a:ext cx="10001839" cy="763571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Průběh atentátu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6260" y="609600"/>
            <a:ext cx="5656353" cy="6158845"/>
          </a:xfrm>
        </p:spPr>
        <p:txBody>
          <a:bodyPr>
            <a:normAutofit/>
          </a:bodyPr>
          <a:lstStyle/>
          <a:p>
            <a:pPr lvl="0" algn="just"/>
            <a:r>
              <a:rPr lang="cs-CZ" dirty="0">
                <a:latin typeface="Book Antiqua" panose="02040602050305030304" pitchFamily="18" charset="0"/>
              </a:rPr>
              <a:t>oba výstřely byly pro následnický pár smrtelné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zprvu se zdálo, že se atentát opět nevydařil - generál </a:t>
            </a:r>
            <a:r>
              <a:rPr lang="cs-CZ" dirty="0" err="1">
                <a:latin typeface="Book Antiqua" panose="02040602050305030304" pitchFamily="18" charset="0"/>
              </a:rPr>
              <a:t>Potiorek</a:t>
            </a:r>
            <a:r>
              <a:rPr lang="cs-CZ" dirty="0">
                <a:latin typeface="Book Antiqua" panose="02040602050305030304" pitchFamily="18" charset="0"/>
              </a:rPr>
              <a:t> později popisoval, že arcivévoda s manželkou stále nehybně seděli na svých místech a až v momentě, kdy vůz začal couvat, Žofie spadla a na ústech Františka Ferdinanda spatřil guvernér krev.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vévodkyně zemřela první, již během cesty do guvernérova paláce 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arcivévodovi kulka mu prostřelila krční tepnu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řidič se co nejrychleji snažil dostat z místa atentátů do sídla zemského prezidenta, rychlá jízda bohužel ještě zhoršila zdravotní stav manželského páru.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velmi brzy po příjezdu auta do paláce byli přivoláni první lékaři – zjistili, že vévodkyni už nebylo pomoci a puls následníka trůnu byl sotva hmatatelný, zemřel kolem 11. hodiny dopoledne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1658" y="1159496"/>
            <a:ext cx="4270342" cy="5213023"/>
          </a:xfrm>
        </p:spPr>
        <p:txBody>
          <a:bodyPr>
            <a:normAutofit/>
          </a:bodyPr>
          <a:lstStyle/>
          <a:p>
            <a:r>
              <a:rPr lang="cs-CZ" sz="2400" u="sng" dirty="0"/>
              <a:t>28. ČERVNA</a:t>
            </a:r>
          </a:p>
          <a:p>
            <a:endParaRPr lang="cs-CZ" sz="2400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1720390"/>
            <a:ext cx="6004602" cy="48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88537"/>
            <a:ext cx="10131425" cy="650449"/>
          </a:xfrm>
        </p:spPr>
        <p:txBody>
          <a:bodyPr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Po atentátu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524" y="725865"/>
            <a:ext cx="11331017" cy="602372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1700" u="sng" dirty="0">
                <a:latin typeface="Book Antiqua" panose="02040602050305030304" pitchFamily="18" charset="0"/>
              </a:rPr>
              <a:t>atentátníci zatčeni bezprostředně po činu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první výslech </a:t>
            </a:r>
            <a:r>
              <a:rPr lang="cs-CZ" sz="1700" dirty="0" err="1">
                <a:latin typeface="Book Antiqua" panose="02040602050305030304" pitchFamily="18" charset="0"/>
              </a:rPr>
              <a:t>Gavrila</a:t>
            </a:r>
            <a:r>
              <a:rPr lang="cs-CZ" sz="1700" dirty="0">
                <a:latin typeface="Book Antiqua" panose="02040602050305030304" pitchFamily="18" charset="0"/>
              </a:rPr>
              <a:t> </a:t>
            </a:r>
            <a:r>
              <a:rPr lang="cs-CZ" sz="1700" dirty="0" err="1">
                <a:latin typeface="Book Antiqua" panose="02040602050305030304" pitchFamily="18" charset="0"/>
              </a:rPr>
              <a:t>Principa</a:t>
            </a:r>
            <a:r>
              <a:rPr lang="cs-CZ" sz="1700" dirty="0">
                <a:latin typeface="Book Antiqua" panose="02040602050305030304" pitchFamily="18" charset="0"/>
              </a:rPr>
              <a:t> začal ve čtvrt na 12 dopoledne, tedy krátce po atentátu.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Princip měl obvázanou hlavu a ústa popálená od cyankáli, které se mu podařilo spolknout</a:t>
            </a:r>
          </a:p>
          <a:p>
            <a:pPr marL="0" indent="0" algn="just">
              <a:buNone/>
            </a:pPr>
            <a:r>
              <a:rPr lang="cs-CZ" sz="1700" u="sng" dirty="0">
                <a:latin typeface="Book Antiqua" panose="02040602050305030304" pitchFamily="18" charset="0"/>
              </a:rPr>
              <a:t>na základě výpovědí atentátníků a ostatních zatčených bylo možné průběh akce velmi brzy rekonstruovat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postavení útočníků bylo nelogické a vše bylo naplánováno amatérsky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útočníci stáli na rovném nábřeží, kde auta mohla jet rychleji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ovšem nutno podotknut – policejní hlídky byly nedostatečné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 err="1">
                <a:latin typeface="Book Antiqua" panose="02040602050305030304" pitchFamily="18" charset="0"/>
              </a:rPr>
              <a:t>Principovi</a:t>
            </a:r>
            <a:r>
              <a:rPr lang="cs-CZ" sz="1700" dirty="0">
                <a:latin typeface="Book Antiqua" panose="02040602050305030304" pitchFamily="18" charset="0"/>
              </a:rPr>
              <a:t> se podařilo atentát uskutečnit jen kvůli shodě nešťastných náhod (kdyby byla zachována původní trasa, neměl by Princip téměř žádnou šanci)</a:t>
            </a:r>
          </a:p>
          <a:p>
            <a:pPr marL="0" indent="0" algn="just">
              <a:buNone/>
            </a:pPr>
            <a:r>
              <a:rPr lang="cs-CZ" sz="1700" u="sng" dirty="0">
                <a:latin typeface="Book Antiqua" panose="02040602050305030304" pitchFamily="18" charset="0"/>
              </a:rPr>
              <a:t>hlavní řízení proti atentátníkům a jejich pomocníkům probíhalo v Sarajevu od 12. do 23. října 1914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tři hlavní atentátníci Princip, </a:t>
            </a:r>
            <a:r>
              <a:rPr lang="cs-CZ" sz="1700" dirty="0" err="1">
                <a:latin typeface="Book Antiqua" panose="02040602050305030304" pitchFamily="18" charset="0"/>
              </a:rPr>
              <a:t>Čabrinović</a:t>
            </a:r>
            <a:r>
              <a:rPr lang="cs-CZ" sz="1700" dirty="0">
                <a:latin typeface="Book Antiqua" panose="02040602050305030304" pitchFamily="18" charset="0"/>
              </a:rPr>
              <a:t> a </a:t>
            </a:r>
            <a:r>
              <a:rPr lang="cs-CZ" sz="1700" dirty="0" err="1">
                <a:latin typeface="Book Antiqua" panose="02040602050305030304" pitchFamily="18" charset="0"/>
              </a:rPr>
              <a:t>Grabež</a:t>
            </a:r>
            <a:r>
              <a:rPr lang="cs-CZ" sz="1700" dirty="0">
                <a:latin typeface="Book Antiqua" panose="02040602050305030304" pitchFamily="18" charset="0"/>
              </a:rPr>
              <a:t> byli souzeni jako nezletilí – byli odsouzeni na dvacet let těžkého žaláře ve věznici v Terezíně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 další z atentátníků </a:t>
            </a:r>
            <a:r>
              <a:rPr lang="cs-CZ" sz="1700" dirty="0" err="1">
                <a:latin typeface="Book Antiqua" panose="02040602050305030304" pitchFamily="18" charset="0"/>
              </a:rPr>
              <a:t>Vaso</a:t>
            </a:r>
            <a:r>
              <a:rPr lang="cs-CZ" sz="1700" dirty="0">
                <a:latin typeface="Book Antiqua" panose="02040602050305030304" pitchFamily="18" charset="0"/>
              </a:rPr>
              <a:t> </a:t>
            </a:r>
            <a:r>
              <a:rPr lang="cs-CZ" sz="1700" dirty="0" err="1">
                <a:latin typeface="Book Antiqua" panose="02040602050305030304" pitchFamily="18" charset="0"/>
              </a:rPr>
              <a:t>Čubrilović</a:t>
            </a:r>
            <a:r>
              <a:rPr lang="cs-CZ" sz="1700" dirty="0">
                <a:latin typeface="Book Antiqua" panose="02040602050305030304" pitchFamily="18" charset="0"/>
              </a:rPr>
              <a:t> odsouzen na 16 let, </a:t>
            </a:r>
            <a:r>
              <a:rPr lang="cs-CZ" sz="1700" dirty="0" err="1">
                <a:latin typeface="Book Antiqua" panose="02040602050305030304" pitchFamily="18" charset="0"/>
              </a:rPr>
              <a:t>Cvetko</a:t>
            </a:r>
            <a:r>
              <a:rPr lang="cs-CZ" sz="1700" dirty="0">
                <a:latin typeface="Book Antiqua" panose="02040602050305030304" pitchFamily="18" charset="0"/>
              </a:rPr>
              <a:t> </a:t>
            </a:r>
            <a:r>
              <a:rPr lang="cs-CZ" sz="1700" dirty="0" err="1">
                <a:latin typeface="Book Antiqua" panose="02040602050305030304" pitchFamily="18" charset="0"/>
              </a:rPr>
              <a:t>Popović</a:t>
            </a:r>
            <a:r>
              <a:rPr lang="cs-CZ" sz="1700" dirty="0">
                <a:latin typeface="Book Antiqua" panose="02040602050305030304" pitchFamily="18" charset="0"/>
              </a:rPr>
              <a:t> na 13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 err="1">
                <a:latin typeface="Book Antiqua" panose="02040602050305030304" pitchFamily="18" charset="0"/>
              </a:rPr>
              <a:t>Muhamedu</a:t>
            </a:r>
            <a:r>
              <a:rPr lang="cs-CZ" sz="1700" dirty="0">
                <a:latin typeface="Book Antiqua" panose="02040602050305030304" pitchFamily="18" charset="0"/>
              </a:rPr>
              <a:t> </a:t>
            </a:r>
            <a:r>
              <a:rPr lang="cs-CZ" sz="1700" dirty="0" err="1">
                <a:latin typeface="Book Antiqua" panose="02040602050305030304" pitchFamily="18" charset="0"/>
              </a:rPr>
              <a:t>Mehmedbašićovi</a:t>
            </a:r>
            <a:r>
              <a:rPr lang="cs-CZ" sz="1700" dirty="0">
                <a:latin typeface="Book Antiqua" panose="02040602050305030304" pitchFamily="18" charset="0"/>
              </a:rPr>
              <a:t> se podařilo uprchnout do Černé Hory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duchovní vůdce atentátu Danilo </a:t>
            </a:r>
            <a:r>
              <a:rPr lang="cs-CZ" sz="1700" dirty="0" err="1">
                <a:latin typeface="Book Antiqua" panose="02040602050305030304" pitchFamily="18" charset="0"/>
              </a:rPr>
              <a:t>Ilić</a:t>
            </a:r>
            <a:r>
              <a:rPr lang="cs-CZ" sz="1700" dirty="0">
                <a:latin typeface="Book Antiqua" panose="02040602050305030304" pitchFamily="18" charset="0"/>
              </a:rPr>
              <a:t>, spolu se 2 dalšími srbskými pracovníky, odsouzen k trestu smrti oběšením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dirty="0">
                <a:latin typeface="Book Antiqua" panose="02040602050305030304" pitchFamily="18" charset="0"/>
              </a:rPr>
              <a:t>mimo to bylo souzeno dalších šestnáct osob, z toho jich bylo pět osvobozeno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7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996" y="188972"/>
            <a:ext cx="7590934" cy="810269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GAVRILO PRINCIP A JEHO DALŠÍ OSUD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22" y="1838227"/>
            <a:ext cx="5909231" cy="330881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3952" y="999242"/>
            <a:ext cx="5374276" cy="57032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18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bezprostředně po atentátu se Princip se pokusil zabít nejprve spolknutím kyanidu a poté svou zbraní, ale jed vyzvrátil (totéž se stalo i </a:t>
            </a:r>
            <a:r>
              <a:rPr lang="cs-CZ" sz="1800" dirty="0" err="1">
                <a:latin typeface="Book Antiqua" panose="02040602050305030304" pitchFamily="18" charset="0"/>
              </a:rPr>
              <a:t>Čabranovićovi</a:t>
            </a:r>
            <a:r>
              <a:rPr lang="cs-CZ" sz="1800" dirty="0">
                <a:latin typeface="Book Antiqua" panose="02040602050305030304" pitchFamily="18" charset="0"/>
              </a:rPr>
              <a:t>) a zbraň mu byla vyražena dříve, než měl šanci na další výstřel.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v říjnu 1914 byl ve dvanáctidenním procesu odsouzen (členy soudního tribunálu byli i dva Češi: Antonín </a:t>
            </a:r>
            <a:r>
              <a:rPr lang="cs-CZ" sz="1800" dirty="0" err="1">
                <a:latin typeface="Book Antiqua" panose="02040602050305030304" pitchFamily="18" charset="0"/>
              </a:rPr>
              <a:t>Piťha</a:t>
            </a:r>
            <a:r>
              <a:rPr lang="cs-CZ" sz="1800" dirty="0">
                <a:latin typeface="Book Antiqua" panose="02040602050305030304" pitchFamily="18" charset="0"/>
              </a:rPr>
              <a:t> a Emanuel Fialka, jedním z obhájců byl také Čech, doktor Václav Málek)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jako mladší 20 let nemohl být popraven; dostal maximální možný trest – dvacet let vězení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byl držen v krutých podmínkách, ještě zhoršených válkou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pokusil se i o sebevraždu oběšením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zemřel na </a:t>
            </a:r>
            <a:r>
              <a:rPr lang="cs-CZ" sz="1800" dirty="0" err="1">
                <a:latin typeface="Book Antiqua" panose="02040602050305030304" pitchFamily="18" charset="0"/>
              </a:rPr>
              <a:t>tuberkulozu</a:t>
            </a:r>
            <a:r>
              <a:rPr lang="cs-CZ" sz="1800" dirty="0">
                <a:latin typeface="Book Antiqua" panose="02040602050305030304" pitchFamily="18" charset="0"/>
              </a:rPr>
              <a:t> 28. dubna 1918   v českém pevnostním vězení Terezín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v době smrti vážil pouhých 40 kilogramů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latin typeface="Book Antiqua" panose="02040602050305030304" pitchFamily="18" charset="0"/>
              </a:rPr>
              <a:t>i přesto, že se v Sarajevu nachází hrob s jeho jménem, s největší pravděpodobností byl za dohledu vojáků z terezínské pevnosti tři dny po své smrti pohřben v neoznačeném hrobě na hřbitově „bláznů“ u bohnické psychiatrické léčebny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cs-CZ" sz="1800" dirty="0" err="1">
                <a:latin typeface="Book Antiqua" panose="02040602050305030304" pitchFamily="18" charset="0"/>
              </a:rPr>
              <a:t>Gavrilo</a:t>
            </a:r>
            <a:r>
              <a:rPr lang="cs-CZ" sz="1800" dirty="0">
                <a:latin typeface="Book Antiqua" panose="02040602050305030304" pitchFamily="18" charset="0"/>
              </a:rPr>
              <a:t> Princip je v Srbsku považován za národního hrdinu a bojovníka za svobodu, je po něm pojmenováno několik škol a byly mu vystavěny památníky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30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276" y="263611"/>
            <a:ext cx="10264346" cy="83202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Historické okolnosti sarajevského atentátu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r="24740"/>
          <a:stretch>
            <a:fillRect/>
          </a:stretch>
        </p:blipFill>
        <p:spPr>
          <a:xfrm>
            <a:off x="7529383" y="1291282"/>
            <a:ext cx="4547287" cy="509463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855" y="1291282"/>
            <a:ext cx="7249296" cy="5364891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b="1" u="sng" dirty="0">
                <a:latin typeface="Book Antiqua" panose="02040602050305030304" pitchFamily="18" charset="0"/>
              </a:rPr>
              <a:t>MEZINÁRODNĚ-POLITICKÁ SITUACE V EVROPĚ PO BERLÍNSKÉM KONGRESU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politické a vojenské porážky Habsburské monarchie v 2. polovině 19. století (Apeninský poloostrov, Německo)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porážka Francie a vznik Německého císařství v roce 1871 –  konec vlivu Rakousko-Uherska v německém prostoru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poslední významnou oblastí aktivity zahraniční politiky Vídně se stal Balkán (střet se zájmy Ruska)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b="1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Po protitureckých povstáních na Balkáně (1875–1876) a rusko-turecké válce (1877–1878), kdy Rusko porazilo osmanskou říší, byla v březnu 1878 podepsána předběžná mírová smlouva v San Stefanu.</a:t>
            </a:r>
          </a:p>
          <a:p>
            <a:r>
              <a:rPr lang="cs-CZ" dirty="0">
                <a:latin typeface="Book Antiqua" panose="02040602050305030304" pitchFamily="18" charset="0"/>
              </a:rPr>
              <a:t> dohoda předpokládala: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Book Antiqua" panose="02040602050305030304" pitchFamily="18" charset="0"/>
              </a:rPr>
              <a:t>vytvoření velkého Bulharska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Book Antiqua" panose="02040602050305030304" pitchFamily="18" charset="0"/>
              </a:rPr>
              <a:t>uznání samostatnosti Srbska, Černé Hory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Book Antiqua" panose="02040602050305030304" pitchFamily="18" charset="0"/>
              </a:rPr>
              <a:t>autonomní postavení Bosny v rámci osmanské říše aj</a:t>
            </a:r>
            <a:r>
              <a:rPr lang="cs-CZ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3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76140"/>
          </a:xfrm>
        </p:spPr>
        <p:txBody>
          <a:bodyPr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Bezprostřední reakce a </a:t>
            </a:r>
            <a:r>
              <a:rPr lang="cs-CZ" b="1">
                <a:latin typeface="Book Antiqua" panose="02040602050305030304" pitchFamily="18" charset="0"/>
              </a:rPr>
              <a:t>NÁsledky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257" y="1310326"/>
            <a:ext cx="11792932" cy="531671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cs-CZ" dirty="0">
                <a:latin typeface="Book Antiqua" panose="02040602050305030304" pitchFamily="18" charset="0"/>
              </a:rPr>
              <a:t>atentát na následníka Rakousko-Uherska a jeho ženu šokoval celou Evropu a vyvolal ze začátku velké sympatie pro Rakousko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dva dny po atentátu Rakousko-Uhersko a Německá říše požádaly Srbsko  o zahájení vyšetřování, ale Srbsko odvětilo, že: „Nic nebylo dosud učiněno a záležitost se netýká Srbské vlády“.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rakouská vláda to viděla jako šanci vyřešit srbskou otázku a využila situace k předání ultimáta, které bylo schválně neakceptovatelné a vytvořené s jediným cílem, vyvolat mezi oběma zeměmi válku a zároveň nevystavit Rakousko-Uhersko nařčení z neopodstatněné agrese.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Dne 28. července 1914 vypovědělo Rakousko-Uhersko Srbsku válku a o den později začalo jeho podunajské loďstvo ostřelovat Bělehrad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ruská vláda vyhlásila 30. července mobilizaci, rakousko-uherská 31. července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dne 3. srpna vyhlásilo Německo válku Francii (den předtím obsadilo Lucembursko) a 4. srpna vstoupila německá vojska do neutrální Belgie, aby tak získala průchod do Francie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porušení neutrality Belgie dalo Velké Británii podnět na vypovězení války Německu (4. srpna)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dne 6. srpna vypovědělo Rakousko-Uhersko válku Rusku, 7. srpna ohlásila válku s Rakousko-Uherskem Černá Hora, do týdne vstoupily do války proti Rakousko-Uhersku i Francie a Velká Británie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z asijských zemí vstoupilo do války po boku Dohody Japonsko (23. srpna, Japonsko zabralo v Číně německá teritoria v provincii </a:t>
            </a:r>
            <a:r>
              <a:rPr lang="cs-CZ" dirty="0" err="1">
                <a:latin typeface="Book Antiqua" panose="02040602050305030304" pitchFamily="18" charset="0"/>
              </a:rPr>
              <a:t>Šan</a:t>
            </a:r>
            <a:r>
              <a:rPr lang="cs-CZ" dirty="0">
                <a:latin typeface="Book Antiqua" panose="02040602050305030304" pitchFamily="18" charset="0"/>
              </a:rPr>
              <a:t>-tung), a Turecko, resp. Osmanská říše po boku Německa a Rakousko-Uherska (30. října)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konflikt tak přerostl ve Velkou válku</a:t>
            </a:r>
          </a:p>
          <a:p>
            <a:pPr algn="just"/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9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414" y="609600"/>
            <a:ext cx="11858919" cy="145626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Umělecké zpracování tématu atentátu v českém prostředí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9365" y="1998482"/>
            <a:ext cx="6231117" cy="438346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Book Antiqua" panose="02040602050305030304" pitchFamily="18" charset="0"/>
              </a:rPr>
              <a:t>Literatura:</a:t>
            </a:r>
          </a:p>
          <a:p>
            <a:r>
              <a:rPr lang="cs-CZ" dirty="0">
                <a:latin typeface="Book Antiqua" panose="02040602050305030304" pitchFamily="18" charset="0"/>
              </a:rPr>
              <a:t>Karel Nový: </a:t>
            </a:r>
            <a:r>
              <a:rPr lang="cs-CZ" i="1" dirty="0">
                <a:latin typeface="Book Antiqua" panose="02040602050305030304" pitchFamily="18" charset="0"/>
              </a:rPr>
              <a:t>Atentát</a:t>
            </a:r>
            <a:r>
              <a:rPr lang="cs-CZ" dirty="0">
                <a:latin typeface="Book Antiqua" panose="02040602050305030304" pitchFamily="18" charset="0"/>
              </a:rPr>
              <a:t> (1935), novější vydání pod názvem </a:t>
            </a:r>
            <a:r>
              <a:rPr lang="cs-CZ" i="1" dirty="0">
                <a:latin typeface="Book Antiqua" panose="02040602050305030304" pitchFamily="18" charset="0"/>
              </a:rPr>
              <a:t>Sarajevský atentát</a:t>
            </a:r>
          </a:p>
          <a:p>
            <a:r>
              <a:rPr lang="cs-CZ" dirty="0">
                <a:latin typeface="Book Antiqua" panose="02040602050305030304" pitchFamily="18" charset="0"/>
              </a:rPr>
              <a:t>Karel Nový: Črta </a:t>
            </a:r>
            <a:r>
              <a:rPr lang="cs-CZ" i="1" dirty="0">
                <a:latin typeface="Book Antiqua" panose="02040602050305030304" pitchFamily="18" charset="0"/>
              </a:rPr>
              <a:t>Sarajevo</a:t>
            </a:r>
            <a:r>
              <a:rPr lang="cs-CZ" dirty="0">
                <a:latin typeface="Book Antiqua" panose="02040602050305030304" pitchFamily="18" charset="0"/>
              </a:rPr>
              <a:t> (soubor Zaváté stopy, 1955)</a:t>
            </a:r>
          </a:p>
          <a:p>
            <a:pPr marL="0" indent="0">
              <a:buNone/>
            </a:pPr>
            <a:r>
              <a:rPr lang="cs-CZ" dirty="0">
                <a:latin typeface="Book Antiqua" panose="02040602050305030304" pitchFamily="18" charset="0"/>
              </a:rPr>
              <a:t>Film: </a:t>
            </a:r>
          </a:p>
          <a:p>
            <a:r>
              <a:rPr lang="cs-CZ" i="1" dirty="0">
                <a:latin typeface="Book Antiqua" panose="02040602050305030304" pitchFamily="18" charset="0"/>
              </a:rPr>
              <a:t>Sarajevský atentát </a:t>
            </a:r>
            <a:r>
              <a:rPr lang="cs-CZ" dirty="0">
                <a:latin typeface="Book Antiqua" panose="02040602050305030304" pitchFamily="18" charset="0"/>
              </a:rPr>
              <a:t>(</a:t>
            </a:r>
            <a:r>
              <a:rPr lang="cs-CZ" dirty="0" err="1">
                <a:latin typeface="Book Antiqua" panose="02040602050305030304" pitchFamily="18" charset="0"/>
              </a:rPr>
              <a:t>Veljko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Bulajić</a:t>
            </a:r>
            <a:r>
              <a:rPr lang="cs-CZ" dirty="0">
                <a:latin typeface="Book Antiqua" panose="02040602050305030304" pitchFamily="18" charset="0"/>
              </a:rPr>
              <a:t>, 1975)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03" y="2065867"/>
            <a:ext cx="2576661" cy="364966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73" y="2132906"/>
            <a:ext cx="2261372" cy="35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2190"/>
          </a:xfrm>
        </p:spPr>
        <p:txBody>
          <a:bodyPr>
            <a:noAutofit/>
          </a:bodyPr>
          <a:lstStyle/>
          <a:p>
            <a:pPr algn="ctr"/>
            <a:r>
              <a:rPr lang="cs-CZ" u="sng" dirty="0">
                <a:latin typeface="Book Antiqua" panose="02040602050305030304" pitchFamily="18" charset="0"/>
              </a:rPr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926" y="1197205"/>
            <a:ext cx="11566687" cy="5495826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Book Antiqua" panose="02040602050305030304" pitchFamily="18" charset="0"/>
              </a:rPr>
              <a:t>smrt Františka Ferdinanda a jeho manželky byla v podstatě shodou nešťastných náhod a také dílem nedostatečné policejní ochrany v Sarajevu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ukončila tak dlouhé 19. století a mladým atentátníkům se tímto činem nechtěně podařilo zrychlit běh dějin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od sarajevského atentátu byl již jen krok ke vzniku první světové války, resp. v povědomí společnosti zůstává, že právě smrt Františka Ferdinanda byla příčinou první světové války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mladí atentátníci byli zfanatizovaní jihoslovanští radikálové a v následníkovi trůnu viděli nepřítele všeho slovanského (podle vlastní výpovědi </a:t>
            </a:r>
            <a:r>
              <a:rPr lang="cs-CZ" dirty="0" err="1">
                <a:latin typeface="Book Antiqua" panose="02040602050305030304" pitchFamily="18" charset="0"/>
              </a:rPr>
              <a:t>Gavrilo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Principa</a:t>
            </a:r>
            <a:r>
              <a:rPr lang="cs-CZ" dirty="0">
                <a:latin typeface="Book Antiqua" panose="02040602050305030304" pitchFamily="18" charset="0"/>
              </a:rPr>
              <a:t> chtěl zastřelit tyrana a pomstít svou okupovanou zemi, přitom František Ferdinand byl, byť z taktických důvodů, proti anexi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, a v zahraniční politice zastával mírný a mírový kurs; také často oponoval náčelníku generálního štábu </a:t>
            </a:r>
            <a:r>
              <a:rPr lang="cs-CZ" dirty="0" err="1">
                <a:latin typeface="Book Antiqua" panose="02040602050305030304" pitchFamily="18" charset="0"/>
              </a:rPr>
              <a:t>Conradu</a:t>
            </a:r>
            <a:r>
              <a:rPr lang="cs-CZ" dirty="0">
                <a:latin typeface="Book Antiqua" panose="02040602050305030304" pitchFamily="18" charset="0"/>
              </a:rPr>
              <a:t> von </a:t>
            </a:r>
            <a:r>
              <a:rPr lang="cs-CZ" dirty="0" err="1">
                <a:latin typeface="Book Antiqua" panose="02040602050305030304" pitchFamily="18" charset="0"/>
              </a:rPr>
              <a:t>Hötzendorfovi</a:t>
            </a:r>
            <a:r>
              <a:rPr lang="cs-CZ" dirty="0">
                <a:latin typeface="Book Antiqua" panose="02040602050305030304" pitchFamily="18" charset="0"/>
              </a:rPr>
              <a:t>, který se zasazoval o vojenské obsazení a přímou anexi Srbska, protože se obával války s Ruskem) 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k válečnému konfliktu Srbska a Rakousko-Uherska se schylovalo už delší dobu, ale v době atentátu nikdo z účastníků na válku bezprostředně nepomýšlel, neboť ve většině evropských zemí nebyla dokončena plánovaná realizace příprav ozbrojených sil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ve Vídni však převládl pocit, že habsburská monarchie musí jednat okamžitě, aby tím ukázala svou sílu a udržela si své velmocenské postavení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sarajevský atentát byl tedy popravdě spíše jakýmsi katalyzátorem první světové války, ne jeho příčinou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54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41403"/>
            <a:ext cx="10131425" cy="641022"/>
          </a:xfrm>
        </p:spPr>
        <p:txBody>
          <a:bodyPr>
            <a:norm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829" y="669303"/>
            <a:ext cx="11764651" cy="65893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AICHELBURG, Vladimír.: </a:t>
            </a:r>
            <a:r>
              <a:rPr lang="cs-CZ" i="1" dirty="0"/>
              <a:t>Sarajevský atentát 28.6.1914.</a:t>
            </a:r>
            <a:r>
              <a:rPr lang="cs-CZ" dirty="0"/>
              <a:t> In: Střední Evropa. Revue pro středoevropskou kulturu a politiku. 9, č. 29, Praha 1993.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BUHA, </a:t>
            </a:r>
            <a:r>
              <a:rPr lang="cs-CZ" dirty="0" err="1"/>
              <a:t>Mijo</a:t>
            </a:r>
            <a:r>
              <a:rPr lang="cs-CZ" dirty="0"/>
              <a:t>, Milivoje: </a:t>
            </a:r>
            <a:r>
              <a:rPr lang="cs-CZ" i="1" dirty="0"/>
              <a:t>„Mlada Bosna“ </a:t>
            </a:r>
            <a:r>
              <a:rPr lang="cs-CZ" dirty="0"/>
              <a:t>–</a:t>
            </a:r>
            <a:r>
              <a:rPr lang="cs-CZ" i="1" dirty="0"/>
              <a:t> </a:t>
            </a:r>
            <a:r>
              <a:rPr lang="cs-CZ" i="1" dirty="0" err="1"/>
              <a:t>Sarajevski</a:t>
            </a:r>
            <a:r>
              <a:rPr lang="cs-CZ" i="1" dirty="0"/>
              <a:t> </a:t>
            </a:r>
            <a:r>
              <a:rPr lang="cs-CZ" i="1" dirty="0" err="1"/>
              <a:t>atentat</a:t>
            </a:r>
            <a:r>
              <a:rPr lang="cs-CZ" i="1" dirty="0"/>
              <a:t>: </a:t>
            </a:r>
            <a:r>
              <a:rPr lang="cs-CZ" i="1" dirty="0" err="1"/>
              <a:t>austrougarska</a:t>
            </a:r>
            <a:r>
              <a:rPr lang="cs-CZ" i="1" dirty="0"/>
              <a:t> </a:t>
            </a:r>
            <a:r>
              <a:rPr lang="cs-CZ" i="1" dirty="0" err="1"/>
              <a:t>vladavina</a:t>
            </a:r>
            <a:r>
              <a:rPr lang="cs-CZ" i="1" dirty="0"/>
              <a:t> </a:t>
            </a:r>
            <a:r>
              <a:rPr lang="cs-CZ" i="1" dirty="0" err="1"/>
              <a:t>Bosnom</a:t>
            </a:r>
            <a:r>
              <a:rPr lang="cs-CZ" i="1" dirty="0"/>
              <a:t> i </a:t>
            </a:r>
            <a:r>
              <a:rPr lang="cs-CZ" i="1" dirty="0" err="1"/>
              <a:t>Hercegovinom</a:t>
            </a:r>
            <a:r>
              <a:rPr lang="cs-CZ" i="1" dirty="0"/>
              <a:t> 1878-1918</a:t>
            </a:r>
            <a:r>
              <a:rPr lang="cs-CZ" dirty="0"/>
              <a:t>. Sarajevo 2006.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ČEROVIĆ, Jožo: </a:t>
            </a:r>
            <a:r>
              <a:rPr lang="cs-CZ" i="1" dirty="0" err="1"/>
              <a:t>Bosanski</a:t>
            </a:r>
            <a:r>
              <a:rPr lang="cs-CZ" i="1" dirty="0"/>
              <a:t> </a:t>
            </a:r>
            <a:r>
              <a:rPr lang="cs-CZ" i="1" dirty="0" err="1"/>
              <a:t>Omladinci</a:t>
            </a:r>
            <a:r>
              <a:rPr lang="cs-CZ" i="1" dirty="0"/>
              <a:t> i </a:t>
            </a:r>
            <a:r>
              <a:rPr lang="cs-CZ" i="1" dirty="0" err="1"/>
              <a:t>Sarajevski</a:t>
            </a:r>
            <a:r>
              <a:rPr lang="cs-CZ" i="1" dirty="0"/>
              <a:t> </a:t>
            </a:r>
            <a:r>
              <a:rPr lang="cs-CZ" i="1" dirty="0" err="1"/>
              <a:t>Atentat</a:t>
            </a:r>
            <a:r>
              <a:rPr lang="cs-CZ" dirty="0"/>
              <a:t>. Sarajevo 1930.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DEDIJER, Vladimir</a:t>
            </a:r>
            <a:r>
              <a:rPr lang="cs-CZ" i="1" dirty="0"/>
              <a:t>: Sarajevo 1914</a:t>
            </a:r>
            <a:r>
              <a:rPr lang="cs-CZ" dirty="0"/>
              <a:t>. Bratislava 1969. 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GALANDAUER, Jan: </a:t>
            </a:r>
            <a:r>
              <a:rPr lang="cs-CZ" i="1" dirty="0"/>
              <a:t>František Ferdinand d</a:t>
            </a:r>
            <a:r>
              <a:rPr lang="en-US" i="1" dirty="0"/>
              <a:t>’</a:t>
            </a:r>
            <a:r>
              <a:rPr lang="cs-CZ" i="1" dirty="0" err="1"/>
              <a:t>Este</a:t>
            </a:r>
            <a:r>
              <a:rPr lang="cs-CZ" dirty="0"/>
              <a:t>. Praha 1993. 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GALANDAUER, Jan – HONZÍK, Miroslav: </a:t>
            </a:r>
            <a:r>
              <a:rPr lang="cs-CZ" i="1" dirty="0"/>
              <a:t>Osud trůnu habsburského</a:t>
            </a:r>
            <a:r>
              <a:rPr lang="cs-CZ" dirty="0"/>
              <a:t>. Praha 1982.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GLENNY, </a:t>
            </a:r>
            <a:r>
              <a:rPr lang="cs-CZ" dirty="0" err="1"/>
              <a:t>Misha</a:t>
            </a:r>
            <a:r>
              <a:rPr lang="cs-CZ" dirty="0"/>
              <a:t>, </a:t>
            </a:r>
            <a:r>
              <a:rPr lang="cs-CZ" i="1" dirty="0"/>
              <a:t>Balkán: 1804–1999: nacionalismus, válka a velmoci</a:t>
            </a:r>
            <a:r>
              <a:rPr lang="cs-CZ" dirty="0"/>
              <a:t>. Praha 2003. 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HLADKÝ, Ladislav: </a:t>
            </a:r>
            <a:r>
              <a:rPr lang="cs-CZ" i="1" dirty="0"/>
              <a:t>Bosna a Hercegovina, historie nešťastné země</a:t>
            </a:r>
            <a:r>
              <a:rPr lang="cs-CZ" dirty="0"/>
              <a:t>. Brno 1996.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HLADKÝ, Ladislav: </a:t>
            </a:r>
            <a:r>
              <a:rPr lang="cs-CZ" i="1" dirty="0"/>
              <a:t>Bosenská otázka v 19. a 20. století</a:t>
            </a:r>
            <a:r>
              <a:rPr lang="cs-CZ" dirty="0"/>
              <a:t>. Brno 2005.	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HLAVAČKA, Milan – PEČENKA, Marek: </a:t>
            </a:r>
            <a:r>
              <a:rPr lang="cs-CZ" i="1" dirty="0"/>
              <a:t>Trojspolek: německá, rakousko-uherská a</a:t>
            </a:r>
            <a:r>
              <a:rPr lang="cs-CZ" dirty="0"/>
              <a:t> </a:t>
            </a:r>
            <a:r>
              <a:rPr lang="cs-CZ" i="1" dirty="0"/>
              <a:t>italská zahraniční politika před první světovou válkou.</a:t>
            </a:r>
            <a:r>
              <a:rPr lang="cs-CZ" dirty="0"/>
              <a:t> Praha 1999.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LJUBIBRATIĆ, </a:t>
            </a:r>
            <a:r>
              <a:rPr lang="cs-CZ" dirty="0" err="1"/>
              <a:t>Dragoslav</a:t>
            </a:r>
            <a:r>
              <a:rPr lang="cs-CZ" dirty="0"/>
              <a:t>: </a:t>
            </a:r>
            <a:r>
              <a:rPr lang="cs-CZ" i="1" dirty="0" err="1"/>
              <a:t>Gavrilo</a:t>
            </a:r>
            <a:r>
              <a:rPr lang="cs-CZ" i="1" dirty="0"/>
              <a:t> Princip</a:t>
            </a:r>
            <a:r>
              <a:rPr lang="cs-CZ" dirty="0"/>
              <a:t>. Beograd 1959.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LJUBIBRATIĆ, </a:t>
            </a:r>
            <a:r>
              <a:rPr lang="cs-CZ" dirty="0" err="1"/>
              <a:t>Dragoslav</a:t>
            </a:r>
            <a:r>
              <a:rPr lang="cs-CZ" dirty="0"/>
              <a:t>: </a:t>
            </a:r>
            <a:r>
              <a:rPr lang="cs-CZ" i="1" dirty="0"/>
              <a:t>Mlada Bosna i </a:t>
            </a:r>
            <a:r>
              <a:rPr lang="cs-CZ" i="1" dirty="0" err="1"/>
              <a:t>Sarajevski</a:t>
            </a:r>
            <a:r>
              <a:rPr lang="cs-CZ" i="1" dirty="0"/>
              <a:t> </a:t>
            </a:r>
            <a:r>
              <a:rPr lang="cs-CZ" i="1" dirty="0" err="1"/>
              <a:t>Atentat</a:t>
            </a:r>
            <a:r>
              <a:rPr lang="cs-CZ" dirty="0"/>
              <a:t>. Sarajevo 1964.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MACKENZIE, David: </a:t>
            </a:r>
            <a:r>
              <a:rPr lang="cs-CZ" i="1" dirty="0"/>
              <a:t>Black Hand On Trial: </a:t>
            </a:r>
            <a:r>
              <a:rPr lang="cs-CZ" dirty="0" err="1"/>
              <a:t>Salonika</a:t>
            </a:r>
            <a:r>
              <a:rPr lang="cs-CZ" dirty="0"/>
              <a:t> 1917. New York 1995.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PERNES, Jiří: </a:t>
            </a:r>
            <a:r>
              <a:rPr lang="cs-CZ" i="1" dirty="0"/>
              <a:t>Život plný nepřátel, Dramatický život a tragická smrt následníka trůnu Františka Ferdinanda d'Este.</a:t>
            </a:r>
            <a:r>
              <a:rPr lang="cs-CZ" dirty="0"/>
              <a:t> Praha 1994.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SETON-WATSON, Robert, William: </a:t>
            </a:r>
            <a:r>
              <a:rPr lang="cs-CZ" i="1" dirty="0"/>
              <a:t>Sarajevo: studie o vzniku veliké války</a:t>
            </a:r>
            <a:r>
              <a:rPr lang="cs-CZ" dirty="0"/>
              <a:t>. Praha 1930.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SIMON, John: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Day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Shook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ererything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a </a:t>
            </a:r>
            <a:r>
              <a:rPr lang="cs-CZ" i="1" dirty="0" err="1"/>
              <a:t>historical</a:t>
            </a:r>
            <a:r>
              <a:rPr lang="cs-CZ" i="1" dirty="0"/>
              <a:t> film </a:t>
            </a:r>
            <a:r>
              <a:rPr lang="cs-CZ" i="1" dirty="0" err="1"/>
              <a:t>should</a:t>
            </a:r>
            <a:r>
              <a:rPr lang="cs-CZ" i="1" dirty="0"/>
              <a:t> not </a:t>
            </a:r>
            <a:r>
              <a:rPr lang="cs-CZ" i="1" dirty="0" err="1"/>
              <a:t>be</a:t>
            </a:r>
            <a:r>
              <a:rPr lang="cs-CZ" dirty="0"/>
              <a:t>. New York </a:t>
            </a:r>
            <a:r>
              <a:rPr lang="cs-CZ" dirty="0" err="1"/>
              <a:t>Magazine</a:t>
            </a:r>
            <a:r>
              <a:rPr lang="cs-CZ" dirty="0"/>
              <a:t>, New York 1977.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SKŘIVAN, Aleš: </a:t>
            </a:r>
            <a:r>
              <a:rPr lang="cs-CZ" i="1" dirty="0"/>
              <a:t>Císařská politika: Rakousko-Uhersko a Německo v evropské politice v</a:t>
            </a:r>
            <a:r>
              <a:rPr lang="cs-CZ" dirty="0"/>
              <a:t> </a:t>
            </a:r>
            <a:r>
              <a:rPr lang="cs-CZ" i="1" dirty="0"/>
              <a:t>letech 1906–1914</a:t>
            </a:r>
            <a:r>
              <a:rPr lang="cs-CZ" dirty="0"/>
              <a:t>. Praha 1996.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SKŘIVAN, Aleš: </a:t>
            </a:r>
            <a:r>
              <a:rPr lang="cs-CZ" i="1" dirty="0"/>
              <a:t>Sarajevo, 28. červen 1914.</a:t>
            </a:r>
            <a:r>
              <a:rPr lang="cs-CZ" dirty="0"/>
              <a:t> In: Historický obzor 5, 7/8, Praha 1994.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cs-CZ" dirty="0"/>
              <a:t>ŠESTÁK, Miroslav – TEJCHMAN, Miroslav – HAVLÍKOVÁ, Lubomíra – HLADKÝ, Ladislav – PELIKÁN, Jan: </a:t>
            </a:r>
            <a:r>
              <a:rPr lang="cs-CZ" i="1" dirty="0"/>
              <a:t>Dějiny jihoslovanských zemí</a:t>
            </a:r>
            <a:r>
              <a:rPr lang="cs-CZ" dirty="0"/>
              <a:t>. Praha 1998.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87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38897"/>
            <a:ext cx="10946027" cy="117801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Historické okolnosti sarajevského atentátu:</a:t>
            </a:r>
            <a:br>
              <a:rPr lang="cs-CZ" b="1" dirty="0">
                <a:latin typeface="Book Antiqua" panose="02040602050305030304" pitchFamily="18" charset="0"/>
              </a:rPr>
            </a:br>
            <a:r>
              <a:rPr lang="cs-CZ" sz="1800" b="1" u="sng" dirty="0">
                <a:latin typeface="Book Antiqua" panose="02040602050305030304" pitchFamily="18" charset="0"/>
              </a:rPr>
              <a:t>MEZINÁRODNĚ-POLITICKÁ SITUACE V EVROPĚ PO BERLÍNSKÉM KONGRESU</a:t>
            </a:r>
            <a:br>
              <a:rPr lang="cs-CZ" b="1" dirty="0">
                <a:latin typeface="Book Antiqua" panose="02040602050305030304" pitchFamily="18" charset="0"/>
              </a:rPr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8" y="1706252"/>
            <a:ext cx="6169025" cy="355534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7892" y="1202724"/>
            <a:ext cx="5436973" cy="5362833"/>
          </a:xfrm>
        </p:spPr>
        <p:txBody>
          <a:bodyPr>
            <a:normAutofit/>
          </a:bodyPr>
          <a:lstStyle/>
          <a:p>
            <a:pPr lvl="0" algn="just"/>
            <a:r>
              <a:rPr lang="cs-CZ" dirty="0">
                <a:latin typeface="Book Antiqua" panose="02040602050305030304" pitchFamily="18" charset="0"/>
              </a:rPr>
              <a:t>Velmoci znepokojeny předběžnými podmínkami  - strach ze zvýšení vlivu Ruska – svolání konference zástupců všech zainteresovaných evropských mocností.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b="1" u="sng" dirty="0">
                <a:latin typeface="Book Antiqua" panose="02040602050305030304" pitchFamily="18" charset="0"/>
              </a:rPr>
              <a:t>nová mírová konference: 13. červen – 13. červenec 1878 v Berlíně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výrazná revize této smlouvy: Rakousko-Uhersko dostalo mandát k okupaci Bosny a Hercegoviny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k velké nelibosti obyvatelstva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(místní muslimové zorganizovali ozbrojený odpor, který se podařilo třistatisícové rakousko-uherské armádě potlačit až za tři měsíce)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samostatné Srbsko neskrývalo nesouhlas s okupací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, činilo si na toto území již delší dobu nárok (výrazná srbská menšina) 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Rakousko-Uhersko se stává úhlavním nepřítelem srbských nacionalistů, jejichž cílem bylo sjednotit všechny Slovany do společného státu pod srbským vedením.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2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654" y="140044"/>
            <a:ext cx="11219934" cy="145626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Historické okolnosti sarajevského atentátu:</a:t>
            </a:r>
            <a:br>
              <a:rPr lang="cs-CZ" b="1" dirty="0">
                <a:latin typeface="Book Antiqua" panose="02040602050305030304" pitchFamily="18" charset="0"/>
              </a:rPr>
            </a:br>
            <a:r>
              <a:rPr lang="cs-CZ" sz="1800" b="1" u="sng" dirty="0">
                <a:latin typeface="Book Antiqua" panose="02040602050305030304" pitchFamily="18" charset="0"/>
              </a:rPr>
              <a:t>MEZINÁRODNĚ-POLITICKÁ SITUACE V EVROPĚ PO BERLÍNSKÉM KONGRESU</a:t>
            </a:r>
            <a:endParaRPr lang="cs-CZ" sz="1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898" y="1596312"/>
            <a:ext cx="11532972" cy="50104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po berlínském kongresu – krize Spolku tří císařů, jelikož ruské zájmy na Balkáně nebyly císařským Německem a ostatními velmocemi vyslyšeny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vzájemné spory se vyhrotily v latentní hospodářskou válku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německý kancléř Otto von Bismarck se v důsledku obav z mezinárodní diplomatické izolace a pravděpodobného vojenského střetu s Francií rozhodl pro těsnější spojení diplomatických vztahů s Rakousko-Uherskem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dne 7. října 1879 došlo k podpisu spojenecké smlouvy mezi Německem a Rakousko-Uherskem namířené proti Rusku. </a:t>
            </a:r>
          </a:p>
          <a:p>
            <a:pPr marL="0" indent="0" algn="just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cs-CZ" u="sng" dirty="0">
                <a:latin typeface="Book Antiqua" panose="02040602050305030304" pitchFamily="18" charset="0"/>
              </a:rPr>
              <a:t>prosadila se rakouská vize smlouvy: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Německo se zavázalo přijít Rakousko-Uhersku na pomoc, bude-li napadeno Ruskem, ale Vídeň nebude povinna pomoci Německu, napadne-li ho Francie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dirty="0">
                <a:latin typeface="Book Antiqua" panose="02040602050305030304" pitchFamily="18" charset="0"/>
              </a:rPr>
              <a:t>vznik Dvojspolku měl velký význam pro další vývoj zahraniční politiky Rakousko-Uherska – díky smlouvě se začalo cítit dostatečně chráněno proti případnému ruskému útoku, a tudíž mohlo na Balkáně vyvíjet odvážnější politiku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85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30" y="188536"/>
            <a:ext cx="4251355" cy="2046435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Historické okolnosti sarajevského atentátu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8201" y="98854"/>
            <a:ext cx="7197810" cy="6647935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do roku 1903 nebyly vážnější rozepře mezi Vídní a Bělehradem na mezinárodní úrovni </a:t>
            </a:r>
          </a:p>
          <a:p>
            <a:pPr marL="0" lv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květen 1903 – zavražděn v Srbsku prorakousky orientovaný král Alexandr </a:t>
            </a:r>
            <a:r>
              <a:rPr lang="cs-CZ" dirty="0" err="1">
                <a:latin typeface="Book Antiqua" panose="02040602050305030304" pitchFamily="18" charset="0"/>
              </a:rPr>
              <a:t>Obrenović</a:t>
            </a:r>
            <a:r>
              <a:rPr lang="cs-CZ" dirty="0">
                <a:latin typeface="Book Antiqua" panose="02040602050305030304" pitchFamily="18" charset="0"/>
              </a:rPr>
              <a:t> (nahrazen Petrem </a:t>
            </a:r>
            <a:r>
              <a:rPr lang="cs-CZ" dirty="0" err="1">
                <a:latin typeface="Book Antiqua" panose="02040602050305030304" pitchFamily="18" charset="0"/>
              </a:rPr>
              <a:t>Karađorđevićem</a:t>
            </a:r>
            <a:r>
              <a:rPr lang="cs-CZ" dirty="0">
                <a:latin typeface="Book Antiqua" panose="02040602050305030304" pitchFamily="18" charset="0"/>
              </a:rPr>
              <a:t>) – politická změna</a:t>
            </a:r>
          </a:p>
          <a:p>
            <a:pPr marL="0" lv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u moci srbští radikálové, kteří se chtěli vymanit z hospodářské a politické závislosti na habsburské monarchii (zahraničněpoliticky se nová vláda orientovala především na Rusko)</a:t>
            </a:r>
          </a:p>
          <a:p>
            <a:pPr marL="0" lvl="0" indent="0" algn="just">
              <a:buNone/>
            </a:pPr>
            <a:r>
              <a:rPr lang="cs-CZ" dirty="0">
                <a:latin typeface="Book Antiqua" panose="02040602050305030304" pitchFamily="18" charset="0"/>
              </a:rPr>
              <a:t>březen 1906: uvalilo Rakousko-Uhersko embargo na obchod se Srbskem – tzv. </a:t>
            </a:r>
            <a:r>
              <a:rPr lang="cs-CZ" b="1" u="sng" dirty="0">
                <a:latin typeface="Book Antiqua" panose="02040602050305030304" pitchFamily="18" charset="0"/>
              </a:rPr>
              <a:t>prasečí válku</a:t>
            </a:r>
            <a:r>
              <a:rPr lang="cs-CZ" dirty="0">
                <a:latin typeface="Book Antiqua" panose="02040602050305030304" pitchFamily="18" charset="0"/>
              </a:rPr>
              <a:t> (odveta za to, že se Srbsko odvážilo vytvořit celní unii s Bulharskem, a tím se částečně emancipovat od svého severního souseda)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přesvědčivý signál od Habsburské monarchie, že směrem k malým balkánským státům zůstává R-U rozhodující hospodářskou a politickou mocností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srbský export dobytka do monarchie klesnul více než o polovinu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ale rakousko-uherský průmyslový export zaznamenal ještě citelnější pokles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Srbsko nalezlo  nová odbytiště – z celní války vychází lépe než podunajská monarchie, která plnohodnotnou náhradu za ztracené trhy nenašla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 celní válka znamenala také úpadek vztahů na politické rovině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Srbsko se díky úspěšnému „vzdoru“ emancipovalo a z bývalého vazala se během několika let stal zarputilý odpůrce rakousko-uherských velmocenských aspirací na Balkáně. </a:t>
            </a: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rakousko-srbské vztahy se ještě více zostřily po anexi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na podzim roku 1908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330" y="2234971"/>
            <a:ext cx="4251355" cy="37456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sz="1800" u="sng" dirty="0">
                <a:latin typeface="Book Antiqua" panose="02040602050305030304" pitchFamily="18" charset="0"/>
              </a:rPr>
              <a:t>VZTAHY MEZI RAKOUSKO-UHERSKEM A SRBSKEM</a:t>
            </a:r>
          </a:p>
          <a:p>
            <a:r>
              <a:rPr lang="cs-CZ" sz="1800" dirty="0"/>
              <a:t>„</a:t>
            </a:r>
            <a:r>
              <a:rPr lang="cs-CZ" sz="1800" i="1" dirty="0"/>
              <a:t>Rakousko-Uhersko nemohlo strpět Srbsko jako nezávislý a rozvíjející se stát, protože pak by se mohlo stát příkladem pro ostatní Jihoslovany v Rakousku-Uhersku, jejichž národní aspirace nemohly být v monarchii uspokojeny. Rakousko-Uhersko nemohlo Srbsko ani přivtělit, protože nárůst počtu Jihoslovanů v monarchii by vyvolal neodolatelný tlak ve prospěch autonomní jihoslovanské jednoty uvnitř monarchie, čímž by byl v podstatě narušen princip dualismu. Stejně obtížná by byla i tolerantní hospodářská politika vůči Srbsku především v důsledku rozdílnosti agrárních zájmů Rakouska a Uher</a:t>
            </a:r>
            <a:r>
              <a:rPr lang="cs-CZ" sz="1800" dirty="0"/>
              <a:t>.“ HLAVAČKA, M – PEČENKA M.: </a:t>
            </a:r>
            <a:r>
              <a:rPr lang="cs-CZ" sz="1800" i="1" dirty="0"/>
              <a:t>Trojspolek</a:t>
            </a:r>
            <a:r>
              <a:rPr lang="cs-CZ" sz="1800" dirty="0"/>
              <a:t>, s. 196.</a:t>
            </a:r>
          </a:p>
          <a:p>
            <a:endParaRPr lang="cs-CZ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78" y="360863"/>
            <a:ext cx="11390043" cy="71379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Historické okolnosti sarajevského atentátu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3341"/>
            <a:ext cx="7084968" cy="51703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378" y="1441622"/>
            <a:ext cx="4794422" cy="522278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u="sng" dirty="0">
                <a:latin typeface="Book Antiqua" panose="02040602050305030304" pitchFamily="18" charset="0"/>
              </a:rPr>
              <a:t>ANEXE BOSNY A HERCEGOVINY A JEJÍ DŮSLEDKY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otázka případné přímé anexe již po roce 1878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její prosazení: ministr zahraničí Alois Lex von </a:t>
            </a:r>
            <a:r>
              <a:rPr lang="cs-CZ" dirty="0" err="1">
                <a:latin typeface="Book Antiqua" panose="02040602050305030304" pitchFamily="18" charset="0"/>
              </a:rPr>
              <a:t>Aehrenthal</a:t>
            </a:r>
            <a:r>
              <a:rPr lang="cs-CZ" dirty="0">
                <a:latin typeface="Book Antiqua" panose="02040602050305030304" pitchFamily="18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důležitý postoj Ruska: dohoda, že Rakousko-Uhersko nebude mít námitek proti otevření černohorských úžin pro ruské válečné lodě a Rusko bude souhlasit s anexí</a:t>
            </a:r>
          </a:p>
          <a:p>
            <a:pPr lvl="0"/>
            <a:r>
              <a:rPr lang="cs-CZ" dirty="0">
                <a:latin typeface="Book Antiqua" panose="02040602050305030304" pitchFamily="18" charset="0"/>
              </a:rPr>
              <a:t>5. října 1908 císař František Josef I. oficiálně deklaroval anexi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(bez souhlasu velmocí)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Book Antiqua" panose="02040602050305030304" pitchFamily="18" charset="0"/>
              </a:rPr>
              <a:t>současně vyhlásilo plnou nezávislost na osmanské říši Bulharsko (odvedení pozornosti mezinárodní veřejnosti)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Book Antiqua" panose="02040602050305030304" pitchFamily="18" charset="0"/>
              </a:rPr>
              <a:t>= dva zásahy do statusu quo dohodnutém na berlínském kongresu. </a:t>
            </a:r>
          </a:p>
          <a:p>
            <a:r>
              <a:rPr lang="cs-CZ" u="sng" dirty="0">
                <a:latin typeface="Book Antiqua" panose="02040602050305030304" pitchFamily="18" charset="0"/>
              </a:rPr>
              <a:t>anekční krize: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proti anexi: nejostřeji Srbsko a Černá Hora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Srbové počítali s ozbrojeným konfliktem s Rakousko-Uherskem (díky Německu zažehnán)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počátek růstu napětí nejen v rakousko-srbských, ale i širších mezinárodních vztazích.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3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7307" y="3478491"/>
            <a:ext cx="3478491" cy="3026004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Historické okolnosti sarajevského atentátu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61" y="402859"/>
            <a:ext cx="5264150" cy="270321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0660" y="313038"/>
            <a:ext cx="6400799" cy="6392562"/>
          </a:xfrm>
        </p:spPr>
        <p:txBody>
          <a:bodyPr>
            <a:normAutofit fontScale="92500"/>
          </a:bodyPr>
          <a:lstStyle/>
          <a:p>
            <a:r>
              <a:rPr lang="cs-CZ" u="sng" dirty="0">
                <a:latin typeface="Book Antiqua" panose="02040602050305030304" pitchFamily="18" charset="0"/>
              </a:rPr>
              <a:t>MLADÁ BOSNA</a:t>
            </a:r>
          </a:p>
          <a:p>
            <a:r>
              <a:rPr lang="cs-CZ" dirty="0">
                <a:latin typeface="Book Antiqua" panose="02040602050305030304" pitchFamily="18" charset="0"/>
              </a:rPr>
              <a:t>V době anekční krize se začínají radikalizovat jihoslovanská studentská sdružení uvnitř Rakousko-Uherska (předtím hlavně osvětová činnost).</a:t>
            </a:r>
          </a:p>
          <a:p>
            <a:r>
              <a:rPr lang="cs-CZ" dirty="0">
                <a:latin typeface="Book Antiqua" panose="02040602050305030304" pitchFamily="18" charset="0"/>
              </a:rPr>
              <a:t> </a:t>
            </a:r>
          </a:p>
          <a:p>
            <a:r>
              <a:rPr lang="cs-CZ" u="sng" dirty="0">
                <a:latin typeface="Book Antiqua" panose="02040602050305030304" pitchFamily="18" charset="0"/>
              </a:rPr>
              <a:t>Mladá Bosna: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vznik: 1908 nebo 1910, impuls: pokus o atentát na generála </a:t>
            </a:r>
            <a:r>
              <a:rPr lang="cs-CZ" dirty="0" err="1">
                <a:latin typeface="Book Antiqua" panose="02040602050305030304" pitchFamily="18" charset="0"/>
              </a:rPr>
              <a:t>Varešanina</a:t>
            </a:r>
            <a:r>
              <a:rPr lang="cs-CZ" dirty="0">
                <a:latin typeface="Book Antiqua" panose="02040602050305030304" pitchFamily="18" charset="0"/>
              </a:rPr>
              <a:t>, zemského náčelníka Bosny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nebyla to jednotná, centralizovaná a hierarchická organizace s psaným programem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 err="1">
                <a:latin typeface="Book Antiqua" panose="02040602050305030304" pitchFamily="18" charset="0"/>
              </a:rPr>
              <a:t>Mladobosenci</a:t>
            </a:r>
            <a:r>
              <a:rPr lang="cs-CZ" dirty="0">
                <a:latin typeface="Book Antiqua" panose="02040602050305030304" pitchFamily="18" charset="0"/>
              </a:rPr>
              <a:t> součástí spontánního revolučního hnutí jihoslovanské mládeže, které sdružovalo především studenty a dělnickou mládež bez rozdílu konfese jak v rámci Rakousko-Uherska, tak zejména Chorvatska, Dalmácie, slovinských oblastí, Srbska a Černé Hory.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spolupráce s  militantními a nacionálně zaměřenými organizacemi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členy organizace spojoval zápal pro národní – </a:t>
            </a:r>
            <a:r>
              <a:rPr lang="cs-CZ" dirty="0" err="1">
                <a:latin typeface="Book Antiqua" panose="02040602050305030304" pitchFamily="18" charset="0"/>
              </a:rPr>
              <a:t>celojihoslovanskou</a:t>
            </a:r>
            <a:r>
              <a:rPr lang="cs-CZ" dirty="0">
                <a:latin typeface="Book Antiqua" panose="02040602050305030304" pitchFamily="18" charset="0"/>
              </a:rPr>
              <a:t> myšlenku a odpor ke stávajícímu politickému zřízení.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až do balkánských válek (1912–1913) byl jejich odpor demonstrován v zásadě neškodným způsobem, např. stávkami a protesty na školách atd.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po balkánských válkách se situace vyostřila – vznik propagandy některých nacionalistických organizací ze sousedního Srbska, nejvíce Národní obrany a sdružení Sjednocení nebo smrt</a:t>
            </a:r>
            <a:endParaRPr lang="cs-CZ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7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2" y="189471"/>
            <a:ext cx="10918594" cy="10379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latin typeface="Book Antiqua" panose="02040602050305030304" pitchFamily="18" charset="0"/>
              </a:rPr>
              <a:t>Historické okolnosti sarajevského atentátu</a:t>
            </a:r>
            <a:br>
              <a:rPr lang="cs-CZ" sz="2800" b="1" dirty="0">
                <a:latin typeface="Book Antiqua" panose="02040602050305030304" pitchFamily="18" charset="0"/>
              </a:rPr>
            </a:br>
            <a:r>
              <a:rPr lang="cs-CZ" sz="2200" b="1" dirty="0">
                <a:latin typeface="Book Antiqua" panose="02040602050305030304" pitchFamily="18" charset="0"/>
              </a:rPr>
              <a:t>organizace Národní obrana a Sjednocení nebo smrt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952" y="1055801"/>
            <a:ext cx="11642102" cy="59200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latin typeface="Book Antiqua" panose="02040602050305030304" pitchFamily="18" charset="0"/>
              </a:rPr>
              <a:t>na srbské straně hrála před první světovou válkou významnou roli organizace Národní obrana:</a:t>
            </a:r>
            <a:endParaRPr lang="cs-CZ" dirty="0">
              <a:latin typeface="Book Antiqua" panose="0204060205030503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kulturně a národně osvětová organizace, která vznikla v době anekční krize.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teze, že Rakousko-Uhersko je pro Srbsko po anexi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stejnou hrozbou, jako byli před lety osmanští Turci.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idea: všichni Srbové v království i za jeho hranicemi politicky by se měli sjednotit a postavit se proti nepříteli.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víra v nevyhnutelný konflikt s habsburskou monarchií a snažili se připravovat dobrovolníky na budoucí válku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pod její záštitou: vznik národně vzdělávacích spolků, ale i tělovýchovné a střelecké spolky, síť tajných agentů a informátorů na  územích, kde žilo srbské etnikum mimo Srbsko.</a:t>
            </a:r>
          </a:p>
          <a:p>
            <a:pPr marL="0" indent="0" algn="just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cs-CZ" u="sng" dirty="0">
                <a:latin typeface="Book Antiqua" panose="02040602050305030304" pitchFamily="18" charset="0"/>
              </a:rPr>
              <a:t>Další srbský spolek: Sjednocení nebo smrt, známý spíše pod názvem Černá ruka </a:t>
            </a:r>
            <a:endParaRPr lang="cs-CZ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také důraz na nacionální agitaci mezi zahraničními Srby, propagandistická kampaň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tajná důstojnická organizace vzniklá roku 1911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ostře vystupující proti habsburské monarchii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jádro: iniciátoři vraždy krále Alexandra I. </a:t>
            </a:r>
            <a:r>
              <a:rPr lang="cs-CZ" dirty="0" err="1">
                <a:latin typeface="Book Antiqua" panose="02040602050305030304" pitchFamily="18" charset="0"/>
              </a:rPr>
              <a:t>Obrenoviće</a:t>
            </a:r>
            <a:r>
              <a:rPr lang="cs-CZ" dirty="0">
                <a:latin typeface="Book Antiqua" panose="02040602050305030304" pitchFamily="18" charset="0"/>
              </a:rPr>
              <a:t> z května 1903.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v čele: důstojník srbského generálního štábu a zastánce velkosrbské ideje Dragutin </a:t>
            </a:r>
            <a:r>
              <a:rPr lang="cs-CZ" dirty="0" err="1">
                <a:latin typeface="Book Antiqua" panose="02040602050305030304" pitchFamily="18" charset="0"/>
              </a:rPr>
              <a:t>Dimitrijević</a:t>
            </a:r>
            <a:r>
              <a:rPr lang="cs-CZ" dirty="0">
                <a:latin typeface="Book Antiqua" panose="02040602050305030304" pitchFamily="18" charset="0"/>
              </a:rPr>
              <a:t>, zvaný </a:t>
            </a:r>
            <a:r>
              <a:rPr lang="cs-CZ" dirty="0" err="1">
                <a:latin typeface="Book Antiqua" panose="02040602050305030304" pitchFamily="18" charset="0"/>
              </a:rPr>
              <a:t>Apis</a:t>
            </a:r>
            <a:r>
              <a:rPr lang="cs-CZ" i="1" dirty="0">
                <a:latin typeface="Book Antiqua" panose="02040602050305030304" pitchFamily="18" charset="0"/>
              </a:rPr>
              <a:t>. </a:t>
            </a:r>
            <a:endParaRPr lang="cs-CZ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význam Černé ruky postupně sílil a Srbsko se tak ocitlo na přelomu roku 1914 na pokraji vojenského převratu.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Book Antiqua" panose="02040602050305030304" pitchFamily="18" charset="0"/>
              </a:rPr>
              <a:t>právě v této době se dostal do kontaktu zástupce Černé ruky v 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Vladimir </a:t>
            </a:r>
            <a:r>
              <a:rPr lang="cs-CZ" dirty="0" err="1">
                <a:latin typeface="Book Antiqua" panose="02040602050305030304" pitchFamily="18" charset="0"/>
              </a:rPr>
              <a:t>Gačinović</a:t>
            </a:r>
            <a:r>
              <a:rPr lang="cs-CZ" dirty="0">
                <a:latin typeface="Book Antiqua" panose="02040602050305030304" pitchFamily="18" charset="0"/>
              </a:rPr>
              <a:t> se sarajevskými </a:t>
            </a:r>
            <a:r>
              <a:rPr lang="cs-CZ" dirty="0" err="1">
                <a:latin typeface="Book Antiqua" panose="02040602050305030304" pitchFamily="18" charset="0"/>
              </a:rPr>
              <a:t>mladobosenci</a:t>
            </a:r>
            <a:r>
              <a:rPr lang="cs-CZ" dirty="0">
                <a:latin typeface="Book Antiqua" panose="02040602050305030304" pitchFamily="18" charset="0"/>
              </a:rPr>
              <a:t> Danilo </a:t>
            </a:r>
            <a:r>
              <a:rPr lang="cs-CZ" dirty="0" err="1">
                <a:latin typeface="Book Antiqua" panose="02040602050305030304" pitchFamily="18" charset="0"/>
              </a:rPr>
              <a:t>Ilićem</a:t>
            </a:r>
            <a:r>
              <a:rPr lang="cs-CZ" dirty="0">
                <a:latin typeface="Book Antiqua" panose="02040602050305030304" pitchFamily="18" charset="0"/>
              </a:rPr>
              <a:t> a </a:t>
            </a:r>
            <a:r>
              <a:rPr lang="cs-CZ" dirty="0" err="1">
                <a:latin typeface="Book Antiqua" panose="02040602050305030304" pitchFamily="18" charset="0"/>
              </a:rPr>
              <a:t>Muhamedem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Mehmedbašićem</a:t>
            </a:r>
            <a:endParaRPr lang="cs-CZ" dirty="0">
              <a:latin typeface="Book Antiqua" panose="02040602050305030304" pitchFamily="18" charset="0"/>
            </a:endParaRP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ti </a:t>
            </a:r>
            <a:r>
              <a:rPr lang="cs-CZ" dirty="0" err="1">
                <a:latin typeface="Book Antiqua" panose="02040602050305030304" pitchFamily="18" charset="0"/>
              </a:rPr>
              <a:t>Gačinoviće</a:t>
            </a:r>
            <a:r>
              <a:rPr lang="cs-CZ" dirty="0">
                <a:latin typeface="Book Antiqua" panose="02040602050305030304" pitchFamily="18" charset="0"/>
              </a:rPr>
              <a:t> informovali, že mají v plánu provést atentát na zemského náčelníka </a:t>
            </a:r>
            <a:r>
              <a:rPr lang="cs-CZ" dirty="0" err="1">
                <a:latin typeface="Book Antiqua" panose="02040602050305030304" pitchFamily="18" charset="0"/>
              </a:rPr>
              <a:t>BaH</a:t>
            </a:r>
            <a:r>
              <a:rPr lang="cs-CZ" dirty="0">
                <a:latin typeface="Book Antiqua" panose="02040602050305030304" pitchFamily="18" charset="0"/>
              </a:rPr>
              <a:t> generála Oskara </a:t>
            </a:r>
            <a:r>
              <a:rPr lang="cs-CZ" dirty="0" err="1">
                <a:latin typeface="Book Antiqua" panose="02040602050305030304" pitchFamily="18" charset="0"/>
              </a:rPr>
              <a:t>Potiorka</a:t>
            </a:r>
            <a:endParaRPr lang="cs-CZ" dirty="0">
              <a:latin typeface="Book Antiqua" panose="02040602050305030304" pitchFamily="18" charset="0"/>
            </a:endParaRPr>
          </a:p>
          <a:p>
            <a:pPr lvl="0" algn="just"/>
            <a:r>
              <a:rPr lang="cs-CZ" dirty="0">
                <a:latin typeface="Book Antiqua" panose="02040602050305030304" pitchFamily="18" charset="0"/>
              </a:rPr>
              <a:t>počátkem roku 1914 se Danilo </a:t>
            </a:r>
            <a:r>
              <a:rPr lang="cs-CZ" dirty="0" err="1">
                <a:latin typeface="Book Antiqua" panose="02040602050305030304" pitchFamily="18" charset="0"/>
              </a:rPr>
              <a:t>Ilić</a:t>
            </a:r>
            <a:r>
              <a:rPr lang="cs-CZ" dirty="0">
                <a:latin typeface="Book Antiqua" panose="02040602050305030304" pitchFamily="18" charset="0"/>
              </a:rPr>
              <a:t> rozhodl najít vhodné mladé lidi, kteří by mu atentát pomohli uskutečnit.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7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89471"/>
            <a:ext cx="10459994" cy="69665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Přípravy atentátu na následníka trůnu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3377" y="716438"/>
            <a:ext cx="7503736" cy="614156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cs-CZ" sz="2000" dirty="0" err="1">
                <a:latin typeface="Book Antiqua" panose="02040602050305030304" pitchFamily="18" charset="0"/>
              </a:rPr>
              <a:t>Apis</a:t>
            </a:r>
            <a:r>
              <a:rPr lang="cs-CZ" sz="2000" dirty="0">
                <a:latin typeface="Book Antiqua" panose="02040602050305030304" pitchFamily="18" charset="0"/>
              </a:rPr>
              <a:t> spatřoval (mylně) v následníkovi rakousko-uherského trůnu Františku Ferdinandovi, „hlavu válečné strany“ ve Vídni. </a:t>
            </a:r>
          </a:p>
          <a:p>
            <a:pPr lvl="0" algn="just"/>
            <a:r>
              <a:rPr lang="cs-CZ" sz="2000" dirty="0">
                <a:latin typeface="Book Antiqua" panose="02040602050305030304" pitchFamily="18" charset="0"/>
              </a:rPr>
              <a:t>srbská propaganda zdůrazňovala, že po nástupu arcivévody na trůn zavládne centralismus, který povede k pevnějšímu připoutání Chorvatů a Slovinců k monarchii, a tím bude zmařen srbský plán na vybudování velké říše jižních Slovanů</a:t>
            </a:r>
          </a:p>
          <a:p>
            <a:pPr lvl="0" algn="just"/>
            <a:r>
              <a:rPr lang="cs-CZ" sz="2000" dirty="0">
                <a:latin typeface="Book Antiqua" panose="02040602050305030304" pitchFamily="18" charset="0"/>
              </a:rPr>
              <a:t>první zpráva o záměrech atentátu se dostala z Bělehradu do Vídně v únoru 1914. </a:t>
            </a:r>
          </a:p>
          <a:p>
            <a:pPr lvl="0" algn="just"/>
            <a:r>
              <a:rPr lang="cs-CZ" sz="2000" dirty="0">
                <a:latin typeface="Book Antiqua" panose="02040602050305030304" pitchFamily="18" charset="0"/>
              </a:rPr>
              <a:t>fakt, že František Ferdinand pojede do Bosny, byl znám již v roce 1913</a:t>
            </a:r>
          </a:p>
          <a:p>
            <a:pPr algn="just"/>
            <a:r>
              <a:rPr lang="cs-CZ" sz="2000" dirty="0">
                <a:latin typeface="Book Antiqua" panose="02040602050305030304" pitchFamily="18" charset="0"/>
              </a:rPr>
              <a:t>tři z atentátníků se o návštěvě arcivévody dozvěděli až v březnu 1914</a:t>
            </a:r>
          </a:p>
          <a:p>
            <a:pPr lvl="0" algn="just"/>
            <a:r>
              <a:rPr lang="cs-CZ" sz="2000" dirty="0">
                <a:latin typeface="Book Antiqua" panose="02040602050305030304" pitchFamily="18" charset="0"/>
              </a:rPr>
              <a:t>přítel Danilo </a:t>
            </a:r>
            <a:r>
              <a:rPr lang="cs-CZ" sz="2000" dirty="0" err="1">
                <a:latin typeface="Book Antiqua" panose="02040602050305030304" pitchFamily="18" charset="0"/>
              </a:rPr>
              <a:t>Iliće</a:t>
            </a:r>
            <a:r>
              <a:rPr lang="cs-CZ" sz="2000" dirty="0">
                <a:latin typeface="Book Antiqua" panose="02040602050305030304" pitchFamily="18" charset="0"/>
              </a:rPr>
              <a:t> Mihajlo </a:t>
            </a:r>
            <a:r>
              <a:rPr lang="cs-CZ" sz="2000" dirty="0" err="1">
                <a:latin typeface="Book Antiqua" panose="02040602050305030304" pitchFamily="18" charset="0"/>
              </a:rPr>
              <a:t>Pušara</a:t>
            </a:r>
            <a:r>
              <a:rPr lang="cs-CZ" sz="2000" dirty="0">
                <a:latin typeface="Book Antiqua" panose="02040602050305030304" pitchFamily="18" charset="0"/>
              </a:rPr>
              <a:t> vystřihl oznámení o návštěvě z místních novin a poslal ho korespondenčním lístkem bez dalšího vysvětlení jednomu z mladých atentátníků </a:t>
            </a:r>
            <a:r>
              <a:rPr lang="cs-CZ" sz="2000" dirty="0" err="1">
                <a:latin typeface="Book Antiqua" panose="02040602050305030304" pitchFamily="18" charset="0"/>
              </a:rPr>
              <a:t>Nedeljko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latin typeface="Book Antiqua" panose="02040602050305030304" pitchFamily="18" charset="0"/>
              </a:rPr>
              <a:t>Čabrinovićovi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ten ukázal zprávu svému kolegovi </a:t>
            </a:r>
            <a:r>
              <a:rPr lang="cs-CZ" sz="2000" dirty="0" err="1">
                <a:latin typeface="Book Antiqua" panose="02040602050305030304" pitchFamily="18" charset="0"/>
              </a:rPr>
              <a:t>Gavrilo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latin typeface="Book Antiqua" panose="02040602050305030304" pitchFamily="18" charset="0"/>
              </a:rPr>
              <a:t>Principovi</a:t>
            </a:r>
            <a:endParaRPr lang="cs-CZ" sz="2000" dirty="0">
              <a:latin typeface="Book Antiqua" panose="02040602050305030304" pitchFamily="18" charset="0"/>
            </a:endParaRP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po přečtení této zprávy se mladí muži rozhodli pro uskutečnění atentátu</a:t>
            </a: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pro svůj plán získali třetího spiklence </a:t>
            </a:r>
            <a:r>
              <a:rPr lang="cs-CZ" sz="2000" dirty="0" err="1">
                <a:latin typeface="Book Antiqua" panose="02040602050305030304" pitchFamily="18" charset="0"/>
              </a:rPr>
              <a:t>Trifko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latin typeface="Book Antiqua" panose="02040602050305030304" pitchFamily="18" charset="0"/>
              </a:rPr>
              <a:t>Grabeže</a:t>
            </a:r>
            <a:endParaRPr lang="cs-CZ" sz="2000" dirty="0">
              <a:latin typeface="Book Antiqua" panose="02040602050305030304" pitchFamily="18" charset="0"/>
            </a:endParaRP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nikdo z nich však neměl prostředky pro vykonání svého plánu, proto hledali 		podporu v ilegálních srbských kruzích</a:t>
            </a: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navázali kontakt s organizací Sjednocení nebo smrt</a:t>
            </a: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příslušník Černé ruky major Vojislav </a:t>
            </a:r>
            <a:r>
              <a:rPr lang="cs-CZ" sz="2000" dirty="0" err="1">
                <a:latin typeface="Book Antiqua" panose="02040602050305030304" pitchFamily="18" charset="0"/>
              </a:rPr>
              <a:t>Tankosić</a:t>
            </a:r>
            <a:r>
              <a:rPr lang="cs-CZ" sz="2000" dirty="0">
                <a:latin typeface="Book Antiqua" panose="02040602050305030304" pitchFamily="18" charset="0"/>
              </a:rPr>
              <a:t> jim obstaral zbraně </a:t>
            </a:r>
          </a:p>
          <a:p>
            <a:pPr marL="0" lvl="0" indent="0" algn="just">
              <a:buNone/>
            </a:pPr>
            <a:r>
              <a:rPr lang="cs-CZ" sz="2000" dirty="0">
                <a:latin typeface="Book Antiqua" panose="02040602050305030304" pitchFamily="18" charset="0"/>
              </a:rPr>
              <a:t>	- výcvik v zacházení se zbraní (každý si 25x vystřelil na dubový kmen ve tvaru 		lidského těla) = nejhorší střelec Princip </a:t>
            </a:r>
          </a:p>
          <a:p>
            <a:pPr algn="just"/>
            <a:endParaRPr lang="cs-CZ" sz="2000" dirty="0">
              <a:latin typeface="Book Antiqua" panose="02040602050305030304" pitchFamily="18" charset="0"/>
            </a:endParaRPr>
          </a:p>
          <a:p>
            <a:pPr lvl="0" algn="just"/>
            <a:r>
              <a:rPr lang="cs-CZ" sz="2000" dirty="0">
                <a:latin typeface="Book Antiqua" panose="02040602050305030304" pitchFamily="18" charset="0"/>
              </a:rPr>
              <a:t>Mezitím Danilo </a:t>
            </a:r>
            <a:r>
              <a:rPr lang="cs-CZ" sz="2000" dirty="0" err="1">
                <a:latin typeface="Book Antiqua" panose="02040602050305030304" pitchFamily="18" charset="0"/>
              </a:rPr>
              <a:t>Ilić</a:t>
            </a:r>
            <a:r>
              <a:rPr lang="cs-CZ" sz="2000" dirty="0">
                <a:latin typeface="Book Antiqua" panose="02040602050305030304" pitchFamily="18" charset="0"/>
              </a:rPr>
              <a:t> v Sarajevu pokračoval v přípravách atentát a ozbrojil tři zcela jiné mladíky: </a:t>
            </a:r>
            <a:r>
              <a:rPr lang="cs-CZ" sz="2000" dirty="0" err="1">
                <a:latin typeface="Book Antiqua" panose="02040602050305030304" pitchFamily="18" charset="0"/>
              </a:rPr>
              <a:t>Cvetko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latin typeface="Book Antiqua" panose="02040602050305030304" pitchFamily="18" charset="0"/>
              </a:rPr>
              <a:t>Popoviće</a:t>
            </a:r>
            <a:r>
              <a:rPr lang="cs-CZ" sz="2000" dirty="0">
                <a:latin typeface="Book Antiqua" panose="02040602050305030304" pitchFamily="18" charset="0"/>
              </a:rPr>
              <a:t>, </a:t>
            </a:r>
            <a:r>
              <a:rPr lang="cs-CZ" sz="2000" dirty="0" err="1">
                <a:latin typeface="Book Antiqua" panose="02040602050305030304" pitchFamily="18" charset="0"/>
              </a:rPr>
              <a:t>Vaso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latin typeface="Book Antiqua" panose="02040602050305030304" pitchFamily="18" charset="0"/>
              </a:rPr>
              <a:t>Čubriloviće</a:t>
            </a:r>
            <a:r>
              <a:rPr lang="cs-CZ" sz="2000" dirty="0">
                <a:latin typeface="Book Antiqua" panose="02040602050305030304" pitchFamily="18" charset="0"/>
              </a:rPr>
              <a:t> a </a:t>
            </a:r>
            <a:r>
              <a:rPr lang="cs-CZ" sz="2000" dirty="0" err="1">
                <a:latin typeface="Book Antiqua" panose="02040602050305030304" pitchFamily="18" charset="0"/>
              </a:rPr>
              <a:t>Muhameda</a:t>
            </a:r>
            <a:r>
              <a:rPr lang="cs-CZ" sz="2000" dirty="0">
                <a:latin typeface="Book Antiqua" panose="02040602050305030304" pitchFamily="18" charset="0"/>
              </a:rPr>
              <a:t> </a:t>
            </a:r>
            <a:r>
              <a:rPr lang="cs-CZ" sz="2000" dirty="0" err="1">
                <a:latin typeface="Book Antiqua" panose="02040602050305030304" pitchFamily="18" charset="0"/>
              </a:rPr>
              <a:t>Mehmedbašiće</a:t>
            </a:r>
            <a:r>
              <a:rPr lang="cs-CZ" sz="2000" dirty="0">
                <a:latin typeface="Book Antiqua" panose="02040602050305030304" pitchFamily="18" charset="0"/>
              </a:rPr>
              <a:t>, z nichž nikdo nebyl ve spojení se Srbskem. Mezi oběma skupinami byl pojítkem pouze Danilo </a:t>
            </a:r>
            <a:r>
              <a:rPr lang="cs-CZ" sz="2000" dirty="0" err="1">
                <a:latin typeface="Book Antiqua" panose="02040602050305030304" pitchFamily="18" charset="0"/>
              </a:rPr>
              <a:t>Ilić</a:t>
            </a:r>
            <a:r>
              <a:rPr lang="cs-CZ" sz="2000" dirty="0">
                <a:latin typeface="Book Antiqua" panose="02040602050305030304" pitchFamily="18" charset="0"/>
              </a:rPr>
              <a:t>.  </a:t>
            </a:r>
          </a:p>
          <a:p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09089" y="988541"/>
            <a:ext cx="4019300" cy="41679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cs-CZ" sz="1400" dirty="0"/>
              <a:t>3. prosince 1913 otiskl list </a:t>
            </a:r>
            <a:r>
              <a:rPr lang="cs-CZ" sz="1400" i="1" dirty="0" err="1"/>
              <a:t>Srbobran</a:t>
            </a:r>
            <a:r>
              <a:rPr lang="cs-CZ" sz="1400" dirty="0"/>
              <a:t> vydávaný v Chicagu a dále rozšiřovaný do Srbska a </a:t>
            </a:r>
            <a:r>
              <a:rPr lang="cs-CZ" sz="1400" dirty="0" err="1"/>
              <a:t>BaH</a:t>
            </a:r>
            <a:r>
              <a:rPr lang="cs-CZ" sz="1400" dirty="0"/>
              <a:t> jednoznačnou výzvu: „</a:t>
            </a:r>
            <a:r>
              <a:rPr lang="cs-CZ" sz="1400" i="1" dirty="0"/>
              <a:t>Rakouský následník trůnu přislíbil na jaře navštívit Sarajevo. Každý Srb by si to měl uvědomit. Když chce následník trůnu do Bosny, ponese následky […] Srbové, chopte se všeho, co máte po ruce. Nožů, střelných zbraní, bomb a</a:t>
            </a:r>
            <a:r>
              <a:rPr lang="cs-CZ" sz="1400" dirty="0"/>
              <a:t> </a:t>
            </a:r>
            <a:r>
              <a:rPr lang="cs-CZ" sz="1400" i="1" dirty="0"/>
              <a:t>dynamitů, </a:t>
            </a:r>
            <a:r>
              <a:rPr lang="cs-CZ" sz="1400" i="1" dirty="0" err="1"/>
              <a:t>yykonejte</a:t>
            </a:r>
            <a:r>
              <a:rPr lang="cs-CZ" sz="1400" i="1" dirty="0"/>
              <a:t> svatou pomstu. Smrt habsburské dynastii. Nechť je věčnou památkou těch hrdinů, kteří pro ni pozvednou ruku!“ </a:t>
            </a:r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(SKŘIVAN, Aleš: </a:t>
            </a:r>
            <a:r>
              <a:rPr lang="cs-CZ" sz="1400" i="1" dirty="0"/>
              <a:t>Sarajevo, 28. červen 1914.</a:t>
            </a:r>
            <a:r>
              <a:rPr lang="cs-CZ" sz="1400" dirty="0"/>
              <a:t> In: Historický obzor 5, 7/8, Praha 1994, s. 146.)</a:t>
            </a:r>
          </a:p>
        </p:txBody>
      </p:sp>
    </p:spTree>
    <p:extLst>
      <p:ext uri="{BB962C8B-B14F-4D97-AF65-F5344CB8AC3E}">
        <p14:creationId xmlns:p14="http://schemas.microsoft.com/office/powerpoint/2010/main" val="1363982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3119</TotalTime>
  <Words>4561</Words>
  <Application>Microsoft Office PowerPoint</Application>
  <PresentationFormat>Širokoúhlá obrazovka</PresentationFormat>
  <Paragraphs>266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Wingdings</vt:lpstr>
      <vt:lpstr>Nebe</vt:lpstr>
      <vt:lpstr>Sarajevský atentát a jeho následky</vt:lpstr>
      <vt:lpstr>Historické okolnosti sarajevského atentátu</vt:lpstr>
      <vt:lpstr>Historické okolnosti sarajevského atentátu: MEZINÁRODNĚ-POLITICKÁ SITUACE V EVROPĚ PO BERLÍNSKÉM KONGRESU </vt:lpstr>
      <vt:lpstr>Historické okolnosti sarajevského atentátu: MEZINÁRODNĚ-POLITICKÁ SITUACE V EVROPĚ PO BERLÍNSKÉM KONGRESU</vt:lpstr>
      <vt:lpstr>Historické okolnosti sarajevského atentátu </vt:lpstr>
      <vt:lpstr>Historické okolnosti sarajevského atentátu</vt:lpstr>
      <vt:lpstr>Historické okolnosti sarajevského atentátu</vt:lpstr>
      <vt:lpstr>Historické okolnosti sarajevského atentátu organizace Národní obrana a Sjednocení nebo smrt </vt:lpstr>
      <vt:lpstr>Přípravy atentátu na následníka trůnu </vt:lpstr>
      <vt:lpstr>Cesta atentátníků z Bělehradu do Sarajeva </vt:lpstr>
      <vt:lpstr>PRŮBĚH ATENTÁTU</vt:lpstr>
      <vt:lpstr>Průběh atentátu</vt:lpstr>
      <vt:lpstr>Průběh atentátu</vt:lpstr>
      <vt:lpstr>Průběh atentátu</vt:lpstr>
      <vt:lpstr>Průběh atentátu 28. červen</vt:lpstr>
      <vt:lpstr>Průběh atentátu 28. červen</vt:lpstr>
      <vt:lpstr>Průběh atentátu</vt:lpstr>
      <vt:lpstr>Po atentátu</vt:lpstr>
      <vt:lpstr>GAVRILO PRINCIP A JEHO DALŠÍ OSUD</vt:lpstr>
      <vt:lpstr>Bezprostřední reakce a NÁsledky</vt:lpstr>
      <vt:lpstr>Umělecké zpracování tématu atentátu v českém prostředí </vt:lpstr>
      <vt:lpstr>shrnutí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Sarajevský atentát a jeho následky</dc:title>
  <dc:creator>User</dc:creator>
  <cp:lastModifiedBy>Václav Štěpánek</cp:lastModifiedBy>
  <cp:revision>39</cp:revision>
  <dcterms:created xsi:type="dcterms:W3CDTF">2021-04-05T19:00:05Z</dcterms:created>
  <dcterms:modified xsi:type="dcterms:W3CDTF">2022-04-07T12:00:32Z</dcterms:modified>
</cp:coreProperties>
</file>