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79" r:id="rId4"/>
    <p:sldId id="280" r:id="rId5"/>
    <p:sldId id="278" r:id="rId6"/>
    <p:sldId id="276" r:id="rId7"/>
    <p:sldId id="282" r:id="rId8"/>
    <p:sldId id="281" r:id="rId9"/>
    <p:sldId id="277" r:id="rId10"/>
    <p:sldId id="283" r:id="rId11"/>
    <p:sldId id="287" r:id="rId12"/>
    <p:sldId id="284" r:id="rId13"/>
    <p:sldId id="285" r:id="rId14"/>
    <p:sldId id="286" r:id="rId15"/>
    <p:sldId id="290" r:id="rId16"/>
    <p:sldId id="289" r:id="rId17"/>
    <p:sldId id="291" r:id="rId18"/>
    <p:sldId id="288" r:id="rId19"/>
    <p:sldId id="262" r:id="rId20"/>
    <p:sldId id="297" r:id="rId21"/>
    <p:sldId id="292" r:id="rId22"/>
    <p:sldId id="293" r:id="rId23"/>
    <p:sldId id="294" r:id="rId24"/>
    <p:sldId id="295" r:id="rId25"/>
    <p:sldId id="296" r:id="rId26"/>
    <p:sldId id="298" r:id="rId27"/>
    <p:sldId id="299" r:id="rId28"/>
    <p:sldId id="300" r:id="rId29"/>
    <p:sldId id="301" r:id="rId30"/>
    <p:sldId id="302" r:id="rId31"/>
    <p:sldId id="303" r:id="rId32"/>
    <p:sldId id="309" r:id="rId33"/>
    <p:sldId id="311" r:id="rId34"/>
    <p:sldId id="312" r:id="rId35"/>
    <p:sldId id="304" r:id="rId36"/>
    <p:sldId id="305" r:id="rId37"/>
    <p:sldId id="306" r:id="rId38"/>
    <p:sldId id="307" r:id="rId39"/>
  </p:sldIdLst>
  <p:sldSz cx="9144000" cy="6858000" type="screen4x3"/>
  <p:notesSz cx="7099300" cy="10234613"/>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BF5E0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56" autoAdjust="0"/>
    <p:restoredTop sz="94660"/>
  </p:normalViewPr>
  <p:slideViewPr>
    <p:cSldViewPr>
      <p:cViewPr varScale="1">
        <p:scale>
          <a:sx n="127" d="100"/>
          <a:sy n="127" d="100"/>
        </p:scale>
        <p:origin x="-116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k-S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k-SK"/>
          </a:p>
        </p:txBody>
      </p:sp>
      <p:sp>
        <p:nvSpPr>
          <p:cNvPr id="4" name="Date Placeholder 3"/>
          <p:cNvSpPr>
            <a:spLocks noGrp="1"/>
          </p:cNvSpPr>
          <p:nvPr>
            <p:ph type="dt" sz="half" idx="10"/>
          </p:nvPr>
        </p:nvSpPr>
        <p:spPr/>
        <p:txBody>
          <a:bodyPr/>
          <a:lstStyle/>
          <a:p>
            <a:fld id="{59036243-B676-41DF-B742-9EF468D5E10F}" type="datetimeFigureOut">
              <a:rPr lang="sk-SK" smtClean="0"/>
              <a:pPr/>
              <a:t>9. 4. 2017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A81797CE-F101-423F-BA65-1854A620B862}" type="slidenum">
              <a:rPr lang="sk-SK" smtClean="0"/>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k-S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4" name="Date Placeholder 3"/>
          <p:cNvSpPr>
            <a:spLocks noGrp="1"/>
          </p:cNvSpPr>
          <p:nvPr>
            <p:ph type="dt" sz="half" idx="10"/>
          </p:nvPr>
        </p:nvSpPr>
        <p:spPr/>
        <p:txBody>
          <a:bodyPr/>
          <a:lstStyle/>
          <a:p>
            <a:fld id="{59036243-B676-41DF-B742-9EF468D5E10F}" type="datetimeFigureOut">
              <a:rPr lang="sk-SK" smtClean="0"/>
              <a:pPr/>
              <a:t>9. 4. 2017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A81797CE-F101-423F-BA65-1854A620B862}" type="slidenum">
              <a:rPr lang="sk-SK" smtClean="0"/>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k-SK"/>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4" name="Date Placeholder 3"/>
          <p:cNvSpPr>
            <a:spLocks noGrp="1"/>
          </p:cNvSpPr>
          <p:nvPr>
            <p:ph type="dt" sz="half" idx="10"/>
          </p:nvPr>
        </p:nvSpPr>
        <p:spPr/>
        <p:txBody>
          <a:bodyPr/>
          <a:lstStyle/>
          <a:p>
            <a:fld id="{59036243-B676-41DF-B742-9EF468D5E10F}" type="datetimeFigureOut">
              <a:rPr lang="sk-SK" smtClean="0"/>
              <a:pPr/>
              <a:t>9. 4. 2017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A81797CE-F101-423F-BA65-1854A620B862}" type="slidenum">
              <a:rPr lang="sk-SK" smtClean="0"/>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k-S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4" name="Date Placeholder 3"/>
          <p:cNvSpPr>
            <a:spLocks noGrp="1"/>
          </p:cNvSpPr>
          <p:nvPr>
            <p:ph type="dt" sz="half" idx="10"/>
          </p:nvPr>
        </p:nvSpPr>
        <p:spPr/>
        <p:txBody>
          <a:bodyPr/>
          <a:lstStyle/>
          <a:p>
            <a:fld id="{59036243-B676-41DF-B742-9EF468D5E10F}" type="datetimeFigureOut">
              <a:rPr lang="sk-SK" smtClean="0"/>
              <a:pPr/>
              <a:t>9. 4. 2017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A81797CE-F101-423F-BA65-1854A620B862}" type="slidenum">
              <a:rPr lang="sk-SK" smtClean="0"/>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k-S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036243-B676-41DF-B742-9EF468D5E10F}" type="datetimeFigureOut">
              <a:rPr lang="sk-SK" smtClean="0"/>
              <a:pPr/>
              <a:t>9. 4. 2017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A81797CE-F101-423F-BA65-1854A620B862}" type="slidenum">
              <a:rPr lang="sk-SK" smtClean="0"/>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k-SK"/>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5" name="Date Placeholder 4"/>
          <p:cNvSpPr>
            <a:spLocks noGrp="1"/>
          </p:cNvSpPr>
          <p:nvPr>
            <p:ph type="dt" sz="half" idx="10"/>
          </p:nvPr>
        </p:nvSpPr>
        <p:spPr/>
        <p:txBody>
          <a:bodyPr/>
          <a:lstStyle/>
          <a:p>
            <a:fld id="{59036243-B676-41DF-B742-9EF468D5E10F}" type="datetimeFigureOut">
              <a:rPr lang="sk-SK" smtClean="0"/>
              <a:pPr/>
              <a:t>9. 4. 2017</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A81797CE-F101-423F-BA65-1854A620B862}" type="slidenum">
              <a:rPr lang="sk-SK" smtClean="0"/>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k-S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7" name="Date Placeholder 6"/>
          <p:cNvSpPr>
            <a:spLocks noGrp="1"/>
          </p:cNvSpPr>
          <p:nvPr>
            <p:ph type="dt" sz="half" idx="10"/>
          </p:nvPr>
        </p:nvSpPr>
        <p:spPr/>
        <p:txBody>
          <a:bodyPr/>
          <a:lstStyle/>
          <a:p>
            <a:fld id="{59036243-B676-41DF-B742-9EF468D5E10F}" type="datetimeFigureOut">
              <a:rPr lang="sk-SK" smtClean="0"/>
              <a:pPr/>
              <a:t>9. 4. 2017</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A81797CE-F101-423F-BA65-1854A620B862}" type="slidenum">
              <a:rPr lang="sk-SK" smtClean="0"/>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k-SK"/>
          </a:p>
        </p:txBody>
      </p:sp>
      <p:sp>
        <p:nvSpPr>
          <p:cNvPr id="3" name="Date Placeholder 2"/>
          <p:cNvSpPr>
            <a:spLocks noGrp="1"/>
          </p:cNvSpPr>
          <p:nvPr>
            <p:ph type="dt" sz="half" idx="10"/>
          </p:nvPr>
        </p:nvSpPr>
        <p:spPr/>
        <p:txBody>
          <a:bodyPr/>
          <a:lstStyle/>
          <a:p>
            <a:fld id="{59036243-B676-41DF-B742-9EF468D5E10F}" type="datetimeFigureOut">
              <a:rPr lang="sk-SK" smtClean="0"/>
              <a:pPr/>
              <a:t>9. 4. 2017</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A81797CE-F101-423F-BA65-1854A620B862}" type="slidenum">
              <a:rPr lang="sk-SK" smtClean="0"/>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036243-B676-41DF-B742-9EF468D5E10F}" type="datetimeFigureOut">
              <a:rPr lang="sk-SK" smtClean="0"/>
              <a:pPr/>
              <a:t>9. 4. 2017</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A81797CE-F101-423F-BA65-1854A620B862}" type="slidenum">
              <a:rPr lang="sk-SK" smtClean="0"/>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k-S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036243-B676-41DF-B742-9EF468D5E10F}" type="datetimeFigureOut">
              <a:rPr lang="sk-SK" smtClean="0"/>
              <a:pPr/>
              <a:t>9. 4. 2017</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A81797CE-F101-423F-BA65-1854A620B862}" type="slidenum">
              <a:rPr lang="sk-SK" smtClean="0"/>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k-S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036243-B676-41DF-B742-9EF468D5E10F}" type="datetimeFigureOut">
              <a:rPr lang="sk-SK" smtClean="0"/>
              <a:pPr/>
              <a:t>9. 4. 2017</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A81797CE-F101-423F-BA65-1854A620B862}" type="slidenum">
              <a:rPr lang="sk-SK" smtClean="0"/>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k-SK"/>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036243-B676-41DF-B742-9EF468D5E10F}" type="datetimeFigureOut">
              <a:rPr lang="sk-SK" smtClean="0"/>
              <a:pPr/>
              <a:t>9. 4. 2017</a:t>
            </a:fld>
            <a:endParaRPr lang="sk-SK"/>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797CE-F101-423F-BA65-1854A620B862}" type="slidenum">
              <a:rPr lang="sk-SK" smtClean="0"/>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basteion.jpg"/>
          <p:cNvPicPr>
            <a:picLocks noChangeAspect="1"/>
          </p:cNvPicPr>
          <p:nvPr/>
        </p:nvPicPr>
        <p:blipFill>
          <a:blip r:embed="rId2"/>
          <a:stretch>
            <a:fillRect/>
          </a:stretch>
        </p:blipFill>
        <p:spPr>
          <a:xfrm>
            <a:off x="2000232" y="1714488"/>
            <a:ext cx="5143536" cy="3880709"/>
          </a:xfrm>
          <a:prstGeom prst="rect">
            <a:avLst/>
          </a:prstGeom>
        </p:spPr>
      </p:pic>
      <p:sp>
        <p:nvSpPr>
          <p:cNvPr id="2" name="Title 1"/>
          <p:cNvSpPr>
            <a:spLocks noGrp="1"/>
          </p:cNvSpPr>
          <p:nvPr>
            <p:ph type="ctrTitle"/>
          </p:nvPr>
        </p:nvSpPr>
        <p:spPr>
          <a:xfrm>
            <a:off x="785786" y="142852"/>
            <a:ext cx="7772400" cy="1470025"/>
          </a:xfrm>
        </p:spPr>
        <p:txBody>
          <a:bodyPr>
            <a:normAutofit/>
          </a:bodyPr>
          <a:lstStyle/>
          <a:p>
            <a:r>
              <a:rPr lang="cs-CZ" b="1" dirty="0" err="1" smtClean="0"/>
              <a:t>The</a:t>
            </a:r>
            <a:r>
              <a:rPr lang="cs-CZ" b="1" dirty="0" smtClean="0"/>
              <a:t> </a:t>
            </a:r>
            <a:r>
              <a:rPr lang="cs-CZ" b="1" dirty="0" err="1" smtClean="0"/>
              <a:t>Buildings</a:t>
            </a:r>
            <a:r>
              <a:rPr lang="cs-CZ" b="1" dirty="0" smtClean="0"/>
              <a:t> </a:t>
            </a:r>
            <a:r>
              <a:rPr lang="cs-CZ" b="1" dirty="0" err="1" smtClean="0"/>
              <a:t>and</a:t>
            </a:r>
            <a:r>
              <a:rPr lang="cs-CZ" b="1" dirty="0" smtClean="0"/>
              <a:t> </a:t>
            </a:r>
            <a:r>
              <a:rPr lang="cs-CZ" b="1" dirty="0" err="1" smtClean="0"/>
              <a:t>the</a:t>
            </a:r>
            <a:r>
              <a:rPr lang="cs-CZ" b="1" dirty="0" smtClean="0"/>
              <a:t> </a:t>
            </a:r>
            <a:r>
              <a:rPr lang="cs-CZ" b="1" dirty="0" err="1" smtClean="0"/>
              <a:t>Images</a:t>
            </a:r>
            <a:r>
              <a:rPr lang="cs-CZ" b="1" dirty="0" smtClean="0"/>
              <a:t>  </a:t>
            </a:r>
            <a:r>
              <a:rPr lang="cs-CZ" b="1" dirty="0" err="1" smtClean="0"/>
              <a:t>of</a:t>
            </a:r>
            <a:r>
              <a:rPr lang="cs-CZ" b="1" dirty="0" smtClean="0"/>
              <a:t> </a:t>
            </a:r>
            <a:r>
              <a:rPr lang="cs-CZ" b="1" dirty="0" err="1" smtClean="0"/>
              <a:t>the</a:t>
            </a:r>
            <a:r>
              <a:rPr lang="cs-CZ" b="1" dirty="0" smtClean="0"/>
              <a:t> </a:t>
            </a:r>
            <a:r>
              <a:rPr lang="cs-CZ" b="1" dirty="0" err="1" smtClean="0"/>
              <a:t>Imperial</a:t>
            </a:r>
            <a:r>
              <a:rPr lang="cs-CZ" b="1" dirty="0" smtClean="0"/>
              <a:t> </a:t>
            </a:r>
            <a:r>
              <a:rPr lang="cs-CZ" b="1" dirty="0" err="1" smtClean="0"/>
              <a:t>Cult</a:t>
            </a:r>
            <a:endParaRPr lang="sk-SK" b="1" i="1" dirty="0"/>
          </a:p>
        </p:txBody>
      </p:sp>
      <p:sp>
        <p:nvSpPr>
          <p:cNvPr id="6" name="Podnadpis 5"/>
          <p:cNvSpPr>
            <a:spLocks noGrp="1"/>
          </p:cNvSpPr>
          <p:nvPr>
            <p:ph type="subTitle" idx="1"/>
          </p:nvPr>
        </p:nvSpPr>
        <p:spPr>
          <a:xfrm>
            <a:off x="1357290" y="5857892"/>
            <a:ext cx="6400800" cy="685808"/>
          </a:xfrm>
        </p:spPr>
        <p:txBody>
          <a:bodyPr/>
          <a:lstStyle/>
          <a:p>
            <a:r>
              <a:rPr lang="cs-CZ" dirty="0" smtClean="0"/>
              <a:t>V </a:t>
            </a:r>
            <a:r>
              <a:rPr lang="en-US" dirty="0" err="1" smtClean="0"/>
              <a:t>Aphrodisias</a:t>
            </a:r>
            <a:r>
              <a:rPr lang="cs-CZ" dirty="0" smtClean="0"/>
              <a:t> – </a:t>
            </a:r>
            <a:r>
              <a:rPr lang="en-US" i="1" dirty="0" err="1" smtClean="0"/>
              <a:t>Sebasteion</a:t>
            </a:r>
            <a:endParaRPr lang="sk-SK" dirty="0" smtClean="0">
              <a:latin typeface="Palatino Linotype" pitchFamily="18" charset="0"/>
            </a:endParaRPr>
          </a:p>
          <a:p>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4857752" cy="7017306"/>
          </a:xfrm>
          <a:prstGeom prst="rect">
            <a:avLst/>
          </a:prstGeom>
        </p:spPr>
        <p:txBody>
          <a:bodyPr wrap="square">
            <a:spAutoFit/>
          </a:bodyPr>
          <a:lstStyle/>
          <a:p>
            <a:r>
              <a:rPr lang="en-US" b="1" dirty="0" err="1" smtClean="0"/>
              <a:t>Sebasteion</a:t>
            </a:r>
            <a:endParaRPr lang="cs-CZ" b="1" dirty="0" smtClean="0"/>
          </a:p>
          <a:p>
            <a:r>
              <a:rPr lang="en-US" b="1" dirty="0" smtClean="0"/>
              <a:t>- </a:t>
            </a:r>
            <a:r>
              <a:rPr lang="en-US" dirty="0" smtClean="0"/>
              <a:t>east of the city centre, out of the main street running north-south, orientation east-west</a:t>
            </a:r>
            <a:endParaRPr lang="cs-CZ" dirty="0" smtClean="0"/>
          </a:p>
          <a:p>
            <a:r>
              <a:rPr lang="en-US" dirty="0" smtClean="0"/>
              <a:t>(45 meters east of the Northern Agora, 200 meters south-east of </a:t>
            </a:r>
            <a:r>
              <a:rPr lang="en-US" dirty="0" err="1" smtClean="0"/>
              <a:t>Tetrapylon</a:t>
            </a:r>
            <a:r>
              <a:rPr lang="en-US" dirty="0" smtClean="0"/>
              <a:t>, 200 meters north-east of the Theatre)</a:t>
            </a:r>
            <a:endParaRPr lang="cs-CZ" dirty="0" smtClean="0"/>
          </a:p>
          <a:p>
            <a:r>
              <a:rPr lang="en-US" dirty="0" smtClean="0"/>
              <a:t>- clearly younger than the original town planning (doesn’t fit the grid)</a:t>
            </a:r>
            <a:endParaRPr lang="cs-CZ" dirty="0" smtClean="0"/>
          </a:p>
          <a:p>
            <a:pPr lvl="0"/>
            <a:r>
              <a:rPr lang="en-US" dirty="0" smtClean="0"/>
              <a:t>	a) The complex was built around an 	existing house, which is in the maps 	showed by its late-roman plan, which 	interfere with the temple</a:t>
            </a:r>
            <a:endParaRPr lang="cs-CZ" dirty="0" smtClean="0"/>
          </a:p>
          <a:p>
            <a:pPr lvl="0"/>
            <a:r>
              <a:rPr lang="en-US" dirty="0" smtClean="0"/>
              <a:t>	b) The </a:t>
            </a:r>
            <a:r>
              <a:rPr lang="en-US" i="1" dirty="0" err="1" smtClean="0"/>
              <a:t>propylon</a:t>
            </a:r>
            <a:r>
              <a:rPr lang="en-US" dirty="0" smtClean="0"/>
              <a:t> was intentionally 	planned opposite the entrance to the 	Agora and the direction was given by 	the slope, where the temple should 	have been placed</a:t>
            </a:r>
          </a:p>
          <a:p>
            <a:r>
              <a:rPr lang="en-US" dirty="0" smtClean="0"/>
              <a:t>- the complex was paid for by two important families:</a:t>
            </a:r>
            <a:endParaRPr lang="cs-CZ" dirty="0" smtClean="0"/>
          </a:p>
          <a:p>
            <a:pPr lvl="0"/>
            <a:r>
              <a:rPr lang="en-US" dirty="0" smtClean="0"/>
              <a:t>	a) </a:t>
            </a:r>
            <a:r>
              <a:rPr lang="en-US" dirty="0" err="1" smtClean="0"/>
              <a:t>Propylon</a:t>
            </a:r>
            <a:r>
              <a:rPr lang="en-US" dirty="0" smtClean="0"/>
              <a:t> and the northern portico – 	Menander and </a:t>
            </a:r>
            <a:r>
              <a:rPr lang="en-US" dirty="0" err="1" smtClean="0"/>
              <a:t>Eusebeos</a:t>
            </a:r>
            <a:r>
              <a:rPr lang="en-US" dirty="0" smtClean="0"/>
              <a:t> (brothers)</a:t>
            </a:r>
            <a:endParaRPr lang="cs-CZ" dirty="0" smtClean="0"/>
          </a:p>
          <a:p>
            <a:pPr lvl="0"/>
            <a:r>
              <a:rPr lang="en-US" dirty="0" smtClean="0"/>
              <a:t>	b)Temple, southern portico – Diogenes 	and </a:t>
            </a:r>
            <a:r>
              <a:rPr lang="en-US" dirty="0" err="1" smtClean="0"/>
              <a:t>Attalos</a:t>
            </a:r>
            <a:r>
              <a:rPr lang="en-US" dirty="0" smtClean="0"/>
              <a:t> (more probably his wife 	</a:t>
            </a:r>
            <a:r>
              <a:rPr lang="en-US" dirty="0" err="1" smtClean="0"/>
              <a:t>Attalis</a:t>
            </a:r>
            <a:r>
              <a:rPr lang="en-US" dirty="0" smtClean="0"/>
              <a:t>, he was already dead)</a:t>
            </a:r>
            <a:endParaRPr lang="cs-CZ" dirty="0" smtClean="0"/>
          </a:p>
          <a:p>
            <a:endParaRPr lang="cs-CZ" dirty="0" smtClean="0"/>
          </a:p>
        </p:txBody>
      </p:sp>
      <p:pic>
        <p:nvPicPr>
          <p:cNvPr id="3" name="Obrázek 2" descr="mapa plan.jpg"/>
          <p:cNvPicPr>
            <a:picLocks noChangeAspect="1"/>
          </p:cNvPicPr>
          <p:nvPr/>
        </p:nvPicPr>
        <p:blipFill>
          <a:blip r:embed="rId2" cstate="print"/>
          <a:stretch>
            <a:fillRect/>
          </a:stretch>
        </p:blipFill>
        <p:spPr>
          <a:xfrm>
            <a:off x="4849157" y="428604"/>
            <a:ext cx="4294843" cy="5929330"/>
          </a:xfrm>
          <a:prstGeom prst="rect">
            <a:avLst/>
          </a:prstGeom>
        </p:spPr>
      </p:pic>
      <p:sp>
        <p:nvSpPr>
          <p:cNvPr id="4" name="Obdélník 3"/>
          <p:cNvSpPr/>
          <p:nvPr/>
        </p:nvSpPr>
        <p:spPr>
          <a:xfrm>
            <a:off x="7715272" y="2285992"/>
            <a:ext cx="1285884" cy="10715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1754326"/>
          </a:xfrm>
          <a:prstGeom prst="rect">
            <a:avLst/>
          </a:prstGeom>
          <a:noFill/>
        </p:spPr>
        <p:txBody>
          <a:bodyPr wrap="square" rtlCol="0">
            <a:spAutoFit/>
          </a:bodyPr>
          <a:lstStyle/>
          <a:p>
            <a:pPr>
              <a:buFontTx/>
              <a:buChar char="-"/>
            </a:pPr>
            <a:r>
              <a:rPr lang="en-US" dirty="0" smtClean="0"/>
              <a:t> dedicated to the emperor, </a:t>
            </a:r>
            <a:r>
              <a:rPr lang="en-US" dirty="0" err="1" smtClean="0"/>
              <a:t>Livia</a:t>
            </a:r>
            <a:r>
              <a:rPr lang="en-US" dirty="0" smtClean="0"/>
              <a:t>, </a:t>
            </a:r>
            <a:r>
              <a:rPr lang="en-US" i="1" dirty="0" err="1" smtClean="0"/>
              <a:t>Theoi</a:t>
            </a:r>
            <a:r>
              <a:rPr lang="en-US" i="1" dirty="0" smtClean="0"/>
              <a:t> </a:t>
            </a:r>
            <a:r>
              <a:rPr lang="en-US" i="1" dirty="0" err="1" smtClean="0"/>
              <a:t>Sebastoi</a:t>
            </a:r>
            <a:r>
              <a:rPr lang="en-US" i="1" dirty="0" smtClean="0"/>
              <a:t> </a:t>
            </a:r>
            <a:r>
              <a:rPr lang="en-US" dirty="0" smtClean="0"/>
              <a:t>and </a:t>
            </a:r>
            <a:r>
              <a:rPr lang="en-US" i="1" dirty="0" smtClean="0"/>
              <a:t>Demos </a:t>
            </a:r>
            <a:r>
              <a:rPr lang="en-US" dirty="0" smtClean="0"/>
              <a:t>(worship of Aphrodite and the emperors of the Julio-</a:t>
            </a:r>
            <a:r>
              <a:rPr lang="en-US" dirty="0" err="1" smtClean="0"/>
              <a:t>Claudian</a:t>
            </a:r>
            <a:r>
              <a:rPr lang="en-US" dirty="0" smtClean="0"/>
              <a:t> dynasty) </a:t>
            </a:r>
          </a:p>
          <a:p>
            <a:pPr>
              <a:buFontTx/>
              <a:buChar char="-"/>
            </a:pPr>
            <a:r>
              <a:rPr lang="en-US" dirty="0" smtClean="0"/>
              <a:t> 20 – 60 AD conceived by Tiberius </a:t>
            </a:r>
            <a:r>
              <a:rPr lang="cs-CZ" dirty="0" smtClean="0"/>
              <a:t>(</a:t>
            </a:r>
            <a:r>
              <a:rPr lang="en-US" dirty="0" smtClean="0"/>
              <a:t>earthquake destroyed part of the building), second building phase during the reign of Nero (absolute chronology – inscriptions and port</a:t>
            </a:r>
            <a:r>
              <a:rPr lang="cs-CZ" dirty="0" smtClean="0"/>
              <a:t>r</a:t>
            </a:r>
            <a:r>
              <a:rPr lang="en-US" dirty="0" err="1" smtClean="0"/>
              <a:t>aits</a:t>
            </a:r>
            <a:r>
              <a:rPr lang="en-US" dirty="0" smtClean="0"/>
              <a:t>)</a:t>
            </a:r>
            <a:endParaRPr lang="cs-CZ" dirty="0" smtClean="0"/>
          </a:p>
          <a:p>
            <a:r>
              <a:rPr lang="en-US" dirty="0" smtClean="0"/>
              <a:t>- concrete representation of the special relationship with the Julio-</a:t>
            </a:r>
            <a:r>
              <a:rPr lang="en-US" dirty="0" err="1" smtClean="0"/>
              <a:t>Claudians</a:t>
            </a:r>
            <a:endParaRPr lang="en-US" dirty="0" smtClean="0"/>
          </a:p>
          <a:p>
            <a:endParaRPr lang="cs-CZ" dirty="0"/>
          </a:p>
        </p:txBody>
      </p:sp>
      <p:pic>
        <p:nvPicPr>
          <p:cNvPr id="3" name="Obrázek 2" descr="sebasteion axial.jpg"/>
          <p:cNvPicPr>
            <a:picLocks noChangeAspect="1"/>
          </p:cNvPicPr>
          <p:nvPr/>
        </p:nvPicPr>
        <p:blipFill>
          <a:blip r:embed="rId2"/>
          <a:stretch>
            <a:fillRect/>
          </a:stretch>
        </p:blipFill>
        <p:spPr>
          <a:xfrm>
            <a:off x="428596" y="2000240"/>
            <a:ext cx="5048286" cy="3786214"/>
          </a:xfrm>
          <a:prstGeom prst="rect">
            <a:avLst/>
          </a:prstGeom>
        </p:spPr>
      </p:pic>
      <p:pic>
        <p:nvPicPr>
          <p:cNvPr id="4" name="Obrázek 3" descr="sebasteion plan.jpg"/>
          <p:cNvPicPr>
            <a:picLocks noChangeAspect="1"/>
          </p:cNvPicPr>
          <p:nvPr/>
        </p:nvPicPr>
        <p:blipFill>
          <a:blip r:embed="rId3"/>
          <a:stretch>
            <a:fillRect/>
          </a:stretch>
        </p:blipFill>
        <p:spPr>
          <a:xfrm flipV="1">
            <a:off x="6000760" y="1471152"/>
            <a:ext cx="2918384" cy="5243972"/>
          </a:xfrm>
          <a:prstGeom prst="rect">
            <a:avLst/>
          </a:prstGeom>
        </p:spPr>
      </p:pic>
      <p:cxnSp>
        <p:nvCxnSpPr>
          <p:cNvPr id="6" name="Přímá spojovací šipka 5"/>
          <p:cNvCxnSpPr/>
          <p:nvPr/>
        </p:nvCxnSpPr>
        <p:spPr>
          <a:xfrm rot="10800000">
            <a:off x="2786050" y="5643578"/>
            <a:ext cx="5000660" cy="285752"/>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7294305"/>
          </a:xfrm>
          <a:prstGeom prst="rect">
            <a:avLst/>
          </a:prstGeom>
          <a:noFill/>
        </p:spPr>
        <p:txBody>
          <a:bodyPr wrap="square" rtlCol="0">
            <a:spAutoFit/>
          </a:bodyPr>
          <a:lstStyle/>
          <a:p>
            <a:r>
              <a:rPr lang="en-US" u="sng" dirty="0" smtClean="0"/>
              <a:t>Excavations:</a:t>
            </a:r>
            <a:endParaRPr lang="cs-CZ" u="sng" dirty="0" smtClean="0"/>
          </a:p>
          <a:p>
            <a:r>
              <a:rPr lang="en-US" i="1" dirty="0" smtClean="0"/>
              <a:t>1979</a:t>
            </a:r>
            <a:r>
              <a:rPr lang="en-US" dirty="0" smtClean="0"/>
              <a:t> - a surprising discovery of an architectural feature with a substantial amount of sculptural decoration</a:t>
            </a:r>
            <a:endParaRPr lang="cs-CZ" dirty="0" smtClean="0"/>
          </a:p>
          <a:p>
            <a:r>
              <a:rPr lang="en-US" dirty="0" smtClean="0"/>
              <a:t>	a) Series of rooms – east-western orientation, form two porticoes, at least two 	</a:t>
            </a:r>
            <a:r>
              <a:rPr lang="en-US" dirty="0" err="1" smtClean="0"/>
              <a:t>storeys</a:t>
            </a:r>
            <a:r>
              <a:rPr lang="en-US" dirty="0" smtClean="0"/>
              <a:t> high – Doric and Corinthian capitals</a:t>
            </a:r>
            <a:endParaRPr lang="cs-CZ" dirty="0" smtClean="0"/>
          </a:p>
          <a:p>
            <a:r>
              <a:rPr lang="en-US" dirty="0" smtClean="0"/>
              <a:t>	b) Panel reliefs – above each entrance to the room – mythological (meander on the 	bottom of these panels), imperial, allegorical</a:t>
            </a:r>
            <a:endParaRPr lang="cs-CZ" dirty="0" smtClean="0"/>
          </a:p>
          <a:p>
            <a:r>
              <a:rPr lang="en-US" dirty="0" smtClean="0"/>
              <a:t>	c) Paved courtyard</a:t>
            </a:r>
            <a:endParaRPr lang="cs-CZ" dirty="0" smtClean="0"/>
          </a:p>
          <a:p>
            <a:r>
              <a:rPr lang="en-US" i="1" dirty="0" smtClean="0"/>
              <a:t>1980</a:t>
            </a:r>
            <a:r>
              <a:rPr lang="en-US" dirty="0" smtClean="0"/>
              <a:t> - further excavations – southern portico, attempts to reconstruct the façade, 3 </a:t>
            </a:r>
            <a:r>
              <a:rPr lang="en-US" dirty="0" err="1" smtClean="0"/>
              <a:t>storeys</a:t>
            </a:r>
            <a:r>
              <a:rPr lang="en-US" dirty="0" smtClean="0"/>
              <a:t> – different columns in each of them – Doric, Ionic, Corinthian, length 100 meters</a:t>
            </a:r>
            <a:endParaRPr lang="cs-CZ" dirty="0" smtClean="0"/>
          </a:p>
          <a:p>
            <a:r>
              <a:rPr lang="en-US" i="1" dirty="0" smtClean="0"/>
              <a:t>1981</a:t>
            </a:r>
            <a:r>
              <a:rPr lang="en-US" dirty="0" smtClean="0"/>
              <a:t> -  a full length documented, monumental entrance</a:t>
            </a:r>
            <a:endParaRPr lang="cs-CZ" dirty="0" smtClean="0"/>
          </a:p>
          <a:p>
            <a:r>
              <a:rPr lang="en-US" dirty="0" smtClean="0"/>
              <a:t>          - 4</a:t>
            </a:r>
            <a:r>
              <a:rPr lang="en-US" baseline="30000" dirty="0" smtClean="0"/>
              <a:t>th</a:t>
            </a:r>
            <a:r>
              <a:rPr lang="en-US" dirty="0" smtClean="0"/>
              <a:t> century AD – market, 7</a:t>
            </a:r>
            <a:r>
              <a:rPr lang="en-US" baseline="30000" dirty="0" smtClean="0"/>
              <a:t>th</a:t>
            </a:r>
            <a:r>
              <a:rPr lang="en-US" dirty="0" smtClean="0"/>
              <a:t> century AD some kind of a natural disaster ending the life of     </a:t>
            </a:r>
          </a:p>
          <a:p>
            <a:r>
              <a:rPr lang="en-US" dirty="0" smtClean="0"/>
              <a:t>          the building</a:t>
            </a:r>
            <a:endParaRPr lang="cs-CZ" dirty="0" smtClean="0"/>
          </a:p>
          <a:p>
            <a:r>
              <a:rPr lang="en-US" dirty="0" smtClean="0"/>
              <a:t>          - a circular structure found with </a:t>
            </a:r>
            <a:r>
              <a:rPr lang="en-US" i="1" dirty="0" smtClean="0"/>
              <a:t>images </a:t>
            </a:r>
            <a:r>
              <a:rPr lang="en-US" i="1" dirty="0" err="1" smtClean="0"/>
              <a:t>clipeatae</a:t>
            </a:r>
            <a:r>
              <a:rPr lang="en-US" i="1" dirty="0" smtClean="0"/>
              <a:t> </a:t>
            </a:r>
            <a:r>
              <a:rPr lang="en-US" dirty="0" smtClean="0"/>
              <a:t>(rotunda?)</a:t>
            </a:r>
            <a:endParaRPr lang="en-US" i="1" dirty="0" smtClean="0"/>
          </a:p>
          <a:p>
            <a:r>
              <a:rPr lang="en-US" i="1" dirty="0" smtClean="0"/>
              <a:t>1982</a:t>
            </a:r>
            <a:r>
              <a:rPr lang="en-US" dirty="0" smtClean="0"/>
              <a:t> - the most intense and richest for findings</a:t>
            </a:r>
            <a:endParaRPr lang="cs-CZ" dirty="0" smtClean="0"/>
          </a:p>
          <a:p>
            <a:r>
              <a:rPr lang="en-US" dirty="0" smtClean="0"/>
              <a:t>          - a close study of the </a:t>
            </a:r>
            <a:r>
              <a:rPr lang="en-US" i="1" dirty="0" err="1" smtClean="0"/>
              <a:t>propylon</a:t>
            </a:r>
            <a:r>
              <a:rPr lang="en-US" dirty="0" smtClean="0"/>
              <a:t> – three staircases, 2 </a:t>
            </a:r>
            <a:r>
              <a:rPr lang="en-US" dirty="0" err="1" smtClean="0"/>
              <a:t>storeys</a:t>
            </a:r>
            <a:r>
              <a:rPr lang="en-US" dirty="0" smtClean="0"/>
              <a:t>, Ionic and Corinthian capitals</a:t>
            </a:r>
          </a:p>
          <a:p>
            <a:r>
              <a:rPr lang="en-US" dirty="0" smtClean="0"/>
              <a:t>          - rotunda closely searched – a room with an apsidal ending – busts, fragments of  </a:t>
            </a:r>
          </a:p>
          <a:p>
            <a:r>
              <a:rPr lang="en-US" dirty="0" smtClean="0"/>
              <a:t>          statues, </a:t>
            </a:r>
            <a:r>
              <a:rPr lang="en-US" i="1" dirty="0" smtClean="0"/>
              <a:t>images </a:t>
            </a:r>
            <a:r>
              <a:rPr lang="en-US" i="1" dirty="0" err="1" smtClean="0"/>
              <a:t>clipeatae</a:t>
            </a:r>
            <a:r>
              <a:rPr lang="en-US" dirty="0" smtClean="0"/>
              <a:t>, at the end – smaller temple, close to the northern portico           </a:t>
            </a:r>
          </a:p>
          <a:p>
            <a:r>
              <a:rPr lang="en-US" dirty="0" smtClean="0"/>
              <a:t>          (a residence of a rich family - marbles used in the decoration were expensive - used from  </a:t>
            </a:r>
          </a:p>
          <a:p>
            <a:r>
              <a:rPr lang="en-US" dirty="0" smtClean="0"/>
              <a:t>          the 3</a:t>
            </a:r>
            <a:r>
              <a:rPr lang="en-US" baseline="30000" dirty="0" smtClean="0"/>
              <a:t>rd</a:t>
            </a:r>
            <a:r>
              <a:rPr lang="en-US" dirty="0" smtClean="0"/>
              <a:t> to the 7</a:t>
            </a:r>
            <a:r>
              <a:rPr lang="en-US" baseline="30000" dirty="0" smtClean="0"/>
              <a:t>th</a:t>
            </a:r>
            <a:r>
              <a:rPr lang="en-US" dirty="0" smtClean="0"/>
              <a:t> century AD – a residence of a priest) – bishop’s house</a:t>
            </a:r>
          </a:p>
          <a:p>
            <a:endParaRPr lang="cs-CZ" dirty="0" smtClean="0"/>
          </a:p>
          <a:p>
            <a:r>
              <a:rPr lang="en-US" i="1" dirty="0" smtClean="0"/>
              <a:t>Following 10 years </a:t>
            </a:r>
            <a:r>
              <a:rPr lang="en-US" dirty="0" smtClean="0"/>
              <a:t>– not such a dynamic research, but systematic excavating and evaluating</a:t>
            </a:r>
            <a:endParaRPr lang="cs-CZ" dirty="0" smtClean="0"/>
          </a:p>
          <a:p>
            <a:r>
              <a:rPr lang="en-US" dirty="0" smtClean="0"/>
              <a:t>- a complex analysis and detailed mapping, four bases with inscriptions and many pieces of sculptural decoration, </a:t>
            </a:r>
          </a:p>
          <a:p>
            <a:endParaRPr lang="cs-CZ" dirty="0" smtClean="0"/>
          </a:p>
          <a:p>
            <a:endParaRPr lang="cs-CZ"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71406" y="142852"/>
            <a:ext cx="8929750" cy="2308324"/>
          </a:xfrm>
          <a:prstGeom prst="rect">
            <a:avLst/>
          </a:prstGeom>
          <a:noFill/>
        </p:spPr>
        <p:txBody>
          <a:bodyPr wrap="square" rtlCol="0">
            <a:spAutoFit/>
          </a:bodyPr>
          <a:lstStyle/>
          <a:p>
            <a:r>
              <a:rPr lang="en-US" i="1" dirty="0" smtClean="0"/>
              <a:t>90s</a:t>
            </a:r>
            <a:r>
              <a:rPr lang="en-US" dirty="0" smtClean="0"/>
              <a:t> - publication and minor field work, restoration, re-building of the porticoes</a:t>
            </a:r>
            <a:endParaRPr lang="cs-CZ" dirty="0" smtClean="0"/>
          </a:p>
          <a:p>
            <a:pPr lvl="0"/>
            <a:r>
              <a:rPr lang="en-US" dirty="0" smtClean="0"/>
              <a:t>       - understanding the situation in the Byzantine period – the first room of the southern </a:t>
            </a:r>
          </a:p>
          <a:p>
            <a:pPr lvl="0"/>
            <a:r>
              <a:rPr lang="en-US" dirty="0" smtClean="0"/>
              <a:t>       portico – a kiln for glass production, a staircase to the second floor and a low wall running </a:t>
            </a:r>
          </a:p>
          <a:p>
            <a:pPr lvl="0"/>
            <a:r>
              <a:rPr lang="en-US" dirty="0" smtClean="0"/>
              <a:t>       in the middle of the room – evidence of the occupation of the site in the late antiquity, a </a:t>
            </a:r>
          </a:p>
          <a:p>
            <a:pPr lvl="0"/>
            <a:r>
              <a:rPr lang="en-US" dirty="0" smtClean="0"/>
              <a:t>       hoard of coins from the 3-6</a:t>
            </a:r>
            <a:r>
              <a:rPr lang="en-US" baseline="30000" dirty="0" smtClean="0"/>
              <a:t>th</a:t>
            </a:r>
            <a:r>
              <a:rPr lang="en-US" dirty="0" smtClean="0"/>
              <a:t> century AD</a:t>
            </a:r>
            <a:endParaRPr lang="cs-CZ" dirty="0" smtClean="0"/>
          </a:p>
          <a:p>
            <a:r>
              <a:rPr lang="en-US" i="1" dirty="0" smtClean="0"/>
              <a:t>Early 21</a:t>
            </a:r>
            <a:r>
              <a:rPr lang="en-US" i="1" baseline="30000" dirty="0" smtClean="0"/>
              <a:t>st</a:t>
            </a:r>
            <a:r>
              <a:rPr lang="en-US" i="1" dirty="0" smtClean="0"/>
              <a:t> century</a:t>
            </a:r>
            <a:endParaRPr lang="cs-CZ" i="1" dirty="0" smtClean="0"/>
          </a:p>
          <a:p>
            <a:pPr lvl="0"/>
            <a:r>
              <a:rPr lang="en-US" dirty="0" smtClean="0"/>
              <a:t>- overall understanding of the situation in the site and its function, excavations in the area of the temple (podium, fragments of two </a:t>
            </a:r>
            <a:r>
              <a:rPr lang="en-US" i="1" dirty="0" err="1" smtClean="0"/>
              <a:t>acroteria</a:t>
            </a:r>
            <a:r>
              <a:rPr lang="en-US" dirty="0" smtClean="0"/>
              <a:t>)</a:t>
            </a:r>
            <a:endParaRPr lang="cs-CZ" dirty="0"/>
          </a:p>
        </p:txBody>
      </p:sp>
      <p:pic>
        <p:nvPicPr>
          <p:cNvPr id="4" name="Obrázek 3" descr="sebasteion reconstruction.jpg"/>
          <p:cNvPicPr>
            <a:picLocks noChangeAspect="1"/>
          </p:cNvPicPr>
          <p:nvPr/>
        </p:nvPicPr>
        <p:blipFill>
          <a:blip r:embed="rId2"/>
          <a:stretch>
            <a:fillRect/>
          </a:stretch>
        </p:blipFill>
        <p:spPr>
          <a:xfrm>
            <a:off x="1285852" y="2428868"/>
            <a:ext cx="6500858" cy="417138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429784" cy="3770263"/>
          </a:xfrm>
          <a:prstGeom prst="rect">
            <a:avLst/>
          </a:prstGeom>
          <a:noFill/>
        </p:spPr>
        <p:txBody>
          <a:bodyPr wrap="square" rtlCol="0">
            <a:spAutoFit/>
          </a:bodyPr>
          <a:lstStyle/>
          <a:p>
            <a:r>
              <a:rPr lang="en-US" u="sng" dirty="0" smtClean="0"/>
              <a:t>Characteristics:</a:t>
            </a:r>
          </a:p>
          <a:p>
            <a:r>
              <a:rPr lang="en-US" sz="1700" dirty="0" smtClean="0"/>
              <a:t>- consists of 4 buildings: the </a:t>
            </a:r>
            <a:r>
              <a:rPr lang="en-US" sz="1700" i="1" dirty="0" err="1" smtClean="0"/>
              <a:t>propylon</a:t>
            </a:r>
            <a:r>
              <a:rPr lang="en-US" sz="1700" dirty="0" smtClean="0"/>
              <a:t>, the temple, two porticoes surrounding a narrow sanctuary</a:t>
            </a:r>
            <a:endParaRPr lang="cs-CZ" sz="1700" dirty="0" smtClean="0"/>
          </a:p>
          <a:p>
            <a:r>
              <a:rPr lang="en-US" sz="1700" dirty="0" smtClean="0"/>
              <a:t>- a combination of Greek and Roman elements in architecture</a:t>
            </a:r>
            <a:endParaRPr lang="cs-CZ" sz="1700" dirty="0" smtClean="0"/>
          </a:p>
          <a:p>
            <a:pPr lvl="0"/>
            <a:r>
              <a:rPr lang="en-US" sz="1700" dirty="0" smtClean="0"/>
              <a:t>	a) Greek: axial placement of a temple in a complex, axial symmetry, BUT </a:t>
            </a:r>
            <a:r>
              <a:rPr lang="cs-CZ" sz="1700" dirty="0" smtClean="0"/>
              <a:t>not a </a:t>
            </a:r>
            <a:r>
              <a:rPr lang="en-US" sz="1700" dirty="0" smtClean="0"/>
              <a:t>wide place so 	that the temple could be visible from all sides</a:t>
            </a:r>
            <a:endParaRPr lang="cs-CZ" sz="1700" dirty="0" smtClean="0"/>
          </a:p>
          <a:p>
            <a:pPr lvl="0"/>
            <a:r>
              <a:rPr lang="en-US" sz="1700" dirty="0" smtClean="0"/>
              <a:t>	b) Roman: narrow courtyard – processional way, the attention of the visitor should have 	been attracted by the temple in the eastern part, very similar to the roman forum (Caesar’s 	and Augustus’ existing at that time)</a:t>
            </a:r>
            <a:endParaRPr lang="cs-CZ" sz="1700" dirty="0" smtClean="0"/>
          </a:p>
          <a:p>
            <a:pPr lvl="0"/>
            <a:r>
              <a:rPr lang="en-US" sz="1700" dirty="0" smtClean="0"/>
              <a:t>	c) </a:t>
            </a:r>
            <a:r>
              <a:rPr lang="en-US" sz="1700" dirty="0" err="1" smtClean="0"/>
              <a:t>Novum</a:t>
            </a:r>
            <a:r>
              <a:rPr lang="en-US" sz="1700" dirty="0" smtClean="0"/>
              <a:t>: 12 m height - local innovation, porticoes look like a combination of </a:t>
            </a:r>
            <a:r>
              <a:rPr lang="en-US" sz="1700" i="1" dirty="0" err="1" smtClean="0"/>
              <a:t>stoa</a:t>
            </a:r>
            <a:r>
              <a:rPr lang="en-US" sz="1700" dirty="0" smtClean="0"/>
              <a:t> and </a:t>
            </a:r>
          </a:p>
          <a:p>
            <a:pPr lvl="0"/>
            <a:r>
              <a:rPr lang="en-US" sz="1700" dirty="0" smtClean="0"/>
              <a:t>	a façade of a theatre building</a:t>
            </a:r>
          </a:p>
          <a:p>
            <a:pPr>
              <a:buFontTx/>
              <a:buChar char="-"/>
            </a:pPr>
            <a:r>
              <a:rPr lang="en-US" sz="1700" dirty="0" smtClean="0"/>
              <a:t> unique sculptural decoration, more than 90 panel reliefs documented (assumed number is </a:t>
            </a:r>
          </a:p>
          <a:p>
            <a:r>
              <a:rPr lang="en-US" sz="1700" dirty="0" smtClean="0"/>
              <a:t>   about 190)</a:t>
            </a:r>
            <a:endParaRPr lang="cs-CZ" sz="1700" dirty="0" smtClean="0"/>
          </a:p>
          <a:p>
            <a:r>
              <a:rPr lang="en-US" sz="1700" dirty="0" smtClean="0"/>
              <a:t>- a combination of buildings, sculptural decoration and inscriptions showing a picture of the roman imperial cult set in the Greek city</a:t>
            </a:r>
            <a:endParaRPr lang="cs-CZ" sz="1700" dirty="0" smtClean="0"/>
          </a:p>
        </p:txBody>
      </p:sp>
      <p:pic>
        <p:nvPicPr>
          <p:cNvPr id="3" name="Obrázek 2" descr="ceruzkouSebasteion.jpg"/>
          <p:cNvPicPr>
            <a:picLocks noChangeAspect="1"/>
          </p:cNvPicPr>
          <p:nvPr/>
        </p:nvPicPr>
        <p:blipFill>
          <a:blip r:embed="rId2"/>
          <a:stretch>
            <a:fillRect/>
          </a:stretch>
        </p:blipFill>
        <p:spPr>
          <a:xfrm>
            <a:off x="1785918" y="3694176"/>
            <a:ext cx="5102352" cy="316382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714876" cy="6186309"/>
          </a:xfrm>
          <a:prstGeom prst="rect">
            <a:avLst/>
          </a:prstGeom>
          <a:noFill/>
        </p:spPr>
        <p:txBody>
          <a:bodyPr wrap="square" rtlCol="0">
            <a:spAutoFit/>
          </a:bodyPr>
          <a:lstStyle/>
          <a:p>
            <a:r>
              <a:rPr lang="en-US" b="1" i="1" dirty="0" err="1" smtClean="0"/>
              <a:t>Propylon</a:t>
            </a:r>
            <a:endParaRPr lang="en-US" b="1" i="1" dirty="0" smtClean="0"/>
          </a:p>
          <a:p>
            <a:pPr>
              <a:buFontTx/>
              <a:buChar char="-"/>
            </a:pPr>
            <a:r>
              <a:rPr lang="en-US" dirty="0" smtClean="0"/>
              <a:t> a monumental, two-storey column entrance gate, </a:t>
            </a:r>
            <a:r>
              <a:rPr lang="en-US" dirty="0" err="1" smtClean="0"/>
              <a:t>aediculated</a:t>
            </a:r>
            <a:r>
              <a:rPr lang="en-US" dirty="0" smtClean="0"/>
              <a:t> façade</a:t>
            </a:r>
          </a:p>
          <a:p>
            <a:pPr>
              <a:buFontTx/>
              <a:buChar char="-"/>
            </a:pPr>
            <a:r>
              <a:rPr lang="en-US" dirty="0" smtClean="0"/>
              <a:t>  behind the entrance – long, paved courtyard (14 x 90 m)</a:t>
            </a:r>
          </a:p>
          <a:p>
            <a:pPr>
              <a:buFontTx/>
              <a:buChar char="-"/>
            </a:pPr>
            <a:r>
              <a:rPr lang="en-US" dirty="0" smtClean="0"/>
              <a:t> built during the reign of Tiberius, it was open to space in both floors</a:t>
            </a:r>
          </a:p>
          <a:p>
            <a:pPr>
              <a:buFontTx/>
              <a:buChar char="-"/>
            </a:pPr>
            <a:r>
              <a:rPr lang="en-US" dirty="0" smtClean="0"/>
              <a:t> every aedicule could hold two statues, one facing outside, the other inside the complex, </a:t>
            </a:r>
          </a:p>
          <a:p>
            <a:pPr>
              <a:buFontTx/>
              <a:buChar char="-"/>
            </a:pPr>
            <a:r>
              <a:rPr lang="en-US" dirty="0" smtClean="0"/>
              <a:t> lower floor – Ionic columns</a:t>
            </a:r>
          </a:p>
          <a:p>
            <a:pPr>
              <a:buFontTx/>
              <a:buChar char="-"/>
            </a:pPr>
            <a:r>
              <a:rPr lang="en-US" dirty="0" smtClean="0"/>
              <a:t> upper floor – Corinthian</a:t>
            </a:r>
          </a:p>
          <a:p>
            <a:pPr>
              <a:buFontTx/>
              <a:buChar char="-"/>
            </a:pPr>
            <a:r>
              <a:rPr lang="en-US" dirty="0" smtClean="0"/>
              <a:t> divided by two pillars into three entrances with three staircases</a:t>
            </a:r>
          </a:p>
          <a:p>
            <a:endParaRPr lang="en-US" dirty="0" smtClean="0"/>
          </a:p>
          <a:p>
            <a:r>
              <a:rPr lang="en-US" i="1" dirty="0" smtClean="0"/>
              <a:t>Statues of an imperial family and their ancestors </a:t>
            </a:r>
            <a:r>
              <a:rPr lang="en-US" dirty="0" smtClean="0"/>
              <a:t>(also mythical to claim their powers)</a:t>
            </a:r>
            <a:endParaRPr lang="cs-CZ" dirty="0" smtClean="0"/>
          </a:p>
          <a:p>
            <a:pPr>
              <a:buFontTx/>
              <a:buChar char="-"/>
            </a:pPr>
            <a:r>
              <a:rPr lang="en-US" dirty="0" smtClean="0"/>
              <a:t> 10 bases with inscriptions</a:t>
            </a:r>
          </a:p>
          <a:p>
            <a:pPr>
              <a:buFontTx/>
              <a:buChar char="-"/>
            </a:pPr>
            <a:r>
              <a:rPr lang="en-US" dirty="0" smtClean="0"/>
              <a:t> 4 bases with inscriptions and fragments of statues</a:t>
            </a:r>
          </a:p>
          <a:p>
            <a:pPr>
              <a:buFontTx/>
              <a:buChar char="-"/>
            </a:pPr>
            <a:r>
              <a:rPr lang="en-US" dirty="0" smtClean="0"/>
              <a:t> 1 statue and its base</a:t>
            </a:r>
            <a:endParaRPr lang="cs-CZ" dirty="0" smtClean="0"/>
          </a:p>
          <a:p>
            <a:endParaRPr lang="cs-CZ" dirty="0" smtClean="0"/>
          </a:p>
          <a:p>
            <a:endParaRPr lang="cs-CZ" dirty="0"/>
          </a:p>
        </p:txBody>
      </p:sp>
      <p:pic>
        <p:nvPicPr>
          <p:cNvPr id="3" name="Obrázek 2" descr="propylon.JPG"/>
          <p:cNvPicPr>
            <a:picLocks noChangeAspect="1"/>
          </p:cNvPicPr>
          <p:nvPr/>
        </p:nvPicPr>
        <p:blipFill>
          <a:blip r:embed="rId2"/>
          <a:stretch>
            <a:fillRect/>
          </a:stretch>
        </p:blipFill>
        <p:spPr>
          <a:xfrm>
            <a:off x="4683890" y="500042"/>
            <a:ext cx="4363743" cy="557216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5715008" cy="3693319"/>
          </a:xfrm>
          <a:prstGeom prst="rect">
            <a:avLst/>
          </a:prstGeom>
          <a:noFill/>
        </p:spPr>
        <p:txBody>
          <a:bodyPr wrap="square" rtlCol="0">
            <a:spAutoFit/>
          </a:bodyPr>
          <a:lstStyle/>
          <a:p>
            <a:r>
              <a:rPr lang="en-US" b="1" dirty="0" smtClean="0"/>
              <a:t>Porticoes</a:t>
            </a:r>
          </a:p>
          <a:p>
            <a:r>
              <a:rPr lang="en-US" dirty="0" smtClean="0"/>
              <a:t>- southern and northern porticoes</a:t>
            </a:r>
          </a:p>
          <a:p>
            <a:r>
              <a:rPr lang="en-US" dirty="0" smtClean="0"/>
              <a:t>divided to rooms with the width of 3 </a:t>
            </a:r>
            <a:r>
              <a:rPr lang="en-US" dirty="0" err="1" smtClean="0"/>
              <a:t>intercolumnari</a:t>
            </a:r>
            <a:endParaRPr lang="en-US" dirty="0" smtClean="0"/>
          </a:p>
          <a:p>
            <a:r>
              <a:rPr lang="en-US" dirty="0" smtClean="0"/>
              <a:t>- the rooms not visible at the first sight, the main stress on the aesthetics of the second and third floors, eastern part of the northern portico – asymmetry in the plan (because of reconstructions or earlier structure)</a:t>
            </a:r>
            <a:endParaRPr lang="cs-CZ" dirty="0" smtClean="0"/>
          </a:p>
          <a:p>
            <a:pPr lvl="0"/>
            <a:r>
              <a:rPr lang="en-US" dirty="0" smtClean="0"/>
              <a:t>- Doric, Ionic, Corinthian style</a:t>
            </a:r>
            <a:endParaRPr lang="cs-CZ" dirty="0" smtClean="0"/>
          </a:p>
          <a:p>
            <a:pPr lvl="0"/>
            <a:r>
              <a:rPr lang="en-US" dirty="0" smtClean="0"/>
              <a:t>- 190 sculptural reliefs (90 preserved and documented)</a:t>
            </a:r>
            <a:endParaRPr lang="cs-CZ" dirty="0" smtClean="0"/>
          </a:p>
          <a:p>
            <a:pPr lvl="0">
              <a:buFontTx/>
              <a:buChar char="-"/>
            </a:pPr>
            <a:r>
              <a:rPr lang="en-US" dirty="0" smtClean="0"/>
              <a:t> the ground floor rooms – shops and workshops, only in the 4</a:t>
            </a:r>
            <a:r>
              <a:rPr lang="en-US" baseline="30000" dirty="0" smtClean="0"/>
              <a:t>th</a:t>
            </a:r>
            <a:r>
              <a:rPr lang="en-US" dirty="0" smtClean="0"/>
              <a:t> and 5</a:t>
            </a:r>
            <a:r>
              <a:rPr lang="en-US" baseline="30000" dirty="0" smtClean="0"/>
              <a:t>th</a:t>
            </a:r>
            <a:r>
              <a:rPr lang="en-US" dirty="0" smtClean="0"/>
              <a:t> century, earlier no evidence of usage</a:t>
            </a:r>
          </a:p>
          <a:p>
            <a:pPr lvl="0">
              <a:buFontTx/>
              <a:buChar char="-"/>
            </a:pPr>
            <a:r>
              <a:rPr lang="en-US" dirty="0" smtClean="0"/>
              <a:t> upper floors not even an evidence of a floor or pavement</a:t>
            </a:r>
          </a:p>
          <a:p>
            <a:pPr lvl="0"/>
            <a:r>
              <a:rPr lang="en-US" dirty="0" smtClean="0"/>
              <a:t>- originally no practical function, only decorative</a:t>
            </a:r>
            <a:endParaRPr lang="cs-CZ" dirty="0" smtClean="0"/>
          </a:p>
        </p:txBody>
      </p:sp>
      <p:pic>
        <p:nvPicPr>
          <p:cNvPr id="3" name="Obrázek 2" descr="interkolumnaria.jpg"/>
          <p:cNvPicPr>
            <a:picLocks noChangeAspect="1"/>
          </p:cNvPicPr>
          <p:nvPr/>
        </p:nvPicPr>
        <p:blipFill>
          <a:blip r:embed="rId2"/>
          <a:stretch>
            <a:fillRect/>
          </a:stretch>
        </p:blipFill>
        <p:spPr>
          <a:xfrm>
            <a:off x="5715008" y="0"/>
            <a:ext cx="3428992" cy="6857984"/>
          </a:xfrm>
          <a:prstGeom prst="rect">
            <a:avLst/>
          </a:prstGeom>
        </p:spPr>
      </p:pic>
      <p:pic>
        <p:nvPicPr>
          <p:cNvPr id="4" name="Obrázek 3" descr="sebasteion plan.jpg"/>
          <p:cNvPicPr>
            <a:picLocks noChangeAspect="1"/>
          </p:cNvPicPr>
          <p:nvPr/>
        </p:nvPicPr>
        <p:blipFill>
          <a:blip r:embed="rId3"/>
          <a:stretch>
            <a:fillRect/>
          </a:stretch>
        </p:blipFill>
        <p:spPr>
          <a:xfrm rot="5400000">
            <a:off x="1459064" y="2755722"/>
            <a:ext cx="2765569" cy="4969382"/>
          </a:xfrm>
          <a:prstGeom prst="rect">
            <a:avLst/>
          </a:prstGeom>
        </p:spPr>
      </p:pic>
      <p:sp>
        <p:nvSpPr>
          <p:cNvPr id="5" name="Obdélník 4"/>
          <p:cNvSpPr/>
          <p:nvPr/>
        </p:nvSpPr>
        <p:spPr>
          <a:xfrm>
            <a:off x="2928926" y="4000504"/>
            <a:ext cx="2071702" cy="14287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6072198" cy="3416320"/>
          </a:xfrm>
          <a:prstGeom prst="rect">
            <a:avLst/>
          </a:prstGeom>
          <a:noFill/>
        </p:spPr>
        <p:txBody>
          <a:bodyPr wrap="square" rtlCol="0">
            <a:spAutoFit/>
          </a:bodyPr>
          <a:lstStyle/>
          <a:p>
            <a:r>
              <a:rPr lang="en-US" dirty="0" smtClean="0"/>
              <a:t>The relief panel have been carved from single blocks of </a:t>
            </a:r>
            <a:r>
              <a:rPr lang="en-US" dirty="0" err="1" smtClean="0"/>
              <a:t>Aphrodisias</a:t>
            </a:r>
            <a:r>
              <a:rPr lang="en-US" dirty="0" smtClean="0"/>
              <a:t> </a:t>
            </a:r>
            <a:r>
              <a:rPr lang="en-US" dirty="0" err="1" smtClean="0"/>
              <a:t>sculputral</a:t>
            </a:r>
            <a:r>
              <a:rPr lang="en-US" dirty="0" smtClean="0"/>
              <a:t> marble (white and medium-grained). They have been set with their sides overlapping the back of the half-columns and the relief figures projecting forward between them. They are slightly broader towards the top to match the inward tapering of the columns</a:t>
            </a:r>
          </a:p>
          <a:p>
            <a:endParaRPr lang="en-US" b="1" dirty="0" smtClean="0"/>
          </a:p>
          <a:p>
            <a:r>
              <a:rPr lang="en-US" b="1" dirty="0" smtClean="0"/>
              <a:t>Northern portico</a:t>
            </a:r>
            <a:endParaRPr lang="cs-CZ" b="1" dirty="0" smtClean="0"/>
          </a:p>
          <a:p>
            <a:pPr>
              <a:buFontTx/>
              <a:buChar char="-"/>
            </a:pPr>
            <a:r>
              <a:rPr lang="en-US" dirty="0" smtClean="0"/>
              <a:t> less preserved than the southern portico</a:t>
            </a:r>
          </a:p>
          <a:p>
            <a:pPr>
              <a:buFontTx/>
              <a:buChar char="-"/>
            </a:pPr>
            <a:r>
              <a:rPr lang="en-US" dirty="0" smtClean="0"/>
              <a:t> pieces come from its both ends (more from the eastern end), - the middle part collapsed after one of the earthquakes, the debris used for the theatre reconstruction</a:t>
            </a:r>
            <a:endParaRPr lang="cs-CZ" dirty="0" smtClean="0"/>
          </a:p>
        </p:txBody>
      </p:sp>
      <p:pic>
        <p:nvPicPr>
          <p:cNvPr id="3" name="Obrázek 2" descr="panely upevnenie.jpg"/>
          <p:cNvPicPr>
            <a:picLocks noChangeAspect="1"/>
          </p:cNvPicPr>
          <p:nvPr/>
        </p:nvPicPr>
        <p:blipFill>
          <a:blip r:embed="rId2"/>
          <a:stretch>
            <a:fillRect/>
          </a:stretch>
        </p:blipFill>
        <p:spPr>
          <a:xfrm>
            <a:off x="5963905" y="0"/>
            <a:ext cx="3180095" cy="4297946"/>
          </a:xfrm>
          <a:prstGeom prst="rect">
            <a:avLst/>
          </a:prstGeom>
        </p:spPr>
      </p:pic>
      <p:pic>
        <p:nvPicPr>
          <p:cNvPr id="4" name="Obrázek 3" descr="fasada.jpg"/>
          <p:cNvPicPr>
            <a:picLocks noChangeAspect="1"/>
          </p:cNvPicPr>
          <p:nvPr/>
        </p:nvPicPr>
        <p:blipFill>
          <a:blip r:embed="rId3"/>
          <a:stretch>
            <a:fillRect/>
          </a:stretch>
        </p:blipFill>
        <p:spPr>
          <a:xfrm>
            <a:off x="3857620" y="3500438"/>
            <a:ext cx="3437946" cy="3357562"/>
          </a:xfrm>
          <a:prstGeom prst="rect">
            <a:avLst/>
          </a:prstGeom>
        </p:spPr>
      </p:pic>
      <p:sp>
        <p:nvSpPr>
          <p:cNvPr id="5" name="TextovéPole 4"/>
          <p:cNvSpPr txBox="1"/>
          <p:nvPr/>
        </p:nvSpPr>
        <p:spPr>
          <a:xfrm>
            <a:off x="0" y="3571876"/>
            <a:ext cx="3714776" cy="2585323"/>
          </a:xfrm>
          <a:prstGeom prst="rect">
            <a:avLst/>
          </a:prstGeom>
          <a:noFill/>
        </p:spPr>
        <p:txBody>
          <a:bodyPr wrap="square" rtlCol="0">
            <a:spAutoFit/>
          </a:bodyPr>
          <a:lstStyle/>
          <a:p>
            <a:r>
              <a:rPr lang="en-US" b="1" dirty="0" smtClean="0"/>
              <a:t>Southern portico</a:t>
            </a:r>
            <a:endParaRPr lang="cs-CZ" b="1" dirty="0" smtClean="0"/>
          </a:p>
          <a:p>
            <a:r>
              <a:rPr lang="en-US" dirty="0" smtClean="0"/>
              <a:t>- collapsed in late antiquity – a lot of material found in the debris, it wasn’t used again, so the most of the sculptural decoration could be collected</a:t>
            </a:r>
            <a:endParaRPr lang="cs-CZ" dirty="0" smtClean="0"/>
          </a:p>
          <a:p>
            <a:pPr lvl="0"/>
            <a:r>
              <a:rPr lang="en-US" dirty="0" smtClean="0"/>
              <a:t>- panels: not evenly wide, wider is flanked by two narrower relief panels</a:t>
            </a:r>
            <a:endParaRPr lang="cs-CZ" dirty="0" smtClean="0"/>
          </a:p>
          <a:p>
            <a:endParaRPr lang="cs-CZ"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0"/>
            <a:ext cx="9144000" cy="3693319"/>
          </a:xfrm>
          <a:prstGeom prst="rect">
            <a:avLst/>
          </a:prstGeom>
        </p:spPr>
        <p:txBody>
          <a:bodyPr wrap="square">
            <a:spAutoFit/>
          </a:bodyPr>
          <a:lstStyle/>
          <a:p>
            <a:r>
              <a:rPr lang="en-US" b="1" dirty="0" smtClean="0"/>
              <a:t>Eastern part of the complex</a:t>
            </a:r>
          </a:p>
          <a:p>
            <a:endParaRPr lang="cs-CZ" b="1" dirty="0" smtClean="0"/>
          </a:p>
          <a:p>
            <a:pPr lvl="0">
              <a:buFontTx/>
              <a:buChar char="-"/>
            </a:pPr>
            <a:r>
              <a:rPr lang="en-US" dirty="0" smtClean="0"/>
              <a:t> the worst preserved part</a:t>
            </a:r>
          </a:p>
          <a:p>
            <a:pPr lvl="0">
              <a:buFontTx/>
              <a:buChar char="-"/>
            </a:pPr>
            <a:r>
              <a:rPr lang="en-US" dirty="0" smtClean="0"/>
              <a:t> only a ground plan documented</a:t>
            </a:r>
          </a:p>
          <a:p>
            <a:pPr lvl="0">
              <a:buFontTx/>
              <a:buChar char="-"/>
            </a:pPr>
            <a:r>
              <a:rPr lang="en-US" dirty="0" smtClean="0"/>
              <a:t> a roman style temple – podium with an entrance to the temple only from the front side, Corinthian style, </a:t>
            </a:r>
            <a:r>
              <a:rPr lang="en-US" dirty="0" err="1" smtClean="0"/>
              <a:t>prostyle</a:t>
            </a:r>
            <a:r>
              <a:rPr lang="en-US" dirty="0" smtClean="0"/>
              <a:t>, </a:t>
            </a:r>
            <a:r>
              <a:rPr lang="en-US" dirty="0" err="1" smtClean="0"/>
              <a:t>hexastyle</a:t>
            </a:r>
            <a:r>
              <a:rPr lang="en-US" dirty="0" smtClean="0"/>
              <a:t> porch</a:t>
            </a:r>
          </a:p>
          <a:p>
            <a:pPr lvl="0">
              <a:buFontTx/>
              <a:buChar char="-"/>
            </a:pPr>
            <a:r>
              <a:rPr lang="en-US" dirty="0" smtClean="0"/>
              <a:t> dedicated to Aphrodite and to the imperial family</a:t>
            </a:r>
            <a:endParaRPr lang="cs-CZ" dirty="0" smtClean="0"/>
          </a:p>
          <a:p>
            <a:pPr lvl="0"/>
            <a:r>
              <a:rPr lang="en-US" dirty="0" smtClean="0"/>
              <a:t>- sacrifices in front of the temple</a:t>
            </a:r>
            <a:endParaRPr lang="cs-CZ" dirty="0" smtClean="0"/>
          </a:p>
          <a:p>
            <a:endParaRPr lang="en-US" dirty="0" smtClean="0"/>
          </a:p>
          <a:p>
            <a:r>
              <a:rPr lang="en-US" dirty="0" smtClean="0"/>
              <a:t>Panels: mythological, allegorical, imperial context</a:t>
            </a:r>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76" y="0"/>
            <a:ext cx="7043758" cy="654032"/>
          </a:xfrm>
        </p:spPr>
        <p:txBody>
          <a:bodyPr>
            <a:normAutofit/>
          </a:bodyPr>
          <a:lstStyle/>
          <a:p>
            <a:r>
              <a:rPr lang="en-US" sz="2800" b="1" dirty="0" smtClean="0"/>
              <a:t>Sculptural Decoration in </a:t>
            </a:r>
            <a:r>
              <a:rPr lang="en-US" sz="2800" b="1" i="1" dirty="0" err="1" smtClean="0"/>
              <a:t>Sebasteion</a:t>
            </a:r>
            <a:endParaRPr lang="sk-SK" sz="2800" b="1" i="1" dirty="0"/>
          </a:p>
        </p:txBody>
      </p:sp>
      <p:pic>
        <p:nvPicPr>
          <p:cNvPr id="7" name="Content Placeholder 6" descr="sebasteion plan.jpg"/>
          <p:cNvPicPr>
            <a:picLocks noGrp="1" noChangeAspect="1"/>
          </p:cNvPicPr>
          <p:nvPr>
            <p:ph sz="half" idx="2"/>
          </p:nvPr>
        </p:nvPicPr>
        <p:blipFill>
          <a:blip r:embed="rId2"/>
          <a:stretch>
            <a:fillRect/>
          </a:stretch>
        </p:blipFill>
        <p:spPr>
          <a:xfrm>
            <a:off x="142844" y="571480"/>
            <a:ext cx="3429024" cy="6161527"/>
          </a:xfrm>
        </p:spPr>
      </p:pic>
      <p:sp>
        <p:nvSpPr>
          <p:cNvPr id="5" name="Text Placeholder 4"/>
          <p:cNvSpPr>
            <a:spLocks noGrp="1"/>
          </p:cNvSpPr>
          <p:nvPr>
            <p:ph type="body" sz="quarter" idx="3"/>
          </p:nvPr>
        </p:nvSpPr>
        <p:spPr>
          <a:xfrm>
            <a:off x="3786182" y="642918"/>
            <a:ext cx="5143536" cy="6072230"/>
          </a:xfrm>
        </p:spPr>
        <p:txBody>
          <a:bodyPr>
            <a:normAutofit lnSpcReduction="10000"/>
          </a:bodyPr>
          <a:lstStyle/>
          <a:p>
            <a:r>
              <a:rPr lang="en-US" sz="1800" b="0" dirty="0" smtClean="0">
                <a:latin typeface="+mj-lt"/>
              </a:rPr>
              <a:t>There are two different kinds of sculptural decoration in </a:t>
            </a:r>
            <a:r>
              <a:rPr lang="en-US" sz="1800" b="0" i="1" dirty="0" err="1" smtClean="0">
                <a:latin typeface="+mj-lt"/>
              </a:rPr>
              <a:t>Sebasteion</a:t>
            </a:r>
            <a:r>
              <a:rPr lang="en-US" sz="1800" b="0" dirty="0" smtClean="0">
                <a:latin typeface="+mj-lt"/>
              </a:rPr>
              <a:t>:</a:t>
            </a:r>
          </a:p>
          <a:p>
            <a:r>
              <a:rPr lang="en-US" sz="1800" dirty="0" smtClean="0">
                <a:latin typeface="+mj-lt"/>
              </a:rPr>
              <a:t>Panel Reliefs:</a:t>
            </a:r>
          </a:p>
          <a:p>
            <a:pPr marL="342900" indent="-342900">
              <a:buFont typeface="Arial" pitchFamily="34" charset="0"/>
              <a:buAutoNum type="arabicPeriod"/>
            </a:pPr>
            <a:r>
              <a:rPr lang="en-US" sz="1800" b="0" u="sng" dirty="0" smtClean="0">
                <a:latin typeface="+mj-lt"/>
              </a:rPr>
              <a:t>Mythological reliefs </a:t>
            </a:r>
            <a:r>
              <a:rPr lang="en-US" sz="1800" b="0" dirty="0" smtClean="0">
                <a:latin typeface="+mj-lt"/>
              </a:rPr>
              <a:t>– south portico</a:t>
            </a:r>
            <a:r>
              <a:rPr lang="sk-SK" sz="1800" b="0" dirty="0" smtClean="0">
                <a:latin typeface="+mj-lt"/>
              </a:rPr>
              <a:t> (S)</a:t>
            </a:r>
            <a:r>
              <a:rPr lang="en-US" sz="1800" b="0" dirty="0" smtClean="0">
                <a:latin typeface="+mj-lt"/>
              </a:rPr>
              <a:t>, 2</a:t>
            </a:r>
            <a:r>
              <a:rPr lang="en-US" sz="1800" b="0" baseline="30000" dirty="0" smtClean="0">
                <a:latin typeface="+mj-lt"/>
              </a:rPr>
              <a:t>nd</a:t>
            </a:r>
            <a:r>
              <a:rPr lang="en-US" sz="1800" b="0" dirty="0" smtClean="0">
                <a:latin typeface="+mj-lt"/>
              </a:rPr>
              <a:t> storey, (36)</a:t>
            </a:r>
          </a:p>
          <a:p>
            <a:pPr marL="342900" indent="-342900">
              <a:buAutoNum type="arabicPeriod"/>
            </a:pPr>
            <a:r>
              <a:rPr lang="en-US" sz="1800" b="0" u="sng" dirty="0" smtClean="0">
                <a:latin typeface="+mj-lt"/>
              </a:rPr>
              <a:t>Imperial reliefs </a:t>
            </a:r>
            <a:r>
              <a:rPr lang="en-US" sz="1800" b="0" dirty="0" smtClean="0">
                <a:latin typeface="+mj-lt"/>
              </a:rPr>
              <a:t>– south portico, 3</a:t>
            </a:r>
            <a:r>
              <a:rPr lang="en-US" sz="1800" b="0" baseline="30000" dirty="0" smtClean="0">
                <a:latin typeface="+mj-lt"/>
              </a:rPr>
              <a:t>rd</a:t>
            </a:r>
            <a:r>
              <a:rPr lang="en-US" sz="1800" b="0" dirty="0" smtClean="0">
                <a:latin typeface="+mj-lt"/>
              </a:rPr>
              <a:t> storey, (12), north portico, 3</a:t>
            </a:r>
            <a:r>
              <a:rPr lang="en-US" sz="1800" b="0" baseline="30000" dirty="0" smtClean="0">
                <a:latin typeface="+mj-lt"/>
              </a:rPr>
              <a:t>rd</a:t>
            </a:r>
            <a:r>
              <a:rPr lang="en-US" sz="1800" b="0" dirty="0" smtClean="0">
                <a:latin typeface="+mj-lt"/>
              </a:rPr>
              <a:t> storey, (1)</a:t>
            </a:r>
          </a:p>
          <a:p>
            <a:pPr marL="342900" indent="-342900">
              <a:buAutoNum type="arabicPeriod"/>
            </a:pPr>
            <a:r>
              <a:rPr lang="en-US" sz="1800" b="0" u="sng" dirty="0" smtClean="0">
                <a:latin typeface="+mj-lt"/>
              </a:rPr>
              <a:t>Traditional gods </a:t>
            </a:r>
            <a:r>
              <a:rPr lang="en-US" sz="1800" b="0" dirty="0" smtClean="0">
                <a:latin typeface="+mj-lt"/>
              </a:rPr>
              <a:t>– south portico, 3</a:t>
            </a:r>
            <a:r>
              <a:rPr lang="en-US" sz="1800" b="0" baseline="30000" dirty="0" smtClean="0">
                <a:latin typeface="+mj-lt"/>
              </a:rPr>
              <a:t>rd</a:t>
            </a:r>
            <a:r>
              <a:rPr lang="en-US" sz="1800" b="0" dirty="0" smtClean="0">
                <a:latin typeface="+mj-lt"/>
              </a:rPr>
              <a:t> storey, (14)</a:t>
            </a:r>
          </a:p>
          <a:p>
            <a:pPr marL="342900" indent="-342900">
              <a:buAutoNum type="arabicPeriod"/>
            </a:pPr>
            <a:r>
              <a:rPr lang="en-US" sz="1800" b="0" u="sng" dirty="0" smtClean="0">
                <a:latin typeface="+mj-lt"/>
              </a:rPr>
              <a:t>Series of personified nations (</a:t>
            </a:r>
            <a:r>
              <a:rPr lang="en-US" sz="1800" b="0" u="sng" dirty="0" err="1" smtClean="0">
                <a:latin typeface="+mj-lt"/>
              </a:rPr>
              <a:t>Ethn</a:t>
            </a:r>
            <a:r>
              <a:rPr lang="sk-SK" sz="1800" b="0" u="sng" dirty="0" smtClean="0">
                <a:latin typeface="+mj-lt"/>
              </a:rPr>
              <a:t>é)</a:t>
            </a:r>
            <a:r>
              <a:rPr lang="en-US" sz="1800" b="0" dirty="0" smtClean="0">
                <a:latin typeface="+mj-lt"/>
              </a:rPr>
              <a:t>– north portico</a:t>
            </a:r>
            <a:r>
              <a:rPr lang="sk-SK" sz="1800" b="0" dirty="0" smtClean="0">
                <a:latin typeface="+mj-lt"/>
              </a:rPr>
              <a:t> (N)</a:t>
            </a:r>
            <a:r>
              <a:rPr lang="en-US" sz="1800" b="0" dirty="0" smtClean="0">
                <a:latin typeface="+mj-lt"/>
              </a:rPr>
              <a:t>, 2</a:t>
            </a:r>
            <a:r>
              <a:rPr lang="en-US" sz="1800" b="0" baseline="30000" dirty="0" smtClean="0">
                <a:latin typeface="+mj-lt"/>
              </a:rPr>
              <a:t>nd</a:t>
            </a:r>
            <a:r>
              <a:rPr lang="en-US" sz="1800" b="0" dirty="0" smtClean="0">
                <a:latin typeface="+mj-lt"/>
              </a:rPr>
              <a:t> storey, (6)</a:t>
            </a:r>
            <a:r>
              <a:rPr lang="sk-SK" sz="1800" b="0" dirty="0" smtClean="0">
                <a:latin typeface="+mj-lt"/>
              </a:rPr>
              <a:t>, </a:t>
            </a:r>
            <a:r>
              <a:rPr lang="sk-SK" sz="1800" b="0" dirty="0" err="1" smtClean="0">
                <a:latin typeface="+mj-lt"/>
              </a:rPr>
              <a:t>bases</a:t>
            </a:r>
            <a:r>
              <a:rPr lang="sk-SK" sz="1800" b="0" dirty="0" smtClean="0">
                <a:latin typeface="+mj-lt"/>
              </a:rPr>
              <a:t> (16)</a:t>
            </a:r>
            <a:endParaRPr lang="en-US" sz="1800" b="0" dirty="0" smtClean="0">
              <a:latin typeface="+mj-lt"/>
            </a:endParaRPr>
          </a:p>
          <a:p>
            <a:pPr marL="342900" indent="-342900">
              <a:buAutoNum type="arabicPeriod"/>
            </a:pPr>
            <a:r>
              <a:rPr lang="en-US" sz="1800" b="0" u="sng" dirty="0" smtClean="0">
                <a:latin typeface="+mj-lt"/>
              </a:rPr>
              <a:t>Universal allegories</a:t>
            </a:r>
            <a:r>
              <a:rPr lang="en-US" sz="1800" b="0" dirty="0" smtClean="0">
                <a:latin typeface="+mj-lt"/>
              </a:rPr>
              <a:t> – north portico, 3</a:t>
            </a:r>
            <a:r>
              <a:rPr lang="en-US" sz="1800" b="0" baseline="30000" dirty="0" smtClean="0">
                <a:latin typeface="+mj-lt"/>
              </a:rPr>
              <a:t>rd</a:t>
            </a:r>
            <a:r>
              <a:rPr lang="en-US" sz="1800" b="0" dirty="0" smtClean="0">
                <a:latin typeface="+mj-lt"/>
              </a:rPr>
              <a:t> storey, (2)</a:t>
            </a:r>
          </a:p>
          <a:p>
            <a:pPr marL="342900" indent="-342900">
              <a:buFontTx/>
              <a:buChar char="-"/>
            </a:pPr>
            <a:r>
              <a:rPr lang="en-US" sz="1800" b="0" dirty="0" smtClean="0">
                <a:latin typeface="+mj-lt"/>
              </a:rPr>
              <a:t>two or three central elements in the panels,</a:t>
            </a:r>
          </a:p>
          <a:p>
            <a:pPr marL="342900" indent="-342900"/>
            <a:r>
              <a:rPr lang="en-US" sz="1800" b="0" dirty="0" smtClean="0">
                <a:latin typeface="+mj-lt"/>
              </a:rPr>
              <a:t>according to the width</a:t>
            </a:r>
          </a:p>
          <a:p>
            <a:pPr marL="342900" indent="-342900"/>
            <a:endParaRPr lang="en-US" sz="1800" dirty="0" smtClean="0">
              <a:latin typeface="+mj-lt"/>
            </a:endParaRPr>
          </a:p>
          <a:p>
            <a:pPr marL="342900" indent="-342900"/>
            <a:r>
              <a:rPr lang="en-US" sz="1800" dirty="0" smtClean="0">
                <a:latin typeface="+mj-lt"/>
              </a:rPr>
              <a:t>Individual Statues:</a:t>
            </a:r>
          </a:p>
          <a:p>
            <a:pPr marL="342900" indent="-342900"/>
            <a:r>
              <a:rPr lang="sk-SK" sz="1800" b="0" dirty="0" err="1" smtClean="0">
                <a:latin typeface="+mj-lt"/>
              </a:rPr>
              <a:t>members</a:t>
            </a:r>
            <a:r>
              <a:rPr lang="sk-SK" sz="1800" b="0" dirty="0" smtClean="0">
                <a:latin typeface="+mj-lt"/>
              </a:rPr>
              <a:t> </a:t>
            </a:r>
            <a:r>
              <a:rPr lang="sk-SK" sz="1800" b="0" dirty="0" err="1" smtClean="0">
                <a:latin typeface="+mj-lt"/>
              </a:rPr>
              <a:t>of</a:t>
            </a:r>
            <a:r>
              <a:rPr lang="sk-SK" sz="1800" b="0" dirty="0" smtClean="0">
                <a:latin typeface="+mj-lt"/>
              </a:rPr>
              <a:t> </a:t>
            </a:r>
            <a:r>
              <a:rPr lang="en-US" sz="1800" b="0" dirty="0" smtClean="0">
                <a:latin typeface="+mj-lt"/>
              </a:rPr>
              <a:t>the </a:t>
            </a:r>
            <a:r>
              <a:rPr lang="sk-SK" sz="1800" b="0" dirty="0" err="1" smtClean="0">
                <a:latin typeface="+mj-lt"/>
              </a:rPr>
              <a:t>julio-claudian</a:t>
            </a:r>
            <a:r>
              <a:rPr lang="sk-SK" sz="1800" b="0" dirty="0" smtClean="0">
                <a:latin typeface="+mj-lt"/>
              </a:rPr>
              <a:t> </a:t>
            </a:r>
            <a:r>
              <a:rPr lang="sk-SK" sz="1800" b="0" dirty="0" err="1" smtClean="0">
                <a:latin typeface="+mj-lt"/>
              </a:rPr>
              <a:t>dynasty</a:t>
            </a:r>
            <a:r>
              <a:rPr lang="sk-SK" sz="1800" b="0" dirty="0" smtClean="0">
                <a:latin typeface="+mj-lt"/>
              </a:rPr>
              <a:t>, </a:t>
            </a:r>
            <a:r>
              <a:rPr lang="sk-SK" sz="1800" b="0" dirty="0" err="1" smtClean="0">
                <a:latin typeface="+mj-lt"/>
              </a:rPr>
              <a:t>found</a:t>
            </a:r>
            <a:r>
              <a:rPr lang="sk-SK" sz="1800" b="0" dirty="0" smtClean="0">
                <a:latin typeface="+mj-lt"/>
              </a:rPr>
              <a:t> in</a:t>
            </a:r>
            <a:endParaRPr lang="en-US" sz="1800" b="0" dirty="0" smtClean="0">
              <a:latin typeface="+mj-lt"/>
            </a:endParaRPr>
          </a:p>
          <a:p>
            <a:pPr marL="342900" indent="-342900"/>
            <a:r>
              <a:rPr lang="sk-SK" sz="1800" b="0" dirty="0" smtClean="0">
                <a:latin typeface="+mj-lt"/>
              </a:rPr>
              <a:t>front </a:t>
            </a:r>
            <a:r>
              <a:rPr lang="sk-SK" sz="1800" b="0" dirty="0" err="1" smtClean="0">
                <a:latin typeface="+mj-lt"/>
              </a:rPr>
              <a:t>of</a:t>
            </a:r>
            <a:r>
              <a:rPr lang="sk-SK" sz="1800" b="0" dirty="0" smtClean="0">
                <a:latin typeface="+mj-lt"/>
              </a:rPr>
              <a:t> </a:t>
            </a:r>
            <a:r>
              <a:rPr lang="sk-SK" sz="1800" b="0" dirty="0" err="1" smtClean="0">
                <a:latin typeface="+mj-lt"/>
              </a:rPr>
              <a:t>the</a:t>
            </a:r>
            <a:r>
              <a:rPr lang="sk-SK" sz="1800" b="0" dirty="0" smtClean="0">
                <a:latin typeface="+mj-lt"/>
              </a:rPr>
              <a:t> </a:t>
            </a:r>
            <a:r>
              <a:rPr lang="sk-SK" sz="1800" b="0" dirty="0" err="1" smtClean="0">
                <a:latin typeface="+mj-lt"/>
              </a:rPr>
              <a:t>propylon</a:t>
            </a:r>
            <a:r>
              <a:rPr lang="sk-SK" sz="1800" b="0" dirty="0" smtClean="0">
                <a:latin typeface="+mj-lt"/>
              </a:rPr>
              <a:t>  (P) or in </a:t>
            </a:r>
            <a:r>
              <a:rPr lang="sk-SK" sz="1800" b="0" dirty="0" err="1" smtClean="0">
                <a:latin typeface="+mj-lt"/>
              </a:rPr>
              <a:t>the</a:t>
            </a:r>
            <a:r>
              <a:rPr lang="sk-SK" sz="1800" b="0" dirty="0" smtClean="0">
                <a:latin typeface="+mj-lt"/>
              </a:rPr>
              <a:t> </a:t>
            </a:r>
            <a:r>
              <a:rPr lang="en-US" sz="1800" b="0" dirty="0" err="1" smtClean="0">
                <a:latin typeface="+mj-lt"/>
              </a:rPr>
              <a:t>B</a:t>
            </a:r>
            <a:r>
              <a:rPr lang="sk-SK" sz="1800" b="0" dirty="0" err="1" smtClean="0">
                <a:latin typeface="+mj-lt"/>
              </a:rPr>
              <a:t>yzantine</a:t>
            </a:r>
            <a:r>
              <a:rPr lang="sk-SK" sz="1800" b="0" dirty="0" smtClean="0">
                <a:latin typeface="+mj-lt"/>
              </a:rPr>
              <a:t> </a:t>
            </a:r>
            <a:r>
              <a:rPr lang="sk-SK" sz="1800" b="0" dirty="0" err="1" smtClean="0">
                <a:latin typeface="+mj-lt"/>
              </a:rPr>
              <a:t>wall</a:t>
            </a:r>
            <a:endParaRPr lang="en-US" sz="1800" b="0" dirty="0" smtClean="0">
              <a:latin typeface="+mj-lt"/>
            </a:endParaRPr>
          </a:p>
          <a:p>
            <a:pPr marL="342900" indent="-342900"/>
            <a:r>
              <a:rPr lang="sk-SK" sz="1800" b="0" dirty="0" err="1" smtClean="0">
                <a:latin typeface="+mj-lt"/>
              </a:rPr>
              <a:t>near</a:t>
            </a:r>
            <a:r>
              <a:rPr lang="sk-SK" sz="1800" b="0" dirty="0" smtClean="0">
                <a:latin typeface="+mj-lt"/>
              </a:rPr>
              <a:t> </a:t>
            </a:r>
            <a:r>
              <a:rPr lang="sk-SK" sz="1800" b="0" dirty="0" err="1" smtClean="0">
                <a:latin typeface="+mj-lt"/>
              </a:rPr>
              <a:t>the</a:t>
            </a:r>
            <a:r>
              <a:rPr lang="sk-SK" sz="1800" b="0" dirty="0" smtClean="0">
                <a:latin typeface="+mj-lt"/>
              </a:rPr>
              <a:t> </a:t>
            </a:r>
            <a:r>
              <a:rPr lang="sk-SK" sz="1800" b="0" dirty="0" err="1" smtClean="0">
                <a:latin typeface="+mj-lt"/>
              </a:rPr>
              <a:t>theatre</a:t>
            </a:r>
            <a:r>
              <a:rPr lang="sk-SK" sz="1800" b="0" dirty="0" smtClean="0">
                <a:latin typeface="+mj-lt"/>
              </a:rPr>
              <a:t>:</a:t>
            </a:r>
          </a:p>
          <a:p>
            <a:pPr marL="342900" indent="-342900">
              <a:buAutoNum type="arabicPeriod"/>
            </a:pPr>
            <a:r>
              <a:rPr lang="sk-SK" sz="1800" b="0" u="sng" dirty="0" err="1" smtClean="0">
                <a:latin typeface="+mj-lt"/>
              </a:rPr>
              <a:t>Statues</a:t>
            </a:r>
            <a:r>
              <a:rPr lang="sk-SK" sz="1800" b="0" u="sng" dirty="0" smtClean="0">
                <a:latin typeface="+mj-lt"/>
              </a:rPr>
              <a:t> (or </a:t>
            </a:r>
            <a:r>
              <a:rPr lang="sk-SK" sz="1800" b="0" u="sng" dirty="0" err="1" smtClean="0">
                <a:latin typeface="+mj-lt"/>
              </a:rPr>
              <a:t>fragments</a:t>
            </a:r>
            <a:r>
              <a:rPr lang="sk-SK" sz="1800" b="0" u="sng" dirty="0" smtClean="0">
                <a:latin typeface="+mj-lt"/>
              </a:rPr>
              <a:t>) and </a:t>
            </a:r>
            <a:r>
              <a:rPr lang="sk-SK" sz="1800" b="0" u="sng" dirty="0" err="1" smtClean="0">
                <a:latin typeface="+mj-lt"/>
              </a:rPr>
              <a:t>bases</a:t>
            </a:r>
            <a:r>
              <a:rPr lang="sk-SK" sz="1800" b="0" u="sng" dirty="0" smtClean="0">
                <a:latin typeface="+mj-lt"/>
              </a:rPr>
              <a:t> </a:t>
            </a:r>
            <a:r>
              <a:rPr lang="sk-SK" sz="1800" b="0" dirty="0" smtClean="0">
                <a:latin typeface="+mj-lt"/>
              </a:rPr>
              <a:t>- 5</a:t>
            </a:r>
          </a:p>
          <a:p>
            <a:pPr marL="342900" indent="-342900">
              <a:buAutoNum type="arabicPeriod"/>
            </a:pPr>
            <a:r>
              <a:rPr lang="sk-SK" sz="1800" b="0" u="sng" dirty="0" err="1" smtClean="0">
                <a:latin typeface="+mj-lt"/>
              </a:rPr>
              <a:t>Bases</a:t>
            </a:r>
            <a:r>
              <a:rPr lang="sk-SK" sz="1800" b="0" u="sng" dirty="0" smtClean="0">
                <a:latin typeface="+mj-lt"/>
              </a:rPr>
              <a:t> (</a:t>
            </a:r>
            <a:r>
              <a:rPr lang="sk-SK" sz="1800" b="0" u="sng" dirty="0" err="1" smtClean="0">
                <a:latin typeface="+mj-lt"/>
              </a:rPr>
              <a:t>only</a:t>
            </a:r>
            <a:r>
              <a:rPr lang="sk-SK" sz="1800" b="0" u="sng" dirty="0" smtClean="0">
                <a:latin typeface="+mj-lt"/>
              </a:rPr>
              <a:t>) </a:t>
            </a:r>
            <a:r>
              <a:rPr lang="sk-SK" sz="1800" b="0" dirty="0" smtClean="0">
                <a:latin typeface="+mj-lt"/>
              </a:rPr>
              <a:t>– 10</a:t>
            </a:r>
            <a:endParaRPr lang="en-US" sz="1800" dirty="0" smtClean="0">
              <a:latin typeface="+mj-lt"/>
            </a:endParaRPr>
          </a:p>
          <a:p>
            <a:pPr marL="342900" indent="-342900">
              <a:buAutoNum type="arabicPeriod"/>
            </a:pPr>
            <a:endParaRPr lang="sk-SK" sz="1800" b="0" dirty="0">
              <a:latin typeface="Palatino Linotype" pitchFamily="18" charset="0"/>
            </a:endParaRPr>
          </a:p>
        </p:txBody>
      </p:sp>
      <p:sp>
        <p:nvSpPr>
          <p:cNvPr id="8" name="TextBox 7"/>
          <p:cNvSpPr txBox="1"/>
          <p:nvPr/>
        </p:nvSpPr>
        <p:spPr>
          <a:xfrm>
            <a:off x="1357290" y="3500438"/>
            <a:ext cx="357190" cy="523220"/>
          </a:xfrm>
          <a:prstGeom prst="rect">
            <a:avLst/>
          </a:prstGeom>
          <a:noFill/>
        </p:spPr>
        <p:txBody>
          <a:bodyPr wrap="square" rtlCol="0">
            <a:spAutoFit/>
          </a:bodyPr>
          <a:lstStyle/>
          <a:p>
            <a:r>
              <a:rPr lang="sk-SK" sz="2800" dirty="0" smtClean="0">
                <a:latin typeface="Palatino Linotype" pitchFamily="18" charset="0"/>
              </a:rPr>
              <a:t>N</a:t>
            </a:r>
            <a:endParaRPr lang="sk-SK" sz="2800" dirty="0">
              <a:latin typeface="Palatino Linotype" pitchFamily="18" charset="0"/>
            </a:endParaRPr>
          </a:p>
        </p:txBody>
      </p:sp>
      <p:sp>
        <p:nvSpPr>
          <p:cNvPr id="9" name="TextBox 8"/>
          <p:cNvSpPr txBox="1"/>
          <p:nvPr/>
        </p:nvSpPr>
        <p:spPr>
          <a:xfrm>
            <a:off x="2571736" y="3500438"/>
            <a:ext cx="357190" cy="523220"/>
          </a:xfrm>
          <a:prstGeom prst="rect">
            <a:avLst/>
          </a:prstGeom>
          <a:noFill/>
        </p:spPr>
        <p:txBody>
          <a:bodyPr wrap="square" rtlCol="0">
            <a:spAutoFit/>
          </a:bodyPr>
          <a:lstStyle/>
          <a:p>
            <a:r>
              <a:rPr lang="sk-SK" sz="2800" dirty="0" smtClean="0">
                <a:latin typeface="Palatino Linotype" pitchFamily="18" charset="0"/>
              </a:rPr>
              <a:t>S</a:t>
            </a:r>
            <a:endParaRPr lang="sk-SK" sz="2800" dirty="0">
              <a:latin typeface="Palatino Linotype" pitchFamily="18" charset="0"/>
            </a:endParaRPr>
          </a:p>
        </p:txBody>
      </p:sp>
      <p:sp>
        <p:nvSpPr>
          <p:cNvPr id="10" name="TextBox 9"/>
          <p:cNvSpPr txBox="1"/>
          <p:nvPr/>
        </p:nvSpPr>
        <p:spPr>
          <a:xfrm>
            <a:off x="2000232" y="5929330"/>
            <a:ext cx="428628" cy="523220"/>
          </a:xfrm>
          <a:prstGeom prst="rect">
            <a:avLst/>
          </a:prstGeom>
          <a:noFill/>
        </p:spPr>
        <p:txBody>
          <a:bodyPr wrap="square" rtlCol="0">
            <a:spAutoFit/>
          </a:bodyPr>
          <a:lstStyle/>
          <a:p>
            <a:r>
              <a:rPr lang="sk-SK" sz="2800" dirty="0" smtClean="0">
                <a:latin typeface="Palatino Linotype" pitchFamily="18" charset="0"/>
              </a:rPr>
              <a:t>P</a:t>
            </a:r>
            <a:endParaRPr lang="sk-SK" sz="2800" dirty="0">
              <a:latin typeface="Palatino Linotype"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0" y="142852"/>
            <a:ext cx="4429124" cy="8156079"/>
          </a:xfrm>
          <a:prstGeom prst="rect">
            <a:avLst/>
          </a:prstGeom>
          <a:noFill/>
        </p:spPr>
        <p:txBody>
          <a:bodyPr wrap="square" rtlCol="0">
            <a:spAutoFit/>
          </a:bodyPr>
          <a:lstStyle/>
          <a:p>
            <a:r>
              <a:rPr lang="cs-CZ" sz="2000" b="1" dirty="0" err="1" smtClean="0"/>
              <a:t>Aphrodisias</a:t>
            </a:r>
            <a:endParaRPr lang="en-US" sz="2000" b="1" dirty="0" smtClean="0"/>
          </a:p>
          <a:p>
            <a:endParaRPr lang="cs-CZ" b="1" dirty="0" smtClean="0"/>
          </a:p>
          <a:p>
            <a:pPr>
              <a:buFontTx/>
              <a:buChar char="-"/>
            </a:pPr>
            <a:r>
              <a:rPr lang="en-US" dirty="0" smtClean="0"/>
              <a:t> south-western Asia Minor, the Maeander river basin, province Caria, 150 kilometers from the Aegean Sea</a:t>
            </a:r>
          </a:p>
          <a:p>
            <a:pPr>
              <a:buFontTx/>
              <a:buChar char="-"/>
            </a:pPr>
            <a:r>
              <a:rPr lang="en-US" dirty="0" smtClean="0"/>
              <a:t> </a:t>
            </a:r>
            <a:r>
              <a:rPr lang="en-US" dirty="0" err="1" smtClean="0"/>
              <a:t>i</a:t>
            </a:r>
            <a:r>
              <a:rPr lang="sk-SK" dirty="0" smtClean="0"/>
              <a:t>t </a:t>
            </a:r>
            <a:r>
              <a:rPr lang="sk-SK" dirty="0" err="1" smtClean="0"/>
              <a:t>is</a:t>
            </a:r>
            <a:r>
              <a:rPr lang="sk-SK" dirty="0" smtClean="0"/>
              <a:t> </a:t>
            </a:r>
            <a:r>
              <a:rPr lang="sk-SK" dirty="0" err="1" smtClean="0"/>
              <a:t>situated</a:t>
            </a:r>
            <a:r>
              <a:rPr lang="sk-SK" dirty="0" smtClean="0"/>
              <a:t> </a:t>
            </a:r>
            <a:r>
              <a:rPr lang="sk-SK" dirty="0" err="1" smtClean="0"/>
              <a:t>at</a:t>
            </a:r>
            <a:r>
              <a:rPr lang="sk-SK" dirty="0" smtClean="0"/>
              <a:t> </a:t>
            </a:r>
            <a:r>
              <a:rPr lang="sk-SK" dirty="0" err="1" smtClean="0"/>
              <a:t>the</a:t>
            </a:r>
            <a:r>
              <a:rPr lang="sk-SK" dirty="0" smtClean="0"/>
              <a:t> center </a:t>
            </a:r>
            <a:r>
              <a:rPr lang="sk-SK" dirty="0" err="1" smtClean="0"/>
              <a:t>of</a:t>
            </a:r>
            <a:r>
              <a:rPr lang="sk-SK" dirty="0" smtClean="0"/>
              <a:t> </a:t>
            </a:r>
            <a:r>
              <a:rPr lang="sk-SK" dirty="0" err="1" smtClean="0"/>
              <a:t>the</a:t>
            </a:r>
            <a:r>
              <a:rPr lang="sk-SK" dirty="0" smtClean="0"/>
              <a:t>  </a:t>
            </a:r>
            <a:r>
              <a:rPr lang="sk-SK" dirty="0" err="1" smtClean="0"/>
              <a:t>valley</a:t>
            </a:r>
            <a:r>
              <a:rPr lang="sk-SK" dirty="0" smtClean="0"/>
              <a:t>, 35 km </a:t>
            </a:r>
            <a:r>
              <a:rPr lang="sk-SK" dirty="0" err="1" smtClean="0"/>
              <a:t>up</a:t>
            </a:r>
            <a:r>
              <a:rPr lang="sk-SK" dirty="0" smtClean="0"/>
              <a:t> </a:t>
            </a:r>
            <a:r>
              <a:rPr lang="sk-SK" dirty="0" err="1" smtClean="0"/>
              <a:t>the</a:t>
            </a:r>
            <a:r>
              <a:rPr lang="sk-SK" dirty="0" smtClean="0"/>
              <a:t> </a:t>
            </a:r>
            <a:r>
              <a:rPr lang="sk-SK" dirty="0" err="1" smtClean="0"/>
              <a:t>river</a:t>
            </a:r>
            <a:r>
              <a:rPr lang="sk-SK" dirty="0" smtClean="0"/>
              <a:t> </a:t>
            </a:r>
            <a:r>
              <a:rPr lang="sk-SK" dirty="0" err="1" smtClean="0"/>
              <a:t>Morsynus</a:t>
            </a:r>
            <a:r>
              <a:rPr lang="sk-SK" dirty="0" smtClean="0"/>
              <a:t> </a:t>
            </a:r>
            <a:r>
              <a:rPr lang="sk-SK" dirty="0" err="1" smtClean="0"/>
              <a:t>from</a:t>
            </a:r>
            <a:r>
              <a:rPr lang="sk-SK" dirty="0" smtClean="0"/>
              <a:t> </a:t>
            </a:r>
            <a:r>
              <a:rPr lang="sk-SK" dirty="0" err="1" smtClean="0"/>
              <a:t>its</a:t>
            </a:r>
            <a:r>
              <a:rPr lang="sk-SK" dirty="0" smtClean="0"/>
              <a:t> </a:t>
            </a:r>
            <a:r>
              <a:rPr lang="sk-SK" dirty="0" err="1" smtClean="0"/>
              <a:t>confluence</a:t>
            </a:r>
            <a:r>
              <a:rPr lang="sk-SK" dirty="0" smtClean="0"/>
              <a:t> </a:t>
            </a:r>
            <a:r>
              <a:rPr lang="sk-SK" dirty="0" err="1" smtClean="0"/>
              <a:t>with</a:t>
            </a:r>
            <a:r>
              <a:rPr lang="sk-SK" dirty="0" smtClean="0"/>
              <a:t> </a:t>
            </a:r>
            <a:r>
              <a:rPr lang="sk-SK" dirty="0" err="1" smtClean="0"/>
              <a:t>the</a:t>
            </a:r>
            <a:r>
              <a:rPr lang="sk-SK" dirty="0" smtClean="0"/>
              <a:t> </a:t>
            </a:r>
            <a:r>
              <a:rPr lang="sk-SK" dirty="0" err="1" smtClean="0"/>
              <a:t>Maeander</a:t>
            </a:r>
            <a:r>
              <a:rPr lang="sk-SK" dirty="0" smtClean="0"/>
              <a:t> </a:t>
            </a:r>
            <a:r>
              <a:rPr lang="sk-SK" dirty="0" err="1" smtClean="0"/>
              <a:t>at</a:t>
            </a:r>
            <a:r>
              <a:rPr lang="sk-SK" dirty="0" smtClean="0"/>
              <a:t> </a:t>
            </a:r>
            <a:r>
              <a:rPr lang="sk-SK" dirty="0" err="1" smtClean="0"/>
              <a:t>an</a:t>
            </a:r>
            <a:r>
              <a:rPr lang="sk-SK" dirty="0" smtClean="0"/>
              <a:t> </a:t>
            </a:r>
            <a:r>
              <a:rPr lang="sk-SK" dirty="0" err="1" smtClean="0"/>
              <a:t>elevation</a:t>
            </a:r>
            <a:r>
              <a:rPr lang="sk-SK" dirty="0" smtClean="0"/>
              <a:t> 500 m</a:t>
            </a:r>
            <a:endParaRPr lang="cs-CZ" dirty="0" smtClean="0"/>
          </a:p>
          <a:p>
            <a:pPr>
              <a:buFontTx/>
              <a:buChar char="-"/>
            </a:pPr>
            <a:r>
              <a:rPr lang="en-US" dirty="0" smtClean="0"/>
              <a:t> dominant feature – </a:t>
            </a:r>
            <a:r>
              <a:rPr lang="en-US" dirty="0" err="1" smtClean="0"/>
              <a:t>Kadmos</a:t>
            </a:r>
            <a:r>
              <a:rPr lang="en-US" dirty="0" smtClean="0"/>
              <a:t> – the source of water</a:t>
            </a:r>
          </a:p>
          <a:p>
            <a:pPr>
              <a:buFontTx/>
              <a:buChar char="-"/>
            </a:pPr>
            <a:r>
              <a:rPr lang="en-US" dirty="0" smtClean="0"/>
              <a:t> t</a:t>
            </a:r>
            <a:r>
              <a:rPr lang="sk-SK" dirty="0" err="1" smtClean="0"/>
              <a:t>he</a:t>
            </a:r>
            <a:r>
              <a:rPr lang="sk-SK" dirty="0" smtClean="0"/>
              <a:t> </a:t>
            </a:r>
            <a:r>
              <a:rPr lang="sk-SK" dirty="0" err="1" smtClean="0"/>
              <a:t>principal</a:t>
            </a:r>
            <a:r>
              <a:rPr lang="sk-SK" dirty="0" smtClean="0"/>
              <a:t> </a:t>
            </a:r>
            <a:r>
              <a:rPr lang="sk-SK" dirty="0" err="1" smtClean="0"/>
              <a:t>natural</a:t>
            </a:r>
            <a:r>
              <a:rPr lang="sk-SK" dirty="0" smtClean="0"/>
              <a:t> </a:t>
            </a:r>
            <a:r>
              <a:rPr lang="sk-SK" dirty="0" err="1" smtClean="0"/>
              <a:t>resources</a:t>
            </a:r>
            <a:r>
              <a:rPr lang="sk-SK" dirty="0" smtClean="0"/>
              <a:t> </a:t>
            </a:r>
            <a:r>
              <a:rPr lang="sk-SK" dirty="0" err="1" smtClean="0"/>
              <a:t>of</a:t>
            </a:r>
            <a:r>
              <a:rPr lang="sk-SK" dirty="0" smtClean="0"/>
              <a:t> </a:t>
            </a:r>
            <a:r>
              <a:rPr lang="sk-SK" dirty="0" err="1" smtClean="0"/>
              <a:t>the</a:t>
            </a:r>
            <a:r>
              <a:rPr lang="sk-SK" dirty="0" smtClean="0"/>
              <a:t> </a:t>
            </a:r>
            <a:r>
              <a:rPr lang="sk-SK" dirty="0" err="1" smtClean="0"/>
              <a:t>valley</a:t>
            </a:r>
            <a:r>
              <a:rPr lang="sk-SK" dirty="0" smtClean="0"/>
              <a:t> are </a:t>
            </a:r>
            <a:r>
              <a:rPr lang="sk-SK" dirty="0" err="1" smtClean="0"/>
              <a:t>springs</a:t>
            </a:r>
            <a:r>
              <a:rPr lang="sk-SK" dirty="0" smtClean="0"/>
              <a:t>, </a:t>
            </a:r>
            <a:r>
              <a:rPr lang="sk-SK" dirty="0" err="1" smtClean="0"/>
              <a:t>fertile</a:t>
            </a:r>
            <a:r>
              <a:rPr lang="sk-SK" dirty="0" smtClean="0"/>
              <a:t> </a:t>
            </a:r>
            <a:r>
              <a:rPr lang="sk-SK" dirty="0" err="1" smtClean="0"/>
              <a:t>soils</a:t>
            </a:r>
            <a:r>
              <a:rPr lang="sk-SK" dirty="0" smtClean="0"/>
              <a:t>, </a:t>
            </a:r>
            <a:r>
              <a:rPr lang="sk-SK" dirty="0" err="1" smtClean="0"/>
              <a:t>potter´s</a:t>
            </a:r>
            <a:r>
              <a:rPr lang="sk-SK" dirty="0" smtClean="0"/>
              <a:t> </a:t>
            </a:r>
            <a:r>
              <a:rPr lang="sk-SK" dirty="0" err="1" smtClean="0"/>
              <a:t>earth</a:t>
            </a:r>
            <a:r>
              <a:rPr lang="sk-SK" dirty="0" smtClean="0"/>
              <a:t> and </a:t>
            </a:r>
            <a:r>
              <a:rPr lang="sk-SK" dirty="0" err="1" smtClean="0"/>
              <a:t>marble</a:t>
            </a:r>
            <a:r>
              <a:rPr lang="sk-SK" dirty="0" smtClean="0"/>
              <a:t> </a:t>
            </a:r>
            <a:r>
              <a:rPr lang="sk-SK" dirty="0" err="1" smtClean="0"/>
              <a:t>coming</a:t>
            </a:r>
            <a:r>
              <a:rPr lang="sk-SK" dirty="0" smtClean="0"/>
              <a:t> </a:t>
            </a:r>
            <a:r>
              <a:rPr lang="sk-SK" dirty="0" err="1" smtClean="0"/>
              <a:t>from</a:t>
            </a:r>
            <a:r>
              <a:rPr lang="sk-SK" dirty="0" smtClean="0"/>
              <a:t> </a:t>
            </a:r>
            <a:r>
              <a:rPr lang="sk-SK" dirty="0" err="1" smtClean="0"/>
              <a:t>several</a:t>
            </a:r>
            <a:r>
              <a:rPr lang="sk-SK" dirty="0" smtClean="0"/>
              <a:t> </a:t>
            </a:r>
            <a:r>
              <a:rPr lang="sk-SK" dirty="0" err="1" smtClean="0"/>
              <a:t>different</a:t>
            </a:r>
            <a:r>
              <a:rPr lang="sk-SK" dirty="0" smtClean="0"/>
              <a:t> </a:t>
            </a:r>
            <a:r>
              <a:rPr lang="sk-SK" dirty="0" err="1" smtClean="0"/>
              <a:t>quarries</a:t>
            </a:r>
            <a:endParaRPr lang="en-US" dirty="0" smtClean="0"/>
          </a:p>
          <a:p>
            <a:pPr>
              <a:buFontTx/>
              <a:buChar char="-"/>
            </a:pPr>
            <a:r>
              <a:rPr lang="en-US" dirty="0" smtClean="0"/>
              <a:t> the site has been know</a:t>
            </a:r>
            <a:r>
              <a:rPr lang="cs-CZ" dirty="0" smtClean="0"/>
              <a:t>n</a:t>
            </a:r>
            <a:r>
              <a:rPr lang="en-US" dirty="0" smtClean="0"/>
              <a:t> since the 18</a:t>
            </a:r>
            <a:r>
              <a:rPr lang="en-US" baseline="30000" dirty="0" smtClean="0"/>
              <a:t>th</a:t>
            </a:r>
            <a:r>
              <a:rPr lang="en-US" dirty="0" smtClean="0"/>
              <a:t> century – several expeditions – inscriptions documentation (French, Italian, Istanbul Archaeological Museum, </a:t>
            </a:r>
            <a:r>
              <a:rPr lang="en-US" dirty="0" err="1" smtClean="0"/>
              <a:t>Ismir</a:t>
            </a:r>
            <a:r>
              <a:rPr lang="en-US" dirty="0" smtClean="0"/>
              <a:t> Archaeological Museum)</a:t>
            </a:r>
          </a:p>
          <a:p>
            <a:pPr lvl="0">
              <a:buFontTx/>
              <a:buChar char="-"/>
            </a:pPr>
            <a:r>
              <a:rPr lang="en-US" dirty="0" smtClean="0"/>
              <a:t> free and autonomous city within the Roman province of Asia, best known for the Sanctuary of Aphrodite and marble sculptors</a:t>
            </a:r>
          </a:p>
          <a:p>
            <a:pPr lvl="0">
              <a:buFontTx/>
              <a:buChar char="-"/>
            </a:pPr>
            <a:r>
              <a:rPr lang="en-US" dirty="0" smtClean="0"/>
              <a:t> relative isolation from the main roads (medieval and modern) – well-preserved</a:t>
            </a:r>
            <a:endParaRPr lang="cs-CZ" dirty="0" smtClean="0"/>
          </a:p>
          <a:p>
            <a:pPr>
              <a:buFontTx/>
              <a:buChar char="-"/>
            </a:pPr>
            <a:endParaRPr lang="cs-CZ" dirty="0" smtClean="0"/>
          </a:p>
          <a:p>
            <a:r>
              <a:rPr lang="sk-SK" dirty="0" smtClean="0">
                <a:latin typeface="+mj-lt"/>
              </a:rPr>
              <a:t> </a:t>
            </a:r>
          </a:p>
          <a:p>
            <a:endParaRPr lang="cs-CZ" dirty="0" smtClean="0"/>
          </a:p>
          <a:p>
            <a:endParaRPr lang="cs-CZ" dirty="0" smtClean="0"/>
          </a:p>
          <a:p>
            <a:endParaRPr lang="cs-CZ" dirty="0"/>
          </a:p>
        </p:txBody>
      </p:sp>
      <p:pic>
        <p:nvPicPr>
          <p:cNvPr id="5" name="Content Placeholder 4" descr="mapa asia minor.jpg"/>
          <p:cNvPicPr>
            <a:picLocks noChangeAspect="1"/>
          </p:cNvPicPr>
          <p:nvPr/>
        </p:nvPicPr>
        <p:blipFill>
          <a:blip r:embed="rId2"/>
          <a:stretch>
            <a:fillRect/>
          </a:stretch>
        </p:blipFill>
        <p:spPr>
          <a:xfrm>
            <a:off x="4500562" y="214290"/>
            <a:ext cx="4460751" cy="3025876"/>
          </a:xfrm>
          <a:prstGeom prst="rect">
            <a:avLst/>
          </a:prstGeom>
        </p:spPr>
      </p:pic>
      <p:pic>
        <p:nvPicPr>
          <p:cNvPr id="6" name="Obrázek 5" descr="turkey-map.gif"/>
          <p:cNvPicPr>
            <a:picLocks noChangeAspect="1"/>
          </p:cNvPicPr>
          <p:nvPr/>
        </p:nvPicPr>
        <p:blipFill>
          <a:blip r:embed="rId3"/>
          <a:stretch>
            <a:fillRect/>
          </a:stretch>
        </p:blipFill>
        <p:spPr>
          <a:xfrm>
            <a:off x="4397004" y="3500438"/>
            <a:ext cx="4651777" cy="3000396"/>
          </a:xfrm>
          <a:prstGeom prst="rect">
            <a:avLst/>
          </a:prstGeom>
        </p:spPr>
      </p:pic>
      <p:sp>
        <p:nvSpPr>
          <p:cNvPr id="7" name="Elipsa 6"/>
          <p:cNvSpPr/>
          <p:nvPr/>
        </p:nvSpPr>
        <p:spPr>
          <a:xfrm>
            <a:off x="5143504" y="5357826"/>
            <a:ext cx="7143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4857752" y="5143512"/>
            <a:ext cx="857256" cy="246221"/>
          </a:xfrm>
          <a:prstGeom prst="rect">
            <a:avLst/>
          </a:prstGeom>
          <a:noFill/>
        </p:spPr>
        <p:txBody>
          <a:bodyPr wrap="square" rtlCol="0">
            <a:spAutoFit/>
          </a:bodyPr>
          <a:lstStyle/>
          <a:p>
            <a:r>
              <a:rPr lang="en-US" sz="1000" b="1" dirty="0" err="1" smtClean="0"/>
              <a:t>Aphrodisias</a:t>
            </a:r>
            <a:endParaRPr lang="cs-CZ" sz="10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helatinlibrary.com/caligula/dynasty.jpg"/>
          <p:cNvPicPr>
            <a:picLocks noChangeAspect="1" noChangeArrowheads="1"/>
          </p:cNvPicPr>
          <p:nvPr/>
        </p:nvPicPr>
        <p:blipFill>
          <a:blip r:embed="rId2"/>
          <a:srcRect/>
          <a:stretch>
            <a:fillRect/>
          </a:stretch>
        </p:blipFill>
        <p:spPr bwMode="auto">
          <a:xfrm>
            <a:off x="357158" y="285728"/>
            <a:ext cx="8515016" cy="6215106"/>
          </a:xfrm>
          <a:prstGeom prst="rect">
            <a:avLst/>
          </a:prstGeom>
          <a:noFill/>
        </p:spPr>
      </p:pic>
      <p:sp>
        <p:nvSpPr>
          <p:cNvPr id="8" name="Obdélník 7"/>
          <p:cNvSpPr/>
          <p:nvPr/>
        </p:nvSpPr>
        <p:spPr>
          <a:xfrm>
            <a:off x="5857884" y="2500306"/>
            <a:ext cx="428628"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2714612" y="3143248"/>
            <a:ext cx="1357322" cy="6429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1785918" y="4500570"/>
            <a:ext cx="714380"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2714612" y="4500570"/>
            <a:ext cx="714380"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4286248" y="4929198"/>
            <a:ext cx="714380"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4572000" y="3214686"/>
            <a:ext cx="785818"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p:cNvSpPr/>
          <p:nvPr/>
        </p:nvSpPr>
        <p:spPr>
          <a:xfrm>
            <a:off x="5000628" y="4286256"/>
            <a:ext cx="500066"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p:cNvSpPr txBox="1"/>
          <p:nvPr/>
        </p:nvSpPr>
        <p:spPr>
          <a:xfrm>
            <a:off x="857224" y="5214950"/>
            <a:ext cx="1071538" cy="230832"/>
          </a:xfrm>
          <a:prstGeom prst="rect">
            <a:avLst/>
          </a:prstGeom>
          <a:noFill/>
        </p:spPr>
        <p:txBody>
          <a:bodyPr wrap="square" rtlCol="0">
            <a:spAutoFit/>
          </a:bodyPr>
          <a:lstStyle/>
          <a:p>
            <a:r>
              <a:rPr lang="en-US" sz="900" dirty="0" err="1" smtClean="0"/>
              <a:t>Aemilia</a:t>
            </a:r>
            <a:r>
              <a:rPr lang="en-US" sz="900" dirty="0" smtClean="0"/>
              <a:t> </a:t>
            </a:r>
            <a:r>
              <a:rPr lang="en-US" sz="900" dirty="0" err="1" smtClean="0"/>
              <a:t>Lepida</a:t>
            </a:r>
            <a:endParaRPr lang="cs-CZ" sz="900" dirty="0"/>
          </a:p>
        </p:txBody>
      </p:sp>
      <p:sp>
        <p:nvSpPr>
          <p:cNvPr id="16" name="Obdélník 15"/>
          <p:cNvSpPr/>
          <p:nvPr/>
        </p:nvSpPr>
        <p:spPr>
          <a:xfrm>
            <a:off x="928662" y="5214950"/>
            <a:ext cx="785818"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p:cNvSpPr/>
          <p:nvPr/>
        </p:nvSpPr>
        <p:spPr>
          <a:xfrm>
            <a:off x="3286116" y="4929198"/>
            <a:ext cx="642942"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p:cNvSpPr/>
          <p:nvPr/>
        </p:nvSpPr>
        <p:spPr>
          <a:xfrm>
            <a:off x="6858016" y="3857628"/>
            <a:ext cx="428628"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5857884" y="4643446"/>
            <a:ext cx="428628"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4357686" y="5429264"/>
            <a:ext cx="642942"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0" y="0"/>
            <a:ext cx="3428992" cy="6186309"/>
          </a:xfrm>
          <a:prstGeom prst="rect">
            <a:avLst/>
          </a:prstGeom>
          <a:noFill/>
        </p:spPr>
        <p:txBody>
          <a:bodyPr wrap="square" rtlCol="0">
            <a:spAutoFit/>
          </a:bodyPr>
          <a:lstStyle/>
          <a:p>
            <a:r>
              <a:rPr lang="en-US" b="1" dirty="0" smtClean="0"/>
              <a:t>Statues</a:t>
            </a:r>
          </a:p>
          <a:p>
            <a:pPr marL="342900" indent="-342900">
              <a:buAutoNum type="arabicPeriod"/>
            </a:pPr>
            <a:endParaRPr lang="en-US" dirty="0" smtClean="0"/>
          </a:p>
          <a:p>
            <a:pPr marL="342900" indent="-342900"/>
            <a:r>
              <a:rPr lang="en-US" u="sng" dirty="0" smtClean="0"/>
              <a:t>Bases and statue (fragments):</a:t>
            </a:r>
          </a:p>
          <a:p>
            <a:pPr marL="342900" indent="-342900">
              <a:buAutoNum type="arabicPeriod"/>
            </a:pPr>
            <a:r>
              <a:rPr lang="en-US" dirty="0" err="1" smtClean="0"/>
              <a:t>Livia</a:t>
            </a:r>
            <a:r>
              <a:rPr lang="en-US" dirty="0" smtClean="0"/>
              <a:t> </a:t>
            </a:r>
          </a:p>
          <a:p>
            <a:pPr marL="342900" indent="-342900">
              <a:buAutoNum type="arabicPeriod"/>
            </a:pPr>
            <a:r>
              <a:rPr lang="en-US" dirty="0" err="1" smtClean="0"/>
              <a:t>Lucius</a:t>
            </a:r>
            <a:r>
              <a:rPr lang="en-US" dirty="0" smtClean="0"/>
              <a:t> Caesar</a:t>
            </a:r>
          </a:p>
          <a:p>
            <a:pPr marL="342900" indent="-342900">
              <a:buFontTx/>
              <a:buAutoNum type="arabicPeriod"/>
            </a:pPr>
            <a:r>
              <a:rPr lang="en-US" dirty="0" smtClean="0"/>
              <a:t>Drusus Caesar</a:t>
            </a:r>
          </a:p>
          <a:p>
            <a:pPr marL="342900" indent="-342900">
              <a:buFontTx/>
              <a:buAutoNum type="arabicPeriod"/>
            </a:pPr>
            <a:r>
              <a:rPr lang="en-US" dirty="0" err="1" smtClean="0"/>
              <a:t>Aemilia</a:t>
            </a:r>
            <a:r>
              <a:rPr lang="en-US" dirty="0" smtClean="0"/>
              <a:t> </a:t>
            </a:r>
            <a:r>
              <a:rPr lang="en-US" dirty="0" err="1" smtClean="0"/>
              <a:t>Lepida</a:t>
            </a:r>
            <a:endParaRPr lang="en-US" dirty="0" smtClean="0"/>
          </a:p>
          <a:p>
            <a:pPr marL="342900" indent="-342900">
              <a:buFontTx/>
              <a:buAutoNum type="arabicPeriod"/>
            </a:pPr>
            <a:r>
              <a:rPr lang="en-US" dirty="0" smtClean="0"/>
              <a:t>Agrippina </a:t>
            </a:r>
            <a:r>
              <a:rPr lang="en-US" dirty="0" err="1" smtClean="0"/>
              <a:t>Maior</a:t>
            </a:r>
            <a:endParaRPr lang="en-US" dirty="0" smtClean="0"/>
          </a:p>
          <a:p>
            <a:pPr marL="342900" indent="-342900"/>
            <a:endParaRPr lang="en-US" dirty="0" smtClean="0"/>
          </a:p>
          <a:p>
            <a:pPr marL="342900" indent="-342900"/>
            <a:r>
              <a:rPr lang="en-US" u="sng" dirty="0" smtClean="0"/>
              <a:t>Bases:</a:t>
            </a:r>
          </a:p>
          <a:p>
            <a:pPr marL="342900" indent="-342900">
              <a:buAutoNum type="arabicPeriod"/>
            </a:pPr>
            <a:r>
              <a:rPr lang="en-US" dirty="0" smtClean="0"/>
              <a:t>Gaius Caesar</a:t>
            </a:r>
          </a:p>
          <a:p>
            <a:pPr marL="342900" indent="-342900">
              <a:buAutoNum type="arabicPeriod"/>
            </a:pPr>
            <a:r>
              <a:rPr lang="en-US" dirty="0" smtClean="0"/>
              <a:t>Aeneas</a:t>
            </a:r>
          </a:p>
          <a:p>
            <a:pPr marL="342900" indent="-342900">
              <a:buAutoNum type="arabicPeriod"/>
            </a:pPr>
            <a:r>
              <a:rPr lang="en-US" dirty="0" smtClean="0"/>
              <a:t>Aphrodite</a:t>
            </a:r>
          </a:p>
          <a:p>
            <a:pPr marL="342900" indent="-342900">
              <a:buAutoNum type="arabicPeriod"/>
            </a:pPr>
            <a:r>
              <a:rPr lang="en-US" dirty="0" err="1" smtClean="0"/>
              <a:t>Germanicus</a:t>
            </a:r>
            <a:r>
              <a:rPr lang="en-US" dirty="0" smtClean="0"/>
              <a:t> Caesar</a:t>
            </a:r>
          </a:p>
          <a:p>
            <a:pPr marL="342900" indent="-342900">
              <a:buAutoNum type="arabicPeriod"/>
            </a:pPr>
            <a:r>
              <a:rPr lang="en-US" dirty="0" smtClean="0"/>
              <a:t>Marcus Lepidus</a:t>
            </a:r>
          </a:p>
          <a:p>
            <a:pPr marL="342900" indent="-342900">
              <a:buAutoNum type="arabicPeriod"/>
            </a:pPr>
            <a:r>
              <a:rPr lang="en-US" dirty="0" smtClean="0"/>
              <a:t>Antonia Augusta</a:t>
            </a:r>
          </a:p>
          <a:p>
            <a:pPr marL="342900" indent="-342900">
              <a:buAutoNum type="arabicPeriod"/>
            </a:pPr>
            <a:r>
              <a:rPr lang="en-US" dirty="0" smtClean="0"/>
              <a:t>Tiberius Claudius Drusus</a:t>
            </a:r>
          </a:p>
          <a:p>
            <a:pPr marL="342900" indent="-342900">
              <a:buAutoNum type="arabicPeriod"/>
            </a:pPr>
            <a:r>
              <a:rPr lang="en-US" dirty="0" smtClean="0"/>
              <a:t>Agrippina Minor</a:t>
            </a:r>
          </a:p>
          <a:p>
            <a:pPr marL="342900" indent="-342900">
              <a:buAutoNum type="arabicPeriod"/>
            </a:pPr>
            <a:r>
              <a:rPr lang="en-US" dirty="0" smtClean="0"/>
              <a:t>Julia</a:t>
            </a:r>
          </a:p>
          <a:p>
            <a:pPr marL="342900" indent="-342900">
              <a:buAutoNum type="arabicPeriod"/>
            </a:pPr>
            <a:r>
              <a:rPr lang="en-US" dirty="0" err="1" smtClean="0"/>
              <a:t>Atia</a:t>
            </a:r>
            <a:r>
              <a:rPr lang="en-US" dirty="0" smtClean="0"/>
              <a:t> (Augustus’ mother)</a:t>
            </a:r>
          </a:p>
          <a:p>
            <a:pPr marL="342900" indent="-342900"/>
            <a:endParaRPr lang="en-US" dirty="0" smtClean="0"/>
          </a:p>
          <a:p>
            <a:pPr marL="342900" indent="-342900"/>
            <a:endParaRPr lang="en-US" dirty="0" smtClean="0"/>
          </a:p>
        </p:txBody>
      </p:sp>
      <p:pic>
        <p:nvPicPr>
          <p:cNvPr id="8" name="Obrázek 7" descr="propylon.JPG"/>
          <p:cNvPicPr>
            <a:picLocks noChangeAspect="1"/>
          </p:cNvPicPr>
          <p:nvPr/>
        </p:nvPicPr>
        <p:blipFill>
          <a:blip r:embed="rId2"/>
          <a:stretch>
            <a:fillRect/>
          </a:stretch>
        </p:blipFill>
        <p:spPr>
          <a:xfrm>
            <a:off x="5058641" y="285728"/>
            <a:ext cx="3972125" cy="507209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5000628" cy="4524315"/>
          </a:xfrm>
          <a:prstGeom prst="rect">
            <a:avLst/>
          </a:prstGeom>
          <a:noFill/>
        </p:spPr>
        <p:txBody>
          <a:bodyPr wrap="square" rtlCol="0">
            <a:spAutoFit/>
          </a:bodyPr>
          <a:lstStyle/>
          <a:p>
            <a:pPr marL="342900" indent="-342900"/>
            <a:r>
              <a:rPr lang="en-US" u="sng" dirty="0" smtClean="0"/>
              <a:t>Bases and statue (fragments):</a:t>
            </a:r>
          </a:p>
          <a:p>
            <a:pPr marL="342900" indent="-342900"/>
            <a:endParaRPr lang="en-US" dirty="0" smtClean="0"/>
          </a:p>
          <a:p>
            <a:pPr marL="342900" indent="-342900"/>
            <a:r>
              <a:rPr lang="en-US" b="1" dirty="0" err="1" smtClean="0"/>
              <a:t>Livia</a:t>
            </a:r>
            <a:r>
              <a:rPr lang="en-US" b="1" dirty="0" smtClean="0"/>
              <a:t> </a:t>
            </a:r>
          </a:p>
          <a:p>
            <a:pPr marL="342900" indent="-342900">
              <a:buFontTx/>
              <a:buChar char="-"/>
            </a:pPr>
            <a:r>
              <a:rPr lang="en-US" dirty="0" smtClean="0"/>
              <a:t>found in city wall near the theatre</a:t>
            </a:r>
          </a:p>
          <a:p>
            <a:pPr marL="342900" indent="-342900">
              <a:buFontTx/>
              <a:buChar char="-"/>
            </a:pPr>
            <a:r>
              <a:rPr lang="en-US" dirty="0" smtClean="0"/>
              <a:t>the head was originally carved in one piece with the body, the Byzantine builders of the wall selected only the blocks best-fitting the incorporation into the wall, e.g. legs, bases</a:t>
            </a:r>
          </a:p>
          <a:p>
            <a:pPr marL="342900" indent="-342900">
              <a:buFontTx/>
              <a:buChar char="-"/>
            </a:pPr>
            <a:r>
              <a:rPr lang="en-US" dirty="0" smtClean="0"/>
              <a:t>bodies were left on the spot</a:t>
            </a:r>
          </a:p>
          <a:p>
            <a:pPr marL="342900" indent="-342900">
              <a:buFontTx/>
              <a:buChar char="-"/>
            </a:pPr>
            <a:r>
              <a:rPr lang="en-US" dirty="0" smtClean="0"/>
              <a:t>arms were separately worked – holding </a:t>
            </a:r>
            <a:r>
              <a:rPr lang="en-US" dirty="0" err="1" smtClean="0"/>
              <a:t>patera</a:t>
            </a:r>
            <a:r>
              <a:rPr lang="en-US" dirty="0" smtClean="0"/>
              <a:t> in her </a:t>
            </a:r>
            <a:r>
              <a:rPr lang="en-US" dirty="0" err="1" smtClean="0"/>
              <a:t>righ</a:t>
            </a:r>
            <a:r>
              <a:rPr lang="cs-CZ" dirty="0" smtClean="0"/>
              <a:t>t</a:t>
            </a:r>
            <a:r>
              <a:rPr lang="en-US" dirty="0" smtClean="0"/>
              <a:t> hand, the left one supporting the </a:t>
            </a:r>
            <a:r>
              <a:rPr lang="en-US" i="1" dirty="0" err="1" smtClean="0"/>
              <a:t>palla</a:t>
            </a:r>
            <a:endParaRPr lang="en-US" i="1" dirty="0" smtClean="0"/>
          </a:p>
          <a:p>
            <a:pPr marL="342900" indent="-342900"/>
            <a:endParaRPr lang="en-US" b="1" i="1" dirty="0" smtClean="0"/>
          </a:p>
          <a:p>
            <a:pPr marL="342900" indent="-342900"/>
            <a:r>
              <a:rPr lang="en-US" b="1" dirty="0" err="1" smtClean="0"/>
              <a:t>Lucius</a:t>
            </a:r>
            <a:r>
              <a:rPr lang="en-US" b="1" dirty="0" smtClean="0"/>
              <a:t> Caesar</a:t>
            </a:r>
          </a:p>
          <a:p>
            <a:pPr marL="342900" indent="-342900">
              <a:buFontTx/>
              <a:buChar char="-"/>
            </a:pPr>
            <a:r>
              <a:rPr lang="en-US" dirty="0" smtClean="0"/>
              <a:t>found in the north-western part of </a:t>
            </a:r>
            <a:r>
              <a:rPr lang="en-US" i="1" dirty="0" err="1" smtClean="0"/>
              <a:t>Sebasteion</a:t>
            </a:r>
            <a:endParaRPr lang="en-US" i="1" dirty="0" smtClean="0"/>
          </a:p>
          <a:p>
            <a:pPr marL="342900" indent="-342900">
              <a:buFontTx/>
              <a:buChar char="-"/>
            </a:pPr>
            <a:r>
              <a:rPr lang="en-US" dirty="0" smtClean="0"/>
              <a:t>heroic nudity</a:t>
            </a:r>
          </a:p>
        </p:txBody>
      </p:sp>
      <p:pic>
        <p:nvPicPr>
          <p:cNvPr id="3" name="Obrázek 2" descr="Livia rekonstruckoa.jpg"/>
          <p:cNvPicPr>
            <a:picLocks noChangeAspect="1"/>
          </p:cNvPicPr>
          <p:nvPr/>
        </p:nvPicPr>
        <p:blipFill>
          <a:blip r:embed="rId2"/>
          <a:stretch>
            <a:fillRect/>
          </a:stretch>
        </p:blipFill>
        <p:spPr>
          <a:xfrm>
            <a:off x="6929454" y="142852"/>
            <a:ext cx="2066544" cy="5815584"/>
          </a:xfrm>
          <a:prstGeom prst="rect">
            <a:avLst/>
          </a:prstGeom>
        </p:spPr>
      </p:pic>
      <p:pic>
        <p:nvPicPr>
          <p:cNvPr id="4" name="Obrázek 3" descr="Livia hlava.jpg"/>
          <p:cNvPicPr>
            <a:picLocks noChangeAspect="1"/>
          </p:cNvPicPr>
          <p:nvPr/>
        </p:nvPicPr>
        <p:blipFill>
          <a:blip r:embed="rId3"/>
          <a:stretch>
            <a:fillRect/>
          </a:stretch>
        </p:blipFill>
        <p:spPr>
          <a:xfrm>
            <a:off x="5500694" y="357166"/>
            <a:ext cx="1038047" cy="1428760"/>
          </a:xfrm>
          <a:prstGeom prst="rect">
            <a:avLst/>
          </a:prstGeom>
        </p:spPr>
      </p:pic>
      <p:pic>
        <p:nvPicPr>
          <p:cNvPr id="5" name="Obrázek 4" descr="Livia 1.jpg"/>
          <p:cNvPicPr>
            <a:picLocks noChangeAspect="1"/>
          </p:cNvPicPr>
          <p:nvPr/>
        </p:nvPicPr>
        <p:blipFill>
          <a:blip r:embed="rId4"/>
          <a:stretch>
            <a:fillRect/>
          </a:stretch>
        </p:blipFill>
        <p:spPr>
          <a:xfrm>
            <a:off x="5214942" y="1785926"/>
            <a:ext cx="1658936" cy="4214818"/>
          </a:xfrm>
          <a:prstGeom prst="rect">
            <a:avLst/>
          </a:prstGeom>
        </p:spPr>
      </p:pic>
      <p:pic>
        <p:nvPicPr>
          <p:cNvPr id="6" name="Obrázek 5" descr="Lucius Caesar S.jpg"/>
          <p:cNvPicPr>
            <a:picLocks noChangeAspect="1"/>
          </p:cNvPicPr>
          <p:nvPr/>
        </p:nvPicPr>
        <p:blipFill>
          <a:blip r:embed="rId5"/>
          <a:stretch>
            <a:fillRect/>
          </a:stretch>
        </p:blipFill>
        <p:spPr>
          <a:xfrm>
            <a:off x="1714480" y="4286256"/>
            <a:ext cx="3044952" cy="234086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9144000" cy="1477328"/>
          </a:xfrm>
          <a:prstGeom prst="rect">
            <a:avLst/>
          </a:prstGeom>
        </p:spPr>
        <p:txBody>
          <a:bodyPr wrap="square">
            <a:spAutoFit/>
          </a:bodyPr>
          <a:lstStyle/>
          <a:p>
            <a:pPr marL="342900" indent="-342900"/>
            <a:r>
              <a:rPr lang="en-US" b="1" dirty="0" smtClean="0"/>
              <a:t>Drusus Caesar		              </a:t>
            </a:r>
            <a:r>
              <a:rPr lang="en-US" b="1" dirty="0" err="1" smtClean="0"/>
              <a:t>Aemilia</a:t>
            </a:r>
            <a:r>
              <a:rPr lang="en-US" b="1" dirty="0" smtClean="0"/>
              <a:t> </a:t>
            </a:r>
            <a:r>
              <a:rPr lang="en-US" b="1" dirty="0" err="1" smtClean="0"/>
              <a:t>Lepida</a:t>
            </a:r>
            <a:r>
              <a:rPr lang="en-US" b="1" dirty="0" smtClean="0"/>
              <a:t>		Agrippina </a:t>
            </a:r>
            <a:r>
              <a:rPr lang="en-US" b="1" dirty="0" err="1" smtClean="0"/>
              <a:t>Maior</a:t>
            </a:r>
            <a:r>
              <a:rPr lang="en-US" b="1" dirty="0" smtClean="0"/>
              <a:t>	</a:t>
            </a:r>
          </a:p>
          <a:p>
            <a:pPr marL="342900" indent="-342900">
              <a:buFontTx/>
              <a:buChar char="-"/>
            </a:pPr>
            <a:r>
              <a:rPr lang="en-US" dirty="0" smtClean="0"/>
              <a:t>found near the </a:t>
            </a:r>
            <a:r>
              <a:rPr lang="en-US" dirty="0" err="1" smtClean="0"/>
              <a:t>propylon</a:t>
            </a:r>
            <a:r>
              <a:rPr lang="en-US" dirty="0" smtClean="0"/>
              <a:t>	              - near the </a:t>
            </a:r>
            <a:r>
              <a:rPr lang="en-US" dirty="0" err="1" smtClean="0"/>
              <a:t>Tetrastoon</a:t>
            </a:r>
            <a:r>
              <a:rPr lang="en-US" dirty="0" smtClean="0"/>
              <a:t>		- east of the theatre</a:t>
            </a:r>
          </a:p>
          <a:p>
            <a:pPr marL="342900" indent="-342900">
              <a:buFontTx/>
              <a:buChar char="-"/>
            </a:pPr>
            <a:r>
              <a:rPr lang="en-US" dirty="0" smtClean="0"/>
              <a:t>heroic nudity		              - base in the entrance	- base and head</a:t>
            </a:r>
          </a:p>
          <a:p>
            <a:pPr marL="342900" indent="-342900"/>
            <a:r>
              <a:rPr lang="en-US" dirty="0" smtClean="0"/>
              <a:t>				              - put together according to</a:t>
            </a:r>
          </a:p>
          <a:p>
            <a:pPr marL="342900" indent="-342900"/>
            <a:r>
              <a:rPr lang="en-US" dirty="0" smtClean="0"/>
              <a:t>				              the fitting holes</a:t>
            </a:r>
          </a:p>
        </p:txBody>
      </p:sp>
      <p:pic>
        <p:nvPicPr>
          <p:cNvPr id="3" name="Obrázek 2" descr="Drusus Caesar S.jpg"/>
          <p:cNvPicPr>
            <a:picLocks noChangeAspect="1"/>
          </p:cNvPicPr>
          <p:nvPr/>
        </p:nvPicPr>
        <p:blipFill>
          <a:blip r:embed="rId2"/>
          <a:stretch>
            <a:fillRect/>
          </a:stretch>
        </p:blipFill>
        <p:spPr>
          <a:xfrm>
            <a:off x="71406" y="1428736"/>
            <a:ext cx="3113193" cy="1928826"/>
          </a:xfrm>
          <a:prstGeom prst="rect">
            <a:avLst/>
          </a:prstGeom>
        </p:spPr>
      </p:pic>
      <p:pic>
        <p:nvPicPr>
          <p:cNvPr id="4" name="Obrázek 3" descr="Drusus Caesar.jpg"/>
          <p:cNvPicPr>
            <a:picLocks noChangeAspect="1"/>
          </p:cNvPicPr>
          <p:nvPr/>
        </p:nvPicPr>
        <p:blipFill>
          <a:blip r:embed="rId3"/>
          <a:stretch>
            <a:fillRect/>
          </a:stretch>
        </p:blipFill>
        <p:spPr>
          <a:xfrm>
            <a:off x="71406" y="3500438"/>
            <a:ext cx="3075776" cy="1643074"/>
          </a:xfrm>
          <a:prstGeom prst="rect">
            <a:avLst/>
          </a:prstGeom>
        </p:spPr>
      </p:pic>
      <p:pic>
        <p:nvPicPr>
          <p:cNvPr id="5" name="Obrázek 4" descr="Aemilia Lepida 2.jpg"/>
          <p:cNvPicPr>
            <a:picLocks noChangeAspect="1"/>
          </p:cNvPicPr>
          <p:nvPr/>
        </p:nvPicPr>
        <p:blipFill>
          <a:blip r:embed="rId4"/>
          <a:stretch>
            <a:fillRect/>
          </a:stretch>
        </p:blipFill>
        <p:spPr>
          <a:xfrm>
            <a:off x="3786183" y="1500174"/>
            <a:ext cx="1714512" cy="3773897"/>
          </a:xfrm>
          <a:prstGeom prst="rect">
            <a:avLst/>
          </a:prstGeom>
        </p:spPr>
      </p:pic>
      <p:pic>
        <p:nvPicPr>
          <p:cNvPr id="6" name="Obrázek 5" descr="Aemilia Lepida B.jpg"/>
          <p:cNvPicPr>
            <a:picLocks noChangeAspect="1"/>
          </p:cNvPicPr>
          <p:nvPr/>
        </p:nvPicPr>
        <p:blipFill>
          <a:blip r:embed="rId5"/>
          <a:stretch>
            <a:fillRect/>
          </a:stretch>
        </p:blipFill>
        <p:spPr>
          <a:xfrm>
            <a:off x="3786182" y="5357826"/>
            <a:ext cx="1805544" cy="1384851"/>
          </a:xfrm>
          <a:prstGeom prst="rect">
            <a:avLst/>
          </a:prstGeom>
        </p:spPr>
      </p:pic>
      <p:pic>
        <p:nvPicPr>
          <p:cNvPr id="8" name="Obrázek 7" descr="Agrippina starsia.JPG"/>
          <p:cNvPicPr>
            <a:picLocks noChangeAspect="1"/>
          </p:cNvPicPr>
          <p:nvPr/>
        </p:nvPicPr>
        <p:blipFill>
          <a:blip r:embed="rId6" cstate="print"/>
          <a:stretch>
            <a:fillRect/>
          </a:stretch>
        </p:blipFill>
        <p:spPr>
          <a:xfrm>
            <a:off x="6357950" y="1071546"/>
            <a:ext cx="2071702" cy="256121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3786182" cy="7017306"/>
          </a:xfrm>
          <a:prstGeom prst="rect">
            <a:avLst/>
          </a:prstGeom>
          <a:noFill/>
        </p:spPr>
        <p:txBody>
          <a:bodyPr wrap="square" rtlCol="0">
            <a:spAutoFit/>
          </a:bodyPr>
          <a:lstStyle/>
          <a:p>
            <a:r>
              <a:rPr lang="en-US" u="sng" dirty="0" smtClean="0"/>
              <a:t>Bases:</a:t>
            </a:r>
          </a:p>
          <a:p>
            <a:pPr marL="342900" indent="-342900"/>
            <a:r>
              <a:rPr lang="en-US" dirty="0" smtClean="0"/>
              <a:t>	    		      	</a:t>
            </a:r>
          </a:p>
          <a:p>
            <a:pPr marL="342900" indent="-342900">
              <a:buFontTx/>
              <a:buAutoNum type="arabicPeriod"/>
            </a:pPr>
            <a:endParaRPr lang="en-US" dirty="0" smtClean="0"/>
          </a:p>
          <a:p>
            <a:pPr marL="342900" indent="-342900"/>
            <a:endParaRPr lang="en-US" dirty="0" smtClean="0"/>
          </a:p>
          <a:p>
            <a:pPr marL="342900" indent="-342900"/>
            <a:r>
              <a:rPr lang="en-US" dirty="0" smtClean="0"/>
              <a:t>		</a:t>
            </a:r>
          </a:p>
          <a:p>
            <a:pPr marL="342900" indent="-342900">
              <a:buAutoNum type="arabicPeriod"/>
            </a:pPr>
            <a:endParaRPr lang="en-US" dirty="0" smtClean="0"/>
          </a:p>
          <a:p>
            <a:pPr marL="342900" indent="-342900">
              <a:buFont typeface="+mj-lt"/>
              <a:buAutoNum type="arabicPeriod"/>
            </a:pPr>
            <a:endParaRPr lang="en-US" dirty="0" smtClean="0"/>
          </a:p>
          <a:p>
            <a:pPr marL="342900" indent="-342900"/>
            <a:r>
              <a:rPr lang="en-US" dirty="0" smtClean="0"/>
              <a:t>     Marcus Lepidus		</a:t>
            </a:r>
          </a:p>
          <a:p>
            <a:pPr marL="342900" indent="-342900"/>
            <a:endParaRPr lang="en-US" dirty="0" smtClean="0"/>
          </a:p>
          <a:p>
            <a:pPr marL="342900" indent="-342900"/>
            <a:endParaRPr lang="en-US" dirty="0" smtClean="0"/>
          </a:p>
          <a:p>
            <a:pPr marL="342900" indent="-342900"/>
            <a:r>
              <a:rPr lang="en-US" dirty="0" smtClean="0"/>
              <a:t>                                                                                             </a:t>
            </a:r>
          </a:p>
          <a:p>
            <a:pPr marL="342900" indent="-342900"/>
            <a:endParaRPr lang="en-US" dirty="0" smtClean="0"/>
          </a:p>
          <a:p>
            <a:pPr marL="342900" indent="-342900"/>
            <a:endParaRPr lang="en-US" dirty="0" smtClean="0"/>
          </a:p>
          <a:p>
            <a:pPr marL="342900" indent="-342900"/>
            <a:r>
              <a:rPr lang="en-US" dirty="0" smtClean="0"/>
              <a:t>								 		</a:t>
            </a:r>
          </a:p>
          <a:p>
            <a:pPr marL="342900" indent="-342900"/>
            <a:r>
              <a:rPr lang="en-US" dirty="0" smtClean="0"/>
              <a:t>							</a:t>
            </a:r>
          </a:p>
          <a:p>
            <a:pPr marL="342900" indent="-342900"/>
            <a:r>
              <a:rPr lang="en-US" dirty="0" smtClean="0"/>
              <a:t>			</a:t>
            </a:r>
          </a:p>
          <a:p>
            <a:pPr marL="342900" indent="-342900"/>
            <a:endParaRPr lang="en-US" dirty="0" smtClean="0"/>
          </a:p>
          <a:p>
            <a:pPr marL="342900" indent="-342900"/>
            <a:r>
              <a:rPr lang="en-US" dirty="0" smtClean="0"/>
              <a:t>							</a:t>
            </a:r>
          </a:p>
          <a:p>
            <a:pPr marL="342900" indent="-342900"/>
            <a:r>
              <a:rPr lang="en-US" dirty="0" smtClean="0"/>
              <a:t>						        </a:t>
            </a:r>
          </a:p>
          <a:p>
            <a:endParaRPr lang="cs-CZ" u="sng" dirty="0"/>
          </a:p>
        </p:txBody>
      </p:sp>
      <p:pic>
        <p:nvPicPr>
          <p:cNvPr id="3" name="Obrázek 2" descr="Gaius Caesar.jpg"/>
          <p:cNvPicPr>
            <a:picLocks noChangeAspect="1"/>
          </p:cNvPicPr>
          <p:nvPr/>
        </p:nvPicPr>
        <p:blipFill>
          <a:blip r:embed="rId2"/>
          <a:srcRect t="9138" b="17760"/>
          <a:stretch>
            <a:fillRect/>
          </a:stretch>
        </p:blipFill>
        <p:spPr>
          <a:xfrm>
            <a:off x="142844" y="357166"/>
            <a:ext cx="2304798" cy="1071570"/>
          </a:xfrm>
          <a:prstGeom prst="rect">
            <a:avLst/>
          </a:prstGeom>
        </p:spPr>
      </p:pic>
      <p:pic>
        <p:nvPicPr>
          <p:cNvPr id="4" name="Obrázek 3" descr="Aeneas.jpg"/>
          <p:cNvPicPr>
            <a:picLocks noChangeAspect="1"/>
          </p:cNvPicPr>
          <p:nvPr/>
        </p:nvPicPr>
        <p:blipFill>
          <a:blip r:embed="rId3"/>
          <a:srcRect t="6379" b="20805"/>
          <a:stretch>
            <a:fillRect/>
          </a:stretch>
        </p:blipFill>
        <p:spPr>
          <a:xfrm>
            <a:off x="142844" y="1714488"/>
            <a:ext cx="2281560" cy="1214446"/>
          </a:xfrm>
          <a:prstGeom prst="rect">
            <a:avLst/>
          </a:prstGeom>
        </p:spPr>
      </p:pic>
      <p:pic>
        <p:nvPicPr>
          <p:cNvPr id="5" name="Obrázek 4" descr="Afrodita.jpg"/>
          <p:cNvPicPr>
            <a:picLocks noChangeAspect="1"/>
          </p:cNvPicPr>
          <p:nvPr/>
        </p:nvPicPr>
        <p:blipFill>
          <a:blip r:embed="rId4"/>
          <a:stretch>
            <a:fillRect/>
          </a:stretch>
        </p:blipFill>
        <p:spPr>
          <a:xfrm>
            <a:off x="4929190" y="4286256"/>
            <a:ext cx="1933568" cy="1714512"/>
          </a:xfrm>
          <a:prstGeom prst="rect">
            <a:avLst/>
          </a:prstGeom>
        </p:spPr>
      </p:pic>
      <p:pic>
        <p:nvPicPr>
          <p:cNvPr id="6" name="Obrázek 5" descr="Germanicus Caesar.jpg"/>
          <p:cNvPicPr>
            <a:picLocks noChangeAspect="1"/>
          </p:cNvPicPr>
          <p:nvPr/>
        </p:nvPicPr>
        <p:blipFill>
          <a:blip r:embed="rId5"/>
          <a:srcRect l="3563" t="4610" r="3802" b="3182"/>
          <a:stretch>
            <a:fillRect/>
          </a:stretch>
        </p:blipFill>
        <p:spPr>
          <a:xfrm>
            <a:off x="2928926" y="3643314"/>
            <a:ext cx="1718083" cy="2643205"/>
          </a:xfrm>
          <a:prstGeom prst="rect">
            <a:avLst/>
          </a:prstGeom>
        </p:spPr>
      </p:pic>
      <p:pic>
        <p:nvPicPr>
          <p:cNvPr id="7" name="Obrázek 6" descr="Marcus Lepidus.jpg"/>
          <p:cNvPicPr>
            <a:picLocks noChangeAspect="1"/>
          </p:cNvPicPr>
          <p:nvPr/>
        </p:nvPicPr>
        <p:blipFill>
          <a:blip r:embed="rId6" cstate="print"/>
          <a:stretch>
            <a:fillRect/>
          </a:stretch>
        </p:blipFill>
        <p:spPr>
          <a:xfrm>
            <a:off x="2857488" y="71414"/>
            <a:ext cx="1643074" cy="3247171"/>
          </a:xfrm>
          <a:prstGeom prst="rect">
            <a:avLst/>
          </a:prstGeom>
        </p:spPr>
      </p:pic>
      <p:pic>
        <p:nvPicPr>
          <p:cNvPr id="8" name="Obrázek 7" descr="Antonia Augusta.jpg"/>
          <p:cNvPicPr>
            <a:picLocks noChangeAspect="1"/>
          </p:cNvPicPr>
          <p:nvPr/>
        </p:nvPicPr>
        <p:blipFill>
          <a:blip r:embed="rId7"/>
          <a:srcRect l="6900" r="6850"/>
          <a:stretch>
            <a:fillRect/>
          </a:stretch>
        </p:blipFill>
        <p:spPr>
          <a:xfrm>
            <a:off x="4929190" y="2000240"/>
            <a:ext cx="2286016" cy="2011694"/>
          </a:xfrm>
          <a:prstGeom prst="rect">
            <a:avLst/>
          </a:prstGeom>
        </p:spPr>
      </p:pic>
      <p:pic>
        <p:nvPicPr>
          <p:cNvPr id="9" name="Obrázek 8" descr="Tiberius Claudius Drusus.jpg"/>
          <p:cNvPicPr>
            <a:picLocks noChangeAspect="1"/>
          </p:cNvPicPr>
          <p:nvPr/>
        </p:nvPicPr>
        <p:blipFill>
          <a:blip r:embed="rId8"/>
          <a:stretch>
            <a:fillRect/>
          </a:stretch>
        </p:blipFill>
        <p:spPr>
          <a:xfrm>
            <a:off x="142844" y="3214686"/>
            <a:ext cx="2277736" cy="1571636"/>
          </a:xfrm>
          <a:prstGeom prst="rect">
            <a:avLst/>
          </a:prstGeom>
        </p:spPr>
      </p:pic>
      <p:pic>
        <p:nvPicPr>
          <p:cNvPr id="10" name="Obrázek 9" descr="Agrippina, daughter of Germanicu.jpg"/>
          <p:cNvPicPr>
            <a:picLocks noChangeAspect="1"/>
          </p:cNvPicPr>
          <p:nvPr/>
        </p:nvPicPr>
        <p:blipFill>
          <a:blip r:embed="rId9"/>
          <a:stretch>
            <a:fillRect/>
          </a:stretch>
        </p:blipFill>
        <p:spPr>
          <a:xfrm>
            <a:off x="4929190" y="71414"/>
            <a:ext cx="2238520" cy="1643074"/>
          </a:xfrm>
          <a:prstGeom prst="rect">
            <a:avLst/>
          </a:prstGeom>
        </p:spPr>
      </p:pic>
      <p:pic>
        <p:nvPicPr>
          <p:cNvPr id="11" name="Obrázek 10" descr="Julia, daughter of Drusus.jpg"/>
          <p:cNvPicPr>
            <a:picLocks noChangeAspect="1"/>
          </p:cNvPicPr>
          <p:nvPr/>
        </p:nvPicPr>
        <p:blipFill>
          <a:blip r:embed="rId10"/>
          <a:srcRect l="3226" r="6452"/>
          <a:stretch>
            <a:fillRect/>
          </a:stretch>
        </p:blipFill>
        <p:spPr>
          <a:xfrm>
            <a:off x="7000892" y="4286256"/>
            <a:ext cx="2000264" cy="1570135"/>
          </a:xfrm>
          <a:prstGeom prst="rect">
            <a:avLst/>
          </a:prstGeom>
        </p:spPr>
      </p:pic>
      <p:pic>
        <p:nvPicPr>
          <p:cNvPr id="12" name="Obrázek 11" descr="Atia.jpg"/>
          <p:cNvPicPr>
            <a:picLocks noChangeAspect="1"/>
          </p:cNvPicPr>
          <p:nvPr/>
        </p:nvPicPr>
        <p:blipFill>
          <a:blip r:embed="rId11"/>
          <a:stretch>
            <a:fillRect/>
          </a:stretch>
        </p:blipFill>
        <p:spPr>
          <a:xfrm>
            <a:off x="142844" y="5072074"/>
            <a:ext cx="2278727" cy="1428760"/>
          </a:xfrm>
          <a:prstGeom prst="rect">
            <a:avLst/>
          </a:prstGeom>
        </p:spPr>
      </p:pic>
      <p:sp>
        <p:nvSpPr>
          <p:cNvPr id="13" name="TextovéPole 12"/>
          <p:cNvSpPr txBox="1"/>
          <p:nvPr/>
        </p:nvSpPr>
        <p:spPr>
          <a:xfrm>
            <a:off x="142844" y="6429396"/>
            <a:ext cx="1714512" cy="307777"/>
          </a:xfrm>
          <a:prstGeom prst="rect">
            <a:avLst/>
          </a:prstGeom>
          <a:noFill/>
        </p:spPr>
        <p:txBody>
          <a:bodyPr wrap="square" rtlCol="0">
            <a:spAutoFit/>
          </a:bodyPr>
          <a:lstStyle/>
          <a:p>
            <a:r>
              <a:rPr lang="en-US" sz="1400" dirty="0" err="1" smtClean="0"/>
              <a:t>Atia</a:t>
            </a:r>
            <a:endParaRPr lang="cs-CZ" sz="1400" dirty="0"/>
          </a:p>
        </p:txBody>
      </p:sp>
      <p:sp>
        <p:nvSpPr>
          <p:cNvPr id="14" name="TextovéPole 13"/>
          <p:cNvSpPr txBox="1"/>
          <p:nvPr/>
        </p:nvSpPr>
        <p:spPr>
          <a:xfrm>
            <a:off x="142844" y="1428736"/>
            <a:ext cx="1857388" cy="307777"/>
          </a:xfrm>
          <a:prstGeom prst="rect">
            <a:avLst/>
          </a:prstGeom>
          <a:noFill/>
        </p:spPr>
        <p:txBody>
          <a:bodyPr wrap="square" rtlCol="0">
            <a:spAutoFit/>
          </a:bodyPr>
          <a:lstStyle/>
          <a:p>
            <a:r>
              <a:rPr lang="en-US" sz="1400" dirty="0" smtClean="0"/>
              <a:t>Gaius Caesar</a:t>
            </a:r>
            <a:endParaRPr lang="cs-CZ" sz="1400" dirty="0"/>
          </a:p>
        </p:txBody>
      </p:sp>
      <p:sp>
        <p:nvSpPr>
          <p:cNvPr id="15" name="TextovéPole 14"/>
          <p:cNvSpPr txBox="1"/>
          <p:nvPr/>
        </p:nvSpPr>
        <p:spPr>
          <a:xfrm>
            <a:off x="142844" y="2928934"/>
            <a:ext cx="1571636" cy="307777"/>
          </a:xfrm>
          <a:prstGeom prst="rect">
            <a:avLst/>
          </a:prstGeom>
          <a:noFill/>
        </p:spPr>
        <p:txBody>
          <a:bodyPr wrap="square" rtlCol="0">
            <a:spAutoFit/>
          </a:bodyPr>
          <a:lstStyle/>
          <a:p>
            <a:r>
              <a:rPr lang="en-US" sz="1400" dirty="0" smtClean="0"/>
              <a:t> Aeneas </a:t>
            </a:r>
            <a:endParaRPr lang="cs-CZ" sz="1400" dirty="0"/>
          </a:p>
        </p:txBody>
      </p:sp>
      <p:sp>
        <p:nvSpPr>
          <p:cNvPr id="16" name="TextovéPole 15"/>
          <p:cNvSpPr txBox="1"/>
          <p:nvPr/>
        </p:nvSpPr>
        <p:spPr>
          <a:xfrm>
            <a:off x="142844" y="4786322"/>
            <a:ext cx="2071702" cy="307777"/>
          </a:xfrm>
          <a:prstGeom prst="rect">
            <a:avLst/>
          </a:prstGeom>
          <a:noFill/>
        </p:spPr>
        <p:txBody>
          <a:bodyPr wrap="square" rtlCol="0">
            <a:spAutoFit/>
          </a:bodyPr>
          <a:lstStyle/>
          <a:p>
            <a:r>
              <a:rPr lang="en-US" sz="1400" dirty="0" smtClean="0"/>
              <a:t>Tiberius Claudius Drusus</a:t>
            </a:r>
            <a:endParaRPr lang="cs-CZ" sz="1400" dirty="0"/>
          </a:p>
        </p:txBody>
      </p:sp>
      <p:sp>
        <p:nvSpPr>
          <p:cNvPr id="17" name="TextovéPole 16"/>
          <p:cNvSpPr txBox="1"/>
          <p:nvPr/>
        </p:nvSpPr>
        <p:spPr>
          <a:xfrm>
            <a:off x="4929190" y="6000768"/>
            <a:ext cx="1643074" cy="307777"/>
          </a:xfrm>
          <a:prstGeom prst="rect">
            <a:avLst/>
          </a:prstGeom>
          <a:noFill/>
        </p:spPr>
        <p:txBody>
          <a:bodyPr wrap="square" rtlCol="0">
            <a:spAutoFit/>
          </a:bodyPr>
          <a:lstStyle/>
          <a:p>
            <a:r>
              <a:rPr lang="en-US" sz="1400" dirty="0" smtClean="0"/>
              <a:t>Aphrodite</a:t>
            </a:r>
            <a:endParaRPr lang="cs-CZ" sz="1400" dirty="0"/>
          </a:p>
        </p:txBody>
      </p:sp>
      <p:sp>
        <p:nvSpPr>
          <p:cNvPr id="18" name="TextovéPole 17"/>
          <p:cNvSpPr txBox="1"/>
          <p:nvPr/>
        </p:nvSpPr>
        <p:spPr>
          <a:xfrm>
            <a:off x="2928926" y="6286520"/>
            <a:ext cx="2000264" cy="307777"/>
          </a:xfrm>
          <a:prstGeom prst="rect">
            <a:avLst/>
          </a:prstGeom>
          <a:noFill/>
        </p:spPr>
        <p:txBody>
          <a:bodyPr wrap="square" rtlCol="0">
            <a:spAutoFit/>
          </a:bodyPr>
          <a:lstStyle/>
          <a:p>
            <a:r>
              <a:rPr lang="en-US" sz="1400" dirty="0" err="1" smtClean="0"/>
              <a:t>Germanicus</a:t>
            </a:r>
            <a:r>
              <a:rPr lang="en-US" sz="1400" dirty="0" smtClean="0"/>
              <a:t> Caesar</a:t>
            </a:r>
            <a:endParaRPr lang="cs-CZ" sz="1400" dirty="0"/>
          </a:p>
        </p:txBody>
      </p:sp>
      <p:sp>
        <p:nvSpPr>
          <p:cNvPr id="19" name="TextovéPole 18"/>
          <p:cNvSpPr txBox="1"/>
          <p:nvPr/>
        </p:nvSpPr>
        <p:spPr>
          <a:xfrm>
            <a:off x="4929190" y="4000504"/>
            <a:ext cx="2286016" cy="307777"/>
          </a:xfrm>
          <a:prstGeom prst="rect">
            <a:avLst/>
          </a:prstGeom>
          <a:noFill/>
        </p:spPr>
        <p:txBody>
          <a:bodyPr wrap="square" rtlCol="0">
            <a:spAutoFit/>
          </a:bodyPr>
          <a:lstStyle/>
          <a:p>
            <a:r>
              <a:rPr lang="en-US" sz="1400" dirty="0" smtClean="0"/>
              <a:t>Antonia Augusta</a:t>
            </a:r>
            <a:endParaRPr lang="cs-CZ" sz="1400" dirty="0"/>
          </a:p>
        </p:txBody>
      </p:sp>
      <p:sp>
        <p:nvSpPr>
          <p:cNvPr id="20" name="TextovéPole 19"/>
          <p:cNvSpPr txBox="1"/>
          <p:nvPr/>
        </p:nvSpPr>
        <p:spPr>
          <a:xfrm>
            <a:off x="4929190" y="1714488"/>
            <a:ext cx="2143140" cy="307777"/>
          </a:xfrm>
          <a:prstGeom prst="rect">
            <a:avLst/>
          </a:prstGeom>
          <a:noFill/>
        </p:spPr>
        <p:txBody>
          <a:bodyPr wrap="square" rtlCol="0">
            <a:spAutoFit/>
          </a:bodyPr>
          <a:lstStyle/>
          <a:p>
            <a:r>
              <a:rPr lang="en-US" sz="1400" dirty="0" smtClean="0"/>
              <a:t>Agrippina Minor</a:t>
            </a:r>
            <a:endParaRPr lang="cs-CZ" sz="1400" dirty="0"/>
          </a:p>
        </p:txBody>
      </p:sp>
      <p:sp>
        <p:nvSpPr>
          <p:cNvPr id="21" name="TextovéPole 20"/>
          <p:cNvSpPr txBox="1"/>
          <p:nvPr/>
        </p:nvSpPr>
        <p:spPr>
          <a:xfrm>
            <a:off x="7000892" y="5572140"/>
            <a:ext cx="1500198" cy="584775"/>
          </a:xfrm>
          <a:prstGeom prst="rect">
            <a:avLst/>
          </a:prstGeom>
          <a:noFill/>
        </p:spPr>
        <p:txBody>
          <a:bodyPr wrap="square" rtlCol="0">
            <a:spAutoFit/>
          </a:bodyPr>
          <a:lstStyle/>
          <a:p>
            <a:r>
              <a:rPr lang="en-US" dirty="0" smtClean="0"/>
              <a:t>	          </a:t>
            </a:r>
            <a:r>
              <a:rPr lang="en-US" sz="1400" dirty="0" smtClean="0"/>
              <a:t>Julia</a:t>
            </a:r>
            <a:endParaRPr lang="cs-CZ" dirty="0"/>
          </a:p>
        </p:txBody>
      </p:sp>
      <p:sp>
        <p:nvSpPr>
          <p:cNvPr id="22" name="TextovéPole 21"/>
          <p:cNvSpPr txBox="1"/>
          <p:nvPr/>
        </p:nvSpPr>
        <p:spPr>
          <a:xfrm>
            <a:off x="2857488" y="3286124"/>
            <a:ext cx="1857388" cy="307777"/>
          </a:xfrm>
          <a:prstGeom prst="rect">
            <a:avLst/>
          </a:prstGeom>
          <a:noFill/>
        </p:spPr>
        <p:txBody>
          <a:bodyPr wrap="square" rtlCol="0">
            <a:spAutoFit/>
          </a:bodyPr>
          <a:lstStyle/>
          <a:p>
            <a:r>
              <a:rPr lang="en-US" sz="1400" dirty="0" smtClean="0"/>
              <a:t>Marcus Lepidus</a:t>
            </a:r>
            <a:endParaRPr lang="cs-CZ" sz="1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cr1.JPG"/>
          <p:cNvPicPr>
            <a:picLocks noChangeAspect="1"/>
          </p:cNvPicPr>
          <p:nvPr/>
        </p:nvPicPr>
        <p:blipFill>
          <a:blip r:embed="rId2" cstate="print"/>
          <a:stretch>
            <a:fillRect/>
          </a:stretch>
        </p:blipFill>
        <p:spPr>
          <a:xfrm rot="16200000">
            <a:off x="-144188" y="1001390"/>
            <a:ext cx="5429288" cy="4855223"/>
          </a:xfrm>
          <a:prstGeom prst="rect">
            <a:avLst/>
          </a:prstGeom>
        </p:spPr>
      </p:pic>
      <p:sp>
        <p:nvSpPr>
          <p:cNvPr id="4" name="TextovéPole 3"/>
          <p:cNvSpPr txBox="1"/>
          <p:nvPr/>
        </p:nvSpPr>
        <p:spPr>
          <a:xfrm>
            <a:off x="5072066" y="571480"/>
            <a:ext cx="3929090" cy="4801314"/>
          </a:xfrm>
          <a:prstGeom prst="rect">
            <a:avLst/>
          </a:prstGeom>
          <a:noFill/>
        </p:spPr>
        <p:txBody>
          <a:bodyPr wrap="square" rtlCol="0">
            <a:spAutoFit/>
          </a:bodyPr>
          <a:lstStyle/>
          <a:p>
            <a:r>
              <a:rPr lang="cs-CZ" b="1" dirty="0" err="1" smtClean="0"/>
              <a:t>Augustus</a:t>
            </a:r>
            <a:r>
              <a:rPr lang="cs-CZ" b="1" dirty="0" smtClean="0"/>
              <a:t>, </a:t>
            </a:r>
            <a:r>
              <a:rPr lang="cs-CZ" b="1" dirty="0" err="1" smtClean="0"/>
              <a:t>Nike</a:t>
            </a:r>
            <a:r>
              <a:rPr lang="cs-CZ" b="1" dirty="0" smtClean="0"/>
              <a:t> </a:t>
            </a:r>
            <a:r>
              <a:rPr lang="cs-CZ" b="1" dirty="0" err="1" smtClean="0"/>
              <a:t>and</a:t>
            </a:r>
            <a:r>
              <a:rPr lang="cs-CZ" b="1" dirty="0" smtClean="0"/>
              <a:t> </a:t>
            </a:r>
            <a:r>
              <a:rPr lang="cs-CZ" b="1" dirty="0" err="1" smtClean="0"/>
              <a:t>trophy</a:t>
            </a:r>
            <a:endParaRPr lang="en-US" b="1" dirty="0" smtClean="0"/>
          </a:p>
          <a:p>
            <a:pPr>
              <a:buFontTx/>
              <a:buChar char="-"/>
            </a:pPr>
            <a:r>
              <a:rPr lang="en-US" dirty="0" smtClean="0"/>
              <a:t> the emperor carried a spear and has an eagle at his</a:t>
            </a:r>
            <a:r>
              <a:rPr lang="cs-CZ" dirty="0" smtClean="0"/>
              <a:t> </a:t>
            </a:r>
            <a:r>
              <a:rPr lang="cs-CZ" dirty="0" err="1" smtClean="0"/>
              <a:t>feet</a:t>
            </a:r>
            <a:endParaRPr lang="en-US" dirty="0" smtClean="0"/>
          </a:p>
          <a:p>
            <a:pPr>
              <a:buFontTx/>
              <a:buChar char="-"/>
            </a:pPr>
            <a:r>
              <a:rPr lang="en-US" dirty="0" smtClean="0"/>
              <a:t> winged Victory is crowning a military trophy</a:t>
            </a:r>
          </a:p>
          <a:p>
            <a:pPr>
              <a:buFontTx/>
              <a:buChar char="-"/>
            </a:pPr>
            <a:r>
              <a:rPr lang="en-US" dirty="0" smtClean="0"/>
              <a:t>  a barbarian captive with his hands tied behind his back is sunk into the plinth</a:t>
            </a:r>
          </a:p>
          <a:p>
            <a:pPr>
              <a:buFontTx/>
              <a:buChar char="-"/>
            </a:pPr>
            <a:endParaRPr lang="en-US" dirty="0" smtClean="0"/>
          </a:p>
          <a:p>
            <a:pPr>
              <a:buFontTx/>
              <a:buChar char="-"/>
            </a:pPr>
            <a:r>
              <a:rPr lang="en-US" dirty="0" smtClean="0"/>
              <a:t> Prima </a:t>
            </a:r>
            <a:r>
              <a:rPr lang="en-US" dirty="0" err="1" smtClean="0"/>
              <a:t>Porta</a:t>
            </a:r>
            <a:r>
              <a:rPr lang="en-US" dirty="0" smtClean="0"/>
              <a:t> portrait  type but wrongly copied coiffure</a:t>
            </a:r>
          </a:p>
          <a:p>
            <a:pPr>
              <a:buFontTx/>
              <a:buChar char="-"/>
            </a:pPr>
            <a:endParaRPr lang="en-US" dirty="0" smtClean="0"/>
          </a:p>
          <a:p>
            <a:pPr>
              <a:buFontTx/>
              <a:buChar char="-"/>
            </a:pPr>
            <a:r>
              <a:rPr lang="en-US" dirty="0" smtClean="0"/>
              <a:t>Mistakes: hand, spear, naked emperor, the shield on the trophy</a:t>
            </a:r>
          </a:p>
          <a:p>
            <a:pPr>
              <a:buFontTx/>
              <a:buChar char="-"/>
            </a:pPr>
            <a:endParaRPr lang="en-US" dirty="0" smtClean="0"/>
          </a:p>
          <a:p>
            <a:pPr>
              <a:buFontTx/>
              <a:buChar char="-"/>
            </a:pPr>
            <a:r>
              <a:rPr lang="en-US" dirty="0" smtClean="0"/>
              <a:t>Imperial and Hellenistic royal iconography, adapting elements of both</a:t>
            </a:r>
            <a:endParaRPr lang="cs-CZ"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cr2.JPG"/>
          <p:cNvPicPr>
            <a:picLocks noChangeAspect="1"/>
          </p:cNvPicPr>
          <p:nvPr/>
        </p:nvPicPr>
        <p:blipFill>
          <a:blip r:embed="rId2" cstate="print"/>
          <a:stretch>
            <a:fillRect/>
          </a:stretch>
        </p:blipFill>
        <p:spPr>
          <a:xfrm rot="16200000">
            <a:off x="-565513" y="1208399"/>
            <a:ext cx="6274499" cy="4572033"/>
          </a:xfrm>
          <a:prstGeom prst="rect">
            <a:avLst/>
          </a:prstGeom>
        </p:spPr>
      </p:pic>
      <p:sp>
        <p:nvSpPr>
          <p:cNvPr id="3" name="TextovéPole 2"/>
          <p:cNvSpPr txBox="1"/>
          <p:nvPr/>
        </p:nvSpPr>
        <p:spPr>
          <a:xfrm>
            <a:off x="5000628" y="285728"/>
            <a:ext cx="3857652" cy="3970318"/>
          </a:xfrm>
          <a:prstGeom prst="rect">
            <a:avLst/>
          </a:prstGeom>
          <a:noFill/>
        </p:spPr>
        <p:txBody>
          <a:bodyPr wrap="square" rtlCol="0">
            <a:spAutoFit/>
          </a:bodyPr>
          <a:lstStyle/>
          <a:p>
            <a:r>
              <a:rPr lang="en-US" b="1" dirty="0" smtClean="0"/>
              <a:t>Imperial prince as </a:t>
            </a:r>
            <a:r>
              <a:rPr lang="en-US" b="1" dirty="0" err="1" smtClean="0"/>
              <a:t>Dioskouros</a:t>
            </a:r>
            <a:endParaRPr lang="en-US" b="1" dirty="0" smtClean="0"/>
          </a:p>
          <a:p>
            <a:pPr>
              <a:buFontTx/>
              <a:buChar char="-"/>
            </a:pPr>
            <a:r>
              <a:rPr lang="en-US" dirty="0" smtClean="0"/>
              <a:t> the relief is one of a pair that represented two armored princes framing the Augustus relief</a:t>
            </a:r>
          </a:p>
          <a:p>
            <a:pPr>
              <a:buFontTx/>
              <a:buChar char="-"/>
            </a:pPr>
            <a:r>
              <a:rPr lang="en-US" dirty="0" smtClean="0"/>
              <a:t>  the princes have short-haired portrait heads and Roman </a:t>
            </a:r>
            <a:r>
              <a:rPr lang="en-US" dirty="0" err="1" smtClean="0"/>
              <a:t>armour</a:t>
            </a:r>
            <a:r>
              <a:rPr lang="en-US" dirty="0" smtClean="0"/>
              <a:t>, while their symmetrical poses, each with a horse, likens them to the </a:t>
            </a:r>
            <a:r>
              <a:rPr lang="en-US" dirty="0" err="1" smtClean="0"/>
              <a:t>Dioskouroi</a:t>
            </a:r>
            <a:r>
              <a:rPr lang="en-US" dirty="0" smtClean="0"/>
              <a:t>, sons of Zeus</a:t>
            </a:r>
          </a:p>
          <a:p>
            <a:pPr>
              <a:buFontTx/>
              <a:buChar char="-"/>
            </a:pPr>
            <a:r>
              <a:rPr lang="en-US" dirty="0" smtClean="0"/>
              <a:t> probably Gaius and </a:t>
            </a:r>
            <a:r>
              <a:rPr lang="en-US" dirty="0" err="1" smtClean="0"/>
              <a:t>Lucius</a:t>
            </a:r>
            <a:r>
              <a:rPr lang="en-US" dirty="0" smtClean="0"/>
              <a:t> Caesar</a:t>
            </a:r>
          </a:p>
          <a:p>
            <a:pPr>
              <a:buFontTx/>
              <a:buChar char="-"/>
            </a:pPr>
            <a:r>
              <a:rPr lang="en-US" dirty="0" smtClean="0"/>
              <a:t> the three reliefs represented Augustus as Zeus with his sons as the </a:t>
            </a:r>
            <a:r>
              <a:rPr lang="en-US" dirty="0" err="1" smtClean="0"/>
              <a:t>Dioskouroi</a:t>
            </a:r>
            <a:endParaRPr lang="en-US" dirty="0" smtClean="0"/>
          </a:p>
          <a:p>
            <a:endParaRPr lang="cs-CZ" dirty="0"/>
          </a:p>
        </p:txBody>
      </p:sp>
      <p:pic>
        <p:nvPicPr>
          <p:cNvPr id="8" name="Obrázek 7" descr="cr1.JPG"/>
          <p:cNvPicPr>
            <a:picLocks noChangeAspect="1"/>
          </p:cNvPicPr>
          <p:nvPr/>
        </p:nvPicPr>
        <p:blipFill>
          <a:blip r:embed="rId3" cstate="print"/>
          <a:stretch>
            <a:fillRect/>
          </a:stretch>
        </p:blipFill>
        <p:spPr>
          <a:xfrm rot="16200000">
            <a:off x="6123986" y="4377344"/>
            <a:ext cx="1722959" cy="1540782"/>
          </a:xfrm>
          <a:prstGeom prst="rect">
            <a:avLst/>
          </a:prstGeom>
        </p:spPr>
      </p:pic>
      <p:pic>
        <p:nvPicPr>
          <p:cNvPr id="9" name="Obrázek 8" descr="cr2.JPG"/>
          <p:cNvPicPr>
            <a:picLocks noChangeAspect="1"/>
          </p:cNvPicPr>
          <p:nvPr/>
        </p:nvPicPr>
        <p:blipFill>
          <a:blip r:embed="rId4" cstate="print"/>
          <a:stretch>
            <a:fillRect/>
          </a:stretch>
        </p:blipFill>
        <p:spPr>
          <a:xfrm rot="16200000">
            <a:off x="7573494" y="4518855"/>
            <a:ext cx="1714512" cy="1249313"/>
          </a:xfrm>
          <a:prstGeom prst="rect">
            <a:avLst/>
          </a:prstGeom>
        </p:spPr>
      </p:pic>
      <p:pic>
        <p:nvPicPr>
          <p:cNvPr id="10" name="Obrázek 9" descr="cr2.JPG"/>
          <p:cNvPicPr>
            <a:picLocks noChangeAspect="1"/>
          </p:cNvPicPr>
          <p:nvPr/>
        </p:nvPicPr>
        <p:blipFill>
          <a:blip r:embed="rId4" cstate="print"/>
          <a:stretch>
            <a:fillRect/>
          </a:stretch>
        </p:blipFill>
        <p:spPr>
          <a:xfrm rot="5400000" flipH="1">
            <a:off x="4696590" y="4518855"/>
            <a:ext cx="1714512" cy="1249313"/>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livia.jpg"/>
          <p:cNvPicPr>
            <a:picLocks noChangeAspect="1"/>
          </p:cNvPicPr>
          <p:nvPr/>
        </p:nvPicPr>
        <p:blipFill>
          <a:blip r:embed="rId2"/>
          <a:stretch>
            <a:fillRect/>
          </a:stretch>
        </p:blipFill>
        <p:spPr>
          <a:xfrm>
            <a:off x="214283" y="642918"/>
            <a:ext cx="4929890" cy="5072098"/>
          </a:xfrm>
          <a:prstGeom prst="rect">
            <a:avLst/>
          </a:prstGeom>
        </p:spPr>
      </p:pic>
      <p:sp>
        <p:nvSpPr>
          <p:cNvPr id="4" name="TextovéPole 3"/>
          <p:cNvSpPr txBox="1"/>
          <p:nvPr/>
        </p:nvSpPr>
        <p:spPr>
          <a:xfrm>
            <a:off x="5214942" y="571480"/>
            <a:ext cx="3643338" cy="3416320"/>
          </a:xfrm>
          <a:prstGeom prst="rect">
            <a:avLst/>
          </a:prstGeom>
          <a:noFill/>
        </p:spPr>
        <p:txBody>
          <a:bodyPr wrap="square" rtlCol="0">
            <a:spAutoFit/>
          </a:bodyPr>
          <a:lstStyle/>
          <a:p>
            <a:r>
              <a:rPr lang="en-US" b="1" dirty="0" smtClean="0"/>
              <a:t>Empress sacrificing (</a:t>
            </a:r>
            <a:r>
              <a:rPr lang="en-US" b="1" dirty="0" err="1" smtClean="0"/>
              <a:t>Livia</a:t>
            </a:r>
            <a:r>
              <a:rPr lang="en-US" b="1" dirty="0" smtClean="0"/>
              <a:t>?)</a:t>
            </a:r>
          </a:p>
          <a:p>
            <a:pPr>
              <a:buFontTx/>
              <a:buChar char="-"/>
            </a:pPr>
            <a:r>
              <a:rPr lang="en-US" dirty="0" smtClean="0"/>
              <a:t> a draped imperial woman stands in the centre (probably pouring a libation), a sacrificial attendant stands at her side with an offering tray</a:t>
            </a:r>
          </a:p>
          <a:p>
            <a:pPr>
              <a:buFontTx/>
              <a:buChar char="-"/>
            </a:pPr>
            <a:r>
              <a:rPr lang="en-US" dirty="0" smtClean="0"/>
              <a:t> the attendant is a real figure with a contemporary hairstyle, guarantees that this is an imperial sacrifice, not an Olympian or mythological (in the south portico reliefs)</a:t>
            </a:r>
          </a:p>
          <a:p>
            <a:endParaRPr lang="cs-CZ"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TiberiusCaptive.jpg"/>
          <p:cNvPicPr>
            <a:picLocks noChangeAspect="1"/>
          </p:cNvPicPr>
          <p:nvPr/>
        </p:nvPicPr>
        <p:blipFill>
          <a:blip r:embed="rId2"/>
          <a:stretch>
            <a:fillRect/>
          </a:stretch>
        </p:blipFill>
        <p:spPr>
          <a:xfrm>
            <a:off x="285720" y="285728"/>
            <a:ext cx="4678997" cy="6215082"/>
          </a:xfrm>
          <a:prstGeom prst="rect">
            <a:avLst/>
          </a:prstGeom>
        </p:spPr>
      </p:pic>
      <p:sp>
        <p:nvSpPr>
          <p:cNvPr id="3" name="TextovéPole 2"/>
          <p:cNvSpPr txBox="1"/>
          <p:nvPr/>
        </p:nvSpPr>
        <p:spPr>
          <a:xfrm>
            <a:off x="5214942" y="214290"/>
            <a:ext cx="3571900" cy="3139321"/>
          </a:xfrm>
          <a:prstGeom prst="rect">
            <a:avLst/>
          </a:prstGeom>
          <a:noFill/>
        </p:spPr>
        <p:txBody>
          <a:bodyPr wrap="square" rtlCol="0">
            <a:spAutoFit/>
          </a:bodyPr>
          <a:lstStyle/>
          <a:p>
            <a:r>
              <a:rPr lang="en-US" b="1" dirty="0" smtClean="0"/>
              <a:t>Unfinished Imperator (Tiberius)</a:t>
            </a:r>
          </a:p>
          <a:p>
            <a:pPr>
              <a:buFontTx/>
              <a:buChar char="-"/>
            </a:pPr>
            <a:r>
              <a:rPr lang="en-US" dirty="0" smtClean="0"/>
              <a:t> the naked emperor, Tiberius, recognizable from his portrait, occupies the centre of the relief. He stands frontally, holding a spear and a shield and wearing a cloak and baldric</a:t>
            </a:r>
          </a:p>
          <a:p>
            <a:pPr>
              <a:buFontTx/>
              <a:buChar char="-"/>
            </a:pPr>
            <a:r>
              <a:rPr lang="en-US" dirty="0" smtClean="0"/>
              <a:t> the prisoner wears a cloak and trousers and has his hands tied behind his back</a:t>
            </a:r>
          </a:p>
          <a:p>
            <a:pPr>
              <a:buFontTx/>
              <a:buChar char="-"/>
            </a:pPr>
            <a:r>
              <a:rPr lang="en-US" dirty="0" smtClean="0"/>
              <a:t> portrait type: Basel</a:t>
            </a:r>
            <a:endParaRPr lang="cs-CZ" dirty="0"/>
          </a:p>
        </p:txBody>
      </p:sp>
      <p:pic>
        <p:nvPicPr>
          <p:cNvPr id="9218" name="Picture 2" descr="Tiberius"/>
          <p:cNvPicPr>
            <a:picLocks noChangeAspect="1" noChangeArrowheads="1"/>
          </p:cNvPicPr>
          <p:nvPr/>
        </p:nvPicPr>
        <p:blipFill>
          <a:blip r:embed="rId3"/>
          <a:srcRect/>
          <a:stretch>
            <a:fillRect/>
          </a:stretch>
        </p:blipFill>
        <p:spPr bwMode="auto">
          <a:xfrm>
            <a:off x="6500826" y="3357562"/>
            <a:ext cx="2415319" cy="3286148"/>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GermanicusCaptive.jpg"/>
          <p:cNvPicPr>
            <a:picLocks noChangeAspect="1"/>
          </p:cNvPicPr>
          <p:nvPr/>
        </p:nvPicPr>
        <p:blipFill>
          <a:blip r:embed="rId2"/>
          <a:stretch>
            <a:fillRect/>
          </a:stretch>
        </p:blipFill>
        <p:spPr>
          <a:xfrm>
            <a:off x="285720" y="142852"/>
            <a:ext cx="4643470" cy="5345843"/>
          </a:xfrm>
          <a:prstGeom prst="rect">
            <a:avLst/>
          </a:prstGeom>
        </p:spPr>
      </p:pic>
      <p:sp>
        <p:nvSpPr>
          <p:cNvPr id="3" name="TextovéPole 2"/>
          <p:cNvSpPr txBox="1"/>
          <p:nvPr/>
        </p:nvSpPr>
        <p:spPr>
          <a:xfrm>
            <a:off x="5286380" y="214290"/>
            <a:ext cx="3714776" cy="4247317"/>
          </a:xfrm>
          <a:prstGeom prst="rect">
            <a:avLst/>
          </a:prstGeom>
          <a:noFill/>
        </p:spPr>
        <p:txBody>
          <a:bodyPr wrap="square" rtlCol="0">
            <a:spAutoFit/>
          </a:bodyPr>
          <a:lstStyle/>
          <a:p>
            <a:r>
              <a:rPr lang="en-US" b="1" dirty="0" err="1" smtClean="0"/>
              <a:t>Germanicus</a:t>
            </a:r>
            <a:r>
              <a:rPr lang="en-US" b="1" dirty="0" smtClean="0"/>
              <a:t> with a captive</a:t>
            </a:r>
          </a:p>
          <a:p>
            <a:pPr>
              <a:buFontTx/>
              <a:buChar char="-"/>
            </a:pPr>
            <a:r>
              <a:rPr lang="en-US" dirty="0" smtClean="0"/>
              <a:t>an imperial prince holding an orb in one hand and crowning the trophy to his right with the other</a:t>
            </a:r>
          </a:p>
          <a:p>
            <a:pPr>
              <a:buFontTx/>
              <a:buChar char="-"/>
            </a:pPr>
            <a:r>
              <a:rPr lang="en-US" dirty="0" smtClean="0"/>
              <a:t> a small boy-captive in profile standing between the prince and the trophy</a:t>
            </a:r>
          </a:p>
          <a:p>
            <a:pPr>
              <a:buFontTx/>
              <a:buChar char="-"/>
            </a:pPr>
            <a:r>
              <a:rPr lang="en-US" dirty="0" smtClean="0"/>
              <a:t> portrait is a combination of all three </a:t>
            </a:r>
            <a:r>
              <a:rPr lang="en-US" dirty="0" err="1" smtClean="0"/>
              <a:t>Germanicus</a:t>
            </a:r>
            <a:r>
              <a:rPr lang="en-US" dirty="0" smtClean="0"/>
              <a:t>’ portrait types: a) adoption, b) Beziers, c) </a:t>
            </a:r>
            <a:r>
              <a:rPr lang="en-US" dirty="0" err="1" smtClean="0"/>
              <a:t>Gabii</a:t>
            </a:r>
            <a:endParaRPr lang="en-US" dirty="0" smtClean="0"/>
          </a:p>
          <a:p>
            <a:pPr>
              <a:buFontTx/>
              <a:buChar char="-"/>
            </a:pPr>
            <a:r>
              <a:rPr lang="en-US" dirty="0" smtClean="0"/>
              <a:t> the scene also helps the identification: the globe in the hand means that the person is the heir, the captive wears clothes typical for the north (Germania)</a:t>
            </a:r>
            <a:endParaRPr lang="cs-CZ" dirty="0"/>
          </a:p>
        </p:txBody>
      </p:sp>
      <p:pic>
        <p:nvPicPr>
          <p:cNvPr id="4" name="Obrázek 3" descr="germanikus typy.JPG"/>
          <p:cNvPicPr>
            <a:picLocks noChangeAspect="1"/>
          </p:cNvPicPr>
          <p:nvPr/>
        </p:nvPicPr>
        <p:blipFill>
          <a:blip r:embed="rId3"/>
          <a:stretch>
            <a:fillRect/>
          </a:stretch>
        </p:blipFill>
        <p:spPr>
          <a:xfrm>
            <a:off x="2928926" y="5402983"/>
            <a:ext cx="6215074" cy="145501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4357694"/>
            <a:ext cx="8786874" cy="2585323"/>
          </a:xfrm>
          <a:prstGeom prst="rect">
            <a:avLst/>
          </a:prstGeom>
        </p:spPr>
        <p:txBody>
          <a:bodyPr wrap="square">
            <a:spAutoFit/>
          </a:bodyPr>
          <a:lstStyle/>
          <a:p>
            <a:r>
              <a:rPr lang="en-US" dirty="0" smtClean="0"/>
              <a:t>- orthogonal planning – found by geophysics (1995-1998), 800 000 square kilometers, the grid 120x162 Roman feet, streets were 12 feet wide</a:t>
            </a:r>
          </a:p>
          <a:p>
            <a:r>
              <a:rPr lang="en-US" dirty="0" smtClean="0"/>
              <a:t>- medium-sized city, monuments documented in great detail – inscriptions who paid the function, what the honored had done for the community</a:t>
            </a:r>
            <a:endParaRPr lang="cs-CZ" dirty="0" smtClean="0"/>
          </a:p>
          <a:p>
            <a:r>
              <a:rPr lang="en-US" dirty="0" smtClean="0"/>
              <a:t>Greek features: central organization of the public buildings and places (the Agora and its surrounding)</a:t>
            </a:r>
            <a:endParaRPr lang="cs-CZ" dirty="0" smtClean="0"/>
          </a:p>
          <a:p>
            <a:r>
              <a:rPr lang="en-US" dirty="0" smtClean="0"/>
              <a:t>Roman features: rectangular shape of the basic city block</a:t>
            </a:r>
            <a:endParaRPr lang="cs-CZ" dirty="0" smtClean="0"/>
          </a:p>
          <a:p>
            <a:r>
              <a:rPr lang="en-US" dirty="0" smtClean="0"/>
              <a:t>- some of the buildings do not fit the regular grid – four streets, stadium, </a:t>
            </a:r>
            <a:r>
              <a:rPr lang="en-US" i="1" dirty="0" err="1" smtClean="0"/>
              <a:t>Sebasteion</a:t>
            </a:r>
            <a:r>
              <a:rPr lang="en-US" dirty="0" smtClean="0"/>
              <a:t> and the theatre</a:t>
            </a:r>
            <a:endParaRPr lang="cs-CZ" dirty="0" smtClean="0"/>
          </a:p>
        </p:txBody>
      </p:sp>
      <p:pic>
        <p:nvPicPr>
          <p:cNvPr id="3" name="Obrázek 2" descr="geofyzika a plan.jpg"/>
          <p:cNvPicPr>
            <a:picLocks noChangeAspect="1"/>
          </p:cNvPicPr>
          <p:nvPr/>
        </p:nvPicPr>
        <p:blipFill>
          <a:blip r:embed="rId2"/>
          <a:stretch>
            <a:fillRect/>
          </a:stretch>
        </p:blipFill>
        <p:spPr>
          <a:xfrm>
            <a:off x="285720" y="428604"/>
            <a:ext cx="3718690" cy="3571900"/>
          </a:xfrm>
          <a:prstGeom prst="rect">
            <a:avLst/>
          </a:prstGeom>
        </p:spPr>
      </p:pic>
      <p:pic>
        <p:nvPicPr>
          <p:cNvPr id="5" name="Obrázek 4" descr="plan.jpg"/>
          <p:cNvPicPr>
            <a:picLocks noChangeAspect="1"/>
          </p:cNvPicPr>
          <p:nvPr/>
        </p:nvPicPr>
        <p:blipFill>
          <a:blip r:embed="rId3"/>
          <a:stretch>
            <a:fillRect/>
          </a:stretch>
        </p:blipFill>
        <p:spPr>
          <a:xfrm>
            <a:off x="4714876" y="142852"/>
            <a:ext cx="4071965" cy="4235003"/>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claudiusZEMmore2.jpg"/>
          <p:cNvPicPr>
            <a:picLocks noChangeAspect="1"/>
          </p:cNvPicPr>
          <p:nvPr/>
        </p:nvPicPr>
        <p:blipFill>
          <a:blip r:embed="rId2"/>
          <a:stretch>
            <a:fillRect/>
          </a:stretch>
        </p:blipFill>
        <p:spPr>
          <a:xfrm>
            <a:off x="214282" y="428604"/>
            <a:ext cx="4393419" cy="5857892"/>
          </a:xfrm>
          <a:prstGeom prst="rect">
            <a:avLst/>
          </a:prstGeom>
        </p:spPr>
      </p:pic>
      <p:sp>
        <p:nvSpPr>
          <p:cNvPr id="3" name="TextovéPole 2"/>
          <p:cNvSpPr txBox="1"/>
          <p:nvPr/>
        </p:nvSpPr>
        <p:spPr>
          <a:xfrm>
            <a:off x="4643438" y="142852"/>
            <a:ext cx="4286280" cy="3139321"/>
          </a:xfrm>
          <a:prstGeom prst="rect">
            <a:avLst/>
          </a:prstGeom>
          <a:noFill/>
        </p:spPr>
        <p:txBody>
          <a:bodyPr wrap="square" rtlCol="0">
            <a:spAutoFit/>
          </a:bodyPr>
          <a:lstStyle/>
          <a:p>
            <a:r>
              <a:rPr lang="en-US" b="1" dirty="0" smtClean="0"/>
              <a:t>Claudius with allegories of Land and Sea</a:t>
            </a:r>
          </a:p>
          <a:p>
            <a:pPr>
              <a:buFontTx/>
              <a:buChar char="-"/>
            </a:pPr>
            <a:r>
              <a:rPr lang="en-US" dirty="0" smtClean="0"/>
              <a:t>the emperor strides across the panel, framed by a drapery indicating floating, flying – here it indicates divine epiphany</a:t>
            </a:r>
          </a:p>
          <a:p>
            <a:pPr>
              <a:buFontTx/>
              <a:buChar char="-"/>
            </a:pPr>
            <a:r>
              <a:rPr lang="en-US" dirty="0" smtClean="0"/>
              <a:t> receives a cornucopia in his right hand, and a steering oar in his left hand (both mean prosperity of land and sea under the emperor’s rule </a:t>
            </a:r>
          </a:p>
          <a:p>
            <a:pPr>
              <a:buFontTx/>
              <a:buChar char="-"/>
            </a:pPr>
            <a:r>
              <a:rPr lang="en-US" dirty="0" smtClean="0"/>
              <a:t> the Roman emperor is showed as a powerful </a:t>
            </a:r>
            <a:r>
              <a:rPr lang="en-US" dirty="0" err="1" smtClean="0"/>
              <a:t>hellenistic</a:t>
            </a:r>
            <a:r>
              <a:rPr lang="en-US" dirty="0" smtClean="0"/>
              <a:t>-style divinity</a:t>
            </a:r>
          </a:p>
          <a:p>
            <a:pPr>
              <a:buFontTx/>
              <a:buChar char="-"/>
            </a:pPr>
            <a:r>
              <a:rPr lang="en-US" dirty="0" smtClean="0"/>
              <a:t> the portrait type: Kassel</a:t>
            </a:r>
            <a:endParaRPr lang="cs-CZ" dirty="0"/>
          </a:p>
        </p:txBody>
      </p:sp>
      <p:pic>
        <p:nvPicPr>
          <p:cNvPr id="4" name="Obrázek 3" descr="Claudius kassel.jpg"/>
          <p:cNvPicPr>
            <a:picLocks noChangeAspect="1"/>
          </p:cNvPicPr>
          <p:nvPr/>
        </p:nvPicPr>
        <p:blipFill>
          <a:blip r:embed="rId3"/>
          <a:stretch>
            <a:fillRect/>
          </a:stretch>
        </p:blipFill>
        <p:spPr>
          <a:xfrm>
            <a:off x="4714876" y="3429000"/>
            <a:ext cx="2244470" cy="2857520"/>
          </a:xfrm>
          <a:prstGeom prst="rect">
            <a:avLst/>
          </a:prstGeom>
        </p:spPr>
      </p:pic>
      <p:pic>
        <p:nvPicPr>
          <p:cNvPr id="5" name="Obrázek 4" descr="Claudius Aphrodisias portret.jpg"/>
          <p:cNvPicPr>
            <a:picLocks noChangeAspect="1"/>
          </p:cNvPicPr>
          <p:nvPr/>
        </p:nvPicPr>
        <p:blipFill>
          <a:blip r:embed="rId4"/>
          <a:stretch>
            <a:fillRect/>
          </a:stretch>
        </p:blipFill>
        <p:spPr>
          <a:xfrm>
            <a:off x="7000892" y="3429000"/>
            <a:ext cx="1996120" cy="2896727"/>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claudius a agrippina.JPG"/>
          <p:cNvPicPr>
            <a:picLocks noChangeAspect="1"/>
          </p:cNvPicPr>
          <p:nvPr/>
        </p:nvPicPr>
        <p:blipFill>
          <a:blip r:embed="rId2" cstate="print"/>
          <a:stretch>
            <a:fillRect/>
          </a:stretch>
        </p:blipFill>
        <p:spPr>
          <a:xfrm rot="16200000">
            <a:off x="-704122" y="1132695"/>
            <a:ext cx="6286543" cy="4449733"/>
          </a:xfrm>
          <a:prstGeom prst="rect">
            <a:avLst/>
          </a:prstGeom>
        </p:spPr>
      </p:pic>
      <p:sp>
        <p:nvSpPr>
          <p:cNvPr id="4" name="TextovéPole 3"/>
          <p:cNvSpPr txBox="1"/>
          <p:nvPr/>
        </p:nvSpPr>
        <p:spPr>
          <a:xfrm>
            <a:off x="4857752" y="0"/>
            <a:ext cx="4071966" cy="3970318"/>
          </a:xfrm>
          <a:prstGeom prst="rect">
            <a:avLst/>
          </a:prstGeom>
          <a:noFill/>
        </p:spPr>
        <p:txBody>
          <a:bodyPr wrap="square" rtlCol="0">
            <a:spAutoFit/>
          </a:bodyPr>
          <a:lstStyle/>
          <a:p>
            <a:r>
              <a:rPr lang="en-US" b="1" dirty="0" smtClean="0"/>
              <a:t>Claudius and Agrippina</a:t>
            </a:r>
          </a:p>
          <a:p>
            <a:pPr>
              <a:buFontTx/>
              <a:buChar char="-"/>
            </a:pPr>
            <a:r>
              <a:rPr lang="en-US" dirty="0" smtClean="0"/>
              <a:t>the emperor Claudius stands in the centre of the relief, shaking hands with Agrippina</a:t>
            </a:r>
          </a:p>
          <a:p>
            <a:pPr>
              <a:buFontTx/>
              <a:buChar char="-"/>
            </a:pPr>
            <a:r>
              <a:rPr lang="en-US" dirty="0" smtClean="0"/>
              <a:t> Agrippina holds a bunch of wheat ears in her left hand (assimilation to Demeter)</a:t>
            </a:r>
          </a:p>
          <a:p>
            <a:pPr>
              <a:buFontTx/>
              <a:buChar char="-"/>
            </a:pPr>
            <a:r>
              <a:rPr lang="en-US" dirty="0" smtClean="0"/>
              <a:t> both of them recognizable by their portraits and distinctive hairstyles – official portrait types (</a:t>
            </a:r>
            <a:r>
              <a:rPr lang="en-US" dirty="0" err="1" smtClean="0"/>
              <a:t>Hauptypus</a:t>
            </a:r>
            <a:r>
              <a:rPr lang="en-US" dirty="0" smtClean="0"/>
              <a:t>, </a:t>
            </a:r>
            <a:r>
              <a:rPr lang="en-US" dirty="0" err="1" smtClean="0"/>
              <a:t>Ancona</a:t>
            </a:r>
            <a:r>
              <a:rPr lang="en-US" dirty="0" smtClean="0"/>
              <a:t> – both from Copenhagen)</a:t>
            </a:r>
          </a:p>
          <a:p>
            <a:pPr>
              <a:buFontTx/>
              <a:buChar char="-"/>
            </a:pPr>
            <a:r>
              <a:rPr lang="en-US" dirty="0" smtClean="0"/>
              <a:t> on the right – figure wearing a Roman toga who crowns the emperor with a wreath of oak leaves – a personification of the People or the Senate</a:t>
            </a:r>
            <a:endParaRPr lang="cs-CZ" dirty="0"/>
          </a:p>
        </p:txBody>
      </p:sp>
      <p:pic>
        <p:nvPicPr>
          <p:cNvPr id="5" name="Obrázek 4" descr="claudius copenhagen.jpg"/>
          <p:cNvPicPr>
            <a:picLocks noChangeAspect="1"/>
          </p:cNvPicPr>
          <p:nvPr/>
        </p:nvPicPr>
        <p:blipFill>
          <a:blip r:embed="rId3"/>
          <a:stretch>
            <a:fillRect/>
          </a:stretch>
        </p:blipFill>
        <p:spPr>
          <a:xfrm>
            <a:off x="4786314" y="3929066"/>
            <a:ext cx="2077560" cy="2643206"/>
          </a:xfrm>
          <a:prstGeom prst="rect">
            <a:avLst/>
          </a:prstGeom>
        </p:spPr>
      </p:pic>
      <p:pic>
        <p:nvPicPr>
          <p:cNvPr id="7" name="Obrázek 6" descr="Agrippina copenhagen.jpg"/>
          <p:cNvPicPr>
            <a:picLocks noChangeAspect="1"/>
          </p:cNvPicPr>
          <p:nvPr/>
        </p:nvPicPr>
        <p:blipFill>
          <a:blip r:embed="rId4"/>
          <a:stretch>
            <a:fillRect/>
          </a:stretch>
        </p:blipFill>
        <p:spPr>
          <a:xfrm>
            <a:off x="7143768" y="3929066"/>
            <a:ext cx="1714512" cy="262669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neroAgrippina.jpg"/>
          <p:cNvPicPr>
            <a:picLocks noChangeAspect="1"/>
          </p:cNvPicPr>
          <p:nvPr/>
        </p:nvPicPr>
        <p:blipFill>
          <a:blip r:embed="rId2"/>
          <a:stretch>
            <a:fillRect/>
          </a:stretch>
        </p:blipFill>
        <p:spPr>
          <a:xfrm>
            <a:off x="142844" y="71414"/>
            <a:ext cx="4214842" cy="5656616"/>
          </a:xfrm>
          <a:prstGeom prst="rect">
            <a:avLst/>
          </a:prstGeom>
        </p:spPr>
      </p:pic>
      <p:sp>
        <p:nvSpPr>
          <p:cNvPr id="3" name="TextovéPole 2"/>
          <p:cNvSpPr txBox="1"/>
          <p:nvPr/>
        </p:nvSpPr>
        <p:spPr>
          <a:xfrm>
            <a:off x="4429124" y="0"/>
            <a:ext cx="4500594" cy="3139321"/>
          </a:xfrm>
          <a:prstGeom prst="rect">
            <a:avLst/>
          </a:prstGeom>
          <a:noFill/>
        </p:spPr>
        <p:txBody>
          <a:bodyPr wrap="square" rtlCol="0">
            <a:spAutoFit/>
          </a:bodyPr>
          <a:lstStyle/>
          <a:p>
            <a:r>
              <a:rPr lang="en-US" b="1" dirty="0" smtClean="0"/>
              <a:t>Nero and Agrippina</a:t>
            </a:r>
          </a:p>
          <a:p>
            <a:pPr>
              <a:buFontTx/>
              <a:buChar char="-"/>
            </a:pPr>
            <a:r>
              <a:rPr lang="en-US" dirty="0" smtClean="0"/>
              <a:t> Agrippina crowns her son Nero with a laurel wreath, she carries a </a:t>
            </a:r>
            <a:r>
              <a:rPr lang="en-US" i="1" dirty="0" smtClean="0"/>
              <a:t>cornucopia</a:t>
            </a:r>
          </a:p>
          <a:p>
            <a:pPr>
              <a:buFontTx/>
              <a:buChar char="-"/>
            </a:pPr>
            <a:r>
              <a:rPr lang="en-US" dirty="0" smtClean="0"/>
              <a:t> Nero wears the armor and cloak of a Roman commander, he held a spear in his right hand and probably an orb in his left</a:t>
            </a:r>
          </a:p>
          <a:p>
            <a:pPr>
              <a:buFontTx/>
              <a:buChar char="-"/>
            </a:pPr>
            <a:r>
              <a:rPr lang="en-US" dirty="0" smtClean="0"/>
              <a:t> helmet lies on the ground</a:t>
            </a:r>
          </a:p>
          <a:p>
            <a:pPr>
              <a:buFontTx/>
              <a:buChar char="-"/>
            </a:pPr>
            <a:r>
              <a:rPr lang="en-US" dirty="0" smtClean="0"/>
              <a:t> both figures identifiable by their portraits</a:t>
            </a:r>
          </a:p>
          <a:p>
            <a:pPr>
              <a:buFontTx/>
              <a:buChar char="-"/>
            </a:pPr>
            <a:r>
              <a:rPr lang="en-US" dirty="0" smtClean="0"/>
              <a:t> the scene refers to Nero’s accession in 54 AD and before 59 AD, when Nero had Agrippina murdered</a:t>
            </a:r>
            <a:endParaRPr lang="cs-CZ" dirty="0"/>
          </a:p>
        </p:txBody>
      </p:sp>
      <p:pic>
        <p:nvPicPr>
          <p:cNvPr id="4" name="Obrázek 3" descr="nero typy.JPG"/>
          <p:cNvPicPr>
            <a:picLocks noChangeAspect="1"/>
          </p:cNvPicPr>
          <p:nvPr/>
        </p:nvPicPr>
        <p:blipFill>
          <a:blip r:embed="rId3" cstate="print"/>
          <a:stretch>
            <a:fillRect/>
          </a:stretch>
        </p:blipFill>
        <p:spPr>
          <a:xfrm>
            <a:off x="4429124" y="3071810"/>
            <a:ext cx="4572000" cy="1735599"/>
          </a:xfrm>
          <a:prstGeom prst="rect">
            <a:avLst/>
          </a:prstGeom>
        </p:spPr>
      </p:pic>
      <p:sp>
        <p:nvSpPr>
          <p:cNvPr id="5" name="TextovéPole 4"/>
          <p:cNvSpPr txBox="1"/>
          <p:nvPr/>
        </p:nvSpPr>
        <p:spPr>
          <a:xfrm>
            <a:off x="4714876" y="4572008"/>
            <a:ext cx="4429124" cy="276999"/>
          </a:xfrm>
          <a:prstGeom prst="rect">
            <a:avLst/>
          </a:prstGeom>
          <a:noFill/>
        </p:spPr>
        <p:txBody>
          <a:bodyPr wrap="square" rtlCol="0">
            <a:spAutoFit/>
          </a:bodyPr>
          <a:lstStyle/>
          <a:p>
            <a:r>
              <a:rPr lang="en-US" sz="1200" dirty="0" smtClean="0"/>
              <a:t>a) Parma    	</a:t>
            </a:r>
            <a:r>
              <a:rPr lang="en-US" sz="1200" b="1" dirty="0" smtClean="0"/>
              <a:t>            b) Cagliari   </a:t>
            </a:r>
            <a:r>
              <a:rPr lang="en-US" sz="1200" dirty="0" smtClean="0"/>
              <a:t>	c) </a:t>
            </a:r>
            <a:r>
              <a:rPr lang="en-US" sz="1200" dirty="0" err="1" smtClean="0"/>
              <a:t>Thermen</a:t>
            </a:r>
            <a:r>
              <a:rPr lang="cs-CZ" sz="1200" dirty="0" smtClean="0"/>
              <a:t> </a:t>
            </a:r>
            <a:r>
              <a:rPr lang="en-US" sz="1200" dirty="0" err="1" smtClean="0"/>
              <a:t>museu</a:t>
            </a:r>
            <a:r>
              <a:rPr lang="cs-CZ" sz="1200" dirty="0" smtClean="0"/>
              <a:t>m</a:t>
            </a:r>
            <a:endParaRPr lang="cs-CZ" dirty="0"/>
          </a:p>
        </p:txBody>
      </p:sp>
      <p:pic>
        <p:nvPicPr>
          <p:cNvPr id="6" name="Obrázek 5" descr="agrippina stuttgart.JPG"/>
          <p:cNvPicPr>
            <a:picLocks noChangeAspect="1"/>
          </p:cNvPicPr>
          <p:nvPr/>
        </p:nvPicPr>
        <p:blipFill>
          <a:blip r:embed="rId4"/>
          <a:stretch>
            <a:fillRect/>
          </a:stretch>
        </p:blipFill>
        <p:spPr>
          <a:xfrm>
            <a:off x="4429124" y="4857760"/>
            <a:ext cx="2000264" cy="1795216"/>
          </a:xfrm>
          <a:prstGeom prst="rect">
            <a:avLst/>
          </a:prstGeom>
        </p:spPr>
      </p:pic>
      <p:sp>
        <p:nvSpPr>
          <p:cNvPr id="7" name="TextovéPole 6"/>
          <p:cNvSpPr txBox="1"/>
          <p:nvPr/>
        </p:nvSpPr>
        <p:spPr>
          <a:xfrm>
            <a:off x="6429388" y="6357958"/>
            <a:ext cx="2214578" cy="276999"/>
          </a:xfrm>
          <a:prstGeom prst="rect">
            <a:avLst/>
          </a:prstGeom>
          <a:noFill/>
        </p:spPr>
        <p:txBody>
          <a:bodyPr wrap="square" rtlCol="0">
            <a:spAutoFit/>
          </a:bodyPr>
          <a:lstStyle/>
          <a:p>
            <a:r>
              <a:rPr lang="en-US" sz="1200" dirty="0" smtClean="0"/>
              <a:t>Stuttgart type</a:t>
            </a:r>
            <a:endParaRPr lang="cs-CZ" sz="12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twoPrinces.jpg"/>
          <p:cNvPicPr>
            <a:picLocks noChangeAspect="1"/>
          </p:cNvPicPr>
          <p:nvPr/>
        </p:nvPicPr>
        <p:blipFill>
          <a:blip r:embed="rId2"/>
          <a:stretch>
            <a:fillRect/>
          </a:stretch>
        </p:blipFill>
        <p:spPr>
          <a:xfrm>
            <a:off x="142844" y="357166"/>
            <a:ext cx="4644041" cy="6072230"/>
          </a:xfrm>
          <a:prstGeom prst="rect">
            <a:avLst/>
          </a:prstGeom>
        </p:spPr>
      </p:pic>
      <p:sp>
        <p:nvSpPr>
          <p:cNvPr id="3" name="TextovéPole 2"/>
          <p:cNvSpPr txBox="1"/>
          <p:nvPr/>
        </p:nvSpPr>
        <p:spPr>
          <a:xfrm>
            <a:off x="4786314" y="357166"/>
            <a:ext cx="4357686" cy="5078313"/>
          </a:xfrm>
          <a:prstGeom prst="rect">
            <a:avLst/>
          </a:prstGeom>
          <a:noFill/>
        </p:spPr>
        <p:txBody>
          <a:bodyPr wrap="square" rtlCol="0">
            <a:spAutoFit/>
          </a:bodyPr>
          <a:lstStyle/>
          <a:p>
            <a:r>
              <a:rPr lang="en-US" b="1" dirty="0" smtClean="0"/>
              <a:t>Two princes</a:t>
            </a:r>
          </a:p>
          <a:p>
            <a:pPr>
              <a:buFontTx/>
              <a:buChar char="-"/>
            </a:pPr>
            <a:r>
              <a:rPr lang="en-US" dirty="0" smtClean="0"/>
              <a:t>two princes stand like statues, naked, wearing cloaks</a:t>
            </a:r>
          </a:p>
          <a:p>
            <a:pPr>
              <a:buFontTx/>
              <a:buChar char="-"/>
            </a:pPr>
            <a:r>
              <a:rPr lang="en-US" dirty="0" smtClean="0"/>
              <a:t> the left figure is slightly taller and clearly the senior, holds the orb of the world in his left hand (a symbol of world rule) indicating that he is the imperial heir, in the right hand – </a:t>
            </a:r>
            <a:r>
              <a:rPr lang="en-US" dirty="0" err="1" smtClean="0"/>
              <a:t>aphlaston</a:t>
            </a:r>
            <a:r>
              <a:rPr lang="en-US" dirty="0" smtClean="0"/>
              <a:t> (ship’s stern ornament) a symbol of naval victory</a:t>
            </a:r>
          </a:p>
          <a:p>
            <a:pPr>
              <a:buFontTx/>
              <a:buChar char="-"/>
            </a:pPr>
            <a:r>
              <a:rPr lang="en-US" dirty="0" smtClean="0"/>
              <a:t> the right figure is younger, doesn’t hold any attributes</a:t>
            </a:r>
          </a:p>
          <a:p>
            <a:pPr>
              <a:buFontTx/>
              <a:buChar char="-"/>
            </a:pPr>
            <a:r>
              <a:rPr lang="en-US" dirty="0" smtClean="0"/>
              <a:t> clearly individual facial features and hairstyle</a:t>
            </a:r>
          </a:p>
          <a:p>
            <a:pPr>
              <a:buFontTx/>
              <a:buChar char="-"/>
            </a:pPr>
            <a:r>
              <a:rPr lang="en-US" dirty="0" smtClean="0"/>
              <a:t> several possibilities of identification:</a:t>
            </a:r>
          </a:p>
          <a:p>
            <a:r>
              <a:rPr lang="en-US" dirty="0" smtClean="0"/>
              <a:t>	</a:t>
            </a:r>
            <a:r>
              <a:rPr lang="en-US" b="1" dirty="0" smtClean="0"/>
              <a:t>a) Gaius and </a:t>
            </a:r>
            <a:r>
              <a:rPr lang="en-US" b="1" dirty="0" err="1" smtClean="0"/>
              <a:t>Lucius</a:t>
            </a:r>
            <a:r>
              <a:rPr lang="en-US" b="1" dirty="0" smtClean="0"/>
              <a:t> Caesar</a:t>
            </a:r>
          </a:p>
          <a:p>
            <a:r>
              <a:rPr lang="en-US" dirty="0" smtClean="0"/>
              <a:t>	b) Drusus Younger’s sons (twins)</a:t>
            </a:r>
          </a:p>
          <a:p>
            <a:r>
              <a:rPr lang="en-US" dirty="0" smtClean="0"/>
              <a:t>	c) Nero Caesar and Drusus Caesar</a:t>
            </a:r>
          </a:p>
          <a:p>
            <a:r>
              <a:rPr lang="en-US" dirty="0" smtClean="0"/>
              <a:t>	</a:t>
            </a:r>
            <a:r>
              <a:rPr lang="en-US" b="1" dirty="0" smtClean="0"/>
              <a:t>d) Nero and </a:t>
            </a:r>
            <a:r>
              <a:rPr lang="en-US" b="1" dirty="0" err="1" smtClean="0"/>
              <a:t>Britannicus</a:t>
            </a:r>
            <a:endParaRPr lang="cs-CZ"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claudius a agrippina.JPG"/>
          <p:cNvPicPr>
            <a:picLocks noChangeAspect="1"/>
          </p:cNvPicPr>
          <p:nvPr/>
        </p:nvPicPr>
        <p:blipFill>
          <a:blip r:embed="rId2" cstate="print"/>
          <a:stretch>
            <a:fillRect/>
          </a:stretch>
        </p:blipFill>
        <p:spPr>
          <a:xfrm rot="16200000">
            <a:off x="-417445" y="757553"/>
            <a:ext cx="3835223" cy="2714643"/>
          </a:xfrm>
          <a:prstGeom prst="rect">
            <a:avLst/>
          </a:prstGeom>
        </p:spPr>
      </p:pic>
      <p:pic>
        <p:nvPicPr>
          <p:cNvPr id="3" name="Obrázek 2" descr="twoPrinces.jpg"/>
          <p:cNvPicPr>
            <a:picLocks noChangeAspect="1"/>
          </p:cNvPicPr>
          <p:nvPr/>
        </p:nvPicPr>
        <p:blipFill>
          <a:blip r:embed="rId3"/>
          <a:stretch>
            <a:fillRect/>
          </a:stretch>
        </p:blipFill>
        <p:spPr>
          <a:xfrm>
            <a:off x="3000364" y="214289"/>
            <a:ext cx="2967133" cy="3879621"/>
          </a:xfrm>
          <a:prstGeom prst="rect">
            <a:avLst/>
          </a:prstGeom>
        </p:spPr>
      </p:pic>
      <p:pic>
        <p:nvPicPr>
          <p:cNvPr id="4" name="Obrázek 3" descr="neroAgrippina.jpg"/>
          <p:cNvPicPr>
            <a:picLocks noChangeAspect="1"/>
          </p:cNvPicPr>
          <p:nvPr/>
        </p:nvPicPr>
        <p:blipFill>
          <a:blip r:embed="rId4" cstate="print"/>
          <a:stretch>
            <a:fillRect/>
          </a:stretch>
        </p:blipFill>
        <p:spPr>
          <a:xfrm>
            <a:off x="6090406" y="212418"/>
            <a:ext cx="2875799" cy="3859524"/>
          </a:xfrm>
          <a:prstGeom prst="rect">
            <a:avLst/>
          </a:prstGeom>
        </p:spPr>
      </p:pic>
      <p:sp>
        <p:nvSpPr>
          <p:cNvPr id="5" name="TextovéPole 4"/>
          <p:cNvSpPr txBox="1"/>
          <p:nvPr/>
        </p:nvSpPr>
        <p:spPr>
          <a:xfrm>
            <a:off x="142844" y="4286256"/>
            <a:ext cx="9001156" cy="1477328"/>
          </a:xfrm>
          <a:prstGeom prst="rect">
            <a:avLst/>
          </a:prstGeom>
          <a:noFill/>
        </p:spPr>
        <p:txBody>
          <a:bodyPr wrap="square" rtlCol="0">
            <a:spAutoFit/>
          </a:bodyPr>
          <a:lstStyle/>
          <a:p>
            <a:r>
              <a:rPr lang="en-US" dirty="0" smtClean="0"/>
              <a:t>Sometimes two members of the Imperial house appear together in the same relief. According to the surviving panels, it seems that this happens only for the family of Claudius: the marriage between Claudius and Agrippina, Nero and </a:t>
            </a:r>
            <a:r>
              <a:rPr lang="en-US" dirty="0" err="1" smtClean="0"/>
              <a:t>Britannicus</a:t>
            </a:r>
            <a:r>
              <a:rPr lang="en-US" dirty="0" smtClean="0"/>
              <a:t>, Agrippina crowning Nero.</a:t>
            </a:r>
          </a:p>
          <a:p>
            <a:endParaRPr lang="en-US" dirty="0" smtClean="0"/>
          </a:p>
          <a:p>
            <a:r>
              <a:rPr lang="en-US" dirty="0" smtClean="0"/>
              <a:t>Another arguments supporting the theory, that the two princes are Nero and </a:t>
            </a:r>
            <a:r>
              <a:rPr lang="en-US" dirty="0" err="1" smtClean="0"/>
              <a:t>Britannicus</a:t>
            </a:r>
            <a:endParaRPr lang="cs-CZ"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ClaudiusBritania.jpg"/>
          <p:cNvPicPr>
            <a:picLocks noChangeAspect="1"/>
          </p:cNvPicPr>
          <p:nvPr/>
        </p:nvPicPr>
        <p:blipFill>
          <a:blip r:embed="rId2"/>
          <a:stretch>
            <a:fillRect/>
          </a:stretch>
        </p:blipFill>
        <p:spPr>
          <a:xfrm>
            <a:off x="214282" y="500042"/>
            <a:ext cx="4500595" cy="5528561"/>
          </a:xfrm>
          <a:prstGeom prst="rect">
            <a:avLst/>
          </a:prstGeom>
        </p:spPr>
      </p:pic>
      <p:sp>
        <p:nvSpPr>
          <p:cNvPr id="3" name="TextovéPole 2"/>
          <p:cNvSpPr txBox="1"/>
          <p:nvPr/>
        </p:nvSpPr>
        <p:spPr>
          <a:xfrm>
            <a:off x="4857752" y="428604"/>
            <a:ext cx="4286248" cy="3416320"/>
          </a:xfrm>
          <a:prstGeom prst="rect">
            <a:avLst/>
          </a:prstGeom>
          <a:noFill/>
        </p:spPr>
        <p:txBody>
          <a:bodyPr wrap="square" rtlCol="0">
            <a:spAutoFit/>
          </a:bodyPr>
          <a:lstStyle/>
          <a:p>
            <a:r>
              <a:rPr lang="en-US" b="1" dirty="0" smtClean="0"/>
              <a:t>Claudius and Britannia</a:t>
            </a:r>
          </a:p>
          <a:p>
            <a:pPr>
              <a:buFontTx/>
              <a:buChar char="-"/>
            </a:pPr>
            <a:r>
              <a:rPr lang="en-US" dirty="0" smtClean="0"/>
              <a:t> Claudius is about to deliver a death blow to a slumped figure of Britannia</a:t>
            </a:r>
          </a:p>
          <a:p>
            <a:pPr>
              <a:buFontTx/>
              <a:buChar char="-"/>
            </a:pPr>
            <a:r>
              <a:rPr lang="en-US" dirty="0" smtClean="0"/>
              <a:t> Claudius wears helmet, cloak and a sword belt with scabbard</a:t>
            </a:r>
          </a:p>
          <a:p>
            <a:pPr>
              <a:buFontTx/>
              <a:buChar char="-"/>
            </a:pPr>
            <a:r>
              <a:rPr lang="en-US" dirty="0" smtClean="0"/>
              <a:t> Britannia wears a tunic with one breast bar</a:t>
            </a:r>
            <a:r>
              <a:rPr lang="cs-CZ" dirty="0" smtClean="0"/>
              <a:t>e</a:t>
            </a:r>
            <a:r>
              <a:rPr lang="en-US" dirty="0" smtClean="0"/>
              <a:t> – like the Amazon figures on which she was modeled</a:t>
            </a:r>
          </a:p>
          <a:p>
            <a:pPr>
              <a:buFontTx/>
              <a:buChar char="-"/>
            </a:pPr>
            <a:r>
              <a:rPr lang="en-US" dirty="0" smtClean="0"/>
              <a:t> the subject is identified by the inscribed base and the imperial portrait (</a:t>
            </a:r>
            <a:r>
              <a:rPr lang="en-US" dirty="0" err="1" smtClean="0"/>
              <a:t>Hauptypus</a:t>
            </a:r>
            <a:r>
              <a:rPr lang="en-US" dirty="0" smtClean="0"/>
              <a:t>)</a:t>
            </a:r>
          </a:p>
          <a:p>
            <a:pPr>
              <a:buFontTx/>
              <a:buChar char="-"/>
            </a:pPr>
            <a:r>
              <a:rPr lang="en-US" dirty="0" smtClean="0"/>
              <a:t>  </a:t>
            </a:r>
            <a:r>
              <a:rPr lang="en-US" dirty="0" err="1" smtClean="0"/>
              <a:t>Tiberios</a:t>
            </a:r>
            <a:r>
              <a:rPr lang="en-US" dirty="0" smtClean="0"/>
              <a:t> </a:t>
            </a:r>
            <a:r>
              <a:rPr lang="en-US" dirty="0" err="1" smtClean="0"/>
              <a:t>Klaudios</a:t>
            </a:r>
            <a:r>
              <a:rPr lang="en-US" dirty="0" smtClean="0"/>
              <a:t> </a:t>
            </a:r>
            <a:r>
              <a:rPr lang="en-US" dirty="0" err="1" smtClean="0"/>
              <a:t>Kaisar</a:t>
            </a:r>
            <a:r>
              <a:rPr lang="en-US" dirty="0" smtClean="0"/>
              <a:t> – </a:t>
            </a:r>
            <a:r>
              <a:rPr lang="en-US" dirty="0" err="1" smtClean="0"/>
              <a:t>Bretannia</a:t>
            </a:r>
            <a:endParaRPr lang="en-US" dirty="0" smtClean="0"/>
          </a:p>
          <a:p>
            <a:pPr>
              <a:buFontTx/>
              <a:buChar char="-"/>
            </a:pPr>
            <a:r>
              <a:rPr lang="en-US" dirty="0" smtClean="0"/>
              <a:t> the invasion of Britain in 43 AD</a:t>
            </a:r>
            <a:endParaRPr lang="cs-CZ"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NeroArmenia.jpg"/>
          <p:cNvPicPr>
            <a:picLocks noChangeAspect="1"/>
          </p:cNvPicPr>
          <p:nvPr/>
        </p:nvPicPr>
        <p:blipFill>
          <a:blip r:embed="rId2"/>
          <a:stretch>
            <a:fillRect/>
          </a:stretch>
        </p:blipFill>
        <p:spPr>
          <a:xfrm>
            <a:off x="214282" y="285728"/>
            <a:ext cx="4071966" cy="6255128"/>
          </a:xfrm>
          <a:prstGeom prst="rect">
            <a:avLst/>
          </a:prstGeom>
        </p:spPr>
      </p:pic>
      <p:sp>
        <p:nvSpPr>
          <p:cNvPr id="3" name="TextovéPole 2"/>
          <p:cNvSpPr txBox="1"/>
          <p:nvPr/>
        </p:nvSpPr>
        <p:spPr>
          <a:xfrm>
            <a:off x="4429124" y="285728"/>
            <a:ext cx="4500594" cy="3970318"/>
          </a:xfrm>
          <a:prstGeom prst="rect">
            <a:avLst/>
          </a:prstGeom>
          <a:noFill/>
        </p:spPr>
        <p:txBody>
          <a:bodyPr wrap="square" rtlCol="0">
            <a:spAutoFit/>
          </a:bodyPr>
          <a:lstStyle/>
          <a:p>
            <a:r>
              <a:rPr lang="en-US" b="1" dirty="0" smtClean="0"/>
              <a:t>Nero and Armenia</a:t>
            </a:r>
          </a:p>
          <a:p>
            <a:pPr>
              <a:buFontTx/>
              <a:buChar char="-"/>
            </a:pPr>
            <a:r>
              <a:rPr lang="en-US" dirty="0" smtClean="0"/>
              <a:t> the heroic, naked figure of Nero wearing cloak and baldric supports slumped figure of Armenia by her upper arms</a:t>
            </a:r>
          </a:p>
          <a:p>
            <a:pPr>
              <a:buFontTx/>
              <a:buChar char="-"/>
            </a:pPr>
            <a:r>
              <a:rPr lang="en-US" dirty="0" smtClean="0"/>
              <a:t> Armenia wears a soft, pointed oriental hat, and her bow and quiver can be seen in low relief behind her to the left</a:t>
            </a:r>
          </a:p>
          <a:p>
            <a:pPr>
              <a:buFontTx/>
              <a:buChar char="-"/>
            </a:pPr>
            <a:r>
              <a:rPr lang="en-US" dirty="0" smtClean="0"/>
              <a:t> composition: a heroic group of Achilles and </a:t>
            </a:r>
            <a:r>
              <a:rPr lang="en-US" dirty="0" err="1" smtClean="0"/>
              <a:t>Penthesilea</a:t>
            </a:r>
            <a:endParaRPr lang="en-US" dirty="0" smtClean="0"/>
          </a:p>
          <a:p>
            <a:pPr>
              <a:buFontTx/>
              <a:buChar char="-"/>
            </a:pPr>
            <a:r>
              <a:rPr lang="en-US" dirty="0" smtClean="0"/>
              <a:t> the subject is identified by its inscribed base and eastern iconography of the conquered personification</a:t>
            </a:r>
          </a:p>
          <a:p>
            <a:pPr>
              <a:buFontTx/>
              <a:buChar char="-"/>
            </a:pPr>
            <a:r>
              <a:rPr lang="en-US" dirty="0" smtClean="0"/>
              <a:t> Nero’s name was erased after his fall in 68 AD (</a:t>
            </a:r>
            <a:r>
              <a:rPr lang="en-US" i="1" dirty="0" err="1" smtClean="0"/>
              <a:t>damnatio</a:t>
            </a:r>
            <a:r>
              <a:rPr lang="en-US" i="1" dirty="0" smtClean="0"/>
              <a:t> </a:t>
            </a:r>
            <a:r>
              <a:rPr lang="en-US" i="1" dirty="0" err="1" smtClean="0"/>
              <a:t>memoriae</a:t>
            </a:r>
            <a:r>
              <a:rPr lang="en-US" dirty="0" smtClean="0"/>
              <a:t>)</a:t>
            </a:r>
            <a:endParaRPr lang="cs-CZ" dirty="0"/>
          </a:p>
        </p:txBody>
      </p:sp>
      <p:pic>
        <p:nvPicPr>
          <p:cNvPr id="4" name="Obrázek 3" descr="achilles and penthesilea.jpg"/>
          <p:cNvPicPr>
            <a:picLocks noChangeAspect="1"/>
          </p:cNvPicPr>
          <p:nvPr/>
        </p:nvPicPr>
        <p:blipFill>
          <a:blip r:embed="rId3"/>
          <a:srcRect l="6992" t="2933" r="8455" b="14925"/>
          <a:stretch>
            <a:fillRect/>
          </a:stretch>
        </p:blipFill>
        <p:spPr>
          <a:xfrm>
            <a:off x="6929454" y="3929066"/>
            <a:ext cx="2041086" cy="285752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victory of emperors.jpg"/>
          <p:cNvPicPr>
            <a:picLocks noChangeAspect="1"/>
          </p:cNvPicPr>
          <p:nvPr/>
        </p:nvPicPr>
        <p:blipFill>
          <a:blip r:embed="rId2"/>
          <a:stretch>
            <a:fillRect/>
          </a:stretch>
        </p:blipFill>
        <p:spPr>
          <a:xfrm>
            <a:off x="3357554" y="71414"/>
            <a:ext cx="3076612" cy="3929090"/>
          </a:xfrm>
          <a:prstGeom prst="rect">
            <a:avLst/>
          </a:prstGeom>
        </p:spPr>
      </p:pic>
      <p:pic>
        <p:nvPicPr>
          <p:cNvPr id="4" name="Obrázek 3" descr="ClaudiusBritania.jpg"/>
          <p:cNvPicPr>
            <a:picLocks noChangeAspect="1"/>
          </p:cNvPicPr>
          <p:nvPr/>
        </p:nvPicPr>
        <p:blipFill>
          <a:blip r:embed="rId3"/>
          <a:stretch>
            <a:fillRect/>
          </a:stretch>
        </p:blipFill>
        <p:spPr>
          <a:xfrm>
            <a:off x="71406" y="71414"/>
            <a:ext cx="3198525" cy="3929090"/>
          </a:xfrm>
          <a:prstGeom prst="rect">
            <a:avLst/>
          </a:prstGeom>
        </p:spPr>
      </p:pic>
      <p:pic>
        <p:nvPicPr>
          <p:cNvPr id="5" name="Obrázek 4" descr="NeroArmenia.jpg"/>
          <p:cNvPicPr>
            <a:picLocks noChangeAspect="1"/>
          </p:cNvPicPr>
          <p:nvPr/>
        </p:nvPicPr>
        <p:blipFill>
          <a:blip r:embed="rId4" cstate="print"/>
          <a:stretch>
            <a:fillRect/>
          </a:stretch>
        </p:blipFill>
        <p:spPr>
          <a:xfrm>
            <a:off x="6604449" y="71414"/>
            <a:ext cx="2539551" cy="3901117"/>
          </a:xfrm>
          <a:prstGeom prst="rect">
            <a:avLst/>
          </a:prstGeom>
        </p:spPr>
      </p:pic>
      <p:sp>
        <p:nvSpPr>
          <p:cNvPr id="6" name="TextovéPole 5"/>
          <p:cNvSpPr txBox="1"/>
          <p:nvPr/>
        </p:nvSpPr>
        <p:spPr>
          <a:xfrm>
            <a:off x="71406" y="3929066"/>
            <a:ext cx="9072594" cy="2862322"/>
          </a:xfrm>
          <a:prstGeom prst="rect">
            <a:avLst/>
          </a:prstGeom>
          <a:noFill/>
        </p:spPr>
        <p:txBody>
          <a:bodyPr wrap="square" rtlCol="0">
            <a:spAutoFit/>
          </a:bodyPr>
          <a:lstStyle/>
          <a:p>
            <a:r>
              <a:rPr lang="en-US" dirty="0" smtClean="0"/>
              <a:t>One of the main themes – military triumph of the Julio-</a:t>
            </a:r>
            <a:r>
              <a:rPr lang="en-US" dirty="0" err="1" smtClean="0"/>
              <a:t>Claudian</a:t>
            </a:r>
            <a:r>
              <a:rPr lang="en-US" dirty="0" smtClean="0"/>
              <a:t> emperors – embodied by the flying Victory, with a trophy on her left shoulder labeled Nike </a:t>
            </a:r>
            <a:r>
              <a:rPr lang="en-US" dirty="0" err="1" smtClean="0"/>
              <a:t>Sebaston</a:t>
            </a:r>
            <a:r>
              <a:rPr lang="en-US" dirty="0" smtClean="0"/>
              <a:t> (Victoria </a:t>
            </a:r>
            <a:r>
              <a:rPr lang="en-US" dirty="0" err="1" smtClean="0"/>
              <a:t>Augustorum</a:t>
            </a:r>
            <a:r>
              <a:rPr lang="en-US" dirty="0" smtClean="0"/>
              <a:t>)</a:t>
            </a:r>
          </a:p>
          <a:p>
            <a:endParaRPr lang="en-US" dirty="0" smtClean="0"/>
          </a:p>
          <a:p>
            <a:pPr>
              <a:buFontTx/>
              <a:buChar char="-"/>
            </a:pPr>
            <a:r>
              <a:rPr lang="en-US" dirty="0" smtClean="0"/>
              <a:t>the reconstruction of position (between the panels with Claudius and Britannia and Nero and Armenia</a:t>
            </a:r>
            <a:r>
              <a:rPr lang="cs-CZ" dirty="0" smtClean="0"/>
              <a:t>)</a:t>
            </a:r>
            <a:r>
              <a:rPr lang="en-US" dirty="0" smtClean="0"/>
              <a:t> has two reasons:</a:t>
            </a:r>
          </a:p>
          <a:p>
            <a:r>
              <a:rPr lang="en-US" dirty="0" smtClean="0"/>
              <a:t>	a) they represent the farthest west and east of the Roman empire</a:t>
            </a:r>
          </a:p>
          <a:p>
            <a:r>
              <a:rPr lang="en-US" dirty="0" smtClean="0"/>
              <a:t>	b) they suggest that the Roman conquest involved not only submission but also 	assistance to the conquered</a:t>
            </a:r>
          </a:p>
          <a:p>
            <a:r>
              <a:rPr lang="en-US" dirty="0" smtClean="0"/>
              <a:t>Peter </a:t>
            </a:r>
            <a:r>
              <a:rPr lang="en-US" dirty="0" err="1" smtClean="0"/>
              <a:t>Scherrer</a:t>
            </a:r>
            <a:r>
              <a:rPr lang="en-US" dirty="0" smtClean="0"/>
              <a:t> </a:t>
            </a:r>
            <a:r>
              <a:rPr lang="en-US" dirty="0" err="1" smtClean="0"/>
              <a:t>sug</a:t>
            </a:r>
            <a:r>
              <a:rPr lang="cs-CZ" dirty="0" smtClean="0"/>
              <a:t>g</a:t>
            </a:r>
            <a:r>
              <a:rPr lang="en-US" dirty="0" err="1" smtClean="0"/>
              <a:t>ested</a:t>
            </a:r>
            <a:r>
              <a:rPr lang="en-US" dirty="0" smtClean="0"/>
              <a:t>: panels are contradictions representing the politics – old, cruel  Claudius and his </a:t>
            </a:r>
            <a:r>
              <a:rPr lang="en-US" i="1" dirty="0" err="1" smtClean="0"/>
              <a:t>severitas</a:t>
            </a:r>
            <a:r>
              <a:rPr lang="en-US" dirty="0" smtClean="0"/>
              <a:t>, young, unspoiled Nero and his </a:t>
            </a:r>
            <a:r>
              <a:rPr lang="en-US" i="1" dirty="0" err="1" smtClean="0"/>
              <a:t>clementia</a:t>
            </a:r>
            <a:r>
              <a:rPr lang="en-US" dirty="0" smtClean="0"/>
              <a:t>.</a:t>
            </a:r>
            <a:endParaRPr lang="cs-CZ"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emeperorGenius.jpg"/>
          <p:cNvPicPr>
            <a:picLocks noChangeAspect="1"/>
          </p:cNvPicPr>
          <p:nvPr/>
        </p:nvPicPr>
        <p:blipFill>
          <a:blip r:embed="rId2" cstate="print"/>
          <a:stretch>
            <a:fillRect/>
          </a:stretch>
        </p:blipFill>
        <p:spPr>
          <a:xfrm>
            <a:off x="142844" y="142852"/>
            <a:ext cx="3710451" cy="4143404"/>
          </a:xfrm>
          <a:prstGeom prst="rect">
            <a:avLst/>
          </a:prstGeom>
        </p:spPr>
      </p:pic>
      <p:pic>
        <p:nvPicPr>
          <p:cNvPr id="6" name="Obrázek 5" descr="aphrodite crowned by roma.jpg"/>
          <p:cNvPicPr>
            <a:picLocks noChangeAspect="1"/>
          </p:cNvPicPr>
          <p:nvPr/>
        </p:nvPicPr>
        <p:blipFill>
          <a:blip r:embed="rId3"/>
          <a:stretch>
            <a:fillRect/>
          </a:stretch>
        </p:blipFill>
        <p:spPr>
          <a:xfrm>
            <a:off x="6215074" y="142852"/>
            <a:ext cx="2765604" cy="4104238"/>
          </a:xfrm>
          <a:prstGeom prst="rect">
            <a:avLst/>
          </a:prstGeom>
        </p:spPr>
      </p:pic>
      <p:sp>
        <p:nvSpPr>
          <p:cNvPr id="8" name="TextovéPole 7"/>
          <p:cNvSpPr txBox="1"/>
          <p:nvPr/>
        </p:nvSpPr>
        <p:spPr>
          <a:xfrm>
            <a:off x="0" y="4286256"/>
            <a:ext cx="3929058" cy="2308324"/>
          </a:xfrm>
          <a:prstGeom prst="rect">
            <a:avLst/>
          </a:prstGeom>
          <a:noFill/>
        </p:spPr>
        <p:txBody>
          <a:bodyPr wrap="square" rtlCol="0">
            <a:spAutoFit/>
          </a:bodyPr>
          <a:lstStyle/>
          <a:p>
            <a:r>
              <a:rPr lang="en-US" b="1" dirty="0" smtClean="0"/>
              <a:t>Emperor and Roman people</a:t>
            </a:r>
          </a:p>
          <a:p>
            <a:pPr>
              <a:buFontTx/>
              <a:buChar char="-"/>
            </a:pPr>
            <a:r>
              <a:rPr lang="en-US" dirty="0" smtClean="0"/>
              <a:t> the emperor is crowned by a personification of Roman People wearing toga</a:t>
            </a:r>
          </a:p>
          <a:p>
            <a:pPr>
              <a:buFontTx/>
              <a:buChar char="-"/>
            </a:pPr>
            <a:r>
              <a:rPr lang="en-US" dirty="0" smtClean="0"/>
              <a:t> </a:t>
            </a:r>
            <a:r>
              <a:rPr lang="en-US" i="1" dirty="0" smtClean="0"/>
              <a:t>corona </a:t>
            </a:r>
            <a:r>
              <a:rPr lang="en-US" i="1" dirty="0" err="1" smtClean="0"/>
              <a:t>civica</a:t>
            </a:r>
            <a:r>
              <a:rPr lang="en-US" i="1" dirty="0" smtClean="0"/>
              <a:t> </a:t>
            </a:r>
            <a:r>
              <a:rPr lang="en-US" dirty="0" smtClean="0"/>
              <a:t>– saving citizens’ lives</a:t>
            </a:r>
          </a:p>
          <a:p>
            <a:pPr>
              <a:buFontTx/>
              <a:buChar char="-"/>
            </a:pPr>
            <a:r>
              <a:rPr lang="en-US" dirty="0" smtClean="0"/>
              <a:t> the emperor is setting up a battlefield trophy beneath which kneels </a:t>
            </a:r>
            <a:r>
              <a:rPr lang="cs-CZ" dirty="0" smtClean="0"/>
              <a:t>a </a:t>
            </a:r>
            <a:r>
              <a:rPr lang="en-US" dirty="0" smtClean="0"/>
              <a:t>female barbarian captive</a:t>
            </a:r>
            <a:endParaRPr lang="cs-CZ" dirty="0"/>
          </a:p>
        </p:txBody>
      </p:sp>
      <p:sp>
        <p:nvSpPr>
          <p:cNvPr id="9" name="TextovéPole 8"/>
          <p:cNvSpPr txBox="1"/>
          <p:nvPr/>
        </p:nvSpPr>
        <p:spPr>
          <a:xfrm>
            <a:off x="6215074" y="4429132"/>
            <a:ext cx="2714644" cy="2308324"/>
          </a:xfrm>
          <a:prstGeom prst="rect">
            <a:avLst/>
          </a:prstGeom>
          <a:noFill/>
        </p:spPr>
        <p:txBody>
          <a:bodyPr wrap="square" rtlCol="0">
            <a:spAutoFit/>
          </a:bodyPr>
          <a:lstStyle/>
          <a:p>
            <a:r>
              <a:rPr lang="en-US" b="1" dirty="0" smtClean="0"/>
              <a:t>Aphrodite and Roma</a:t>
            </a:r>
          </a:p>
          <a:p>
            <a:pPr>
              <a:buFontTx/>
              <a:buChar char="-"/>
            </a:pPr>
            <a:r>
              <a:rPr lang="en-US" dirty="0" smtClean="0"/>
              <a:t> a draped goddess (Aphrodite) is crowned with a wreath by a female warrior figure (Roma)</a:t>
            </a:r>
          </a:p>
          <a:p>
            <a:pPr>
              <a:buFontTx/>
              <a:buChar char="-"/>
            </a:pPr>
            <a:r>
              <a:rPr lang="en-US" dirty="0" smtClean="0"/>
              <a:t> the wreath – double tier of laurel or bay leaves with a central medallion</a:t>
            </a:r>
            <a:endParaRPr lang="cs-CZ" dirty="0"/>
          </a:p>
        </p:txBody>
      </p:sp>
      <p:sp>
        <p:nvSpPr>
          <p:cNvPr id="10" name="TextovéPole 9"/>
          <p:cNvSpPr txBox="1"/>
          <p:nvPr/>
        </p:nvSpPr>
        <p:spPr>
          <a:xfrm>
            <a:off x="3929058" y="142852"/>
            <a:ext cx="2214578" cy="4247317"/>
          </a:xfrm>
          <a:prstGeom prst="rect">
            <a:avLst/>
          </a:prstGeom>
          <a:noFill/>
        </p:spPr>
        <p:txBody>
          <a:bodyPr wrap="square" rtlCol="0">
            <a:spAutoFit/>
          </a:bodyPr>
          <a:lstStyle/>
          <a:p>
            <a:r>
              <a:rPr lang="en-US" b="1" dirty="0" smtClean="0"/>
              <a:t>Composition</a:t>
            </a:r>
          </a:p>
          <a:p>
            <a:pPr>
              <a:buFontTx/>
              <a:buChar char="-"/>
            </a:pPr>
            <a:r>
              <a:rPr lang="en-US" dirty="0" smtClean="0"/>
              <a:t> the two reliefs complementing each other </a:t>
            </a:r>
          </a:p>
          <a:p>
            <a:pPr>
              <a:buFontTx/>
              <a:buChar char="-"/>
            </a:pPr>
            <a:r>
              <a:rPr lang="en-US" dirty="0" smtClean="0"/>
              <a:t> they show crowning of male and female figure</a:t>
            </a:r>
          </a:p>
          <a:p>
            <a:pPr>
              <a:buFontTx/>
              <a:buChar char="-"/>
            </a:pPr>
            <a:r>
              <a:rPr lang="en-US" dirty="0" smtClean="0"/>
              <a:t> the portraits are highly idealized, but it is very likely that the couple represents Augustus and </a:t>
            </a:r>
            <a:r>
              <a:rPr lang="en-US" dirty="0" err="1" smtClean="0"/>
              <a:t>Livia</a:t>
            </a:r>
            <a:r>
              <a:rPr lang="en-US" dirty="0" smtClean="0"/>
              <a:t>, even though the position is not so close </a:t>
            </a:r>
            <a:endParaRPr lang="cs-CZ"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mapa plan.jpg"/>
          <p:cNvPicPr>
            <a:picLocks noChangeAspect="1"/>
          </p:cNvPicPr>
          <p:nvPr/>
        </p:nvPicPr>
        <p:blipFill>
          <a:blip r:embed="rId2" cstate="print"/>
          <a:stretch>
            <a:fillRect/>
          </a:stretch>
        </p:blipFill>
        <p:spPr>
          <a:xfrm>
            <a:off x="4643438" y="500042"/>
            <a:ext cx="4243115" cy="5857916"/>
          </a:xfrm>
          <a:prstGeom prst="rect">
            <a:avLst/>
          </a:prstGeom>
        </p:spPr>
      </p:pic>
      <p:pic>
        <p:nvPicPr>
          <p:cNvPr id="4" name="Content Placeholder 14" descr="kreslena rekonstrukcia.jpg"/>
          <p:cNvPicPr>
            <a:picLocks noChangeAspect="1"/>
          </p:cNvPicPr>
          <p:nvPr/>
        </p:nvPicPr>
        <p:blipFill>
          <a:blip r:embed="rId3"/>
          <a:stretch>
            <a:fillRect/>
          </a:stretch>
        </p:blipFill>
        <p:spPr>
          <a:xfrm>
            <a:off x="285720" y="1785926"/>
            <a:ext cx="4191028" cy="314327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3970318"/>
          </a:xfrm>
          <a:prstGeom prst="rect">
            <a:avLst/>
          </a:prstGeom>
          <a:noFill/>
        </p:spPr>
        <p:txBody>
          <a:bodyPr wrap="square" rtlCol="0">
            <a:spAutoFit/>
          </a:bodyPr>
          <a:lstStyle/>
          <a:p>
            <a:r>
              <a:rPr lang="en-US" u="sng" dirty="0" smtClean="0"/>
              <a:t>Chronology of the city’s evolution:</a:t>
            </a:r>
            <a:endParaRPr lang="cs-CZ" u="sng" dirty="0" smtClean="0"/>
          </a:p>
          <a:p>
            <a:pPr marL="342900" lvl="0" indent="-342900"/>
            <a:r>
              <a:rPr lang="en-US" dirty="0" smtClean="0"/>
              <a:t>a)</a:t>
            </a:r>
            <a:r>
              <a:rPr lang="en-US" i="1" dirty="0" smtClean="0"/>
              <a:t>Earliest occupation</a:t>
            </a:r>
            <a:r>
              <a:rPr lang="en-US" dirty="0" smtClean="0"/>
              <a:t>: Late </a:t>
            </a:r>
            <a:r>
              <a:rPr lang="en-US" dirty="0" err="1" smtClean="0"/>
              <a:t>Chalcolithic</a:t>
            </a:r>
            <a:r>
              <a:rPr lang="en-US" dirty="0" smtClean="0"/>
              <a:t> and Early Bronze Age (mid. 5</a:t>
            </a:r>
            <a:r>
              <a:rPr lang="en-US" baseline="30000" dirty="0" smtClean="0"/>
              <a:t>th</a:t>
            </a:r>
            <a:r>
              <a:rPr lang="en-US" dirty="0" smtClean="0"/>
              <a:t> – 3</a:t>
            </a:r>
            <a:r>
              <a:rPr lang="en-US" baseline="30000" dirty="0" smtClean="0"/>
              <a:t>rd</a:t>
            </a:r>
            <a:r>
              <a:rPr lang="en-US" dirty="0" smtClean="0"/>
              <a:t> millennium BC), small</a:t>
            </a:r>
          </a:p>
          <a:p>
            <a:pPr marL="342900" lvl="0" indent="-342900"/>
            <a:r>
              <a:rPr lang="en-US" dirty="0" smtClean="0"/>
              <a:t>agricultural settlement, pottery – fills the gap in Anatolia</a:t>
            </a:r>
          </a:p>
          <a:p>
            <a:pPr marL="342900" lvl="0" indent="-342900"/>
            <a:endParaRPr lang="cs-CZ" dirty="0" smtClean="0"/>
          </a:p>
          <a:p>
            <a:pPr lvl="0"/>
            <a:r>
              <a:rPr lang="en-US" dirty="0" smtClean="0"/>
              <a:t>b) </a:t>
            </a:r>
            <a:r>
              <a:rPr lang="en-US" i="1" dirty="0" smtClean="0"/>
              <a:t>Small settlement </a:t>
            </a:r>
            <a:r>
              <a:rPr lang="en-US" dirty="0" smtClean="0"/>
              <a:t>(1200 BC – 2</a:t>
            </a:r>
            <a:r>
              <a:rPr lang="en-US" baseline="30000" dirty="0" smtClean="0"/>
              <a:t>nd</a:t>
            </a:r>
            <a:r>
              <a:rPr lang="en-US" dirty="0" smtClean="0"/>
              <a:t> century BC) – founding of the city – on the Theatre hill, stray finds, 6</a:t>
            </a:r>
            <a:r>
              <a:rPr lang="en-US" baseline="30000" dirty="0" smtClean="0"/>
              <a:t>th</a:t>
            </a:r>
            <a:r>
              <a:rPr lang="en-US" dirty="0" smtClean="0"/>
              <a:t> century BC – earliest evidence of the Sanctuary of Aphrodite</a:t>
            </a:r>
          </a:p>
          <a:p>
            <a:pPr lvl="0"/>
            <a:endParaRPr lang="cs-CZ" dirty="0" smtClean="0"/>
          </a:p>
          <a:p>
            <a:pPr lvl="0"/>
            <a:r>
              <a:rPr lang="en-US" dirty="0" smtClean="0"/>
              <a:t>c) </a:t>
            </a:r>
            <a:r>
              <a:rPr lang="en-US" i="1" dirty="0" smtClean="0"/>
              <a:t>Hellenistic and Augustan </a:t>
            </a:r>
            <a:r>
              <a:rPr lang="en-US" dirty="0" smtClean="0"/>
              <a:t>(2</a:t>
            </a:r>
            <a:r>
              <a:rPr lang="en-US" baseline="30000" dirty="0" smtClean="0"/>
              <a:t>nd</a:t>
            </a:r>
            <a:r>
              <a:rPr lang="en-US" dirty="0" smtClean="0"/>
              <a:t> century BC – late 1</a:t>
            </a:r>
            <a:r>
              <a:rPr lang="en-US" baseline="30000" dirty="0" smtClean="0"/>
              <a:t>st</a:t>
            </a:r>
            <a:r>
              <a:rPr lang="en-US" dirty="0" smtClean="0"/>
              <a:t> century BC) – founding of the city, intensive urbanization – Seleucid kings</a:t>
            </a:r>
          </a:p>
          <a:p>
            <a:pPr lvl="0"/>
            <a:r>
              <a:rPr lang="en-US" dirty="0" smtClean="0"/>
              <a:t>- rectangular grid – equitable distribution of land to new settlers</a:t>
            </a:r>
            <a:endParaRPr lang="cs-CZ" dirty="0" smtClean="0"/>
          </a:p>
          <a:p>
            <a:r>
              <a:rPr lang="en-US" dirty="0" smtClean="0"/>
              <a:t>- late 1</a:t>
            </a:r>
            <a:r>
              <a:rPr lang="en-US" baseline="30000" dirty="0" smtClean="0"/>
              <a:t>st</a:t>
            </a:r>
            <a:r>
              <a:rPr lang="en-US" dirty="0" smtClean="0"/>
              <a:t> century BC – earliest buildings – houses of the residents</a:t>
            </a:r>
            <a:endParaRPr lang="cs-CZ" dirty="0" smtClean="0"/>
          </a:p>
          <a:p>
            <a:pPr>
              <a:buFontTx/>
              <a:buChar char="-"/>
            </a:pPr>
            <a:r>
              <a:rPr lang="en-US" dirty="0" smtClean="0"/>
              <a:t> at the conclusion of Roman Civil Wars – extensive building activity, public life: the sanctuary, the Agora, the Theatre, the tomb of Julius </a:t>
            </a:r>
            <a:r>
              <a:rPr lang="en-US" dirty="0" err="1" smtClean="0"/>
              <a:t>Zoiolos</a:t>
            </a:r>
            <a:endParaRPr lang="en-US" dirty="0" smtClean="0"/>
          </a:p>
          <a:p>
            <a:endParaRPr lang="cs-CZ" dirty="0" smtClean="0"/>
          </a:p>
        </p:txBody>
      </p:sp>
      <p:pic>
        <p:nvPicPr>
          <p:cNvPr id="3" name="Obrázek 2" descr="afroditin chram f.JPG"/>
          <p:cNvPicPr>
            <a:picLocks noChangeAspect="1"/>
          </p:cNvPicPr>
          <p:nvPr/>
        </p:nvPicPr>
        <p:blipFill>
          <a:blip r:embed="rId2" cstate="print"/>
          <a:stretch>
            <a:fillRect/>
          </a:stretch>
        </p:blipFill>
        <p:spPr>
          <a:xfrm>
            <a:off x="214282" y="3714752"/>
            <a:ext cx="3836485" cy="2857520"/>
          </a:xfrm>
          <a:prstGeom prst="rect">
            <a:avLst/>
          </a:prstGeom>
        </p:spPr>
      </p:pic>
      <p:pic>
        <p:nvPicPr>
          <p:cNvPr id="4" name="Obrázek 3" descr="divadlo.jpg"/>
          <p:cNvPicPr>
            <a:picLocks noChangeAspect="1"/>
          </p:cNvPicPr>
          <p:nvPr/>
        </p:nvPicPr>
        <p:blipFill>
          <a:blip r:embed="rId3"/>
          <a:stretch>
            <a:fillRect/>
          </a:stretch>
        </p:blipFill>
        <p:spPr>
          <a:xfrm>
            <a:off x="4572000" y="3714752"/>
            <a:ext cx="4280588" cy="286799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0" y="0"/>
            <a:ext cx="9144000" cy="3416320"/>
          </a:xfrm>
          <a:prstGeom prst="rect">
            <a:avLst/>
          </a:prstGeom>
          <a:noFill/>
        </p:spPr>
        <p:txBody>
          <a:bodyPr wrap="square" rtlCol="0">
            <a:spAutoFit/>
          </a:bodyPr>
          <a:lstStyle/>
          <a:p>
            <a:pPr lvl="0"/>
            <a:r>
              <a:rPr lang="en-US" dirty="0" smtClean="0"/>
              <a:t>d) </a:t>
            </a:r>
            <a:r>
              <a:rPr lang="en-US" i="1" dirty="0" smtClean="0"/>
              <a:t>Early imperial </a:t>
            </a:r>
            <a:r>
              <a:rPr lang="en-US" dirty="0" smtClean="0"/>
              <a:t>(1</a:t>
            </a:r>
            <a:r>
              <a:rPr lang="en-US" baseline="30000" dirty="0" smtClean="0"/>
              <a:t>st</a:t>
            </a:r>
            <a:r>
              <a:rPr lang="en-US" dirty="0" smtClean="0"/>
              <a:t> century AD)</a:t>
            </a:r>
            <a:endParaRPr lang="cs-CZ" dirty="0" smtClean="0"/>
          </a:p>
          <a:p>
            <a:r>
              <a:rPr lang="en-US" dirty="0" smtClean="0"/>
              <a:t>- privileged relations with the Julio-</a:t>
            </a:r>
            <a:r>
              <a:rPr lang="en-US" dirty="0" err="1" smtClean="0"/>
              <a:t>Claudian</a:t>
            </a:r>
            <a:r>
              <a:rPr lang="en-US" dirty="0" smtClean="0"/>
              <a:t> family, massive urban building – Hellenistic plan,  local families – some with the Roman citizenship</a:t>
            </a:r>
            <a:endParaRPr lang="cs-CZ" dirty="0" smtClean="0"/>
          </a:p>
          <a:p>
            <a:r>
              <a:rPr lang="en-US" dirty="0" smtClean="0"/>
              <a:t>New buildings: the Stadium, public square between the Agora and the Theatre, </a:t>
            </a:r>
            <a:r>
              <a:rPr lang="en-US" i="1" dirty="0" err="1" smtClean="0"/>
              <a:t>Sebasteion</a:t>
            </a:r>
            <a:r>
              <a:rPr lang="en-US" i="1" dirty="0" smtClean="0"/>
              <a:t>,</a:t>
            </a:r>
            <a:r>
              <a:rPr lang="en-US" dirty="0" smtClean="0"/>
              <a:t> Civil basilica (</a:t>
            </a:r>
            <a:r>
              <a:rPr lang="en-US" dirty="0" err="1" smtClean="0"/>
              <a:t>Flavian</a:t>
            </a:r>
            <a:r>
              <a:rPr lang="en-US" dirty="0" smtClean="0"/>
              <a:t> emperors – finished mid. 90s AD)</a:t>
            </a:r>
          </a:p>
          <a:p>
            <a:endParaRPr lang="cs-CZ" dirty="0" smtClean="0"/>
          </a:p>
          <a:p>
            <a:pPr lvl="0"/>
            <a:r>
              <a:rPr lang="en-US" dirty="0" smtClean="0"/>
              <a:t>e) </a:t>
            </a:r>
            <a:r>
              <a:rPr lang="en-US" i="1" dirty="0" smtClean="0"/>
              <a:t>High imperial </a:t>
            </a:r>
            <a:r>
              <a:rPr lang="en-US" dirty="0" smtClean="0"/>
              <a:t>(100 - 300 AD)</a:t>
            </a:r>
            <a:endParaRPr lang="cs-CZ" dirty="0" smtClean="0"/>
          </a:p>
          <a:p>
            <a:r>
              <a:rPr lang="en-US" i="1" dirty="0" err="1" smtClean="0"/>
              <a:t>Tetrapylon</a:t>
            </a:r>
            <a:r>
              <a:rPr lang="en-US" dirty="0" smtClean="0"/>
              <a:t>, W end of S Agora – redesigned – new </a:t>
            </a:r>
            <a:r>
              <a:rPr lang="en-US" dirty="0" err="1" smtClean="0"/>
              <a:t>stoa</a:t>
            </a:r>
            <a:r>
              <a:rPr lang="en-US" dirty="0" smtClean="0"/>
              <a:t>,</a:t>
            </a:r>
          </a:p>
          <a:p>
            <a:r>
              <a:rPr lang="en-US" dirty="0" err="1" smtClean="0"/>
              <a:t>Hadrianic</a:t>
            </a:r>
            <a:r>
              <a:rPr lang="en-US" dirty="0" smtClean="0"/>
              <a:t> Baths, Agora Gate, </a:t>
            </a:r>
            <a:r>
              <a:rPr lang="en-US" i="1" dirty="0" err="1" smtClean="0"/>
              <a:t>Bouleuterion</a:t>
            </a:r>
            <a:r>
              <a:rPr lang="en-US" dirty="0" smtClean="0"/>
              <a:t>, </a:t>
            </a:r>
          </a:p>
          <a:p>
            <a:r>
              <a:rPr lang="en-US" dirty="0" smtClean="0"/>
              <a:t>the Theatre Baths</a:t>
            </a:r>
            <a:endParaRPr lang="cs-CZ" dirty="0" smtClean="0"/>
          </a:p>
          <a:p>
            <a:pPr>
              <a:buFontTx/>
              <a:buChar char="-"/>
            </a:pPr>
            <a:r>
              <a:rPr lang="cs-CZ" dirty="0" smtClean="0"/>
              <a:t> </a:t>
            </a:r>
            <a:r>
              <a:rPr lang="en-US" dirty="0" smtClean="0"/>
              <a:t>Caracalla 212 AD – Roman citizenship to all freeborn</a:t>
            </a:r>
          </a:p>
          <a:p>
            <a:r>
              <a:rPr lang="en-US" dirty="0" smtClean="0"/>
              <a:t>inhabitants, civic activity – inscribed marble sarcophagi</a:t>
            </a:r>
          </a:p>
        </p:txBody>
      </p:sp>
      <p:pic>
        <p:nvPicPr>
          <p:cNvPr id="6" name="Obrázek 5" descr="stadium.jpg"/>
          <p:cNvPicPr>
            <a:picLocks noChangeAspect="1"/>
          </p:cNvPicPr>
          <p:nvPr/>
        </p:nvPicPr>
        <p:blipFill>
          <a:blip r:embed="rId2"/>
          <a:stretch>
            <a:fillRect/>
          </a:stretch>
        </p:blipFill>
        <p:spPr>
          <a:xfrm>
            <a:off x="5214942" y="1428736"/>
            <a:ext cx="3857620" cy="5143493"/>
          </a:xfrm>
          <a:prstGeom prst="rect">
            <a:avLst/>
          </a:prstGeom>
        </p:spPr>
      </p:pic>
      <p:pic>
        <p:nvPicPr>
          <p:cNvPr id="8" name="Obrázek 7" descr="tetrapylon 2.jpg"/>
          <p:cNvPicPr>
            <a:picLocks noChangeAspect="1"/>
          </p:cNvPicPr>
          <p:nvPr/>
        </p:nvPicPr>
        <p:blipFill>
          <a:blip r:embed="rId3"/>
          <a:stretch>
            <a:fillRect/>
          </a:stretch>
        </p:blipFill>
        <p:spPr>
          <a:xfrm>
            <a:off x="428596" y="3429000"/>
            <a:ext cx="4286280" cy="323480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agora.jpg"/>
          <p:cNvPicPr>
            <a:picLocks noChangeAspect="1"/>
          </p:cNvPicPr>
          <p:nvPr/>
        </p:nvPicPr>
        <p:blipFill>
          <a:blip r:embed="rId2"/>
          <a:stretch>
            <a:fillRect/>
          </a:stretch>
        </p:blipFill>
        <p:spPr>
          <a:xfrm>
            <a:off x="142844" y="142852"/>
            <a:ext cx="4095778" cy="3071834"/>
          </a:xfrm>
          <a:prstGeom prst="rect">
            <a:avLst/>
          </a:prstGeom>
        </p:spPr>
      </p:pic>
      <p:pic>
        <p:nvPicPr>
          <p:cNvPr id="4" name="Obrázek 3" descr="bazilika f.jpg"/>
          <p:cNvPicPr>
            <a:picLocks noChangeAspect="1"/>
          </p:cNvPicPr>
          <p:nvPr/>
        </p:nvPicPr>
        <p:blipFill>
          <a:blip r:embed="rId3"/>
          <a:stretch>
            <a:fillRect/>
          </a:stretch>
        </p:blipFill>
        <p:spPr>
          <a:xfrm>
            <a:off x="4393656" y="142852"/>
            <a:ext cx="4604154" cy="3071834"/>
          </a:xfrm>
          <a:prstGeom prst="rect">
            <a:avLst/>
          </a:prstGeom>
        </p:spPr>
      </p:pic>
      <p:pic>
        <p:nvPicPr>
          <p:cNvPr id="5" name="Obrázek 4" descr="bouleuterion f.jpg"/>
          <p:cNvPicPr>
            <a:picLocks noChangeAspect="1"/>
          </p:cNvPicPr>
          <p:nvPr/>
        </p:nvPicPr>
        <p:blipFill>
          <a:blip r:embed="rId4"/>
          <a:stretch>
            <a:fillRect/>
          </a:stretch>
        </p:blipFill>
        <p:spPr>
          <a:xfrm>
            <a:off x="1928794" y="3643314"/>
            <a:ext cx="5697236" cy="285752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142852"/>
            <a:ext cx="9001156" cy="3139321"/>
          </a:xfrm>
          <a:prstGeom prst="rect">
            <a:avLst/>
          </a:prstGeom>
          <a:noFill/>
        </p:spPr>
        <p:txBody>
          <a:bodyPr wrap="square" rtlCol="0">
            <a:spAutoFit/>
          </a:bodyPr>
          <a:lstStyle/>
          <a:p>
            <a:pPr lvl="0"/>
            <a:r>
              <a:rPr lang="en-US" dirty="0" smtClean="0"/>
              <a:t>f) </a:t>
            </a:r>
            <a:r>
              <a:rPr lang="en-US" i="1" dirty="0" smtClean="0"/>
              <a:t>Late Antiquity </a:t>
            </a:r>
            <a:r>
              <a:rPr lang="en-US" dirty="0" smtClean="0"/>
              <a:t>(300 – 600 AD)</a:t>
            </a:r>
            <a:endParaRPr lang="cs-CZ" dirty="0" smtClean="0"/>
          </a:p>
          <a:p>
            <a:pPr lvl="0"/>
            <a:r>
              <a:rPr lang="en-US" dirty="0" smtClean="0"/>
              <a:t>Long and prosperous second life, 7</a:t>
            </a:r>
            <a:r>
              <a:rPr lang="en-US" baseline="30000" dirty="0" smtClean="0"/>
              <a:t>th</a:t>
            </a:r>
            <a:r>
              <a:rPr lang="en-US" dirty="0" smtClean="0"/>
              <a:t> century – urban collapse, abandoned</a:t>
            </a:r>
          </a:p>
          <a:p>
            <a:r>
              <a:rPr lang="en-US" dirty="0" smtClean="0"/>
              <a:t>- reasons: Persian and Arab invasions, failure of the imperial government in </a:t>
            </a:r>
            <a:r>
              <a:rPr lang="en-US" dirty="0" err="1" smtClean="0"/>
              <a:t>Constantinopole</a:t>
            </a:r>
            <a:endParaRPr lang="cs-CZ" dirty="0" smtClean="0"/>
          </a:p>
          <a:p>
            <a:r>
              <a:rPr lang="en-US" dirty="0" smtClean="0"/>
              <a:t>Small settlement around cathedral of St. Michael (the Theatre Hill)</a:t>
            </a:r>
          </a:p>
          <a:p>
            <a:r>
              <a:rPr lang="en-US" dirty="0" smtClean="0"/>
              <a:t>- local notables – spend more on their houses - Atrium house, The North </a:t>
            </a:r>
            <a:r>
              <a:rPr lang="en-US" dirty="0" err="1" smtClean="0"/>
              <a:t>Temenos</a:t>
            </a:r>
            <a:r>
              <a:rPr lang="en-US" dirty="0" smtClean="0"/>
              <a:t> House, The Bishop’s Palace</a:t>
            </a:r>
            <a:endParaRPr lang="cs-CZ" dirty="0" smtClean="0"/>
          </a:p>
          <a:p>
            <a:r>
              <a:rPr lang="en-US" dirty="0" smtClean="0"/>
              <a:t>- 250 AD – stop to civic buildings, emphasis on maintenance, </a:t>
            </a:r>
            <a:r>
              <a:rPr lang="en-US" dirty="0" err="1" smtClean="0"/>
              <a:t>remodelling</a:t>
            </a:r>
            <a:r>
              <a:rPr lang="en-US" dirty="0" smtClean="0"/>
              <a:t> for new functions, new building project – City Walls (</a:t>
            </a:r>
            <a:r>
              <a:rPr lang="en-US" dirty="0" err="1" smtClean="0"/>
              <a:t>spolia</a:t>
            </a:r>
            <a:r>
              <a:rPr lang="en-US" dirty="0" smtClean="0"/>
              <a:t>)</a:t>
            </a:r>
            <a:endParaRPr lang="cs-CZ" dirty="0" smtClean="0"/>
          </a:p>
          <a:p>
            <a:r>
              <a:rPr lang="en-US" dirty="0" smtClean="0"/>
              <a:t>- adaptation of buildings (Stadium – Amphitheatre, The Temple of Aphrodite – Christian Church, </a:t>
            </a:r>
            <a:r>
              <a:rPr lang="en-US" i="1" dirty="0" err="1" smtClean="0"/>
              <a:t>Sebasteion</a:t>
            </a:r>
            <a:r>
              <a:rPr lang="en-US" dirty="0" smtClean="0"/>
              <a:t> – defacing)</a:t>
            </a:r>
            <a:endParaRPr lang="cs-CZ" dirty="0" smtClean="0"/>
          </a:p>
          <a:p>
            <a:endParaRPr lang="cs-CZ" dirty="0"/>
          </a:p>
        </p:txBody>
      </p:sp>
      <p:pic>
        <p:nvPicPr>
          <p:cNvPr id="3" name="Obrázek 2" descr="wall.jpg"/>
          <p:cNvPicPr>
            <a:picLocks noChangeAspect="1"/>
          </p:cNvPicPr>
          <p:nvPr/>
        </p:nvPicPr>
        <p:blipFill>
          <a:blip r:embed="rId2"/>
          <a:stretch>
            <a:fillRect/>
          </a:stretch>
        </p:blipFill>
        <p:spPr>
          <a:xfrm>
            <a:off x="2214546" y="2928934"/>
            <a:ext cx="4881595" cy="366119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142852"/>
            <a:ext cx="8858312" cy="4524315"/>
          </a:xfrm>
          <a:prstGeom prst="rect">
            <a:avLst/>
          </a:prstGeom>
          <a:noFill/>
        </p:spPr>
        <p:txBody>
          <a:bodyPr wrap="square" rtlCol="0">
            <a:spAutoFit/>
          </a:bodyPr>
          <a:lstStyle/>
          <a:p>
            <a:r>
              <a:rPr lang="en-US" sz="1600" u="sng" dirty="0" smtClean="0"/>
              <a:t>Excavations:</a:t>
            </a:r>
            <a:endParaRPr lang="cs-CZ" sz="1600" u="sng" dirty="0" smtClean="0"/>
          </a:p>
          <a:p>
            <a:r>
              <a:rPr lang="en-US" sz="1600" dirty="0" smtClean="0"/>
              <a:t>- the site has been know since the 18</a:t>
            </a:r>
            <a:r>
              <a:rPr lang="en-US" sz="1600" baseline="30000" dirty="0" smtClean="0"/>
              <a:t>th</a:t>
            </a:r>
            <a:r>
              <a:rPr lang="en-US" sz="1600" dirty="0" smtClean="0"/>
              <a:t> century – several expeditions – documentation of its inscriptions</a:t>
            </a:r>
            <a:endParaRPr lang="cs-CZ" sz="1600" dirty="0" smtClean="0"/>
          </a:p>
          <a:p>
            <a:r>
              <a:rPr lang="en-US" sz="1600" dirty="0" smtClean="0"/>
              <a:t>- systematic research: New York University – </a:t>
            </a:r>
            <a:r>
              <a:rPr lang="en-US" sz="1600" dirty="0" err="1" smtClean="0"/>
              <a:t>Kenan</a:t>
            </a:r>
            <a:r>
              <a:rPr lang="en-US" sz="1600" dirty="0" smtClean="0"/>
              <a:t> </a:t>
            </a:r>
            <a:r>
              <a:rPr lang="en-US" sz="1600" dirty="0" err="1" smtClean="0"/>
              <a:t>Erim</a:t>
            </a:r>
            <a:r>
              <a:rPr lang="en-US" sz="1600" dirty="0" smtClean="0"/>
              <a:t>, 1961 - 1990</a:t>
            </a:r>
            <a:endParaRPr lang="cs-CZ" sz="1600" dirty="0" smtClean="0"/>
          </a:p>
          <a:p>
            <a:r>
              <a:rPr lang="en-US" sz="1600" dirty="0" smtClean="0"/>
              <a:t>- 60s – high-quality mapping, excavations on the Sanctuary of Aphrodite, theatre, baths, </a:t>
            </a:r>
            <a:r>
              <a:rPr lang="en-US" sz="1600" i="1" dirty="0" err="1" smtClean="0"/>
              <a:t>bouleuterion</a:t>
            </a:r>
            <a:r>
              <a:rPr lang="en-US" sz="1600" dirty="0" smtClean="0"/>
              <a:t>, Christian basilica, </a:t>
            </a:r>
            <a:r>
              <a:rPr lang="en-US" sz="1600" i="1" dirty="0" err="1" smtClean="0"/>
              <a:t>odeion</a:t>
            </a:r>
            <a:r>
              <a:rPr lang="en-US" sz="1600" dirty="0" smtClean="0"/>
              <a:t>, </a:t>
            </a:r>
            <a:r>
              <a:rPr lang="en-US" sz="1600" i="1" dirty="0" err="1" smtClean="0"/>
              <a:t>porticus</a:t>
            </a:r>
            <a:endParaRPr lang="cs-CZ" sz="1600" i="1" dirty="0" smtClean="0"/>
          </a:p>
          <a:p>
            <a:r>
              <a:rPr lang="en-US" sz="1600" dirty="0" smtClean="0"/>
              <a:t>- 70s – structures in the centre of the city – </a:t>
            </a:r>
            <a:r>
              <a:rPr lang="en-US" sz="1600" i="1" dirty="0" err="1" smtClean="0"/>
              <a:t>Sebasteion</a:t>
            </a:r>
            <a:r>
              <a:rPr lang="en-US" sz="1600" dirty="0" smtClean="0"/>
              <a:t> (1979), basilica, theatre, excavations at the theatre, portico, basilica continued</a:t>
            </a:r>
            <a:endParaRPr lang="cs-CZ" sz="1600" dirty="0" smtClean="0"/>
          </a:p>
          <a:p>
            <a:r>
              <a:rPr lang="en-US" sz="1600" dirty="0" smtClean="0"/>
              <a:t>- 80s -  two main projects: </a:t>
            </a:r>
            <a:r>
              <a:rPr lang="en-US" sz="1600" i="1" dirty="0" err="1" smtClean="0"/>
              <a:t>Sebasteion</a:t>
            </a:r>
            <a:r>
              <a:rPr lang="en-US" sz="1600" dirty="0" smtClean="0"/>
              <a:t>, </a:t>
            </a:r>
            <a:r>
              <a:rPr lang="en-US" sz="1600" i="1" dirty="0" err="1" smtClean="0"/>
              <a:t>tetrapylon</a:t>
            </a:r>
            <a:endParaRPr lang="cs-CZ" sz="1600" i="1" dirty="0" smtClean="0"/>
          </a:p>
          <a:p>
            <a:r>
              <a:rPr lang="en-US" sz="1600" dirty="0" smtClean="0"/>
              <a:t>- 90s – documentation and publication – sculptural decoration, archaeological works of minor extent – the church with three apses</a:t>
            </a:r>
            <a:endParaRPr lang="cs-CZ" sz="1600" dirty="0" smtClean="0"/>
          </a:p>
          <a:p>
            <a:pPr>
              <a:buFontTx/>
              <a:buChar char="-"/>
            </a:pPr>
            <a:r>
              <a:rPr lang="en-US" sz="1600" dirty="0" smtClean="0"/>
              <a:t> the beginning of the 21</a:t>
            </a:r>
            <a:r>
              <a:rPr lang="en-US" sz="1600" baseline="30000" dirty="0" smtClean="0"/>
              <a:t>st</a:t>
            </a:r>
            <a:r>
              <a:rPr lang="en-US" sz="1600" dirty="0" smtClean="0"/>
              <a:t> century</a:t>
            </a:r>
          </a:p>
          <a:p>
            <a:r>
              <a:rPr lang="en-US" sz="1600" dirty="0" smtClean="0"/>
              <a:t>– mapping, documentation, </a:t>
            </a:r>
          </a:p>
          <a:p>
            <a:r>
              <a:rPr lang="en-US" sz="1600" dirty="0" smtClean="0"/>
              <a:t>expositions in the museum, </a:t>
            </a:r>
          </a:p>
          <a:p>
            <a:r>
              <a:rPr lang="en-US" sz="1600" dirty="0" smtClean="0"/>
              <a:t>excavations – overall characteristics</a:t>
            </a:r>
          </a:p>
          <a:p>
            <a:r>
              <a:rPr lang="en-US" sz="1600" dirty="0" smtClean="0"/>
              <a:t>of the city plan, city wall and </a:t>
            </a:r>
          </a:p>
          <a:p>
            <a:r>
              <a:rPr lang="en-US" sz="1600" dirty="0" smtClean="0"/>
              <a:t>the agora, conservation of </a:t>
            </a:r>
          </a:p>
          <a:p>
            <a:r>
              <a:rPr lang="en-US" sz="1600" dirty="0" smtClean="0"/>
              <a:t>excavated structures and statuary</a:t>
            </a:r>
          </a:p>
          <a:p>
            <a:r>
              <a:rPr lang="en-US" sz="1600" dirty="0" smtClean="0"/>
              <a:t>decoration</a:t>
            </a:r>
          </a:p>
        </p:txBody>
      </p:sp>
      <p:pic>
        <p:nvPicPr>
          <p:cNvPr id="3" name="Obrázek 2" descr="aerial theatre baths.jpg"/>
          <p:cNvPicPr>
            <a:picLocks noChangeAspect="1"/>
          </p:cNvPicPr>
          <p:nvPr/>
        </p:nvPicPr>
        <p:blipFill>
          <a:blip r:embed="rId2" cstate="print"/>
          <a:stretch>
            <a:fillRect/>
          </a:stretch>
        </p:blipFill>
        <p:spPr>
          <a:xfrm>
            <a:off x="3214678" y="2428868"/>
            <a:ext cx="5715008" cy="428625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2589</TotalTime>
  <Words>2859</Words>
  <Application>Microsoft Office PowerPoint</Application>
  <PresentationFormat>Předvádění na obrazovce (4:3)</PresentationFormat>
  <Paragraphs>324</Paragraphs>
  <Slides>38</Slides>
  <Notes>0</Notes>
  <HiddenSlides>0</HiddenSlides>
  <MMClips>0</MMClips>
  <ScaleCrop>false</ScaleCrop>
  <HeadingPairs>
    <vt:vector size="4" baseType="variant">
      <vt:variant>
        <vt:lpstr>Motiv</vt:lpstr>
      </vt:variant>
      <vt:variant>
        <vt:i4>1</vt:i4>
      </vt:variant>
      <vt:variant>
        <vt:lpstr>Nadpisy snímků</vt:lpstr>
      </vt:variant>
      <vt:variant>
        <vt:i4>38</vt:i4>
      </vt:variant>
    </vt:vector>
  </HeadingPairs>
  <TitlesOfParts>
    <vt:vector size="39" baseType="lpstr">
      <vt:lpstr>Office Theme</vt:lpstr>
      <vt:lpstr>The Buildings and the Images  of the Imperial Cult</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Sculptural Decoration in Sebasteion</vt:lpstr>
      <vt:lpstr>Snímek 20</vt:lpstr>
      <vt:lpstr>Snímek 21</vt:lpstr>
      <vt:lpstr>Snímek 22</vt:lpstr>
      <vt:lpstr>Snímek 23</vt:lpstr>
      <vt:lpstr>Snímek 24</vt:lpstr>
      <vt:lpstr>Snímek 25</vt:lpstr>
      <vt:lpstr>Snímek 26</vt:lpstr>
      <vt:lpstr>Snímek 27</vt:lpstr>
      <vt:lpstr>Snímek 28</vt:lpstr>
      <vt:lpstr>Snímek 29</vt:lpstr>
      <vt:lpstr>Snímek 30</vt:lpstr>
      <vt:lpstr>Snímek 31</vt:lpstr>
      <vt:lpstr>Snímek 32</vt:lpstr>
      <vt:lpstr>Snímek 33</vt:lpstr>
      <vt:lpstr>Snímek 34</vt:lpstr>
      <vt:lpstr>Snímek 35</vt:lpstr>
      <vt:lpstr>Snímek 36</vt:lpstr>
      <vt:lpstr>Snímek 37</vt:lpstr>
      <vt:lpstr>Snímek 38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Toram</dc:creator>
  <cp:lastModifiedBy>Monika</cp:lastModifiedBy>
  <cp:revision>260</cp:revision>
  <dcterms:created xsi:type="dcterms:W3CDTF">2011-03-30T09:01:05Z</dcterms:created>
  <dcterms:modified xsi:type="dcterms:W3CDTF">2017-04-09T17:02:09Z</dcterms:modified>
</cp:coreProperties>
</file>