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4" r:id="rId8"/>
    <p:sldId id="265" r:id="rId9"/>
    <p:sldId id="266" r:id="rId10"/>
    <p:sldId id="262" r:id="rId11"/>
    <p:sldId id="263" r:id="rId12"/>
    <p:sldId id="267" r:id="rId13"/>
    <p:sldId id="268" r:id="rId14"/>
    <p:sldId id="269" r:id="rId15"/>
    <p:sldId id="270" r:id="rId16"/>
    <p:sldId id="272" r:id="rId17"/>
    <p:sldId id="273" r:id="rId18"/>
    <p:sldId id="271" r:id="rId19"/>
    <p:sldId id="274" r:id="rId20"/>
    <p:sldId id="281" r:id="rId21"/>
    <p:sldId id="275" r:id="rId22"/>
    <p:sldId id="276" r:id="rId23"/>
    <p:sldId id="279" r:id="rId24"/>
    <p:sldId id="277" r:id="rId25"/>
    <p:sldId id="278" r:id="rId26"/>
    <p:sldId id="280" r:id="rId27"/>
    <p:sldId id="282" r:id="rId28"/>
    <p:sldId id="283" r:id="rId29"/>
    <p:sldId id="286" r:id="rId30"/>
    <p:sldId id="284" r:id="rId31"/>
    <p:sldId id="285" r:id="rId32"/>
    <p:sldId id="287" r:id="rId33"/>
    <p:sldId id="288" r:id="rId34"/>
    <p:sldId id="289" r:id="rId35"/>
    <p:sldId id="290" r:id="rId36"/>
    <p:sldId id="293" r:id="rId37"/>
    <p:sldId id="291" r:id="rId38"/>
    <p:sldId id="294" r:id="rId39"/>
    <p:sldId id="292" r:id="rId40"/>
    <p:sldId id="295" r:id="rId41"/>
    <p:sldId id="296" r:id="rId42"/>
    <p:sldId id="297" r:id="rId43"/>
    <p:sldId id="303" r:id="rId44"/>
    <p:sldId id="304" r:id="rId45"/>
    <p:sldId id="305" r:id="rId46"/>
    <p:sldId id="302" r:id="rId47"/>
    <p:sldId id="298" r:id="rId48"/>
    <p:sldId id="299" r:id="rId49"/>
    <p:sldId id="300" r:id="rId50"/>
    <p:sldId id="301" r:id="rId51"/>
    <p:sldId id="306" r:id="rId52"/>
    <p:sldId id="307" r:id="rId53"/>
    <p:sldId id="308" r:id="rId54"/>
    <p:sldId id="309" r:id="rId55"/>
    <p:sldId id="313" r:id="rId56"/>
    <p:sldId id="311" r:id="rId57"/>
    <p:sldId id="314" r:id="rId58"/>
    <p:sldId id="315" r:id="rId59"/>
    <p:sldId id="310" r:id="rId60"/>
    <p:sldId id="318" r:id="rId61"/>
    <p:sldId id="316" r:id="rId62"/>
    <p:sldId id="312" r:id="rId63"/>
    <p:sldId id="317" r:id="rId64"/>
    <p:sldId id="321" r:id="rId65"/>
    <p:sldId id="322" r:id="rId66"/>
  </p:sldIdLst>
  <p:sldSz cx="9144000" cy="6858000" type="screen4x3"/>
  <p:notesSz cx="7099300" cy="10234613"/>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127" d="100"/>
          <a:sy n="127" d="100"/>
        </p:scale>
        <p:origin x="-116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26B4EDED-C255-428E-9DF1-E082B1E7388B}" type="datetimeFigureOut">
              <a:rPr lang="cs-CZ" smtClean="0"/>
              <a:pPr/>
              <a:t>23.4.2017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60EC5B4-00DA-4BD7-93F9-6D277ED40224}"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26B4EDED-C255-428E-9DF1-E082B1E7388B}" type="datetimeFigureOut">
              <a:rPr lang="cs-CZ" smtClean="0"/>
              <a:pPr/>
              <a:t>23.4.2017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60EC5B4-00DA-4BD7-93F9-6D277ED40224}"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26B4EDED-C255-428E-9DF1-E082B1E7388B}" type="datetimeFigureOut">
              <a:rPr lang="cs-CZ" smtClean="0"/>
              <a:pPr/>
              <a:t>23.4.2017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60EC5B4-00DA-4BD7-93F9-6D277ED40224}"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26B4EDED-C255-428E-9DF1-E082B1E7388B}" type="datetimeFigureOut">
              <a:rPr lang="cs-CZ" smtClean="0"/>
              <a:pPr/>
              <a:t>23.4.2017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60EC5B4-00DA-4BD7-93F9-6D277ED40224}"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26B4EDED-C255-428E-9DF1-E082B1E7388B}" type="datetimeFigureOut">
              <a:rPr lang="cs-CZ" smtClean="0"/>
              <a:pPr/>
              <a:t>23.4.2017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60EC5B4-00DA-4BD7-93F9-6D277ED40224}"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26B4EDED-C255-428E-9DF1-E082B1E7388B}" type="datetimeFigureOut">
              <a:rPr lang="cs-CZ" smtClean="0"/>
              <a:pPr/>
              <a:t>23.4.2017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60EC5B4-00DA-4BD7-93F9-6D277ED40224}"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26B4EDED-C255-428E-9DF1-E082B1E7388B}" type="datetimeFigureOut">
              <a:rPr lang="cs-CZ" smtClean="0"/>
              <a:pPr/>
              <a:t>23.4.2017</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60EC5B4-00DA-4BD7-93F9-6D277ED40224}"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26B4EDED-C255-428E-9DF1-E082B1E7388B}" type="datetimeFigureOut">
              <a:rPr lang="cs-CZ" smtClean="0"/>
              <a:pPr/>
              <a:t>23.4.2017</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60EC5B4-00DA-4BD7-93F9-6D277ED40224}"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26B4EDED-C255-428E-9DF1-E082B1E7388B}" type="datetimeFigureOut">
              <a:rPr lang="cs-CZ" smtClean="0"/>
              <a:pPr/>
              <a:t>23.4.2017</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60EC5B4-00DA-4BD7-93F9-6D277ED40224}"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26B4EDED-C255-428E-9DF1-E082B1E7388B}" type="datetimeFigureOut">
              <a:rPr lang="cs-CZ" smtClean="0"/>
              <a:pPr/>
              <a:t>23.4.2017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60EC5B4-00DA-4BD7-93F9-6D277ED40224}"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26B4EDED-C255-428E-9DF1-E082B1E7388B}" type="datetimeFigureOut">
              <a:rPr lang="cs-CZ" smtClean="0"/>
              <a:pPr/>
              <a:t>23.4.2017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60EC5B4-00DA-4BD7-93F9-6D277ED40224}"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4EDED-C255-428E-9DF1-E082B1E7388B}" type="datetimeFigureOut">
              <a:rPr lang="cs-CZ" smtClean="0"/>
              <a:pPr/>
              <a:t>23.4.2017</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0EC5B4-00DA-4BD7-93F9-6D277ED40224}"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g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5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5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5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5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92.jpeg"/></Relationships>
</file>

<file path=ppt/slides/_rels/slide5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6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0" y="0"/>
            <a:ext cx="9144000" cy="1470025"/>
          </a:xfrm>
        </p:spPr>
        <p:txBody>
          <a:bodyPr/>
          <a:lstStyle/>
          <a:p>
            <a:r>
              <a:rPr lang="cs-CZ" b="1" dirty="0" err="1" smtClean="0"/>
              <a:t>The</a:t>
            </a:r>
            <a:r>
              <a:rPr lang="cs-CZ" b="1" dirty="0" smtClean="0"/>
              <a:t> </a:t>
            </a:r>
            <a:r>
              <a:rPr lang="cs-CZ" b="1" dirty="0" err="1" smtClean="0"/>
              <a:t>Buildings</a:t>
            </a:r>
            <a:r>
              <a:rPr lang="cs-CZ" b="1" dirty="0" smtClean="0"/>
              <a:t> </a:t>
            </a:r>
            <a:r>
              <a:rPr lang="cs-CZ" b="1" dirty="0" err="1" smtClean="0"/>
              <a:t>and</a:t>
            </a:r>
            <a:r>
              <a:rPr lang="cs-CZ" b="1" dirty="0" smtClean="0"/>
              <a:t> </a:t>
            </a:r>
            <a:r>
              <a:rPr lang="cs-CZ" b="1" dirty="0" err="1" smtClean="0"/>
              <a:t>the</a:t>
            </a:r>
            <a:r>
              <a:rPr lang="cs-CZ" b="1" dirty="0" smtClean="0"/>
              <a:t> </a:t>
            </a:r>
            <a:r>
              <a:rPr lang="cs-CZ" b="1" dirty="0" err="1" smtClean="0"/>
              <a:t>Images</a:t>
            </a:r>
            <a:r>
              <a:rPr lang="cs-CZ" b="1" dirty="0" smtClean="0"/>
              <a:t>  </a:t>
            </a:r>
            <a:r>
              <a:rPr lang="cs-CZ" b="1" dirty="0" err="1" smtClean="0"/>
              <a:t>of</a:t>
            </a:r>
            <a:r>
              <a:rPr lang="cs-CZ" b="1" dirty="0" smtClean="0"/>
              <a:t> </a:t>
            </a:r>
            <a:r>
              <a:rPr lang="cs-CZ" b="1" dirty="0" err="1" smtClean="0"/>
              <a:t>the</a:t>
            </a:r>
            <a:r>
              <a:rPr lang="cs-CZ" b="1" dirty="0" smtClean="0"/>
              <a:t> </a:t>
            </a:r>
            <a:r>
              <a:rPr lang="cs-CZ" b="1" dirty="0" err="1" smtClean="0"/>
              <a:t>Imperial</a:t>
            </a:r>
            <a:r>
              <a:rPr lang="cs-CZ" b="1" dirty="0" smtClean="0"/>
              <a:t> </a:t>
            </a:r>
            <a:r>
              <a:rPr lang="cs-CZ" b="1" dirty="0" err="1" smtClean="0"/>
              <a:t>Cult</a:t>
            </a:r>
            <a:endParaRPr lang="cs-CZ" dirty="0"/>
          </a:p>
        </p:txBody>
      </p:sp>
      <p:sp>
        <p:nvSpPr>
          <p:cNvPr id="3" name="Podnadpis 2"/>
          <p:cNvSpPr>
            <a:spLocks noGrp="1"/>
          </p:cNvSpPr>
          <p:nvPr>
            <p:ph type="subTitle" idx="1"/>
          </p:nvPr>
        </p:nvSpPr>
        <p:spPr>
          <a:xfrm>
            <a:off x="1428728" y="6143644"/>
            <a:ext cx="6400800" cy="614370"/>
          </a:xfrm>
        </p:spPr>
        <p:txBody>
          <a:bodyPr/>
          <a:lstStyle/>
          <a:p>
            <a:r>
              <a:rPr lang="cs-CZ" dirty="0" smtClean="0"/>
              <a:t>IX </a:t>
            </a:r>
            <a:r>
              <a:rPr lang="cs-CZ" dirty="0" err="1" smtClean="0"/>
              <a:t>Trajan</a:t>
            </a:r>
            <a:r>
              <a:rPr lang="cs-CZ" dirty="0" smtClean="0"/>
              <a:t> </a:t>
            </a:r>
            <a:r>
              <a:rPr lang="cs-CZ" dirty="0" err="1" smtClean="0"/>
              <a:t>and</a:t>
            </a:r>
            <a:r>
              <a:rPr lang="cs-CZ" dirty="0" smtClean="0"/>
              <a:t> </a:t>
            </a:r>
            <a:r>
              <a:rPr lang="cs-CZ" dirty="0" err="1" smtClean="0"/>
              <a:t>Hadrian</a:t>
            </a:r>
            <a:endParaRPr lang="cs-CZ" dirty="0"/>
          </a:p>
        </p:txBody>
      </p:sp>
      <p:pic>
        <p:nvPicPr>
          <p:cNvPr id="16386" name="Picture 2" descr="http://www2.uncp.edu/home/rwb/model_pergamon.jpg"/>
          <p:cNvPicPr>
            <a:picLocks noChangeAspect="1" noChangeArrowheads="1"/>
          </p:cNvPicPr>
          <p:nvPr/>
        </p:nvPicPr>
        <p:blipFill>
          <a:blip r:embed="rId2"/>
          <a:srcRect/>
          <a:stretch>
            <a:fillRect/>
          </a:stretch>
        </p:blipFill>
        <p:spPr bwMode="auto">
          <a:xfrm>
            <a:off x="1357290" y="1500174"/>
            <a:ext cx="6475674" cy="4500594"/>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0" y="71414"/>
            <a:ext cx="9144000" cy="1477328"/>
          </a:xfrm>
          <a:prstGeom prst="rect">
            <a:avLst/>
          </a:prstGeom>
          <a:noFill/>
        </p:spPr>
        <p:txBody>
          <a:bodyPr wrap="square" rtlCol="0">
            <a:spAutoFit/>
          </a:bodyPr>
          <a:lstStyle/>
          <a:p>
            <a:r>
              <a:rPr lang="en-US" b="1" dirty="0" smtClean="0"/>
              <a:t>The temple of </a:t>
            </a:r>
            <a:r>
              <a:rPr lang="en-US" b="1" dirty="0" err="1" smtClean="0"/>
              <a:t>Divus</a:t>
            </a:r>
            <a:r>
              <a:rPr lang="en-US" b="1" dirty="0" smtClean="0"/>
              <a:t> </a:t>
            </a:r>
            <a:r>
              <a:rPr lang="en-US" b="1" dirty="0" err="1" smtClean="0"/>
              <a:t>Traianus</a:t>
            </a:r>
            <a:r>
              <a:rPr lang="en-US" b="1" dirty="0" smtClean="0"/>
              <a:t> – The Great </a:t>
            </a:r>
            <a:r>
              <a:rPr lang="en-US" b="1" dirty="0" err="1" smtClean="0"/>
              <a:t>Trajanic</a:t>
            </a:r>
            <a:r>
              <a:rPr lang="en-US" b="1" dirty="0" smtClean="0"/>
              <a:t> Frieze</a:t>
            </a:r>
          </a:p>
          <a:p>
            <a:endParaRPr lang="en-US" dirty="0" smtClean="0"/>
          </a:p>
          <a:p>
            <a:r>
              <a:rPr lang="en-US" i="1" dirty="0" smtClean="0"/>
              <a:t>Scene 2</a:t>
            </a:r>
          </a:p>
          <a:p>
            <a:pPr>
              <a:buFontTx/>
              <a:buChar char="-"/>
            </a:pPr>
            <a:r>
              <a:rPr lang="en-US" dirty="0" smtClean="0"/>
              <a:t> </a:t>
            </a:r>
            <a:r>
              <a:rPr lang="en-US" i="1" dirty="0" err="1" smtClean="0"/>
              <a:t>adventus</a:t>
            </a:r>
            <a:r>
              <a:rPr lang="en-US" dirty="0" smtClean="0"/>
              <a:t> of Trajan</a:t>
            </a:r>
          </a:p>
          <a:p>
            <a:pPr>
              <a:buFontTx/>
              <a:buChar char="-"/>
            </a:pPr>
            <a:r>
              <a:rPr lang="en-US" dirty="0"/>
              <a:t> </a:t>
            </a:r>
            <a:r>
              <a:rPr lang="en-US" dirty="0" smtClean="0"/>
              <a:t>Trajan is being crowned by Victory and is welcomed by </a:t>
            </a:r>
            <a:r>
              <a:rPr lang="en-US" dirty="0" err="1" smtClean="0"/>
              <a:t>Virtus</a:t>
            </a:r>
            <a:r>
              <a:rPr lang="en-US" dirty="0" smtClean="0"/>
              <a:t> and </a:t>
            </a:r>
            <a:r>
              <a:rPr lang="en-US" dirty="0" err="1" smtClean="0"/>
              <a:t>Honos</a:t>
            </a:r>
            <a:endParaRPr lang="en-US" dirty="0" smtClean="0"/>
          </a:p>
        </p:txBody>
      </p:sp>
      <p:pic>
        <p:nvPicPr>
          <p:cNvPr id="5" name="Picture 2" descr="https://www.oneonta.edu/faculty/farberas/arth/Images/109images/Roman/Trajan/trajanic_frieze_adventus.jpg"/>
          <p:cNvPicPr>
            <a:picLocks noChangeAspect="1" noChangeArrowheads="1"/>
          </p:cNvPicPr>
          <p:nvPr/>
        </p:nvPicPr>
        <p:blipFill>
          <a:blip r:embed="rId2"/>
          <a:srcRect/>
          <a:stretch>
            <a:fillRect/>
          </a:stretch>
        </p:blipFill>
        <p:spPr bwMode="auto">
          <a:xfrm>
            <a:off x="1214414" y="1571612"/>
            <a:ext cx="6829412" cy="4867454"/>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0" y="0"/>
            <a:ext cx="9144000" cy="3139321"/>
          </a:xfrm>
          <a:prstGeom prst="rect">
            <a:avLst/>
          </a:prstGeom>
        </p:spPr>
        <p:txBody>
          <a:bodyPr wrap="square">
            <a:spAutoFit/>
          </a:bodyPr>
          <a:lstStyle/>
          <a:p>
            <a:r>
              <a:rPr lang="en-US" b="1" dirty="0" smtClean="0"/>
              <a:t>The temple of </a:t>
            </a:r>
            <a:r>
              <a:rPr lang="en-US" b="1" dirty="0" err="1" smtClean="0"/>
              <a:t>Divus</a:t>
            </a:r>
            <a:r>
              <a:rPr lang="en-US" b="1" dirty="0" smtClean="0"/>
              <a:t> </a:t>
            </a:r>
            <a:r>
              <a:rPr lang="en-US" b="1" dirty="0" err="1" smtClean="0"/>
              <a:t>Traianus</a:t>
            </a:r>
            <a:r>
              <a:rPr lang="en-US" b="1" dirty="0" smtClean="0"/>
              <a:t> (?) – The </a:t>
            </a:r>
            <a:r>
              <a:rPr lang="en-US" b="1" dirty="0" err="1" smtClean="0"/>
              <a:t>Extispicium</a:t>
            </a:r>
            <a:r>
              <a:rPr lang="en-US" b="1" dirty="0" smtClean="0"/>
              <a:t> Relief</a:t>
            </a:r>
          </a:p>
          <a:p>
            <a:pPr>
              <a:buFontTx/>
              <a:buChar char="-"/>
            </a:pPr>
            <a:r>
              <a:rPr lang="en-US" dirty="0" smtClean="0"/>
              <a:t> discovered in the east hemicycle of the Forum of Trajan </a:t>
            </a:r>
          </a:p>
          <a:p>
            <a:pPr>
              <a:buFontTx/>
              <a:buChar char="-"/>
            </a:pPr>
            <a:r>
              <a:rPr lang="en-US" dirty="0" smtClean="0"/>
              <a:t> associated with the Great </a:t>
            </a:r>
            <a:r>
              <a:rPr lang="en-US" dirty="0" err="1" smtClean="0"/>
              <a:t>Trajanic</a:t>
            </a:r>
            <a:r>
              <a:rPr lang="en-US" dirty="0" smtClean="0"/>
              <a:t> Frieze – </a:t>
            </a:r>
            <a:r>
              <a:rPr lang="en-US" dirty="0" err="1" smtClean="0"/>
              <a:t>findspot</a:t>
            </a:r>
            <a:r>
              <a:rPr lang="en-US" dirty="0" smtClean="0"/>
              <a:t>, comparable height</a:t>
            </a:r>
          </a:p>
          <a:p>
            <a:r>
              <a:rPr lang="en-US" dirty="0" smtClean="0"/>
              <a:t>Scene (not sure!)</a:t>
            </a:r>
          </a:p>
          <a:p>
            <a:pPr>
              <a:buFontTx/>
              <a:buChar char="-"/>
            </a:pPr>
            <a:r>
              <a:rPr lang="en-US" dirty="0" smtClean="0"/>
              <a:t> in front of the Temple of Jupiter </a:t>
            </a:r>
            <a:r>
              <a:rPr lang="en-US" dirty="0" err="1" smtClean="0"/>
              <a:t>Optimus</a:t>
            </a:r>
            <a:r>
              <a:rPr lang="en-US" dirty="0" smtClean="0"/>
              <a:t> </a:t>
            </a:r>
            <a:r>
              <a:rPr lang="en-US" dirty="0" err="1" smtClean="0"/>
              <a:t>Maximus</a:t>
            </a:r>
            <a:r>
              <a:rPr lang="en-US" dirty="0" smtClean="0"/>
              <a:t> </a:t>
            </a:r>
            <a:r>
              <a:rPr lang="en-US" dirty="0" err="1" smtClean="0"/>
              <a:t>Capitolinus</a:t>
            </a:r>
            <a:r>
              <a:rPr lang="en-US" dirty="0" smtClean="0"/>
              <a:t>, the pediment (with the Capitoline triad) is now missing, but there are drawings recording its original form</a:t>
            </a:r>
          </a:p>
          <a:p>
            <a:pPr>
              <a:buFontTx/>
              <a:buChar char="-"/>
            </a:pPr>
            <a:r>
              <a:rPr lang="en-US" dirty="0"/>
              <a:t> </a:t>
            </a:r>
            <a:r>
              <a:rPr lang="en-US" dirty="0" smtClean="0"/>
              <a:t>in front of the temple – eight </a:t>
            </a:r>
            <a:r>
              <a:rPr lang="en-US" i="1" dirty="0" err="1" smtClean="0"/>
              <a:t>togati</a:t>
            </a:r>
            <a:r>
              <a:rPr lang="en-US" dirty="0" smtClean="0"/>
              <a:t> men – the central one - Trajan</a:t>
            </a:r>
          </a:p>
          <a:p>
            <a:pPr>
              <a:buFontTx/>
              <a:buChar char="-"/>
            </a:pPr>
            <a:r>
              <a:rPr lang="en-US" dirty="0"/>
              <a:t> </a:t>
            </a:r>
            <a:r>
              <a:rPr lang="en-US" dirty="0" smtClean="0"/>
              <a:t>the left side of the temple: </a:t>
            </a:r>
            <a:r>
              <a:rPr lang="en-US" i="1" dirty="0" err="1" smtClean="0"/>
              <a:t>extispicium</a:t>
            </a:r>
            <a:r>
              <a:rPr lang="en-US" dirty="0" smtClean="0"/>
              <a:t> rite – a </a:t>
            </a:r>
            <a:r>
              <a:rPr lang="en-US" i="1" dirty="0" err="1" smtClean="0"/>
              <a:t>victimarius</a:t>
            </a:r>
            <a:r>
              <a:rPr lang="en-US" dirty="0" smtClean="0"/>
              <a:t> examines the bull while a </a:t>
            </a:r>
            <a:r>
              <a:rPr lang="en-US" dirty="0" err="1" smtClean="0"/>
              <a:t>haruspex</a:t>
            </a:r>
            <a:r>
              <a:rPr lang="en-US" dirty="0" smtClean="0"/>
              <a:t> in a toga interprets the sings</a:t>
            </a:r>
          </a:p>
          <a:p>
            <a:pPr>
              <a:buFontTx/>
              <a:buChar char="-"/>
            </a:pPr>
            <a:r>
              <a:rPr lang="en-US" dirty="0"/>
              <a:t> </a:t>
            </a:r>
            <a:r>
              <a:rPr lang="en-US" dirty="0" smtClean="0"/>
              <a:t>this rite usually appeared at the beginning of a military campaign </a:t>
            </a:r>
          </a:p>
          <a:p>
            <a:pPr>
              <a:buFontTx/>
              <a:buChar char="-"/>
            </a:pPr>
            <a:r>
              <a:rPr lang="en-US" dirty="0"/>
              <a:t> </a:t>
            </a:r>
            <a:r>
              <a:rPr lang="en-US" dirty="0" smtClean="0"/>
              <a:t>a Victory with a </a:t>
            </a:r>
            <a:r>
              <a:rPr lang="en-US" i="1" dirty="0" err="1" smtClean="0"/>
              <a:t>vexillum</a:t>
            </a:r>
            <a:r>
              <a:rPr lang="en-US" dirty="0" smtClean="0"/>
              <a:t> flies above the </a:t>
            </a:r>
            <a:r>
              <a:rPr lang="en-US" i="1" dirty="0" err="1" smtClean="0"/>
              <a:t>extispicium</a:t>
            </a:r>
            <a:endParaRPr lang="en-US" i="1" dirty="0" smtClean="0"/>
          </a:p>
        </p:txBody>
      </p:sp>
      <p:pic>
        <p:nvPicPr>
          <p:cNvPr id="4" name="Picture 2" descr="Extispicium Relief. Left panel of the relief “Sacrifice in front of the Temple of Juppiter Capitolinus.” Marble. Ca. 118—125 CE.  Inv. No. MA 978. Paris, Louvre Museum."/>
          <p:cNvPicPr>
            <a:picLocks noChangeAspect="1" noChangeArrowheads="1"/>
          </p:cNvPicPr>
          <p:nvPr/>
        </p:nvPicPr>
        <p:blipFill>
          <a:blip r:embed="rId2" cstate="print"/>
          <a:srcRect/>
          <a:stretch>
            <a:fillRect/>
          </a:stretch>
        </p:blipFill>
        <p:spPr bwMode="auto">
          <a:xfrm>
            <a:off x="142844" y="3071786"/>
            <a:ext cx="5220606" cy="3786214"/>
          </a:xfrm>
          <a:prstGeom prst="rect">
            <a:avLst/>
          </a:prstGeom>
          <a:noFill/>
        </p:spPr>
      </p:pic>
      <p:pic>
        <p:nvPicPr>
          <p:cNvPr id="5" name="Picture 4" descr="Togate figures before the Temple of Jupiter O M Capitolinus. Right panel of the relief “Sacrifice in Front of the Temple of Juppiter Capitolinus.” Marble. Ca. 118—125 CE.  Inv. No. MA 1089. Paris, Louvre Museum."/>
          <p:cNvPicPr>
            <a:picLocks noChangeAspect="1" noChangeArrowheads="1"/>
          </p:cNvPicPr>
          <p:nvPr/>
        </p:nvPicPr>
        <p:blipFill>
          <a:blip r:embed="rId3" cstate="print"/>
          <a:srcRect/>
          <a:stretch>
            <a:fillRect/>
          </a:stretch>
        </p:blipFill>
        <p:spPr bwMode="auto">
          <a:xfrm>
            <a:off x="5500694" y="3056485"/>
            <a:ext cx="3286116" cy="3801515"/>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4286248" cy="6740307"/>
          </a:xfrm>
          <a:prstGeom prst="rect">
            <a:avLst/>
          </a:prstGeom>
          <a:noFill/>
        </p:spPr>
        <p:txBody>
          <a:bodyPr wrap="square" rtlCol="0">
            <a:spAutoFit/>
          </a:bodyPr>
          <a:lstStyle/>
          <a:p>
            <a:r>
              <a:rPr lang="en-US" b="1" dirty="0" smtClean="0"/>
              <a:t>The Arch of Trajan at Benevento</a:t>
            </a:r>
          </a:p>
          <a:p>
            <a:pPr>
              <a:buFontTx/>
              <a:buChar char="-"/>
            </a:pPr>
            <a:r>
              <a:rPr lang="en-US" dirty="0" smtClean="0"/>
              <a:t> advertised Trajan’s program – donations, taking care of poor, increase of a birthrate, </a:t>
            </a:r>
            <a:r>
              <a:rPr lang="en-US" i="1" dirty="0" err="1" smtClean="0"/>
              <a:t>alimenta</a:t>
            </a:r>
            <a:endParaRPr lang="en-US" i="1" dirty="0" smtClean="0"/>
          </a:p>
          <a:p>
            <a:pPr>
              <a:buFontTx/>
              <a:buChar char="-"/>
            </a:pPr>
            <a:r>
              <a:rPr lang="en-US" dirty="0" smtClean="0"/>
              <a:t> central bay: </a:t>
            </a:r>
            <a:r>
              <a:rPr lang="en-US" i="1" dirty="0" err="1" smtClean="0"/>
              <a:t>alimenta</a:t>
            </a:r>
            <a:r>
              <a:rPr lang="en-US" dirty="0" smtClean="0"/>
              <a:t>, Trajan sacrificing to commemorate the opening of the Via </a:t>
            </a:r>
            <a:r>
              <a:rPr lang="en-US" dirty="0" err="1" smtClean="0"/>
              <a:t>Traiana</a:t>
            </a:r>
            <a:endParaRPr lang="en-US" dirty="0" smtClean="0"/>
          </a:p>
          <a:p>
            <a:pPr>
              <a:buFontTx/>
              <a:buChar char="-"/>
            </a:pPr>
            <a:r>
              <a:rPr lang="en-US" dirty="0"/>
              <a:t> </a:t>
            </a:r>
            <a:r>
              <a:rPr lang="en-US" dirty="0" smtClean="0"/>
              <a:t>eight panels on the main body of the arch – major event from the </a:t>
            </a:r>
            <a:r>
              <a:rPr lang="en-US" dirty="0" err="1" smtClean="0"/>
              <a:t>principate</a:t>
            </a:r>
            <a:r>
              <a:rPr lang="en-US" dirty="0" smtClean="0"/>
              <a:t> of Trajan: the emperor’s military campaigns in Dacia and Germania, the subsequent founding of military colonies, the building of a new port in Ostia, Trajan’s triumphal entry into Rome, the establishment of the </a:t>
            </a:r>
            <a:r>
              <a:rPr lang="en-US" i="1" dirty="0" err="1" smtClean="0"/>
              <a:t>alimenta</a:t>
            </a:r>
            <a:endParaRPr lang="en-US" i="1" dirty="0" smtClean="0"/>
          </a:p>
          <a:p>
            <a:pPr>
              <a:buFontTx/>
              <a:buChar char="-"/>
            </a:pPr>
            <a:r>
              <a:rPr lang="en-US" dirty="0"/>
              <a:t> </a:t>
            </a:r>
            <a:r>
              <a:rPr lang="en-US" dirty="0" smtClean="0"/>
              <a:t>not intended to be a precise historical reportage, only </a:t>
            </a:r>
            <a:r>
              <a:rPr lang="en-US" dirty="0" smtClean="0"/>
              <a:t>a</a:t>
            </a:r>
            <a:r>
              <a:rPr lang="cs-CZ" dirty="0" smtClean="0"/>
              <a:t>n</a:t>
            </a:r>
            <a:r>
              <a:rPr lang="en-US" dirty="0" smtClean="0"/>
              <a:t> </a:t>
            </a:r>
            <a:r>
              <a:rPr lang="en-US" dirty="0" smtClean="0"/>
              <a:t>illustration of the emperor’s policies in Italy and abroad</a:t>
            </a:r>
          </a:p>
          <a:p>
            <a:pPr>
              <a:buFontTx/>
              <a:buChar char="-"/>
            </a:pPr>
            <a:r>
              <a:rPr lang="en-US" dirty="0"/>
              <a:t> </a:t>
            </a:r>
            <a:r>
              <a:rPr lang="en-US" dirty="0" smtClean="0"/>
              <a:t>significance: the panels continue a </a:t>
            </a:r>
            <a:r>
              <a:rPr lang="en-US" dirty="0" err="1" smtClean="0"/>
              <a:t>Flavian</a:t>
            </a:r>
            <a:r>
              <a:rPr lang="en-US" dirty="0" smtClean="0"/>
              <a:t> tradition to depict interaction of human beings and divinities, Trajan usually depicted taller than other humans</a:t>
            </a:r>
          </a:p>
          <a:p>
            <a:pPr>
              <a:buFontTx/>
              <a:buChar char="-"/>
            </a:pPr>
            <a:r>
              <a:rPr lang="en-US" dirty="0"/>
              <a:t> </a:t>
            </a:r>
            <a:r>
              <a:rPr lang="en-US" dirty="0" smtClean="0"/>
              <a:t>the vault – coffers with rosettes, in the centre Trajan in military breastplate crowned with a laurel wreath by Victory</a:t>
            </a:r>
            <a:endParaRPr lang="cs-CZ" dirty="0"/>
          </a:p>
        </p:txBody>
      </p:sp>
      <p:pic>
        <p:nvPicPr>
          <p:cNvPr id="28674" name="Picture 2" descr="http://englishforarchitects.pbworks.com/f/1327449313/538px-Benevento-Arch_of_Trajan_from_North.jpg"/>
          <p:cNvPicPr>
            <a:picLocks noChangeAspect="1" noChangeArrowheads="1"/>
          </p:cNvPicPr>
          <p:nvPr/>
        </p:nvPicPr>
        <p:blipFill>
          <a:blip r:embed="rId2"/>
          <a:srcRect/>
          <a:stretch>
            <a:fillRect/>
          </a:stretch>
        </p:blipFill>
        <p:spPr bwMode="auto">
          <a:xfrm>
            <a:off x="4203448" y="571480"/>
            <a:ext cx="4940551" cy="5500726"/>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2862322"/>
          </a:xfrm>
          <a:prstGeom prst="rect">
            <a:avLst/>
          </a:prstGeom>
          <a:noFill/>
        </p:spPr>
        <p:txBody>
          <a:bodyPr wrap="square" rtlCol="0">
            <a:spAutoFit/>
          </a:bodyPr>
          <a:lstStyle/>
          <a:p>
            <a:r>
              <a:rPr lang="en-US" b="1" dirty="0" smtClean="0"/>
              <a:t>The Arch of Trajan at Benevento – four attic panels</a:t>
            </a:r>
          </a:p>
          <a:p>
            <a:pPr>
              <a:buFontTx/>
              <a:buChar char="-"/>
            </a:pPr>
            <a:r>
              <a:rPr lang="en-US" dirty="0" smtClean="0"/>
              <a:t>one panel at each side of the inscription plaque</a:t>
            </a:r>
          </a:p>
          <a:p>
            <a:pPr>
              <a:buFontTx/>
              <a:buChar char="-"/>
            </a:pPr>
            <a:r>
              <a:rPr lang="en-US" dirty="0"/>
              <a:t> </a:t>
            </a:r>
            <a:r>
              <a:rPr lang="en-US" dirty="0" smtClean="0"/>
              <a:t>the country side: the left - the reception of the </a:t>
            </a:r>
            <a:r>
              <a:rPr lang="en-US" dirty="0" err="1" smtClean="0"/>
              <a:t>Dacian</a:t>
            </a:r>
            <a:r>
              <a:rPr lang="en-US" dirty="0" smtClean="0"/>
              <a:t> gods, the right – Dacia </a:t>
            </a:r>
            <a:r>
              <a:rPr lang="en-US" dirty="0" smtClean="0"/>
              <a:t>kneeling </a:t>
            </a:r>
            <a:r>
              <a:rPr lang="en-US" dirty="0" smtClean="0"/>
              <a:t>at Trajan’s feet</a:t>
            </a:r>
          </a:p>
          <a:p>
            <a:pPr>
              <a:buFontTx/>
              <a:buChar char="-"/>
            </a:pPr>
            <a:r>
              <a:rPr lang="en-US" dirty="0"/>
              <a:t> </a:t>
            </a:r>
            <a:r>
              <a:rPr lang="en-US" dirty="0" smtClean="0"/>
              <a:t>the city side: </a:t>
            </a:r>
            <a:r>
              <a:rPr lang="en-US" dirty="0" err="1" smtClean="0"/>
              <a:t>adventus</a:t>
            </a:r>
            <a:r>
              <a:rPr lang="en-US" dirty="0" smtClean="0"/>
              <a:t> – Trajan is welcomed in Rome by two </a:t>
            </a:r>
            <a:r>
              <a:rPr lang="en-US" dirty="0" err="1" smtClean="0"/>
              <a:t>togate</a:t>
            </a:r>
            <a:r>
              <a:rPr lang="en-US" dirty="0" smtClean="0"/>
              <a:t> consuls, Roma and the Capitoline Triad. Jupiter holds his scepter in his left hand and offers his thunderbolt to a </a:t>
            </a:r>
            <a:r>
              <a:rPr lang="en-US" dirty="0" err="1" smtClean="0"/>
              <a:t>togate</a:t>
            </a:r>
            <a:r>
              <a:rPr lang="en-US" dirty="0" smtClean="0"/>
              <a:t> Trajan, who stands in the other panel</a:t>
            </a:r>
          </a:p>
          <a:p>
            <a:pPr>
              <a:buFontTx/>
              <a:buChar char="-"/>
            </a:pPr>
            <a:r>
              <a:rPr lang="en-US" dirty="0"/>
              <a:t> </a:t>
            </a:r>
            <a:r>
              <a:rPr lang="en-US" dirty="0" smtClean="0"/>
              <a:t>the inscription informs, that Trajan is already </a:t>
            </a:r>
            <a:r>
              <a:rPr lang="en-US" dirty="0" err="1" smtClean="0"/>
              <a:t>divus</a:t>
            </a:r>
            <a:r>
              <a:rPr lang="en-US" dirty="0" smtClean="0"/>
              <a:t> and also shares the title </a:t>
            </a:r>
            <a:r>
              <a:rPr lang="en-US" dirty="0" err="1" smtClean="0"/>
              <a:t>optimus</a:t>
            </a:r>
            <a:r>
              <a:rPr lang="en-US" dirty="0" smtClean="0"/>
              <a:t> with Jupiter</a:t>
            </a:r>
          </a:p>
          <a:p>
            <a:pPr>
              <a:buFontTx/>
              <a:buChar char="-"/>
            </a:pPr>
            <a:r>
              <a:rPr lang="en-US" dirty="0"/>
              <a:t> </a:t>
            </a:r>
            <a:r>
              <a:rPr lang="en-US" dirty="0" smtClean="0"/>
              <a:t>Trajan receives his power from Jupiter, stands in front of the </a:t>
            </a:r>
            <a:r>
              <a:rPr lang="en-US" dirty="0" err="1" smtClean="0"/>
              <a:t>Capitolium</a:t>
            </a:r>
            <a:r>
              <a:rPr lang="en-US" dirty="0" smtClean="0"/>
              <a:t>, Hadrian present</a:t>
            </a:r>
          </a:p>
        </p:txBody>
      </p:sp>
      <p:pic>
        <p:nvPicPr>
          <p:cNvPr id="3" name="Obrázek 2" descr="benevento 2.jpg"/>
          <p:cNvPicPr>
            <a:picLocks noChangeAspect="1"/>
          </p:cNvPicPr>
          <p:nvPr/>
        </p:nvPicPr>
        <p:blipFill>
          <a:blip r:embed="rId2"/>
          <a:srcRect l="28710" t="28794" r="23871" b="19866"/>
          <a:stretch>
            <a:fillRect/>
          </a:stretch>
        </p:blipFill>
        <p:spPr>
          <a:xfrm>
            <a:off x="428596" y="2857496"/>
            <a:ext cx="4033142" cy="3786214"/>
          </a:xfrm>
          <a:prstGeom prst="rect">
            <a:avLst/>
          </a:prstGeom>
        </p:spPr>
      </p:pic>
      <p:pic>
        <p:nvPicPr>
          <p:cNvPr id="4" name="Obrázek 3" descr="benevento 1.jpg"/>
          <p:cNvPicPr>
            <a:picLocks noChangeAspect="1"/>
          </p:cNvPicPr>
          <p:nvPr/>
        </p:nvPicPr>
        <p:blipFill>
          <a:blip r:embed="rId3"/>
          <a:srcRect l="11099" t="23214" r="14211" b="20982"/>
          <a:stretch>
            <a:fillRect/>
          </a:stretch>
        </p:blipFill>
        <p:spPr>
          <a:xfrm>
            <a:off x="4580574" y="2857496"/>
            <a:ext cx="3634732" cy="378617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benevento 3 in.jpg"/>
          <p:cNvPicPr>
            <a:picLocks noChangeAspect="1"/>
          </p:cNvPicPr>
          <p:nvPr/>
        </p:nvPicPr>
        <p:blipFill>
          <a:blip r:embed="rId2"/>
          <a:srcRect t="27083" b="35416"/>
          <a:stretch>
            <a:fillRect/>
          </a:stretch>
        </p:blipFill>
        <p:spPr>
          <a:xfrm>
            <a:off x="142844" y="1428736"/>
            <a:ext cx="8889997" cy="250033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1stmuse.com/Pergamon/map2.gif"/>
          <p:cNvPicPr>
            <a:picLocks noChangeAspect="1" noChangeArrowheads="1"/>
          </p:cNvPicPr>
          <p:nvPr/>
        </p:nvPicPr>
        <p:blipFill>
          <a:blip r:embed="rId2"/>
          <a:srcRect/>
          <a:stretch>
            <a:fillRect/>
          </a:stretch>
        </p:blipFill>
        <p:spPr bwMode="auto">
          <a:xfrm>
            <a:off x="4071934" y="857232"/>
            <a:ext cx="4877390" cy="4786346"/>
          </a:xfrm>
          <a:prstGeom prst="rect">
            <a:avLst/>
          </a:prstGeom>
          <a:noFill/>
        </p:spPr>
      </p:pic>
      <p:sp>
        <p:nvSpPr>
          <p:cNvPr id="3" name="TextovéPole 2"/>
          <p:cNvSpPr txBox="1"/>
          <p:nvPr/>
        </p:nvSpPr>
        <p:spPr>
          <a:xfrm>
            <a:off x="0" y="0"/>
            <a:ext cx="4000496" cy="7294305"/>
          </a:xfrm>
          <a:prstGeom prst="rect">
            <a:avLst/>
          </a:prstGeom>
          <a:noFill/>
        </p:spPr>
        <p:txBody>
          <a:bodyPr wrap="square" rtlCol="0">
            <a:spAutoFit/>
          </a:bodyPr>
          <a:lstStyle/>
          <a:p>
            <a:r>
              <a:rPr lang="cs-CZ" b="1" dirty="0" smtClean="0"/>
              <a:t>PERGAMON</a:t>
            </a:r>
          </a:p>
          <a:p>
            <a:r>
              <a:rPr lang="en-US" dirty="0" smtClean="0"/>
              <a:t>-</a:t>
            </a:r>
            <a:r>
              <a:rPr lang="cs-CZ" dirty="0" smtClean="0"/>
              <a:t> </a:t>
            </a:r>
            <a:r>
              <a:rPr lang="en-US" dirty="0" smtClean="0"/>
              <a:t>an elevation of 392 meters from the sea level </a:t>
            </a:r>
            <a:endParaRPr lang="cs-CZ" dirty="0" smtClean="0"/>
          </a:p>
          <a:p>
            <a:pPr>
              <a:buFontTx/>
              <a:buChar char="-"/>
            </a:pPr>
            <a:r>
              <a:rPr lang="cs-CZ" dirty="0" smtClean="0"/>
              <a:t>t</a:t>
            </a:r>
            <a:r>
              <a:rPr lang="en-US" dirty="0" smtClean="0"/>
              <a:t>he area of the Acropolis was formed with several terraces enabling the construction of palaces, temples, altars, and many other structures</a:t>
            </a:r>
          </a:p>
          <a:p>
            <a:r>
              <a:rPr lang="en-US" dirty="0" smtClean="0"/>
              <a:t> </a:t>
            </a:r>
            <a:endParaRPr lang="cs-CZ" dirty="0" smtClean="0"/>
          </a:p>
          <a:p>
            <a:pPr>
              <a:buFontTx/>
              <a:buChar char="-"/>
            </a:pPr>
            <a:r>
              <a:rPr lang="en-US" dirty="0" smtClean="0"/>
              <a:t> no proof </a:t>
            </a:r>
            <a:r>
              <a:rPr lang="cs-CZ" dirty="0" err="1" smtClean="0"/>
              <a:t>of</a:t>
            </a:r>
            <a:r>
              <a:rPr lang="cs-CZ" dirty="0" smtClean="0"/>
              <a:t> </a:t>
            </a:r>
            <a:r>
              <a:rPr lang="en-US" dirty="0" smtClean="0"/>
              <a:t>a </a:t>
            </a:r>
            <a:r>
              <a:rPr lang="cs-CZ" dirty="0" smtClean="0"/>
              <a:t>settlement </a:t>
            </a:r>
            <a:r>
              <a:rPr lang="en-US" dirty="0" smtClean="0"/>
              <a:t>belonging to the earlier period</a:t>
            </a:r>
            <a:r>
              <a:rPr lang="cs-CZ" dirty="0" smtClean="0"/>
              <a:t> </a:t>
            </a:r>
            <a:r>
              <a:rPr lang="en-US" dirty="0" smtClean="0"/>
              <a:t> (12</a:t>
            </a:r>
            <a:r>
              <a:rPr lang="en-US" baseline="30000" dirty="0" smtClean="0"/>
              <a:t>th</a:t>
            </a:r>
            <a:r>
              <a:rPr lang="en-US" dirty="0" smtClean="0"/>
              <a:t> – 10</a:t>
            </a:r>
            <a:r>
              <a:rPr lang="en-US" baseline="30000" dirty="0" smtClean="0"/>
              <a:t>th</a:t>
            </a:r>
            <a:r>
              <a:rPr lang="en-US" dirty="0" smtClean="0"/>
              <a:t> centuries) </a:t>
            </a:r>
            <a:endParaRPr lang="cs-CZ" dirty="0" smtClean="0"/>
          </a:p>
          <a:p>
            <a:pPr>
              <a:buFontTx/>
              <a:buChar char="-"/>
            </a:pPr>
            <a:r>
              <a:rPr lang="cs-CZ" dirty="0" smtClean="0"/>
              <a:t> </a:t>
            </a:r>
            <a:r>
              <a:rPr lang="en-US" dirty="0" smtClean="0"/>
              <a:t>inland, not a favorable position for settlement</a:t>
            </a:r>
          </a:p>
          <a:p>
            <a:endParaRPr lang="cs-CZ" dirty="0" smtClean="0"/>
          </a:p>
          <a:p>
            <a:r>
              <a:rPr lang="en-US" dirty="0" smtClean="0"/>
              <a:t>560 BC – Lydian king </a:t>
            </a:r>
            <a:r>
              <a:rPr lang="en-US" b="1" dirty="0" err="1" smtClean="0"/>
              <a:t>Kroisos</a:t>
            </a:r>
            <a:r>
              <a:rPr lang="en-US" dirty="0" smtClean="0"/>
              <a:t>, defeated by Persians, </a:t>
            </a:r>
            <a:r>
              <a:rPr lang="cs-CZ" dirty="0" err="1" smtClean="0"/>
              <a:t>but</a:t>
            </a:r>
            <a:r>
              <a:rPr lang="cs-CZ" dirty="0" smtClean="0"/>
              <a:t> </a:t>
            </a:r>
            <a:r>
              <a:rPr lang="cs-CZ" dirty="0" err="1" smtClean="0"/>
              <a:t>the</a:t>
            </a:r>
            <a:r>
              <a:rPr lang="en-US" dirty="0" smtClean="0"/>
              <a:t> city</a:t>
            </a:r>
            <a:r>
              <a:rPr lang="cs-CZ" dirty="0" smtClean="0"/>
              <a:t> </a:t>
            </a:r>
            <a:r>
              <a:rPr lang="en-US" dirty="0" smtClean="0"/>
              <a:t>stayed independent, had to pay taxes</a:t>
            </a:r>
          </a:p>
          <a:p>
            <a:endParaRPr lang="cs-CZ" dirty="0" smtClean="0"/>
          </a:p>
          <a:p>
            <a:r>
              <a:rPr lang="en-US" dirty="0" smtClean="0"/>
              <a:t>334 BC the King of Macedonia, Alexander the Great defeated the Persian King </a:t>
            </a:r>
            <a:r>
              <a:rPr lang="en-US" b="1" dirty="0" smtClean="0"/>
              <a:t>Darius III</a:t>
            </a:r>
            <a:r>
              <a:rPr lang="en-US" dirty="0" smtClean="0"/>
              <a:t> </a:t>
            </a:r>
          </a:p>
          <a:p>
            <a:endParaRPr lang="en-US" dirty="0" smtClean="0"/>
          </a:p>
          <a:p>
            <a:r>
              <a:rPr lang="en-US" dirty="0" smtClean="0"/>
              <a:t>323 BC </a:t>
            </a:r>
            <a:r>
              <a:rPr lang="en-US" b="1" dirty="0" smtClean="0"/>
              <a:t>Lysimachus </a:t>
            </a:r>
            <a:r>
              <a:rPr lang="en-US" dirty="0" smtClean="0"/>
              <a:t>got to the throne – military base and treasury, betrayed by </a:t>
            </a:r>
            <a:r>
              <a:rPr lang="en-US" b="1" dirty="0" err="1" smtClean="0"/>
              <a:t>Philetairos</a:t>
            </a:r>
            <a:r>
              <a:rPr lang="en-US" dirty="0" smtClean="0"/>
              <a:t> (his general) – enlarged borders</a:t>
            </a:r>
            <a:endParaRPr lang="cs-CZ" dirty="0" smtClean="0"/>
          </a:p>
          <a:p>
            <a:endParaRPr lang="cs-CZ" dirty="0"/>
          </a:p>
        </p:txBody>
      </p:sp>
      <p:sp>
        <p:nvSpPr>
          <p:cNvPr id="4" name="Elipsa 3"/>
          <p:cNvSpPr/>
          <p:nvPr/>
        </p:nvSpPr>
        <p:spPr>
          <a:xfrm>
            <a:off x="7215206" y="2214554"/>
            <a:ext cx="928694" cy="3571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22" descr="http://upload.wikimedia.org/wikipedia/commons/1/15/Drawing_of_ancient_Pergamon.jpg"/>
          <p:cNvPicPr/>
          <p:nvPr/>
        </p:nvPicPr>
        <p:blipFill>
          <a:blip r:embed="rId2">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1000100" y="142852"/>
            <a:ext cx="6715172" cy="3429024"/>
          </a:xfrm>
          <a:prstGeom prst="rect">
            <a:avLst/>
          </a:prstGeom>
          <a:noFill/>
          <a:ln>
            <a:noFill/>
          </a:ln>
        </p:spPr>
      </p:pic>
      <p:sp>
        <p:nvSpPr>
          <p:cNvPr id="3" name="TextovéPole 2"/>
          <p:cNvSpPr txBox="1"/>
          <p:nvPr/>
        </p:nvSpPr>
        <p:spPr>
          <a:xfrm>
            <a:off x="0" y="3571876"/>
            <a:ext cx="9144000" cy="3693319"/>
          </a:xfrm>
          <a:prstGeom prst="rect">
            <a:avLst/>
          </a:prstGeom>
          <a:noFill/>
        </p:spPr>
        <p:txBody>
          <a:bodyPr wrap="square" rtlCol="0">
            <a:spAutoFit/>
          </a:bodyPr>
          <a:lstStyle/>
          <a:p>
            <a:r>
              <a:rPr lang="en-US" dirty="0" smtClean="0"/>
              <a:t>263 BC </a:t>
            </a:r>
            <a:r>
              <a:rPr lang="en-US" dirty="0" err="1" smtClean="0"/>
              <a:t>Eumenes</a:t>
            </a:r>
            <a:r>
              <a:rPr lang="en-US" dirty="0" smtClean="0"/>
              <a:t> I – the kingdom expanded, the city was a centre of arts and science</a:t>
            </a:r>
            <a:endParaRPr lang="cs-CZ" dirty="0" smtClean="0"/>
          </a:p>
          <a:p>
            <a:r>
              <a:rPr lang="en-US" dirty="0" err="1" smtClean="0"/>
              <a:t>Attalos</a:t>
            </a:r>
            <a:r>
              <a:rPr lang="en-US" dirty="0" smtClean="0"/>
              <a:t> I – continued to rule with the same politics, gained large territories, the Altar of Zeus was built </a:t>
            </a:r>
            <a:endParaRPr lang="cs-CZ" dirty="0" smtClean="0"/>
          </a:p>
          <a:p>
            <a:r>
              <a:rPr lang="en-US" dirty="0" err="1" smtClean="0"/>
              <a:t>Eumenes</a:t>
            </a:r>
            <a:r>
              <a:rPr lang="en-US" dirty="0" smtClean="0"/>
              <a:t> II – friendly relationship with Rome – </a:t>
            </a:r>
            <a:r>
              <a:rPr lang="en-US" dirty="0" err="1" smtClean="0"/>
              <a:t>Pergamon</a:t>
            </a:r>
            <a:r>
              <a:rPr lang="en-US" dirty="0" smtClean="0"/>
              <a:t> the most powerful and richest of all the times, most of the still visible monuments were built</a:t>
            </a:r>
            <a:endParaRPr lang="cs-CZ" dirty="0" smtClean="0"/>
          </a:p>
          <a:p>
            <a:r>
              <a:rPr lang="en-US" dirty="0" err="1" smtClean="0"/>
              <a:t>Attalos</a:t>
            </a:r>
            <a:r>
              <a:rPr lang="en-US" dirty="0" smtClean="0"/>
              <a:t> III – bequeathed the kingdom to Rome</a:t>
            </a:r>
            <a:endParaRPr lang="cs-CZ" dirty="0" smtClean="0"/>
          </a:p>
          <a:p>
            <a:r>
              <a:rPr lang="en-US" dirty="0" smtClean="0"/>
              <a:t>- continued to be an important center during the Roman period. </a:t>
            </a:r>
            <a:endParaRPr lang="cs-CZ" dirty="0" smtClean="0"/>
          </a:p>
          <a:p>
            <a:r>
              <a:rPr lang="en-US" dirty="0" smtClean="0"/>
              <a:t>- the Byzantine period - an important </a:t>
            </a:r>
            <a:r>
              <a:rPr lang="en-US" dirty="0" err="1" smtClean="0"/>
              <a:t>episcopal</a:t>
            </a:r>
            <a:r>
              <a:rPr lang="en-US" dirty="0" smtClean="0"/>
              <a:t> seat and after the adoption of Christianity it became an important missionary center </a:t>
            </a:r>
            <a:endParaRPr lang="cs-CZ" dirty="0" smtClean="0"/>
          </a:p>
          <a:p>
            <a:pPr>
              <a:buFontTx/>
              <a:buChar char="-"/>
            </a:pPr>
            <a:r>
              <a:rPr lang="en-US" dirty="0" smtClean="0"/>
              <a:t>the attacks of the Arabs, and sacked by them in 717 AD</a:t>
            </a:r>
          </a:p>
          <a:p>
            <a:pPr>
              <a:buFontTx/>
              <a:buChar char="-"/>
            </a:pPr>
            <a:r>
              <a:rPr lang="en-US" dirty="0" smtClean="0"/>
              <a:t> finally fell to Ottoman Sultan </a:t>
            </a:r>
            <a:r>
              <a:rPr lang="en-US" dirty="0" err="1" smtClean="0"/>
              <a:t>Orhan</a:t>
            </a:r>
            <a:r>
              <a:rPr lang="en-US" dirty="0" smtClean="0"/>
              <a:t> in 1336.</a:t>
            </a:r>
            <a:endParaRPr lang="cs-CZ" dirty="0" smtClean="0"/>
          </a:p>
          <a:p>
            <a:endParaRPr lang="cs-CZ" dirty="0" smtClean="0"/>
          </a:p>
          <a:p>
            <a:endParaRPr lang="cs-CZ"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6" descr="Satellite Image of ancient Pergamum"/>
          <p:cNvPicPr/>
          <p:nvPr/>
        </p:nvPicPr>
        <p:blipFill>
          <a:blip r:embed="rId2">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4286248" y="642918"/>
            <a:ext cx="4617712" cy="5429288"/>
          </a:xfrm>
          <a:prstGeom prst="rect">
            <a:avLst/>
          </a:prstGeom>
          <a:noFill/>
          <a:ln>
            <a:noFill/>
          </a:ln>
        </p:spPr>
      </p:pic>
      <p:sp>
        <p:nvSpPr>
          <p:cNvPr id="3" name="TextovéPole 2"/>
          <p:cNvSpPr txBox="1"/>
          <p:nvPr/>
        </p:nvSpPr>
        <p:spPr>
          <a:xfrm>
            <a:off x="0" y="0"/>
            <a:ext cx="4071934" cy="7017306"/>
          </a:xfrm>
          <a:prstGeom prst="rect">
            <a:avLst/>
          </a:prstGeom>
          <a:noFill/>
        </p:spPr>
        <p:txBody>
          <a:bodyPr wrap="square" rtlCol="0">
            <a:spAutoFit/>
          </a:bodyPr>
          <a:lstStyle/>
          <a:p>
            <a:r>
              <a:rPr lang="en-US" b="1" dirty="0" smtClean="0"/>
              <a:t>Lower City</a:t>
            </a:r>
            <a:endParaRPr lang="cs-CZ" b="1" dirty="0" smtClean="0"/>
          </a:p>
          <a:p>
            <a:pPr lvl="0"/>
            <a:r>
              <a:rPr lang="en-US" dirty="0" smtClean="0"/>
              <a:t>the Upper </a:t>
            </a:r>
            <a:r>
              <a:rPr lang="en-US" dirty="0" smtClean="0"/>
              <a:t>G</a:t>
            </a:r>
            <a:r>
              <a:rPr lang="cs-CZ" dirty="0" smtClean="0"/>
              <a:t>y</a:t>
            </a:r>
            <a:r>
              <a:rPr lang="en-US" dirty="0" err="1" smtClean="0"/>
              <a:t>mnasium</a:t>
            </a:r>
            <a:endParaRPr lang="cs-CZ" dirty="0" smtClean="0"/>
          </a:p>
          <a:p>
            <a:pPr lvl="0"/>
            <a:r>
              <a:rPr lang="en-US" dirty="0" smtClean="0"/>
              <a:t>the Middle Gymnasium</a:t>
            </a:r>
            <a:endParaRPr lang="cs-CZ" dirty="0" smtClean="0"/>
          </a:p>
          <a:p>
            <a:pPr lvl="0"/>
            <a:r>
              <a:rPr lang="en-US" dirty="0" smtClean="0"/>
              <a:t>the Lower Gymnasium</a:t>
            </a:r>
            <a:endParaRPr lang="cs-CZ" dirty="0" smtClean="0"/>
          </a:p>
          <a:p>
            <a:pPr lvl="0"/>
            <a:r>
              <a:rPr lang="en-US" dirty="0" smtClean="0"/>
              <a:t>the Temple of Demeter</a:t>
            </a:r>
            <a:endParaRPr lang="cs-CZ" dirty="0" smtClean="0"/>
          </a:p>
          <a:p>
            <a:pPr lvl="0"/>
            <a:r>
              <a:rPr lang="en-US" dirty="0" smtClean="0"/>
              <a:t>the Sanctuary of Hera</a:t>
            </a:r>
            <a:endParaRPr lang="cs-CZ" dirty="0" smtClean="0"/>
          </a:p>
          <a:p>
            <a:pPr lvl="0"/>
            <a:r>
              <a:rPr lang="en-US" dirty="0" smtClean="0"/>
              <a:t>the House of </a:t>
            </a:r>
            <a:r>
              <a:rPr lang="en-US" dirty="0" err="1" smtClean="0"/>
              <a:t>Attalus</a:t>
            </a:r>
            <a:endParaRPr lang="cs-CZ" dirty="0" smtClean="0"/>
          </a:p>
          <a:p>
            <a:pPr lvl="0"/>
            <a:r>
              <a:rPr lang="en-US" dirty="0" smtClean="0"/>
              <a:t>the Lower Agora and</a:t>
            </a:r>
            <a:endParaRPr lang="cs-CZ" dirty="0" smtClean="0"/>
          </a:p>
          <a:p>
            <a:pPr lvl="0"/>
            <a:r>
              <a:rPr lang="en-US" dirty="0" smtClean="0"/>
              <a:t>the Gate of </a:t>
            </a:r>
            <a:r>
              <a:rPr lang="en-US" dirty="0" err="1" smtClean="0"/>
              <a:t>Eumenes</a:t>
            </a:r>
            <a:endParaRPr lang="en-US" dirty="0" smtClean="0"/>
          </a:p>
          <a:p>
            <a:pPr lvl="0"/>
            <a:endParaRPr lang="cs-CZ" dirty="0" smtClean="0"/>
          </a:p>
          <a:p>
            <a:r>
              <a:rPr lang="en-US" b="1" i="1" dirty="0" smtClean="0"/>
              <a:t>Sanctuary of Asclepius</a:t>
            </a:r>
            <a:endParaRPr lang="cs-CZ" b="1" i="1" dirty="0" smtClean="0"/>
          </a:p>
          <a:p>
            <a:r>
              <a:rPr lang="en-US" dirty="0" smtClean="0"/>
              <a:t>the Roman theater </a:t>
            </a:r>
            <a:endParaRPr lang="cs-CZ" dirty="0" smtClean="0"/>
          </a:p>
          <a:p>
            <a:r>
              <a:rPr lang="en-US" dirty="0" smtClean="0"/>
              <a:t>the North </a:t>
            </a:r>
            <a:r>
              <a:rPr lang="en-US" dirty="0" err="1" smtClean="0"/>
              <a:t>Stoa</a:t>
            </a:r>
            <a:r>
              <a:rPr lang="en-US" dirty="0" smtClean="0"/>
              <a:t> </a:t>
            </a:r>
            <a:endParaRPr lang="cs-CZ" dirty="0" smtClean="0"/>
          </a:p>
          <a:p>
            <a:r>
              <a:rPr lang="en-US" dirty="0" smtClean="0"/>
              <a:t>the South </a:t>
            </a:r>
            <a:r>
              <a:rPr lang="en-US" dirty="0" err="1" smtClean="0"/>
              <a:t>Stoa</a:t>
            </a:r>
            <a:r>
              <a:rPr lang="en-US" dirty="0" smtClean="0"/>
              <a:t> </a:t>
            </a:r>
            <a:endParaRPr lang="cs-CZ" dirty="0" smtClean="0"/>
          </a:p>
          <a:p>
            <a:r>
              <a:rPr lang="en-US" dirty="0" smtClean="0"/>
              <a:t>the Temple of Asclepius </a:t>
            </a:r>
            <a:endParaRPr lang="cs-CZ" dirty="0" smtClean="0"/>
          </a:p>
          <a:p>
            <a:r>
              <a:rPr lang="en-US" dirty="0" smtClean="0"/>
              <a:t>a circular treatment center (sometimes known as the Temple of </a:t>
            </a:r>
            <a:r>
              <a:rPr lang="en-US" dirty="0" err="1" smtClean="0"/>
              <a:t>Telesphorus</a:t>
            </a:r>
            <a:r>
              <a:rPr lang="en-US" dirty="0" smtClean="0"/>
              <a:t>) </a:t>
            </a:r>
            <a:endParaRPr lang="cs-CZ" dirty="0" smtClean="0"/>
          </a:p>
          <a:p>
            <a:r>
              <a:rPr lang="en-US" dirty="0" smtClean="0"/>
              <a:t>a healing spring </a:t>
            </a:r>
            <a:endParaRPr lang="cs-CZ" dirty="0" smtClean="0"/>
          </a:p>
          <a:p>
            <a:r>
              <a:rPr lang="en-US" dirty="0" smtClean="0"/>
              <a:t>an underground passageway </a:t>
            </a:r>
            <a:endParaRPr lang="cs-CZ" dirty="0" smtClean="0"/>
          </a:p>
          <a:p>
            <a:r>
              <a:rPr lang="en-US" dirty="0" smtClean="0"/>
              <a:t>a library </a:t>
            </a:r>
            <a:endParaRPr lang="cs-CZ" dirty="0" smtClean="0"/>
          </a:p>
          <a:p>
            <a:r>
              <a:rPr lang="en-US" dirty="0" smtClean="0"/>
              <a:t>the Via </a:t>
            </a:r>
            <a:r>
              <a:rPr lang="en-US" dirty="0" err="1" smtClean="0"/>
              <a:t>Tecta</a:t>
            </a:r>
            <a:r>
              <a:rPr lang="en-US" dirty="0" smtClean="0"/>
              <a:t> (or the Sacred Way, which is a colonnaded street leading to the sanctuary) and </a:t>
            </a:r>
            <a:endParaRPr lang="cs-CZ" dirty="0" smtClean="0"/>
          </a:p>
          <a:p>
            <a:r>
              <a:rPr lang="en-US" dirty="0" smtClean="0"/>
              <a:t>a </a:t>
            </a:r>
            <a:r>
              <a:rPr lang="en-US" dirty="0" err="1" smtClean="0"/>
              <a:t>propylon</a:t>
            </a:r>
            <a:endParaRPr lang="cs-CZ" dirty="0" smtClean="0"/>
          </a:p>
          <a:p>
            <a:endParaRPr lang="cs-CZ"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ravellinkturkey.com/aegean/pergamum/images/pergamum01.jpg"/>
          <p:cNvPicPr>
            <a:picLocks noChangeAspect="1" noChangeArrowheads="1"/>
          </p:cNvPicPr>
          <p:nvPr/>
        </p:nvPicPr>
        <p:blipFill>
          <a:blip r:embed="rId2"/>
          <a:srcRect/>
          <a:stretch>
            <a:fillRect/>
          </a:stretch>
        </p:blipFill>
        <p:spPr bwMode="auto">
          <a:xfrm>
            <a:off x="0" y="0"/>
            <a:ext cx="9144000" cy="4745737"/>
          </a:xfrm>
          <a:prstGeom prst="rect">
            <a:avLst/>
          </a:prstGeom>
          <a:noFill/>
        </p:spPr>
      </p:pic>
      <p:sp>
        <p:nvSpPr>
          <p:cNvPr id="3073" name="Rectangle 1"/>
          <p:cNvSpPr>
            <a:spLocks noChangeArrowheads="1"/>
          </p:cNvSpPr>
          <p:nvPr/>
        </p:nvSpPr>
        <p:spPr bwMode="auto">
          <a:xfrm>
            <a:off x="0" y="4572008"/>
            <a:ext cx="91440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dirty="0" smtClean="0">
                <a:latin typeface="Calibri" pitchFamily="34" charset="0"/>
                <a:ea typeface="Times New Roman" pitchFamily="18" charset="0"/>
                <a:cs typeface="Times New Roman" pitchFamily="18" charset="0"/>
              </a:rPr>
              <a:t>1 the </a:t>
            </a:r>
            <a:r>
              <a:rPr lang="en-US" dirty="0" err="1" smtClean="0">
                <a:latin typeface="Calibri" pitchFamily="34" charset="0"/>
                <a:ea typeface="Times New Roman" pitchFamily="18" charset="0"/>
                <a:cs typeface="Times New Roman" pitchFamily="18" charset="0"/>
              </a:rPr>
              <a:t>Heroon</a:t>
            </a:r>
            <a:r>
              <a:rPr lang="en-US" dirty="0" smtClean="0">
                <a:latin typeface="Calibri" pitchFamily="34" charset="0"/>
                <a:ea typeface="Times New Roman" pitchFamily="18" charset="0"/>
                <a:cs typeface="Times New Roman" pitchFamily="18" charset="0"/>
              </a:rPr>
              <a:t> – a shrine where the kings of </a:t>
            </a:r>
            <a:r>
              <a:rPr lang="en-US" dirty="0" err="1" smtClean="0">
                <a:latin typeface="Calibri" pitchFamily="34" charset="0"/>
                <a:ea typeface="Times New Roman" pitchFamily="18" charset="0"/>
                <a:cs typeface="Times New Roman" pitchFamily="18" charset="0"/>
              </a:rPr>
              <a:t>Pergamon</a:t>
            </a:r>
            <a:r>
              <a:rPr lang="en-US" dirty="0" smtClean="0">
                <a:latin typeface="Calibri" pitchFamily="34" charset="0"/>
                <a:ea typeface="Times New Roman" pitchFamily="18" charset="0"/>
                <a:cs typeface="Times New Roman" pitchFamily="18" charset="0"/>
              </a:rPr>
              <a:t>, particularly </a:t>
            </a:r>
            <a:r>
              <a:rPr lang="en-US" dirty="0" err="1" smtClean="0">
                <a:latin typeface="Calibri" pitchFamily="34" charset="0"/>
                <a:ea typeface="Times New Roman" pitchFamily="18" charset="0"/>
                <a:cs typeface="Times New Roman" pitchFamily="18" charset="0"/>
              </a:rPr>
              <a:t>Attalus</a:t>
            </a:r>
            <a:r>
              <a:rPr lang="en-US" dirty="0" smtClean="0">
                <a:latin typeface="Calibri" pitchFamily="34" charset="0"/>
                <a:ea typeface="Times New Roman" pitchFamily="18" charset="0"/>
                <a:cs typeface="Times New Roman" pitchFamily="18" charset="0"/>
              </a:rPr>
              <a:t> I and </a:t>
            </a:r>
            <a:r>
              <a:rPr lang="en-US" dirty="0" err="1" smtClean="0">
                <a:latin typeface="Calibri" pitchFamily="34" charset="0"/>
                <a:ea typeface="Times New Roman" pitchFamily="18" charset="0"/>
                <a:cs typeface="Times New Roman" pitchFamily="18" charset="0"/>
              </a:rPr>
              <a:t>Eumenes</a:t>
            </a:r>
            <a:r>
              <a:rPr lang="en-US" dirty="0" smtClean="0">
                <a:latin typeface="Calibri" pitchFamily="34" charset="0"/>
                <a:ea typeface="Times New Roman" pitchFamily="18" charset="0"/>
                <a:cs typeface="Times New Roman" pitchFamily="18" charset="0"/>
              </a:rPr>
              <a:t> II, were worshipped</a:t>
            </a:r>
            <a:endParaRPr kumimoji="0" lang="cs-CZ"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pPr>
            <a:r>
              <a:rPr kumimoji="0" lang="en-US"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6 -7 the Sanctuary of Athena</a:t>
            </a:r>
          </a:p>
          <a:p>
            <a:pPr eaLnBrk="0" fontAlgn="base" hangingPunct="0">
              <a:spcBef>
                <a:spcPct val="0"/>
              </a:spcBef>
              <a:spcAft>
                <a:spcPct val="0"/>
              </a:spcAft>
            </a:pPr>
            <a:r>
              <a:rPr lang="en-US" dirty="0" smtClean="0">
                <a:latin typeface="Calibri" pitchFamily="34" charset="0"/>
                <a:ea typeface="Times New Roman" pitchFamily="18" charset="0"/>
                <a:cs typeface="Times New Roman" pitchFamily="18" charset="0"/>
              </a:rPr>
              <a:t>10 – 13 the Royal palaces</a:t>
            </a:r>
            <a:endParaRPr lang="cs-CZ" dirty="0" smtClean="0">
              <a:latin typeface="Calibri" pitchFamily="34" charset="0"/>
              <a:ea typeface="Calibri" pitchFamily="34" charset="0"/>
              <a:cs typeface="Times New Roman" pitchFamily="18" charset="0"/>
            </a:endParaRPr>
          </a:p>
          <a:p>
            <a:pPr eaLnBrk="0" fontAlgn="base" hangingPunct="0">
              <a:spcBef>
                <a:spcPct val="0"/>
              </a:spcBef>
              <a:spcAft>
                <a:spcPct val="0"/>
              </a:spcAft>
            </a:pPr>
            <a:r>
              <a:rPr lang="en-US" dirty="0" smtClean="0">
                <a:latin typeface="Calibri" pitchFamily="34" charset="0"/>
                <a:ea typeface="Times New Roman" pitchFamily="18" charset="0"/>
                <a:cs typeface="Times New Roman" pitchFamily="18" charset="0"/>
              </a:rPr>
              <a:t>15 the Sanctuary of Trajan (also known as the </a:t>
            </a:r>
            <a:r>
              <a:rPr lang="en-US" dirty="0" err="1" smtClean="0">
                <a:latin typeface="Calibri" pitchFamily="34" charset="0"/>
                <a:ea typeface="Times New Roman" pitchFamily="18" charset="0"/>
                <a:cs typeface="Times New Roman" pitchFamily="18" charset="0"/>
              </a:rPr>
              <a:t>Trajaneum</a:t>
            </a:r>
            <a:r>
              <a:rPr lang="en-US" dirty="0" smtClean="0">
                <a:latin typeface="Calibri" pitchFamily="34" charset="0"/>
                <a:ea typeface="Times New Roman" pitchFamily="18" charset="0"/>
                <a:cs typeface="Times New Roman" pitchFamily="18" charset="0"/>
              </a:rPr>
              <a:t>)</a:t>
            </a:r>
            <a:endParaRPr kumimoji="0" lang="cs-CZ"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pPr>
            <a:r>
              <a:rPr kumimoji="0" lang="en-US"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16 the Hellenistic Theater with a seating capacity of 10,000. This had the steepest seating of any known theater in the ancient world</a:t>
            </a:r>
            <a:endParaRPr kumimoji="0" lang="cs-CZ"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tabLst/>
            </a:pPr>
            <a:r>
              <a:rPr kumimoji="0" lang="en-US"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17 the Temple of Dionysus</a:t>
            </a:r>
            <a:endParaRPr kumimoji="0" lang="cs-CZ"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21" descr="Model of the Temple of Trajan on the Pergamon Acropolis, in the Pergamon Museum, Berlin at My Favourite Planet"/>
          <p:cNvPicPr/>
          <p:nvPr/>
        </p:nvPicPr>
        <p:blipFill>
          <a:blip r:embed="rId2">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l="2877" r="2877"/>
          <a:stretch>
            <a:fillRect/>
          </a:stretch>
        </p:blipFill>
        <p:spPr bwMode="auto">
          <a:xfrm>
            <a:off x="3428992" y="142852"/>
            <a:ext cx="5500726" cy="3714776"/>
          </a:xfrm>
          <a:prstGeom prst="rect">
            <a:avLst/>
          </a:prstGeom>
          <a:noFill/>
          <a:ln>
            <a:noFill/>
          </a:ln>
        </p:spPr>
      </p:pic>
      <p:sp>
        <p:nvSpPr>
          <p:cNvPr id="3" name="TextovéPole 2"/>
          <p:cNvSpPr txBox="1"/>
          <p:nvPr/>
        </p:nvSpPr>
        <p:spPr>
          <a:xfrm>
            <a:off x="0" y="1"/>
            <a:ext cx="3428992" cy="4001095"/>
          </a:xfrm>
          <a:prstGeom prst="rect">
            <a:avLst/>
          </a:prstGeom>
          <a:noFill/>
        </p:spPr>
        <p:txBody>
          <a:bodyPr wrap="square" rtlCol="0">
            <a:spAutoFit/>
          </a:bodyPr>
          <a:lstStyle/>
          <a:p>
            <a:r>
              <a:rPr lang="en-US" b="1" dirty="0" smtClean="0"/>
              <a:t>TRAJANEUM</a:t>
            </a:r>
          </a:p>
          <a:p>
            <a:endParaRPr lang="en-US" b="1" dirty="0" smtClean="0"/>
          </a:p>
          <a:p>
            <a:pPr>
              <a:buFontTx/>
              <a:buChar char="-"/>
            </a:pPr>
            <a:r>
              <a:rPr lang="en-US" dirty="0" smtClean="0"/>
              <a:t> the Temple of Trajan (</a:t>
            </a:r>
            <a:r>
              <a:rPr lang="en-US" dirty="0" err="1" smtClean="0"/>
              <a:t>Trajaneum</a:t>
            </a:r>
            <a:r>
              <a:rPr lang="en-US" dirty="0" smtClean="0"/>
              <a:t>) </a:t>
            </a:r>
          </a:p>
          <a:p>
            <a:endParaRPr lang="en-US" dirty="0" smtClean="0"/>
          </a:p>
          <a:p>
            <a:pPr>
              <a:buFontTx/>
              <a:buChar char="-"/>
            </a:pPr>
            <a:r>
              <a:rPr lang="en-US" dirty="0" smtClean="0"/>
              <a:t> </a:t>
            </a:r>
            <a:r>
              <a:rPr lang="en-US" dirty="0" err="1" smtClean="0"/>
              <a:t>Pergamon's</a:t>
            </a:r>
            <a:r>
              <a:rPr lang="en-US" dirty="0" smtClean="0"/>
              <a:t> Upper Acropolis area</a:t>
            </a:r>
          </a:p>
          <a:p>
            <a:r>
              <a:rPr lang="en-US" dirty="0" smtClean="0"/>
              <a:t/>
            </a:r>
            <a:br>
              <a:rPr lang="en-US" dirty="0" smtClean="0"/>
            </a:br>
            <a:r>
              <a:rPr lang="en-US" dirty="0" smtClean="0"/>
              <a:t>- the only Roman monument in this location</a:t>
            </a:r>
          </a:p>
          <a:p>
            <a:r>
              <a:rPr lang="en-US" dirty="0" smtClean="0"/>
              <a:t/>
            </a:r>
            <a:br>
              <a:rPr lang="en-US" dirty="0" smtClean="0"/>
            </a:br>
            <a:r>
              <a:rPr lang="en-US" dirty="0" smtClean="0"/>
              <a:t>- construction initialized under Trajan in 114 AD and completed by his successor Hadrian</a:t>
            </a:r>
          </a:p>
          <a:p>
            <a:r>
              <a:rPr lang="en-US" dirty="0" smtClean="0"/>
              <a:t/>
            </a:r>
            <a:br>
              <a:rPr lang="en-US" dirty="0" smtClean="0"/>
            </a:br>
            <a:endParaRPr lang="cs-CZ" sz="2000" dirty="0"/>
          </a:p>
        </p:txBody>
      </p:sp>
      <p:sp>
        <p:nvSpPr>
          <p:cNvPr id="4" name="TextovéPole 3"/>
          <p:cNvSpPr txBox="1"/>
          <p:nvPr/>
        </p:nvSpPr>
        <p:spPr>
          <a:xfrm>
            <a:off x="0" y="4000504"/>
            <a:ext cx="9144000" cy="2031325"/>
          </a:xfrm>
          <a:prstGeom prst="rect">
            <a:avLst/>
          </a:prstGeom>
          <a:noFill/>
        </p:spPr>
        <p:txBody>
          <a:bodyPr wrap="square" rtlCol="0">
            <a:spAutoFit/>
          </a:bodyPr>
          <a:lstStyle/>
          <a:p>
            <a:pPr>
              <a:buFontTx/>
              <a:buChar char="-"/>
            </a:pPr>
            <a:r>
              <a:rPr lang="en-US" dirty="0" smtClean="0"/>
              <a:t> purpose: to provide a venue for the religious cult of both rulers as well as Zeus to strengthen the bonds of </a:t>
            </a:r>
            <a:r>
              <a:rPr lang="en-US" dirty="0" err="1" smtClean="0"/>
              <a:t>Pergamon</a:t>
            </a:r>
            <a:r>
              <a:rPr lang="en-US" dirty="0" smtClean="0"/>
              <a:t> with Rome and with the Imperial family</a:t>
            </a:r>
          </a:p>
          <a:p>
            <a:endParaRPr lang="en-US" dirty="0" smtClean="0"/>
          </a:p>
          <a:p>
            <a:pPr>
              <a:buFontTx/>
              <a:buChar char="-"/>
            </a:pPr>
            <a:r>
              <a:rPr lang="en-US" dirty="0" smtClean="0"/>
              <a:t> the fourth imperial cult temple in the province of Asia: 1</a:t>
            </a:r>
            <a:r>
              <a:rPr lang="en-US" baseline="30000" dirty="0" smtClean="0"/>
              <a:t>st</a:t>
            </a:r>
            <a:r>
              <a:rPr lang="en-US" dirty="0" smtClean="0"/>
              <a:t> in </a:t>
            </a:r>
            <a:r>
              <a:rPr lang="en-US" dirty="0" err="1" smtClean="0"/>
              <a:t>Pergamon</a:t>
            </a:r>
            <a:r>
              <a:rPr lang="en-US" dirty="0" smtClean="0"/>
              <a:t>, Augustus, 2</a:t>
            </a:r>
            <a:r>
              <a:rPr lang="en-US" baseline="30000" dirty="0" smtClean="0"/>
              <a:t>nd</a:t>
            </a:r>
            <a:r>
              <a:rPr lang="en-US" dirty="0" smtClean="0"/>
              <a:t> Smyrna, 3</a:t>
            </a:r>
            <a:r>
              <a:rPr lang="en-US" baseline="30000" dirty="0" smtClean="0"/>
              <a:t>rd</a:t>
            </a:r>
            <a:r>
              <a:rPr lang="en-US" dirty="0" smtClean="0"/>
              <a:t> </a:t>
            </a:r>
            <a:r>
              <a:rPr lang="en-US" dirty="0" err="1" smtClean="0"/>
              <a:t>Sebastoi</a:t>
            </a:r>
            <a:r>
              <a:rPr lang="en-US" dirty="0" smtClean="0"/>
              <a:t>, now the temple of Domitian in </a:t>
            </a:r>
            <a:r>
              <a:rPr lang="en-US" dirty="0" err="1" smtClean="0"/>
              <a:t>Ephesos</a:t>
            </a:r>
            <a:endParaRPr lang="en-US" dirty="0" smtClean="0"/>
          </a:p>
          <a:p>
            <a:pPr>
              <a:buFontTx/>
              <a:buChar char="-"/>
            </a:pPr>
            <a:endParaRPr lang="cs-CZ" dirty="0" smtClean="0"/>
          </a:p>
          <a:p>
            <a:endParaRPr lang="cs-CZ"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ortrait Bust of Trajan"/>
          <p:cNvPicPr>
            <a:picLocks noChangeAspect="1" noChangeArrowheads="1"/>
          </p:cNvPicPr>
          <p:nvPr/>
        </p:nvPicPr>
        <p:blipFill>
          <a:blip r:embed="rId2"/>
          <a:srcRect b="4255"/>
          <a:stretch>
            <a:fillRect/>
          </a:stretch>
        </p:blipFill>
        <p:spPr bwMode="auto">
          <a:xfrm>
            <a:off x="5000628" y="714356"/>
            <a:ext cx="3940175" cy="5214974"/>
          </a:xfrm>
          <a:prstGeom prst="rect">
            <a:avLst/>
          </a:prstGeom>
          <a:noFill/>
        </p:spPr>
      </p:pic>
      <p:sp>
        <p:nvSpPr>
          <p:cNvPr id="3" name="TextovéPole 2"/>
          <p:cNvSpPr txBox="1"/>
          <p:nvPr/>
        </p:nvSpPr>
        <p:spPr>
          <a:xfrm>
            <a:off x="0" y="0"/>
            <a:ext cx="5000628" cy="6740307"/>
          </a:xfrm>
          <a:prstGeom prst="rect">
            <a:avLst/>
          </a:prstGeom>
          <a:noFill/>
        </p:spPr>
        <p:txBody>
          <a:bodyPr wrap="square" rtlCol="0">
            <a:spAutoFit/>
          </a:bodyPr>
          <a:lstStyle/>
          <a:p>
            <a:r>
              <a:rPr lang="cs-CZ" b="1" dirty="0" err="1" smtClean="0"/>
              <a:t>Trajan</a:t>
            </a:r>
            <a:endParaRPr lang="en-US" b="1" dirty="0" smtClean="0"/>
          </a:p>
          <a:p>
            <a:endParaRPr lang="cs-CZ" b="1" dirty="0" smtClean="0"/>
          </a:p>
          <a:p>
            <a:pPr>
              <a:buFontTx/>
              <a:buChar char="-"/>
            </a:pPr>
            <a:r>
              <a:rPr lang="en-US" dirty="0" smtClean="0"/>
              <a:t> </a:t>
            </a:r>
            <a:r>
              <a:rPr lang="cs-CZ" dirty="0" err="1" smtClean="0"/>
              <a:t>Marcus</a:t>
            </a:r>
            <a:r>
              <a:rPr lang="cs-CZ" dirty="0" smtClean="0"/>
              <a:t> </a:t>
            </a:r>
            <a:r>
              <a:rPr lang="cs-CZ" dirty="0" err="1" smtClean="0"/>
              <a:t>Ulpius</a:t>
            </a:r>
            <a:r>
              <a:rPr lang="cs-CZ" dirty="0" smtClean="0"/>
              <a:t> </a:t>
            </a:r>
            <a:r>
              <a:rPr lang="cs-CZ" dirty="0" err="1" smtClean="0"/>
              <a:t>Traianus</a:t>
            </a:r>
            <a:r>
              <a:rPr lang="cs-CZ" dirty="0" smtClean="0"/>
              <a:t> (98 – 117)</a:t>
            </a:r>
            <a:r>
              <a:rPr lang="en-US" dirty="0" smtClean="0"/>
              <a:t>, wife </a:t>
            </a:r>
            <a:r>
              <a:rPr lang="en-US" dirty="0" err="1" smtClean="0"/>
              <a:t>Plotina</a:t>
            </a:r>
            <a:endParaRPr lang="en-US" dirty="0" smtClean="0"/>
          </a:p>
          <a:p>
            <a:pPr>
              <a:buFontTx/>
              <a:buChar char="-"/>
            </a:pPr>
            <a:r>
              <a:rPr lang="en-US" dirty="0"/>
              <a:t> </a:t>
            </a:r>
            <a:r>
              <a:rPr lang="en-US" dirty="0" smtClean="0"/>
              <a:t>adopted by </a:t>
            </a:r>
            <a:r>
              <a:rPr lang="en-US" dirty="0" err="1" smtClean="0"/>
              <a:t>Nerva</a:t>
            </a:r>
            <a:r>
              <a:rPr lang="en-US" dirty="0" smtClean="0"/>
              <a:t> in 97</a:t>
            </a:r>
          </a:p>
          <a:p>
            <a:pPr>
              <a:buFontTx/>
              <a:buChar char="-"/>
            </a:pPr>
            <a:r>
              <a:rPr lang="en-US" dirty="0"/>
              <a:t> </a:t>
            </a:r>
            <a:r>
              <a:rPr lang="en-US" dirty="0" smtClean="0"/>
              <a:t>used his military skill to expand </a:t>
            </a:r>
          </a:p>
          <a:p>
            <a:pPr>
              <a:buFontTx/>
              <a:buChar char="-"/>
            </a:pPr>
            <a:r>
              <a:rPr lang="en-US" dirty="0" smtClean="0"/>
              <a:t> the first emperor born in a province – Hispania</a:t>
            </a:r>
          </a:p>
          <a:p>
            <a:pPr>
              <a:buFontTx/>
              <a:buChar char="-"/>
            </a:pPr>
            <a:r>
              <a:rPr lang="en-US" dirty="0"/>
              <a:t> </a:t>
            </a:r>
            <a:r>
              <a:rPr lang="en-US" dirty="0" smtClean="0"/>
              <a:t>his art reflects his military exploits and their consequences for Rome</a:t>
            </a:r>
          </a:p>
          <a:p>
            <a:pPr>
              <a:buFontTx/>
              <a:buChar char="-"/>
            </a:pPr>
            <a:r>
              <a:rPr lang="en-US" dirty="0"/>
              <a:t> </a:t>
            </a:r>
            <a:r>
              <a:rPr lang="en-US" dirty="0" smtClean="0"/>
              <a:t> fought in Spain, against </a:t>
            </a:r>
            <a:r>
              <a:rPr lang="en-US" dirty="0" err="1" smtClean="0"/>
              <a:t>Dacians</a:t>
            </a:r>
            <a:r>
              <a:rPr lang="en-US" dirty="0" smtClean="0"/>
              <a:t> and </a:t>
            </a:r>
            <a:r>
              <a:rPr lang="en-US" dirty="0" err="1" smtClean="0"/>
              <a:t>Parthians</a:t>
            </a:r>
            <a:endParaRPr lang="en-US" dirty="0" smtClean="0"/>
          </a:p>
          <a:p>
            <a:pPr>
              <a:buFontTx/>
              <a:buChar char="-"/>
            </a:pPr>
            <a:r>
              <a:rPr lang="en-US" dirty="0"/>
              <a:t> </a:t>
            </a:r>
            <a:r>
              <a:rPr lang="en-US" dirty="0" smtClean="0"/>
              <a:t>awarded title </a:t>
            </a:r>
            <a:r>
              <a:rPr lang="en-US" i="1" dirty="0" err="1" smtClean="0"/>
              <a:t>Dacicus</a:t>
            </a:r>
            <a:r>
              <a:rPr lang="en-US" i="1" dirty="0" smtClean="0"/>
              <a:t>, </a:t>
            </a:r>
            <a:r>
              <a:rPr lang="en-US" i="1" dirty="0" err="1" smtClean="0"/>
              <a:t>Germanicus</a:t>
            </a:r>
            <a:r>
              <a:rPr lang="en-US" i="1" dirty="0" smtClean="0"/>
              <a:t>, </a:t>
            </a:r>
            <a:r>
              <a:rPr lang="en-US" i="1" dirty="0" err="1" smtClean="0"/>
              <a:t>Parthicus</a:t>
            </a:r>
            <a:endParaRPr lang="en-US" i="1" dirty="0" smtClean="0"/>
          </a:p>
          <a:p>
            <a:pPr>
              <a:buFontTx/>
              <a:buChar char="-"/>
            </a:pPr>
            <a:r>
              <a:rPr lang="en-US" dirty="0"/>
              <a:t> </a:t>
            </a:r>
            <a:r>
              <a:rPr lang="en-US" dirty="0" smtClean="0"/>
              <a:t>preferred the title </a:t>
            </a:r>
            <a:r>
              <a:rPr lang="en-US" i="1" dirty="0" err="1" smtClean="0"/>
              <a:t>princeps</a:t>
            </a:r>
            <a:r>
              <a:rPr lang="en-US" dirty="0" smtClean="0"/>
              <a:t> (not </a:t>
            </a:r>
            <a:r>
              <a:rPr lang="en-US" i="1" dirty="0" err="1" smtClean="0"/>
              <a:t>dominus</a:t>
            </a:r>
            <a:r>
              <a:rPr lang="en-US" i="1" dirty="0" smtClean="0"/>
              <a:t> et </a:t>
            </a:r>
            <a:r>
              <a:rPr lang="en-US" i="1" dirty="0" err="1" smtClean="0"/>
              <a:t>deus</a:t>
            </a:r>
            <a:r>
              <a:rPr lang="en-US" i="1" dirty="0" smtClean="0"/>
              <a:t> </a:t>
            </a:r>
            <a:r>
              <a:rPr lang="en-US" dirty="0" smtClean="0"/>
              <a:t>as Domitian)</a:t>
            </a:r>
          </a:p>
          <a:p>
            <a:pPr>
              <a:buFontTx/>
              <a:buChar char="-"/>
            </a:pPr>
            <a:r>
              <a:rPr lang="en-US" dirty="0"/>
              <a:t> </a:t>
            </a:r>
            <a:r>
              <a:rPr lang="en-US" dirty="0" err="1" smtClean="0"/>
              <a:t>fou</a:t>
            </a:r>
            <a:r>
              <a:rPr lang="cs-CZ" dirty="0" smtClean="0"/>
              <a:t>n</a:t>
            </a:r>
            <a:r>
              <a:rPr lang="en-US" dirty="0" smtClean="0"/>
              <a:t>ding colonies around the world</a:t>
            </a:r>
          </a:p>
          <a:p>
            <a:pPr>
              <a:buFontTx/>
              <a:buChar char="-"/>
            </a:pPr>
            <a:r>
              <a:rPr lang="en-US" dirty="0"/>
              <a:t> </a:t>
            </a:r>
            <a:r>
              <a:rPr lang="en-US" dirty="0" smtClean="0"/>
              <a:t>in Rome – repairs and building of roads, Trajan forum</a:t>
            </a:r>
          </a:p>
          <a:p>
            <a:pPr>
              <a:buFontTx/>
              <a:buChar char="-"/>
            </a:pPr>
            <a:r>
              <a:rPr lang="en-US" dirty="0"/>
              <a:t> </a:t>
            </a:r>
            <a:r>
              <a:rPr lang="en-US" dirty="0" smtClean="0"/>
              <a:t>died at </a:t>
            </a:r>
            <a:r>
              <a:rPr lang="en-US" dirty="0" err="1" smtClean="0"/>
              <a:t>Selinus</a:t>
            </a:r>
            <a:r>
              <a:rPr lang="en-US" dirty="0" smtClean="0"/>
              <a:t>, in Cilicia in 117, on his return to Rome</a:t>
            </a:r>
          </a:p>
          <a:p>
            <a:pPr>
              <a:buFontTx/>
              <a:buChar char="-"/>
            </a:pPr>
            <a:r>
              <a:rPr lang="en-US" dirty="0"/>
              <a:t> </a:t>
            </a:r>
            <a:r>
              <a:rPr lang="en-US" dirty="0" smtClean="0"/>
              <a:t>divinized, ashes in a golden urn deposited in the base of his column</a:t>
            </a:r>
          </a:p>
          <a:p>
            <a:pPr>
              <a:buFontTx/>
              <a:buChar char="-"/>
            </a:pPr>
            <a:r>
              <a:rPr lang="en-US" dirty="0"/>
              <a:t> </a:t>
            </a:r>
            <a:r>
              <a:rPr lang="en-US" dirty="0" smtClean="0"/>
              <a:t>special title </a:t>
            </a:r>
            <a:r>
              <a:rPr lang="en-US" i="1" dirty="0" err="1" smtClean="0"/>
              <a:t>optimus</a:t>
            </a:r>
            <a:r>
              <a:rPr lang="en-US" dirty="0" smtClean="0"/>
              <a:t> (informally from 100, officially from 114)</a:t>
            </a:r>
          </a:p>
          <a:p>
            <a:pPr>
              <a:buFontTx/>
              <a:buChar char="-"/>
            </a:pPr>
            <a:r>
              <a:rPr lang="en-US" dirty="0"/>
              <a:t> </a:t>
            </a:r>
            <a:r>
              <a:rPr lang="en-US" dirty="0" smtClean="0"/>
              <a:t>3</a:t>
            </a:r>
            <a:r>
              <a:rPr lang="en-US" baseline="30000" dirty="0" smtClean="0"/>
              <a:t>rd</a:t>
            </a:r>
            <a:r>
              <a:rPr lang="en-US" dirty="0" smtClean="0"/>
              <a:t> and 4</a:t>
            </a:r>
            <a:r>
              <a:rPr lang="en-US" baseline="30000" dirty="0" smtClean="0"/>
              <a:t>th</a:t>
            </a:r>
            <a:r>
              <a:rPr lang="en-US" dirty="0" smtClean="0"/>
              <a:t> c. AD – emperors – </a:t>
            </a:r>
            <a:r>
              <a:rPr lang="en-US" i="1" dirty="0" err="1" smtClean="0"/>
              <a:t>felicior</a:t>
            </a:r>
            <a:r>
              <a:rPr lang="en-US" i="1" dirty="0" smtClean="0"/>
              <a:t> Augusto, </a:t>
            </a:r>
            <a:r>
              <a:rPr lang="en-US" i="1" dirty="0" err="1" smtClean="0"/>
              <a:t>melior</a:t>
            </a:r>
            <a:r>
              <a:rPr lang="en-US" i="1" dirty="0" smtClean="0"/>
              <a:t> </a:t>
            </a:r>
            <a:r>
              <a:rPr lang="en-US" i="1" dirty="0" err="1" smtClean="0"/>
              <a:t>Traiano</a:t>
            </a:r>
            <a:endParaRPr lang="cs-CZ" i="1" dirty="0" smtClean="0"/>
          </a:p>
          <a:p>
            <a:endParaRPr lang="cs-CZ"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5355312"/>
          </a:xfrm>
          <a:prstGeom prst="rect">
            <a:avLst/>
          </a:prstGeom>
          <a:noFill/>
        </p:spPr>
        <p:txBody>
          <a:bodyPr wrap="square" rtlCol="0">
            <a:spAutoFit/>
          </a:bodyPr>
          <a:lstStyle/>
          <a:p>
            <a:r>
              <a:rPr lang="en-US" b="1" dirty="0" smtClean="0"/>
              <a:t>The sacred precinct</a:t>
            </a:r>
            <a:endParaRPr lang="cs-CZ" dirty="0" smtClean="0"/>
          </a:p>
          <a:p>
            <a:r>
              <a:rPr lang="en-US" dirty="0" smtClean="0"/>
              <a:t>- originally dedicated to </a:t>
            </a:r>
            <a:r>
              <a:rPr lang="en-US" b="1" dirty="0" smtClean="0"/>
              <a:t>Zeus </a:t>
            </a:r>
            <a:r>
              <a:rPr lang="en-US" b="1" dirty="0" err="1" smtClean="0"/>
              <a:t>Philios</a:t>
            </a:r>
            <a:r>
              <a:rPr lang="en-US" dirty="0" smtClean="0"/>
              <a:t> (Latin, Jupiter </a:t>
            </a:r>
            <a:r>
              <a:rPr lang="en-US" dirty="0" err="1" smtClean="0"/>
              <a:t>Amicalis</a:t>
            </a:r>
            <a:r>
              <a:rPr lang="en-US" dirty="0" smtClean="0"/>
              <a:t>) and Roman </a:t>
            </a:r>
            <a:r>
              <a:rPr lang="en-US" b="1" dirty="0" smtClean="0"/>
              <a:t>Emperor Trajan</a:t>
            </a:r>
            <a:r>
              <a:rPr lang="en-US" dirty="0" smtClean="0"/>
              <a:t> </a:t>
            </a:r>
            <a:br>
              <a:rPr lang="en-US" dirty="0" smtClean="0"/>
            </a:br>
            <a:r>
              <a:rPr lang="en-US" dirty="0" smtClean="0"/>
              <a:t>- The </a:t>
            </a:r>
            <a:r>
              <a:rPr lang="en-US" dirty="0" err="1" smtClean="0"/>
              <a:t>epiphet</a:t>
            </a:r>
            <a:r>
              <a:rPr lang="en-US" dirty="0" smtClean="0"/>
              <a:t> "</a:t>
            </a:r>
            <a:r>
              <a:rPr lang="en-US" dirty="0" err="1" smtClean="0"/>
              <a:t>Philios</a:t>
            </a:r>
            <a:r>
              <a:rPr lang="en-US" dirty="0" smtClean="0"/>
              <a:t>" (friendly), previously not known at </a:t>
            </a:r>
            <a:r>
              <a:rPr lang="en-US" dirty="0" err="1" smtClean="0"/>
              <a:t>Pergamon</a:t>
            </a:r>
            <a:r>
              <a:rPr lang="en-US" dirty="0" smtClean="0"/>
              <a:t>, may signify the patronage of Zeus over the bond of friendship between Rome and the Greek cities of Asia</a:t>
            </a:r>
            <a:br>
              <a:rPr lang="en-US" dirty="0" smtClean="0"/>
            </a:br>
            <a:r>
              <a:rPr lang="en-US" dirty="0" smtClean="0"/>
              <a:t/>
            </a:r>
            <a:br>
              <a:rPr lang="en-US" dirty="0" smtClean="0"/>
            </a:br>
            <a:r>
              <a:rPr lang="en-US" b="1" dirty="0" smtClean="0"/>
              <a:t>Hadrian worshipped at the </a:t>
            </a:r>
            <a:r>
              <a:rPr lang="en-US" b="1" dirty="0" err="1" smtClean="0"/>
              <a:t>Trajaneum</a:t>
            </a:r>
            <a:r>
              <a:rPr lang="en-US" dirty="0" smtClean="0"/>
              <a:t/>
            </a:r>
            <a:br>
              <a:rPr lang="en-US" dirty="0" smtClean="0"/>
            </a:br>
            <a:r>
              <a:rPr lang="en-US" dirty="0" smtClean="0"/>
              <a:t>An inscription found at </a:t>
            </a:r>
            <a:r>
              <a:rPr lang="en-US" dirty="0" err="1" smtClean="0"/>
              <a:t>Pergamon</a:t>
            </a:r>
            <a:r>
              <a:rPr lang="en-US" dirty="0" smtClean="0"/>
              <a:t> is the copy of a letter written by Hadrian in 137 AD, in which he turns down the request of the </a:t>
            </a:r>
            <a:r>
              <a:rPr lang="en-US" dirty="0" err="1" smtClean="0"/>
              <a:t>Pergamese</a:t>
            </a:r>
            <a:r>
              <a:rPr lang="en-US" dirty="0" smtClean="0"/>
              <a:t> to build him a temple, but consents to the placing of a statue of him in the temple of his father, the </a:t>
            </a:r>
            <a:r>
              <a:rPr lang="en-US" dirty="0" err="1" smtClean="0"/>
              <a:t>Trajaneum</a:t>
            </a:r>
            <a:r>
              <a:rPr lang="en-US" dirty="0" smtClean="0"/>
              <a:t>.</a:t>
            </a:r>
            <a:br>
              <a:rPr lang="en-US" dirty="0" smtClean="0"/>
            </a:br>
            <a:r>
              <a:rPr lang="en-US" dirty="0" smtClean="0"/>
              <a:t/>
            </a:r>
            <a:br>
              <a:rPr lang="en-US" dirty="0" smtClean="0"/>
            </a:br>
            <a:r>
              <a:rPr lang="en-US" b="1" dirty="0" smtClean="0"/>
              <a:t>Acrolithic statues from the </a:t>
            </a:r>
            <a:r>
              <a:rPr lang="en-US" b="1" dirty="0" err="1" smtClean="0"/>
              <a:t>Trajaneum</a:t>
            </a:r>
            <a:r>
              <a:rPr lang="en-US" dirty="0" smtClean="0"/>
              <a:t/>
            </a:r>
            <a:br>
              <a:rPr lang="en-US" dirty="0" smtClean="0"/>
            </a:br>
            <a:r>
              <a:rPr lang="en-US" dirty="0" smtClean="0"/>
              <a:t>- acrolithic statues: the head of Trajan is one of a pair now in Berlin's </a:t>
            </a:r>
            <a:r>
              <a:rPr lang="en-US" dirty="0" err="1" smtClean="0"/>
              <a:t>Pergamon</a:t>
            </a:r>
            <a:r>
              <a:rPr lang="en-US" dirty="0" smtClean="0"/>
              <a:t> Museum, the other is Hadrian (</a:t>
            </a:r>
            <a:r>
              <a:rPr lang="en-US" dirty="0" err="1" smtClean="0"/>
              <a:t>severly</a:t>
            </a:r>
            <a:r>
              <a:rPr lang="en-US" dirty="0" smtClean="0"/>
              <a:t> damaged, much of the jaw missing)</a:t>
            </a:r>
            <a:br>
              <a:rPr lang="en-US" dirty="0" smtClean="0"/>
            </a:br>
            <a:r>
              <a:rPr lang="en-US" dirty="0" smtClean="0"/>
              <a:t/>
            </a:r>
            <a:br>
              <a:rPr lang="en-US" dirty="0" smtClean="0"/>
            </a:br>
            <a:r>
              <a:rPr lang="en-US" b="1" dirty="0" err="1" smtClean="0"/>
              <a:t>Pergamon's</a:t>
            </a:r>
            <a:r>
              <a:rPr lang="en-US" b="1" dirty="0" smtClean="0"/>
              <a:t> three </a:t>
            </a:r>
            <a:r>
              <a:rPr lang="en-US" b="1" i="1" dirty="0" err="1" smtClean="0"/>
              <a:t>neokoroi</a:t>
            </a:r>
            <a:r>
              <a:rPr lang="en-US" dirty="0" smtClean="0"/>
              <a:t/>
            </a:r>
            <a:br>
              <a:rPr lang="en-US" dirty="0" smtClean="0"/>
            </a:br>
            <a:r>
              <a:rPr lang="en-US" dirty="0" smtClean="0"/>
              <a:t>- </a:t>
            </a:r>
            <a:r>
              <a:rPr lang="en-US" dirty="0" err="1" smtClean="0"/>
              <a:t>Pergamon's</a:t>
            </a:r>
            <a:r>
              <a:rPr lang="en-US" dirty="0" smtClean="0"/>
              <a:t> first </a:t>
            </a:r>
            <a:r>
              <a:rPr lang="en-US" i="1" dirty="0" err="1" smtClean="0"/>
              <a:t>neokoros</a:t>
            </a:r>
            <a:r>
              <a:rPr lang="en-US" dirty="0" smtClean="0"/>
              <a:t>, or "provincial temple" was the Temple of Augustus and Roma, the third </a:t>
            </a:r>
            <a:r>
              <a:rPr lang="en-US" i="1" dirty="0" err="1" smtClean="0"/>
              <a:t>neokoros</a:t>
            </a:r>
            <a:r>
              <a:rPr lang="en-US" dirty="0" smtClean="0"/>
              <a:t> was the Temple of </a:t>
            </a:r>
            <a:r>
              <a:rPr lang="en-US" dirty="0" err="1" smtClean="0"/>
              <a:t>Aesclepieios</a:t>
            </a:r>
            <a:r>
              <a:rPr lang="en-US" dirty="0" smtClean="0"/>
              <a:t> at the </a:t>
            </a:r>
            <a:r>
              <a:rPr lang="en-US" dirty="0" err="1" smtClean="0"/>
              <a:t>Asclepieion</a:t>
            </a:r>
            <a:r>
              <a:rPr lang="en-US" dirty="0" smtClean="0"/>
              <a:t> also dedicated to the Emperor Caracalla</a:t>
            </a:r>
            <a:endParaRPr lang="cs-CZ" dirty="0" smtClean="0"/>
          </a:p>
          <a:p>
            <a:endParaRPr lang="cs-CZ"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4786314" cy="6740307"/>
          </a:xfrm>
          <a:prstGeom prst="rect">
            <a:avLst/>
          </a:prstGeom>
          <a:noFill/>
        </p:spPr>
        <p:txBody>
          <a:bodyPr wrap="square" rtlCol="0">
            <a:spAutoFit/>
          </a:bodyPr>
          <a:lstStyle/>
          <a:p>
            <a:r>
              <a:rPr lang="en-US" b="1" dirty="0" smtClean="0"/>
              <a:t>TRAJANEUM</a:t>
            </a:r>
          </a:p>
          <a:p>
            <a:endParaRPr lang="en-US" b="1" dirty="0" smtClean="0"/>
          </a:p>
          <a:p>
            <a:r>
              <a:rPr lang="en-US" b="1" dirty="0" smtClean="0"/>
              <a:t>Archaeological research</a:t>
            </a:r>
            <a:endParaRPr lang="cs-CZ" dirty="0" smtClean="0"/>
          </a:p>
          <a:p>
            <a:pPr>
              <a:buFontTx/>
              <a:buChar char="-"/>
            </a:pPr>
            <a:r>
              <a:rPr lang="en-US" dirty="0" smtClean="0"/>
              <a:t> uncovered and examined in the years 1879-1880 and 1885 by an architect H. Stiller, but for decades the ruins were left </a:t>
            </a:r>
          </a:p>
          <a:p>
            <a:r>
              <a:rPr lang="en-US" dirty="0" smtClean="0"/>
              <a:t/>
            </a:r>
            <a:br>
              <a:rPr lang="en-US" dirty="0" smtClean="0"/>
            </a:br>
            <a:r>
              <a:rPr lang="en-US" dirty="0" smtClean="0"/>
              <a:t>- 1960's the Turkish Administration initialized the process of its restoration - German Archaeological Institute (DAI) </a:t>
            </a:r>
          </a:p>
          <a:p>
            <a:r>
              <a:rPr lang="en-US" dirty="0" smtClean="0"/>
              <a:t/>
            </a:r>
            <a:br>
              <a:rPr lang="en-US" dirty="0" smtClean="0"/>
            </a:br>
            <a:r>
              <a:rPr lang="en-US" dirty="0" smtClean="0"/>
              <a:t>- preparations started in 1965 and in 1976 the restoration program was approved by the Turkish Directorate of Antiquity, finished in 1994</a:t>
            </a:r>
          </a:p>
          <a:p>
            <a:r>
              <a:rPr lang="en-US" dirty="0" smtClean="0"/>
              <a:t/>
            </a:r>
            <a:br>
              <a:rPr lang="en-US" dirty="0" smtClean="0"/>
            </a:br>
            <a:r>
              <a:rPr lang="en-US" dirty="0" smtClean="0"/>
              <a:t>- the reconstruction started with the halls</a:t>
            </a:r>
          </a:p>
          <a:p>
            <a:r>
              <a:rPr lang="en-US" dirty="0" smtClean="0"/>
              <a:t/>
            </a:r>
            <a:br>
              <a:rPr lang="en-US" dirty="0" smtClean="0"/>
            </a:br>
            <a:r>
              <a:rPr lang="en-US" dirty="0" smtClean="0"/>
              <a:t>- method: </a:t>
            </a:r>
            <a:r>
              <a:rPr lang="en-US" dirty="0" err="1" smtClean="0"/>
              <a:t>anastylosis</a:t>
            </a:r>
            <a:r>
              <a:rPr lang="en-US" dirty="0" smtClean="0"/>
              <a:t> – the reassembly of existing, but loose parts</a:t>
            </a:r>
          </a:p>
          <a:p>
            <a:r>
              <a:rPr lang="en-US" dirty="0" smtClean="0"/>
              <a:t/>
            </a:r>
            <a:br>
              <a:rPr lang="en-US" dirty="0" smtClean="0"/>
            </a:br>
            <a:r>
              <a:rPr lang="en-US" dirty="0" smtClean="0"/>
              <a:t>- statues of Trajan, Zeus </a:t>
            </a:r>
            <a:r>
              <a:rPr lang="en-US" dirty="0" err="1" smtClean="0"/>
              <a:t>Philios</a:t>
            </a:r>
            <a:r>
              <a:rPr lang="en-US" dirty="0" smtClean="0"/>
              <a:t> and Hadrian were found during the reconstruction process which are now in the </a:t>
            </a:r>
            <a:r>
              <a:rPr lang="en-US" dirty="0" err="1" smtClean="0"/>
              <a:t>Pergamon</a:t>
            </a:r>
            <a:r>
              <a:rPr lang="en-US" dirty="0" smtClean="0"/>
              <a:t> Museum in Berlin.</a:t>
            </a:r>
            <a:endParaRPr lang="cs-CZ" dirty="0" smtClean="0"/>
          </a:p>
          <a:p>
            <a:endParaRPr lang="cs-CZ" dirty="0"/>
          </a:p>
        </p:txBody>
      </p:sp>
      <p:pic>
        <p:nvPicPr>
          <p:cNvPr id="3" name="Obrázek 23"/>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tretch>
            <a:fillRect/>
          </a:stretch>
        </p:blipFill>
        <p:spPr>
          <a:xfrm>
            <a:off x="5143504" y="142852"/>
            <a:ext cx="3835771" cy="621510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26" descr="http://farm8.static.flickr.com/7189/6931321279_f370db7f3f.jpg"/>
          <p:cNvPicPr/>
          <p:nvPr/>
        </p:nvPicPr>
        <p:blipFill>
          <a:blip r:embed="rId2">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4595179" y="71414"/>
            <a:ext cx="4548821" cy="3286148"/>
          </a:xfrm>
          <a:prstGeom prst="rect">
            <a:avLst/>
          </a:prstGeom>
          <a:noFill/>
          <a:ln>
            <a:noFill/>
          </a:ln>
        </p:spPr>
      </p:pic>
      <p:sp>
        <p:nvSpPr>
          <p:cNvPr id="3" name="TextovéPole 2"/>
          <p:cNvSpPr txBox="1"/>
          <p:nvPr/>
        </p:nvSpPr>
        <p:spPr>
          <a:xfrm>
            <a:off x="0" y="0"/>
            <a:ext cx="4572000" cy="7571303"/>
          </a:xfrm>
          <a:prstGeom prst="rect">
            <a:avLst/>
          </a:prstGeom>
          <a:noFill/>
        </p:spPr>
        <p:txBody>
          <a:bodyPr wrap="square" rtlCol="0">
            <a:spAutoFit/>
          </a:bodyPr>
          <a:lstStyle/>
          <a:p>
            <a:r>
              <a:rPr lang="en-US" b="1" dirty="0" smtClean="0"/>
              <a:t>TRAJANEUM</a:t>
            </a:r>
            <a:endParaRPr lang="en-US" dirty="0" smtClean="0"/>
          </a:p>
          <a:p>
            <a:r>
              <a:rPr lang="en-US" b="1" dirty="0" smtClean="0"/>
              <a:t>Construction</a:t>
            </a:r>
          </a:p>
          <a:p>
            <a:r>
              <a:rPr lang="en-US" dirty="0" smtClean="0"/>
              <a:t>-high podium covered with marble, in the middle of the site, the top of the acropolis hill</a:t>
            </a:r>
          </a:p>
          <a:p>
            <a:r>
              <a:rPr lang="en-US" dirty="0" smtClean="0"/>
              <a:t>- the large space - obtained by leveling the rock in the side of the mountain, a platform supported by arches was built</a:t>
            </a:r>
            <a:endParaRPr lang="cs-CZ" dirty="0" smtClean="0"/>
          </a:p>
          <a:p>
            <a:r>
              <a:rPr lang="en-US" dirty="0" smtClean="0"/>
              <a:t>- the structure: strong parallel supporting walls which were covered with barrel vaults </a:t>
            </a:r>
            <a:br>
              <a:rPr lang="en-US" dirty="0" smtClean="0"/>
            </a:br>
            <a:r>
              <a:rPr lang="en-US" dirty="0" smtClean="0"/>
              <a:t>- the substructure towards the valley finishes with an </a:t>
            </a:r>
            <a:r>
              <a:rPr lang="en-US" dirty="0" err="1" smtClean="0"/>
              <a:t>ashlar</a:t>
            </a:r>
            <a:r>
              <a:rPr lang="en-US" dirty="0" smtClean="0"/>
              <a:t> stone wall 23 meters high and consisted of 11 parallel rows of arched tunnels</a:t>
            </a:r>
            <a:br>
              <a:rPr lang="en-US" dirty="0" smtClean="0"/>
            </a:br>
            <a:r>
              <a:rPr lang="en-US" dirty="0" smtClean="0"/>
              <a:t>- the upper part of this wall, with a large arch in front of each vault</a:t>
            </a:r>
            <a:br>
              <a:rPr lang="en-US" dirty="0" smtClean="0"/>
            </a:br>
            <a:r>
              <a:rPr lang="en-US" dirty="0" smtClean="0"/>
              <a:t>- the lower part - the vaults form a passageway</a:t>
            </a:r>
            <a:endParaRPr lang="cs-CZ" dirty="0" smtClean="0"/>
          </a:p>
          <a:p>
            <a:r>
              <a:rPr lang="en-US" dirty="0" smtClean="0"/>
              <a:t>- in late antiquity - increasing value of metals inspired the plundering of ancient buildings. </a:t>
            </a:r>
            <a:endParaRPr lang="cs-CZ" dirty="0" smtClean="0"/>
          </a:p>
          <a:p>
            <a:r>
              <a:rPr lang="en-US" dirty="0" smtClean="0"/>
              <a:t>- in Byzantine period the temple wall facing the valley included in the acropolis fortifications and restored several times</a:t>
            </a:r>
            <a:br>
              <a:rPr lang="en-US" dirty="0" smtClean="0"/>
            </a:br>
            <a:r>
              <a:rPr lang="en-US" dirty="0" smtClean="0"/>
              <a:t>- some parts of the substructure were used as cisterns and warehouses. </a:t>
            </a:r>
            <a:endParaRPr lang="cs-CZ" dirty="0" smtClean="0"/>
          </a:p>
          <a:p>
            <a:r>
              <a:rPr lang="en-US" dirty="0" smtClean="0"/>
              <a:t>- until the end of the 19</a:t>
            </a:r>
            <a:r>
              <a:rPr lang="en-US" baseline="30000" dirty="0" smtClean="0"/>
              <a:t>th</a:t>
            </a:r>
            <a:r>
              <a:rPr lang="en-US" dirty="0" smtClean="0"/>
              <a:t> c. - the marble components of the building served as material for lime burning.</a:t>
            </a:r>
            <a:endParaRPr lang="cs-CZ" dirty="0" smtClean="0"/>
          </a:p>
          <a:p>
            <a:endParaRPr lang="cs-CZ" dirty="0"/>
          </a:p>
        </p:txBody>
      </p:sp>
      <p:pic>
        <p:nvPicPr>
          <p:cNvPr id="4" name="Obrázek 30" descr="http://turkisharchaeonews.net/sites/default/files/pictures/objects/temple-trajan-pergamon/trajaneum_31.jp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4572000" y="3571876"/>
            <a:ext cx="4572000" cy="3214686"/>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7" descr="http://www.turkisharchaeonews.net/sites/default/files/styles/standard/public/pictures/objects/temple-trajan-pergamon/trajaneum_19.jpg?itok=r-gFM38I"/>
          <p:cNvPicPr/>
          <p:nvPr/>
        </p:nvPicPr>
        <p:blipFill>
          <a:blip r:embed="rId2">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0" y="0"/>
            <a:ext cx="4429124" cy="2857496"/>
          </a:xfrm>
          <a:prstGeom prst="rect">
            <a:avLst/>
          </a:prstGeom>
          <a:noFill/>
          <a:ln>
            <a:noFill/>
          </a:ln>
        </p:spPr>
      </p:pic>
      <p:pic>
        <p:nvPicPr>
          <p:cNvPr id="3" name="Obrázek 18" descr="http://www.turkisharchaeonews.net/sites/default/files/styles/standard/public/pictures/objects/temple-trajan-pergamon/trajaneum_22.jpg?itok=Kxbl4mlc"/>
          <p:cNvPicPr/>
          <p:nvPr/>
        </p:nvPicPr>
        <p:blipFill>
          <a:blip r:embed="rId3">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4572000" y="0"/>
            <a:ext cx="4572000" cy="2928934"/>
          </a:xfrm>
          <a:prstGeom prst="rect">
            <a:avLst/>
          </a:prstGeom>
          <a:noFill/>
          <a:ln>
            <a:noFill/>
          </a:ln>
        </p:spPr>
      </p:pic>
      <p:pic>
        <p:nvPicPr>
          <p:cNvPr id="4" name="Obrázek 24" descr="Tunnel of Trajaneum, Upper Acropolis, Ancient City of Pergamon, Bergama, Izmir, Turkey"/>
          <p:cNvPicPr/>
          <p:nvPr/>
        </p:nvPicPr>
        <p:blipFill>
          <a:blip r:embed="rId4">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1643042" y="3026769"/>
            <a:ext cx="5760720" cy="383123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ChangeArrowheads="1"/>
          </p:cNvSpPr>
          <p:nvPr/>
        </p:nvSpPr>
        <p:spPr bwMode="auto">
          <a:xfrm>
            <a:off x="0" y="0"/>
            <a:ext cx="4357718"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mj-lt"/>
                <a:ea typeface="Times New Roman" pitchFamily="18" charset="0"/>
                <a:cs typeface="Arial" pitchFamily="34" charset="0"/>
              </a:rPr>
              <a:t>TRAJANEUM</a:t>
            </a:r>
          </a:p>
          <a:p>
            <a:pPr marL="0" marR="0" lvl="0" indent="0" algn="l" defTabSz="914400" rtl="0" eaLnBrk="1" fontAlgn="base" latinLnBrk="0" hangingPunct="1">
              <a:lnSpc>
                <a:spcPct val="100000"/>
              </a:lnSpc>
              <a:spcBef>
                <a:spcPct val="0"/>
              </a:spcBef>
              <a:spcAft>
                <a:spcPct val="0"/>
              </a:spcAft>
              <a:buClrTx/>
              <a:buSzTx/>
              <a:buFontTx/>
              <a:buNone/>
              <a:tabLst/>
            </a:pPr>
            <a:r>
              <a:rPr lang="en-US" b="1" dirty="0" smtClean="0">
                <a:latin typeface="+mj-lt"/>
                <a:ea typeface="Times New Roman" pitchFamily="18" charset="0"/>
                <a:cs typeface="Arial" pitchFamily="34" charset="0"/>
              </a:rPr>
              <a:t>Typology</a:t>
            </a:r>
            <a:endParaRPr kumimoji="0" lang="en-US" b="1"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b="0" i="0" u="none" strike="noStrike" cap="none" normalizeH="0" baseline="0" dirty="0" smtClean="0">
                <a:ln>
                  <a:noFill/>
                </a:ln>
                <a:solidFill>
                  <a:schemeClr val="tx1"/>
                </a:solidFill>
                <a:effectLst/>
                <a:latin typeface="+mj-lt"/>
                <a:ea typeface="Times New Roman" pitchFamily="18" charset="0"/>
                <a:cs typeface="Arial" pitchFamily="34" charset="0"/>
              </a:rPr>
              <a:t> rectangular podium 68 x 58 meters. </a:t>
            </a:r>
            <a:endParaRPr lang="en-US" dirty="0" smtClean="0">
              <a:latin typeface="+mj-lt"/>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b="0" i="0" u="none" strike="noStrike" cap="none" normalizeH="0" baseline="0" dirty="0" smtClean="0">
                <a:ln>
                  <a:noFill/>
                </a:ln>
                <a:solidFill>
                  <a:schemeClr val="tx1"/>
                </a:solidFill>
                <a:effectLst/>
                <a:latin typeface="+mj-lt"/>
                <a:ea typeface="Times New Roman" pitchFamily="18" charset="0"/>
                <a:cs typeface="Arial" pitchFamily="34" charset="0"/>
              </a:rPr>
              <a:t> the temple stands on the highest point of the</a:t>
            </a:r>
            <a:r>
              <a:rPr kumimoji="0" lang="en-US" b="0" i="0" u="none" strike="noStrike" cap="none" normalizeH="0" dirty="0" smtClean="0">
                <a:ln>
                  <a:noFill/>
                </a:ln>
                <a:solidFill>
                  <a:schemeClr val="tx1"/>
                </a:solidFill>
                <a:effectLst/>
                <a:latin typeface="+mj-lt"/>
                <a:ea typeface="Times New Roman" pitchFamily="18" charset="0"/>
                <a:cs typeface="Arial" pitchFamily="34" charset="0"/>
              </a:rPr>
              <a:t> </a:t>
            </a:r>
            <a:r>
              <a:rPr kumimoji="0" lang="en-US" b="0" i="0" u="none" strike="noStrike" cap="none" normalizeH="0" baseline="0" dirty="0" smtClean="0">
                <a:ln>
                  <a:noFill/>
                </a:ln>
                <a:solidFill>
                  <a:schemeClr val="tx1"/>
                </a:solidFill>
                <a:effectLst/>
                <a:latin typeface="+mj-lt"/>
                <a:ea typeface="Times New Roman" pitchFamily="18" charset="0"/>
                <a:cs typeface="Arial" pitchFamily="34" charset="0"/>
              </a:rPr>
              <a:t>previous </a:t>
            </a:r>
            <a:r>
              <a:rPr kumimoji="0" lang="en-US" b="0" i="0" u="none" strike="noStrike" cap="none" normalizeH="0" baseline="0" dirty="0" smtClean="0">
                <a:ln>
                  <a:noFill/>
                </a:ln>
                <a:solidFill>
                  <a:schemeClr val="tx1"/>
                </a:solidFill>
                <a:effectLst/>
                <a:latin typeface="+mj-lt"/>
                <a:ea typeface="Times New Roman" pitchFamily="18" charset="0"/>
                <a:cs typeface="Arial" pitchFamily="34" charset="0"/>
              </a:rPr>
              <a:t>constructions of terraced residential and trade buildings from the Hellenistic period</a:t>
            </a:r>
            <a:r>
              <a:rPr kumimoji="0" lang="en-US" b="0" i="0" u="none" strike="noStrike" cap="none" normalizeH="0" dirty="0" smtClean="0">
                <a:ln>
                  <a:noFill/>
                </a:ln>
                <a:solidFill>
                  <a:schemeClr val="tx1"/>
                </a:solidFill>
                <a:effectLst/>
                <a:latin typeface="+mj-lt"/>
                <a:ea typeface="Times New Roman" pitchFamily="18" charset="0"/>
                <a:cs typeface="Arial" pitchFamily="34" charset="0"/>
              </a:rPr>
              <a:t> found underneath</a:t>
            </a:r>
            <a:endParaRPr kumimoji="0" lang="cs-CZ" b="0"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b="0" i="0" u="none" strike="noStrike" cap="none" normalizeH="0" baseline="0" dirty="0" smtClean="0">
                <a:ln>
                  <a:noFill/>
                </a:ln>
                <a:solidFill>
                  <a:schemeClr val="tx1"/>
                </a:solidFill>
                <a:effectLst/>
                <a:latin typeface="+mj-lt"/>
                <a:ea typeface="Times New Roman" pitchFamily="18" charset="0"/>
                <a:cs typeface="Arial" pitchFamily="34" charset="0"/>
              </a:rPr>
              <a:t> Greek traditions - the main part of the building - free-standing. </a:t>
            </a:r>
            <a:br>
              <a:rPr kumimoji="0" lang="en-US" b="0" i="0" u="none" strike="noStrike" cap="none" normalizeH="0" baseline="0" dirty="0" smtClean="0">
                <a:ln>
                  <a:noFill/>
                </a:ln>
                <a:solidFill>
                  <a:schemeClr val="tx1"/>
                </a:solidFill>
                <a:effectLst/>
                <a:latin typeface="+mj-lt"/>
                <a:ea typeface="Times New Roman" pitchFamily="18" charset="0"/>
                <a:cs typeface="Arial" pitchFamily="34" charset="0"/>
              </a:rPr>
            </a:br>
            <a:r>
              <a:rPr kumimoji="0" lang="en-US" b="0" i="0" u="none" strike="noStrike" cap="none" normalizeH="0" baseline="0" dirty="0" smtClean="0">
                <a:ln>
                  <a:noFill/>
                </a:ln>
                <a:solidFill>
                  <a:schemeClr val="tx1"/>
                </a:solidFill>
                <a:effectLst/>
                <a:latin typeface="+mj-lt"/>
                <a:ea typeface="Times New Roman" pitchFamily="18" charset="0"/>
                <a:cs typeface="Arial" pitchFamily="34" charset="0"/>
              </a:rPr>
              <a:t>- three sides (</a:t>
            </a:r>
            <a:r>
              <a:rPr kumimoji="0" lang="en-US" b="0" i="0" u="none" strike="noStrike" cap="none" normalizeH="0" baseline="0" dirty="0" err="1" smtClean="0">
                <a:ln>
                  <a:noFill/>
                </a:ln>
                <a:solidFill>
                  <a:schemeClr val="tx1"/>
                </a:solidFill>
                <a:effectLst/>
                <a:latin typeface="+mj-lt"/>
                <a:ea typeface="Times New Roman" pitchFamily="18" charset="0"/>
                <a:cs typeface="Arial" pitchFamily="34" charset="0"/>
              </a:rPr>
              <a:t>north,east</a:t>
            </a:r>
            <a:r>
              <a:rPr kumimoji="0" lang="en-US" b="0" i="0" u="none" strike="noStrike" cap="none" normalizeH="0" baseline="0" dirty="0" smtClean="0">
                <a:ln>
                  <a:noFill/>
                </a:ln>
                <a:solidFill>
                  <a:schemeClr val="tx1"/>
                </a:solidFill>
                <a:effectLst/>
                <a:latin typeface="+mj-lt"/>
                <a:ea typeface="Times New Roman" pitchFamily="18" charset="0"/>
                <a:cs typeface="Arial" pitchFamily="34" charset="0"/>
              </a:rPr>
              <a:t> and south)- surrounded by </a:t>
            </a:r>
            <a:r>
              <a:rPr kumimoji="0" lang="en-US" b="0" i="0" u="none" strike="noStrike" cap="none" normalizeH="0" baseline="0" dirty="0" err="1" smtClean="0">
                <a:ln>
                  <a:noFill/>
                </a:ln>
                <a:solidFill>
                  <a:schemeClr val="tx1"/>
                </a:solidFill>
                <a:effectLst/>
                <a:latin typeface="+mj-lt"/>
                <a:ea typeface="Times New Roman" pitchFamily="18" charset="0"/>
                <a:cs typeface="Arial" pitchFamily="34" charset="0"/>
              </a:rPr>
              <a:t>stoas</a:t>
            </a:r>
            <a:r>
              <a:rPr kumimoji="0" lang="en-US" b="0" i="0" u="none" strike="noStrike" cap="none" normalizeH="0" baseline="0" dirty="0" smtClean="0">
                <a:ln>
                  <a:noFill/>
                </a:ln>
                <a:solidFill>
                  <a:schemeClr val="tx1"/>
                </a:solidFill>
                <a:effectLst/>
                <a:latin typeface="+mj-lt"/>
                <a:ea typeface="Times New Roman" pitchFamily="18" charset="0"/>
                <a:cs typeface="Arial" pitchFamily="34" charset="0"/>
              </a:rPr>
              <a:t> with monolithic columns and a special form of Corinthian capitals</a:t>
            </a:r>
          </a:p>
          <a:p>
            <a:pPr eaLnBrk="0" fontAlgn="base" hangingPunct="0">
              <a:spcBef>
                <a:spcPct val="0"/>
              </a:spcBef>
              <a:spcAft>
                <a:spcPct val="0"/>
              </a:spcAft>
              <a:buFontTx/>
              <a:buChar char="-"/>
            </a:pPr>
            <a:r>
              <a:rPr lang="en-US" dirty="0" smtClean="0"/>
              <a:t> the west side was left open so that the temple could be seen and admired from below the Acropolis and the surrounding countryside.</a:t>
            </a:r>
            <a:br>
              <a:rPr lang="en-US" dirty="0" smtClean="0"/>
            </a:br>
            <a:r>
              <a:rPr lang="en-US" dirty="0" smtClean="0"/>
              <a:t>- the </a:t>
            </a:r>
            <a:r>
              <a:rPr lang="en-US" dirty="0" err="1" smtClean="0"/>
              <a:t>stoa</a:t>
            </a:r>
            <a:r>
              <a:rPr lang="en-US" dirty="0" smtClean="0"/>
              <a:t> on the back of the temple is higher than others by 5 meters, because of the terrain unevenness.</a:t>
            </a:r>
            <a:endParaRPr lang="cs-CZ" dirty="0" smtClean="0"/>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Obrázek 19" descr="The Temple of Trajan in the Trajaneum of the Pergamon Acropolis, Turkey at My Favourite Planet"/>
          <p:cNvPicPr/>
          <p:nvPr/>
        </p:nvPicPr>
        <p:blipFill>
          <a:blip r:embed="rId2">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l="2877" r="2877"/>
          <a:stretch>
            <a:fillRect/>
          </a:stretch>
        </p:blipFill>
        <p:spPr bwMode="auto">
          <a:xfrm>
            <a:off x="4286248" y="1"/>
            <a:ext cx="4857752" cy="3143247"/>
          </a:xfrm>
          <a:prstGeom prst="rect">
            <a:avLst/>
          </a:prstGeom>
          <a:noFill/>
          <a:ln>
            <a:noFill/>
          </a:ln>
        </p:spPr>
      </p:pic>
      <p:pic>
        <p:nvPicPr>
          <p:cNvPr id="4" name="Obrázek 27" descr="http://www.turkisharchaeonews.net/sites/default/files/styles/standard/public/pictures/objects/temple-trajan-pergamon/trajaneum_07.jpg?itok=HWZXQcHa"/>
          <p:cNvPicPr/>
          <p:nvPr/>
        </p:nvPicPr>
        <p:blipFill>
          <a:blip r:embed="rId3">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4286248" y="3286124"/>
            <a:ext cx="4857752" cy="357187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ChangeArrowheads="1"/>
          </p:cNvSpPr>
          <p:nvPr/>
        </p:nvSpPr>
        <p:spPr bwMode="auto">
          <a:xfrm>
            <a:off x="0" y="0"/>
            <a:ext cx="4143372" cy="50783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mj-lt"/>
                <a:ea typeface="Times New Roman" pitchFamily="18" charset="0"/>
                <a:cs typeface="Arial" pitchFamily="34" charset="0"/>
              </a:rPr>
              <a:t>TRAJANEUM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mj-lt"/>
                <a:ea typeface="Times New Roman" pitchFamily="18" charset="0"/>
                <a:cs typeface="Arial" pitchFamily="34" charset="0"/>
              </a:rPr>
              <a:t>Temple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dirty="0" smtClean="0">
              <a:ln>
                <a:noFill/>
              </a:ln>
              <a:solidFill>
                <a:schemeClr val="tx1"/>
              </a:solidFill>
              <a:effectLst/>
              <a:latin typeface="+mj-lt"/>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en-US" b="0" i="0" u="none" strike="noStrike" cap="none" normalizeH="0" baseline="0" dirty="0" smtClean="0">
                <a:ln>
                  <a:noFill/>
                </a:ln>
                <a:solidFill>
                  <a:schemeClr val="tx1"/>
                </a:solidFill>
                <a:effectLst/>
                <a:latin typeface="+mj-lt"/>
                <a:ea typeface="Times New Roman" pitchFamily="18" charset="0"/>
                <a:cs typeface="Arial" pitchFamily="34" charset="0"/>
              </a:rPr>
              <a:t> a </a:t>
            </a:r>
            <a:r>
              <a:rPr kumimoji="0" lang="en-US" b="0" i="1" u="none" strike="noStrike" cap="none" normalizeH="0" baseline="0" dirty="0" err="1" smtClean="0">
                <a:ln>
                  <a:noFill/>
                </a:ln>
                <a:solidFill>
                  <a:schemeClr val="tx1"/>
                </a:solidFill>
                <a:effectLst/>
                <a:latin typeface="+mj-lt"/>
                <a:ea typeface="Times New Roman" pitchFamily="18" charset="0"/>
                <a:cs typeface="Arial" pitchFamily="34" charset="0"/>
              </a:rPr>
              <a:t>peripteros</a:t>
            </a:r>
            <a:r>
              <a:rPr kumimoji="0" lang="en-US" b="0" i="0" u="none" strike="noStrike" cap="none" normalizeH="0" baseline="0" dirty="0" smtClean="0">
                <a:ln>
                  <a:noFill/>
                </a:ln>
                <a:solidFill>
                  <a:schemeClr val="tx1"/>
                </a:solidFill>
                <a:effectLst/>
                <a:latin typeface="+mj-lt"/>
                <a:ea typeface="Times New Roman" pitchFamily="18" charset="0"/>
                <a:cs typeface="Arial" pitchFamily="34" charset="0"/>
              </a:rPr>
              <a:t> type, </a:t>
            </a:r>
            <a:r>
              <a:rPr kumimoji="0" lang="en-US" b="0" i="0" u="none" strike="noStrike" cap="none" normalizeH="0" baseline="0" dirty="0" err="1" smtClean="0">
                <a:ln>
                  <a:noFill/>
                </a:ln>
                <a:solidFill>
                  <a:schemeClr val="tx1"/>
                </a:solidFill>
                <a:effectLst/>
                <a:latin typeface="+mj-lt"/>
                <a:ea typeface="Times New Roman" pitchFamily="18" charset="0"/>
                <a:cs typeface="Arial" pitchFamily="34" charset="0"/>
              </a:rPr>
              <a:t>hexastyle</a:t>
            </a:r>
            <a:r>
              <a:rPr kumimoji="0" lang="en-US" b="0" i="0" u="none" strike="noStrike" cap="none" normalizeH="0" baseline="0" dirty="0" smtClean="0">
                <a:ln>
                  <a:noFill/>
                </a:ln>
                <a:solidFill>
                  <a:schemeClr val="tx1"/>
                </a:solidFill>
                <a:effectLst/>
                <a:latin typeface="+mj-lt"/>
                <a:ea typeface="Times New Roman" pitchFamily="18" charset="0"/>
                <a:cs typeface="Arial" pitchFamily="34" charset="0"/>
              </a:rPr>
              <a:t>, with 9 columns on both longer sides, </a:t>
            </a:r>
            <a:r>
              <a:rPr lang="en-US" dirty="0" smtClean="0">
                <a:latin typeface="+mj-lt"/>
                <a:ea typeface="Times New Roman" pitchFamily="18" charset="0"/>
                <a:cs typeface="Arial" pitchFamily="34" charset="0"/>
              </a:rPr>
              <a:t>C</a:t>
            </a:r>
            <a:r>
              <a:rPr kumimoji="0" lang="en-US" b="0" i="0" u="none" strike="noStrike" cap="none" normalizeH="0" baseline="0" dirty="0" smtClean="0">
                <a:ln>
                  <a:noFill/>
                </a:ln>
                <a:solidFill>
                  <a:schemeClr val="tx1"/>
                </a:solidFill>
                <a:effectLst/>
                <a:latin typeface="+mj-lt"/>
                <a:ea typeface="Times New Roman" pitchFamily="18" charset="0"/>
                <a:cs typeface="Arial" pitchFamily="34" charset="0"/>
              </a:rPr>
              <a:t>orinthian order</a:t>
            </a:r>
            <a:br>
              <a:rPr kumimoji="0" lang="en-US" b="0" i="0" u="none" strike="noStrike" cap="none" normalizeH="0" baseline="0" dirty="0" smtClean="0">
                <a:ln>
                  <a:noFill/>
                </a:ln>
                <a:solidFill>
                  <a:schemeClr val="tx1"/>
                </a:solidFill>
                <a:effectLst/>
                <a:latin typeface="+mj-lt"/>
                <a:ea typeface="Times New Roman" pitchFamily="18" charset="0"/>
                <a:cs typeface="Arial" pitchFamily="34" charset="0"/>
              </a:rPr>
            </a:br>
            <a:r>
              <a:rPr kumimoji="0" lang="en-US" b="0" i="0" u="none" strike="noStrike" cap="none" normalizeH="0" baseline="0" dirty="0" smtClean="0">
                <a:ln>
                  <a:noFill/>
                </a:ln>
                <a:solidFill>
                  <a:schemeClr val="tx1"/>
                </a:solidFill>
                <a:effectLst/>
                <a:latin typeface="+mj-lt"/>
                <a:ea typeface="Times New Roman" pitchFamily="18" charset="0"/>
                <a:cs typeface="Arial" pitchFamily="34" charset="0"/>
              </a:rPr>
              <a:t>- next to the temple - an altar where the statues of the emperors once stood</a:t>
            </a:r>
          </a:p>
          <a:p>
            <a:pPr marL="0" marR="0" lvl="0" indent="0" algn="l" defTabSz="914400" rtl="0" eaLnBrk="1" fontAlgn="base" latinLnBrk="0" hangingPunct="1">
              <a:lnSpc>
                <a:spcPct val="100000"/>
              </a:lnSpc>
              <a:spcBef>
                <a:spcPct val="0"/>
              </a:spcBef>
              <a:spcAft>
                <a:spcPct val="0"/>
              </a:spcAft>
              <a:buClrTx/>
              <a:buSzTx/>
              <a:tabLst/>
            </a:pPr>
            <a:r>
              <a:rPr kumimoji="0" lang="en-US" b="0" i="0" u="none" strike="noStrike" cap="none" normalizeH="0" baseline="0" dirty="0" smtClean="0">
                <a:ln>
                  <a:noFill/>
                </a:ln>
                <a:solidFill>
                  <a:schemeClr val="tx1"/>
                </a:solidFill>
                <a:effectLst/>
                <a:latin typeface="+mj-lt"/>
                <a:ea typeface="Times New Roman" pitchFamily="18" charset="0"/>
                <a:cs typeface="Arial" pitchFamily="34" charset="0"/>
              </a:rPr>
              <a:t/>
            </a:r>
            <a:br>
              <a:rPr kumimoji="0" lang="en-US" b="0" i="0" u="none" strike="noStrike" cap="none" normalizeH="0" baseline="0" dirty="0" smtClean="0">
                <a:ln>
                  <a:noFill/>
                </a:ln>
                <a:solidFill>
                  <a:schemeClr val="tx1"/>
                </a:solidFill>
                <a:effectLst/>
                <a:latin typeface="+mj-lt"/>
                <a:ea typeface="Times New Roman" pitchFamily="18" charset="0"/>
                <a:cs typeface="Arial" pitchFamily="34" charset="0"/>
              </a:rPr>
            </a:br>
            <a:r>
              <a:rPr kumimoji="0" lang="en-US" b="0" i="0" u="none" strike="noStrike" cap="none" normalizeH="0" baseline="0" dirty="0" smtClean="0">
                <a:ln>
                  <a:noFill/>
                </a:ln>
                <a:solidFill>
                  <a:schemeClr val="tx1"/>
                </a:solidFill>
                <a:effectLst/>
                <a:latin typeface="+mj-lt"/>
                <a:ea typeface="Times New Roman" pitchFamily="18" charset="0"/>
                <a:cs typeface="Arial" pitchFamily="34" charset="0"/>
              </a:rPr>
              <a:t>- near the entrance to the </a:t>
            </a:r>
            <a:r>
              <a:rPr kumimoji="0" lang="en-US" b="0" i="0" u="none" strike="noStrike" cap="none" normalizeH="0" baseline="0" dirty="0" err="1" smtClean="0">
                <a:ln>
                  <a:noFill/>
                </a:ln>
                <a:solidFill>
                  <a:schemeClr val="tx1"/>
                </a:solidFill>
                <a:effectLst/>
                <a:latin typeface="+mj-lt"/>
                <a:ea typeface="Times New Roman" pitchFamily="18" charset="0"/>
                <a:cs typeface="Arial" pitchFamily="34" charset="0"/>
              </a:rPr>
              <a:t>Trajaneum</a:t>
            </a:r>
            <a:r>
              <a:rPr kumimoji="0" lang="en-US" b="0" i="0" u="none" strike="noStrike" cap="none" normalizeH="0" baseline="0" dirty="0" smtClean="0">
                <a:ln>
                  <a:noFill/>
                </a:ln>
                <a:solidFill>
                  <a:schemeClr val="tx1"/>
                </a:solidFill>
                <a:effectLst/>
                <a:latin typeface="+mj-lt"/>
                <a:ea typeface="Times New Roman" pitchFamily="18" charset="0"/>
                <a:cs typeface="Arial" pitchFamily="34" charset="0"/>
              </a:rPr>
              <a:t> two inscriptions:</a:t>
            </a:r>
          </a:p>
          <a:p>
            <a:pPr marL="342900" marR="0" lvl="0" indent="-342900" algn="l" defTabSz="914400" rtl="0" eaLnBrk="1" fontAlgn="base" latinLnBrk="0" hangingPunct="1">
              <a:lnSpc>
                <a:spcPct val="100000"/>
              </a:lnSpc>
              <a:spcBef>
                <a:spcPct val="0"/>
              </a:spcBef>
              <a:spcAft>
                <a:spcPct val="0"/>
              </a:spcAft>
              <a:buClrTx/>
              <a:buSzTx/>
              <a:buAutoNum type="alphaLcParenR"/>
              <a:tabLst/>
            </a:pPr>
            <a:r>
              <a:rPr kumimoji="0" lang="en-US" b="0" i="0" u="none" strike="noStrike" cap="none" normalizeH="0" baseline="0" dirty="0" smtClean="0">
                <a:ln>
                  <a:noFill/>
                </a:ln>
                <a:solidFill>
                  <a:schemeClr val="tx1"/>
                </a:solidFill>
                <a:effectLst/>
                <a:latin typeface="+mj-lt"/>
                <a:ea typeface="Times New Roman" pitchFamily="18" charset="0"/>
                <a:cs typeface="Arial" pitchFamily="34" charset="0"/>
              </a:rPr>
              <a:t>from the city of Thyatira and it congratulates </a:t>
            </a:r>
            <a:r>
              <a:rPr kumimoji="0" lang="en-US" b="0" i="0" u="none" strike="noStrike" cap="none" normalizeH="0" baseline="0" dirty="0" err="1" smtClean="0">
                <a:ln>
                  <a:noFill/>
                </a:ln>
                <a:solidFill>
                  <a:schemeClr val="tx1"/>
                </a:solidFill>
                <a:effectLst/>
                <a:latin typeface="+mj-lt"/>
                <a:ea typeface="Times New Roman" pitchFamily="18" charset="0"/>
                <a:cs typeface="Arial" pitchFamily="34" charset="0"/>
              </a:rPr>
              <a:t>Pergamon</a:t>
            </a:r>
            <a:r>
              <a:rPr kumimoji="0" lang="en-US" b="0" i="0" u="none" strike="noStrike" cap="none" normalizeH="0" baseline="0" dirty="0" smtClean="0">
                <a:ln>
                  <a:noFill/>
                </a:ln>
                <a:solidFill>
                  <a:schemeClr val="tx1"/>
                </a:solidFill>
                <a:effectLst/>
                <a:latin typeface="+mj-lt"/>
                <a:ea typeface="Times New Roman" pitchFamily="18" charset="0"/>
                <a:cs typeface="Arial" pitchFamily="34" charset="0"/>
              </a:rPr>
              <a:t> for becoming </a:t>
            </a:r>
            <a:r>
              <a:rPr kumimoji="0" lang="en-US" b="0" i="1" u="none" strike="noStrike" cap="none" normalizeH="0" baseline="0" dirty="0" err="1" smtClean="0">
                <a:ln>
                  <a:noFill/>
                </a:ln>
                <a:solidFill>
                  <a:schemeClr val="tx1"/>
                </a:solidFill>
                <a:effectLst/>
                <a:latin typeface="+mj-lt"/>
                <a:ea typeface="Times New Roman" pitchFamily="18" charset="0"/>
                <a:cs typeface="Arial" pitchFamily="34" charset="0"/>
              </a:rPr>
              <a:t>neokoros</a:t>
            </a:r>
            <a:r>
              <a:rPr kumimoji="0" lang="en-US" b="0" i="0" u="none" strike="noStrike" cap="none" normalizeH="0" baseline="0" dirty="0" smtClean="0">
                <a:ln>
                  <a:noFill/>
                </a:ln>
                <a:solidFill>
                  <a:schemeClr val="tx1"/>
                </a:solidFill>
                <a:effectLst/>
                <a:latin typeface="+mj-lt"/>
                <a:ea typeface="Times New Roman" pitchFamily="18" charset="0"/>
                <a:cs typeface="Arial" pitchFamily="34" charset="0"/>
              </a:rPr>
              <a:t> for two imperial cult temples. </a:t>
            </a:r>
          </a:p>
          <a:p>
            <a:pPr marL="342900" indent="-342900" fontAlgn="base">
              <a:spcBef>
                <a:spcPct val="0"/>
              </a:spcBef>
              <a:spcAft>
                <a:spcPct val="0"/>
              </a:spcAft>
              <a:buFontTx/>
              <a:buAutoNum type="alphaLcParenR"/>
            </a:pPr>
            <a:r>
              <a:rPr lang="en-US" dirty="0" smtClean="0">
                <a:ea typeface="Times New Roman" pitchFamily="18" charset="0"/>
                <a:cs typeface="Arial" pitchFamily="34" charset="0"/>
              </a:rPr>
              <a:t>from the time of Trajan and it declares him </a:t>
            </a:r>
            <a:r>
              <a:rPr lang="en-US" i="1" dirty="0" smtClean="0">
                <a:ea typeface="Times New Roman" pitchFamily="18" charset="0"/>
                <a:cs typeface="Arial" pitchFamily="34" charset="0"/>
              </a:rPr>
              <a:t>the lord of the land and the sea</a:t>
            </a:r>
            <a:r>
              <a:rPr lang="en-US" dirty="0" smtClean="0">
                <a:ea typeface="Times New Roman" pitchFamily="18" charset="0"/>
                <a:cs typeface="Arial" pitchFamily="34" charset="0"/>
              </a:rPr>
              <a:t>.</a:t>
            </a:r>
            <a:endParaRPr lang="en-US" dirty="0" smtClean="0">
              <a:cs typeface="Arial" pitchFamily="34" charset="0"/>
            </a:endParaRPr>
          </a:p>
          <a:p>
            <a:pPr marL="342900" marR="0" lvl="0" indent="-342900" algn="l" defTabSz="914400" rtl="0" eaLnBrk="1" fontAlgn="base" latinLnBrk="0" hangingPunct="1">
              <a:lnSpc>
                <a:spcPct val="100000"/>
              </a:lnSpc>
              <a:spcBef>
                <a:spcPct val="0"/>
              </a:spcBef>
              <a:spcAft>
                <a:spcPct val="0"/>
              </a:spcAft>
              <a:buClrTx/>
              <a:buSzTx/>
              <a:tabLst/>
            </a:pPr>
            <a:endParaRPr kumimoji="0" lang="cs-CZ" b="0" i="0" u="none" strike="noStrike" cap="none" normalizeH="0" baseline="0" dirty="0" smtClean="0">
              <a:ln>
                <a:noFill/>
              </a:ln>
              <a:solidFill>
                <a:schemeClr val="tx1"/>
              </a:solidFill>
              <a:effectLst/>
              <a:latin typeface="+mj-lt"/>
              <a:ea typeface="Times New Roman" pitchFamily="18" charset="0"/>
              <a:cs typeface="Arial" pitchFamily="34" charset="0"/>
            </a:endParaRPr>
          </a:p>
        </p:txBody>
      </p:sp>
      <p:pic>
        <p:nvPicPr>
          <p:cNvPr id="3" name="Obrázek 20" descr="The Temple of Trajan in Pergamon "/>
          <p:cNvPicPr/>
          <p:nvPr/>
        </p:nvPicPr>
        <p:blipFill>
          <a:blip r:embed="rId2">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4214810" y="1"/>
            <a:ext cx="4929190" cy="3429000"/>
          </a:xfrm>
          <a:prstGeom prst="rect">
            <a:avLst/>
          </a:prstGeom>
          <a:noFill/>
          <a:ln>
            <a:noFill/>
          </a:ln>
        </p:spPr>
      </p:pic>
      <p:pic>
        <p:nvPicPr>
          <p:cNvPr id="4" name="Obrázek 29" descr="http://turkisharchaeonews.net/sites/default/files/pictures/objects/temple-trajan-pergamon/trajaneum_14.jpg"/>
          <p:cNvPicPr/>
          <p:nvPr/>
        </p:nvPicPr>
        <p:blipFill>
          <a:blip r:embed="rId3"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4214810" y="3571877"/>
            <a:ext cx="4929190" cy="32861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28" descr="http://turkisharchaeonews.net/sites/default/files/pictures/objects/temple-trajan-pergamon/trajaneum_09.jpg"/>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2214546" y="142852"/>
            <a:ext cx="5000660" cy="657229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le:Hadrian Santa Bibiana Massimo.jpg"/>
          <p:cNvPicPr>
            <a:picLocks noChangeAspect="1" noChangeArrowheads="1"/>
          </p:cNvPicPr>
          <p:nvPr/>
        </p:nvPicPr>
        <p:blipFill>
          <a:blip r:embed="rId2"/>
          <a:srcRect l="9034" t="8108" r="4238"/>
          <a:stretch>
            <a:fillRect/>
          </a:stretch>
        </p:blipFill>
        <p:spPr bwMode="auto">
          <a:xfrm>
            <a:off x="5143504" y="642918"/>
            <a:ext cx="3832439" cy="5429288"/>
          </a:xfrm>
          <a:prstGeom prst="rect">
            <a:avLst/>
          </a:prstGeom>
          <a:noFill/>
        </p:spPr>
      </p:pic>
      <p:sp>
        <p:nvSpPr>
          <p:cNvPr id="3" name="TextovéPole 2"/>
          <p:cNvSpPr txBox="1"/>
          <p:nvPr/>
        </p:nvSpPr>
        <p:spPr>
          <a:xfrm>
            <a:off x="0" y="0"/>
            <a:ext cx="5286380" cy="6186309"/>
          </a:xfrm>
          <a:prstGeom prst="rect">
            <a:avLst/>
          </a:prstGeom>
          <a:noFill/>
        </p:spPr>
        <p:txBody>
          <a:bodyPr wrap="square" rtlCol="0">
            <a:spAutoFit/>
          </a:bodyPr>
          <a:lstStyle/>
          <a:p>
            <a:r>
              <a:rPr lang="en-US" b="1" dirty="0" err="1" smtClean="0"/>
              <a:t>Publius</a:t>
            </a:r>
            <a:r>
              <a:rPr lang="en-US" b="1" dirty="0" smtClean="0"/>
              <a:t> </a:t>
            </a:r>
            <a:r>
              <a:rPr lang="en-US" b="1" dirty="0" err="1" smtClean="0"/>
              <a:t>Aelius</a:t>
            </a:r>
            <a:r>
              <a:rPr lang="en-US" b="1" dirty="0" smtClean="0"/>
              <a:t> </a:t>
            </a:r>
            <a:r>
              <a:rPr lang="en-US" b="1" dirty="0" err="1" smtClean="0"/>
              <a:t>Hadrianus</a:t>
            </a:r>
            <a:r>
              <a:rPr lang="en-US" b="1" dirty="0" smtClean="0"/>
              <a:t> (76 – 139)</a:t>
            </a:r>
            <a:endParaRPr lang="cs-CZ" b="1" dirty="0" smtClean="0"/>
          </a:p>
          <a:p>
            <a:r>
              <a:rPr lang="cs-CZ" dirty="0" smtClean="0"/>
              <a:t>- </a:t>
            </a:r>
            <a:r>
              <a:rPr lang="cs-CZ" i="1" dirty="0" smtClean="0"/>
              <a:t>i</a:t>
            </a:r>
            <a:r>
              <a:rPr lang="en-US" i="1" dirty="0" err="1" smtClean="0"/>
              <a:t>mperium</a:t>
            </a:r>
            <a:r>
              <a:rPr lang="en-US" i="1" dirty="0" smtClean="0"/>
              <a:t> </a:t>
            </a:r>
            <a:r>
              <a:rPr lang="en-US" dirty="0" smtClean="0"/>
              <a:t>in 117 AD</a:t>
            </a:r>
            <a:br>
              <a:rPr lang="en-US" dirty="0" smtClean="0"/>
            </a:br>
            <a:r>
              <a:rPr lang="en-US" dirty="0" smtClean="0"/>
              <a:t>- born in Hispania, a ward of Trajan (family connection)</a:t>
            </a:r>
            <a:br>
              <a:rPr lang="en-US" dirty="0" smtClean="0"/>
            </a:br>
            <a:r>
              <a:rPr lang="en-US" dirty="0" smtClean="0"/>
              <a:t>- </a:t>
            </a:r>
            <a:r>
              <a:rPr lang="cs-CZ" dirty="0" err="1" smtClean="0"/>
              <a:t>educated</a:t>
            </a:r>
            <a:r>
              <a:rPr lang="cs-CZ" dirty="0" smtClean="0"/>
              <a:t> in</a:t>
            </a:r>
            <a:r>
              <a:rPr lang="en-US" dirty="0" smtClean="0"/>
              <a:t> music, arts, love</a:t>
            </a:r>
            <a:r>
              <a:rPr lang="cs-CZ" dirty="0" smtClean="0"/>
              <a:t>d</a:t>
            </a:r>
            <a:r>
              <a:rPr lang="en-US" dirty="0" smtClean="0"/>
              <a:t> Greece and Greek culture</a:t>
            </a:r>
            <a:br>
              <a:rPr lang="en-US" dirty="0" smtClean="0"/>
            </a:br>
            <a:r>
              <a:rPr lang="en-US" dirty="0" smtClean="0"/>
              <a:t>- most of his </a:t>
            </a:r>
            <a:r>
              <a:rPr lang="en-US" dirty="0" err="1" smtClean="0"/>
              <a:t>principate</a:t>
            </a:r>
            <a:r>
              <a:rPr lang="en-US" dirty="0" smtClean="0"/>
              <a:t> – traveling </a:t>
            </a:r>
            <a:r>
              <a:rPr lang="en-US" dirty="0" err="1" smtClean="0"/>
              <a:t>everywh</a:t>
            </a:r>
            <a:r>
              <a:rPr lang="cs-CZ" dirty="0" err="1" smtClean="0"/>
              <a:t>ere</a:t>
            </a:r>
            <a:r>
              <a:rPr lang="en-US" dirty="0" smtClean="0"/>
              <a:t> – statues, monuments, erected in his name</a:t>
            </a:r>
            <a:br>
              <a:rPr lang="en-US" dirty="0" smtClean="0"/>
            </a:br>
            <a:r>
              <a:rPr lang="en-US" dirty="0" smtClean="0"/>
              <a:t>- no military ambitions – consolidating and protecting (Hadrian’s Wall)</a:t>
            </a:r>
            <a:br>
              <a:rPr lang="en-US" dirty="0" smtClean="0"/>
            </a:br>
            <a:r>
              <a:rPr lang="en-US" dirty="0" smtClean="0"/>
              <a:t>- the adoption – suspicious (supported by </a:t>
            </a:r>
            <a:r>
              <a:rPr lang="en-US" dirty="0" err="1" smtClean="0"/>
              <a:t>Plotina</a:t>
            </a:r>
            <a:r>
              <a:rPr lang="en-US" dirty="0" smtClean="0"/>
              <a:t>)</a:t>
            </a:r>
            <a:br>
              <a:rPr lang="en-US" dirty="0" smtClean="0"/>
            </a:br>
            <a:r>
              <a:rPr lang="en-US" dirty="0" smtClean="0"/>
              <a:t>- patron of architecture – amateur architect, designed</a:t>
            </a:r>
            <a:r>
              <a:rPr lang="cs-CZ" dirty="0" smtClean="0"/>
              <a:t> </a:t>
            </a:r>
            <a:r>
              <a:rPr lang="cs-CZ" dirty="0" err="1" smtClean="0"/>
              <a:t>the</a:t>
            </a:r>
            <a:r>
              <a:rPr lang="cs-CZ" dirty="0" smtClean="0"/>
              <a:t> Temple</a:t>
            </a:r>
            <a:r>
              <a:rPr lang="en-US" dirty="0" smtClean="0"/>
              <a:t> of Venus and Roma</a:t>
            </a:r>
            <a:br>
              <a:rPr lang="en-US" dirty="0" smtClean="0"/>
            </a:br>
            <a:r>
              <a:rPr lang="en-US" dirty="0" smtClean="0"/>
              <a:t>- </a:t>
            </a:r>
            <a:r>
              <a:rPr lang="en-US" dirty="0" err="1" smtClean="0"/>
              <a:t>Apollodorus</a:t>
            </a:r>
            <a:r>
              <a:rPr lang="en-US" dirty="0" smtClean="0"/>
              <a:t> of Damascus – Hadrian designed and “drew pumpkins”</a:t>
            </a:r>
            <a:br>
              <a:rPr lang="en-US" dirty="0" smtClean="0"/>
            </a:br>
            <a:r>
              <a:rPr lang="en-US" dirty="0" smtClean="0"/>
              <a:t>- Villa in Tivoli – pumpkin-vaulted structures</a:t>
            </a:r>
            <a:br>
              <a:rPr lang="en-US" dirty="0" smtClean="0"/>
            </a:br>
            <a:r>
              <a:rPr lang="en-US" dirty="0" smtClean="0"/>
              <a:t>112 archon eponymous</a:t>
            </a:r>
            <a:br>
              <a:rPr lang="en-US" dirty="0" smtClean="0"/>
            </a:br>
            <a:r>
              <a:rPr lang="en-US" dirty="0" smtClean="0"/>
              <a:t/>
            </a:r>
            <a:br>
              <a:rPr lang="en-US" dirty="0" smtClean="0"/>
            </a:br>
            <a:r>
              <a:rPr lang="en-US" dirty="0" smtClean="0"/>
              <a:t>Athens – Roman Agora – Arch of Hadrian, </a:t>
            </a:r>
            <a:r>
              <a:rPr lang="en-US" dirty="0" err="1" smtClean="0"/>
              <a:t>Olympieon</a:t>
            </a:r>
            <a:r>
              <a:rPr lang="en-US" dirty="0" smtClean="0"/>
              <a:t>, Library, the Theatre of Dionysius</a:t>
            </a:r>
            <a:br>
              <a:rPr lang="en-US" dirty="0" smtClean="0"/>
            </a:br>
            <a:r>
              <a:rPr lang="en-US" dirty="0" smtClean="0"/>
              <a:t>- died at </a:t>
            </a:r>
            <a:r>
              <a:rPr lang="en-US" dirty="0" err="1" smtClean="0"/>
              <a:t>Baiae</a:t>
            </a:r>
            <a:r>
              <a:rPr lang="en-US" dirty="0" smtClean="0"/>
              <a:t>, divinized by Senate</a:t>
            </a:r>
            <a:br>
              <a:rPr lang="en-US" dirty="0" smtClean="0"/>
            </a:br>
            <a:endParaRPr lang="cs-CZ" dirty="0" smtClean="0"/>
          </a:p>
          <a:p>
            <a:endParaRPr lang="cs-CZ"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142852"/>
            <a:ext cx="5786446" cy="2308324"/>
          </a:xfrm>
          <a:prstGeom prst="rect">
            <a:avLst/>
          </a:prstGeom>
        </p:spPr>
        <p:txBody>
          <a:bodyPr wrap="square">
            <a:spAutoFit/>
          </a:bodyPr>
          <a:lstStyle/>
          <a:p>
            <a:r>
              <a:rPr lang="en-US" b="1" dirty="0" smtClean="0"/>
              <a:t>Sabina </a:t>
            </a:r>
          </a:p>
          <a:p>
            <a:endParaRPr lang="en-US" b="1" dirty="0" smtClean="0"/>
          </a:p>
          <a:p>
            <a:pPr>
              <a:buFontTx/>
              <a:buChar char="-"/>
            </a:pPr>
            <a:r>
              <a:rPr lang="en-US" dirty="0" smtClean="0"/>
              <a:t>100 – Hadrian married Sabina</a:t>
            </a:r>
          </a:p>
          <a:p>
            <a:pPr>
              <a:buFontTx/>
              <a:buChar char="-"/>
            </a:pPr>
            <a:r>
              <a:rPr lang="en-US" dirty="0" smtClean="0"/>
              <a:t> Sabina died 136/137, divinized by Hadrian and </a:t>
            </a:r>
            <a:r>
              <a:rPr lang="en-US" dirty="0" smtClean="0"/>
              <a:t>honored </a:t>
            </a:r>
            <a:r>
              <a:rPr lang="en-US" dirty="0" smtClean="0"/>
              <a:t>jointly with him after death</a:t>
            </a:r>
          </a:p>
          <a:p>
            <a:pPr>
              <a:buFontTx/>
              <a:buChar char="-"/>
            </a:pPr>
            <a:r>
              <a:rPr lang="en-US" dirty="0" smtClean="0"/>
              <a:t> Ostia – Sabina as Ceres – poppy and an ear of corn (posthumous version)</a:t>
            </a:r>
          </a:p>
          <a:p>
            <a:pPr>
              <a:buFontTx/>
              <a:buChar char="-"/>
            </a:pPr>
            <a:r>
              <a:rPr lang="en-US" dirty="0" smtClean="0"/>
              <a:t> found in the </a:t>
            </a:r>
            <a:r>
              <a:rPr lang="en-US" i="1" dirty="0" err="1" smtClean="0"/>
              <a:t>palaestra</a:t>
            </a:r>
            <a:r>
              <a:rPr lang="en-US" dirty="0" smtClean="0"/>
              <a:t> of the </a:t>
            </a:r>
            <a:r>
              <a:rPr lang="en-US" dirty="0" err="1" smtClean="0"/>
              <a:t>Terme</a:t>
            </a:r>
            <a:r>
              <a:rPr lang="en-US" dirty="0" smtClean="0"/>
              <a:t> </a:t>
            </a:r>
            <a:r>
              <a:rPr lang="en-US" dirty="0" err="1" smtClean="0"/>
              <a:t>di</a:t>
            </a:r>
            <a:r>
              <a:rPr lang="en-US" dirty="0" smtClean="0"/>
              <a:t> </a:t>
            </a:r>
            <a:r>
              <a:rPr lang="en-US" dirty="0" err="1" smtClean="0"/>
              <a:t>Nettuno</a:t>
            </a:r>
            <a:r>
              <a:rPr lang="en-US" dirty="0" smtClean="0"/>
              <a:t>, Ostia </a:t>
            </a:r>
          </a:p>
        </p:txBody>
      </p:sp>
      <p:pic>
        <p:nvPicPr>
          <p:cNvPr id="4098" name="Picture 2" descr="https://farm8.staticflickr.com/7033/6685668427_7be3da5de2_b.jpg"/>
          <p:cNvPicPr>
            <a:picLocks noChangeAspect="1" noChangeArrowheads="1"/>
          </p:cNvPicPr>
          <p:nvPr/>
        </p:nvPicPr>
        <p:blipFill>
          <a:blip r:embed="rId2"/>
          <a:srcRect/>
          <a:stretch>
            <a:fillRect/>
          </a:stretch>
        </p:blipFill>
        <p:spPr bwMode="auto">
          <a:xfrm>
            <a:off x="5786446" y="142852"/>
            <a:ext cx="3170759" cy="6429420"/>
          </a:xfrm>
          <a:prstGeom prst="rect">
            <a:avLst/>
          </a:prstGeom>
          <a:noFill/>
        </p:spPr>
      </p:pic>
      <p:pic>
        <p:nvPicPr>
          <p:cNvPr id="4100" name="Picture 4" descr="Ostia - Site map"/>
          <p:cNvPicPr>
            <a:picLocks noChangeAspect="1" noChangeArrowheads="1"/>
          </p:cNvPicPr>
          <p:nvPr/>
        </p:nvPicPr>
        <p:blipFill>
          <a:blip r:embed="rId3" cstate="print"/>
          <a:srcRect/>
          <a:stretch>
            <a:fillRect/>
          </a:stretch>
        </p:blipFill>
        <p:spPr bwMode="auto">
          <a:xfrm>
            <a:off x="500034" y="2428868"/>
            <a:ext cx="4786346" cy="4176087"/>
          </a:xfrm>
          <a:prstGeom prst="rect">
            <a:avLst/>
          </a:prstGeom>
          <a:noFill/>
        </p:spPr>
      </p:pic>
      <p:sp>
        <p:nvSpPr>
          <p:cNvPr id="5" name="Obdélník 4"/>
          <p:cNvSpPr/>
          <p:nvPr/>
        </p:nvSpPr>
        <p:spPr>
          <a:xfrm>
            <a:off x="3929058" y="3429000"/>
            <a:ext cx="642942" cy="78581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2.staticflickr.com/4/3414/3600992041_74b44606b6.jpg"/>
          <p:cNvPicPr>
            <a:picLocks noChangeAspect="1" noChangeArrowheads="1"/>
          </p:cNvPicPr>
          <p:nvPr/>
        </p:nvPicPr>
        <p:blipFill>
          <a:blip r:embed="rId2"/>
          <a:srcRect b="2499"/>
          <a:stretch>
            <a:fillRect/>
          </a:stretch>
        </p:blipFill>
        <p:spPr bwMode="auto">
          <a:xfrm>
            <a:off x="4429124" y="571480"/>
            <a:ext cx="4435133" cy="5286412"/>
          </a:xfrm>
          <a:prstGeom prst="rect">
            <a:avLst/>
          </a:prstGeom>
          <a:noFill/>
        </p:spPr>
      </p:pic>
      <p:sp>
        <p:nvSpPr>
          <p:cNvPr id="3" name="TextovéPole 2"/>
          <p:cNvSpPr txBox="1"/>
          <p:nvPr/>
        </p:nvSpPr>
        <p:spPr>
          <a:xfrm>
            <a:off x="0" y="0"/>
            <a:ext cx="4357686" cy="6740307"/>
          </a:xfrm>
          <a:prstGeom prst="rect">
            <a:avLst/>
          </a:prstGeom>
          <a:noFill/>
        </p:spPr>
        <p:txBody>
          <a:bodyPr wrap="square" rtlCol="0">
            <a:spAutoFit/>
          </a:bodyPr>
          <a:lstStyle/>
          <a:p>
            <a:r>
              <a:rPr lang="en-US" b="1" dirty="0" smtClean="0"/>
              <a:t>Arco </a:t>
            </a:r>
            <a:r>
              <a:rPr lang="en-US" b="1" dirty="0" err="1" smtClean="0"/>
              <a:t>di</a:t>
            </a:r>
            <a:r>
              <a:rPr lang="en-US" b="1" dirty="0" smtClean="0"/>
              <a:t> </a:t>
            </a:r>
            <a:r>
              <a:rPr lang="en-US" b="1" dirty="0" err="1" smtClean="0"/>
              <a:t>Portogallo</a:t>
            </a:r>
            <a:r>
              <a:rPr lang="en-US" b="1" dirty="0" smtClean="0"/>
              <a:t> (136 – death of Hadrian)</a:t>
            </a:r>
            <a:r>
              <a:rPr lang="en-US" dirty="0" smtClean="0"/>
              <a:t/>
            </a:r>
            <a:br>
              <a:rPr lang="en-US" dirty="0" smtClean="0"/>
            </a:br>
            <a:r>
              <a:rPr lang="en-US" dirty="0" smtClean="0"/>
              <a:t>- 2 reliefs – Palazzo </a:t>
            </a:r>
            <a:r>
              <a:rPr lang="en-US" dirty="0" err="1" smtClean="0"/>
              <a:t>dei</a:t>
            </a:r>
            <a:r>
              <a:rPr lang="en-US" dirty="0" smtClean="0"/>
              <a:t> </a:t>
            </a:r>
            <a:r>
              <a:rPr lang="en-US" dirty="0" err="1" smtClean="0"/>
              <a:t>Conservatori</a:t>
            </a:r>
            <a:r>
              <a:rPr lang="en-US" dirty="0" smtClean="0"/>
              <a:t> – Sabina’s apotheosis, Hadrian’s </a:t>
            </a:r>
            <a:r>
              <a:rPr lang="en-US" i="1" dirty="0" err="1" smtClean="0"/>
              <a:t>alimentaria</a:t>
            </a:r>
            <a:r>
              <a:rPr lang="en-US" dirty="0" smtClean="0"/>
              <a:t/>
            </a:r>
            <a:br>
              <a:rPr lang="en-US" dirty="0" smtClean="0"/>
            </a:br>
            <a:r>
              <a:rPr lang="en-US" dirty="0" smtClean="0"/>
              <a:t>- the form is unknown (maybe arch or altar)</a:t>
            </a:r>
            <a:br>
              <a:rPr lang="en-US" dirty="0" smtClean="0"/>
            </a:br>
            <a:r>
              <a:rPr lang="en-US" dirty="0" smtClean="0"/>
              <a:t>- found close to Portuguese </a:t>
            </a:r>
            <a:r>
              <a:rPr lang="en-US" dirty="0" err="1" smtClean="0"/>
              <a:t>ambassy</a:t>
            </a:r>
            <a:endParaRPr lang="cs-CZ" dirty="0" smtClean="0"/>
          </a:p>
          <a:p>
            <a:endParaRPr lang="en-US" b="1" dirty="0" smtClean="0"/>
          </a:p>
          <a:p>
            <a:r>
              <a:rPr lang="en-US" b="1" dirty="0" smtClean="0"/>
              <a:t>Apotheosis of Sabina</a:t>
            </a:r>
          </a:p>
          <a:p>
            <a:r>
              <a:rPr lang="en-US" dirty="0" smtClean="0"/>
              <a:t>- the first depiction of the apotheosis of an empress in monumental sculpture</a:t>
            </a:r>
          </a:p>
          <a:p>
            <a:pPr>
              <a:buFontTx/>
              <a:buChar char="-"/>
            </a:pPr>
            <a:r>
              <a:rPr lang="en-US" dirty="0" smtClean="0"/>
              <a:t> also coins</a:t>
            </a:r>
          </a:p>
          <a:p>
            <a:pPr>
              <a:buFontTx/>
              <a:buChar char="-"/>
            </a:pPr>
            <a:r>
              <a:rPr lang="en-US" dirty="0" smtClean="0"/>
              <a:t> characteristic Greek-style coiffure covered with diadem and veil</a:t>
            </a:r>
            <a:br>
              <a:rPr lang="en-US" dirty="0" smtClean="0"/>
            </a:br>
            <a:r>
              <a:rPr lang="en-US" dirty="0" smtClean="0"/>
              <a:t>- seated on winged female personification – </a:t>
            </a:r>
            <a:r>
              <a:rPr lang="en-US" i="1" dirty="0" err="1" smtClean="0"/>
              <a:t>Aeternitas</a:t>
            </a:r>
            <a:r>
              <a:rPr lang="en-US" dirty="0" smtClean="0"/>
              <a:t>(?), who carries a torch</a:t>
            </a:r>
            <a:br>
              <a:rPr lang="en-US" dirty="0" smtClean="0"/>
            </a:br>
            <a:r>
              <a:rPr lang="en-US" dirty="0" smtClean="0"/>
              <a:t>- </a:t>
            </a:r>
            <a:r>
              <a:rPr lang="en-US" i="1" dirty="0" err="1" smtClean="0"/>
              <a:t>Aeternitas</a:t>
            </a:r>
            <a:r>
              <a:rPr lang="en-US" dirty="0" smtClean="0"/>
              <a:t> seems to rise from flaming </a:t>
            </a:r>
            <a:r>
              <a:rPr lang="en-US" i="1" dirty="0" err="1" smtClean="0"/>
              <a:t>ustrinum</a:t>
            </a:r>
            <a:r>
              <a:rPr lang="en-US" dirty="0" smtClean="0"/>
              <a:t> (modern addition?)</a:t>
            </a:r>
            <a:br>
              <a:rPr lang="en-US" dirty="0" smtClean="0"/>
            </a:br>
            <a:r>
              <a:rPr lang="en-US" dirty="0" smtClean="0"/>
              <a:t>- the young figure – watching – Campus </a:t>
            </a:r>
            <a:r>
              <a:rPr lang="en-US" dirty="0" err="1" smtClean="0"/>
              <a:t>Martius</a:t>
            </a:r>
            <a:endParaRPr lang="en-US" dirty="0" smtClean="0"/>
          </a:p>
          <a:p>
            <a:pPr>
              <a:buFontTx/>
              <a:buChar char="-"/>
            </a:pPr>
            <a:r>
              <a:rPr lang="en-US" dirty="0" smtClean="0"/>
              <a:t> Hadrian sitting on the right (figure behind, impossible to identify)</a:t>
            </a:r>
          </a:p>
          <a:p>
            <a:pPr>
              <a:buFontTx/>
              <a:buChar char="-"/>
            </a:pPr>
            <a:r>
              <a:rPr lang="en-US" dirty="0" smtClean="0"/>
              <a:t> all figures in profile</a:t>
            </a:r>
            <a:br>
              <a:rPr lang="en-US" dirty="0" smtClean="0"/>
            </a:br>
            <a:r>
              <a:rPr lang="en-US" dirty="0" smtClean="0"/>
              <a:t>- the style of reliefs – classicizing – elegant figures on a blank background</a:t>
            </a:r>
            <a:endParaRPr lang="cs-CZ" dirty="0" smtClean="0"/>
          </a:p>
          <a:p>
            <a:endParaRPr lang="cs-CZ"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ChangeArrowheads="1"/>
          </p:cNvSpPr>
          <p:nvPr/>
        </p:nvSpPr>
        <p:spPr bwMode="auto">
          <a:xfrm>
            <a:off x="0" y="0"/>
            <a:ext cx="9144000"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Cult</a:t>
            </a:r>
          </a:p>
          <a:p>
            <a:pPr marL="0" marR="0" lvl="0" indent="0" algn="l" defTabSz="914400" rtl="0" eaLnBrk="1" fontAlgn="base" latinLnBrk="0" hangingPunct="1">
              <a:lnSpc>
                <a:spcPct val="100000"/>
              </a:lnSpc>
              <a:spcBef>
                <a:spcPct val="0"/>
              </a:spcBef>
              <a:spcAft>
                <a:spcPct val="0"/>
              </a:spcAft>
              <a:buClrTx/>
              <a:buSzTx/>
              <a:buFontTx/>
              <a:buChar char="-"/>
              <a:tabLst/>
            </a:pPr>
            <a:r>
              <a:rPr lang="en-US" dirty="0" smtClean="0">
                <a:latin typeface="Calibri" pitchFamily="34" charset="0"/>
                <a:ea typeface="Calibri" pitchFamily="34" charset="0"/>
                <a:cs typeface="Times New Roman" pitchFamily="18" charset="0"/>
              </a:rPr>
              <a:t> Pliny, </a:t>
            </a:r>
            <a:r>
              <a:rPr lang="en-US" dirty="0" err="1" smtClean="0">
                <a:latin typeface="Calibri" pitchFamily="34" charset="0"/>
                <a:ea typeface="Calibri" pitchFamily="34" charset="0"/>
                <a:cs typeface="Times New Roman" pitchFamily="18" charset="0"/>
              </a:rPr>
              <a:t>Dio</a:t>
            </a:r>
            <a:r>
              <a:rPr lang="en-US" dirty="0" smtClean="0">
                <a:latin typeface="Calibri" pitchFamily="34" charset="0"/>
                <a:ea typeface="Calibri" pitchFamily="34" charset="0"/>
                <a:cs typeface="Times New Roman" pitchFamily="18" charset="0"/>
              </a:rPr>
              <a:t> Cassius</a:t>
            </a:r>
          </a:p>
          <a:p>
            <a:pPr lvl="0" fontAlgn="base">
              <a:spcBef>
                <a:spcPct val="0"/>
              </a:spcBef>
              <a:spcAft>
                <a:spcPct val="0"/>
              </a:spcAft>
              <a:buFontTx/>
              <a:buChar char="-"/>
            </a:pPr>
            <a:r>
              <a:rPr lang="en-US" dirty="0">
                <a:latin typeface="Calibri" pitchFamily="34" charset="0"/>
                <a:ea typeface="Calibri" pitchFamily="34" charset="0"/>
                <a:cs typeface="Times New Roman" pitchFamily="18" charset="0"/>
              </a:rPr>
              <a:t> </a:t>
            </a:r>
            <a:r>
              <a:rPr kumimoji="0" lang="en-US"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Nerva</a:t>
            </a: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a:t>
            </a:r>
            <a:r>
              <a:rPr kumimoji="0" lang="en-US" b="0" i="1"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providentia</a:t>
            </a:r>
            <a:r>
              <a:rPr kumimoji="0" lang="en-US"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b="0" i="1"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deorum</a:t>
            </a:r>
            <a:r>
              <a:rPr kumimoji="0" lang="en-US" b="0" i="1"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b="0" i="1"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 good heir to the throne, made gods his advisors</a:t>
            </a:r>
          </a:p>
          <a:p>
            <a:pPr lvl="0" fontAlgn="base">
              <a:spcBef>
                <a:spcPct val="0"/>
              </a:spcBef>
              <a:spcAft>
                <a:spcPct val="0"/>
              </a:spcAft>
              <a:buFontTx/>
              <a:buChar char="-"/>
            </a:pPr>
            <a:r>
              <a:rPr lang="en-US" dirty="0">
                <a:latin typeface="Calibri" pitchFamily="34" charset="0"/>
                <a:ea typeface="Calibri" pitchFamily="34" charset="0"/>
                <a:cs typeface="Times New Roman" pitchFamily="18" charset="0"/>
              </a:rPr>
              <a:t> </a:t>
            </a: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adoption of Trajan – the temple of Jupiter </a:t>
            </a:r>
            <a:r>
              <a:rPr kumimoji="0" lang="en-US"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Optimus</a:t>
            </a: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Maximus</a:t>
            </a:r>
            <a:endPar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fontAlgn="base">
              <a:spcBef>
                <a:spcPct val="0"/>
              </a:spcBef>
              <a:spcAft>
                <a:spcPct val="0"/>
              </a:spcAft>
              <a:buFontTx/>
              <a:buChar char="-"/>
            </a:pPr>
            <a:r>
              <a:rPr lang="en-US" dirty="0">
                <a:latin typeface="Calibri" pitchFamily="34" charset="0"/>
                <a:ea typeface="Calibri" pitchFamily="34" charset="0"/>
                <a:cs typeface="Times New Roman" pitchFamily="18" charset="0"/>
              </a:rPr>
              <a:t> </a:t>
            </a: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Trajan elected by the gods,</a:t>
            </a:r>
            <a:r>
              <a:rPr kumimoji="0" lang="en-US"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through </a:t>
            </a:r>
            <a:r>
              <a:rPr kumimoji="0" lang="en-US"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Nerva</a:t>
            </a: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it was implemented and maintained its legitimacy, the same with Hadrian</a:t>
            </a:r>
          </a:p>
          <a:p>
            <a:pPr fontAlgn="base">
              <a:spcBef>
                <a:spcPct val="0"/>
              </a:spcBef>
              <a:spcAft>
                <a:spcPct val="0"/>
              </a:spcAft>
              <a:buFontTx/>
              <a:buChar char="-"/>
            </a:pPr>
            <a:r>
              <a:rPr lang="en-US" dirty="0">
                <a:latin typeface="Calibri" pitchFamily="34" charset="0"/>
                <a:ea typeface="Calibri" pitchFamily="34" charset="0"/>
                <a:cs typeface="Times New Roman" pitchFamily="18" charset="0"/>
              </a:rPr>
              <a:t> </a:t>
            </a:r>
            <a:r>
              <a:rPr lang="en-US" dirty="0" smtClean="0">
                <a:latin typeface="Calibri" pitchFamily="34" charset="0"/>
                <a:ea typeface="Calibri" pitchFamily="34" charset="0"/>
                <a:cs typeface="Times New Roman" pitchFamily="18" charset="0"/>
              </a:rPr>
              <a:t> a</a:t>
            </a:r>
            <a:r>
              <a:rPr lang="en-US" dirty="0" smtClean="0"/>
              <a:t>ssimilation – transformed from a mortal into a leader destined by providence</a:t>
            </a:r>
            <a:endPar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fontAlgn="base">
              <a:spcBef>
                <a:spcPct val="0"/>
              </a:spcBef>
              <a:spcAft>
                <a:spcPct val="0"/>
              </a:spcAft>
              <a:buFontTx/>
              <a:buChar char="-"/>
            </a:pPr>
            <a:r>
              <a:rPr lang="en-US" dirty="0" smtClean="0">
                <a:latin typeface="Calibri" pitchFamily="34" charset="0"/>
                <a:ea typeface="Calibri" pitchFamily="34" charset="0"/>
                <a:cs typeface="Times New Roman" pitchFamily="18" charset="0"/>
              </a:rPr>
              <a:t> </a:t>
            </a:r>
            <a:r>
              <a:rPr lang="en-US" dirty="0">
                <a:latin typeface="Calibri" pitchFamily="34" charset="0"/>
                <a:ea typeface="Calibri" pitchFamily="34" charset="0"/>
                <a:cs typeface="Times New Roman" pitchFamily="18" charset="0"/>
              </a:rPr>
              <a:t>c</a:t>
            </a:r>
            <a:r>
              <a:rPr lang="en-US" dirty="0" smtClean="0"/>
              <a:t>aptured the land of Armenians – senate – honors and title </a:t>
            </a:r>
            <a:r>
              <a:rPr lang="en-US" i="1" dirty="0" err="1" smtClean="0"/>
              <a:t>optimus</a:t>
            </a:r>
            <a:r>
              <a:rPr lang="en-US" dirty="0" smtClean="0"/>
              <a:t> (restricted for Jupiter)</a:t>
            </a:r>
            <a:endParaRPr lang="cs-CZ" dirty="0" smtClean="0"/>
          </a:p>
          <a:p>
            <a:pPr lvl="0" fontAlgn="base">
              <a:spcBef>
                <a:spcPct val="0"/>
              </a:spcBef>
              <a:spcAft>
                <a:spcPct val="0"/>
              </a:spcAft>
              <a:buFontTx/>
              <a:buChar char="-"/>
            </a:pPr>
            <a:r>
              <a:rPr lang="en-US" dirty="0" smtClean="0"/>
              <a:t> careful not to incorporate it to his official </a:t>
            </a:r>
            <a:r>
              <a:rPr lang="en-US" dirty="0" err="1" smtClean="0"/>
              <a:t>titulature</a:t>
            </a:r>
            <a:endParaRPr lang="en-US" dirty="0"/>
          </a:p>
          <a:p>
            <a:pPr fontAlgn="base">
              <a:spcBef>
                <a:spcPct val="0"/>
              </a:spcBef>
              <a:spcAft>
                <a:spcPct val="0"/>
              </a:spcAft>
              <a:buFontTx/>
              <a:buChar char="-"/>
            </a:pPr>
            <a:r>
              <a:rPr lang="en-US" dirty="0" smtClean="0"/>
              <a:t>Trajan – assimilation to Jupiter, in the West</a:t>
            </a:r>
            <a:endParaRPr lang="en-US" dirty="0"/>
          </a:p>
          <a:p>
            <a:pPr fontAlgn="base">
              <a:spcBef>
                <a:spcPct val="0"/>
              </a:spcBef>
              <a:spcAft>
                <a:spcPct val="0"/>
              </a:spcAft>
              <a:buFontTx/>
              <a:buChar char="-"/>
            </a:pPr>
            <a:r>
              <a:rPr kumimoji="0" lang="en-US"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r>
              <a:rPr lang="en-US" dirty="0" smtClean="0"/>
              <a:t>During his life – worshipped as Zeus only in </a:t>
            </a:r>
            <a:r>
              <a:rPr lang="en-US" dirty="0" err="1" smtClean="0"/>
              <a:t>Pergamon</a:t>
            </a:r>
            <a:r>
              <a:rPr lang="en-US" dirty="0" smtClean="0"/>
              <a:t> – 2</a:t>
            </a:r>
            <a:r>
              <a:rPr lang="en-US" baseline="30000" dirty="0" smtClean="0"/>
              <a:t>nd</a:t>
            </a:r>
            <a:r>
              <a:rPr lang="en-US" dirty="0" smtClean="0"/>
              <a:t> </a:t>
            </a:r>
            <a:r>
              <a:rPr lang="en-US" dirty="0" err="1" smtClean="0"/>
              <a:t>neokarate</a:t>
            </a:r>
            <a:r>
              <a:rPr lang="en-US" dirty="0" smtClean="0"/>
              <a:t> – 1</a:t>
            </a:r>
            <a:r>
              <a:rPr lang="en-US" baseline="30000" dirty="0" smtClean="0"/>
              <a:t>st</a:t>
            </a:r>
            <a:r>
              <a:rPr lang="en-US" dirty="0" smtClean="0"/>
              <a:t> city with two imperial temples – </a:t>
            </a:r>
            <a:r>
              <a:rPr lang="en-US" dirty="0" err="1" smtClean="0"/>
              <a:t>Traianeum</a:t>
            </a:r>
            <a:r>
              <a:rPr lang="en-US" dirty="0" smtClean="0"/>
              <a:t> and </a:t>
            </a:r>
            <a:r>
              <a:rPr lang="cs-CZ" dirty="0" err="1" smtClean="0"/>
              <a:t>Augustus</a:t>
            </a:r>
            <a:endParaRPr lang="en-US" dirty="0"/>
          </a:p>
          <a:p>
            <a:pPr fontAlgn="base">
              <a:spcBef>
                <a:spcPct val="0"/>
              </a:spcBef>
              <a:spcAft>
                <a:spcPct val="0"/>
              </a:spcAft>
              <a:buFontTx/>
              <a:buChar char="-"/>
            </a:pPr>
            <a:r>
              <a:rPr kumimoji="0" lang="en-US"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r>
              <a:rPr lang="en-US" dirty="0" smtClean="0"/>
              <a:t>Trajan honored as Zeus – after death - East – Zeus </a:t>
            </a:r>
            <a:r>
              <a:rPr lang="en-US" dirty="0" err="1" smtClean="0"/>
              <a:t>Eleutherios</a:t>
            </a:r>
            <a:r>
              <a:rPr lang="en-US" dirty="0" smtClean="0"/>
              <a:t>, Zeus </a:t>
            </a:r>
            <a:r>
              <a:rPr lang="en-US" dirty="0" err="1" smtClean="0"/>
              <a:t>Embaterios</a:t>
            </a:r>
            <a:endParaRPr lang="cs-CZ" dirty="0" smtClean="0"/>
          </a:p>
        </p:txBody>
      </p:sp>
      <p:pic>
        <p:nvPicPr>
          <p:cNvPr id="3" name="Picture 2" descr="http://www.forumancientcoins.com/moonmoth/coins/pics/trajan/trajan_009.jpg"/>
          <p:cNvPicPr>
            <a:picLocks noChangeAspect="1" noChangeArrowheads="1"/>
          </p:cNvPicPr>
          <p:nvPr/>
        </p:nvPicPr>
        <p:blipFill>
          <a:blip r:embed="rId2"/>
          <a:srcRect/>
          <a:stretch>
            <a:fillRect/>
          </a:stretch>
        </p:blipFill>
        <p:spPr bwMode="auto">
          <a:xfrm>
            <a:off x="1428728" y="3714752"/>
            <a:ext cx="6000792" cy="2754363"/>
          </a:xfrm>
          <a:prstGeom prst="rect">
            <a:avLst/>
          </a:prstGeom>
          <a:noFill/>
        </p:spPr>
      </p:pic>
      <p:sp>
        <p:nvSpPr>
          <p:cNvPr id="4" name="Obdélník 3"/>
          <p:cNvSpPr/>
          <p:nvPr/>
        </p:nvSpPr>
        <p:spPr>
          <a:xfrm>
            <a:off x="2357422" y="6488668"/>
            <a:ext cx="4532331" cy="369332"/>
          </a:xfrm>
          <a:prstGeom prst="rect">
            <a:avLst/>
          </a:prstGeom>
        </p:spPr>
        <p:txBody>
          <a:bodyPr wrap="none">
            <a:spAutoFit/>
          </a:bodyPr>
          <a:lstStyle/>
          <a:p>
            <a:r>
              <a:rPr lang="cs-CZ" dirty="0" smtClean="0"/>
              <a:t>IMP TRAIANO </a:t>
            </a:r>
            <a:r>
              <a:rPr lang="cs-CZ" b="1" dirty="0" smtClean="0"/>
              <a:t>OPTIMO</a:t>
            </a:r>
            <a:r>
              <a:rPr lang="cs-CZ" dirty="0" smtClean="0"/>
              <a:t> AVG GER DAC PM TR P </a:t>
            </a:r>
            <a:endParaRPr lang="cs-CZ"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0"/>
            <a:ext cx="9144000" cy="4247317"/>
          </a:xfrm>
          <a:prstGeom prst="rect">
            <a:avLst/>
          </a:prstGeom>
        </p:spPr>
        <p:txBody>
          <a:bodyPr wrap="square">
            <a:spAutoFit/>
          </a:bodyPr>
          <a:lstStyle/>
          <a:p>
            <a:r>
              <a:rPr lang="en-US" b="1" dirty="0" err="1" smtClean="0"/>
              <a:t>Antinous</a:t>
            </a:r>
            <a:endParaRPr lang="en-US" b="1" dirty="0" smtClean="0"/>
          </a:p>
          <a:p>
            <a:pPr>
              <a:buFontTx/>
              <a:buChar char="-"/>
            </a:pPr>
            <a:r>
              <a:rPr lang="en-US" dirty="0" smtClean="0"/>
              <a:t> a </a:t>
            </a:r>
            <a:r>
              <a:rPr lang="en-US" dirty="0" err="1" smtClean="0"/>
              <a:t>Bithyan</a:t>
            </a:r>
            <a:r>
              <a:rPr lang="en-US" dirty="0" smtClean="0"/>
              <a:t> Greek</a:t>
            </a:r>
          </a:p>
          <a:p>
            <a:pPr>
              <a:buFontTx/>
              <a:buChar char="-"/>
            </a:pPr>
            <a:r>
              <a:rPr lang="en-US" dirty="0" smtClean="0"/>
              <a:t> born in </a:t>
            </a:r>
            <a:r>
              <a:rPr lang="en-US" dirty="0" err="1" smtClean="0"/>
              <a:t>Claudiopolis</a:t>
            </a:r>
            <a:r>
              <a:rPr lang="en-US" dirty="0" smtClean="0"/>
              <a:t>, Turkey</a:t>
            </a:r>
          </a:p>
          <a:p>
            <a:pPr>
              <a:buFontTx/>
              <a:buChar char="-"/>
            </a:pPr>
            <a:r>
              <a:rPr lang="en-US" dirty="0" smtClean="0"/>
              <a:t> introduced to Hadrian in 123 AD</a:t>
            </a:r>
            <a:br>
              <a:rPr lang="en-US" dirty="0" smtClean="0"/>
            </a:br>
            <a:r>
              <a:rPr lang="en-US" dirty="0" smtClean="0"/>
              <a:t>- 128 AD – a tour of the Empire as a member of Hadrian’s retinue</a:t>
            </a:r>
          </a:p>
          <a:p>
            <a:pPr>
              <a:buFontTx/>
              <a:buChar char="-"/>
            </a:pPr>
            <a:r>
              <a:rPr lang="en-US" dirty="0" smtClean="0"/>
              <a:t> died in October 130 AD, while going along the Nile – mysterious circumstances</a:t>
            </a:r>
          </a:p>
          <a:p>
            <a:r>
              <a:rPr lang="en-US" u="sng" dirty="0" smtClean="0"/>
              <a:t>Cult of </a:t>
            </a:r>
            <a:r>
              <a:rPr lang="en-US" u="sng" dirty="0" err="1" smtClean="0"/>
              <a:t>Antinous</a:t>
            </a:r>
            <a:endParaRPr lang="en-US" u="sng" dirty="0" smtClean="0"/>
          </a:p>
          <a:p>
            <a:pPr>
              <a:buFontTx/>
              <a:buChar char="-"/>
            </a:pPr>
            <a:r>
              <a:rPr lang="en-US" dirty="0" smtClean="0"/>
              <a:t> Hadrian deified </a:t>
            </a:r>
            <a:r>
              <a:rPr lang="en-US" dirty="0" err="1" smtClean="0"/>
              <a:t>Antinous</a:t>
            </a:r>
            <a:r>
              <a:rPr lang="en-US" dirty="0" smtClean="0"/>
              <a:t> by identifying him with Osiris, without the permission of the Senate</a:t>
            </a:r>
          </a:p>
          <a:p>
            <a:pPr>
              <a:buFontTx/>
              <a:buChar char="-"/>
            </a:pPr>
            <a:r>
              <a:rPr lang="en-US" dirty="0" smtClean="0"/>
              <a:t> the decision unusual – divinization reserved for the emperor and members of the imp. family</a:t>
            </a:r>
          </a:p>
          <a:p>
            <a:pPr>
              <a:buFontTx/>
              <a:buChar char="-"/>
            </a:pPr>
            <a:r>
              <a:rPr lang="en-US" dirty="0" smtClean="0"/>
              <a:t> body was probably embalmed and mummified, taken back to Rome to the villa in Tivoli</a:t>
            </a:r>
          </a:p>
          <a:p>
            <a:pPr>
              <a:buFontTx/>
              <a:buChar char="-"/>
            </a:pPr>
            <a:r>
              <a:rPr lang="en-US" dirty="0" smtClean="0"/>
              <a:t> on the site of his death – the city of </a:t>
            </a:r>
            <a:r>
              <a:rPr lang="en-US" dirty="0" err="1" smtClean="0"/>
              <a:t>Antinoopolis</a:t>
            </a:r>
            <a:endParaRPr lang="en-US" dirty="0" smtClean="0"/>
          </a:p>
          <a:p>
            <a:pPr>
              <a:buFontTx/>
              <a:buChar char="-"/>
            </a:pPr>
            <a:r>
              <a:rPr lang="en-US" dirty="0" smtClean="0"/>
              <a:t> in Athens, October – </a:t>
            </a:r>
            <a:r>
              <a:rPr lang="en-US" i="1" dirty="0" err="1" smtClean="0"/>
              <a:t>Antinoeia</a:t>
            </a:r>
            <a:r>
              <a:rPr lang="en-US" dirty="0" smtClean="0"/>
              <a:t> (games)</a:t>
            </a:r>
          </a:p>
          <a:p>
            <a:pPr>
              <a:buFontTx/>
              <a:buChar char="-"/>
            </a:pPr>
            <a:r>
              <a:rPr lang="en-US" dirty="0" smtClean="0"/>
              <a:t> worshipped as a divine hero, a god, or both</a:t>
            </a:r>
          </a:p>
          <a:p>
            <a:endParaRPr lang="en-US" dirty="0" smtClean="0"/>
          </a:p>
          <a:p>
            <a:pPr>
              <a:buFontTx/>
              <a:buChar char="-"/>
            </a:pPr>
            <a:endParaRPr lang="cs-CZ" dirty="0"/>
          </a:p>
        </p:txBody>
      </p:sp>
      <p:pic>
        <p:nvPicPr>
          <p:cNvPr id="3" name="Picture 4"/>
          <p:cNvPicPr>
            <a:picLocks noChangeAspect="1" noChangeArrowheads="1"/>
          </p:cNvPicPr>
          <p:nvPr/>
        </p:nvPicPr>
        <p:blipFill>
          <a:blip r:embed="rId2" cstate="print"/>
          <a:srcRect/>
          <a:stretch>
            <a:fillRect/>
          </a:stretch>
        </p:blipFill>
        <p:spPr bwMode="auto">
          <a:xfrm>
            <a:off x="928662" y="3643314"/>
            <a:ext cx="7143768" cy="3064885"/>
          </a:xfrm>
          <a:prstGeom prst="rect">
            <a:avLst/>
          </a:prstGeom>
          <a:noFill/>
          <a:ln w="9525">
            <a:noFill/>
            <a:round/>
            <a:headEnd/>
            <a:tailEnd/>
          </a:ln>
          <a:effectLst/>
        </p:spPr>
      </p:pic>
      <p:sp>
        <p:nvSpPr>
          <p:cNvPr id="4" name="Elipsa 3"/>
          <p:cNvSpPr/>
          <p:nvPr/>
        </p:nvSpPr>
        <p:spPr>
          <a:xfrm>
            <a:off x="4214810" y="5357826"/>
            <a:ext cx="500066" cy="3571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6" descr="Mari003"/>
          <p:cNvPicPr>
            <a:picLocks noChangeAspect="1" noChangeArrowheads="1"/>
          </p:cNvPicPr>
          <p:nvPr/>
        </p:nvPicPr>
        <p:blipFill>
          <a:blip r:embed="rId2"/>
          <a:srcRect/>
          <a:stretch>
            <a:fillRect/>
          </a:stretch>
        </p:blipFill>
        <p:spPr bwMode="auto">
          <a:xfrm>
            <a:off x="214282" y="214290"/>
            <a:ext cx="4653975" cy="3500462"/>
          </a:xfrm>
          <a:prstGeom prst="rect">
            <a:avLst/>
          </a:prstGeom>
          <a:noFill/>
        </p:spPr>
      </p:pic>
      <p:sp>
        <p:nvSpPr>
          <p:cNvPr id="3" name="TextovéPole 2"/>
          <p:cNvSpPr txBox="1"/>
          <p:nvPr/>
        </p:nvSpPr>
        <p:spPr>
          <a:xfrm>
            <a:off x="4929190" y="214290"/>
            <a:ext cx="4214810" cy="3610219"/>
          </a:xfrm>
          <a:prstGeom prst="rect">
            <a:avLst/>
          </a:prstGeom>
          <a:noFill/>
        </p:spPr>
        <p:txBody>
          <a:bodyPr wrap="square" rtlCol="0">
            <a:spAutoFit/>
          </a:bodyPr>
          <a:lstStyle/>
          <a:p>
            <a:pPr>
              <a:lnSpc>
                <a:spcPct val="90000"/>
              </a:lnSpc>
            </a:pPr>
            <a:r>
              <a:rPr lang="en-GB" dirty="0" smtClean="0"/>
              <a:t>- three excavation campaigns (2002-2004) - - a rectangular </a:t>
            </a:r>
            <a:r>
              <a:rPr lang="en-GB" i="1" dirty="0" err="1" smtClean="0"/>
              <a:t>temenos</a:t>
            </a:r>
            <a:r>
              <a:rPr lang="en-GB" dirty="0" smtClean="0"/>
              <a:t> (63 x 23 m), opening in the west side into a wide </a:t>
            </a:r>
            <a:r>
              <a:rPr lang="en-GB" i="1" dirty="0" err="1" smtClean="0"/>
              <a:t>hexedra</a:t>
            </a:r>
            <a:r>
              <a:rPr lang="en-GB" dirty="0" smtClean="0"/>
              <a:t>.</a:t>
            </a:r>
          </a:p>
          <a:p>
            <a:pPr>
              <a:lnSpc>
                <a:spcPct val="90000"/>
              </a:lnSpc>
              <a:buFontTx/>
              <a:buChar char="-"/>
            </a:pPr>
            <a:r>
              <a:rPr lang="en-GB" dirty="0" smtClean="0"/>
              <a:t> inside the </a:t>
            </a:r>
            <a:r>
              <a:rPr lang="en-GB" i="1" dirty="0" err="1" smtClean="0"/>
              <a:t>temenos</a:t>
            </a:r>
            <a:r>
              <a:rPr lang="en-GB" dirty="0" smtClean="0"/>
              <a:t> - two facing temples (</a:t>
            </a:r>
            <a:r>
              <a:rPr lang="en-GB" dirty="0" smtClean="0">
                <a:solidFill>
                  <a:srgbClr val="FF0000"/>
                </a:solidFill>
              </a:rPr>
              <a:t>A</a:t>
            </a:r>
            <a:r>
              <a:rPr lang="en-GB" dirty="0" smtClean="0"/>
              <a:t>: 15 x 9 m each) in antis (4 columns on the front), with a deep </a:t>
            </a:r>
            <a:r>
              <a:rPr lang="en-GB" i="1" dirty="0" err="1" smtClean="0"/>
              <a:t>pronaos</a:t>
            </a:r>
            <a:r>
              <a:rPr lang="en-GB" dirty="0" smtClean="0"/>
              <a:t> and a podium with central staircase</a:t>
            </a:r>
          </a:p>
          <a:p>
            <a:pPr>
              <a:lnSpc>
                <a:spcPct val="90000"/>
              </a:lnSpc>
              <a:buFontTx/>
              <a:buChar char="-"/>
            </a:pPr>
            <a:r>
              <a:rPr lang="en-GB" dirty="0" smtClean="0"/>
              <a:t> entirely in marble, until the top of the roof </a:t>
            </a:r>
          </a:p>
          <a:p>
            <a:pPr>
              <a:lnSpc>
                <a:spcPct val="90000"/>
              </a:lnSpc>
              <a:buFontTx/>
              <a:buChar char="-"/>
            </a:pPr>
            <a:r>
              <a:rPr lang="en-GB" dirty="0" smtClean="0"/>
              <a:t> destroyed because of the intensive cultivation of the area since the 17</a:t>
            </a:r>
            <a:r>
              <a:rPr lang="en-GB" baseline="30000" dirty="0" smtClean="0"/>
              <a:t>th</a:t>
            </a:r>
            <a:r>
              <a:rPr lang="en-GB" dirty="0" smtClean="0"/>
              <a:t> century</a:t>
            </a:r>
          </a:p>
          <a:p>
            <a:endParaRPr lang="cs-CZ" dirty="0"/>
          </a:p>
        </p:txBody>
      </p:sp>
      <p:sp>
        <p:nvSpPr>
          <p:cNvPr id="4" name="TextovéPole 3"/>
          <p:cNvSpPr txBox="1"/>
          <p:nvPr/>
        </p:nvSpPr>
        <p:spPr>
          <a:xfrm>
            <a:off x="0" y="3929066"/>
            <a:ext cx="9001156" cy="2834622"/>
          </a:xfrm>
          <a:prstGeom prst="rect">
            <a:avLst/>
          </a:prstGeom>
          <a:noFill/>
        </p:spPr>
        <p:txBody>
          <a:bodyPr wrap="square" rtlCol="0">
            <a:spAutoFit/>
          </a:bodyPr>
          <a:lstStyle/>
          <a:p>
            <a:pPr>
              <a:lnSpc>
                <a:spcPct val="90000"/>
              </a:lnSpc>
              <a:buFontTx/>
              <a:buChar char="-"/>
            </a:pPr>
            <a:r>
              <a:rPr lang="en-GB" dirty="0" smtClean="0"/>
              <a:t> inner foundation wall of the </a:t>
            </a:r>
            <a:r>
              <a:rPr lang="en-GB" i="1" dirty="0" err="1" smtClean="0"/>
              <a:t>hexedra</a:t>
            </a:r>
            <a:r>
              <a:rPr lang="en-GB" dirty="0" smtClean="0"/>
              <a:t> - slim columns in </a:t>
            </a:r>
            <a:r>
              <a:rPr lang="en-GB" i="1" dirty="0" err="1" smtClean="0"/>
              <a:t>giallo</a:t>
            </a:r>
            <a:r>
              <a:rPr lang="en-GB" i="1" dirty="0" smtClean="0"/>
              <a:t> </a:t>
            </a:r>
            <a:r>
              <a:rPr lang="en-GB" i="1" dirty="0" err="1" smtClean="0"/>
              <a:t>antico</a:t>
            </a:r>
            <a:r>
              <a:rPr lang="en-GB" dirty="0" smtClean="0"/>
              <a:t>, forming porch (</a:t>
            </a:r>
            <a:r>
              <a:rPr lang="en-GB" dirty="0" smtClean="0">
                <a:solidFill>
                  <a:srgbClr val="FF0000"/>
                </a:solidFill>
              </a:rPr>
              <a:t>B</a:t>
            </a:r>
            <a:r>
              <a:rPr lang="en-GB" dirty="0" smtClean="0"/>
              <a:t>)</a:t>
            </a:r>
          </a:p>
          <a:p>
            <a:pPr>
              <a:lnSpc>
                <a:spcPct val="90000"/>
              </a:lnSpc>
              <a:buFontTx/>
              <a:buChar char="-"/>
            </a:pPr>
            <a:r>
              <a:rPr lang="en-GB" dirty="0" smtClean="0"/>
              <a:t> in front of the </a:t>
            </a:r>
            <a:r>
              <a:rPr lang="en-GB" i="1" dirty="0" err="1" smtClean="0"/>
              <a:t>hexedra</a:t>
            </a:r>
            <a:r>
              <a:rPr lang="en-GB" dirty="0" smtClean="0"/>
              <a:t> - two long and narrow basins (</a:t>
            </a:r>
            <a:r>
              <a:rPr lang="en-GB" dirty="0" smtClean="0">
                <a:solidFill>
                  <a:srgbClr val="FF0000"/>
                </a:solidFill>
              </a:rPr>
              <a:t>C</a:t>
            </a:r>
            <a:r>
              <a:rPr lang="en-GB" dirty="0" smtClean="0"/>
              <a:t>: 13 x 1 m), covered in white marble slabs </a:t>
            </a:r>
          </a:p>
          <a:p>
            <a:pPr>
              <a:lnSpc>
                <a:spcPct val="90000"/>
              </a:lnSpc>
              <a:buFontTx/>
              <a:buChar char="-"/>
            </a:pPr>
            <a:r>
              <a:rPr lang="en-GB" dirty="0" smtClean="0"/>
              <a:t> the pavement of the </a:t>
            </a:r>
            <a:r>
              <a:rPr lang="en-GB" i="1" dirty="0" err="1" smtClean="0"/>
              <a:t>temenos</a:t>
            </a:r>
            <a:r>
              <a:rPr lang="en-GB" dirty="0" smtClean="0"/>
              <a:t> was in mosaic.</a:t>
            </a:r>
          </a:p>
          <a:p>
            <a:pPr>
              <a:lnSpc>
                <a:spcPct val="90000"/>
              </a:lnSpc>
              <a:buFontTx/>
              <a:buChar char="-"/>
            </a:pPr>
            <a:r>
              <a:rPr lang="en-GB" dirty="0" smtClean="0"/>
              <a:t>the area was organized as a garden: </a:t>
            </a:r>
          </a:p>
          <a:p>
            <a:pPr marL="342900" indent="-342900">
              <a:lnSpc>
                <a:spcPct val="90000"/>
              </a:lnSpc>
              <a:buAutoNum type="alphaLcParenR"/>
            </a:pPr>
            <a:r>
              <a:rPr lang="en-GB" dirty="0" smtClean="0"/>
              <a:t>the two temples were enclosed inside a deep trench in the </a:t>
            </a:r>
            <a:r>
              <a:rPr lang="en-GB" dirty="0" err="1" smtClean="0"/>
              <a:t>tufa</a:t>
            </a:r>
            <a:r>
              <a:rPr lang="en-GB" dirty="0" smtClean="0"/>
              <a:t> (</a:t>
            </a:r>
            <a:r>
              <a:rPr lang="en-GB" dirty="0" smtClean="0">
                <a:solidFill>
                  <a:srgbClr val="FF0000"/>
                </a:solidFill>
              </a:rPr>
              <a:t>D</a:t>
            </a:r>
            <a:r>
              <a:rPr lang="en-GB" dirty="0" smtClean="0"/>
              <a:t>), into which trees must have been (possibly palm-trees, evocating the Egypt and, thanks to their high stem, not hiding the temples with their foliage) </a:t>
            </a:r>
          </a:p>
          <a:p>
            <a:pPr marL="342900" indent="-342900">
              <a:lnSpc>
                <a:spcPct val="90000"/>
              </a:lnSpc>
              <a:buAutoNum type="alphaLcParenR"/>
            </a:pPr>
            <a:r>
              <a:rPr lang="en-GB" dirty="0" smtClean="0"/>
              <a:t>four parallel trenches - flowers (</a:t>
            </a:r>
            <a:r>
              <a:rPr lang="en-GB" dirty="0" smtClean="0">
                <a:solidFill>
                  <a:srgbClr val="FF0000"/>
                </a:solidFill>
              </a:rPr>
              <a:t>E</a:t>
            </a:r>
            <a:r>
              <a:rPr lang="en-GB" dirty="0" smtClean="0"/>
              <a:t>). </a:t>
            </a:r>
          </a:p>
          <a:p>
            <a:pPr marL="342900" indent="-342900">
              <a:lnSpc>
                <a:spcPct val="90000"/>
              </a:lnSpc>
            </a:pPr>
            <a:r>
              <a:rPr lang="en-GB" dirty="0" smtClean="0"/>
              <a:t>- the hydraulic system was very well conceived and on the south wall of the </a:t>
            </a:r>
            <a:r>
              <a:rPr lang="en-GB" i="1" dirty="0" err="1" smtClean="0"/>
              <a:t>temenos</a:t>
            </a:r>
            <a:r>
              <a:rPr lang="en-GB" dirty="0" smtClean="0"/>
              <a:t> there </a:t>
            </a:r>
          </a:p>
          <a:p>
            <a:pPr marL="342900" indent="-342900">
              <a:lnSpc>
                <a:spcPct val="90000"/>
              </a:lnSpc>
            </a:pPr>
            <a:r>
              <a:rPr lang="en-GB" dirty="0" smtClean="0"/>
              <a:t>were fountains (</a:t>
            </a:r>
            <a:r>
              <a:rPr lang="en-GB" dirty="0" smtClean="0">
                <a:solidFill>
                  <a:srgbClr val="FF0000"/>
                </a:solidFill>
              </a:rPr>
              <a:t>F</a:t>
            </a:r>
            <a:r>
              <a:rPr lang="en-GB" dirty="0" smtClean="0"/>
              <a:t>).</a:t>
            </a:r>
            <a:endParaRPr lang="cs-CZ" dirty="0"/>
          </a:p>
        </p:txBody>
      </p:sp>
      <p:sp>
        <p:nvSpPr>
          <p:cNvPr id="5" name="Text Box 1029"/>
          <p:cNvSpPr txBox="1">
            <a:spLocks noChangeArrowheads="1"/>
          </p:cNvSpPr>
          <p:nvPr/>
        </p:nvSpPr>
        <p:spPr bwMode="auto">
          <a:xfrm>
            <a:off x="857224" y="1785926"/>
            <a:ext cx="368300" cy="396875"/>
          </a:xfrm>
          <a:prstGeom prst="rect">
            <a:avLst/>
          </a:prstGeom>
          <a:noFill/>
          <a:ln w="9525">
            <a:noFill/>
            <a:miter lim="800000"/>
            <a:headEnd/>
            <a:tailEnd/>
          </a:ln>
          <a:effectLst/>
        </p:spPr>
        <p:txBody>
          <a:bodyPr wrap="none">
            <a:spAutoFit/>
          </a:bodyPr>
          <a:lstStyle/>
          <a:p>
            <a:r>
              <a:rPr lang="en-GB" sz="2000" b="1" dirty="0">
                <a:solidFill>
                  <a:srgbClr val="FF0000"/>
                </a:solidFill>
              </a:rPr>
              <a:t>A</a:t>
            </a:r>
            <a:endParaRPr lang="en-GB" dirty="0"/>
          </a:p>
        </p:txBody>
      </p:sp>
      <p:sp>
        <p:nvSpPr>
          <p:cNvPr id="6" name="Text Box 1029"/>
          <p:cNvSpPr txBox="1">
            <a:spLocks noChangeArrowheads="1"/>
          </p:cNvSpPr>
          <p:nvPr/>
        </p:nvSpPr>
        <p:spPr bwMode="auto">
          <a:xfrm>
            <a:off x="2857488" y="1785926"/>
            <a:ext cx="428628" cy="396875"/>
          </a:xfrm>
          <a:prstGeom prst="rect">
            <a:avLst/>
          </a:prstGeom>
          <a:noFill/>
          <a:ln w="9525">
            <a:noFill/>
            <a:miter lim="800000"/>
            <a:headEnd/>
            <a:tailEnd/>
          </a:ln>
          <a:effectLst/>
        </p:spPr>
        <p:txBody>
          <a:bodyPr wrap="square">
            <a:spAutoFit/>
          </a:bodyPr>
          <a:lstStyle/>
          <a:p>
            <a:r>
              <a:rPr lang="en-GB" sz="2000" b="1" dirty="0">
                <a:solidFill>
                  <a:srgbClr val="FF0000"/>
                </a:solidFill>
              </a:rPr>
              <a:t>A</a:t>
            </a:r>
            <a:endParaRPr lang="en-GB" dirty="0"/>
          </a:p>
        </p:txBody>
      </p:sp>
      <p:sp>
        <p:nvSpPr>
          <p:cNvPr id="8" name="TextovéPole 7"/>
          <p:cNvSpPr txBox="1"/>
          <p:nvPr/>
        </p:nvSpPr>
        <p:spPr>
          <a:xfrm>
            <a:off x="1285852" y="1214422"/>
            <a:ext cx="428628" cy="369332"/>
          </a:xfrm>
          <a:prstGeom prst="rect">
            <a:avLst/>
          </a:prstGeom>
          <a:noFill/>
        </p:spPr>
        <p:txBody>
          <a:bodyPr wrap="square" rtlCol="0">
            <a:spAutoFit/>
          </a:bodyPr>
          <a:lstStyle/>
          <a:p>
            <a:r>
              <a:rPr lang="en-US" b="1" dirty="0" smtClean="0">
                <a:solidFill>
                  <a:srgbClr val="FF0000"/>
                </a:solidFill>
              </a:rPr>
              <a:t>C</a:t>
            </a:r>
            <a:endParaRPr lang="cs-CZ" b="1" dirty="0">
              <a:solidFill>
                <a:srgbClr val="FF0000"/>
              </a:solidFill>
            </a:endParaRPr>
          </a:p>
        </p:txBody>
      </p:sp>
      <p:sp>
        <p:nvSpPr>
          <p:cNvPr id="9" name="TextovéPole 8"/>
          <p:cNvSpPr txBox="1"/>
          <p:nvPr/>
        </p:nvSpPr>
        <p:spPr>
          <a:xfrm>
            <a:off x="1357290" y="785794"/>
            <a:ext cx="428628" cy="369332"/>
          </a:xfrm>
          <a:prstGeom prst="rect">
            <a:avLst/>
          </a:prstGeom>
          <a:noFill/>
        </p:spPr>
        <p:txBody>
          <a:bodyPr wrap="square" rtlCol="0">
            <a:spAutoFit/>
          </a:bodyPr>
          <a:lstStyle/>
          <a:p>
            <a:r>
              <a:rPr lang="en-US" b="1" dirty="0" smtClean="0">
                <a:solidFill>
                  <a:srgbClr val="FF0000"/>
                </a:solidFill>
              </a:rPr>
              <a:t>B</a:t>
            </a:r>
            <a:endParaRPr lang="cs-CZ" b="1" dirty="0">
              <a:solidFill>
                <a:srgbClr val="FF0000"/>
              </a:solidFill>
            </a:endParaRPr>
          </a:p>
        </p:txBody>
      </p:sp>
      <p:sp>
        <p:nvSpPr>
          <p:cNvPr id="10" name="TextovéPole 9"/>
          <p:cNvSpPr txBox="1"/>
          <p:nvPr/>
        </p:nvSpPr>
        <p:spPr>
          <a:xfrm>
            <a:off x="500034" y="1500174"/>
            <a:ext cx="428628" cy="369332"/>
          </a:xfrm>
          <a:prstGeom prst="rect">
            <a:avLst/>
          </a:prstGeom>
          <a:noFill/>
        </p:spPr>
        <p:txBody>
          <a:bodyPr wrap="square" rtlCol="0">
            <a:spAutoFit/>
          </a:bodyPr>
          <a:lstStyle/>
          <a:p>
            <a:r>
              <a:rPr lang="en-US" b="1" dirty="0" smtClean="0">
                <a:solidFill>
                  <a:srgbClr val="FF0000"/>
                </a:solidFill>
              </a:rPr>
              <a:t>D</a:t>
            </a:r>
            <a:endParaRPr lang="cs-CZ" b="1" dirty="0">
              <a:solidFill>
                <a:srgbClr val="FF0000"/>
              </a:solidFill>
            </a:endParaRPr>
          </a:p>
        </p:txBody>
      </p:sp>
      <p:sp>
        <p:nvSpPr>
          <p:cNvPr id="11" name="TextovéPole 10"/>
          <p:cNvSpPr txBox="1"/>
          <p:nvPr/>
        </p:nvSpPr>
        <p:spPr>
          <a:xfrm>
            <a:off x="2143108" y="1214422"/>
            <a:ext cx="428628" cy="369332"/>
          </a:xfrm>
          <a:prstGeom prst="rect">
            <a:avLst/>
          </a:prstGeom>
          <a:noFill/>
        </p:spPr>
        <p:txBody>
          <a:bodyPr wrap="square" rtlCol="0">
            <a:spAutoFit/>
          </a:bodyPr>
          <a:lstStyle/>
          <a:p>
            <a:r>
              <a:rPr lang="en-US" b="1" dirty="0" smtClean="0">
                <a:solidFill>
                  <a:srgbClr val="FF0000"/>
                </a:solidFill>
              </a:rPr>
              <a:t>C</a:t>
            </a:r>
            <a:endParaRPr lang="cs-CZ" b="1" dirty="0">
              <a:solidFill>
                <a:srgbClr val="FF0000"/>
              </a:solidFill>
            </a:endParaRPr>
          </a:p>
        </p:txBody>
      </p:sp>
      <p:sp>
        <p:nvSpPr>
          <p:cNvPr id="12" name="TextovéPole 11"/>
          <p:cNvSpPr txBox="1"/>
          <p:nvPr/>
        </p:nvSpPr>
        <p:spPr>
          <a:xfrm>
            <a:off x="285720" y="1428736"/>
            <a:ext cx="428628" cy="369332"/>
          </a:xfrm>
          <a:prstGeom prst="rect">
            <a:avLst/>
          </a:prstGeom>
          <a:noFill/>
        </p:spPr>
        <p:txBody>
          <a:bodyPr wrap="square" rtlCol="0">
            <a:spAutoFit/>
          </a:bodyPr>
          <a:lstStyle/>
          <a:p>
            <a:r>
              <a:rPr lang="en-US" b="1" dirty="0" smtClean="0">
                <a:solidFill>
                  <a:srgbClr val="FF0000"/>
                </a:solidFill>
              </a:rPr>
              <a:t>F</a:t>
            </a:r>
            <a:endParaRPr lang="cs-CZ" b="1" dirty="0">
              <a:solidFill>
                <a:srgbClr val="FF0000"/>
              </a:solidFill>
            </a:endParaRPr>
          </a:p>
        </p:txBody>
      </p:sp>
      <p:sp>
        <p:nvSpPr>
          <p:cNvPr id="13" name="TextovéPole 12"/>
          <p:cNvSpPr txBox="1"/>
          <p:nvPr/>
        </p:nvSpPr>
        <p:spPr>
          <a:xfrm>
            <a:off x="3071802" y="1428736"/>
            <a:ext cx="428628" cy="369332"/>
          </a:xfrm>
          <a:prstGeom prst="rect">
            <a:avLst/>
          </a:prstGeom>
          <a:noFill/>
        </p:spPr>
        <p:txBody>
          <a:bodyPr wrap="square" rtlCol="0">
            <a:spAutoFit/>
          </a:bodyPr>
          <a:lstStyle/>
          <a:p>
            <a:r>
              <a:rPr lang="en-US" b="1" dirty="0" smtClean="0">
                <a:solidFill>
                  <a:srgbClr val="FF0000"/>
                </a:solidFill>
              </a:rPr>
              <a:t>D</a:t>
            </a:r>
            <a:endParaRPr lang="cs-CZ" b="1" dirty="0">
              <a:solidFill>
                <a:srgbClr val="FF0000"/>
              </a:solidFill>
            </a:endParaRPr>
          </a:p>
        </p:txBody>
      </p:sp>
      <p:sp>
        <p:nvSpPr>
          <p:cNvPr id="14" name="TextovéPole 13"/>
          <p:cNvSpPr txBox="1"/>
          <p:nvPr/>
        </p:nvSpPr>
        <p:spPr>
          <a:xfrm>
            <a:off x="2143108" y="1785926"/>
            <a:ext cx="428628" cy="369332"/>
          </a:xfrm>
          <a:prstGeom prst="rect">
            <a:avLst/>
          </a:prstGeom>
          <a:noFill/>
        </p:spPr>
        <p:txBody>
          <a:bodyPr wrap="square" rtlCol="0">
            <a:spAutoFit/>
          </a:bodyPr>
          <a:lstStyle/>
          <a:p>
            <a:r>
              <a:rPr lang="en-US" b="1" dirty="0" smtClean="0">
                <a:solidFill>
                  <a:srgbClr val="FF0000"/>
                </a:solidFill>
              </a:rPr>
              <a:t>E</a:t>
            </a:r>
            <a:endParaRPr lang="cs-CZ" b="1" dirty="0">
              <a:solidFill>
                <a:srgbClr val="FF0000"/>
              </a:solidFill>
            </a:endParaRPr>
          </a:p>
        </p:txBody>
      </p:sp>
      <p:sp>
        <p:nvSpPr>
          <p:cNvPr id="15" name="TextovéPole 14"/>
          <p:cNvSpPr txBox="1"/>
          <p:nvPr/>
        </p:nvSpPr>
        <p:spPr>
          <a:xfrm>
            <a:off x="1500166" y="1785926"/>
            <a:ext cx="428628" cy="369332"/>
          </a:xfrm>
          <a:prstGeom prst="rect">
            <a:avLst/>
          </a:prstGeom>
          <a:noFill/>
        </p:spPr>
        <p:txBody>
          <a:bodyPr wrap="square" rtlCol="0">
            <a:spAutoFit/>
          </a:bodyPr>
          <a:lstStyle/>
          <a:p>
            <a:r>
              <a:rPr lang="en-US" b="1" dirty="0" smtClean="0">
                <a:solidFill>
                  <a:srgbClr val="FF0000"/>
                </a:solidFill>
              </a:rPr>
              <a:t>E</a:t>
            </a:r>
            <a:endParaRPr lang="cs-CZ" b="1" dirty="0">
              <a:solidFill>
                <a:srgbClr val="FF0000"/>
              </a:solidFill>
            </a:endParaRPr>
          </a:p>
        </p:txBody>
      </p:sp>
      <p:sp>
        <p:nvSpPr>
          <p:cNvPr id="16" name="TextovéPole 15"/>
          <p:cNvSpPr txBox="1"/>
          <p:nvPr/>
        </p:nvSpPr>
        <p:spPr>
          <a:xfrm>
            <a:off x="285720" y="2214554"/>
            <a:ext cx="428628" cy="369332"/>
          </a:xfrm>
          <a:prstGeom prst="rect">
            <a:avLst/>
          </a:prstGeom>
          <a:noFill/>
        </p:spPr>
        <p:txBody>
          <a:bodyPr wrap="square" rtlCol="0">
            <a:spAutoFit/>
          </a:bodyPr>
          <a:lstStyle/>
          <a:p>
            <a:r>
              <a:rPr lang="en-US" b="1" dirty="0" smtClean="0">
                <a:solidFill>
                  <a:srgbClr val="FF0000"/>
                </a:solidFill>
              </a:rPr>
              <a:t>F</a:t>
            </a:r>
            <a:endParaRPr lang="cs-CZ" b="1" dirty="0">
              <a:solidFill>
                <a:srgbClr val="FF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ntinoo019"/>
          <p:cNvPicPr>
            <a:picLocks noChangeAspect="1" noChangeArrowheads="1"/>
          </p:cNvPicPr>
          <p:nvPr/>
        </p:nvPicPr>
        <p:blipFill>
          <a:blip r:embed="rId2" cstate="print"/>
          <a:srcRect/>
          <a:stretch>
            <a:fillRect/>
          </a:stretch>
        </p:blipFill>
        <p:spPr bwMode="auto">
          <a:xfrm>
            <a:off x="142844" y="142852"/>
            <a:ext cx="4551362" cy="3338512"/>
          </a:xfrm>
          <a:prstGeom prst="rect">
            <a:avLst/>
          </a:prstGeom>
          <a:noFill/>
        </p:spPr>
      </p:pic>
      <p:pic>
        <p:nvPicPr>
          <p:cNvPr id="3" name="Picture 5" descr="Antinoo027"/>
          <p:cNvPicPr>
            <a:picLocks noChangeAspect="1" noChangeArrowheads="1"/>
          </p:cNvPicPr>
          <p:nvPr/>
        </p:nvPicPr>
        <p:blipFill>
          <a:blip r:embed="rId3"/>
          <a:srcRect/>
          <a:stretch>
            <a:fillRect/>
          </a:stretch>
        </p:blipFill>
        <p:spPr bwMode="auto">
          <a:xfrm>
            <a:off x="71406" y="4000504"/>
            <a:ext cx="9072594" cy="2654391"/>
          </a:xfrm>
          <a:prstGeom prst="rect">
            <a:avLst/>
          </a:prstGeom>
          <a:ln>
            <a:noFill/>
          </a:ln>
          <a:effectLst>
            <a:softEdge rad="112500"/>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4214810" cy="6740307"/>
          </a:xfrm>
          <a:prstGeom prst="rect">
            <a:avLst/>
          </a:prstGeom>
          <a:noFill/>
        </p:spPr>
        <p:txBody>
          <a:bodyPr wrap="square" rtlCol="0">
            <a:spAutoFit/>
          </a:bodyPr>
          <a:lstStyle/>
          <a:p>
            <a:pPr>
              <a:buFontTx/>
              <a:buChar char="-"/>
            </a:pPr>
            <a:r>
              <a:rPr lang="en-US" dirty="0" smtClean="0"/>
              <a:t> Hadrian focused on the spread of the cult in the Greek lands</a:t>
            </a:r>
          </a:p>
          <a:p>
            <a:pPr>
              <a:buFontTx/>
              <a:buChar char="-"/>
            </a:pPr>
            <a:endParaRPr lang="en-US" dirty="0" smtClean="0"/>
          </a:p>
          <a:p>
            <a:pPr>
              <a:buFontTx/>
              <a:buChar char="-"/>
            </a:pPr>
            <a:r>
              <a:rPr lang="en-US" dirty="0" smtClean="0"/>
              <a:t> </a:t>
            </a:r>
            <a:r>
              <a:rPr lang="en-US" dirty="0" err="1" smtClean="0"/>
              <a:t>Antinous</a:t>
            </a:r>
            <a:r>
              <a:rPr lang="en-US" dirty="0" smtClean="0"/>
              <a:t> </a:t>
            </a:r>
            <a:r>
              <a:rPr lang="en-US" dirty="0" err="1" smtClean="0"/>
              <a:t>syncretized</a:t>
            </a:r>
            <a:r>
              <a:rPr lang="en-US" dirty="0" smtClean="0"/>
              <a:t> with Hermes, Dionysus, Bacchus, Silvanus, Apollo, Osiris</a:t>
            </a:r>
          </a:p>
          <a:p>
            <a:pPr>
              <a:buFontTx/>
              <a:buChar char="-"/>
            </a:pPr>
            <a:endParaRPr lang="en-US" dirty="0" smtClean="0"/>
          </a:p>
          <a:p>
            <a:pPr>
              <a:buFontTx/>
              <a:buChar char="-"/>
            </a:pPr>
            <a:r>
              <a:rPr lang="en-US" dirty="0" smtClean="0"/>
              <a:t> altars and temples to the god erected in </a:t>
            </a:r>
            <a:r>
              <a:rPr lang="en-US" dirty="0" err="1" smtClean="0"/>
              <a:t>Hermopolis</a:t>
            </a:r>
            <a:r>
              <a:rPr lang="en-US" dirty="0" smtClean="0"/>
              <a:t>, Alexandria, </a:t>
            </a:r>
            <a:r>
              <a:rPr lang="en-US" dirty="0" err="1" smtClean="0"/>
              <a:t>Oxyrhynchus</a:t>
            </a:r>
            <a:r>
              <a:rPr lang="en-US" dirty="0" smtClean="0"/>
              <a:t>, </a:t>
            </a:r>
            <a:r>
              <a:rPr lang="en-US" dirty="0" err="1" smtClean="0"/>
              <a:t>Tebytnis</a:t>
            </a:r>
            <a:r>
              <a:rPr lang="en-US" dirty="0" smtClean="0"/>
              <a:t>, </a:t>
            </a:r>
            <a:r>
              <a:rPr lang="en-US" dirty="0" err="1" smtClean="0"/>
              <a:t>Lykopolis</a:t>
            </a:r>
            <a:r>
              <a:rPr lang="en-US" dirty="0" smtClean="0"/>
              <a:t>, Luxor</a:t>
            </a:r>
          </a:p>
          <a:p>
            <a:pPr>
              <a:buFontTx/>
              <a:buChar char="-"/>
            </a:pPr>
            <a:endParaRPr lang="en-US" dirty="0" smtClean="0"/>
          </a:p>
          <a:p>
            <a:pPr>
              <a:buFontTx/>
              <a:buChar char="-"/>
            </a:pPr>
            <a:r>
              <a:rPr lang="en-US" dirty="0" smtClean="0"/>
              <a:t> a small cult (comparing to traditional deities or emperors) – found in 70 cities, at least 28 temples, about 2000 sculptures (115 survive – 44 found in Italy, 12 in Greece and Asia Minor, 6 in Egypt)</a:t>
            </a:r>
          </a:p>
          <a:p>
            <a:pPr>
              <a:buFontTx/>
              <a:buChar char="-"/>
            </a:pPr>
            <a:endParaRPr lang="en-US" dirty="0" smtClean="0"/>
          </a:p>
          <a:p>
            <a:pPr>
              <a:buFontTx/>
              <a:buChar char="-"/>
            </a:pPr>
            <a:r>
              <a:rPr lang="en-US" dirty="0" smtClean="0"/>
              <a:t>votive offerings, gifts of food and drink in Egypt, with libations and sacrifices</a:t>
            </a:r>
          </a:p>
          <a:p>
            <a:endParaRPr lang="en-US" dirty="0" smtClean="0"/>
          </a:p>
          <a:p>
            <a:endParaRPr lang="en-US" dirty="0" smtClean="0"/>
          </a:p>
          <a:p>
            <a:endParaRPr lang="en-US" dirty="0" smtClean="0"/>
          </a:p>
          <a:p>
            <a:endParaRPr lang="en-US" dirty="0" smtClean="0"/>
          </a:p>
          <a:p>
            <a:endParaRPr lang="en-US" dirty="0" smtClean="0"/>
          </a:p>
          <a:p>
            <a:r>
              <a:rPr lang="en-US" dirty="0" err="1" smtClean="0"/>
              <a:t>Antinous</a:t>
            </a:r>
            <a:r>
              <a:rPr lang="en-US" dirty="0" smtClean="0"/>
              <a:t> as Apollo (Delphi)</a:t>
            </a:r>
            <a:endParaRPr lang="cs-CZ" dirty="0" smtClean="0"/>
          </a:p>
        </p:txBody>
      </p:sp>
      <p:pic>
        <p:nvPicPr>
          <p:cNvPr id="48130" name="Picture 2" descr="Antinous was Emperor Hadrian’s lover "/>
          <p:cNvPicPr>
            <a:picLocks noChangeAspect="1" noChangeArrowheads="1"/>
          </p:cNvPicPr>
          <p:nvPr/>
        </p:nvPicPr>
        <p:blipFill>
          <a:blip r:embed="rId2"/>
          <a:srcRect/>
          <a:stretch>
            <a:fillRect/>
          </a:stretch>
        </p:blipFill>
        <p:spPr bwMode="auto">
          <a:xfrm>
            <a:off x="4357686" y="142852"/>
            <a:ext cx="4693953" cy="6286544"/>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571868" y="142852"/>
            <a:ext cx="2500330" cy="6186309"/>
          </a:xfrm>
          <a:prstGeom prst="rect">
            <a:avLst/>
          </a:prstGeom>
        </p:spPr>
        <p:txBody>
          <a:bodyPr wrap="square">
            <a:spAutoFit/>
          </a:bodyPr>
          <a:lstStyle/>
          <a:p>
            <a:pPr>
              <a:buFontTx/>
              <a:buChar char="-"/>
            </a:pPr>
            <a:r>
              <a:rPr lang="en-US" dirty="0" smtClean="0"/>
              <a:t> </a:t>
            </a:r>
            <a:r>
              <a:rPr lang="en-US" u="sng" dirty="0" err="1" smtClean="0"/>
              <a:t>Antinous</a:t>
            </a:r>
            <a:r>
              <a:rPr lang="en-US" u="sng" dirty="0" smtClean="0"/>
              <a:t> as Bacchus </a:t>
            </a:r>
            <a:r>
              <a:rPr lang="en-US" dirty="0" smtClean="0"/>
              <a:t>(Vatican)</a:t>
            </a:r>
          </a:p>
          <a:p>
            <a:pPr>
              <a:buFontTx/>
              <a:buChar char="-"/>
            </a:pPr>
            <a:endParaRPr lang="en-US" dirty="0" smtClean="0"/>
          </a:p>
          <a:p>
            <a:pPr>
              <a:buFontTx/>
              <a:buChar char="-"/>
            </a:pPr>
            <a:endParaRPr lang="en-US" dirty="0" smtClean="0"/>
          </a:p>
          <a:p>
            <a:r>
              <a:rPr lang="en-US" dirty="0" smtClean="0"/>
              <a:t/>
            </a:r>
            <a:br>
              <a:rPr lang="en-US" dirty="0" smtClean="0"/>
            </a:br>
            <a:r>
              <a:rPr lang="en-US" dirty="0" smtClean="0"/>
              <a:t>- </a:t>
            </a:r>
            <a:r>
              <a:rPr lang="en-US" u="sng" dirty="0" err="1" smtClean="0"/>
              <a:t>Antinous</a:t>
            </a:r>
            <a:r>
              <a:rPr lang="en-US" u="sng" dirty="0" smtClean="0"/>
              <a:t> as Silvanus </a:t>
            </a:r>
            <a:r>
              <a:rPr lang="en-US" dirty="0" smtClean="0"/>
              <a:t>(</a:t>
            </a:r>
            <a:r>
              <a:rPr lang="en-US" dirty="0" err="1" smtClean="0"/>
              <a:t>Lanuvium</a:t>
            </a:r>
            <a:r>
              <a:rPr lang="en-US" dirty="0" smtClean="0"/>
              <a:t>) – from </a:t>
            </a:r>
            <a:r>
              <a:rPr lang="en-US" dirty="0" err="1" smtClean="0"/>
              <a:t>Aphrodisias</a:t>
            </a:r>
            <a:endParaRPr lang="en-US" dirty="0" smtClean="0"/>
          </a:p>
          <a:p>
            <a:pPr>
              <a:buFontTx/>
              <a:buChar char="-"/>
            </a:pPr>
            <a:r>
              <a:rPr lang="en-US" dirty="0" smtClean="0"/>
              <a:t>a pinecone on the altar, and </a:t>
            </a:r>
            <a:r>
              <a:rPr lang="en-US" dirty="0" err="1" smtClean="0"/>
              <a:t>Antinous</a:t>
            </a:r>
            <a:r>
              <a:rPr lang="en-US" dirty="0" smtClean="0"/>
              <a:t> appears to be cutting a grape vine (both of which suggest </a:t>
            </a:r>
            <a:r>
              <a:rPr lang="en-US" dirty="0" err="1" smtClean="0"/>
              <a:t>Dionysos</a:t>
            </a:r>
            <a:r>
              <a:rPr lang="en-US" dirty="0" smtClean="0"/>
              <a:t>) </a:t>
            </a:r>
          </a:p>
          <a:p>
            <a:pPr>
              <a:buFontTx/>
              <a:buChar char="-"/>
            </a:pPr>
            <a:r>
              <a:rPr lang="en-US" dirty="0" smtClean="0"/>
              <a:t> but he is holding a </a:t>
            </a:r>
            <a:r>
              <a:rPr lang="en-US" i="1" dirty="0" err="1" smtClean="0"/>
              <a:t>falx</a:t>
            </a:r>
            <a:r>
              <a:rPr lang="en-US" dirty="0" smtClean="0"/>
              <a:t> (the curved vineyard knife), which was one of Silvanus’ attributes</a:t>
            </a:r>
          </a:p>
          <a:p>
            <a:pPr>
              <a:buFontTx/>
              <a:buChar char="-"/>
            </a:pPr>
            <a:r>
              <a:rPr lang="en-US" dirty="0" smtClean="0"/>
              <a:t> accompanied by a hunting dog </a:t>
            </a:r>
          </a:p>
          <a:p>
            <a:pPr>
              <a:buFontTx/>
              <a:buChar char="-"/>
            </a:pPr>
            <a:r>
              <a:rPr lang="en-US" dirty="0" smtClean="0"/>
              <a:t> about 90% of the extant images of Silvanus</a:t>
            </a:r>
            <a:endParaRPr lang="cs-CZ" dirty="0"/>
          </a:p>
        </p:txBody>
      </p:sp>
      <p:pic>
        <p:nvPicPr>
          <p:cNvPr id="47106" name="Picture 2" descr="http://www.gonewiththefamily.com/.a/6a014e5f914cd8970c017615703a20970c-pi"/>
          <p:cNvPicPr>
            <a:picLocks noChangeAspect="1" noChangeArrowheads="1"/>
          </p:cNvPicPr>
          <p:nvPr/>
        </p:nvPicPr>
        <p:blipFill>
          <a:blip r:embed="rId2" cstate="print"/>
          <a:srcRect l="16221" r="8080"/>
          <a:stretch>
            <a:fillRect/>
          </a:stretch>
        </p:blipFill>
        <p:spPr bwMode="auto">
          <a:xfrm>
            <a:off x="142844" y="142852"/>
            <a:ext cx="3357586" cy="5915747"/>
          </a:xfrm>
          <a:prstGeom prst="rect">
            <a:avLst/>
          </a:prstGeom>
          <a:noFill/>
        </p:spPr>
      </p:pic>
      <p:pic>
        <p:nvPicPr>
          <p:cNvPr id="47108" name="Picture 4" descr="https://i1.wp.com/www.antinoos.info/bild/antin977.jpg"/>
          <p:cNvPicPr>
            <a:picLocks noChangeAspect="1" noChangeArrowheads="1"/>
          </p:cNvPicPr>
          <p:nvPr/>
        </p:nvPicPr>
        <p:blipFill>
          <a:blip r:embed="rId3"/>
          <a:srcRect l="2359" r="909"/>
          <a:stretch>
            <a:fillRect/>
          </a:stretch>
        </p:blipFill>
        <p:spPr bwMode="auto">
          <a:xfrm>
            <a:off x="6072198" y="142852"/>
            <a:ext cx="2928958" cy="6400316"/>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2585323"/>
          </a:xfrm>
          <a:prstGeom prst="rect">
            <a:avLst/>
          </a:prstGeom>
          <a:noFill/>
        </p:spPr>
        <p:txBody>
          <a:bodyPr wrap="square" rtlCol="0">
            <a:spAutoFit/>
          </a:bodyPr>
          <a:lstStyle/>
          <a:p>
            <a:r>
              <a:rPr lang="en-US" b="1" dirty="0" smtClean="0"/>
              <a:t>Hadrian and the Imperial cult </a:t>
            </a:r>
          </a:p>
          <a:p>
            <a:r>
              <a:rPr lang="en-US" dirty="0" smtClean="0"/>
              <a:t>- centre of his </a:t>
            </a:r>
            <a:r>
              <a:rPr lang="en-US" dirty="0" err="1" smtClean="0"/>
              <a:t>religio</a:t>
            </a:r>
            <a:r>
              <a:rPr lang="cs-CZ" dirty="0" err="1" smtClean="0"/>
              <a:t>us</a:t>
            </a:r>
            <a:r>
              <a:rPr lang="en-US" dirty="0" smtClean="0"/>
              <a:t> program – focused on the emperor and imperial house – Sabina and </a:t>
            </a:r>
            <a:r>
              <a:rPr lang="en-US" dirty="0" err="1" smtClean="0"/>
              <a:t>Antinuos</a:t>
            </a:r>
            <a:endParaRPr lang="cs-CZ" dirty="0" smtClean="0"/>
          </a:p>
          <a:p>
            <a:r>
              <a:rPr lang="cs-CZ" dirty="0" smtClean="0"/>
              <a:t>- e</a:t>
            </a:r>
            <a:r>
              <a:rPr lang="en-US" dirty="0" err="1" smtClean="0"/>
              <a:t>arly</a:t>
            </a:r>
            <a:r>
              <a:rPr lang="en-US" dirty="0" smtClean="0"/>
              <a:t> in his reign – silenced rumors regarding </a:t>
            </a:r>
            <a:r>
              <a:rPr lang="cs-CZ" dirty="0" smtClean="0"/>
              <a:t>his </a:t>
            </a:r>
            <a:r>
              <a:rPr lang="en-US" dirty="0" smtClean="0"/>
              <a:t>adoption – adoption planned by the gods (coins) – Jupiter´s providence, Trajan only implemented the divine will</a:t>
            </a:r>
            <a:endParaRPr lang="cs-CZ" dirty="0" smtClean="0"/>
          </a:p>
          <a:p>
            <a:r>
              <a:rPr lang="cs-CZ" dirty="0" smtClean="0"/>
              <a:t>- </a:t>
            </a:r>
            <a:r>
              <a:rPr lang="en-US" dirty="0" smtClean="0"/>
              <a:t>Hadrian – invoking both earthly and divine commands</a:t>
            </a:r>
            <a:endParaRPr lang="cs-CZ" dirty="0" smtClean="0"/>
          </a:p>
          <a:p>
            <a:pPr>
              <a:buFontTx/>
              <a:buChar char="-"/>
            </a:pPr>
            <a:r>
              <a:rPr lang="cs-CZ" dirty="0" smtClean="0"/>
              <a:t> r</a:t>
            </a:r>
            <a:r>
              <a:rPr lang="en-US" dirty="0" err="1" smtClean="0"/>
              <a:t>eligious</a:t>
            </a:r>
            <a:r>
              <a:rPr lang="en-US" dirty="0" smtClean="0"/>
              <a:t> language – Greeks – public monument</a:t>
            </a:r>
            <a:r>
              <a:rPr lang="cs-CZ" dirty="0" smtClean="0"/>
              <a:t>s</a:t>
            </a:r>
            <a:r>
              <a:rPr lang="en-US" dirty="0" smtClean="0"/>
              <a:t>, private dedications, received more divine </a:t>
            </a:r>
            <a:r>
              <a:rPr lang="cs-CZ" dirty="0" smtClean="0"/>
              <a:t>=</a:t>
            </a:r>
          </a:p>
          <a:p>
            <a:pPr>
              <a:buFontTx/>
              <a:buChar char="-"/>
            </a:pPr>
            <a:r>
              <a:rPr lang="cs-CZ" dirty="0" smtClean="0"/>
              <a:t> </a:t>
            </a:r>
            <a:r>
              <a:rPr lang="en-US" dirty="0" smtClean="0"/>
              <a:t>honors than any of his predecessors – statues, shrines, association with </a:t>
            </a:r>
            <a:r>
              <a:rPr lang="cs-CZ" dirty="0" err="1" smtClean="0"/>
              <a:t>G</a:t>
            </a:r>
            <a:r>
              <a:rPr lang="en-US" dirty="0" smtClean="0"/>
              <a:t>reek divinities – Zeus, Apollo</a:t>
            </a:r>
            <a:endParaRPr lang="cs-CZ" dirty="0" smtClean="0"/>
          </a:p>
        </p:txBody>
      </p:sp>
      <p:pic>
        <p:nvPicPr>
          <p:cNvPr id="3080" name="Picture 8" descr="http://www.wildwinds.com/coins/ric/hadrian/RIC_0534.jpg"/>
          <p:cNvPicPr>
            <a:picLocks noChangeAspect="1" noChangeArrowheads="1"/>
          </p:cNvPicPr>
          <p:nvPr/>
        </p:nvPicPr>
        <p:blipFill>
          <a:blip r:embed="rId2"/>
          <a:srcRect/>
          <a:stretch>
            <a:fillRect/>
          </a:stretch>
        </p:blipFill>
        <p:spPr bwMode="auto">
          <a:xfrm>
            <a:off x="1214414" y="2643182"/>
            <a:ext cx="6860917" cy="3416738"/>
          </a:xfrm>
          <a:prstGeom prst="rect">
            <a:avLst/>
          </a:prstGeom>
          <a:noFill/>
        </p:spPr>
      </p:pic>
      <p:sp>
        <p:nvSpPr>
          <p:cNvPr id="7" name="TextovéPole 6"/>
          <p:cNvSpPr txBox="1"/>
          <p:nvPr/>
        </p:nvSpPr>
        <p:spPr>
          <a:xfrm>
            <a:off x="0" y="6143644"/>
            <a:ext cx="9144000" cy="923330"/>
          </a:xfrm>
          <a:prstGeom prst="rect">
            <a:avLst/>
          </a:prstGeom>
          <a:noFill/>
        </p:spPr>
        <p:txBody>
          <a:bodyPr wrap="square" rtlCol="0">
            <a:spAutoFit/>
          </a:bodyPr>
          <a:lstStyle/>
          <a:p>
            <a:r>
              <a:rPr lang="en-US" dirty="0" smtClean="0"/>
              <a:t>– a bronze </a:t>
            </a:r>
            <a:r>
              <a:rPr lang="en-US" dirty="0" err="1" smtClean="0"/>
              <a:t>sestertius</a:t>
            </a:r>
            <a:r>
              <a:rPr lang="en-US" dirty="0" smtClean="0"/>
              <a:t> – reverse Hadrian bust, obverse Hadrian and Trajan – standing close to each other, Trajan delivers globe to Hadrian</a:t>
            </a:r>
            <a:endParaRPr lang="cs-CZ" dirty="0" smtClean="0"/>
          </a:p>
          <a:p>
            <a:endParaRPr lang="cs-CZ"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edgarlowen.com/hadrian-10497.jpg"/>
          <p:cNvPicPr>
            <a:picLocks noChangeAspect="1" noChangeArrowheads="1"/>
          </p:cNvPicPr>
          <p:nvPr/>
        </p:nvPicPr>
        <p:blipFill>
          <a:blip r:embed="rId2"/>
          <a:srcRect/>
          <a:stretch>
            <a:fillRect/>
          </a:stretch>
        </p:blipFill>
        <p:spPr bwMode="auto">
          <a:xfrm>
            <a:off x="1785918" y="1214422"/>
            <a:ext cx="5429288" cy="2585551"/>
          </a:xfrm>
          <a:prstGeom prst="rect">
            <a:avLst/>
          </a:prstGeom>
          <a:noFill/>
        </p:spPr>
      </p:pic>
      <p:pic>
        <p:nvPicPr>
          <p:cNvPr id="3" name="Picture 6" descr="Coin 8 Obverse"/>
          <p:cNvPicPr>
            <a:picLocks noChangeAspect="1" noChangeArrowheads="1"/>
          </p:cNvPicPr>
          <p:nvPr/>
        </p:nvPicPr>
        <p:blipFill>
          <a:blip r:embed="rId3"/>
          <a:srcRect/>
          <a:stretch>
            <a:fillRect/>
          </a:stretch>
        </p:blipFill>
        <p:spPr bwMode="auto">
          <a:xfrm>
            <a:off x="1785917" y="3929066"/>
            <a:ext cx="2743219" cy="2571768"/>
          </a:xfrm>
          <a:prstGeom prst="rect">
            <a:avLst/>
          </a:prstGeom>
          <a:noFill/>
        </p:spPr>
      </p:pic>
      <p:pic>
        <p:nvPicPr>
          <p:cNvPr id="4" name="Picture 4" descr="Coin 8  Reverse"/>
          <p:cNvPicPr>
            <a:picLocks noChangeAspect="1" noChangeArrowheads="1"/>
          </p:cNvPicPr>
          <p:nvPr/>
        </p:nvPicPr>
        <p:blipFill>
          <a:blip r:embed="rId4"/>
          <a:srcRect/>
          <a:stretch>
            <a:fillRect/>
          </a:stretch>
        </p:blipFill>
        <p:spPr bwMode="auto">
          <a:xfrm>
            <a:off x="4500562" y="3929066"/>
            <a:ext cx="2743220" cy="2571768"/>
          </a:xfrm>
          <a:prstGeom prst="rect">
            <a:avLst/>
          </a:prstGeom>
          <a:noFill/>
        </p:spPr>
      </p:pic>
      <p:sp>
        <p:nvSpPr>
          <p:cNvPr id="5" name="TextovéPole 4"/>
          <p:cNvSpPr txBox="1"/>
          <p:nvPr/>
        </p:nvSpPr>
        <p:spPr>
          <a:xfrm>
            <a:off x="0" y="142852"/>
            <a:ext cx="9144000" cy="1200329"/>
          </a:xfrm>
          <a:prstGeom prst="rect">
            <a:avLst/>
          </a:prstGeom>
          <a:noFill/>
        </p:spPr>
        <p:txBody>
          <a:bodyPr wrap="square" rtlCol="0">
            <a:spAutoFit/>
          </a:bodyPr>
          <a:lstStyle/>
          <a:p>
            <a:r>
              <a:rPr lang="cs-CZ" dirty="0" smtClean="0"/>
              <a:t>- </a:t>
            </a:r>
            <a:r>
              <a:rPr lang="en-US" dirty="0" smtClean="0"/>
              <a:t>Hadrian – importance of the cult – unifier of the empire, promotion of the cult of Zeus and his own assimilation with this god</a:t>
            </a:r>
            <a:endParaRPr lang="cs-CZ" dirty="0" smtClean="0"/>
          </a:p>
          <a:p>
            <a:r>
              <a:rPr lang="cs-CZ" dirty="0" smtClean="0"/>
              <a:t>- r</a:t>
            </a:r>
            <a:r>
              <a:rPr lang="en-US" dirty="0" err="1" smtClean="0"/>
              <a:t>eligion</a:t>
            </a:r>
            <a:r>
              <a:rPr lang="en-US" dirty="0" smtClean="0"/>
              <a:t> in the service of politics</a:t>
            </a:r>
            <a:endParaRPr lang="cs-CZ" dirty="0" smtClean="0"/>
          </a:p>
          <a:p>
            <a:endParaRPr lang="cs-CZ"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3139321"/>
          </a:xfrm>
          <a:prstGeom prst="rect">
            <a:avLst/>
          </a:prstGeom>
          <a:noFill/>
        </p:spPr>
        <p:txBody>
          <a:bodyPr wrap="square" rtlCol="0">
            <a:spAutoFit/>
          </a:bodyPr>
          <a:lstStyle/>
          <a:p>
            <a:r>
              <a:rPr lang="en-US" b="1" dirty="0" smtClean="0"/>
              <a:t>Hadrian and Divine election</a:t>
            </a:r>
            <a:r>
              <a:rPr lang="en-US" dirty="0" smtClean="0"/>
              <a:t/>
            </a:r>
            <a:br>
              <a:rPr lang="en-US" dirty="0" smtClean="0"/>
            </a:br>
            <a:r>
              <a:rPr lang="cs-CZ" dirty="0" smtClean="0"/>
              <a:t>- </a:t>
            </a:r>
            <a:r>
              <a:rPr lang="en-US" b="1" u="sng" dirty="0" smtClean="0"/>
              <a:t>Giessen papyrus </a:t>
            </a:r>
            <a:r>
              <a:rPr lang="en-US" dirty="0" smtClean="0"/>
              <a:t>– 2</a:t>
            </a:r>
            <a:r>
              <a:rPr lang="en-US" baseline="30000" dirty="0" smtClean="0"/>
              <a:t>nd</a:t>
            </a:r>
            <a:r>
              <a:rPr lang="en-US" dirty="0" smtClean="0"/>
              <a:t> c. AD – Egypt – dramatic performance in honor of Hadrian´s accession, people participating: Apollo, Demos of the city – Apollo brings a divine message, rides on the chariot, rises as Helios to the sky with Trajan and introduces the new king Hadrian to the audience</a:t>
            </a:r>
            <a:br>
              <a:rPr lang="en-US" dirty="0" smtClean="0"/>
            </a:br>
            <a:r>
              <a:rPr lang="cs-CZ" dirty="0" smtClean="0"/>
              <a:t>- </a:t>
            </a:r>
            <a:r>
              <a:rPr lang="en-US" dirty="0" smtClean="0"/>
              <a:t>Apollo as a messenger – not a coincidence – Apollo as Helios is Egyptian Ra, protector of pharaohs</a:t>
            </a:r>
            <a:endParaRPr lang="cs-CZ" dirty="0" smtClean="0"/>
          </a:p>
          <a:p>
            <a:r>
              <a:rPr lang="cs-CZ" dirty="0" smtClean="0"/>
              <a:t>- </a:t>
            </a:r>
            <a:r>
              <a:rPr lang="cs-CZ" b="1" u="sng" dirty="0" smtClean="0"/>
              <a:t>p</a:t>
            </a:r>
            <a:r>
              <a:rPr lang="en-US" b="1" u="sng" dirty="0" err="1" smtClean="0"/>
              <a:t>oem</a:t>
            </a:r>
            <a:r>
              <a:rPr lang="en-US" u="sng" dirty="0" smtClean="0"/>
              <a:t> </a:t>
            </a:r>
            <a:r>
              <a:rPr lang="cs-CZ" dirty="0" smtClean="0"/>
              <a:t>- </a:t>
            </a:r>
            <a:r>
              <a:rPr lang="en-US" dirty="0" smtClean="0"/>
              <a:t>composed on account of Hadrian´s accession, Trajan already deified here</a:t>
            </a:r>
            <a:endParaRPr lang="cs-CZ" dirty="0" smtClean="0"/>
          </a:p>
          <a:p>
            <a:r>
              <a:rPr lang="cs-CZ" dirty="0" smtClean="0"/>
              <a:t>- </a:t>
            </a:r>
            <a:r>
              <a:rPr lang="cs-CZ" b="1" u="sng" dirty="0" smtClean="0"/>
              <a:t>c</a:t>
            </a:r>
            <a:r>
              <a:rPr lang="en-US" b="1" u="sng" dirty="0" err="1" smtClean="0"/>
              <a:t>oins</a:t>
            </a:r>
            <a:r>
              <a:rPr lang="en-US" b="1" u="sng" dirty="0" smtClean="0"/>
              <a:t> </a:t>
            </a:r>
            <a:r>
              <a:rPr lang="en-US" dirty="0" smtClean="0"/>
              <a:t>– </a:t>
            </a:r>
            <a:r>
              <a:rPr lang="en-US" i="1" dirty="0" smtClean="0"/>
              <a:t>bronze </a:t>
            </a:r>
            <a:r>
              <a:rPr lang="en-US" i="1" dirty="0" err="1" smtClean="0"/>
              <a:t>sestercius</a:t>
            </a:r>
            <a:r>
              <a:rPr lang="en-US" i="1" dirty="0" smtClean="0"/>
              <a:t> </a:t>
            </a:r>
            <a:r>
              <a:rPr lang="en-US" dirty="0" smtClean="0"/>
              <a:t>– 119 – 121</a:t>
            </a:r>
            <a:r>
              <a:rPr lang="cs-CZ" dirty="0" smtClean="0"/>
              <a:t> AD</a:t>
            </a:r>
            <a:r>
              <a:rPr lang="en-US" dirty="0" smtClean="0"/>
              <a:t> – obverse- rises hand towards an eagle – Jupiter, which bears a scepter in his claws, Hadrian – a roll in the other hand, the legend – </a:t>
            </a:r>
            <a:r>
              <a:rPr lang="en-US" i="1" dirty="0" err="1" smtClean="0"/>
              <a:t>providentia</a:t>
            </a:r>
            <a:r>
              <a:rPr lang="en-US" i="1" dirty="0" smtClean="0"/>
              <a:t> </a:t>
            </a:r>
            <a:r>
              <a:rPr lang="en-US" i="1" dirty="0" err="1" smtClean="0"/>
              <a:t>divorum</a:t>
            </a:r>
            <a:r>
              <a:rPr lang="en-US" dirty="0" smtClean="0"/>
              <a:t> – a providence of the gods and a good emperor</a:t>
            </a:r>
            <a:endParaRPr lang="cs-CZ" dirty="0" smtClean="0"/>
          </a:p>
        </p:txBody>
      </p:sp>
      <p:pic>
        <p:nvPicPr>
          <p:cNvPr id="2050" name="Picture 2" descr="http://www.wildwinds.com/coins/ric/hadrian/RIC_0589b.jpg"/>
          <p:cNvPicPr>
            <a:picLocks noChangeAspect="1" noChangeArrowheads="1"/>
          </p:cNvPicPr>
          <p:nvPr/>
        </p:nvPicPr>
        <p:blipFill>
          <a:blip r:embed="rId2"/>
          <a:srcRect/>
          <a:stretch>
            <a:fillRect/>
          </a:stretch>
        </p:blipFill>
        <p:spPr bwMode="auto">
          <a:xfrm>
            <a:off x="1214414" y="3286124"/>
            <a:ext cx="6847403" cy="334328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71414"/>
            <a:ext cx="9144000" cy="2031325"/>
          </a:xfrm>
          <a:prstGeom prst="rect">
            <a:avLst/>
          </a:prstGeom>
          <a:noFill/>
        </p:spPr>
        <p:txBody>
          <a:bodyPr wrap="square" rtlCol="0">
            <a:spAutoFit/>
          </a:bodyPr>
          <a:lstStyle/>
          <a:p>
            <a:r>
              <a:rPr lang="cs-CZ" dirty="0" smtClean="0"/>
              <a:t>- </a:t>
            </a:r>
            <a:r>
              <a:rPr lang="cs-CZ" i="1" dirty="0" smtClean="0"/>
              <a:t>g</a:t>
            </a:r>
            <a:r>
              <a:rPr lang="en-US" i="1" dirty="0" smtClean="0"/>
              <a:t>olden </a:t>
            </a:r>
            <a:r>
              <a:rPr lang="en-US" i="1" dirty="0" err="1" smtClean="0"/>
              <a:t>aureus</a:t>
            </a:r>
            <a:r>
              <a:rPr lang="en-US" i="1" dirty="0" smtClean="0"/>
              <a:t> </a:t>
            </a:r>
            <a:r>
              <a:rPr lang="en-US" dirty="0" smtClean="0"/>
              <a:t>– laureate bust on the obverse, reverse – Hadrian standing, receives the globe from Jupiter, between them – an eagle</a:t>
            </a:r>
            <a:br>
              <a:rPr lang="en-US" dirty="0" smtClean="0"/>
            </a:br>
            <a:r>
              <a:rPr lang="cs-CZ" dirty="0" smtClean="0"/>
              <a:t>- </a:t>
            </a:r>
            <a:r>
              <a:rPr lang="en-US" dirty="0" smtClean="0"/>
              <a:t>wanted to state his divine election publically</a:t>
            </a:r>
            <a:endParaRPr lang="cs-CZ" dirty="0" smtClean="0"/>
          </a:p>
          <a:p>
            <a:r>
              <a:rPr lang="cs-CZ" dirty="0" smtClean="0"/>
              <a:t>- c</a:t>
            </a:r>
            <a:r>
              <a:rPr lang="en-US" dirty="0" err="1" smtClean="0"/>
              <a:t>ity</a:t>
            </a:r>
            <a:r>
              <a:rPr lang="en-US" dirty="0" smtClean="0"/>
              <a:t>  </a:t>
            </a:r>
            <a:r>
              <a:rPr lang="en-US" dirty="0" err="1" smtClean="0"/>
              <a:t>Cyzicus</a:t>
            </a:r>
            <a:r>
              <a:rPr lang="en-US" dirty="0" smtClean="0"/>
              <a:t> – declared Hadrian the 13</a:t>
            </a:r>
            <a:r>
              <a:rPr lang="en-US" baseline="30000" dirty="0" smtClean="0"/>
              <a:t>th</a:t>
            </a:r>
            <a:r>
              <a:rPr lang="en-US" dirty="0" smtClean="0"/>
              <a:t> god, and the city became a </a:t>
            </a:r>
            <a:r>
              <a:rPr lang="en-US" dirty="0" err="1" smtClean="0"/>
              <a:t>neokoros</a:t>
            </a:r>
            <a:r>
              <a:rPr lang="en-US" dirty="0" smtClean="0"/>
              <a:t> of his cult – temple – worshipped alone or as </a:t>
            </a:r>
            <a:r>
              <a:rPr lang="en-US" dirty="0" err="1" smtClean="0"/>
              <a:t>synnaos</a:t>
            </a:r>
            <a:r>
              <a:rPr lang="en-US" dirty="0" smtClean="0"/>
              <a:t> of Zeus, or all the gods</a:t>
            </a:r>
            <a:endParaRPr lang="cs-CZ" dirty="0" smtClean="0"/>
          </a:p>
          <a:p>
            <a:r>
              <a:rPr lang="cs-CZ" dirty="0" smtClean="0"/>
              <a:t>- </a:t>
            </a:r>
            <a:r>
              <a:rPr lang="en-US" dirty="0" smtClean="0"/>
              <a:t>Hadrian became the new Zeus</a:t>
            </a:r>
            <a:endParaRPr lang="cs-CZ" dirty="0" smtClean="0"/>
          </a:p>
          <a:p>
            <a:endParaRPr lang="cs-CZ" dirty="0"/>
          </a:p>
        </p:txBody>
      </p:sp>
      <p:pic>
        <p:nvPicPr>
          <p:cNvPr id="52226" name="Picture 2" descr="Hadrian's Temple at Cyzikus by cafeennui"/>
          <p:cNvPicPr>
            <a:picLocks noChangeAspect="1" noChangeArrowheads="1"/>
          </p:cNvPicPr>
          <p:nvPr/>
        </p:nvPicPr>
        <p:blipFill>
          <a:blip r:embed="rId2"/>
          <a:srcRect/>
          <a:stretch>
            <a:fillRect/>
          </a:stretch>
        </p:blipFill>
        <p:spPr bwMode="auto">
          <a:xfrm>
            <a:off x="4474980" y="3786190"/>
            <a:ext cx="4454738" cy="2930227"/>
          </a:xfrm>
          <a:prstGeom prst="rect">
            <a:avLst/>
          </a:prstGeom>
          <a:noFill/>
        </p:spPr>
      </p:pic>
      <p:pic>
        <p:nvPicPr>
          <p:cNvPr id="52228" name="Picture 4" descr="Cyzicus"/>
          <p:cNvPicPr>
            <a:picLocks noChangeAspect="1" noChangeArrowheads="1"/>
          </p:cNvPicPr>
          <p:nvPr/>
        </p:nvPicPr>
        <p:blipFill>
          <a:blip r:embed="rId3"/>
          <a:srcRect/>
          <a:stretch>
            <a:fillRect/>
          </a:stretch>
        </p:blipFill>
        <p:spPr bwMode="auto">
          <a:xfrm>
            <a:off x="214282" y="1857364"/>
            <a:ext cx="4143404" cy="2754650"/>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2862322"/>
          </a:xfrm>
          <a:prstGeom prst="rect">
            <a:avLst/>
          </a:prstGeom>
          <a:noFill/>
        </p:spPr>
        <p:txBody>
          <a:bodyPr wrap="square" rtlCol="0">
            <a:spAutoFit/>
          </a:bodyPr>
          <a:lstStyle/>
          <a:p>
            <a:r>
              <a:rPr lang="en-US" b="1" dirty="0" smtClean="0"/>
              <a:t>Hadrian and Divine</a:t>
            </a:r>
            <a:endParaRPr lang="cs-CZ" b="1" dirty="0" smtClean="0"/>
          </a:p>
          <a:p>
            <a:pPr>
              <a:buFontTx/>
              <a:buChar char="-"/>
            </a:pPr>
            <a:r>
              <a:rPr lang="cs-CZ" dirty="0" smtClean="0"/>
              <a:t> </a:t>
            </a:r>
            <a:r>
              <a:rPr lang="en-US" dirty="0" smtClean="0"/>
              <a:t>interested in divination and mystic cults, magic, </a:t>
            </a:r>
            <a:r>
              <a:rPr lang="cs-CZ" dirty="0" err="1" smtClean="0"/>
              <a:t>was</a:t>
            </a:r>
            <a:r>
              <a:rPr lang="cs-CZ" dirty="0" smtClean="0"/>
              <a:t> </a:t>
            </a:r>
            <a:r>
              <a:rPr lang="en-US" dirty="0" smtClean="0"/>
              <a:t>superstitious</a:t>
            </a:r>
            <a:r>
              <a:rPr lang="cs-CZ" dirty="0" smtClean="0"/>
              <a:t> </a:t>
            </a:r>
          </a:p>
          <a:p>
            <a:pPr>
              <a:buFontTx/>
              <a:buChar char="-"/>
            </a:pPr>
            <a:r>
              <a:rPr lang="cs-CZ" dirty="0" smtClean="0"/>
              <a:t> s</a:t>
            </a:r>
            <a:r>
              <a:rPr lang="en-US" dirty="0" smtClean="0"/>
              <a:t>killed in astrology and every science and art, credited with healing powers (divine, superhuman – </a:t>
            </a:r>
            <a:r>
              <a:rPr lang="cs-CZ" dirty="0" err="1" smtClean="0"/>
              <a:t>predestinated</a:t>
            </a:r>
            <a:r>
              <a:rPr lang="cs-CZ" dirty="0" smtClean="0"/>
              <a:t>)</a:t>
            </a:r>
          </a:p>
          <a:p>
            <a:pPr>
              <a:buFontTx/>
              <a:buChar char="-"/>
            </a:pPr>
            <a:r>
              <a:rPr lang="cs-CZ" dirty="0" smtClean="0"/>
              <a:t> d</a:t>
            </a:r>
            <a:r>
              <a:rPr lang="en-US" dirty="0" err="1" smtClean="0"/>
              <a:t>esire</a:t>
            </a:r>
            <a:r>
              <a:rPr lang="en-US" dirty="0" smtClean="0"/>
              <a:t> to know past and future – generous to Delphi and its oracle</a:t>
            </a:r>
            <a:endParaRPr lang="cs-CZ" dirty="0" smtClean="0"/>
          </a:p>
          <a:p>
            <a:pPr>
              <a:buFontTx/>
              <a:buChar char="-"/>
            </a:pPr>
            <a:r>
              <a:rPr lang="en-US" dirty="0" smtClean="0"/>
              <a:t> 125 </a:t>
            </a:r>
            <a:r>
              <a:rPr lang="cs-CZ" dirty="0" smtClean="0"/>
              <a:t>AD </a:t>
            </a:r>
            <a:r>
              <a:rPr lang="en-US" dirty="0" smtClean="0"/>
              <a:t>– Delphi – elected him a</a:t>
            </a:r>
            <a:r>
              <a:rPr lang="cs-CZ" dirty="0" smtClean="0"/>
              <a:t>n</a:t>
            </a:r>
            <a:r>
              <a:rPr lang="en-US" dirty="0" smtClean="0"/>
              <a:t> archon 2</a:t>
            </a:r>
            <a:r>
              <a:rPr lang="en-US" baseline="30000" dirty="0" smtClean="0"/>
              <a:t>nd</a:t>
            </a:r>
            <a:r>
              <a:rPr lang="en-US" dirty="0" smtClean="0"/>
              <a:t> time</a:t>
            </a:r>
            <a:endParaRPr lang="cs-CZ" dirty="0" smtClean="0"/>
          </a:p>
          <a:p>
            <a:pPr>
              <a:buFontTx/>
              <a:buChar char="-"/>
            </a:pPr>
            <a:r>
              <a:rPr lang="cs-CZ" dirty="0" smtClean="0"/>
              <a:t> </a:t>
            </a:r>
            <a:r>
              <a:rPr lang="en-US" dirty="0" smtClean="0"/>
              <a:t>a frequent visitor to the oracle – 2 visits before gaining </a:t>
            </a:r>
            <a:r>
              <a:rPr lang="en-US" i="1" dirty="0" err="1" smtClean="0"/>
              <a:t>imperium</a:t>
            </a:r>
            <a:r>
              <a:rPr lang="en-US" dirty="0" smtClean="0"/>
              <a:t>, excellence in the art of astrology – created his own horoscope</a:t>
            </a:r>
            <a:endParaRPr lang="cs-CZ" dirty="0" smtClean="0"/>
          </a:p>
          <a:p>
            <a:r>
              <a:rPr lang="en-US" i="1" u="sng" dirty="0" smtClean="0"/>
              <a:t>The art of the occult</a:t>
            </a:r>
            <a:endParaRPr lang="cs-CZ" i="1" u="sng" dirty="0" smtClean="0"/>
          </a:p>
          <a:p>
            <a:r>
              <a:rPr lang="en-US" dirty="0" smtClean="0"/>
              <a:t>Aurelius Victor – </a:t>
            </a:r>
            <a:r>
              <a:rPr lang="en-US" dirty="0" err="1" smtClean="0"/>
              <a:t>Antino</a:t>
            </a:r>
            <a:r>
              <a:rPr lang="cs-CZ" dirty="0" smtClean="0"/>
              <a:t>u</a:t>
            </a:r>
            <a:r>
              <a:rPr lang="en-US" dirty="0" smtClean="0"/>
              <a:t>s offered himself – Hadrian believed that he´ll prolong his life</a:t>
            </a:r>
            <a:endParaRPr lang="cs-CZ" dirty="0" smtClean="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www.dirtyoldcoins.com/roman/id/trajan/traj282.jpg"/>
          <p:cNvPicPr>
            <a:picLocks noChangeAspect="1" noChangeArrowheads="1"/>
          </p:cNvPicPr>
          <p:nvPr/>
        </p:nvPicPr>
        <p:blipFill>
          <a:blip r:embed="rId2"/>
          <a:srcRect b="-962"/>
          <a:stretch>
            <a:fillRect/>
          </a:stretch>
        </p:blipFill>
        <p:spPr bwMode="auto">
          <a:xfrm>
            <a:off x="1000100" y="1357298"/>
            <a:ext cx="7147833" cy="3643338"/>
          </a:xfrm>
          <a:prstGeom prst="rect">
            <a:avLst/>
          </a:prstGeom>
          <a:noFill/>
        </p:spPr>
      </p:pic>
      <p:sp>
        <p:nvSpPr>
          <p:cNvPr id="5" name="Obdélník 4"/>
          <p:cNvSpPr/>
          <p:nvPr/>
        </p:nvSpPr>
        <p:spPr>
          <a:xfrm>
            <a:off x="3143240" y="5072074"/>
            <a:ext cx="3262881" cy="369332"/>
          </a:xfrm>
          <a:prstGeom prst="rect">
            <a:avLst/>
          </a:prstGeom>
        </p:spPr>
        <p:txBody>
          <a:bodyPr wrap="none">
            <a:spAutoFit/>
          </a:bodyPr>
          <a:lstStyle/>
          <a:p>
            <a:r>
              <a:rPr lang="cs-CZ" b="1" dirty="0" smtClean="0"/>
              <a:t>DIVO</a:t>
            </a:r>
            <a:r>
              <a:rPr lang="en-US" dirty="0" smtClean="0"/>
              <a:t> </a:t>
            </a:r>
            <a:r>
              <a:rPr lang="cs-CZ" dirty="0" smtClean="0"/>
              <a:t>TRAIANO</a:t>
            </a:r>
            <a:r>
              <a:rPr lang="en-US" dirty="0" smtClean="0"/>
              <a:t> </a:t>
            </a:r>
            <a:r>
              <a:rPr lang="cs-CZ" dirty="0" smtClean="0"/>
              <a:t>PARTH</a:t>
            </a:r>
            <a:r>
              <a:rPr lang="en-US" dirty="0" smtClean="0"/>
              <a:t> </a:t>
            </a:r>
            <a:r>
              <a:rPr lang="cs-CZ" dirty="0" smtClean="0"/>
              <a:t>AVG</a:t>
            </a:r>
            <a:r>
              <a:rPr lang="en-US" dirty="0" smtClean="0"/>
              <a:t> </a:t>
            </a:r>
            <a:r>
              <a:rPr lang="cs-CZ" dirty="0" smtClean="0"/>
              <a:t>PATRI</a:t>
            </a:r>
            <a:endParaRPr lang="cs-CZ"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5355312"/>
          </a:xfrm>
          <a:prstGeom prst="rect">
            <a:avLst/>
          </a:prstGeom>
          <a:noFill/>
        </p:spPr>
        <p:txBody>
          <a:bodyPr wrap="square" rtlCol="0">
            <a:spAutoFit/>
          </a:bodyPr>
          <a:lstStyle/>
          <a:p>
            <a:r>
              <a:rPr lang="en-US" b="1" dirty="0" smtClean="0"/>
              <a:t>Promotion of the cult of Rome</a:t>
            </a:r>
            <a:endParaRPr lang="cs-CZ" b="1" dirty="0" smtClean="0"/>
          </a:p>
          <a:p>
            <a:r>
              <a:rPr lang="cs-CZ" dirty="0" smtClean="0"/>
              <a:t>- c</a:t>
            </a:r>
            <a:r>
              <a:rPr lang="en-US" dirty="0" err="1" smtClean="0"/>
              <a:t>onsolidating</a:t>
            </a:r>
            <a:r>
              <a:rPr lang="en-US" dirty="0" smtClean="0"/>
              <a:t> traditions</a:t>
            </a:r>
            <a:endParaRPr lang="cs-CZ" dirty="0" smtClean="0"/>
          </a:p>
          <a:p>
            <a:pPr>
              <a:buFontTx/>
              <a:buChar char="-"/>
            </a:pPr>
            <a:r>
              <a:rPr lang="cs-CZ" dirty="0" smtClean="0"/>
              <a:t> </a:t>
            </a:r>
            <a:r>
              <a:rPr lang="en-US" dirty="0" smtClean="0"/>
              <a:t>problem</a:t>
            </a:r>
            <a:r>
              <a:rPr lang="cs-CZ" dirty="0" smtClean="0"/>
              <a:t>s</a:t>
            </a:r>
            <a:r>
              <a:rPr lang="en-US" dirty="0" smtClean="0"/>
              <a:t> in Rome </a:t>
            </a:r>
            <a:r>
              <a:rPr lang="cs-CZ" dirty="0" smtClean="0"/>
              <a:t>- </a:t>
            </a:r>
            <a:r>
              <a:rPr lang="en-US" dirty="0" smtClean="0"/>
              <a:t>instability and revolts </a:t>
            </a:r>
            <a:endParaRPr lang="cs-CZ" dirty="0" smtClean="0"/>
          </a:p>
          <a:p>
            <a:pPr>
              <a:buFontTx/>
              <a:buChar char="-"/>
            </a:pPr>
            <a:r>
              <a:rPr lang="en-US" dirty="0" smtClean="0"/>
              <a:t> strong in the east – more accepted there, because he didn´t want </a:t>
            </a:r>
            <a:r>
              <a:rPr lang="en-US" dirty="0" err="1" smtClean="0"/>
              <a:t>assi</a:t>
            </a:r>
            <a:r>
              <a:rPr lang="cs-CZ" dirty="0" smtClean="0"/>
              <a:t>m</a:t>
            </a:r>
            <a:r>
              <a:rPr lang="en-US" dirty="0" err="1" smtClean="0"/>
              <a:t>ilation</a:t>
            </a:r>
            <a:r>
              <a:rPr lang="en-US" dirty="0" smtClean="0"/>
              <a:t> of different nations, but their acceptation</a:t>
            </a:r>
            <a:endParaRPr lang="cs-CZ" dirty="0" smtClean="0"/>
          </a:p>
          <a:p>
            <a:r>
              <a:rPr lang="en-US" dirty="0" smtClean="0"/>
              <a:t>	</a:t>
            </a:r>
            <a:endParaRPr lang="cs-CZ" dirty="0" smtClean="0"/>
          </a:p>
          <a:p>
            <a:r>
              <a:rPr lang="en-US" dirty="0" smtClean="0"/>
              <a:t>Trajan – </a:t>
            </a:r>
            <a:r>
              <a:rPr lang="cs-CZ" dirty="0" err="1" smtClean="0"/>
              <a:t>accepted</a:t>
            </a:r>
            <a:r>
              <a:rPr lang="cs-CZ" dirty="0" smtClean="0"/>
              <a:t> as </a:t>
            </a:r>
            <a:r>
              <a:rPr lang="cs-CZ" dirty="0" err="1" smtClean="0"/>
              <a:t>and</a:t>
            </a:r>
            <a:r>
              <a:rPr lang="cs-CZ" dirty="0" smtClean="0"/>
              <a:t> </a:t>
            </a:r>
            <a:r>
              <a:rPr lang="en-US" dirty="0" err="1" smtClean="0"/>
              <a:t>assimilat</a:t>
            </a:r>
            <a:r>
              <a:rPr lang="cs-CZ" dirty="0" err="1" smtClean="0"/>
              <a:t>ed</a:t>
            </a:r>
            <a:r>
              <a:rPr lang="en-US" dirty="0" smtClean="0"/>
              <a:t> to Jupiter, in the West</a:t>
            </a:r>
            <a:endParaRPr lang="cs-CZ" dirty="0" smtClean="0"/>
          </a:p>
          <a:p>
            <a:r>
              <a:rPr lang="en-US" dirty="0" smtClean="0"/>
              <a:t>Hadrian – Zeus – helped him to promote his program among the </a:t>
            </a:r>
            <a:r>
              <a:rPr lang="cs-CZ" dirty="0" err="1" smtClean="0"/>
              <a:t>G</a:t>
            </a:r>
            <a:r>
              <a:rPr lang="en-US" dirty="0" smtClean="0"/>
              <a:t>reek people</a:t>
            </a:r>
          </a:p>
          <a:p>
            <a:endParaRPr lang="cs-CZ" dirty="0" smtClean="0"/>
          </a:p>
          <a:p>
            <a:r>
              <a:rPr lang="cs-CZ" b="1" dirty="0" err="1" smtClean="0"/>
              <a:t>But</a:t>
            </a:r>
            <a:r>
              <a:rPr lang="cs-CZ" b="1" dirty="0" smtClean="0"/>
              <a:t> </a:t>
            </a:r>
            <a:r>
              <a:rPr lang="cs-CZ" b="1" dirty="0" err="1" smtClean="0"/>
              <a:t>what</a:t>
            </a:r>
            <a:r>
              <a:rPr lang="cs-CZ" b="1" dirty="0" smtClean="0"/>
              <a:t> </a:t>
            </a:r>
            <a:r>
              <a:rPr lang="cs-CZ" b="1" dirty="0" err="1" smtClean="0"/>
              <a:t>about</a:t>
            </a:r>
            <a:r>
              <a:rPr lang="cs-CZ" b="1" dirty="0" smtClean="0"/>
              <a:t> </a:t>
            </a:r>
            <a:r>
              <a:rPr lang="cs-CZ" b="1" dirty="0" err="1" smtClean="0"/>
              <a:t>the</a:t>
            </a:r>
            <a:r>
              <a:rPr lang="cs-CZ" b="1" dirty="0" smtClean="0"/>
              <a:t> </a:t>
            </a:r>
            <a:r>
              <a:rPr lang="cs-CZ" b="1" dirty="0" err="1" smtClean="0"/>
              <a:t>West</a:t>
            </a:r>
            <a:r>
              <a:rPr lang="cs-CZ" b="1" dirty="0" smtClean="0"/>
              <a:t>?</a:t>
            </a:r>
          </a:p>
          <a:p>
            <a:r>
              <a:rPr lang="en-US" dirty="0" smtClean="0"/>
              <a:t>Two main cults – Zeus – </a:t>
            </a:r>
            <a:r>
              <a:rPr lang="cs-CZ" dirty="0" err="1" smtClean="0"/>
              <a:t>G</a:t>
            </a:r>
            <a:r>
              <a:rPr lang="en-US" dirty="0" smtClean="0"/>
              <a:t>reek mainland and Asia Minor</a:t>
            </a:r>
            <a:endParaRPr lang="cs-CZ" dirty="0" smtClean="0"/>
          </a:p>
          <a:p>
            <a:r>
              <a:rPr lang="en-US" dirty="0" smtClean="0"/>
              <a:t>	             Roma – Latin West</a:t>
            </a:r>
          </a:p>
          <a:p>
            <a:endParaRPr lang="cs-CZ" dirty="0" smtClean="0"/>
          </a:p>
          <a:p>
            <a:r>
              <a:rPr lang="en-US" dirty="0" smtClean="0"/>
              <a:t>Roma and Augustus (Venus) </a:t>
            </a:r>
          </a:p>
          <a:p>
            <a:pPr>
              <a:buFontTx/>
              <a:buChar char="-"/>
            </a:pPr>
            <a:r>
              <a:rPr lang="en-US" dirty="0" smtClean="0"/>
              <a:t>Hadrian - temple of Venus and Rome in Rome</a:t>
            </a:r>
          </a:p>
          <a:p>
            <a:r>
              <a:rPr lang="en-US" dirty="0" smtClean="0"/>
              <a:t>- </a:t>
            </a:r>
            <a:r>
              <a:rPr lang="en-US" dirty="0" err="1" smtClean="0"/>
              <a:t>dedicted</a:t>
            </a:r>
            <a:r>
              <a:rPr lang="en-US" dirty="0" smtClean="0"/>
              <a:t> because </a:t>
            </a:r>
            <a:r>
              <a:rPr lang="en-US" i="1" dirty="0" smtClean="0"/>
              <a:t>pietas</a:t>
            </a:r>
            <a:r>
              <a:rPr lang="en-US" dirty="0" smtClean="0"/>
              <a:t> towards the Julio-</a:t>
            </a:r>
            <a:r>
              <a:rPr lang="en-US" dirty="0" err="1" smtClean="0"/>
              <a:t>Claudian</a:t>
            </a:r>
            <a:r>
              <a:rPr lang="en-US" dirty="0" smtClean="0"/>
              <a:t> dynasty, especially Augustus</a:t>
            </a:r>
            <a:endParaRPr lang="cs-CZ" dirty="0" smtClean="0"/>
          </a:p>
          <a:p>
            <a:r>
              <a:rPr lang="en-US" dirty="0" smtClean="0"/>
              <a:t>- inclusion Rome and Venus – inclusion of Augustus line in the monument – legitimacy to his rule</a:t>
            </a:r>
            <a:endParaRPr lang="cs-CZ" dirty="0" smtClean="0"/>
          </a:p>
          <a:p>
            <a:r>
              <a:rPr lang="en-US" dirty="0" smtClean="0"/>
              <a:t>- rebirth of Roma´s cult – restoration and revitalization</a:t>
            </a:r>
            <a:endParaRPr lang="cs-CZ" dirty="0" smtClean="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www.maquettes-historiques.net/R1a.jpg"/>
          <p:cNvPicPr>
            <a:picLocks noChangeAspect="1" noChangeArrowheads="1"/>
          </p:cNvPicPr>
          <p:nvPr/>
        </p:nvPicPr>
        <p:blipFill>
          <a:blip r:embed="rId2"/>
          <a:srcRect/>
          <a:stretch>
            <a:fillRect/>
          </a:stretch>
        </p:blipFill>
        <p:spPr bwMode="auto">
          <a:xfrm>
            <a:off x="3286116" y="142852"/>
            <a:ext cx="5528494" cy="2857520"/>
          </a:xfrm>
          <a:prstGeom prst="rect">
            <a:avLst/>
          </a:prstGeom>
          <a:noFill/>
        </p:spPr>
      </p:pic>
      <p:pic>
        <p:nvPicPr>
          <p:cNvPr id="58372" name="Picture 4" descr="https://followinghadrian.files.wordpress.com/2013/06/3823503951_9dff623ffc_o.jpg"/>
          <p:cNvPicPr>
            <a:picLocks noChangeAspect="1" noChangeArrowheads="1"/>
          </p:cNvPicPr>
          <p:nvPr/>
        </p:nvPicPr>
        <p:blipFill>
          <a:blip r:embed="rId3" cstate="print"/>
          <a:srcRect/>
          <a:stretch>
            <a:fillRect/>
          </a:stretch>
        </p:blipFill>
        <p:spPr bwMode="auto">
          <a:xfrm>
            <a:off x="357158" y="3143248"/>
            <a:ext cx="5155317" cy="3406248"/>
          </a:xfrm>
          <a:prstGeom prst="rect">
            <a:avLst/>
          </a:prstGeom>
          <a:noFill/>
        </p:spPr>
      </p:pic>
      <p:sp>
        <p:nvSpPr>
          <p:cNvPr id="4" name="TextovéPole 3"/>
          <p:cNvSpPr txBox="1"/>
          <p:nvPr/>
        </p:nvSpPr>
        <p:spPr>
          <a:xfrm>
            <a:off x="5643570" y="5286388"/>
            <a:ext cx="3357586" cy="1477328"/>
          </a:xfrm>
          <a:prstGeom prst="rect">
            <a:avLst/>
          </a:prstGeom>
          <a:noFill/>
        </p:spPr>
        <p:txBody>
          <a:bodyPr wrap="square" rtlCol="0">
            <a:spAutoFit/>
          </a:bodyPr>
          <a:lstStyle/>
          <a:p>
            <a:r>
              <a:rPr lang="en-US" dirty="0" smtClean="0"/>
              <a:t>“‘For now,'” he said, ‘if the goddesses wish to get up and go out, they will be unable to do so'”, </a:t>
            </a:r>
            <a:r>
              <a:rPr lang="en-US" dirty="0" err="1" smtClean="0"/>
              <a:t>Apollodorus</a:t>
            </a:r>
            <a:r>
              <a:rPr lang="en-US" dirty="0" smtClean="0"/>
              <a:t> Damascus</a:t>
            </a:r>
          </a:p>
          <a:p>
            <a:r>
              <a:rPr lang="en-US" dirty="0" smtClean="0"/>
              <a:t>(</a:t>
            </a:r>
            <a:r>
              <a:rPr lang="en-US" dirty="0" err="1" smtClean="0"/>
              <a:t>Dio</a:t>
            </a:r>
            <a:r>
              <a:rPr lang="en-US" dirty="0" smtClean="0"/>
              <a:t>, LXIX.4.1-5).</a:t>
            </a:r>
            <a:endParaRPr lang="cs-CZ"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923330"/>
          </a:xfrm>
          <a:prstGeom prst="rect">
            <a:avLst/>
          </a:prstGeom>
          <a:noFill/>
        </p:spPr>
        <p:txBody>
          <a:bodyPr wrap="square" rtlCol="0">
            <a:spAutoFit/>
          </a:bodyPr>
          <a:lstStyle/>
          <a:p>
            <a:r>
              <a:rPr lang="en-US" b="1" dirty="0" err="1" smtClean="0"/>
              <a:t>Hadrianeum</a:t>
            </a:r>
            <a:r>
              <a:rPr lang="en-US" dirty="0" smtClean="0"/>
              <a:t> </a:t>
            </a:r>
            <a:br>
              <a:rPr lang="en-US" dirty="0" smtClean="0"/>
            </a:br>
            <a:r>
              <a:rPr lang="en-US" dirty="0" smtClean="0"/>
              <a:t/>
            </a:r>
            <a:br>
              <a:rPr lang="en-US" dirty="0" smtClean="0"/>
            </a:br>
            <a:endParaRPr lang="cs-CZ" dirty="0"/>
          </a:p>
        </p:txBody>
      </p:sp>
      <p:pic>
        <p:nvPicPr>
          <p:cNvPr id="57346" name="Picture 2" descr="http://www.aboutroma.com/Roman-images/rome-maps/mappa_roma.gif"/>
          <p:cNvPicPr>
            <a:picLocks noChangeAspect="1" noChangeArrowheads="1"/>
          </p:cNvPicPr>
          <p:nvPr/>
        </p:nvPicPr>
        <p:blipFill>
          <a:blip r:embed="rId2"/>
          <a:srcRect/>
          <a:stretch>
            <a:fillRect/>
          </a:stretch>
        </p:blipFill>
        <p:spPr bwMode="auto">
          <a:xfrm>
            <a:off x="142845" y="2285992"/>
            <a:ext cx="5722942" cy="3214710"/>
          </a:xfrm>
          <a:prstGeom prst="rect">
            <a:avLst/>
          </a:prstGeom>
          <a:noFill/>
        </p:spPr>
      </p:pic>
      <p:sp>
        <p:nvSpPr>
          <p:cNvPr id="5" name="Obdélník 4"/>
          <p:cNvSpPr/>
          <p:nvPr/>
        </p:nvSpPr>
        <p:spPr>
          <a:xfrm>
            <a:off x="2571736" y="3714752"/>
            <a:ext cx="357190" cy="2143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p:cNvSpPr txBox="1"/>
          <p:nvPr/>
        </p:nvSpPr>
        <p:spPr>
          <a:xfrm>
            <a:off x="0" y="285728"/>
            <a:ext cx="9072594" cy="2031325"/>
          </a:xfrm>
          <a:prstGeom prst="rect">
            <a:avLst/>
          </a:prstGeom>
          <a:noFill/>
        </p:spPr>
        <p:txBody>
          <a:bodyPr wrap="square" rtlCol="0">
            <a:spAutoFit/>
          </a:bodyPr>
          <a:lstStyle/>
          <a:p>
            <a:pPr>
              <a:buFontTx/>
              <a:buChar char="-"/>
            </a:pPr>
            <a:r>
              <a:rPr lang="en-US" dirty="0" smtClean="0"/>
              <a:t>145 AD, coins, inscriptions - </a:t>
            </a:r>
            <a:r>
              <a:rPr lang="en-US" dirty="0" err="1" smtClean="0"/>
              <a:t>Antoninus</a:t>
            </a:r>
            <a:r>
              <a:rPr lang="en-US" dirty="0" smtClean="0"/>
              <a:t> Pius – commemorated Hadrian</a:t>
            </a:r>
          </a:p>
          <a:p>
            <a:r>
              <a:rPr lang="en-US" dirty="0" smtClean="0"/>
              <a:t>location: close to Pantheon, Piazza </a:t>
            </a:r>
            <a:r>
              <a:rPr lang="en-US" dirty="0" err="1" smtClean="0"/>
              <a:t>della</a:t>
            </a:r>
            <a:r>
              <a:rPr lang="en-US" dirty="0" smtClean="0"/>
              <a:t> </a:t>
            </a:r>
            <a:r>
              <a:rPr lang="en-US" dirty="0" err="1" smtClean="0"/>
              <a:t>Pietra</a:t>
            </a:r>
            <a:endParaRPr lang="en-US" dirty="0" smtClean="0"/>
          </a:p>
          <a:p>
            <a:pPr>
              <a:buFontTx/>
              <a:buChar char="-"/>
            </a:pPr>
            <a:r>
              <a:rPr lang="en-US" dirty="0" smtClean="0"/>
              <a:t>1696 - pontificate of Pope Innocent XII – incorporated into a large building designed by Carlo Fontana to house the central Custom office</a:t>
            </a:r>
            <a:br>
              <a:rPr lang="en-US" dirty="0" smtClean="0"/>
            </a:br>
            <a:r>
              <a:rPr lang="en-US" dirty="0" smtClean="0"/>
              <a:t>1879 – 1882 – building modified, baroque decoration replaced by a simpler one</a:t>
            </a:r>
            <a:br>
              <a:rPr lang="en-US" dirty="0" smtClean="0"/>
            </a:br>
            <a:r>
              <a:rPr lang="en-US" dirty="0" smtClean="0"/>
              <a:t>1928 – wall of the </a:t>
            </a:r>
            <a:r>
              <a:rPr lang="en-US" i="1" dirty="0" err="1" smtClean="0"/>
              <a:t>cella</a:t>
            </a:r>
            <a:r>
              <a:rPr lang="en-US" dirty="0" smtClean="0"/>
              <a:t> freed</a:t>
            </a:r>
            <a:br>
              <a:rPr lang="en-US" dirty="0" smtClean="0"/>
            </a:br>
            <a:r>
              <a:rPr lang="en-US" dirty="0" smtClean="0"/>
              <a:t>today – Rome’s stock exchange</a:t>
            </a:r>
            <a:endParaRPr lang="cs-CZ" dirty="0"/>
          </a:p>
        </p:txBody>
      </p:sp>
      <p:pic>
        <p:nvPicPr>
          <p:cNvPr id="7" name="Obrázek 6" descr="hadrianeum drawing 18th.jpg"/>
          <p:cNvPicPr>
            <a:picLocks noChangeAspect="1"/>
          </p:cNvPicPr>
          <p:nvPr/>
        </p:nvPicPr>
        <p:blipFill>
          <a:blip r:embed="rId3"/>
          <a:stretch>
            <a:fillRect/>
          </a:stretch>
        </p:blipFill>
        <p:spPr>
          <a:xfrm>
            <a:off x="4500562" y="3500438"/>
            <a:ext cx="4532452" cy="321471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0" y="0"/>
            <a:ext cx="9144000" cy="1754326"/>
          </a:xfrm>
          <a:prstGeom prst="rect">
            <a:avLst/>
          </a:prstGeom>
          <a:noFill/>
        </p:spPr>
        <p:txBody>
          <a:bodyPr wrap="square" rtlCol="0">
            <a:spAutoFit/>
          </a:bodyPr>
          <a:lstStyle/>
          <a:p>
            <a:r>
              <a:rPr lang="en-US" b="1" dirty="0" smtClean="0"/>
              <a:t>The precinct</a:t>
            </a:r>
          </a:p>
          <a:p>
            <a:pPr>
              <a:buFontTx/>
              <a:buChar char="-"/>
            </a:pPr>
            <a:r>
              <a:rPr lang="en-US" dirty="0" smtClean="0"/>
              <a:t> consisted of: the Temple of </a:t>
            </a:r>
            <a:r>
              <a:rPr lang="en-US" dirty="0" err="1" smtClean="0"/>
              <a:t>Divus</a:t>
            </a:r>
            <a:r>
              <a:rPr lang="en-US" dirty="0" smtClean="0"/>
              <a:t> </a:t>
            </a:r>
            <a:r>
              <a:rPr lang="en-US" dirty="0" err="1" smtClean="0"/>
              <a:t>Hadrianus</a:t>
            </a:r>
            <a:r>
              <a:rPr lang="en-US" dirty="0" smtClean="0"/>
              <a:t> (later also Diva Sabina), enclosed by a rectangular porticoes with an internal colonnade, 2 columns still in situ (northern </a:t>
            </a:r>
            <a:r>
              <a:rPr lang="en-US" dirty="0" err="1" smtClean="0"/>
              <a:t>peristyle</a:t>
            </a:r>
            <a:r>
              <a:rPr lang="en-US" dirty="0" smtClean="0"/>
              <a:t>) and  an arch of Hadrian nearby</a:t>
            </a:r>
          </a:p>
          <a:p>
            <a:pPr>
              <a:buFontTx/>
              <a:buChar char="-"/>
            </a:pPr>
            <a:r>
              <a:rPr lang="en-US" dirty="0" smtClean="0"/>
              <a:t> entrance gates – main axis – east and west side</a:t>
            </a:r>
          </a:p>
          <a:p>
            <a:pPr>
              <a:buFontTx/>
              <a:buChar char="-"/>
            </a:pPr>
            <a:r>
              <a:rPr lang="en-US" dirty="0" smtClean="0"/>
              <a:t> monumental wall in </a:t>
            </a:r>
            <a:r>
              <a:rPr lang="en-US" dirty="0" err="1" smtClean="0"/>
              <a:t>peperino</a:t>
            </a:r>
            <a:r>
              <a:rPr lang="en-US" dirty="0" smtClean="0"/>
              <a:t> </a:t>
            </a:r>
            <a:r>
              <a:rPr lang="en-US" dirty="0" err="1" smtClean="0"/>
              <a:t>tufa</a:t>
            </a:r>
            <a:r>
              <a:rPr lang="en-US" dirty="0" smtClean="0"/>
              <a:t>, 4 m below the pavement level</a:t>
            </a:r>
          </a:p>
        </p:txBody>
      </p:sp>
      <p:pic>
        <p:nvPicPr>
          <p:cNvPr id="61442" name="Picture 2" descr="http://www.unicaen.fr/cireve/rome/images_site/maquette/visite/ed_rel/hadrien/maquette/hadrien.jpg"/>
          <p:cNvPicPr>
            <a:picLocks noChangeAspect="1" noChangeArrowheads="1"/>
          </p:cNvPicPr>
          <p:nvPr/>
        </p:nvPicPr>
        <p:blipFill>
          <a:blip r:embed="rId2"/>
          <a:srcRect/>
          <a:stretch>
            <a:fillRect/>
          </a:stretch>
        </p:blipFill>
        <p:spPr bwMode="auto">
          <a:xfrm>
            <a:off x="1142976" y="1857364"/>
            <a:ext cx="6572296" cy="4688240"/>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hadrianeum model.jpg"/>
          <p:cNvPicPr>
            <a:picLocks noChangeAspect="1"/>
          </p:cNvPicPr>
          <p:nvPr/>
        </p:nvPicPr>
        <p:blipFill>
          <a:blip r:embed="rId2"/>
          <a:stretch>
            <a:fillRect/>
          </a:stretch>
        </p:blipFill>
        <p:spPr>
          <a:xfrm>
            <a:off x="4566899" y="142852"/>
            <a:ext cx="4454867" cy="2786082"/>
          </a:xfrm>
          <a:prstGeom prst="rect">
            <a:avLst/>
          </a:prstGeom>
        </p:spPr>
      </p:pic>
      <p:sp>
        <p:nvSpPr>
          <p:cNvPr id="3" name="TextovéPole 2"/>
          <p:cNvSpPr txBox="1"/>
          <p:nvPr/>
        </p:nvSpPr>
        <p:spPr>
          <a:xfrm>
            <a:off x="0" y="0"/>
            <a:ext cx="4643470" cy="5909310"/>
          </a:xfrm>
          <a:prstGeom prst="rect">
            <a:avLst/>
          </a:prstGeom>
          <a:noFill/>
        </p:spPr>
        <p:txBody>
          <a:bodyPr wrap="square" rtlCol="0">
            <a:spAutoFit/>
          </a:bodyPr>
          <a:lstStyle/>
          <a:p>
            <a:r>
              <a:rPr lang="en-US" b="1" dirty="0" smtClean="0"/>
              <a:t>The temple</a:t>
            </a:r>
          </a:p>
          <a:p>
            <a:pPr>
              <a:buFontTx/>
              <a:buChar char="-"/>
            </a:pPr>
            <a:r>
              <a:rPr lang="en-US" dirty="0" err="1" smtClean="0"/>
              <a:t>peripteral</a:t>
            </a:r>
            <a:r>
              <a:rPr lang="en-US" dirty="0" smtClean="0"/>
              <a:t> (similar to Venus and Rome), 8 x 13 columns, podium 27 x 45 m, shafts on columns, not monolithic, Greek fashion</a:t>
            </a:r>
          </a:p>
          <a:p>
            <a:pPr>
              <a:buFontTx/>
              <a:buChar char="-"/>
            </a:pPr>
            <a:endParaRPr lang="en-US" dirty="0" smtClean="0"/>
          </a:p>
          <a:p>
            <a:pPr>
              <a:buFontTx/>
              <a:buChar char="-"/>
            </a:pPr>
            <a:r>
              <a:rPr lang="en-US" i="1" dirty="0" smtClean="0"/>
              <a:t> </a:t>
            </a:r>
            <a:r>
              <a:rPr lang="en-US" i="1" dirty="0" err="1" smtClean="0"/>
              <a:t>cella</a:t>
            </a:r>
            <a:r>
              <a:rPr lang="en-US" dirty="0" smtClean="0"/>
              <a:t> and columns – stand upon a </a:t>
            </a:r>
            <a:r>
              <a:rPr lang="en-US" i="1" dirty="0" err="1" smtClean="0"/>
              <a:t>stylobate</a:t>
            </a:r>
            <a:r>
              <a:rPr lang="en-US" dirty="0" smtClean="0"/>
              <a:t> and large podium – excavations - 5 m below the present floor level</a:t>
            </a:r>
          </a:p>
          <a:p>
            <a:pPr>
              <a:buFontTx/>
              <a:buChar char="-"/>
            </a:pPr>
            <a:endParaRPr lang="en-US" dirty="0" smtClean="0"/>
          </a:p>
          <a:p>
            <a:pPr>
              <a:buFontTx/>
              <a:buChar char="-"/>
            </a:pPr>
            <a:r>
              <a:rPr lang="en-US" dirty="0" smtClean="0"/>
              <a:t>poorly preserved – 11 Corinthian columns – </a:t>
            </a:r>
            <a:r>
              <a:rPr lang="en-US" dirty="0" err="1" smtClean="0"/>
              <a:t>peperino</a:t>
            </a:r>
            <a:r>
              <a:rPr lang="en-US" dirty="0" smtClean="0"/>
              <a:t> blocks from the north wall of the </a:t>
            </a:r>
            <a:r>
              <a:rPr lang="en-US" dirty="0" err="1" smtClean="0"/>
              <a:t>cella</a:t>
            </a:r>
            <a:r>
              <a:rPr lang="en-US" dirty="0" smtClean="0"/>
              <a:t>, part of the vaulting, remains of the staircase, 15 </a:t>
            </a:r>
            <a:r>
              <a:rPr lang="en-US" dirty="0" err="1" smtClean="0"/>
              <a:t>metres</a:t>
            </a:r>
            <a:r>
              <a:rPr lang="en-US" dirty="0" smtClean="0"/>
              <a:t> high, 1.44 m diameter</a:t>
            </a:r>
          </a:p>
          <a:p>
            <a:pPr>
              <a:buFontTx/>
              <a:buChar char="-"/>
            </a:pPr>
            <a:endParaRPr lang="en-US" dirty="0" smtClean="0"/>
          </a:p>
          <a:p>
            <a:pPr>
              <a:buFontTx/>
              <a:buChar char="-"/>
            </a:pPr>
            <a:r>
              <a:rPr lang="en-US" dirty="0" smtClean="0"/>
              <a:t>interior – vaulted, lined with columns on each sides, west – apses</a:t>
            </a:r>
          </a:p>
          <a:p>
            <a:endParaRPr lang="en-US" dirty="0" smtClean="0"/>
          </a:p>
          <a:p>
            <a:pPr>
              <a:buFontTx/>
              <a:buChar char="-"/>
            </a:pPr>
            <a:r>
              <a:rPr lang="en-US" b="1" dirty="0" smtClean="0"/>
              <a:t> </a:t>
            </a:r>
            <a:r>
              <a:rPr lang="en-US" dirty="0" smtClean="0"/>
              <a:t>architrave – 2 fasciae and 3 moldings - cavetto, </a:t>
            </a:r>
            <a:r>
              <a:rPr lang="en-US" dirty="0" err="1" smtClean="0"/>
              <a:t>ovolo</a:t>
            </a:r>
            <a:r>
              <a:rPr lang="en-US" dirty="0" smtClean="0"/>
              <a:t>, astragal, frieze</a:t>
            </a:r>
          </a:p>
          <a:p>
            <a:pPr>
              <a:buFontTx/>
              <a:buChar char="-"/>
            </a:pPr>
            <a:endParaRPr lang="en-US" b="1" dirty="0" smtClean="0"/>
          </a:p>
          <a:p>
            <a:pPr>
              <a:buFontTx/>
              <a:buChar char="-"/>
            </a:pPr>
            <a:r>
              <a:rPr lang="en-US" dirty="0" smtClean="0"/>
              <a:t> richly decorated entablature</a:t>
            </a:r>
          </a:p>
        </p:txBody>
      </p:sp>
      <p:pic>
        <p:nvPicPr>
          <p:cNvPr id="6" name="Obrázek 5" descr="hadrianeum facade.jpg"/>
          <p:cNvPicPr>
            <a:picLocks noChangeAspect="1"/>
          </p:cNvPicPr>
          <p:nvPr/>
        </p:nvPicPr>
        <p:blipFill>
          <a:blip r:embed="rId3"/>
          <a:stretch>
            <a:fillRect/>
          </a:stretch>
        </p:blipFill>
        <p:spPr>
          <a:xfrm>
            <a:off x="4572000" y="3286124"/>
            <a:ext cx="4400560" cy="291255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hadrianeum capitals.jpg"/>
          <p:cNvPicPr>
            <a:picLocks noChangeAspect="1"/>
          </p:cNvPicPr>
          <p:nvPr/>
        </p:nvPicPr>
        <p:blipFill>
          <a:blip r:embed="rId2"/>
          <a:stretch>
            <a:fillRect/>
          </a:stretch>
        </p:blipFill>
        <p:spPr>
          <a:xfrm>
            <a:off x="142844" y="142852"/>
            <a:ext cx="4714908" cy="3306460"/>
          </a:xfrm>
          <a:prstGeom prst="rect">
            <a:avLst/>
          </a:prstGeom>
        </p:spPr>
      </p:pic>
      <p:pic>
        <p:nvPicPr>
          <p:cNvPr id="3" name="Obrázek 2" descr="hadrianeum columns.jpg"/>
          <p:cNvPicPr>
            <a:picLocks noChangeAspect="1"/>
          </p:cNvPicPr>
          <p:nvPr/>
        </p:nvPicPr>
        <p:blipFill>
          <a:blip r:embed="rId3"/>
          <a:stretch>
            <a:fillRect/>
          </a:stretch>
        </p:blipFill>
        <p:spPr>
          <a:xfrm>
            <a:off x="142844" y="3571468"/>
            <a:ext cx="4714908" cy="3125698"/>
          </a:xfrm>
          <a:prstGeom prst="rect">
            <a:avLst/>
          </a:prstGeom>
        </p:spPr>
      </p:pic>
      <p:pic>
        <p:nvPicPr>
          <p:cNvPr id="4" name="Obrázek 3" descr="hadrianeum stylobate.jpg"/>
          <p:cNvPicPr>
            <a:picLocks noChangeAspect="1"/>
          </p:cNvPicPr>
          <p:nvPr/>
        </p:nvPicPr>
        <p:blipFill>
          <a:blip r:embed="rId4"/>
          <a:stretch>
            <a:fillRect/>
          </a:stretch>
        </p:blipFill>
        <p:spPr>
          <a:xfrm>
            <a:off x="5097375" y="357166"/>
            <a:ext cx="3874283" cy="5857916"/>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4524315"/>
          </a:xfrm>
          <a:prstGeom prst="rect">
            <a:avLst/>
          </a:prstGeom>
          <a:noFill/>
        </p:spPr>
        <p:txBody>
          <a:bodyPr wrap="square" rtlCol="0">
            <a:spAutoFit/>
          </a:bodyPr>
          <a:lstStyle/>
          <a:p>
            <a:r>
              <a:rPr lang="en-US" b="1" dirty="0" smtClean="0"/>
              <a:t>The </a:t>
            </a:r>
            <a:r>
              <a:rPr lang="en-US" b="1" dirty="0" err="1" smtClean="0"/>
              <a:t>sculputral</a:t>
            </a:r>
            <a:r>
              <a:rPr lang="en-US" b="1" dirty="0" smtClean="0"/>
              <a:t> program</a:t>
            </a:r>
            <a:r>
              <a:rPr lang="en-US" dirty="0" smtClean="0"/>
              <a:t/>
            </a:r>
            <a:br>
              <a:rPr lang="en-US" dirty="0" smtClean="0"/>
            </a:br>
            <a:r>
              <a:rPr lang="en-US" dirty="0" smtClean="0"/>
              <a:t>- portraying the provinces united under the emperor and under </a:t>
            </a:r>
            <a:r>
              <a:rPr lang="en-US" i="1" dirty="0" err="1" smtClean="0"/>
              <a:t>Pax</a:t>
            </a:r>
            <a:r>
              <a:rPr lang="en-US" i="1" dirty="0" smtClean="0"/>
              <a:t> </a:t>
            </a:r>
            <a:r>
              <a:rPr lang="en-US" i="1" dirty="0" err="1" smtClean="0"/>
              <a:t>Romana</a:t>
            </a:r>
            <a:endParaRPr lang="en-US" i="1" dirty="0" smtClean="0"/>
          </a:p>
          <a:p>
            <a:r>
              <a:rPr lang="en-US" i="1" dirty="0" smtClean="0"/>
              <a:t>- </a:t>
            </a:r>
            <a:r>
              <a:rPr lang="en-US" dirty="0" smtClean="0"/>
              <a:t>Hadrian’s politics – pacification, unification</a:t>
            </a:r>
            <a:r>
              <a:rPr lang="en-US" i="1" dirty="0" smtClean="0"/>
              <a:t> </a:t>
            </a:r>
            <a:r>
              <a:rPr lang="en-US" dirty="0" smtClean="0"/>
              <a:t/>
            </a:r>
            <a:br>
              <a:rPr lang="en-US" dirty="0" smtClean="0"/>
            </a:br>
            <a:r>
              <a:rPr lang="en-US" dirty="0" smtClean="0"/>
              <a:t>- 21 panels of provinces, 9 trophies – </a:t>
            </a:r>
            <a:r>
              <a:rPr lang="en-US" i="1" dirty="0" smtClean="0"/>
              <a:t>Palazzo </a:t>
            </a:r>
            <a:r>
              <a:rPr lang="en-US" i="1" dirty="0" err="1" smtClean="0"/>
              <a:t>dei</a:t>
            </a:r>
            <a:r>
              <a:rPr lang="en-US" i="1" dirty="0" smtClean="0"/>
              <a:t> </a:t>
            </a:r>
            <a:r>
              <a:rPr lang="en-US" i="1" dirty="0" err="1" smtClean="0"/>
              <a:t>Conservatori</a:t>
            </a:r>
            <a:r>
              <a:rPr lang="en-US" i="1" dirty="0" smtClean="0"/>
              <a:t> </a:t>
            </a:r>
            <a:r>
              <a:rPr lang="en-US" dirty="0" smtClean="0"/>
              <a:t>(7+3), Naples (3+2) and private collections (some panels known only from the drawings from the 18</a:t>
            </a:r>
            <a:r>
              <a:rPr lang="en-US" baseline="30000" dirty="0" smtClean="0"/>
              <a:t>th</a:t>
            </a:r>
            <a:r>
              <a:rPr lang="en-US" dirty="0" smtClean="0"/>
              <a:t> century)</a:t>
            </a:r>
            <a:br>
              <a:rPr lang="en-US" dirty="0" smtClean="0"/>
            </a:br>
            <a:r>
              <a:rPr lang="en-US" dirty="0" smtClean="0"/>
              <a:t>- no inscriptions, attributes identify the provinces</a:t>
            </a:r>
            <a:br>
              <a:rPr lang="en-US" dirty="0" smtClean="0"/>
            </a:br>
            <a:r>
              <a:rPr lang="en-US" dirty="0" smtClean="0"/>
              <a:t>location of the panels: many theories – inside or outside the temple – architectural support, provinces alternated trophies</a:t>
            </a:r>
            <a:endParaRPr lang="en-US" i="1" dirty="0" smtClean="0"/>
          </a:p>
          <a:p>
            <a:r>
              <a:rPr lang="en-US" dirty="0" smtClean="0"/>
              <a:t/>
            </a:r>
            <a:br>
              <a:rPr lang="en-US" dirty="0" smtClean="0"/>
            </a:br>
            <a:r>
              <a:rPr lang="en-US" u="sng" dirty="0" smtClean="0"/>
              <a:t>3 different theories:</a:t>
            </a:r>
            <a:r>
              <a:rPr lang="en-US" dirty="0" smtClean="0"/>
              <a:t/>
            </a:r>
            <a:br>
              <a:rPr lang="en-US" dirty="0" smtClean="0"/>
            </a:br>
            <a:r>
              <a:rPr lang="en-US" dirty="0" smtClean="0"/>
              <a:t>a) decoration of balustrade of the temple’s podium – province under a column, trophy in </a:t>
            </a:r>
            <a:r>
              <a:rPr lang="en-US" i="1" dirty="0" err="1" smtClean="0"/>
              <a:t>intercolumnarium</a:t>
            </a:r>
            <a:r>
              <a:rPr lang="en-US" dirty="0" smtClean="0"/>
              <a:t/>
            </a:r>
            <a:br>
              <a:rPr lang="en-US" dirty="0" smtClean="0"/>
            </a:br>
            <a:r>
              <a:rPr lang="en-US" b="1" dirty="0" smtClean="0"/>
              <a:t>b) attic of the temple – now, the most preferable</a:t>
            </a:r>
            <a:r>
              <a:rPr lang="en-US" dirty="0" smtClean="0"/>
              <a:t/>
            </a:r>
            <a:br>
              <a:rPr lang="en-US" dirty="0" smtClean="0"/>
            </a:br>
            <a:r>
              <a:rPr lang="en-US" dirty="0" smtClean="0"/>
              <a:t>c) external frieze</a:t>
            </a:r>
            <a:br>
              <a:rPr lang="en-US" dirty="0" smtClean="0"/>
            </a:br>
            <a:r>
              <a:rPr lang="en-US" dirty="0" smtClean="0"/>
              <a:t>d) fine preservation – must have been inside the </a:t>
            </a:r>
            <a:r>
              <a:rPr lang="en-US" i="1" dirty="0" err="1" smtClean="0"/>
              <a:t>cella</a:t>
            </a:r>
            <a:r>
              <a:rPr lang="en-US" dirty="0" smtClean="0"/>
              <a:t> – flanking the statue of Hadrian – colossal statue base found</a:t>
            </a:r>
            <a:endParaRPr lang="cs-CZ" dirty="0"/>
          </a:p>
        </p:txBody>
      </p:sp>
      <p:pic>
        <p:nvPicPr>
          <p:cNvPr id="3" name="Obrázek 2" descr="hadrianeum drawing 1999.jpg"/>
          <p:cNvPicPr>
            <a:picLocks noChangeAspect="1"/>
          </p:cNvPicPr>
          <p:nvPr/>
        </p:nvPicPr>
        <p:blipFill>
          <a:blip r:embed="rId2"/>
          <a:stretch>
            <a:fillRect/>
          </a:stretch>
        </p:blipFill>
        <p:spPr>
          <a:xfrm>
            <a:off x="2000232" y="4214818"/>
            <a:ext cx="6672288" cy="2535684"/>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1477328"/>
          </a:xfrm>
          <a:prstGeom prst="rect">
            <a:avLst/>
          </a:prstGeom>
          <a:noFill/>
        </p:spPr>
        <p:txBody>
          <a:bodyPr wrap="square" rtlCol="0">
            <a:spAutoFit/>
          </a:bodyPr>
          <a:lstStyle/>
          <a:p>
            <a:r>
              <a:rPr lang="en-US" dirty="0" smtClean="0"/>
              <a:t>style: classicizing (continuation of the style)</a:t>
            </a:r>
            <a:br>
              <a:rPr lang="en-US" dirty="0" smtClean="0"/>
            </a:br>
            <a:r>
              <a:rPr lang="en-US" dirty="0" smtClean="0"/>
              <a:t>figures: frontally positioned, blank background, stationary figures, high relief, projecting in front, with their feet resting on a molded base</a:t>
            </a:r>
            <a:br>
              <a:rPr lang="en-US" dirty="0" smtClean="0"/>
            </a:br>
            <a:r>
              <a:rPr lang="en-US" dirty="0" smtClean="0"/>
              <a:t>techniques: incised on the stone – outlining of the figures and the drawing in stone – artist’s attempt to highlight figures seen from a distance and from below</a:t>
            </a:r>
            <a:endParaRPr lang="cs-CZ" dirty="0" smtClean="0"/>
          </a:p>
        </p:txBody>
      </p:sp>
      <p:pic>
        <p:nvPicPr>
          <p:cNvPr id="4" name="Obrázek 3" descr="hadr achaia.jpg"/>
          <p:cNvPicPr>
            <a:picLocks noChangeAspect="1"/>
          </p:cNvPicPr>
          <p:nvPr/>
        </p:nvPicPr>
        <p:blipFill>
          <a:blip r:embed="rId2"/>
          <a:stretch>
            <a:fillRect/>
          </a:stretch>
        </p:blipFill>
        <p:spPr>
          <a:xfrm>
            <a:off x="0" y="1857364"/>
            <a:ext cx="2963808" cy="4143404"/>
          </a:xfrm>
          <a:prstGeom prst="rect">
            <a:avLst/>
          </a:prstGeom>
        </p:spPr>
      </p:pic>
      <p:pic>
        <p:nvPicPr>
          <p:cNvPr id="6" name="Obrázek 5" descr="hadr Bithynia or Dacia.jpg"/>
          <p:cNvPicPr>
            <a:picLocks noChangeAspect="1"/>
          </p:cNvPicPr>
          <p:nvPr/>
        </p:nvPicPr>
        <p:blipFill>
          <a:blip r:embed="rId3"/>
          <a:stretch>
            <a:fillRect/>
          </a:stretch>
        </p:blipFill>
        <p:spPr>
          <a:xfrm>
            <a:off x="5922069" y="1857364"/>
            <a:ext cx="3221931" cy="4143404"/>
          </a:xfrm>
          <a:prstGeom prst="rect">
            <a:avLst/>
          </a:prstGeom>
        </p:spPr>
      </p:pic>
      <p:pic>
        <p:nvPicPr>
          <p:cNvPr id="7" name="Obrázek 6" descr="hadr Thrace.jpg"/>
          <p:cNvPicPr>
            <a:picLocks noChangeAspect="1"/>
          </p:cNvPicPr>
          <p:nvPr/>
        </p:nvPicPr>
        <p:blipFill>
          <a:blip r:embed="rId4"/>
          <a:stretch>
            <a:fillRect/>
          </a:stretch>
        </p:blipFill>
        <p:spPr>
          <a:xfrm>
            <a:off x="3143240" y="1857364"/>
            <a:ext cx="2632404" cy="4143404"/>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hadr Dacia Libya Numidia.jpg"/>
          <p:cNvPicPr>
            <a:picLocks noChangeAspect="1"/>
          </p:cNvPicPr>
          <p:nvPr/>
        </p:nvPicPr>
        <p:blipFill>
          <a:blip r:embed="rId2"/>
          <a:stretch>
            <a:fillRect/>
          </a:stretch>
        </p:blipFill>
        <p:spPr>
          <a:xfrm>
            <a:off x="-1" y="1000108"/>
            <a:ext cx="2903141" cy="4000528"/>
          </a:xfrm>
          <a:prstGeom prst="rect">
            <a:avLst/>
          </a:prstGeom>
        </p:spPr>
      </p:pic>
      <p:pic>
        <p:nvPicPr>
          <p:cNvPr id="4" name="Obrázek 3" descr="hadr Egypt.jpg"/>
          <p:cNvPicPr>
            <a:picLocks noChangeAspect="1"/>
          </p:cNvPicPr>
          <p:nvPr/>
        </p:nvPicPr>
        <p:blipFill>
          <a:blip r:embed="rId3"/>
          <a:stretch>
            <a:fillRect/>
          </a:stretch>
        </p:blipFill>
        <p:spPr>
          <a:xfrm>
            <a:off x="3071801" y="1000108"/>
            <a:ext cx="2821247" cy="4000528"/>
          </a:xfrm>
          <a:prstGeom prst="rect">
            <a:avLst/>
          </a:prstGeom>
        </p:spPr>
      </p:pic>
      <p:pic>
        <p:nvPicPr>
          <p:cNvPr id="5" name="Obrázek 4" descr="hadr germania or gallia.jpg"/>
          <p:cNvPicPr>
            <a:picLocks noChangeAspect="1"/>
          </p:cNvPicPr>
          <p:nvPr/>
        </p:nvPicPr>
        <p:blipFill>
          <a:blip r:embed="rId4"/>
          <a:stretch>
            <a:fillRect/>
          </a:stretch>
        </p:blipFill>
        <p:spPr>
          <a:xfrm>
            <a:off x="6143635" y="1000108"/>
            <a:ext cx="3007359" cy="4071966"/>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hadr Hispania.jpg"/>
          <p:cNvPicPr>
            <a:picLocks noChangeAspect="1"/>
          </p:cNvPicPr>
          <p:nvPr/>
        </p:nvPicPr>
        <p:blipFill>
          <a:blip r:embed="rId2"/>
          <a:stretch>
            <a:fillRect/>
          </a:stretch>
        </p:blipFill>
        <p:spPr>
          <a:xfrm>
            <a:off x="0" y="1214422"/>
            <a:ext cx="3191196" cy="4071966"/>
          </a:xfrm>
          <a:prstGeom prst="rect">
            <a:avLst/>
          </a:prstGeom>
        </p:spPr>
      </p:pic>
      <p:pic>
        <p:nvPicPr>
          <p:cNvPr id="3" name="Obrázek 2" descr="hadr mauretania.jpg"/>
          <p:cNvPicPr>
            <a:picLocks noChangeAspect="1"/>
          </p:cNvPicPr>
          <p:nvPr/>
        </p:nvPicPr>
        <p:blipFill>
          <a:blip r:embed="rId3"/>
          <a:stretch>
            <a:fillRect/>
          </a:stretch>
        </p:blipFill>
        <p:spPr>
          <a:xfrm>
            <a:off x="3286116" y="1214422"/>
            <a:ext cx="2859526" cy="4071966"/>
          </a:xfrm>
          <a:prstGeom prst="rect">
            <a:avLst/>
          </a:prstGeom>
        </p:spPr>
      </p:pic>
      <p:pic>
        <p:nvPicPr>
          <p:cNvPr id="4" name="Obrázek 3" descr="hadr Moesia or Thrace.jpg"/>
          <p:cNvPicPr>
            <a:picLocks noChangeAspect="1"/>
          </p:cNvPicPr>
          <p:nvPr/>
        </p:nvPicPr>
        <p:blipFill>
          <a:blip r:embed="rId4"/>
          <a:stretch>
            <a:fillRect/>
          </a:stretch>
        </p:blipFill>
        <p:spPr>
          <a:xfrm>
            <a:off x="6247864" y="1214422"/>
            <a:ext cx="2896135" cy="407196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0"/>
            <a:ext cx="9144000" cy="2308324"/>
          </a:xfrm>
          <a:prstGeom prst="rect">
            <a:avLst/>
          </a:prstGeom>
        </p:spPr>
        <p:txBody>
          <a:bodyPr wrap="square">
            <a:spAutoFit/>
          </a:bodyPr>
          <a:lstStyle/>
          <a:p>
            <a:r>
              <a:rPr lang="en-US" b="1" dirty="0" smtClean="0"/>
              <a:t>Rome and Italy</a:t>
            </a:r>
          </a:p>
          <a:p>
            <a:pPr marL="342900" indent="-342900">
              <a:buAutoNum type="alphaLcParenR"/>
            </a:pPr>
            <a:r>
              <a:rPr lang="en-US" dirty="0" smtClean="0"/>
              <a:t>The Temple of </a:t>
            </a:r>
            <a:r>
              <a:rPr lang="en-US" dirty="0" err="1" smtClean="0"/>
              <a:t>Divus</a:t>
            </a:r>
            <a:r>
              <a:rPr lang="en-US" dirty="0" smtClean="0"/>
              <a:t> </a:t>
            </a:r>
            <a:r>
              <a:rPr lang="en-US" dirty="0" err="1" smtClean="0"/>
              <a:t>Traianus</a:t>
            </a:r>
            <a:endParaRPr lang="en-US" dirty="0" smtClean="0"/>
          </a:p>
          <a:p>
            <a:pPr marL="342900" indent="-342900">
              <a:buAutoNum type="alphaLcParenR"/>
            </a:pPr>
            <a:r>
              <a:rPr lang="en-US" dirty="0" smtClean="0"/>
              <a:t>The </a:t>
            </a:r>
            <a:r>
              <a:rPr lang="en-US" dirty="0" err="1" smtClean="0"/>
              <a:t>Extispicium</a:t>
            </a:r>
            <a:r>
              <a:rPr lang="en-US" dirty="0" smtClean="0"/>
              <a:t> Relief</a:t>
            </a:r>
          </a:p>
          <a:p>
            <a:pPr marL="342900" indent="-342900">
              <a:buAutoNum type="alphaLcParenR"/>
            </a:pPr>
            <a:r>
              <a:rPr lang="en-US" dirty="0" smtClean="0"/>
              <a:t>The Arch of Trajan in Benevento</a:t>
            </a:r>
          </a:p>
          <a:p>
            <a:pPr marL="342900" indent="-342900"/>
            <a:endParaRPr lang="en-US" dirty="0"/>
          </a:p>
          <a:p>
            <a:pPr marL="342900" indent="-342900"/>
            <a:r>
              <a:rPr lang="en-US" b="1" dirty="0" smtClean="0"/>
              <a:t>Provinces</a:t>
            </a:r>
          </a:p>
          <a:p>
            <a:pPr marL="342900" indent="-342900"/>
            <a:r>
              <a:rPr lang="en-US" dirty="0" smtClean="0"/>
              <a:t>a) The Temple of Trajan at </a:t>
            </a:r>
            <a:r>
              <a:rPr lang="en-US" dirty="0" err="1" smtClean="0"/>
              <a:t>Pergamon</a:t>
            </a:r>
            <a:endParaRPr lang="en-US" dirty="0" smtClean="0"/>
          </a:p>
          <a:p>
            <a:endParaRPr lang="en-US" dirty="0"/>
          </a:p>
        </p:txBody>
      </p:sp>
      <p:pic>
        <p:nvPicPr>
          <p:cNvPr id="7170" name="Picture 2" descr="Extispicium Relief. Left panel of the relief “Sacrifice in front of the Temple of Juppiter Capitolinus.” Marble. Ca. 118—125 CE.  Inv. No. MA 978. Paris, Louvre Museum."/>
          <p:cNvPicPr>
            <a:picLocks noChangeAspect="1" noChangeArrowheads="1"/>
          </p:cNvPicPr>
          <p:nvPr/>
        </p:nvPicPr>
        <p:blipFill>
          <a:blip r:embed="rId2" cstate="print"/>
          <a:srcRect/>
          <a:stretch>
            <a:fillRect/>
          </a:stretch>
        </p:blipFill>
        <p:spPr bwMode="auto">
          <a:xfrm>
            <a:off x="214283" y="2214554"/>
            <a:ext cx="5220606" cy="3786214"/>
          </a:xfrm>
          <a:prstGeom prst="rect">
            <a:avLst/>
          </a:prstGeom>
          <a:noFill/>
        </p:spPr>
      </p:pic>
      <p:pic>
        <p:nvPicPr>
          <p:cNvPr id="7172" name="Picture 4" descr="Togate figures before the Temple of Jupiter O M Capitolinus. Right panel of the relief “Sacrifice in Front of the Temple of Juppiter Capitolinus.” Marble. Ca. 118—125 CE.  Inv. No. MA 1089. Paris, Louvre Museum."/>
          <p:cNvPicPr>
            <a:picLocks noChangeAspect="1" noChangeArrowheads="1"/>
          </p:cNvPicPr>
          <p:nvPr/>
        </p:nvPicPr>
        <p:blipFill>
          <a:blip r:embed="rId3" cstate="print"/>
          <a:srcRect/>
          <a:stretch>
            <a:fillRect/>
          </a:stretch>
        </p:blipFill>
        <p:spPr bwMode="auto">
          <a:xfrm>
            <a:off x="5643570" y="2214554"/>
            <a:ext cx="3286116" cy="3801515"/>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hadr trophy.jpg"/>
          <p:cNvPicPr>
            <a:picLocks noChangeAspect="1"/>
          </p:cNvPicPr>
          <p:nvPr/>
        </p:nvPicPr>
        <p:blipFill>
          <a:blip r:embed="rId2"/>
          <a:stretch>
            <a:fillRect/>
          </a:stretch>
        </p:blipFill>
        <p:spPr>
          <a:xfrm>
            <a:off x="142844" y="142852"/>
            <a:ext cx="4000528" cy="3265608"/>
          </a:xfrm>
          <a:prstGeom prst="rect">
            <a:avLst/>
          </a:prstGeom>
        </p:spPr>
      </p:pic>
      <p:pic>
        <p:nvPicPr>
          <p:cNvPr id="4" name="Obrázek 3" descr="hadr trophy 2.jpg"/>
          <p:cNvPicPr>
            <a:picLocks noChangeAspect="1"/>
          </p:cNvPicPr>
          <p:nvPr/>
        </p:nvPicPr>
        <p:blipFill>
          <a:blip r:embed="rId3"/>
          <a:stretch>
            <a:fillRect/>
          </a:stretch>
        </p:blipFill>
        <p:spPr>
          <a:xfrm>
            <a:off x="4357686" y="1500174"/>
            <a:ext cx="4624971" cy="3714776"/>
          </a:xfrm>
          <a:prstGeom prst="rect">
            <a:avLst/>
          </a:prstGeom>
        </p:spPr>
      </p:pic>
      <p:pic>
        <p:nvPicPr>
          <p:cNvPr id="5" name="Obrázek 4" descr="hadr trophy 3.jpg"/>
          <p:cNvPicPr>
            <a:picLocks noChangeAspect="1"/>
          </p:cNvPicPr>
          <p:nvPr/>
        </p:nvPicPr>
        <p:blipFill>
          <a:blip r:embed="rId4"/>
          <a:stretch>
            <a:fillRect/>
          </a:stretch>
        </p:blipFill>
        <p:spPr>
          <a:xfrm>
            <a:off x="142844" y="3643314"/>
            <a:ext cx="4000528" cy="3115061"/>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hadr achaia.jpg"/>
          <p:cNvPicPr>
            <a:picLocks noChangeAspect="1"/>
          </p:cNvPicPr>
          <p:nvPr/>
        </p:nvPicPr>
        <p:blipFill>
          <a:blip r:embed="rId2"/>
          <a:stretch>
            <a:fillRect/>
          </a:stretch>
        </p:blipFill>
        <p:spPr>
          <a:xfrm>
            <a:off x="0" y="1500174"/>
            <a:ext cx="2810508" cy="3929090"/>
          </a:xfrm>
          <a:prstGeom prst="rect">
            <a:avLst/>
          </a:prstGeom>
        </p:spPr>
      </p:pic>
      <p:pic>
        <p:nvPicPr>
          <p:cNvPr id="3" name="Obrázek 2" descr="hadr trophy.jpg"/>
          <p:cNvPicPr>
            <a:picLocks noChangeAspect="1"/>
          </p:cNvPicPr>
          <p:nvPr/>
        </p:nvPicPr>
        <p:blipFill>
          <a:blip r:embed="rId3"/>
          <a:stretch>
            <a:fillRect/>
          </a:stretch>
        </p:blipFill>
        <p:spPr>
          <a:xfrm>
            <a:off x="2786050" y="2071678"/>
            <a:ext cx="3214710" cy="2624149"/>
          </a:xfrm>
          <a:prstGeom prst="rect">
            <a:avLst/>
          </a:prstGeom>
        </p:spPr>
      </p:pic>
      <p:pic>
        <p:nvPicPr>
          <p:cNvPr id="4" name="Obrázek 3" descr="hadr Hispania.jpg"/>
          <p:cNvPicPr>
            <a:picLocks noChangeAspect="1"/>
          </p:cNvPicPr>
          <p:nvPr/>
        </p:nvPicPr>
        <p:blipFill>
          <a:blip r:embed="rId4"/>
          <a:stretch>
            <a:fillRect/>
          </a:stretch>
        </p:blipFill>
        <p:spPr>
          <a:xfrm>
            <a:off x="5952804" y="1428736"/>
            <a:ext cx="3191196" cy="4071966"/>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hadr naples parthia or armenia.jpg"/>
          <p:cNvPicPr>
            <a:picLocks noChangeAspect="1"/>
          </p:cNvPicPr>
          <p:nvPr/>
        </p:nvPicPr>
        <p:blipFill>
          <a:blip r:embed="rId2"/>
          <a:stretch>
            <a:fillRect/>
          </a:stretch>
        </p:blipFill>
        <p:spPr>
          <a:xfrm>
            <a:off x="-1" y="928670"/>
            <a:ext cx="3024383" cy="4143404"/>
          </a:xfrm>
          <a:prstGeom prst="rect">
            <a:avLst/>
          </a:prstGeom>
        </p:spPr>
      </p:pic>
      <p:pic>
        <p:nvPicPr>
          <p:cNvPr id="3" name="Obrázek 2" descr="hadr naples phrygia or bithinia.jpg"/>
          <p:cNvPicPr>
            <a:picLocks noChangeAspect="1"/>
          </p:cNvPicPr>
          <p:nvPr/>
        </p:nvPicPr>
        <p:blipFill>
          <a:blip r:embed="rId3"/>
          <a:stretch>
            <a:fillRect/>
          </a:stretch>
        </p:blipFill>
        <p:spPr>
          <a:xfrm>
            <a:off x="3143240" y="928670"/>
            <a:ext cx="3092093" cy="4143404"/>
          </a:xfrm>
          <a:prstGeom prst="rect">
            <a:avLst/>
          </a:prstGeom>
        </p:spPr>
      </p:pic>
      <p:pic>
        <p:nvPicPr>
          <p:cNvPr id="4" name="Obrázek 3" descr="hadr naples scythia or noricum.jpg"/>
          <p:cNvPicPr>
            <a:picLocks noChangeAspect="1"/>
          </p:cNvPicPr>
          <p:nvPr/>
        </p:nvPicPr>
        <p:blipFill>
          <a:blip r:embed="rId4"/>
          <a:stretch>
            <a:fillRect/>
          </a:stretch>
        </p:blipFill>
        <p:spPr>
          <a:xfrm>
            <a:off x="6325358" y="928671"/>
            <a:ext cx="2818642" cy="4143404"/>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hadr naples trophy 1.jpg"/>
          <p:cNvPicPr>
            <a:picLocks noChangeAspect="1"/>
          </p:cNvPicPr>
          <p:nvPr/>
        </p:nvPicPr>
        <p:blipFill>
          <a:blip r:embed="rId2"/>
          <a:stretch>
            <a:fillRect/>
          </a:stretch>
        </p:blipFill>
        <p:spPr>
          <a:xfrm>
            <a:off x="285720" y="71414"/>
            <a:ext cx="4429156" cy="3321867"/>
          </a:xfrm>
          <a:prstGeom prst="rect">
            <a:avLst/>
          </a:prstGeom>
        </p:spPr>
      </p:pic>
      <p:pic>
        <p:nvPicPr>
          <p:cNvPr id="3" name="Obrázek 2" descr="hadr naples trophy 2.jpg"/>
          <p:cNvPicPr>
            <a:picLocks noChangeAspect="1"/>
          </p:cNvPicPr>
          <p:nvPr/>
        </p:nvPicPr>
        <p:blipFill>
          <a:blip r:embed="rId3"/>
          <a:stretch>
            <a:fillRect/>
          </a:stretch>
        </p:blipFill>
        <p:spPr>
          <a:xfrm>
            <a:off x="4500562" y="3357562"/>
            <a:ext cx="4516441" cy="3387331"/>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71414"/>
            <a:ext cx="9144000" cy="923330"/>
          </a:xfrm>
          <a:prstGeom prst="rect">
            <a:avLst/>
          </a:prstGeom>
          <a:noFill/>
        </p:spPr>
        <p:txBody>
          <a:bodyPr wrap="square" rtlCol="0">
            <a:spAutoFit/>
          </a:bodyPr>
          <a:lstStyle/>
          <a:p>
            <a:r>
              <a:rPr lang="cs-CZ" b="1" dirty="0" smtClean="0"/>
              <a:t>HADRIAN´S ATHENS</a:t>
            </a:r>
          </a:p>
          <a:p>
            <a:endParaRPr lang="cs-CZ" b="1" dirty="0" smtClean="0"/>
          </a:p>
          <a:p>
            <a:endParaRPr lang="cs-CZ" b="1" dirty="0"/>
          </a:p>
        </p:txBody>
      </p:sp>
      <p:pic>
        <p:nvPicPr>
          <p:cNvPr id="4" name="Obrázek 3" descr="Map_ancient_athens.jpg"/>
          <p:cNvPicPr>
            <a:picLocks noChangeAspect="1"/>
          </p:cNvPicPr>
          <p:nvPr/>
        </p:nvPicPr>
        <p:blipFill>
          <a:blip r:embed="rId2"/>
          <a:stretch>
            <a:fillRect/>
          </a:stretch>
        </p:blipFill>
        <p:spPr>
          <a:xfrm>
            <a:off x="5072066" y="428604"/>
            <a:ext cx="3929091" cy="2946818"/>
          </a:xfrm>
          <a:prstGeom prst="rect">
            <a:avLst/>
          </a:prstGeom>
        </p:spPr>
      </p:pic>
      <p:pic>
        <p:nvPicPr>
          <p:cNvPr id="4100" name="Picture 4" descr="http://img225.imageshack.us/img225/3498/shep023dpc0.jpg"/>
          <p:cNvPicPr>
            <a:picLocks noChangeAspect="1" noChangeArrowheads="1"/>
          </p:cNvPicPr>
          <p:nvPr/>
        </p:nvPicPr>
        <p:blipFill>
          <a:blip r:embed="rId3" cstate="print"/>
          <a:srcRect/>
          <a:stretch>
            <a:fillRect/>
          </a:stretch>
        </p:blipFill>
        <p:spPr bwMode="auto">
          <a:xfrm>
            <a:off x="142844" y="428604"/>
            <a:ext cx="4143404" cy="2947762"/>
          </a:xfrm>
          <a:prstGeom prst="rect">
            <a:avLst/>
          </a:prstGeom>
          <a:noFill/>
        </p:spPr>
      </p:pic>
      <p:pic>
        <p:nvPicPr>
          <p:cNvPr id="4102" name="Picture 6" descr="http://www.ancientathens3d.com/Roman/hadrpan.jpg"/>
          <p:cNvPicPr>
            <a:picLocks noChangeAspect="1" noChangeArrowheads="1"/>
          </p:cNvPicPr>
          <p:nvPr/>
        </p:nvPicPr>
        <p:blipFill>
          <a:blip r:embed="rId4"/>
          <a:srcRect/>
          <a:stretch>
            <a:fillRect/>
          </a:stretch>
        </p:blipFill>
        <p:spPr bwMode="auto">
          <a:xfrm>
            <a:off x="4500562" y="3500438"/>
            <a:ext cx="4425964" cy="3167058"/>
          </a:xfrm>
          <a:prstGeom prst="rect">
            <a:avLst/>
          </a:prstGeom>
          <a:noFill/>
        </p:spPr>
      </p:pic>
      <p:sp>
        <p:nvSpPr>
          <p:cNvPr id="7" name="Obdélník 6"/>
          <p:cNvSpPr/>
          <p:nvPr/>
        </p:nvSpPr>
        <p:spPr>
          <a:xfrm>
            <a:off x="2500298" y="2071678"/>
            <a:ext cx="500066" cy="4286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7286644" y="2285992"/>
            <a:ext cx="785818" cy="6429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0" name="Přímá spojovací šipka 9"/>
          <p:cNvCxnSpPr>
            <a:stCxn id="8" idx="2"/>
          </p:cNvCxnSpPr>
          <p:nvPr/>
        </p:nvCxnSpPr>
        <p:spPr>
          <a:xfrm rot="5400000">
            <a:off x="7054471" y="3161108"/>
            <a:ext cx="857256" cy="392909"/>
          </a:xfrm>
          <a:prstGeom prst="straightConnector1">
            <a:avLst/>
          </a:prstGeom>
          <a:ln>
            <a:solidFill>
              <a:srgbClr val="FF0000"/>
            </a:solidFill>
            <a:tailEnd type="arrow"/>
          </a:ln>
        </p:spPr>
        <p:style>
          <a:lnRef idx="2">
            <a:schemeClr val="accent6"/>
          </a:lnRef>
          <a:fillRef idx="0">
            <a:schemeClr val="accent6"/>
          </a:fillRef>
          <a:effectRef idx="1">
            <a:schemeClr val="accent6"/>
          </a:effectRef>
          <a:fontRef idx="minor">
            <a:schemeClr val="tx1"/>
          </a:fontRef>
        </p:style>
      </p:cxnSp>
      <p:cxnSp>
        <p:nvCxnSpPr>
          <p:cNvPr id="12" name="Přímá spojovací šipka 11"/>
          <p:cNvCxnSpPr/>
          <p:nvPr/>
        </p:nvCxnSpPr>
        <p:spPr>
          <a:xfrm>
            <a:off x="3000364" y="2500306"/>
            <a:ext cx="1500198" cy="1000132"/>
          </a:xfrm>
          <a:prstGeom prst="straightConnector1">
            <a:avLst/>
          </a:prstGeom>
          <a:ln>
            <a:solidFill>
              <a:srgbClr val="FF0000"/>
            </a:solidFill>
            <a:tailEnd type="arrow"/>
          </a:ln>
        </p:spPr>
        <p:style>
          <a:lnRef idx="2">
            <a:schemeClr val="accent6"/>
          </a:lnRef>
          <a:fillRef idx="0">
            <a:schemeClr val="accent6"/>
          </a:fillRef>
          <a:effectRef idx="1">
            <a:schemeClr val="accent6"/>
          </a:effectRef>
          <a:fontRef idx="minor">
            <a:schemeClr val="tx1"/>
          </a:fontRef>
        </p:style>
      </p:cxnSp>
      <p:sp>
        <p:nvSpPr>
          <p:cNvPr id="13" name="TextovéPole 12"/>
          <p:cNvSpPr txBox="1"/>
          <p:nvPr/>
        </p:nvSpPr>
        <p:spPr>
          <a:xfrm>
            <a:off x="142844" y="3714752"/>
            <a:ext cx="3857652" cy="1754326"/>
          </a:xfrm>
          <a:prstGeom prst="rect">
            <a:avLst/>
          </a:prstGeom>
          <a:noFill/>
        </p:spPr>
        <p:txBody>
          <a:bodyPr wrap="square" rtlCol="0">
            <a:spAutoFit/>
          </a:bodyPr>
          <a:lstStyle/>
          <a:p>
            <a:pPr marL="342900" indent="-342900">
              <a:buAutoNum type="arabicPeriod"/>
            </a:pPr>
            <a:r>
              <a:rPr lang="cs-CZ" dirty="0" err="1" smtClean="0"/>
              <a:t>The</a:t>
            </a:r>
            <a:r>
              <a:rPr lang="cs-CZ" dirty="0" smtClean="0"/>
              <a:t> </a:t>
            </a:r>
            <a:r>
              <a:rPr lang="cs-CZ" dirty="0" err="1" smtClean="0"/>
              <a:t>library</a:t>
            </a:r>
            <a:r>
              <a:rPr lang="cs-CZ" dirty="0" smtClean="0"/>
              <a:t> </a:t>
            </a:r>
            <a:r>
              <a:rPr lang="cs-CZ" dirty="0" err="1" smtClean="0"/>
              <a:t>of</a:t>
            </a:r>
            <a:r>
              <a:rPr lang="cs-CZ" dirty="0" smtClean="0"/>
              <a:t> </a:t>
            </a:r>
            <a:r>
              <a:rPr lang="cs-CZ" dirty="0" err="1" smtClean="0"/>
              <a:t>Hadrian</a:t>
            </a:r>
            <a:endParaRPr lang="cs-CZ" dirty="0" smtClean="0"/>
          </a:p>
          <a:p>
            <a:pPr marL="342900" indent="-342900">
              <a:buAutoNum type="arabicPeriod"/>
            </a:pPr>
            <a:r>
              <a:rPr lang="cs-CZ" dirty="0" smtClean="0"/>
              <a:t>Pantheon</a:t>
            </a:r>
          </a:p>
          <a:p>
            <a:pPr marL="342900" indent="-342900">
              <a:buAutoNum type="arabicPeriod"/>
            </a:pPr>
            <a:r>
              <a:rPr lang="cs-CZ" dirty="0" err="1" smtClean="0"/>
              <a:t>The</a:t>
            </a:r>
            <a:r>
              <a:rPr lang="cs-CZ" dirty="0" smtClean="0"/>
              <a:t> Roman market</a:t>
            </a:r>
          </a:p>
          <a:p>
            <a:pPr marL="342900" indent="-342900">
              <a:buAutoNum type="arabicPeriod"/>
            </a:pPr>
            <a:r>
              <a:rPr lang="cs-CZ" dirty="0" err="1" smtClean="0"/>
              <a:t>Vespasianai</a:t>
            </a:r>
            <a:endParaRPr lang="cs-CZ" dirty="0" smtClean="0"/>
          </a:p>
          <a:p>
            <a:pPr marL="342900" indent="-342900">
              <a:buAutoNum type="arabicPeriod"/>
            </a:pPr>
            <a:r>
              <a:rPr lang="cs-CZ" dirty="0" err="1" smtClean="0"/>
              <a:t>The</a:t>
            </a:r>
            <a:r>
              <a:rPr lang="cs-CZ" dirty="0" smtClean="0"/>
              <a:t> </a:t>
            </a:r>
            <a:r>
              <a:rPr lang="cs-CZ" dirty="0" err="1" smtClean="0"/>
              <a:t>tower</a:t>
            </a:r>
            <a:r>
              <a:rPr lang="cs-CZ" dirty="0" smtClean="0"/>
              <a:t> </a:t>
            </a:r>
            <a:r>
              <a:rPr lang="cs-CZ" dirty="0" err="1" smtClean="0"/>
              <a:t>of</a:t>
            </a:r>
            <a:r>
              <a:rPr lang="cs-CZ" dirty="0" smtClean="0"/>
              <a:t> </a:t>
            </a:r>
            <a:r>
              <a:rPr lang="cs-CZ" dirty="0" err="1" smtClean="0"/>
              <a:t>winds</a:t>
            </a:r>
            <a:endParaRPr lang="cs-CZ" dirty="0" smtClean="0"/>
          </a:p>
          <a:p>
            <a:pPr marL="342900" indent="-342900">
              <a:buAutoNum type="arabicPeriod"/>
            </a:pPr>
            <a:r>
              <a:rPr lang="cs-CZ" dirty="0" err="1" smtClean="0"/>
              <a:t>Agoranomeion</a:t>
            </a:r>
            <a:r>
              <a:rPr lang="cs-CZ" dirty="0" smtClean="0"/>
              <a:t> (</a:t>
            </a:r>
            <a:r>
              <a:rPr lang="cs-CZ" dirty="0" err="1" smtClean="0"/>
              <a:t>Sebasteion</a:t>
            </a:r>
            <a:r>
              <a:rPr lang="cs-CZ" dirty="0" smtClean="0"/>
              <a:t>?)</a:t>
            </a:r>
            <a:endParaRPr lang="cs-CZ"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www.ancientathens3d.com/Roman/vespas.jpg"/>
          <p:cNvPicPr>
            <a:picLocks noChangeAspect="1" noChangeArrowheads="1"/>
          </p:cNvPicPr>
          <p:nvPr/>
        </p:nvPicPr>
        <p:blipFill>
          <a:blip r:embed="rId2" cstate="print"/>
          <a:srcRect/>
          <a:stretch>
            <a:fillRect/>
          </a:stretch>
        </p:blipFill>
        <p:spPr bwMode="auto">
          <a:xfrm>
            <a:off x="0" y="1"/>
            <a:ext cx="3716731" cy="2143116"/>
          </a:xfrm>
          <a:prstGeom prst="rect">
            <a:avLst/>
          </a:prstGeom>
          <a:noFill/>
        </p:spPr>
      </p:pic>
      <p:pic>
        <p:nvPicPr>
          <p:cNvPr id="71684" name="Picture 4" descr="http://www.ancientathens3d.com/Roman/ag2.jpg"/>
          <p:cNvPicPr>
            <a:picLocks noChangeAspect="1" noChangeArrowheads="1"/>
          </p:cNvPicPr>
          <p:nvPr/>
        </p:nvPicPr>
        <p:blipFill>
          <a:blip r:embed="rId3" cstate="print"/>
          <a:srcRect/>
          <a:stretch>
            <a:fillRect/>
          </a:stretch>
        </p:blipFill>
        <p:spPr bwMode="auto">
          <a:xfrm>
            <a:off x="0" y="2285992"/>
            <a:ext cx="3721813" cy="2214578"/>
          </a:xfrm>
          <a:prstGeom prst="rect">
            <a:avLst/>
          </a:prstGeom>
          <a:noFill/>
        </p:spPr>
      </p:pic>
      <p:pic>
        <p:nvPicPr>
          <p:cNvPr id="71686" name="Picture 6" descr="http://www.ancientathens3d.com/Roman/pantheon.jpg"/>
          <p:cNvPicPr>
            <a:picLocks noChangeAspect="1" noChangeArrowheads="1"/>
          </p:cNvPicPr>
          <p:nvPr/>
        </p:nvPicPr>
        <p:blipFill>
          <a:blip r:embed="rId4" cstate="print"/>
          <a:srcRect/>
          <a:stretch>
            <a:fillRect/>
          </a:stretch>
        </p:blipFill>
        <p:spPr bwMode="auto">
          <a:xfrm>
            <a:off x="0" y="4665691"/>
            <a:ext cx="3714744" cy="2192309"/>
          </a:xfrm>
          <a:prstGeom prst="rect">
            <a:avLst/>
          </a:prstGeom>
          <a:noFill/>
        </p:spPr>
      </p:pic>
      <p:sp>
        <p:nvSpPr>
          <p:cNvPr id="5" name="TextovéPole 4"/>
          <p:cNvSpPr txBox="1"/>
          <p:nvPr/>
        </p:nvSpPr>
        <p:spPr>
          <a:xfrm>
            <a:off x="3857620" y="214290"/>
            <a:ext cx="5143536" cy="1600438"/>
          </a:xfrm>
          <a:prstGeom prst="rect">
            <a:avLst/>
          </a:prstGeom>
          <a:noFill/>
        </p:spPr>
        <p:txBody>
          <a:bodyPr wrap="square" rtlCol="0">
            <a:spAutoFit/>
          </a:bodyPr>
          <a:lstStyle/>
          <a:p>
            <a:r>
              <a:rPr lang="en-US" sz="1600" b="1" dirty="0" err="1" smtClean="0"/>
              <a:t>Vespasianai</a:t>
            </a:r>
            <a:r>
              <a:rPr lang="en-US" sz="1600" b="1" dirty="0" smtClean="0"/>
              <a:t> (1st c. AD)</a:t>
            </a:r>
            <a:endParaRPr lang="en-US" sz="1600" dirty="0" smtClean="0"/>
          </a:p>
          <a:p>
            <a:pPr>
              <a:buFontTx/>
              <a:buChar char="-"/>
            </a:pPr>
            <a:r>
              <a:rPr lang="cs-CZ" sz="1600" dirty="0" smtClean="0"/>
              <a:t> a </a:t>
            </a:r>
            <a:r>
              <a:rPr lang="en-US" sz="1600" dirty="0" smtClean="0"/>
              <a:t>square building built in the 1st century AD </a:t>
            </a:r>
            <a:endParaRPr lang="cs-CZ" sz="1600" dirty="0" smtClean="0"/>
          </a:p>
          <a:p>
            <a:pPr>
              <a:buFontTx/>
              <a:buChar char="-"/>
            </a:pPr>
            <a:r>
              <a:rPr lang="en-US" sz="1600" dirty="0" smtClean="0"/>
              <a:t> used as a public toilet of the Roman Market</a:t>
            </a:r>
            <a:endParaRPr lang="cs-CZ" sz="1600" dirty="0" smtClean="0"/>
          </a:p>
          <a:p>
            <a:pPr>
              <a:buFontTx/>
              <a:buChar char="-"/>
            </a:pPr>
            <a:r>
              <a:rPr lang="en-US" sz="1600" dirty="0" smtClean="0"/>
              <a:t> took its name after the emperor Vespasian </a:t>
            </a:r>
            <a:r>
              <a:rPr lang="cs-CZ" sz="1600" dirty="0" smtClean="0"/>
              <a:t>(</a:t>
            </a:r>
            <a:r>
              <a:rPr lang="en-US" sz="1600" dirty="0" smtClean="0"/>
              <a:t>built many similar buildings around the Roman empire</a:t>
            </a:r>
            <a:r>
              <a:rPr lang="cs-CZ" sz="1600" dirty="0" smtClean="0"/>
              <a:t>)</a:t>
            </a:r>
            <a:endParaRPr lang="en-US" sz="1600" dirty="0" smtClean="0"/>
          </a:p>
          <a:p>
            <a:endParaRPr lang="cs-CZ" dirty="0"/>
          </a:p>
        </p:txBody>
      </p:sp>
      <p:sp>
        <p:nvSpPr>
          <p:cNvPr id="6" name="TextovéPole 5"/>
          <p:cNvSpPr txBox="1"/>
          <p:nvPr/>
        </p:nvSpPr>
        <p:spPr>
          <a:xfrm>
            <a:off x="3786182" y="2214554"/>
            <a:ext cx="5357818" cy="2308324"/>
          </a:xfrm>
          <a:prstGeom prst="rect">
            <a:avLst/>
          </a:prstGeom>
          <a:noFill/>
        </p:spPr>
        <p:txBody>
          <a:bodyPr wrap="square" rtlCol="0">
            <a:spAutoFit/>
          </a:bodyPr>
          <a:lstStyle/>
          <a:p>
            <a:r>
              <a:rPr lang="en-US" sz="1600" b="1" dirty="0" smtClean="0"/>
              <a:t>The "</a:t>
            </a:r>
            <a:r>
              <a:rPr lang="en-US" sz="1600" b="1" dirty="0" err="1" smtClean="0"/>
              <a:t>Agoranomeion</a:t>
            </a:r>
            <a:r>
              <a:rPr lang="en-US" sz="1600" b="1" dirty="0" smtClean="0"/>
              <a:t>" (circa AD 50)</a:t>
            </a:r>
            <a:endParaRPr lang="en-US" sz="1600" dirty="0" smtClean="0"/>
          </a:p>
          <a:p>
            <a:pPr>
              <a:buFontTx/>
              <a:buChar char="-"/>
            </a:pPr>
            <a:r>
              <a:rPr lang="cs-CZ" sz="1600" dirty="0" smtClean="0"/>
              <a:t> </a:t>
            </a:r>
            <a:r>
              <a:rPr lang="en-US" sz="1600" dirty="0" smtClean="0"/>
              <a:t>unknown use </a:t>
            </a:r>
            <a:endParaRPr lang="cs-CZ" sz="1600" dirty="0" smtClean="0"/>
          </a:p>
          <a:p>
            <a:pPr>
              <a:buFontTx/>
              <a:buChar char="-"/>
            </a:pPr>
            <a:r>
              <a:rPr lang="cs-CZ" sz="1600" dirty="0" smtClean="0"/>
              <a:t> </a:t>
            </a:r>
            <a:r>
              <a:rPr lang="en-US" sz="1600" dirty="0" smtClean="0"/>
              <a:t>facade includes three arches made from grey Hymettus marble </a:t>
            </a:r>
            <a:endParaRPr lang="cs-CZ" sz="1600" dirty="0" smtClean="0"/>
          </a:p>
          <a:p>
            <a:pPr>
              <a:buFontTx/>
              <a:buChar char="-"/>
            </a:pPr>
            <a:r>
              <a:rPr lang="cs-CZ" sz="1600" dirty="0" smtClean="0"/>
              <a:t> </a:t>
            </a:r>
            <a:r>
              <a:rPr lang="en-US" sz="1600" dirty="0" smtClean="0"/>
              <a:t>access to it was made via a big staircase</a:t>
            </a:r>
            <a:endParaRPr lang="cs-CZ" sz="1600" dirty="0" smtClean="0"/>
          </a:p>
          <a:p>
            <a:pPr>
              <a:buFontTx/>
              <a:buChar char="-"/>
            </a:pPr>
            <a:r>
              <a:rPr lang="en-US" sz="1600" dirty="0" smtClean="0"/>
              <a:t> </a:t>
            </a:r>
            <a:r>
              <a:rPr lang="cs-CZ" sz="1600" dirty="0" smtClean="0"/>
              <a:t>t</a:t>
            </a:r>
            <a:r>
              <a:rPr lang="en-US" sz="1600" dirty="0" smtClean="0"/>
              <a:t>he older hypothesis </a:t>
            </a:r>
            <a:r>
              <a:rPr lang="cs-CZ" sz="1600" dirty="0" smtClean="0"/>
              <a:t> - </a:t>
            </a:r>
            <a:r>
              <a:rPr lang="en-US" sz="1600" dirty="0" smtClean="0"/>
              <a:t>the ‘</a:t>
            </a:r>
            <a:r>
              <a:rPr lang="en-US" sz="1600" dirty="0" err="1" smtClean="0"/>
              <a:t>Agoranomeion</a:t>
            </a:r>
            <a:r>
              <a:rPr lang="en-US" sz="1600" dirty="0" smtClean="0"/>
              <a:t>’</a:t>
            </a:r>
            <a:r>
              <a:rPr lang="cs-CZ" sz="1600" dirty="0" smtClean="0"/>
              <a:t> (invalid) </a:t>
            </a:r>
            <a:r>
              <a:rPr lang="en-US" sz="1600" dirty="0" smtClean="0"/>
              <a:t> </a:t>
            </a:r>
          </a:p>
          <a:p>
            <a:pPr>
              <a:buFontTx/>
              <a:buChar char="-"/>
            </a:pPr>
            <a:r>
              <a:rPr lang="en-US" sz="1600" dirty="0" smtClean="0"/>
              <a:t> most likely - dedicated to the imperial family (</a:t>
            </a:r>
            <a:r>
              <a:rPr lang="en-US" sz="1600" dirty="0" err="1" smtClean="0"/>
              <a:t>Sebasteion</a:t>
            </a:r>
            <a:r>
              <a:rPr lang="en-US" sz="1600" dirty="0" smtClean="0"/>
              <a:t>)</a:t>
            </a:r>
          </a:p>
          <a:p>
            <a:pPr>
              <a:buFontTx/>
              <a:buChar char="-"/>
            </a:pPr>
            <a:r>
              <a:rPr lang="en-US" sz="1600" dirty="0" smtClean="0"/>
              <a:t> the newest research - the arches - the monumental entry to a street with </a:t>
            </a:r>
            <a:r>
              <a:rPr lang="en-US" sz="1600" dirty="0" err="1" smtClean="0"/>
              <a:t>stoas</a:t>
            </a:r>
            <a:r>
              <a:rPr lang="en-US" sz="1600" dirty="0" smtClean="0"/>
              <a:t>. </a:t>
            </a:r>
          </a:p>
        </p:txBody>
      </p:sp>
      <p:sp>
        <p:nvSpPr>
          <p:cNvPr id="7" name="TextovéPole 6"/>
          <p:cNvSpPr txBox="1"/>
          <p:nvPr/>
        </p:nvSpPr>
        <p:spPr>
          <a:xfrm>
            <a:off x="3857620" y="4714884"/>
            <a:ext cx="5286380" cy="2092881"/>
          </a:xfrm>
          <a:prstGeom prst="rect">
            <a:avLst/>
          </a:prstGeom>
          <a:noFill/>
        </p:spPr>
        <p:txBody>
          <a:bodyPr wrap="square" rtlCol="0">
            <a:spAutoFit/>
          </a:bodyPr>
          <a:lstStyle/>
          <a:p>
            <a:r>
              <a:rPr lang="en-US" sz="1600" b="1" dirty="0" smtClean="0"/>
              <a:t>The Pantheon (AD 130)</a:t>
            </a:r>
            <a:endParaRPr lang="en-US" sz="1600" dirty="0" smtClean="0"/>
          </a:p>
          <a:p>
            <a:pPr>
              <a:buFontTx/>
              <a:buChar char="-"/>
            </a:pPr>
            <a:r>
              <a:rPr lang="en-US" sz="1600" dirty="0" smtClean="0"/>
              <a:t> philological sources</a:t>
            </a:r>
          </a:p>
          <a:p>
            <a:pPr>
              <a:buFontTx/>
              <a:buChar char="-"/>
            </a:pPr>
            <a:r>
              <a:rPr lang="en-US" sz="1600" dirty="0" smtClean="0"/>
              <a:t> a temple dedicated to the gods and was built by Hadrian around AD 130</a:t>
            </a:r>
          </a:p>
          <a:p>
            <a:pPr>
              <a:buFontTx/>
              <a:buChar char="-"/>
            </a:pPr>
            <a:r>
              <a:rPr lang="en-US" sz="1600" dirty="0" smtClean="0"/>
              <a:t> the location not known precisely </a:t>
            </a:r>
          </a:p>
          <a:p>
            <a:pPr>
              <a:buFontTx/>
              <a:buChar char="-"/>
            </a:pPr>
            <a:r>
              <a:rPr lang="en-US" sz="1600" dirty="0" smtClean="0"/>
              <a:t> the foundations of a big building east of the Library of Hadrian, likely belong to the Pantheon.</a:t>
            </a:r>
          </a:p>
          <a:p>
            <a:endParaRPr lang="cs-CZ"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4714876" cy="5355312"/>
          </a:xfrm>
          <a:prstGeom prst="rect">
            <a:avLst/>
          </a:prstGeom>
          <a:noFill/>
        </p:spPr>
        <p:txBody>
          <a:bodyPr wrap="square" rtlCol="0">
            <a:spAutoFit/>
          </a:bodyPr>
          <a:lstStyle/>
          <a:p>
            <a:r>
              <a:rPr lang="en-US" b="1" dirty="0" smtClean="0"/>
              <a:t>Library</a:t>
            </a:r>
            <a:r>
              <a:rPr lang="en-US" dirty="0" smtClean="0"/>
              <a:t/>
            </a:r>
            <a:br>
              <a:rPr lang="en-US" dirty="0" smtClean="0"/>
            </a:br>
            <a:r>
              <a:rPr lang="en-US" dirty="0" smtClean="0"/>
              <a:t>132 AD – pattern of the Temple of Peace – 122 x 82 m, 30 x 22 columns around, marble from Phrygia</a:t>
            </a:r>
            <a:br>
              <a:rPr lang="en-US" dirty="0" smtClean="0"/>
            </a:br>
            <a:r>
              <a:rPr lang="en-US" dirty="0" smtClean="0"/>
              <a:t>267 AD badly damaged by the </a:t>
            </a:r>
            <a:r>
              <a:rPr lang="en-US" dirty="0" err="1" smtClean="0"/>
              <a:t>Herulians</a:t>
            </a:r>
            <a:endParaRPr lang="en-US" dirty="0" smtClean="0"/>
          </a:p>
          <a:p>
            <a:r>
              <a:rPr lang="en-US" dirty="0" smtClean="0"/>
              <a:t>- restored in 408 – 412 (</a:t>
            </a:r>
            <a:r>
              <a:rPr lang="en-US" dirty="0" err="1" smtClean="0"/>
              <a:t>Herculius</a:t>
            </a:r>
            <a:r>
              <a:rPr lang="en-US" dirty="0" smtClean="0"/>
              <a:t>), in the courtyard - church</a:t>
            </a:r>
            <a:br>
              <a:rPr lang="en-US" dirty="0" smtClean="0"/>
            </a:br>
            <a:r>
              <a:rPr lang="en-US" dirty="0" smtClean="0"/>
              <a:t>- other churches in the Byzantine period</a:t>
            </a:r>
            <a:br>
              <a:rPr lang="en-US" dirty="0" smtClean="0"/>
            </a:br>
            <a:r>
              <a:rPr lang="en-US" dirty="0" smtClean="0"/>
              <a:t>entrance – </a:t>
            </a:r>
            <a:r>
              <a:rPr lang="en-US" i="1" dirty="0" err="1" smtClean="0"/>
              <a:t>propylon</a:t>
            </a:r>
            <a:r>
              <a:rPr lang="en-US" dirty="0" smtClean="0"/>
              <a:t> – 4 Corinthian columns</a:t>
            </a:r>
            <a:br>
              <a:rPr lang="en-US" dirty="0" smtClean="0"/>
            </a:br>
            <a:r>
              <a:rPr lang="en-US" dirty="0" smtClean="0"/>
              <a:t>western wall – </a:t>
            </a:r>
            <a:r>
              <a:rPr lang="en-US" dirty="0" err="1" smtClean="0"/>
              <a:t>Penthelic</a:t>
            </a:r>
            <a:r>
              <a:rPr lang="en-US" dirty="0" smtClean="0"/>
              <a:t> marble, 14 Corinthian, green </a:t>
            </a:r>
            <a:r>
              <a:rPr lang="en-US" dirty="0" err="1" smtClean="0"/>
              <a:t>cipollino</a:t>
            </a:r>
            <a:r>
              <a:rPr lang="en-US" dirty="0" smtClean="0"/>
              <a:t>, similar to the forum of </a:t>
            </a:r>
            <a:r>
              <a:rPr lang="en-US" dirty="0" err="1" smtClean="0"/>
              <a:t>Nerva</a:t>
            </a:r>
            <a:r>
              <a:rPr lang="en-US" dirty="0" smtClean="0"/>
              <a:t/>
            </a:r>
            <a:br>
              <a:rPr lang="en-US" dirty="0" smtClean="0"/>
            </a:br>
            <a:r>
              <a:rPr lang="en-US" dirty="0" smtClean="0"/>
              <a:t>- internal courtyard with a garden and a pool in the middle</a:t>
            </a:r>
            <a:br>
              <a:rPr lang="en-US" dirty="0" smtClean="0"/>
            </a:br>
            <a:r>
              <a:rPr lang="en-US" dirty="0" smtClean="0"/>
              <a:t>- eastern part – rooms with papyruses (two big rooms), wings – lecture rooms, smaller rooms – reading rooms, a cult room (?)</a:t>
            </a:r>
            <a:endParaRPr lang="cs-CZ" dirty="0" smtClean="0"/>
          </a:p>
          <a:p>
            <a:endParaRPr lang="cs-CZ" dirty="0" smtClean="0"/>
          </a:p>
          <a:p>
            <a:endParaRPr lang="cs-CZ" dirty="0" smtClean="0"/>
          </a:p>
          <a:p>
            <a:endParaRPr lang="cs-CZ" dirty="0"/>
          </a:p>
        </p:txBody>
      </p:sp>
      <p:pic>
        <p:nvPicPr>
          <p:cNvPr id="2050" name="Picture 2" descr="http://nabataea.net/Photos/hadrian2.jpg"/>
          <p:cNvPicPr>
            <a:picLocks noChangeAspect="1" noChangeArrowheads="1"/>
          </p:cNvPicPr>
          <p:nvPr/>
        </p:nvPicPr>
        <p:blipFill>
          <a:blip r:embed="rId2"/>
          <a:srcRect/>
          <a:stretch>
            <a:fillRect/>
          </a:stretch>
        </p:blipFill>
        <p:spPr bwMode="auto">
          <a:xfrm rot="5400000">
            <a:off x="5530393" y="-244037"/>
            <a:ext cx="2857520" cy="3917051"/>
          </a:xfrm>
          <a:prstGeom prst="rect">
            <a:avLst/>
          </a:prstGeom>
          <a:noFill/>
        </p:spPr>
      </p:pic>
      <p:pic>
        <p:nvPicPr>
          <p:cNvPr id="2052" name="Picture 4" descr="https://classconnection.s3.amazonaws.com/407/flashcards/1006407/png/71323459593647.png"/>
          <p:cNvPicPr>
            <a:picLocks noChangeAspect="1" noChangeArrowheads="1"/>
          </p:cNvPicPr>
          <p:nvPr/>
        </p:nvPicPr>
        <p:blipFill>
          <a:blip r:embed="rId3" cstate="print"/>
          <a:srcRect l="14996" t="3636" r="11388" b="7273"/>
          <a:stretch>
            <a:fillRect/>
          </a:stretch>
        </p:blipFill>
        <p:spPr bwMode="auto">
          <a:xfrm>
            <a:off x="5072066" y="3214686"/>
            <a:ext cx="3857652" cy="3500462"/>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athens library aerial 3D.jpg"/>
          <p:cNvPicPr>
            <a:picLocks noChangeAspect="1"/>
          </p:cNvPicPr>
          <p:nvPr/>
        </p:nvPicPr>
        <p:blipFill>
          <a:blip r:embed="rId2"/>
          <a:stretch>
            <a:fillRect/>
          </a:stretch>
        </p:blipFill>
        <p:spPr>
          <a:xfrm>
            <a:off x="142844" y="142852"/>
            <a:ext cx="4955797" cy="2928958"/>
          </a:xfrm>
          <a:prstGeom prst="rect">
            <a:avLst/>
          </a:prstGeom>
        </p:spPr>
      </p:pic>
      <p:pic>
        <p:nvPicPr>
          <p:cNvPr id="3" name="Obrázek 2" descr="athens library columns 2.jpg"/>
          <p:cNvPicPr>
            <a:picLocks noChangeAspect="1"/>
          </p:cNvPicPr>
          <p:nvPr/>
        </p:nvPicPr>
        <p:blipFill>
          <a:blip r:embed="rId3"/>
          <a:stretch>
            <a:fillRect/>
          </a:stretch>
        </p:blipFill>
        <p:spPr>
          <a:xfrm>
            <a:off x="142844" y="3357562"/>
            <a:ext cx="5000660" cy="3315133"/>
          </a:xfrm>
          <a:prstGeom prst="rect">
            <a:avLst/>
          </a:prstGeom>
        </p:spPr>
      </p:pic>
      <p:pic>
        <p:nvPicPr>
          <p:cNvPr id="4" name="Obrázek 3" descr="athens library propylon real.jpg"/>
          <p:cNvPicPr>
            <a:picLocks noChangeAspect="1"/>
          </p:cNvPicPr>
          <p:nvPr/>
        </p:nvPicPr>
        <p:blipFill>
          <a:blip r:embed="rId4"/>
          <a:stretch>
            <a:fillRect/>
          </a:stretch>
        </p:blipFill>
        <p:spPr>
          <a:xfrm>
            <a:off x="5214942" y="357166"/>
            <a:ext cx="3787075" cy="5715040"/>
          </a:xfrm>
          <a:prstGeom prst="rect">
            <a:avLst/>
          </a:prstGeom>
        </p:spPr>
      </p:pic>
      <p:cxnSp>
        <p:nvCxnSpPr>
          <p:cNvPr id="6" name="Přímá spojovací šipka 5"/>
          <p:cNvCxnSpPr/>
          <p:nvPr/>
        </p:nvCxnSpPr>
        <p:spPr>
          <a:xfrm rot="5400000">
            <a:off x="2928926" y="2714620"/>
            <a:ext cx="928694" cy="500066"/>
          </a:xfrm>
          <a:prstGeom prst="straightConnector1">
            <a:avLst/>
          </a:prstGeom>
          <a:ln>
            <a:solidFill>
              <a:srgbClr val="FF0000"/>
            </a:solidFill>
            <a:tailEnd type="arrow"/>
          </a:ln>
        </p:spPr>
        <p:style>
          <a:lnRef idx="2">
            <a:schemeClr val="accent6"/>
          </a:lnRef>
          <a:fillRef idx="0">
            <a:schemeClr val="accent6"/>
          </a:fillRef>
          <a:effectRef idx="1">
            <a:schemeClr val="accent6"/>
          </a:effectRef>
          <a:fontRef idx="minor">
            <a:schemeClr val="tx1"/>
          </a:fontRef>
        </p:style>
      </p:cxnSp>
      <p:cxnSp>
        <p:nvCxnSpPr>
          <p:cNvPr id="8" name="Přímá spojovací šipka 7"/>
          <p:cNvCxnSpPr/>
          <p:nvPr/>
        </p:nvCxnSpPr>
        <p:spPr>
          <a:xfrm>
            <a:off x="4500562" y="2214554"/>
            <a:ext cx="1000132" cy="214314"/>
          </a:xfrm>
          <a:prstGeom prst="straightConnector1">
            <a:avLst/>
          </a:prstGeom>
          <a:ln>
            <a:solidFill>
              <a:srgbClr val="FF0000"/>
            </a:solidFill>
            <a:tailEnd type="arrow"/>
          </a:ln>
        </p:spPr>
        <p:style>
          <a:lnRef idx="2">
            <a:schemeClr val="accent6"/>
          </a:lnRef>
          <a:fillRef idx="0">
            <a:schemeClr val="accent6"/>
          </a:fillRef>
          <a:effectRef idx="1">
            <a:schemeClr val="accent6"/>
          </a:effectRef>
          <a:fontRef idx="minor">
            <a:schemeClr val="tx1"/>
          </a:fontRef>
        </p:style>
      </p:cxn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athens library interior¨4.jpg"/>
          <p:cNvPicPr>
            <a:picLocks noChangeAspect="1"/>
          </p:cNvPicPr>
          <p:nvPr/>
        </p:nvPicPr>
        <p:blipFill>
          <a:blip r:embed="rId2" cstate="print"/>
          <a:stretch>
            <a:fillRect/>
          </a:stretch>
        </p:blipFill>
        <p:spPr>
          <a:xfrm>
            <a:off x="142844" y="3786190"/>
            <a:ext cx="4494519" cy="2643205"/>
          </a:xfrm>
          <a:prstGeom prst="rect">
            <a:avLst/>
          </a:prstGeom>
        </p:spPr>
      </p:pic>
      <p:pic>
        <p:nvPicPr>
          <p:cNvPr id="3" name="Obrázek 2" descr="athens library propylon.jpg"/>
          <p:cNvPicPr>
            <a:picLocks noChangeAspect="1"/>
          </p:cNvPicPr>
          <p:nvPr/>
        </p:nvPicPr>
        <p:blipFill>
          <a:blip r:embed="rId3" cstate="print"/>
          <a:stretch>
            <a:fillRect/>
          </a:stretch>
        </p:blipFill>
        <p:spPr>
          <a:xfrm>
            <a:off x="71406" y="428604"/>
            <a:ext cx="4616717" cy="2714644"/>
          </a:xfrm>
          <a:prstGeom prst="rect">
            <a:avLst/>
          </a:prstGeom>
        </p:spPr>
      </p:pic>
      <p:pic>
        <p:nvPicPr>
          <p:cNvPr id="4" name="Obrázek 3" descr="athens library columns.jpg"/>
          <p:cNvPicPr>
            <a:picLocks noChangeAspect="1"/>
          </p:cNvPicPr>
          <p:nvPr/>
        </p:nvPicPr>
        <p:blipFill>
          <a:blip r:embed="rId4"/>
          <a:stretch>
            <a:fillRect/>
          </a:stretch>
        </p:blipFill>
        <p:spPr>
          <a:xfrm>
            <a:off x="4929190" y="428604"/>
            <a:ext cx="4071934" cy="2697249"/>
          </a:xfrm>
          <a:prstGeom prst="rect">
            <a:avLst/>
          </a:prstGeom>
        </p:spPr>
      </p:pic>
      <p:pic>
        <p:nvPicPr>
          <p:cNvPr id="72706" name="Picture 2" descr="View of the interior peristyle with the 5th century AD remains of the &quot;tetraconch&quot; building (perhaps the earliest church in Athens), The Library of Hadrian, Athens © Carole Raddato"/>
          <p:cNvPicPr>
            <a:picLocks noChangeAspect="1" noChangeArrowheads="1"/>
          </p:cNvPicPr>
          <p:nvPr/>
        </p:nvPicPr>
        <p:blipFill>
          <a:blip r:embed="rId5"/>
          <a:srcRect/>
          <a:stretch>
            <a:fillRect/>
          </a:stretch>
        </p:blipFill>
        <p:spPr bwMode="auto">
          <a:xfrm>
            <a:off x="4929190" y="3714752"/>
            <a:ext cx="4071966" cy="273861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1200329"/>
          </a:xfrm>
          <a:prstGeom prst="rect">
            <a:avLst/>
          </a:prstGeom>
          <a:noFill/>
        </p:spPr>
        <p:txBody>
          <a:bodyPr wrap="square" rtlCol="0">
            <a:spAutoFit/>
          </a:bodyPr>
          <a:lstStyle/>
          <a:p>
            <a:r>
              <a:rPr lang="en-US" b="1" dirty="0" smtClean="0"/>
              <a:t>The theatre of Dionysus</a:t>
            </a:r>
            <a:r>
              <a:rPr lang="en-US" dirty="0" smtClean="0"/>
              <a:t/>
            </a:r>
            <a:br>
              <a:rPr lang="en-US" dirty="0" smtClean="0"/>
            </a:br>
            <a:r>
              <a:rPr lang="en-US" dirty="0" smtClean="0"/>
              <a:t>- 2</a:t>
            </a:r>
            <a:r>
              <a:rPr lang="en-US" baseline="30000" dirty="0" smtClean="0"/>
              <a:t>nd</a:t>
            </a:r>
            <a:r>
              <a:rPr lang="en-US" dirty="0" smtClean="0"/>
              <a:t> visit of Athens - reconstruction</a:t>
            </a:r>
            <a:br>
              <a:rPr lang="en-US" dirty="0" smtClean="0"/>
            </a:br>
            <a:r>
              <a:rPr lang="en-US" dirty="0" smtClean="0"/>
              <a:t>- a bronze statue of Hadrian</a:t>
            </a:r>
            <a:br>
              <a:rPr lang="en-US" dirty="0" smtClean="0"/>
            </a:br>
            <a:endParaRPr lang="cs-CZ" dirty="0" smtClean="0"/>
          </a:p>
        </p:txBody>
      </p:sp>
      <p:pic>
        <p:nvPicPr>
          <p:cNvPr id="3074" name="Picture 2" descr="The Theater of Dionysus on the South Slope of the Acropolis, Athens © Carole Raddato"/>
          <p:cNvPicPr>
            <a:picLocks noChangeAspect="1" noChangeArrowheads="1"/>
          </p:cNvPicPr>
          <p:nvPr/>
        </p:nvPicPr>
        <p:blipFill>
          <a:blip r:embed="rId2"/>
          <a:srcRect/>
          <a:stretch>
            <a:fillRect/>
          </a:stretch>
        </p:blipFill>
        <p:spPr bwMode="auto">
          <a:xfrm>
            <a:off x="428595" y="1000108"/>
            <a:ext cx="8110235" cy="5373032"/>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0"/>
            <a:ext cx="9144000" cy="2862322"/>
          </a:xfrm>
          <a:prstGeom prst="rect">
            <a:avLst/>
          </a:prstGeom>
        </p:spPr>
        <p:txBody>
          <a:bodyPr wrap="square">
            <a:spAutoFit/>
          </a:bodyPr>
          <a:lstStyle/>
          <a:p>
            <a:pPr marL="342900" indent="-342900"/>
            <a:r>
              <a:rPr lang="en-US" b="1" dirty="0" smtClean="0"/>
              <a:t>The Temple of </a:t>
            </a:r>
            <a:r>
              <a:rPr lang="en-US" b="1" dirty="0" err="1" smtClean="0"/>
              <a:t>Divus</a:t>
            </a:r>
            <a:r>
              <a:rPr lang="en-US" b="1" dirty="0" smtClean="0"/>
              <a:t> </a:t>
            </a:r>
            <a:r>
              <a:rPr lang="en-US" b="1" dirty="0" err="1" smtClean="0"/>
              <a:t>Traianus</a:t>
            </a:r>
            <a:endParaRPr lang="en-US" b="1" dirty="0" smtClean="0"/>
          </a:p>
          <a:p>
            <a:pPr marL="342900" indent="-342900"/>
            <a:r>
              <a:rPr lang="en-US" dirty="0" smtClean="0"/>
              <a:t>- planned by </a:t>
            </a:r>
            <a:r>
              <a:rPr lang="en-US" dirty="0" err="1" smtClean="0"/>
              <a:t>Apollodorus</a:t>
            </a:r>
            <a:r>
              <a:rPr lang="en-US" dirty="0" smtClean="0"/>
              <a:t> of Damascus (?)</a:t>
            </a:r>
          </a:p>
          <a:p>
            <a:pPr marL="342900" indent="-342900"/>
            <a:r>
              <a:rPr lang="en-US" dirty="0"/>
              <a:t>-</a:t>
            </a:r>
            <a:r>
              <a:rPr lang="en-US" dirty="0" smtClean="0"/>
              <a:t> construction: responsibility of Hadrian</a:t>
            </a:r>
          </a:p>
          <a:p>
            <a:pPr marL="342900" indent="-342900"/>
            <a:r>
              <a:rPr lang="en-US" dirty="0" smtClean="0"/>
              <a:t>- inscriptions – a family shrine dedicated jointly to Trajan and </a:t>
            </a:r>
            <a:r>
              <a:rPr lang="en-US" dirty="0" err="1" smtClean="0"/>
              <a:t>Plotina</a:t>
            </a:r>
            <a:r>
              <a:rPr lang="en-US" dirty="0" smtClean="0"/>
              <a:t> (died 123 AD, given divine honors)</a:t>
            </a:r>
          </a:p>
          <a:p>
            <a:pPr marL="342900" indent="-342900"/>
            <a:r>
              <a:rPr lang="en-US" i="1" dirty="0" err="1" smtClean="0"/>
              <a:t>Historia</a:t>
            </a:r>
            <a:r>
              <a:rPr lang="en-US" i="1" dirty="0" smtClean="0"/>
              <a:t> Augusta</a:t>
            </a:r>
            <a:r>
              <a:rPr lang="en-US" dirty="0" smtClean="0"/>
              <a:t> – the only temple with Hadrian’s name</a:t>
            </a:r>
          </a:p>
          <a:p>
            <a:pPr marL="342900" indent="-342900"/>
            <a:r>
              <a:rPr lang="en-US" dirty="0" smtClean="0"/>
              <a:t>Location: northwest of Trajan’s Column, the remains are buried </a:t>
            </a:r>
            <a:r>
              <a:rPr lang="en-US" dirty="0" err="1" smtClean="0"/>
              <a:t>ben</a:t>
            </a:r>
            <a:r>
              <a:rPr lang="cs-CZ" dirty="0" smtClean="0"/>
              <a:t>e</a:t>
            </a:r>
            <a:r>
              <a:rPr lang="en-US" dirty="0" err="1" smtClean="0"/>
              <a:t>ath</a:t>
            </a:r>
            <a:r>
              <a:rPr lang="en-US" dirty="0" smtClean="0"/>
              <a:t> </a:t>
            </a:r>
            <a:r>
              <a:rPr lang="en-US" dirty="0" smtClean="0"/>
              <a:t>the 16</a:t>
            </a:r>
            <a:r>
              <a:rPr lang="en-US" baseline="30000" dirty="0" smtClean="0"/>
              <a:t>th</a:t>
            </a:r>
            <a:r>
              <a:rPr lang="en-US" dirty="0" smtClean="0"/>
              <a:t> – 18</a:t>
            </a:r>
            <a:r>
              <a:rPr lang="en-US" baseline="30000" dirty="0" smtClean="0"/>
              <a:t>th</a:t>
            </a:r>
            <a:r>
              <a:rPr lang="en-US" dirty="0" smtClean="0"/>
              <a:t> c. churches – S. Maria </a:t>
            </a:r>
            <a:r>
              <a:rPr lang="en-US" dirty="0" err="1" smtClean="0"/>
              <a:t>di</a:t>
            </a:r>
            <a:r>
              <a:rPr lang="en-US" dirty="0" smtClean="0"/>
              <a:t> Loreto a SS. Nome </a:t>
            </a:r>
            <a:r>
              <a:rPr lang="en-US" dirty="0" err="1" smtClean="0"/>
              <a:t>di</a:t>
            </a:r>
            <a:r>
              <a:rPr lang="en-US" dirty="0" smtClean="0"/>
              <a:t> Maria</a:t>
            </a:r>
          </a:p>
          <a:p>
            <a:pPr marL="342900" indent="-342900"/>
            <a:endParaRPr lang="en-US" dirty="0" smtClean="0"/>
          </a:p>
          <a:p>
            <a:pPr marL="342900" indent="-342900"/>
            <a:endParaRPr lang="en-US" dirty="0" smtClean="0"/>
          </a:p>
        </p:txBody>
      </p:sp>
      <p:pic>
        <p:nvPicPr>
          <p:cNvPr id="6148" name="Picture 4" descr="https://resources.oncourse.iu.edu/access/content/user/leach/www/c414/net_id/maps/map11.gif"/>
          <p:cNvPicPr>
            <a:picLocks noChangeAspect="1" noChangeArrowheads="1"/>
          </p:cNvPicPr>
          <p:nvPr/>
        </p:nvPicPr>
        <p:blipFill>
          <a:blip r:embed="rId2"/>
          <a:srcRect/>
          <a:stretch>
            <a:fillRect/>
          </a:stretch>
        </p:blipFill>
        <p:spPr bwMode="auto">
          <a:xfrm>
            <a:off x="285720" y="2357430"/>
            <a:ext cx="8501090" cy="4233611"/>
          </a:xfrm>
          <a:prstGeom prst="rect">
            <a:avLst/>
          </a:prstGeom>
          <a:noFill/>
        </p:spPr>
      </p:pic>
      <p:sp>
        <p:nvSpPr>
          <p:cNvPr id="5" name="Obdélník 4"/>
          <p:cNvSpPr/>
          <p:nvPr/>
        </p:nvSpPr>
        <p:spPr>
          <a:xfrm>
            <a:off x="285720" y="3571876"/>
            <a:ext cx="1285884" cy="15001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0"/>
            <a:ext cx="9144000" cy="369332"/>
          </a:xfrm>
          <a:prstGeom prst="rect">
            <a:avLst/>
          </a:prstGeom>
        </p:spPr>
        <p:txBody>
          <a:bodyPr wrap="square">
            <a:spAutoFit/>
          </a:bodyPr>
          <a:lstStyle/>
          <a:p>
            <a:r>
              <a:rPr lang="en-US" dirty="0" smtClean="0"/>
              <a:t>12 statues of Hadrian – in the theatre – 12 attic tribes, 4 bases found</a:t>
            </a:r>
            <a:endParaRPr lang="cs-CZ" dirty="0"/>
          </a:p>
        </p:txBody>
      </p:sp>
      <p:pic>
        <p:nvPicPr>
          <p:cNvPr id="3" name="Obrázek 2" descr="hadrian 12 statues base.jpg"/>
          <p:cNvPicPr>
            <a:picLocks noChangeAspect="1"/>
          </p:cNvPicPr>
          <p:nvPr/>
        </p:nvPicPr>
        <p:blipFill>
          <a:blip r:embed="rId2"/>
          <a:stretch>
            <a:fillRect/>
          </a:stretch>
        </p:blipFill>
        <p:spPr>
          <a:xfrm>
            <a:off x="2285984" y="3786190"/>
            <a:ext cx="4071966" cy="2697270"/>
          </a:xfrm>
          <a:prstGeom prst="rect">
            <a:avLst/>
          </a:prstGeom>
        </p:spPr>
      </p:pic>
      <p:pic>
        <p:nvPicPr>
          <p:cNvPr id="74754" name="Picture 2" descr="Statue base of Hadrian set in the Theatre of Dionysus, the epigraphic inscription commemorates Hadrian's election as archon of Athens by the Athenians, The Theater of Dionysus on the South Slope of the Acropolis © Carole Raddato"/>
          <p:cNvPicPr>
            <a:picLocks noChangeAspect="1" noChangeArrowheads="1"/>
          </p:cNvPicPr>
          <p:nvPr/>
        </p:nvPicPr>
        <p:blipFill>
          <a:blip r:embed="rId3"/>
          <a:srcRect/>
          <a:stretch>
            <a:fillRect/>
          </a:stretch>
        </p:blipFill>
        <p:spPr bwMode="auto">
          <a:xfrm>
            <a:off x="1428728" y="428604"/>
            <a:ext cx="6096000" cy="3228975"/>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0"/>
            <a:ext cx="9144000" cy="923330"/>
          </a:xfrm>
          <a:prstGeom prst="rect">
            <a:avLst/>
          </a:prstGeom>
        </p:spPr>
        <p:txBody>
          <a:bodyPr wrap="square">
            <a:spAutoFit/>
          </a:bodyPr>
          <a:lstStyle/>
          <a:p>
            <a:r>
              <a:rPr lang="en-US" dirty="0" smtClean="0"/>
              <a:t>- reconstructed the theatre – built a monumental </a:t>
            </a:r>
            <a:r>
              <a:rPr lang="en-US" i="1" dirty="0" err="1" smtClean="0"/>
              <a:t>scaenae</a:t>
            </a:r>
            <a:r>
              <a:rPr lang="en-US" i="1" dirty="0" smtClean="0"/>
              <a:t> </a:t>
            </a:r>
            <a:r>
              <a:rPr lang="en-US" i="1" dirty="0" err="1" smtClean="0"/>
              <a:t>frons</a:t>
            </a:r>
            <a:r>
              <a:rPr lang="en-US" i="1" dirty="0" smtClean="0"/>
              <a:t> </a:t>
            </a:r>
            <a:r>
              <a:rPr lang="en-US" dirty="0" smtClean="0"/>
              <a:t>with reliefs depicting the life of Dionysus</a:t>
            </a:r>
            <a:br>
              <a:rPr lang="en-US" dirty="0" smtClean="0"/>
            </a:br>
            <a:r>
              <a:rPr lang="en-US" dirty="0" smtClean="0"/>
              <a:t>association with Dionysus – </a:t>
            </a:r>
            <a:r>
              <a:rPr lang="en-US" i="1" dirty="0" err="1" smtClean="0"/>
              <a:t>scaenae</a:t>
            </a:r>
            <a:r>
              <a:rPr lang="en-US" i="1" dirty="0" smtClean="0"/>
              <a:t> </a:t>
            </a:r>
            <a:r>
              <a:rPr lang="en-US" i="1" dirty="0" err="1" smtClean="0"/>
              <a:t>frons</a:t>
            </a:r>
            <a:r>
              <a:rPr lang="en-US" i="1" dirty="0" smtClean="0"/>
              <a:t> </a:t>
            </a:r>
            <a:r>
              <a:rPr lang="en-US" dirty="0" smtClean="0"/>
              <a:t>– the new Dionysus, the new founder of Athens</a:t>
            </a:r>
            <a:endParaRPr lang="cs-CZ" dirty="0"/>
          </a:p>
        </p:txBody>
      </p:sp>
      <p:pic>
        <p:nvPicPr>
          <p:cNvPr id="3" name="Obrázek 2" descr="hadrian theatre reliefs.jpg"/>
          <p:cNvPicPr>
            <a:picLocks noChangeAspect="1"/>
          </p:cNvPicPr>
          <p:nvPr/>
        </p:nvPicPr>
        <p:blipFill>
          <a:blip r:embed="rId2"/>
          <a:stretch>
            <a:fillRect/>
          </a:stretch>
        </p:blipFill>
        <p:spPr>
          <a:xfrm>
            <a:off x="571472" y="1142984"/>
            <a:ext cx="7950200" cy="527050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4857752" cy="6740307"/>
          </a:xfrm>
          <a:prstGeom prst="rect">
            <a:avLst/>
          </a:prstGeom>
          <a:noFill/>
        </p:spPr>
        <p:txBody>
          <a:bodyPr wrap="square" rtlCol="0">
            <a:spAutoFit/>
          </a:bodyPr>
          <a:lstStyle/>
          <a:p>
            <a:r>
              <a:rPr lang="en-US" b="1" dirty="0" smtClean="0"/>
              <a:t>The temple of Olympian Zeus – “</a:t>
            </a:r>
            <a:r>
              <a:rPr lang="en-US" b="1" dirty="0" err="1" smtClean="0"/>
              <a:t>Olympeion</a:t>
            </a:r>
            <a:r>
              <a:rPr lang="en-US" b="1" dirty="0" smtClean="0"/>
              <a:t>”</a:t>
            </a:r>
            <a:r>
              <a:rPr lang="en-US" dirty="0" smtClean="0"/>
              <a:t/>
            </a:r>
            <a:br>
              <a:rPr lang="en-US" dirty="0" smtClean="0"/>
            </a:br>
            <a:r>
              <a:rPr lang="en-US" dirty="0" smtClean="0"/>
              <a:t>- 3</a:t>
            </a:r>
            <a:r>
              <a:rPr lang="en-US" baseline="30000" dirty="0" smtClean="0"/>
              <a:t>rd</a:t>
            </a:r>
            <a:r>
              <a:rPr lang="en-US" dirty="0" smtClean="0"/>
              <a:t> visit of Athens, 110 x 44 m, 104 columns, no altar in front of the temple, Corinthian order </a:t>
            </a:r>
            <a:br>
              <a:rPr lang="en-US" dirty="0" smtClean="0"/>
            </a:br>
            <a:r>
              <a:rPr lang="en-US" dirty="0" smtClean="0"/>
              <a:t>- many statues of Hadrian – by the cities (bases still visible)</a:t>
            </a:r>
            <a:br>
              <a:rPr lang="en-US" dirty="0" smtClean="0"/>
            </a:br>
            <a:r>
              <a:rPr lang="en-US" dirty="0" smtClean="0"/>
              <a:t>- project had started 600 years before by </a:t>
            </a:r>
            <a:r>
              <a:rPr lang="en-US" dirty="0" err="1" smtClean="0"/>
              <a:t>Peisistratos</a:t>
            </a:r>
            <a:r>
              <a:rPr lang="en-US" dirty="0" smtClean="0"/>
              <a:t> (platform and some elements of columns)</a:t>
            </a:r>
            <a:br>
              <a:rPr lang="en-US" dirty="0" smtClean="0"/>
            </a:br>
            <a:r>
              <a:rPr lang="en-US" dirty="0" smtClean="0"/>
              <a:t>174 BC – Antiochus IV with </a:t>
            </a:r>
            <a:r>
              <a:rPr lang="en-US" dirty="0" err="1" smtClean="0"/>
              <a:t>Cossutius</a:t>
            </a:r>
            <a:r>
              <a:rPr lang="en-US" dirty="0" smtClean="0"/>
              <a:t> – Corinthian order</a:t>
            </a:r>
          </a:p>
          <a:p>
            <a:r>
              <a:rPr lang="en-US" dirty="0" smtClean="0"/>
              <a:t>164 BC, abandoned when Antiochus died, half finished</a:t>
            </a:r>
            <a:br>
              <a:rPr lang="en-US" dirty="0" smtClean="0"/>
            </a:br>
            <a:r>
              <a:rPr lang="en-US" dirty="0" smtClean="0"/>
              <a:t>86 BC – Sulla – serious damage – columns re-used in Rome – temple of Jupiter</a:t>
            </a:r>
            <a:br>
              <a:rPr lang="en-US" dirty="0" smtClean="0"/>
            </a:br>
            <a:r>
              <a:rPr lang="en-US" dirty="0" smtClean="0"/>
              <a:t>131 AD – intended a dedication ceremony, winter</a:t>
            </a:r>
            <a:br>
              <a:rPr lang="en-US" dirty="0" smtClean="0"/>
            </a:br>
            <a:r>
              <a:rPr lang="en-US" dirty="0" smtClean="0"/>
              <a:t>today: 15 columns remain (total 104) - 1852 the 16</a:t>
            </a:r>
            <a:r>
              <a:rPr lang="en-US" baseline="30000" dirty="0" smtClean="0"/>
              <a:t>th</a:t>
            </a:r>
            <a:r>
              <a:rPr lang="en-US" dirty="0" smtClean="0"/>
              <a:t> fell down</a:t>
            </a:r>
            <a:br>
              <a:rPr lang="en-US" dirty="0" smtClean="0"/>
            </a:br>
            <a:r>
              <a:rPr lang="en-US" dirty="0" smtClean="0"/>
              <a:t>Pausanias – colossal chryselephantine statue, behind the temple – colossal statue of Hadrian</a:t>
            </a:r>
            <a:br>
              <a:rPr lang="en-US" dirty="0" smtClean="0"/>
            </a:br>
            <a:r>
              <a:rPr lang="en-US" dirty="0" smtClean="0"/>
              <a:t>Hadrian associated with Zeus and received the epithet “</a:t>
            </a:r>
            <a:r>
              <a:rPr lang="en-US" dirty="0" err="1" smtClean="0"/>
              <a:t>Olympios</a:t>
            </a:r>
            <a:r>
              <a:rPr lang="en-US" dirty="0" smtClean="0"/>
              <a:t>” also called “</a:t>
            </a:r>
            <a:r>
              <a:rPr lang="en-US" dirty="0" err="1" smtClean="0"/>
              <a:t>Hadrianos</a:t>
            </a:r>
            <a:r>
              <a:rPr lang="en-US" dirty="0" smtClean="0"/>
              <a:t> Zeus </a:t>
            </a:r>
            <a:r>
              <a:rPr lang="en-US" dirty="0" err="1" smtClean="0"/>
              <a:t>Olympios</a:t>
            </a:r>
            <a:r>
              <a:rPr lang="en-US" dirty="0" smtClean="0"/>
              <a:t>”</a:t>
            </a:r>
            <a:br>
              <a:rPr lang="en-US" dirty="0" smtClean="0"/>
            </a:br>
            <a:r>
              <a:rPr lang="en-US" dirty="0" smtClean="0"/>
              <a:t>- originally dedicated to Zeus – became a centre of the imperial cult</a:t>
            </a:r>
            <a:endParaRPr lang="cs-CZ" dirty="0" smtClean="0"/>
          </a:p>
        </p:txBody>
      </p:sp>
      <p:pic>
        <p:nvPicPr>
          <p:cNvPr id="1026" name="Picture 2" descr="Aerial image of the Temple of Olympian Zeus (facing east)."/>
          <p:cNvPicPr>
            <a:picLocks noChangeAspect="1" noChangeArrowheads="1"/>
          </p:cNvPicPr>
          <p:nvPr/>
        </p:nvPicPr>
        <p:blipFill>
          <a:blip r:embed="rId2"/>
          <a:srcRect/>
          <a:stretch>
            <a:fillRect/>
          </a:stretch>
        </p:blipFill>
        <p:spPr bwMode="auto">
          <a:xfrm>
            <a:off x="5072066" y="3429000"/>
            <a:ext cx="3914276" cy="2928958"/>
          </a:xfrm>
          <a:prstGeom prst="rect">
            <a:avLst/>
          </a:prstGeom>
          <a:noFill/>
        </p:spPr>
      </p:pic>
      <p:pic>
        <p:nvPicPr>
          <p:cNvPr id="1028" name="Picture 4" descr="https://classconnection.s3.amazonaws.com/385/flashcards/124385/jpg/4-355491305045622932.jpg"/>
          <p:cNvPicPr>
            <a:picLocks noChangeAspect="1" noChangeArrowheads="1"/>
          </p:cNvPicPr>
          <p:nvPr/>
        </p:nvPicPr>
        <p:blipFill>
          <a:blip r:embed="rId3" cstate="print"/>
          <a:srcRect/>
          <a:stretch>
            <a:fillRect/>
          </a:stretch>
        </p:blipFill>
        <p:spPr bwMode="auto">
          <a:xfrm>
            <a:off x="4753025" y="500042"/>
            <a:ext cx="4390975" cy="2059516"/>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olympieon.jpg"/>
          <p:cNvPicPr>
            <a:picLocks noChangeAspect="1"/>
          </p:cNvPicPr>
          <p:nvPr/>
        </p:nvPicPr>
        <p:blipFill>
          <a:blip r:embed="rId2"/>
          <a:stretch>
            <a:fillRect/>
          </a:stretch>
        </p:blipFill>
        <p:spPr>
          <a:xfrm>
            <a:off x="214282" y="214290"/>
            <a:ext cx="4424438" cy="3016016"/>
          </a:xfrm>
          <a:prstGeom prst="rect">
            <a:avLst/>
          </a:prstGeom>
        </p:spPr>
      </p:pic>
      <p:pic>
        <p:nvPicPr>
          <p:cNvPr id="4" name="Obrázek 3" descr="olympieon 3.jpg"/>
          <p:cNvPicPr>
            <a:picLocks noChangeAspect="1"/>
          </p:cNvPicPr>
          <p:nvPr/>
        </p:nvPicPr>
        <p:blipFill>
          <a:blip r:embed="rId3"/>
          <a:stretch>
            <a:fillRect/>
          </a:stretch>
        </p:blipFill>
        <p:spPr>
          <a:xfrm>
            <a:off x="4786314" y="214290"/>
            <a:ext cx="4191000" cy="6381750"/>
          </a:xfrm>
          <a:prstGeom prst="rect">
            <a:avLst/>
          </a:prstGeom>
        </p:spPr>
      </p:pic>
      <p:pic>
        <p:nvPicPr>
          <p:cNvPr id="5" name="Obrázek 4" descr="olympieon 4.jpg"/>
          <p:cNvPicPr>
            <a:picLocks noChangeAspect="1"/>
          </p:cNvPicPr>
          <p:nvPr/>
        </p:nvPicPr>
        <p:blipFill>
          <a:blip r:embed="rId4"/>
          <a:stretch>
            <a:fillRect/>
          </a:stretch>
        </p:blipFill>
        <p:spPr>
          <a:xfrm>
            <a:off x="214282" y="3643314"/>
            <a:ext cx="4465565" cy="295799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
          <p:cNvSpPr>
            <a:spLocks noChangeArrowheads="1"/>
          </p:cNvSpPr>
          <p:nvPr/>
        </p:nvSpPr>
        <p:spPr bwMode="auto">
          <a:xfrm>
            <a:off x="0" y="142852"/>
            <a:ext cx="4572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The Arch of Hadrian</a:t>
            </a: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r>
            <a:b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b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r>
              <a:rPr kumimoji="0" lang="en-US"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Athenians erected in honor of Hadrian’s benefactions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r>
            <a:b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b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purpose: divide old and new part of the city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r>
            <a:b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b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“This is Athens, the ancient city of </a:t>
            </a:r>
            <a:r>
              <a:rPr kumimoji="0" lang="en-US"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Theseus</a:t>
            </a: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western side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r>
            <a:b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b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“This is the city of Hadrian and not of </a:t>
            </a:r>
            <a:r>
              <a:rPr kumimoji="0" lang="en-US"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Theseus</a:t>
            </a: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eastern side, facing </a:t>
            </a:r>
            <a:r>
              <a:rPr kumimoji="0" lang="en-US"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Olympieon</a:t>
            </a:r>
            <a:endPar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r>
            <a:b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b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r>
              <a:rPr kumimoji="0" lang="en-US"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the </a:t>
            </a: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3</a:t>
            </a:r>
            <a:r>
              <a:rPr kumimoji="0" lang="en-US" b="0" i="0" u="none" strike="noStrike" cap="none" normalizeH="0" baseline="30000" dirty="0" smtClean="0">
                <a:ln>
                  <a:noFill/>
                </a:ln>
                <a:solidFill>
                  <a:schemeClr val="tx1"/>
                </a:solidFill>
                <a:effectLst/>
                <a:latin typeface="Calibri" pitchFamily="34" charset="0"/>
                <a:ea typeface="Calibri" pitchFamily="34" charset="0"/>
                <a:cs typeface="Times New Roman" pitchFamily="18" charset="0"/>
              </a:rPr>
              <a:t>rd</a:t>
            </a: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visit to the Athens, 131 AD</a:t>
            </a:r>
            <a:r>
              <a:rPr kumimoji="0" lang="en-US"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on the occasion of dedication the Temple of Olympian Zeus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r>
            <a:b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b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strategic position – people coming from the Agora went through the arch and could read the text, or returning from the </a:t>
            </a:r>
            <a:r>
              <a:rPr kumimoji="0" lang="en-US"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Olympieon</a:t>
            </a:r>
            <a:endPar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r>
            <a:b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b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boundaries of old and new Athens of </a:t>
            </a:r>
            <a:r>
              <a:rPr kumimoji="0" lang="en-US"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Hadrianoupolis</a:t>
            </a:r>
            <a:r>
              <a:rPr kumimoji="0" lang="en-US"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no statuary decoration</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Obrázek 2" descr="arch of hadrian.jpg"/>
          <p:cNvPicPr>
            <a:picLocks noChangeAspect="1"/>
          </p:cNvPicPr>
          <p:nvPr/>
        </p:nvPicPr>
        <p:blipFill>
          <a:blip r:embed="rId2"/>
          <a:stretch>
            <a:fillRect/>
          </a:stretch>
        </p:blipFill>
        <p:spPr>
          <a:xfrm>
            <a:off x="4714876" y="214290"/>
            <a:ext cx="4191000" cy="63246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arch of hadrian 2.jpg"/>
          <p:cNvPicPr>
            <a:picLocks noChangeAspect="1"/>
          </p:cNvPicPr>
          <p:nvPr/>
        </p:nvPicPr>
        <p:blipFill>
          <a:blip r:embed="rId2"/>
          <a:stretch>
            <a:fillRect/>
          </a:stretch>
        </p:blipFill>
        <p:spPr>
          <a:xfrm>
            <a:off x="5705224" y="2285992"/>
            <a:ext cx="3438776" cy="4572008"/>
          </a:xfrm>
          <a:prstGeom prst="rect">
            <a:avLst/>
          </a:prstGeom>
        </p:spPr>
      </p:pic>
      <p:pic>
        <p:nvPicPr>
          <p:cNvPr id="3" name="Obrázek 2" descr="arch of hadrian inscription.jpg"/>
          <p:cNvPicPr>
            <a:picLocks noChangeAspect="1"/>
          </p:cNvPicPr>
          <p:nvPr/>
        </p:nvPicPr>
        <p:blipFill>
          <a:blip r:embed="rId3"/>
          <a:stretch>
            <a:fillRect/>
          </a:stretch>
        </p:blipFill>
        <p:spPr>
          <a:xfrm>
            <a:off x="0" y="0"/>
            <a:ext cx="5786446" cy="393181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0"/>
            <a:ext cx="9144000" cy="3139321"/>
          </a:xfrm>
          <a:prstGeom prst="rect">
            <a:avLst/>
          </a:prstGeom>
        </p:spPr>
        <p:txBody>
          <a:bodyPr wrap="square">
            <a:spAutoFit/>
          </a:bodyPr>
          <a:lstStyle/>
          <a:p>
            <a:pPr marL="342900" indent="-342900"/>
            <a:r>
              <a:rPr lang="en-US" b="1" dirty="0" smtClean="0"/>
              <a:t>The temple of </a:t>
            </a:r>
            <a:r>
              <a:rPr lang="en-US" b="1" dirty="0" err="1" smtClean="0"/>
              <a:t>Divus</a:t>
            </a:r>
            <a:r>
              <a:rPr lang="en-US" b="1" dirty="0" smtClean="0"/>
              <a:t> </a:t>
            </a:r>
            <a:r>
              <a:rPr lang="en-US" b="1" dirty="0" err="1" smtClean="0"/>
              <a:t>Traianus</a:t>
            </a:r>
            <a:endParaRPr lang="en-US" b="1" dirty="0" smtClean="0"/>
          </a:p>
          <a:p>
            <a:pPr marL="342900" indent="-342900"/>
            <a:endParaRPr lang="en-US" b="1" dirty="0" smtClean="0"/>
          </a:p>
          <a:p>
            <a:pPr marL="342900" indent="-342900"/>
            <a:r>
              <a:rPr lang="en-US" dirty="0" smtClean="0"/>
              <a:t>- coin images: tall podium, archaeological evidence 4.37 m high</a:t>
            </a:r>
          </a:p>
          <a:p>
            <a:pPr marL="342900" indent="-342900"/>
            <a:r>
              <a:rPr lang="en-US" dirty="0" smtClean="0"/>
              <a:t>- </a:t>
            </a:r>
            <a:r>
              <a:rPr lang="en-US" dirty="0" err="1" smtClean="0"/>
              <a:t>cella</a:t>
            </a:r>
            <a:r>
              <a:rPr lang="en-US" dirty="0" smtClean="0"/>
              <a:t>: two rows of columns, divided space into a nave and two side isles</a:t>
            </a:r>
          </a:p>
          <a:p>
            <a:pPr marL="342900" indent="-342900"/>
            <a:r>
              <a:rPr lang="en-US" dirty="0" smtClean="0"/>
              <a:t>	     - walls faced with exotic marbles</a:t>
            </a:r>
          </a:p>
          <a:p>
            <a:pPr marL="342900" indent="-342900"/>
            <a:r>
              <a:rPr lang="en-US" dirty="0"/>
              <a:t>	</a:t>
            </a:r>
            <a:r>
              <a:rPr lang="en-US" dirty="0" smtClean="0"/>
              <a:t>     - an apse holding a cult statue of Trajan (coins depict the statue between the two center    </a:t>
            </a:r>
          </a:p>
          <a:p>
            <a:pPr marL="342900" indent="-342900"/>
            <a:r>
              <a:rPr lang="en-US" dirty="0"/>
              <a:t> </a:t>
            </a:r>
            <a:r>
              <a:rPr lang="en-US" dirty="0" smtClean="0"/>
              <a:t>          façade columns) – his right hand raised, left rests on his lap, upper torso is bare, waist and  </a:t>
            </a:r>
          </a:p>
          <a:p>
            <a:pPr marL="342900" indent="-342900"/>
            <a:r>
              <a:rPr lang="en-US" dirty="0"/>
              <a:t> </a:t>
            </a:r>
            <a:r>
              <a:rPr lang="en-US" dirty="0" smtClean="0"/>
              <a:t>          legs draped, right hand – a </a:t>
            </a:r>
            <a:r>
              <a:rPr lang="en-US" dirty="0" err="1" smtClean="0"/>
              <a:t>sceptre</a:t>
            </a:r>
            <a:r>
              <a:rPr lang="en-US" dirty="0" smtClean="0"/>
              <a:t>, left a winged Victory statue</a:t>
            </a:r>
          </a:p>
          <a:p>
            <a:pPr marL="342900" indent="-342900"/>
            <a:r>
              <a:rPr lang="en-US" dirty="0" smtClean="0"/>
              <a:t>- </a:t>
            </a:r>
            <a:r>
              <a:rPr lang="en-US" dirty="0"/>
              <a:t>a</a:t>
            </a:r>
            <a:r>
              <a:rPr lang="en-US" dirty="0" smtClean="0"/>
              <a:t>rchitrave: three fasciae, frieze – carved figures</a:t>
            </a:r>
          </a:p>
          <a:p>
            <a:pPr marL="342900" indent="-342900"/>
            <a:r>
              <a:rPr lang="en-US" dirty="0" smtClean="0"/>
              <a:t>- pediment: seated central figure flanked by two reclining river gods (Danube, </a:t>
            </a:r>
            <a:r>
              <a:rPr lang="en-US" dirty="0" err="1" smtClean="0"/>
              <a:t>Tirgris</a:t>
            </a:r>
            <a:r>
              <a:rPr lang="en-US" dirty="0" smtClean="0"/>
              <a:t>), apex – </a:t>
            </a:r>
          </a:p>
          <a:p>
            <a:pPr marL="342900" indent="-342900"/>
            <a:r>
              <a:rPr lang="en-US" dirty="0" smtClean="0"/>
              <a:t>           standing figures</a:t>
            </a:r>
          </a:p>
        </p:txBody>
      </p:sp>
      <p:pic>
        <p:nvPicPr>
          <p:cNvPr id="3" name="Picture 2" descr="http://www.forumancientcoins.com/gallery/albums/userpics/22874/Trajan_Sestertius_Temple%7E0.jpg"/>
          <p:cNvPicPr>
            <a:picLocks noChangeAspect="1" noChangeArrowheads="1"/>
          </p:cNvPicPr>
          <p:nvPr/>
        </p:nvPicPr>
        <p:blipFill>
          <a:blip r:embed="rId2"/>
          <a:srcRect/>
          <a:stretch>
            <a:fillRect/>
          </a:stretch>
        </p:blipFill>
        <p:spPr bwMode="auto">
          <a:xfrm>
            <a:off x="642910" y="3143248"/>
            <a:ext cx="7215238" cy="3513915"/>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0"/>
            <a:ext cx="3786182" cy="4247317"/>
          </a:xfrm>
          <a:prstGeom prst="rect">
            <a:avLst/>
          </a:prstGeom>
        </p:spPr>
        <p:txBody>
          <a:bodyPr wrap="square">
            <a:spAutoFit/>
          </a:bodyPr>
          <a:lstStyle/>
          <a:p>
            <a:pPr marL="342900" indent="-342900"/>
            <a:r>
              <a:rPr lang="en-US" b="1" dirty="0" smtClean="0"/>
              <a:t>The temple of </a:t>
            </a:r>
            <a:r>
              <a:rPr lang="en-US" b="1" dirty="0" err="1" smtClean="0"/>
              <a:t>Divus</a:t>
            </a:r>
            <a:r>
              <a:rPr lang="en-US" b="1" dirty="0" smtClean="0"/>
              <a:t> </a:t>
            </a:r>
            <a:r>
              <a:rPr lang="en-US" b="1" dirty="0" err="1" smtClean="0"/>
              <a:t>Traianus</a:t>
            </a:r>
            <a:endParaRPr lang="en-US" dirty="0" smtClean="0"/>
          </a:p>
          <a:p>
            <a:pPr marL="342900" indent="-342900"/>
            <a:endParaRPr lang="en-US" dirty="0"/>
          </a:p>
          <a:p>
            <a:pPr marL="342900" indent="-342900"/>
            <a:r>
              <a:rPr lang="en-US" dirty="0" smtClean="0"/>
              <a:t>- fragments of temple’s granite column</a:t>
            </a:r>
          </a:p>
          <a:p>
            <a:pPr marL="342900" indent="-342900"/>
            <a:r>
              <a:rPr lang="en-US" dirty="0" smtClean="0"/>
              <a:t>shafts, one shaft (14.8 m) and capital</a:t>
            </a:r>
          </a:p>
          <a:p>
            <a:pPr marL="342900" indent="-342900"/>
            <a:r>
              <a:rPr lang="en-US" dirty="0" smtClean="0"/>
              <a:t>(Corinthian, 2.90 m) found close to the</a:t>
            </a:r>
          </a:p>
          <a:p>
            <a:pPr marL="342900" indent="-342900"/>
            <a:r>
              <a:rPr lang="en-US" dirty="0" smtClean="0"/>
              <a:t>column – close to the presumed</a:t>
            </a:r>
          </a:p>
          <a:p>
            <a:pPr marL="342900" indent="-342900"/>
            <a:r>
              <a:rPr lang="en-US" dirty="0"/>
              <a:t>p</a:t>
            </a:r>
            <a:r>
              <a:rPr lang="en-US" dirty="0" smtClean="0"/>
              <a:t>osition</a:t>
            </a:r>
          </a:p>
          <a:p>
            <a:pPr marL="342900" indent="-342900"/>
            <a:endParaRPr lang="en-US" dirty="0" smtClean="0"/>
          </a:p>
          <a:p>
            <a:pPr marL="342900" indent="-342900"/>
            <a:r>
              <a:rPr lang="en-US" dirty="0" smtClean="0"/>
              <a:t>- dimensions correspond to those of</a:t>
            </a:r>
          </a:p>
          <a:p>
            <a:pPr marL="342900" indent="-342900"/>
            <a:r>
              <a:rPr lang="en-US" dirty="0" smtClean="0"/>
              <a:t>Mars </a:t>
            </a:r>
            <a:r>
              <a:rPr lang="en-US" dirty="0" err="1" smtClean="0"/>
              <a:t>Ultor</a:t>
            </a:r>
            <a:r>
              <a:rPr lang="en-US" dirty="0" smtClean="0"/>
              <a:t> and the final version of the</a:t>
            </a:r>
          </a:p>
          <a:p>
            <a:pPr marL="342900" indent="-342900"/>
            <a:r>
              <a:rPr lang="en-US" dirty="0" smtClean="0"/>
              <a:t>Temple of Jupiter </a:t>
            </a:r>
            <a:r>
              <a:rPr lang="en-US" dirty="0" err="1" smtClean="0"/>
              <a:t>Capitolinus</a:t>
            </a:r>
            <a:endParaRPr lang="en-US" dirty="0" smtClean="0"/>
          </a:p>
          <a:p>
            <a:pPr marL="342900" indent="-342900"/>
            <a:endParaRPr lang="en-US" dirty="0" smtClean="0"/>
          </a:p>
          <a:p>
            <a:pPr marL="342900" indent="-342900"/>
            <a:r>
              <a:rPr lang="en-US" dirty="0" smtClean="0"/>
              <a:t>plan: eight columns, </a:t>
            </a:r>
            <a:r>
              <a:rPr lang="en-US" dirty="0" err="1" smtClean="0"/>
              <a:t>pseudodipteral</a:t>
            </a:r>
            <a:r>
              <a:rPr lang="en-US" dirty="0" smtClean="0"/>
              <a:t>,</a:t>
            </a:r>
          </a:p>
          <a:p>
            <a:pPr marL="342900" indent="-342900"/>
            <a:r>
              <a:rPr lang="en-US" dirty="0" smtClean="0"/>
              <a:t>width of the façade 36 </a:t>
            </a:r>
            <a:r>
              <a:rPr lang="en-US" dirty="0" err="1" smtClean="0"/>
              <a:t>metres</a:t>
            </a:r>
            <a:r>
              <a:rPr lang="en-US" dirty="0" smtClean="0"/>
              <a:t>, very</a:t>
            </a:r>
          </a:p>
          <a:p>
            <a:pPr marL="342900" indent="-342900"/>
            <a:r>
              <a:rPr lang="en-US" dirty="0" smtClean="0"/>
              <a:t>similar to Mars </a:t>
            </a:r>
            <a:r>
              <a:rPr lang="en-US" dirty="0" err="1" smtClean="0"/>
              <a:t>Ultor</a:t>
            </a:r>
            <a:endParaRPr lang="en-US" dirty="0" smtClean="0"/>
          </a:p>
        </p:txBody>
      </p:sp>
      <p:pic>
        <p:nvPicPr>
          <p:cNvPr id="23554" name="Picture 2" descr="Temple of Deified Trajan"/>
          <p:cNvPicPr>
            <a:picLocks noChangeAspect="1" noChangeArrowheads="1"/>
          </p:cNvPicPr>
          <p:nvPr/>
        </p:nvPicPr>
        <p:blipFill>
          <a:blip r:embed="rId2"/>
          <a:srcRect/>
          <a:stretch>
            <a:fillRect/>
          </a:stretch>
        </p:blipFill>
        <p:spPr bwMode="auto">
          <a:xfrm>
            <a:off x="4286231" y="357166"/>
            <a:ext cx="4333905" cy="500066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0" y="0"/>
            <a:ext cx="9144000" cy="2308324"/>
          </a:xfrm>
          <a:prstGeom prst="rect">
            <a:avLst/>
          </a:prstGeom>
          <a:noFill/>
        </p:spPr>
        <p:txBody>
          <a:bodyPr wrap="square" rtlCol="0">
            <a:spAutoFit/>
          </a:bodyPr>
          <a:lstStyle/>
          <a:p>
            <a:r>
              <a:rPr lang="en-US" b="1" dirty="0" smtClean="0"/>
              <a:t>The temple of </a:t>
            </a:r>
            <a:r>
              <a:rPr lang="en-US" b="1" dirty="0" err="1" smtClean="0"/>
              <a:t>Divus</a:t>
            </a:r>
            <a:r>
              <a:rPr lang="en-US" b="1" dirty="0" smtClean="0"/>
              <a:t> </a:t>
            </a:r>
            <a:r>
              <a:rPr lang="en-US" b="1" dirty="0" err="1" smtClean="0"/>
              <a:t>Traianus</a:t>
            </a:r>
            <a:r>
              <a:rPr lang="en-US" b="1" dirty="0" smtClean="0"/>
              <a:t> – The Great </a:t>
            </a:r>
            <a:r>
              <a:rPr lang="en-US" b="1" dirty="0" err="1" smtClean="0"/>
              <a:t>Trajanic</a:t>
            </a:r>
            <a:r>
              <a:rPr lang="en-US" b="1" dirty="0" smtClean="0"/>
              <a:t> Frieze</a:t>
            </a:r>
          </a:p>
          <a:p>
            <a:pPr>
              <a:buFontTx/>
              <a:buChar char="-"/>
            </a:pPr>
            <a:r>
              <a:rPr lang="en-US" dirty="0"/>
              <a:t> </a:t>
            </a:r>
            <a:r>
              <a:rPr lang="en-US" dirty="0" smtClean="0"/>
              <a:t>short side of the </a:t>
            </a:r>
            <a:r>
              <a:rPr lang="en-US" dirty="0" err="1" smtClean="0"/>
              <a:t>Constantinian</a:t>
            </a:r>
            <a:r>
              <a:rPr lang="en-US" dirty="0" smtClean="0"/>
              <a:t> arch – four slabs, two scenes</a:t>
            </a:r>
          </a:p>
          <a:p>
            <a:endParaRPr lang="en-US" dirty="0" smtClean="0"/>
          </a:p>
          <a:p>
            <a:r>
              <a:rPr lang="en-US" i="1" dirty="0" smtClean="0"/>
              <a:t>Scene 1</a:t>
            </a:r>
          </a:p>
          <a:p>
            <a:pPr>
              <a:buFontTx/>
              <a:buChar char="-"/>
            </a:pPr>
            <a:r>
              <a:rPr lang="en-US" dirty="0"/>
              <a:t> </a:t>
            </a:r>
            <a:r>
              <a:rPr lang="en-US" dirty="0" smtClean="0"/>
              <a:t>Trajan depicted on a horseback, </a:t>
            </a:r>
            <a:r>
              <a:rPr lang="en-US" dirty="0" err="1" smtClean="0"/>
              <a:t>Dacian</a:t>
            </a:r>
            <a:r>
              <a:rPr lang="en-US" dirty="0" smtClean="0"/>
              <a:t> kneeling in front of the emperor begging for mercy</a:t>
            </a:r>
          </a:p>
          <a:p>
            <a:pPr>
              <a:buFontTx/>
              <a:buChar char="-"/>
            </a:pPr>
            <a:r>
              <a:rPr lang="en-US" dirty="0"/>
              <a:t> </a:t>
            </a:r>
            <a:r>
              <a:rPr lang="en-US" dirty="0" smtClean="0"/>
              <a:t>the emperor is a conqueror and merciful man at the same time</a:t>
            </a:r>
          </a:p>
          <a:p>
            <a:endParaRPr lang="en-US" dirty="0" smtClean="0"/>
          </a:p>
          <a:p>
            <a:endParaRPr lang="cs-CZ" dirty="0"/>
          </a:p>
        </p:txBody>
      </p:sp>
      <p:pic>
        <p:nvPicPr>
          <p:cNvPr id="3" name="Picture 4" descr="http://employees.oneonta.edu/farberas/arth/Images/109images/Roman/imperial_sculpture/trajanic_relief.jpg"/>
          <p:cNvPicPr>
            <a:picLocks noChangeAspect="1" noChangeArrowheads="1"/>
          </p:cNvPicPr>
          <p:nvPr/>
        </p:nvPicPr>
        <p:blipFill>
          <a:blip r:embed="rId2"/>
          <a:srcRect/>
          <a:stretch>
            <a:fillRect/>
          </a:stretch>
        </p:blipFill>
        <p:spPr bwMode="auto">
          <a:xfrm>
            <a:off x="285720" y="1928802"/>
            <a:ext cx="7916887" cy="4536898"/>
          </a:xfrm>
          <a:prstGeom prst="rect">
            <a:avLst/>
          </a:prstGeom>
          <a:noFill/>
        </p:spPr>
      </p:pic>
    </p:spTree>
  </p:cSld>
  <p:clrMapOvr>
    <a:masterClrMapping/>
  </p:clrMapOvr>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1404</TotalTime>
  <Words>2940</Words>
  <Application>Microsoft Office PowerPoint</Application>
  <PresentationFormat>Předvádění na obrazovce (4:3)</PresentationFormat>
  <Paragraphs>371</Paragraphs>
  <Slides>65</Slides>
  <Notes>0</Notes>
  <HiddenSlides>0</HiddenSlides>
  <MMClips>0</MMClips>
  <ScaleCrop>false</ScaleCrop>
  <HeadingPairs>
    <vt:vector size="4" baseType="variant">
      <vt:variant>
        <vt:lpstr>Motiv</vt:lpstr>
      </vt:variant>
      <vt:variant>
        <vt:i4>1</vt:i4>
      </vt:variant>
      <vt:variant>
        <vt:lpstr>Nadpisy snímků</vt:lpstr>
      </vt:variant>
      <vt:variant>
        <vt:i4>65</vt:i4>
      </vt:variant>
    </vt:vector>
  </HeadingPairs>
  <TitlesOfParts>
    <vt:vector size="66" baseType="lpstr">
      <vt:lpstr>Motiv sady Office</vt:lpstr>
      <vt:lpstr>The Buildings and the Images  of the Imperial Cult</vt:lpstr>
      <vt:lpstr>Snímek 2</vt:lpstr>
      <vt:lpstr>Snímek 3</vt:lpstr>
      <vt:lpstr>Snímek 4</vt:lpstr>
      <vt:lpstr>Snímek 5</vt:lpstr>
      <vt:lpstr>Snímek 6</vt:lpstr>
      <vt:lpstr>Snímek 7</vt:lpstr>
      <vt:lpstr>Snímek 8</vt:lpstr>
      <vt:lpstr>Snímek 9</vt:lpstr>
      <vt:lpstr>Snímek 10</vt:lpstr>
      <vt:lpstr>Snímek 11</vt:lpstr>
      <vt:lpstr>Snímek 12</vt:lpstr>
      <vt:lpstr>Snímek 13</vt:lpstr>
      <vt:lpstr>Snímek 14</vt:lpstr>
      <vt:lpstr>Snímek 15</vt:lpstr>
      <vt:lpstr>Snímek 16</vt:lpstr>
      <vt:lpstr>Snímek 17</vt:lpstr>
      <vt:lpstr>Snímek 18</vt:lpstr>
      <vt:lpstr>Snímek 19</vt:lpstr>
      <vt:lpstr>Snímek 20</vt:lpstr>
      <vt:lpstr>Snímek 21</vt:lpstr>
      <vt:lpstr>Snímek 22</vt:lpstr>
      <vt:lpstr>Snímek 23</vt:lpstr>
      <vt:lpstr>Snímek 24</vt:lpstr>
      <vt:lpstr>Snímek 25</vt:lpstr>
      <vt:lpstr>Snímek 26</vt:lpstr>
      <vt:lpstr>Snímek 27</vt:lpstr>
      <vt:lpstr>Snímek 28</vt:lpstr>
      <vt:lpstr>Snímek 29</vt:lpstr>
      <vt:lpstr>Snímek 30</vt:lpstr>
      <vt:lpstr>Snímek 31</vt:lpstr>
      <vt:lpstr>Snímek 32</vt:lpstr>
      <vt:lpstr>Snímek 33</vt:lpstr>
      <vt:lpstr>Snímek 34</vt:lpstr>
      <vt:lpstr>Snímek 35</vt:lpstr>
      <vt:lpstr>Snímek 36</vt:lpstr>
      <vt:lpstr>Snímek 37</vt:lpstr>
      <vt:lpstr>Snímek 38</vt:lpstr>
      <vt:lpstr>Snímek 39</vt:lpstr>
      <vt:lpstr>Snímek 40</vt:lpstr>
      <vt:lpstr>Snímek 41</vt:lpstr>
      <vt:lpstr>Snímek 42</vt:lpstr>
      <vt:lpstr>Snímek 43</vt:lpstr>
      <vt:lpstr>Snímek 44</vt:lpstr>
      <vt:lpstr>Snímek 45</vt:lpstr>
      <vt:lpstr>Snímek 46</vt:lpstr>
      <vt:lpstr>Snímek 47</vt:lpstr>
      <vt:lpstr>Snímek 48</vt:lpstr>
      <vt:lpstr>Snímek 49</vt:lpstr>
      <vt:lpstr>Snímek 50</vt:lpstr>
      <vt:lpstr>Snímek 51</vt:lpstr>
      <vt:lpstr>Snímek 52</vt:lpstr>
      <vt:lpstr>Snímek 53</vt:lpstr>
      <vt:lpstr>Snímek 54</vt:lpstr>
      <vt:lpstr>Snímek 55</vt:lpstr>
      <vt:lpstr>Snímek 56</vt:lpstr>
      <vt:lpstr>Snímek 57</vt:lpstr>
      <vt:lpstr>Snímek 58</vt:lpstr>
      <vt:lpstr>Snímek 59</vt:lpstr>
      <vt:lpstr>Snímek 60</vt:lpstr>
      <vt:lpstr>Snímek 61</vt:lpstr>
      <vt:lpstr>Snímek 62</vt:lpstr>
      <vt:lpstr>Snímek 63</vt:lpstr>
      <vt:lpstr>Snímek 64</vt:lpstr>
      <vt:lpstr>Snímek 65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Buildings and the Images  of the Imperial Cult</dc:title>
  <dc:creator>Monika</dc:creator>
  <cp:lastModifiedBy>Monika</cp:lastModifiedBy>
  <cp:revision>126</cp:revision>
  <dcterms:created xsi:type="dcterms:W3CDTF">2015-04-28T09:08:39Z</dcterms:created>
  <dcterms:modified xsi:type="dcterms:W3CDTF">2017-04-23T12:36:25Z</dcterms:modified>
</cp:coreProperties>
</file>