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76" r:id="rId5"/>
    <p:sldId id="277" r:id="rId6"/>
    <p:sldId id="258" r:id="rId7"/>
    <p:sldId id="259" r:id="rId8"/>
    <p:sldId id="260" r:id="rId9"/>
    <p:sldId id="261" r:id="rId10"/>
    <p:sldId id="262" r:id="rId11"/>
    <p:sldId id="267" r:id="rId12"/>
    <p:sldId id="264" r:id="rId13"/>
    <p:sldId id="265" r:id="rId14"/>
    <p:sldId id="268" r:id="rId15"/>
    <p:sldId id="278" r:id="rId16"/>
    <p:sldId id="269" r:id="rId17"/>
    <p:sldId id="279" r:id="rId18"/>
    <p:sldId id="270" r:id="rId19"/>
    <p:sldId id="280" r:id="rId20"/>
    <p:sldId id="271" r:id="rId21"/>
    <p:sldId id="281" r:id="rId22"/>
    <p:sldId id="284" r:id="rId23"/>
    <p:sldId id="285" r:id="rId24"/>
    <p:sldId id="286" r:id="rId25"/>
    <p:sldId id="283" r:id="rId26"/>
    <p:sldId id="273" r:id="rId27"/>
    <p:sldId id="287" r:id="rId28"/>
    <p:sldId id="274" r:id="rId29"/>
    <p:sldId id="288" r:id="rId30"/>
    <p:sldId id="275" r:id="rId31"/>
    <p:sldId id="289" r:id="rId32"/>
    <p:sldId id="290" r:id="rId33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22" autoAdjust="0"/>
    <p:restoredTop sz="94660" autoAdjust="0"/>
  </p:normalViewPr>
  <p:slideViewPr>
    <p:cSldViewPr>
      <p:cViewPr varScale="1">
        <p:scale>
          <a:sx n="115" d="100"/>
          <a:sy n="115" d="100"/>
        </p:scale>
        <p:origin x="183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70C-77D7-4554-8296-47C4CCC25991}" type="datetimeFigureOut">
              <a:rPr lang="cs-CZ" smtClean="0"/>
              <a:pPr/>
              <a:t>03.04.2017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C3C-35F8-4C02-9B01-2E91D0A6F80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70C-77D7-4554-8296-47C4CCC25991}" type="datetimeFigureOut">
              <a:rPr lang="cs-CZ" smtClean="0"/>
              <a:pPr/>
              <a:t>03.04.2017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C3C-35F8-4C02-9B01-2E91D0A6F80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70C-77D7-4554-8296-47C4CCC25991}" type="datetimeFigureOut">
              <a:rPr lang="cs-CZ" smtClean="0"/>
              <a:pPr/>
              <a:t>03.04.2017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C3C-35F8-4C02-9B01-2E91D0A6F80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70C-77D7-4554-8296-47C4CCC25991}" type="datetimeFigureOut">
              <a:rPr lang="cs-CZ" smtClean="0"/>
              <a:pPr/>
              <a:t>03.04.2017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C3C-35F8-4C02-9B01-2E91D0A6F80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70C-77D7-4554-8296-47C4CCC25991}" type="datetimeFigureOut">
              <a:rPr lang="cs-CZ" smtClean="0"/>
              <a:pPr/>
              <a:t>03.04.2017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C3C-35F8-4C02-9B01-2E91D0A6F80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70C-77D7-4554-8296-47C4CCC25991}" type="datetimeFigureOut">
              <a:rPr lang="cs-CZ" smtClean="0"/>
              <a:pPr/>
              <a:t>03.04.2017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C3C-35F8-4C02-9B01-2E91D0A6F80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70C-77D7-4554-8296-47C4CCC25991}" type="datetimeFigureOut">
              <a:rPr lang="cs-CZ" smtClean="0"/>
              <a:pPr/>
              <a:t>03.04.2017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C3C-35F8-4C02-9B01-2E91D0A6F80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70C-77D7-4554-8296-47C4CCC25991}" type="datetimeFigureOut">
              <a:rPr lang="cs-CZ" smtClean="0"/>
              <a:pPr/>
              <a:t>03.04.2017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C3C-35F8-4C02-9B01-2E91D0A6F80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70C-77D7-4554-8296-47C4CCC25991}" type="datetimeFigureOut">
              <a:rPr lang="cs-CZ" smtClean="0"/>
              <a:pPr/>
              <a:t>03.04.2017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C3C-35F8-4C02-9B01-2E91D0A6F80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70C-77D7-4554-8296-47C4CCC25991}" type="datetimeFigureOut">
              <a:rPr lang="cs-CZ" smtClean="0"/>
              <a:pPr/>
              <a:t>03.04.2017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C3C-35F8-4C02-9B01-2E91D0A6F80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70C-77D7-4554-8296-47C4CCC25991}" type="datetimeFigureOut">
              <a:rPr lang="cs-CZ" smtClean="0"/>
              <a:pPr/>
              <a:t>03.04.2017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C3C-35F8-4C02-9B01-2E91D0A6F80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5F70C-77D7-4554-8296-47C4CCC25991}" type="datetimeFigureOut">
              <a:rPr lang="cs-CZ" smtClean="0"/>
              <a:pPr/>
              <a:t>03.04.2017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1C3C-35F8-4C02-9B01-2E91D0A6F80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815290" cy="1470025"/>
          </a:xfrm>
        </p:spPr>
        <p:txBody>
          <a:bodyPr>
            <a:normAutofit/>
          </a:bodyPr>
          <a:lstStyle/>
          <a:p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Buildings</a:t>
            </a:r>
            <a:r>
              <a:rPr lang="cs-CZ" b="1" dirty="0" smtClean="0"/>
              <a:t>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Images</a:t>
            </a:r>
            <a:r>
              <a:rPr lang="cs-CZ" b="1" dirty="0" smtClean="0"/>
              <a:t> 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Imperial</a:t>
            </a:r>
            <a:r>
              <a:rPr lang="cs-CZ" b="1" dirty="0" smtClean="0"/>
              <a:t> </a:t>
            </a:r>
            <a:r>
              <a:rPr lang="cs-CZ" b="1" dirty="0" err="1" smtClean="0"/>
              <a:t>Cult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52" y="5643578"/>
            <a:ext cx="6400800" cy="614370"/>
          </a:xfrm>
        </p:spPr>
        <p:txBody>
          <a:bodyPr/>
          <a:lstStyle/>
          <a:p>
            <a:r>
              <a:rPr lang="cs-CZ" b="1" dirty="0" smtClean="0"/>
              <a:t>I. </a:t>
            </a:r>
            <a:r>
              <a:rPr lang="cs-CZ" b="1" dirty="0" err="1" smtClean="0"/>
              <a:t>Beginnings</a:t>
            </a:r>
            <a:endParaRPr lang="cs-CZ" b="1" dirty="0"/>
          </a:p>
        </p:txBody>
      </p:sp>
      <p:pic>
        <p:nvPicPr>
          <p:cNvPr id="4" name="Obrázek 3" descr="lararium anim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785926"/>
            <a:ext cx="4818577" cy="3703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2844" y="71414"/>
            <a:ext cx="8740534" cy="7571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2. HELLENISTIC WORLD</a:t>
            </a:r>
            <a:endParaRPr lang="cs-CZ" b="1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en-US" dirty="0" err="1" smtClean="0"/>
              <a:t>hellenistic</a:t>
            </a:r>
            <a:r>
              <a:rPr lang="en-US" dirty="0" smtClean="0"/>
              <a:t> cults - c</a:t>
            </a:r>
            <a:r>
              <a:rPr lang="cs-CZ" dirty="0" err="1" smtClean="0"/>
              <a:t>onsidered</a:t>
            </a:r>
            <a:r>
              <a:rPr lang="cs-CZ" dirty="0" smtClean="0"/>
              <a:t> </a:t>
            </a:r>
            <a:r>
              <a:rPr lang="cs-CZ" dirty="0" err="1" smtClean="0"/>
              <a:t>preliminary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imperial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en-US" b="1" dirty="0" smtClean="0"/>
              <a:t>r</a:t>
            </a:r>
            <a:r>
              <a:rPr lang="cs-CZ" b="1" dirty="0" err="1" smtClean="0"/>
              <a:t>eligion</a:t>
            </a:r>
            <a:r>
              <a:rPr lang="cs-CZ" dirty="0" smtClean="0"/>
              <a:t>: </a:t>
            </a:r>
            <a:r>
              <a:rPr lang="cs-CZ" dirty="0" err="1" smtClean="0"/>
              <a:t>belief</a:t>
            </a:r>
            <a:r>
              <a:rPr lang="cs-CZ" dirty="0" smtClean="0"/>
              <a:t> in </a:t>
            </a:r>
            <a:r>
              <a:rPr lang="cs-CZ" dirty="0" err="1" smtClean="0"/>
              <a:t>cults</a:t>
            </a:r>
            <a:r>
              <a:rPr lang="cs-CZ" dirty="0" smtClean="0"/>
              <a:t>, a set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rules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rituals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en-US" b="1" dirty="0" err="1" smtClean="0"/>
              <a:t>p</a:t>
            </a:r>
            <a:r>
              <a:rPr lang="cs-CZ" b="1" dirty="0" err="1" smtClean="0"/>
              <a:t>olitics</a:t>
            </a:r>
            <a:r>
              <a:rPr lang="cs-CZ" dirty="0" smtClean="0"/>
              <a:t>: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actions</a:t>
            </a:r>
            <a:r>
              <a:rPr lang="cs-CZ" dirty="0" smtClean="0"/>
              <a:t>, </a:t>
            </a:r>
            <a:r>
              <a:rPr lang="cs-CZ" dirty="0" err="1" smtClean="0"/>
              <a:t>diplomacy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wars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en-US" b="1" dirty="0" err="1" smtClean="0"/>
              <a:t>r</a:t>
            </a:r>
            <a:r>
              <a:rPr lang="cs-CZ" b="1" dirty="0" err="1" smtClean="0"/>
              <a:t>uler</a:t>
            </a:r>
            <a:r>
              <a:rPr lang="cs-CZ" b="1" dirty="0" smtClean="0"/>
              <a:t> </a:t>
            </a:r>
            <a:r>
              <a:rPr lang="cs-CZ" b="1" dirty="0" err="1" smtClean="0"/>
              <a:t>cult</a:t>
            </a:r>
            <a:r>
              <a:rPr lang="cs-CZ" dirty="0" smtClean="0"/>
              <a:t>: </a:t>
            </a:r>
            <a:r>
              <a:rPr lang="cs-CZ" dirty="0" err="1" smtClean="0"/>
              <a:t>honours</a:t>
            </a:r>
            <a:r>
              <a:rPr lang="cs-CZ" dirty="0" smtClean="0"/>
              <a:t> </a:t>
            </a:r>
            <a:r>
              <a:rPr lang="cs-CZ" dirty="0" err="1" smtClean="0"/>
              <a:t>granted</a:t>
            </a:r>
            <a:r>
              <a:rPr lang="cs-CZ" dirty="0" smtClean="0"/>
              <a:t> in </a:t>
            </a:r>
            <a:r>
              <a:rPr lang="cs-CZ" dirty="0" err="1" smtClean="0"/>
              <a:t>gratitude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political</a:t>
            </a:r>
            <a:r>
              <a:rPr lang="cs-CZ" dirty="0" smtClean="0"/>
              <a:t> </a:t>
            </a:r>
            <a:r>
              <a:rPr lang="cs-CZ" dirty="0" err="1" smtClean="0"/>
              <a:t>benefactions</a:t>
            </a:r>
            <a:endParaRPr lang="en-US" dirty="0" smtClean="0"/>
          </a:p>
          <a:p>
            <a:endParaRPr lang="cs-CZ" dirty="0" smtClean="0"/>
          </a:p>
          <a:p>
            <a:r>
              <a:rPr lang="cs-CZ" dirty="0" err="1" smtClean="0"/>
              <a:t>Hellenistic</a:t>
            </a:r>
            <a:r>
              <a:rPr lang="cs-CZ" dirty="0" smtClean="0"/>
              <a:t> </a:t>
            </a:r>
            <a:r>
              <a:rPr lang="cs-CZ" dirty="0" err="1" smtClean="0"/>
              <a:t>rulers</a:t>
            </a:r>
            <a:r>
              <a:rPr lang="cs-CZ" dirty="0" smtClean="0"/>
              <a:t> – </a:t>
            </a:r>
            <a:r>
              <a:rPr lang="en-US" dirty="0" smtClean="0"/>
              <a:t>cults - </a:t>
            </a:r>
            <a:r>
              <a:rPr lang="cs-CZ" dirty="0" err="1" smtClean="0"/>
              <a:t>mostly</a:t>
            </a:r>
            <a:r>
              <a:rPr lang="cs-CZ" dirty="0" smtClean="0"/>
              <a:t> </a:t>
            </a:r>
            <a:r>
              <a:rPr lang="cs-CZ" dirty="0" err="1" smtClean="0"/>
              <a:t>meant</a:t>
            </a:r>
            <a:r>
              <a:rPr lang="cs-CZ" dirty="0" smtClean="0"/>
              <a:t> as </a:t>
            </a:r>
            <a:r>
              <a:rPr lang="cs-CZ" dirty="0" err="1" smtClean="0"/>
              <a:t>cults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benefactors</a:t>
            </a:r>
            <a:r>
              <a:rPr lang="cs-CZ" dirty="0" smtClean="0"/>
              <a:t>, </a:t>
            </a:r>
            <a:r>
              <a:rPr lang="cs-CZ" dirty="0" err="1" smtClean="0"/>
              <a:t>saviours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dangers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</a:p>
          <a:p>
            <a:r>
              <a:rPr lang="en-US" dirty="0" err="1" smtClean="0"/>
              <a:t>f</a:t>
            </a:r>
            <a:r>
              <a:rPr lang="cs-CZ" dirty="0" err="1" smtClean="0"/>
              <a:t>ounders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cities</a:t>
            </a:r>
            <a:endParaRPr lang="cs-CZ" dirty="0" smtClean="0"/>
          </a:p>
          <a:p>
            <a:r>
              <a:rPr lang="cs-CZ" dirty="0" smtClean="0"/>
              <a:t>Such </a:t>
            </a:r>
            <a:r>
              <a:rPr lang="cs-CZ" dirty="0" err="1" smtClean="0"/>
              <a:t>devotion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explained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increasing</a:t>
            </a:r>
            <a:r>
              <a:rPr lang="cs-CZ" dirty="0" smtClean="0"/>
              <a:t> </a:t>
            </a:r>
            <a:r>
              <a:rPr lang="cs-CZ" dirty="0" err="1" smtClean="0"/>
              <a:t>number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depending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 </a:t>
            </a:r>
          </a:p>
          <a:p>
            <a:r>
              <a:rPr lang="en-US" dirty="0" smtClean="0"/>
              <a:t>s</a:t>
            </a:r>
            <a:r>
              <a:rPr lang="cs-CZ" dirty="0" err="1" smtClean="0"/>
              <a:t>ingle</a:t>
            </a:r>
            <a:r>
              <a:rPr lang="cs-CZ" dirty="0" smtClean="0"/>
              <a:t> man,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gr</a:t>
            </a:r>
            <a:r>
              <a:rPr lang="en-US" dirty="0" smtClean="0"/>
              <a:t>e</a:t>
            </a:r>
            <a:r>
              <a:rPr lang="cs-CZ" dirty="0" err="1" smtClean="0"/>
              <a:t>ater</a:t>
            </a:r>
            <a:r>
              <a:rPr lang="cs-CZ" dirty="0" smtClean="0"/>
              <a:t> m</a:t>
            </a:r>
            <a:r>
              <a:rPr lang="en-US" dirty="0" smtClean="0"/>
              <a:t>e</a:t>
            </a:r>
            <a:r>
              <a:rPr lang="cs-CZ" dirty="0" err="1" smtClean="0"/>
              <a:t>rits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deeper</a:t>
            </a:r>
            <a:r>
              <a:rPr lang="cs-CZ" dirty="0" smtClean="0"/>
              <a:t> </a:t>
            </a:r>
            <a:r>
              <a:rPr lang="cs-CZ" dirty="0" err="1" smtClean="0"/>
              <a:t>devotion</a:t>
            </a:r>
            <a:r>
              <a:rPr lang="cs-CZ" dirty="0" smtClean="0"/>
              <a:t> </a:t>
            </a:r>
            <a:r>
              <a:rPr lang="cs-CZ" dirty="0" err="1" smtClean="0"/>
              <a:t>towar</a:t>
            </a:r>
            <a:r>
              <a:rPr lang="en-US" dirty="0" smtClean="0"/>
              <a:t>d</a:t>
            </a:r>
            <a:r>
              <a:rPr lang="cs-CZ" dirty="0" smtClean="0"/>
              <a:t>s </a:t>
            </a:r>
            <a:r>
              <a:rPr lang="cs-CZ" dirty="0" err="1" smtClean="0"/>
              <a:t>him</a:t>
            </a:r>
            <a:r>
              <a:rPr lang="cs-CZ" dirty="0" smtClean="0"/>
              <a:t>    </a:t>
            </a:r>
          </a:p>
          <a:p>
            <a:r>
              <a:rPr lang="cs-CZ" dirty="0" smtClean="0"/>
              <a:t>       </a:t>
            </a:r>
            <a:r>
              <a:rPr lang="cs-CZ" dirty="0" err="1" smtClean="0"/>
              <a:t>first</a:t>
            </a:r>
            <a:r>
              <a:rPr lang="cs-CZ" dirty="0" smtClean="0"/>
              <a:t> – </a:t>
            </a:r>
            <a:r>
              <a:rPr lang="cs-CZ" dirty="0" err="1" smtClean="0"/>
              <a:t>heroic</a:t>
            </a:r>
            <a:r>
              <a:rPr lang="cs-CZ" dirty="0" smtClean="0"/>
              <a:t> </a:t>
            </a:r>
            <a:r>
              <a:rPr lang="cs-CZ" dirty="0" err="1" smtClean="0"/>
              <a:t>honours</a:t>
            </a:r>
            <a:endParaRPr lang="cs-CZ" dirty="0" smtClean="0"/>
          </a:p>
          <a:p>
            <a:r>
              <a:rPr lang="cs-CZ" dirty="0" smtClean="0"/>
              <a:t>       </a:t>
            </a:r>
            <a:r>
              <a:rPr lang="cs-CZ" dirty="0" err="1" smtClean="0"/>
              <a:t>then</a:t>
            </a:r>
            <a:r>
              <a:rPr lang="cs-CZ" dirty="0" smtClean="0"/>
              <a:t> – </a:t>
            </a:r>
            <a:r>
              <a:rPr lang="cs-CZ" dirty="0" err="1" smtClean="0"/>
              <a:t>switch</a:t>
            </a:r>
            <a:r>
              <a:rPr lang="cs-CZ" dirty="0" smtClean="0"/>
              <a:t> to </a:t>
            </a:r>
            <a:r>
              <a:rPr lang="cs-CZ" dirty="0" err="1" smtClean="0"/>
              <a:t>divine</a:t>
            </a:r>
            <a:r>
              <a:rPr lang="cs-CZ" dirty="0" smtClean="0"/>
              <a:t> </a:t>
            </a:r>
            <a:r>
              <a:rPr lang="cs-CZ" dirty="0" err="1" smtClean="0"/>
              <a:t>honours</a:t>
            </a:r>
            <a:endParaRPr lang="en-US" dirty="0" smtClean="0"/>
          </a:p>
          <a:p>
            <a:endParaRPr lang="cs-CZ" dirty="0" smtClean="0"/>
          </a:p>
          <a:p>
            <a:r>
              <a:rPr lang="cs-CZ" dirty="0" err="1" smtClean="0"/>
              <a:t>Imperial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– </a:t>
            </a:r>
            <a:r>
              <a:rPr lang="cs-CZ" dirty="0" err="1" smtClean="0"/>
              <a:t>continuation</a:t>
            </a:r>
            <a:endParaRPr lang="en-US" dirty="0" smtClean="0"/>
          </a:p>
          <a:p>
            <a:endParaRPr lang="cs-CZ" dirty="0" smtClean="0"/>
          </a:p>
          <a:p>
            <a:r>
              <a:rPr lang="cs-CZ" dirty="0" err="1" smtClean="0"/>
              <a:t>Crucial</a:t>
            </a:r>
            <a:r>
              <a:rPr lang="cs-CZ" dirty="0" smtClean="0"/>
              <a:t> </a:t>
            </a:r>
            <a:r>
              <a:rPr lang="cs-CZ" dirty="0" err="1" smtClean="0"/>
              <a:t>cond</a:t>
            </a:r>
            <a:r>
              <a:rPr lang="en-US" dirty="0" err="1" smtClean="0"/>
              <a:t>i</a:t>
            </a:r>
            <a:r>
              <a:rPr lang="cs-CZ" dirty="0" err="1" smtClean="0"/>
              <a:t>tions</a:t>
            </a:r>
            <a:r>
              <a:rPr lang="cs-CZ" dirty="0" smtClean="0"/>
              <a:t>: AUTOCRATIC </a:t>
            </a:r>
            <a:r>
              <a:rPr lang="en-US" dirty="0" smtClean="0"/>
              <a:t>RULE</a:t>
            </a:r>
          </a:p>
          <a:p>
            <a:r>
              <a:rPr lang="en-US" dirty="0" smtClean="0"/>
              <a:t>	                </a:t>
            </a:r>
            <a:r>
              <a:rPr lang="cs-CZ" dirty="0" smtClean="0"/>
              <a:t>E</a:t>
            </a:r>
            <a:r>
              <a:rPr lang="en-US" dirty="0" smtClean="0"/>
              <a:t>XTERNAL TO THE POLIS</a:t>
            </a:r>
          </a:p>
          <a:p>
            <a:r>
              <a:rPr lang="en-US" dirty="0" smtClean="0"/>
              <a:t>	                </a:t>
            </a:r>
            <a:r>
              <a:rPr lang="cs-CZ" dirty="0" smtClean="0"/>
              <a:t>A</a:t>
            </a:r>
            <a:r>
              <a:rPr lang="en-US" dirty="0" smtClean="0"/>
              <a:t>T LEAST A BIT GREEK</a:t>
            </a:r>
            <a:endParaRPr lang="cs-CZ" dirty="0" smtClean="0"/>
          </a:p>
          <a:p>
            <a:pPr lvl="4"/>
            <a:endParaRPr lang="cs-CZ" dirty="0" smtClean="0"/>
          </a:p>
          <a:p>
            <a:r>
              <a:rPr lang="en-US" b="1" dirty="0" err="1" smtClean="0"/>
              <a:t>Wh</a:t>
            </a:r>
            <a:r>
              <a:rPr lang="cs-CZ" b="1" dirty="0" smtClean="0"/>
              <a:t>y not </a:t>
            </a:r>
            <a:r>
              <a:rPr lang="cs-CZ" b="1" dirty="0" err="1" smtClean="0"/>
              <a:t>earlier</a:t>
            </a:r>
            <a:r>
              <a:rPr lang="cs-CZ" dirty="0" smtClean="0"/>
              <a:t>? </a:t>
            </a:r>
            <a:r>
              <a:rPr lang="cs-CZ" dirty="0" err="1" smtClean="0"/>
              <a:t>Tyrants</a:t>
            </a:r>
            <a:r>
              <a:rPr lang="cs-CZ" dirty="0" smtClean="0"/>
              <a:t> – </a:t>
            </a:r>
            <a:r>
              <a:rPr lang="cs-CZ" dirty="0" err="1" smtClean="0"/>
              <a:t>didn</a:t>
            </a:r>
            <a:r>
              <a:rPr lang="cs-CZ" dirty="0" smtClean="0"/>
              <a:t>´t fit, no </a:t>
            </a:r>
            <a:r>
              <a:rPr lang="cs-CZ" dirty="0" err="1" smtClean="0"/>
              <a:t>monarchical</a:t>
            </a:r>
            <a:r>
              <a:rPr lang="cs-CZ" dirty="0" smtClean="0"/>
              <a:t> </a:t>
            </a:r>
            <a:r>
              <a:rPr lang="cs-CZ" dirty="0" err="1" smtClean="0"/>
              <a:t>institutions</a:t>
            </a:r>
            <a:r>
              <a:rPr lang="cs-CZ" dirty="0" smtClean="0"/>
              <a:t>, not </a:t>
            </a:r>
            <a:r>
              <a:rPr lang="cs-CZ" dirty="0" err="1" smtClean="0"/>
              <a:t>external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polis</a:t>
            </a:r>
          </a:p>
          <a:p>
            <a:pPr>
              <a:buFontTx/>
              <a:buChar char="-"/>
            </a:pPr>
            <a:r>
              <a:rPr lang="cs-CZ" dirty="0" err="1" smtClean="0"/>
              <a:t>Pindar</a:t>
            </a:r>
            <a:r>
              <a:rPr lang="cs-CZ" dirty="0" smtClean="0"/>
              <a:t> – no </a:t>
            </a:r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language</a:t>
            </a:r>
            <a:r>
              <a:rPr lang="cs-CZ" dirty="0" smtClean="0"/>
              <a:t> </a:t>
            </a:r>
            <a:r>
              <a:rPr lang="cs-CZ" dirty="0" err="1" smtClean="0"/>
              <a:t>praising</a:t>
            </a:r>
            <a:r>
              <a:rPr lang="cs-CZ" dirty="0" smtClean="0"/>
              <a:t> </a:t>
            </a:r>
            <a:r>
              <a:rPr lang="cs-CZ" dirty="0" err="1" smtClean="0"/>
              <a:t>tyrants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same</a:t>
            </a:r>
            <a:r>
              <a:rPr lang="cs-CZ" dirty="0" smtClean="0"/>
              <a:t> as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aristocrats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err="1" smtClean="0"/>
              <a:t>Persian</a:t>
            </a:r>
            <a:r>
              <a:rPr lang="cs-CZ" dirty="0" smtClean="0"/>
              <a:t> </a:t>
            </a:r>
            <a:r>
              <a:rPr lang="cs-CZ" dirty="0" err="1" smtClean="0"/>
              <a:t>kings</a:t>
            </a:r>
            <a:r>
              <a:rPr lang="cs-CZ" dirty="0" smtClean="0"/>
              <a:t> – monarchy </a:t>
            </a:r>
            <a:r>
              <a:rPr lang="cs-CZ" dirty="0" err="1" smtClean="0"/>
              <a:t>highly</a:t>
            </a:r>
            <a:r>
              <a:rPr lang="cs-CZ" dirty="0" smtClean="0"/>
              <a:t> </a:t>
            </a:r>
            <a:r>
              <a:rPr lang="cs-CZ" dirty="0" err="1" smtClean="0"/>
              <a:t>developed</a:t>
            </a:r>
            <a:r>
              <a:rPr lang="cs-CZ" dirty="0" smtClean="0"/>
              <a:t>, </a:t>
            </a:r>
            <a:r>
              <a:rPr lang="cs-CZ" dirty="0" err="1" smtClean="0"/>
              <a:t>but</a:t>
            </a:r>
            <a:r>
              <a:rPr lang="cs-CZ" dirty="0" smtClean="0"/>
              <a:t> </a:t>
            </a:r>
            <a:r>
              <a:rPr lang="cs-CZ" dirty="0" err="1" smtClean="0"/>
              <a:t>Persian</a:t>
            </a:r>
            <a:r>
              <a:rPr lang="cs-CZ" dirty="0" smtClean="0"/>
              <a:t> rule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rejected</a:t>
            </a:r>
            <a:r>
              <a:rPr lang="cs-CZ" dirty="0" smtClean="0"/>
              <a:t>, not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least</a:t>
            </a:r>
            <a:r>
              <a:rPr lang="cs-CZ" dirty="0" smtClean="0"/>
              <a:t> a bit</a:t>
            </a:r>
          </a:p>
          <a:p>
            <a:r>
              <a:rPr lang="cs-CZ" dirty="0" err="1" smtClean="0"/>
              <a:t>Greek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US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00034" y="357166"/>
            <a:ext cx="450059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/>
              <a:t>Examples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cult</a:t>
            </a:r>
            <a:r>
              <a:rPr lang="cs-CZ" dirty="0" smtClean="0"/>
              <a:t>:</a:t>
            </a:r>
          </a:p>
          <a:p>
            <a:endParaRPr lang="cs-CZ" dirty="0" smtClean="0"/>
          </a:p>
          <a:p>
            <a:r>
              <a:rPr lang="cs-CZ" b="1" dirty="0" err="1" smtClean="0"/>
              <a:t>Macedonia</a:t>
            </a:r>
            <a:r>
              <a:rPr lang="cs-CZ" dirty="0" smtClean="0"/>
              <a:t> – </a:t>
            </a:r>
            <a:r>
              <a:rPr lang="cs-CZ" dirty="0" err="1" smtClean="0"/>
              <a:t>cults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Macedonian</a:t>
            </a:r>
            <a:r>
              <a:rPr lang="en-US" dirty="0" smtClean="0"/>
              <a:t>s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Alexander – </a:t>
            </a:r>
            <a:r>
              <a:rPr lang="cs-CZ" dirty="0" err="1" smtClean="0"/>
              <a:t>rare</a:t>
            </a:r>
            <a:endParaRPr lang="en-US" dirty="0" smtClean="0"/>
          </a:p>
          <a:p>
            <a:endParaRPr lang="cs-CZ" dirty="0" smtClean="0"/>
          </a:p>
          <a:p>
            <a:r>
              <a:rPr lang="cs-CZ" dirty="0" err="1" smtClean="0"/>
              <a:t>Macedonian</a:t>
            </a:r>
            <a:r>
              <a:rPr lang="cs-CZ" dirty="0" smtClean="0"/>
              <a:t> </a:t>
            </a:r>
            <a:r>
              <a:rPr lang="cs-CZ" dirty="0" err="1" smtClean="0"/>
              <a:t>towns</a:t>
            </a:r>
            <a:r>
              <a:rPr lang="cs-CZ" dirty="0" smtClean="0"/>
              <a:t> – </a:t>
            </a:r>
            <a:r>
              <a:rPr lang="cs-CZ" dirty="0" err="1" smtClean="0"/>
              <a:t>less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role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organization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kingdom</a:t>
            </a:r>
            <a:r>
              <a:rPr lang="cs-CZ" dirty="0" smtClean="0"/>
              <a:t> </a:t>
            </a:r>
            <a:r>
              <a:rPr lang="cs-CZ" dirty="0" err="1" smtClean="0"/>
              <a:t>than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Old</a:t>
            </a:r>
            <a:r>
              <a:rPr lang="cs-CZ" dirty="0" smtClean="0"/>
              <a:t> </a:t>
            </a:r>
            <a:r>
              <a:rPr lang="cs-CZ" dirty="0" err="1" smtClean="0"/>
              <a:t>Greek</a:t>
            </a:r>
            <a:r>
              <a:rPr lang="cs-CZ" dirty="0" smtClean="0"/>
              <a:t> </a:t>
            </a:r>
            <a:r>
              <a:rPr lang="cs-CZ" dirty="0" err="1" smtClean="0"/>
              <a:t>cities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Philip</a:t>
            </a:r>
            <a:r>
              <a:rPr lang="en-US" dirty="0" smtClean="0"/>
              <a:t> – cult in Philippi (particular case, because the city was founded by him)</a:t>
            </a:r>
          </a:p>
          <a:p>
            <a:endParaRPr lang="cs-CZ" dirty="0" smtClean="0"/>
          </a:p>
          <a:p>
            <a:r>
              <a:rPr lang="cs-CZ" b="1" dirty="0" smtClean="0"/>
              <a:t>Alexander</a:t>
            </a:r>
            <a:r>
              <a:rPr lang="en-US" b="1" dirty="0" smtClean="0"/>
              <a:t> the Great</a:t>
            </a:r>
            <a:r>
              <a:rPr lang="cs-CZ" dirty="0" smtClean="0"/>
              <a:t> – </a:t>
            </a:r>
            <a:r>
              <a:rPr lang="cs-CZ" dirty="0" err="1" smtClean="0"/>
              <a:t>divine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offered</a:t>
            </a:r>
            <a:r>
              <a:rPr lang="cs-CZ" dirty="0" smtClean="0"/>
              <a:t> to </a:t>
            </a:r>
            <a:r>
              <a:rPr lang="cs-CZ" dirty="0" err="1" smtClean="0"/>
              <a:t>him</a:t>
            </a:r>
            <a:r>
              <a:rPr lang="cs-CZ" dirty="0" smtClean="0"/>
              <a:t> in his </a:t>
            </a:r>
            <a:r>
              <a:rPr lang="cs-CZ" dirty="0" err="1" smtClean="0"/>
              <a:t>lifetime</a:t>
            </a:r>
            <a:endParaRPr lang="en-US" dirty="0" smtClean="0"/>
          </a:p>
          <a:p>
            <a:endParaRPr lang="en-US" dirty="0" smtClean="0"/>
          </a:p>
          <a:p>
            <a:r>
              <a:rPr lang="cs-CZ" dirty="0" smtClean="0"/>
              <a:t>Absence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in </a:t>
            </a:r>
            <a:r>
              <a:rPr lang="cs-CZ" dirty="0" err="1" smtClean="0"/>
              <a:t>Macedonia</a:t>
            </a:r>
            <a:r>
              <a:rPr lang="cs-CZ" dirty="0" smtClean="0"/>
              <a:t> – </a:t>
            </a:r>
            <a:r>
              <a:rPr lang="cs-CZ" dirty="0" err="1" smtClean="0"/>
              <a:t>lack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independent </a:t>
            </a:r>
            <a:r>
              <a:rPr lang="cs-CZ" dirty="0" err="1" smtClean="0"/>
              <a:t>civic</a:t>
            </a:r>
            <a:r>
              <a:rPr lang="cs-CZ" dirty="0" smtClean="0"/>
              <a:t> </a:t>
            </a:r>
            <a:r>
              <a:rPr lang="cs-CZ" dirty="0" err="1" smtClean="0"/>
              <a:t>traditions</a:t>
            </a:r>
            <a:r>
              <a:rPr lang="cs-CZ" dirty="0" smtClean="0"/>
              <a:t>, </a:t>
            </a:r>
            <a:r>
              <a:rPr lang="cs-CZ" dirty="0" err="1" smtClean="0"/>
              <a:t>unproblematic</a:t>
            </a:r>
            <a:r>
              <a:rPr lang="cs-CZ" dirty="0" smtClean="0"/>
              <a:t> </a:t>
            </a:r>
            <a:r>
              <a:rPr lang="cs-CZ" dirty="0" err="1" smtClean="0"/>
              <a:t>nature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traditional</a:t>
            </a:r>
            <a:r>
              <a:rPr lang="cs-CZ" dirty="0" smtClean="0"/>
              <a:t> monarchy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cs-CZ" dirty="0"/>
          </a:p>
        </p:txBody>
      </p:sp>
      <p:pic>
        <p:nvPicPr>
          <p:cNvPr id="4" name="Obrázek 3" descr="Alexander.jpg"/>
          <p:cNvPicPr>
            <a:picLocks noChangeAspect="1"/>
          </p:cNvPicPr>
          <p:nvPr/>
        </p:nvPicPr>
        <p:blipFill>
          <a:blip r:embed="rId2"/>
          <a:srcRect l="18750" t="7291" r="14583" b="4166"/>
          <a:stretch>
            <a:fillRect/>
          </a:stretch>
        </p:blipFill>
        <p:spPr>
          <a:xfrm>
            <a:off x="5286380" y="357166"/>
            <a:ext cx="3657606" cy="485778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57818" y="5357826"/>
            <a:ext cx="350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Alexander the Great, Alexandria, Egypt, 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/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century BC</a:t>
            </a:r>
            <a:endParaRPr lang="cs-CZ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42844" y="142852"/>
            <a:ext cx="600079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Antigonus</a:t>
            </a:r>
            <a:r>
              <a:rPr lang="cs-CZ" b="1" dirty="0" smtClean="0"/>
              <a:t> I </a:t>
            </a:r>
            <a:r>
              <a:rPr lang="cs-CZ" b="1" dirty="0" err="1" smtClean="0"/>
              <a:t>Monophtalmus</a:t>
            </a:r>
            <a:r>
              <a:rPr lang="cs-CZ" b="1" dirty="0" smtClean="0"/>
              <a:t> (</a:t>
            </a:r>
            <a:r>
              <a:rPr lang="cs-CZ" b="1" dirty="0" err="1" smtClean="0"/>
              <a:t>Antigonus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One</a:t>
            </a:r>
            <a:r>
              <a:rPr lang="cs-CZ" b="1" dirty="0" smtClean="0"/>
              <a:t>-</a:t>
            </a:r>
            <a:r>
              <a:rPr lang="cs-CZ" b="1" dirty="0" err="1" smtClean="0"/>
              <a:t>eyed</a:t>
            </a:r>
            <a:r>
              <a:rPr lang="cs-CZ" b="1" dirty="0" smtClean="0"/>
              <a:t>) </a:t>
            </a:r>
            <a:r>
              <a:rPr lang="cs-CZ" b="1" dirty="0" err="1" smtClean="0"/>
              <a:t>and</a:t>
            </a:r>
            <a:r>
              <a:rPr lang="cs-CZ" b="1" dirty="0" smtClean="0"/>
              <a:t> his son </a:t>
            </a:r>
            <a:r>
              <a:rPr lang="cs-CZ" b="1" dirty="0" err="1" smtClean="0"/>
              <a:t>Demetrius</a:t>
            </a:r>
            <a:r>
              <a:rPr lang="cs-CZ" b="1" dirty="0" smtClean="0"/>
              <a:t> </a:t>
            </a:r>
            <a:r>
              <a:rPr lang="cs-CZ" b="1" dirty="0" err="1" smtClean="0"/>
              <a:t>Poliorcetes</a:t>
            </a:r>
            <a:r>
              <a:rPr lang="cs-CZ" b="1" dirty="0" smtClean="0"/>
              <a:t> (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Besieger</a:t>
            </a:r>
            <a:r>
              <a:rPr lang="cs-CZ" b="1" dirty="0" smtClean="0"/>
              <a:t>)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end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4th </a:t>
            </a:r>
            <a:r>
              <a:rPr lang="cs-CZ" dirty="0" err="1" smtClean="0"/>
              <a:t>century</a:t>
            </a:r>
            <a:r>
              <a:rPr lang="cs-CZ" dirty="0" smtClean="0"/>
              <a:t> BC , by </a:t>
            </a:r>
            <a:r>
              <a:rPr lang="cs-CZ" dirty="0" err="1" smtClean="0"/>
              <a:t>Athens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democracy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restored</a:t>
            </a:r>
            <a:endParaRPr lang="cs-CZ" dirty="0" smtClean="0"/>
          </a:p>
          <a:p>
            <a:pPr>
              <a:buFontTx/>
              <a:buChar char="-"/>
            </a:pPr>
            <a:r>
              <a:rPr lang="en-US" dirty="0" err="1" smtClean="0"/>
              <a:t>c</a:t>
            </a:r>
            <a:r>
              <a:rPr lang="cs-CZ" dirty="0" err="1" smtClean="0"/>
              <a:t>elebrated</a:t>
            </a:r>
            <a:r>
              <a:rPr lang="cs-CZ" dirty="0" smtClean="0"/>
              <a:t> as „</a:t>
            </a:r>
            <a:r>
              <a:rPr lang="cs-CZ" dirty="0" err="1" smtClean="0"/>
              <a:t>saviours</a:t>
            </a:r>
            <a:r>
              <a:rPr lang="cs-CZ" dirty="0" smtClean="0"/>
              <a:t>“ </a:t>
            </a:r>
            <a:r>
              <a:rPr lang="cs-CZ" dirty="0" err="1" smtClean="0"/>
              <a:t>and</a:t>
            </a:r>
            <a:r>
              <a:rPr lang="cs-CZ" dirty="0" smtClean="0"/>
              <a:t> „</a:t>
            </a:r>
            <a:r>
              <a:rPr lang="cs-CZ" dirty="0" err="1" smtClean="0"/>
              <a:t>benefactors</a:t>
            </a:r>
            <a:r>
              <a:rPr lang="cs-CZ" dirty="0" smtClean="0"/>
              <a:t>“</a:t>
            </a:r>
          </a:p>
          <a:p>
            <a:pPr>
              <a:buFontTx/>
              <a:buChar char="-"/>
            </a:pPr>
            <a:r>
              <a:rPr lang="en-US" dirty="0" err="1" smtClean="0"/>
              <a:t>t</a:t>
            </a:r>
            <a:r>
              <a:rPr lang="cs-CZ" dirty="0" smtClean="0"/>
              <a:t>he </a:t>
            </a:r>
            <a:r>
              <a:rPr lang="cs-CZ" dirty="0" err="1" smtClean="0"/>
              <a:t>hymn</a:t>
            </a:r>
            <a:r>
              <a:rPr lang="cs-CZ" dirty="0" smtClean="0"/>
              <a:t> </a:t>
            </a:r>
            <a:r>
              <a:rPr lang="cs-CZ" dirty="0" err="1" smtClean="0"/>
              <a:t>sung</a:t>
            </a:r>
            <a:r>
              <a:rPr lang="cs-CZ" dirty="0" smtClean="0"/>
              <a:t> in </a:t>
            </a:r>
            <a:r>
              <a:rPr lang="cs-CZ" dirty="0" err="1" smtClean="0"/>
              <a:t>honour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Demetrius</a:t>
            </a:r>
            <a:r>
              <a:rPr lang="cs-CZ" dirty="0" smtClean="0"/>
              <a:t>: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cs-CZ" dirty="0" smtClean="0"/>
              <a:t>„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gods</a:t>
            </a:r>
            <a:r>
              <a:rPr lang="cs-CZ" dirty="0" smtClean="0"/>
              <a:t> are far </a:t>
            </a:r>
            <a:r>
              <a:rPr lang="cs-CZ" dirty="0" err="1" smtClean="0"/>
              <a:t>apart</a:t>
            </a:r>
            <a:r>
              <a:rPr lang="cs-CZ" dirty="0" smtClean="0"/>
              <a:t>,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have</a:t>
            </a:r>
            <a:r>
              <a:rPr lang="cs-CZ" dirty="0" smtClean="0"/>
              <a:t> no </a:t>
            </a:r>
            <a:r>
              <a:rPr lang="cs-CZ" dirty="0" err="1" smtClean="0"/>
              <a:t>ears</a:t>
            </a:r>
            <a:r>
              <a:rPr lang="cs-CZ" dirty="0" smtClean="0"/>
              <a:t>, </a:t>
            </a:r>
            <a:r>
              <a:rPr lang="cs-CZ" dirty="0" err="1" smtClean="0"/>
              <a:t>or</a:t>
            </a:r>
            <a:r>
              <a:rPr lang="cs-CZ" dirty="0" smtClean="0"/>
              <a:t> no existence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they</a:t>
            </a:r>
            <a:r>
              <a:rPr lang="en-US" dirty="0" smtClean="0"/>
              <a:t> </a:t>
            </a:r>
            <a:r>
              <a:rPr lang="cs-CZ" dirty="0" smtClean="0"/>
              <a:t>do not care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us</a:t>
            </a:r>
            <a:r>
              <a:rPr lang="cs-CZ" dirty="0" smtClean="0"/>
              <a:t>. </a:t>
            </a:r>
            <a:r>
              <a:rPr lang="cs-CZ" dirty="0" err="1" smtClean="0"/>
              <a:t>But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are </a:t>
            </a:r>
            <a:r>
              <a:rPr lang="cs-CZ" dirty="0" err="1" smtClean="0"/>
              <a:t>present</a:t>
            </a:r>
            <a:r>
              <a:rPr lang="cs-CZ" dirty="0" smtClean="0"/>
              <a:t>, not </a:t>
            </a:r>
            <a:r>
              <a:rPr lang="cs-CZ" dirty="0" err="1" smtClean="0"/>
              <a:t>made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wood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stone, a </a:t>
            </a:r>
            <a:r>
              <a:rPr lang="cs-CZ" dirty="0" err="1" smtClean="0"/>
              <a:t>real</a:t>
            </a:r>
            <a:r>
              <a:rPr lang="cs-CZ" dirty="0" smtClean="0"/>
              <a:t> </a:t>
            </a:r>
            <a:r>
              <a:rPr lang="cs-CZ" dirty="0" err="1" smtClean="0"/>
              <a:t>god</a:t>
            </a:r>
            <a:r>
              <a:rPr lang="cs-CZ" dirty="0" smtClean="0"/>
              <a:t>,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pray</a:t>
            </a:r>
            <a:r>
              <a:rPr lang="cs-CZ" dirty="0" smtClean="0"/>
              <a:t> to </a:t>
            </a:r>
            <a:r>
              <a:rPr lang="cs-CZ" dirty="0" err="1" smtClean="0"/>
              <a:t>you</a:t>
            </a:r>
            <a:r>
              <a:rPr lang="cs-CZ" dirty="0" smtClean="0"/>
              <a:t>.“ (</a:t>
            </a:r>
            <a:r>
              <a:rPr lang="cs-CZ" i="1" dirty="0" err="1" smtClean="0"/>
              <a:t>Athenaeus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Naucratis</a:t>
            </a:r>
            <a:r>
              <a:rPr lang="cs-CZ" i="1" dirty="0" smtClean="0"/>
              <a:t>,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Banquet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Learned</a:t>
            </a:r>
            <a:r>
              <a:rPr lang="cs-CZ" i="1" dirty="0" smtClean="0"/>
              <a:t> VI 253e</a:t>
            </a:r>
            <a:r>
              <a:rPr lang="cs-CZ" dirty="0" smtClean="0"/>
              <a:t>)</a:t>
            </a:r>
            <a:endParaRPr lang="en-US" dirty="0" smtClean="0"/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what makes him divine:</a:t>
            </a:r>
          </a:p>
          <a:p>
            <a:r>
              <a:rPr lang="en-US" dirty="0" smtClean="0"/>
              <a:t> a) power to offer protection to Athens</a:t>
            </a:r>
          </a:p>
          <a:p>
            <a:r>
              <a:rPr lang="en-US" dirty="0" smtClean="0"/>
              <a:t> b) vengeance against those who had attacked them</a:t>
            </a:r>
          </a:p>
          <a:p>
            <a:endParaRPr lang="en-US" dirty="0" smtClean="0"/>
          </a:p>
          <a:p>
            <a:r>
              <a:rPr lang="en-US" b="1" dirty="0" smtClean="0"/>
              <a:t>Essential feature of divinity for Greeks </a:t>
            </a:r>
            <a:r>
              <a:rPr lang="en-US" dirty="0" smtClean="0"/>
              <a:t>– not immortality but the willingness to hear the prayers of men and offer them help in need (</a:t>
            </a:r>
            <a:r>
              <a:rPr lang="en-US" dirty="0" err="1" smtClean="0"/>
              <a:t>Asklepios</a:t>
            </a:r>
            <a:r>
              <a:rPr lang="en-US" dirty="0" smtClean="0"/>
              <a:t>, </a:t>
            </a:r>
            <a:r>
              <a:rPr lang="en-US" dirty="0" err="1" smtClean="0"/>
              <a:t>Herakles</a:t>
            </a:r>
            <a:r>
              <a:rPr lang="en-US" dirty="0" smtClean="0"/>
              <a:t> – once men, helping, then entered the sphere of gods)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hellenistic</a:t>
            </a:r>
            <a:r>
              <a:rPr lang="en-US" dirty="0" smtClean="0"/>
              <a:t> ruler </a:t>
            </a:r>
            <a:r>
              <a:rPr lang="en-US" b="1" dirty="0" smtClean="0"/>
              <a:t>never declared himself divine</a:t>
            </a:r>
            <a:r>
              <a:rPr lang="en-US" dirty="0" smtClean="0"/>
              <a:t>, but the recipients of benefactions did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7" name="Obrázek 6" descr="Demetrius_I_of_Maced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2428868"/>
            <a:ext cx="2911875" cy="428628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072198" y="1500174"/>
            <a:ext cx="2786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Marble bust of Demetrius I </a:t>
            </a:r>
            <a:r>
              <a:rPr lang="en-US" sz="1400" dirty="0" err="1" smtClean="0"/>
              <a:t>Poliorcetes</a:t>
            </a:r>
            <a:r>
              <a:rPr lang="en-US" sz="1400" dirty="0" smtClean="0"/>
              <a:t>. Roman copy from 1st century AD of a Greek original from 3rd century BC</a:t>
            </a:r>
            <a:endParaRPr lang="cs-CZ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7158" y="285728"/>
            <a:ext cx="56436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Antiochus</a:t>
            </a:r>
            <a:r>
              <a:rPr lang="cs-CZ" b="1" dirty="0" smtClean="0"/>
              <a:t> III</a:t>
            </a:r>
            <a:r>
              <a:rPr lang="en-US" b="1" dirty="0" smtClean="0"/>
              <a:t>, </a:t>
            </a:r>
            <a:r>
              <a:rPr lang="cs-CZ" b="1" dirty="0" err="1" smtClean="0"/>
              <a:t>Syria</a:t>
            </a:r>
            <a:endParaRPr lang="en-US" b="1" dirty="0" smtClean="0"/>
          </a:p>
          <a:p>
            <a:r>
              <a:rPr lang="en-US" dirty="0" smtClean="0"/>
              <a:t>- l</a:t>
            </a:r>
            <a:r>
              <a:rPr lang="cs-CZ" dirty="0" err="1" smtClean="0"/>
              <a:t>iberation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b="1" dirty="0" err="1" smtClean="0"/>
              <a:t>Iasos</a:t>
            </a:r>
            <a:r>
              <a:rPr lang="cs-CZ" dirty="0" smtClean="0"/>
              <a:t> 197 BC – </a:t>
            </a:r>
            <a:r>
              <a:rPr lang="cs-CZ" dirty="0" err="1" smtClean="0"/>
              <a:t>altar</a:t>
            </a:r>
            <a:r>
              <a:rPr lang="cs-CZ" dirty="0" smtClean="0"/>
              <a:t>, </a:t>
            </a:r>
            <a:r>
              <a:rPr lang="cs-CZ" dirty="0" err="1" smtClean="0"/>
              <a:t>later</a:t>
            </a:r>
            <a:r>
              <a:rPr lang="cs-CZ" dirty="0" smtClean="0"/>
              <a:t> </a:t>
            </a:r>
            <a:r>
              <a:rPr lang="cs-CZ" dirty="0" err="1" smtClean="0"/>
              <a:t>further</a:t>
            </a:r>
            <a:r>
              <a:rPr lang="cs-CZ" dirty="0" smtClean="0"/>
              <a:t> </a:t>
            </a:r>
            <a:r>
              <a:rPr lang="cs-CZ" dirty="0" err="1" smtClean="0"/>
              <a:t>honours</a:t>
            </a:r>
            <a:endParaRPr lang="cs-CZ" dirty="0" smtClean="0"/>
          </a:p>
          <a:p>
            <a:r>
              <a:rPr lang="en-US" dirty="0" smtClean="0"/>
              <a:t>- </a:t>
            </a:r>
            <a:r>
              <a:rPr lang="cs-CZ" dirty="0" err="1" smtClean="0"/>
              <a:t>Laodice</a:t>
            </a:r>
            <a:r>
              <a:rPr lang="cs-CZ" dirty="0" smtClean="0"/>
              <a:t> III – </a:t>
            </a:r>
            <a:r>
              <a:rPr lang="cs-CZ" dirty="0" err="1" smtClean="0"/>
              <a:t>wife</a:t>
            </a:r>
            <a:r>
              <a:rPr lang="cs-CZ" dirty="0" smtClean="0"/>
              <a:t>,  </a:t>
            </a:r>
            <a:r>
              <a:rPr lang="cs-CZ" dirty="0" err="1" smtClean="0"/>
              <a:t>shelters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daughters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en-US" dirty="0" smtClean="0"/>
              <a:t>	   </a:t>
            </a:r>
            <a:r>
              <a:rPr lang="cs-CZ" dirty="0" err="1" smtClean="0"/>
              <a:t>citiz</a:t>
            </a:r>
            <a:r>
              <a:rPr lang="en-US" dirty="0" smtClean="0"/>
              <a:t>e</a:t>
            </a:r>
            <a:r>
              <a:rPr lang="cs-CZ" dirty="0" err="1" smtClean="0"/>
              <a:t>ns</a:t>
            </a:r>
            <a:r>
              <a:rPr lang="cs-CZ" dirty="0" smtClean="0"/>
              <a:t>,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– </a:t>
            </a:r>
            <a:r>
              <a:rPr lang="cs-CZ" dirty="0" err="1" smtClean="0"/>
              <a:t>priestess</a:t>
            </a:r>
            <a:r>
              <a:rPr lang="cs-CZ" dirty="0" smtClean="0"/>
              <a:t>, </a:t>
            </a:r>
            <a:r>
              <a:rPr lang="cs-CZ" dirty="0" err="1" smtClean="0"/>
              <a:t>procession</a:t>
            </a:r>
            <a:r>
              <a:rPr lang="cs-CZ" dirty="0" smtClean="0"/>
              <a:t>,</a:t>
            </a:r>
            <a:r>
              <a:rPr lang="en-US" dirty="0" smtClean="0"/>
              <a:t> 	   </a:t>
            </a:r>
            <a:r>
              <a:rPr lang="cs-CZ" dirty="0" err="1" smtClean="0"/>
              <a:t>sacrifice</a:t>
            </a:r>
            <a:endParaRPr lang="cs-CZ" dirty="0" smtClean="0"/>
          </a:p>
          <a:p>
            <a:endParaRPr lang="cs-CZ" dirty="0" smtClean="0"/>
          </a:p>
          <a:p>
            <a:r>
              <a:rPr lang="cs-CZ" b="1" dirty="0" err="1" smtClean="0"/>
              <a:t>Teos</a:t>
            </a:r>
            <a:r>
              <a:rPr lang="cs-CZ" dirty="0" smtClean="0"/>
              <a:t> – </a:t>
            </a:r>
            <a:r>
              <a:rPr lang="cs-CZ" dirty="0" err="1" smtClean="0"/>
              <a:t>Antiochus</a:t>
            </a:r>
            <a:r>
              <a:rPr lang="cs-CZ" dirty="0" smtClean="0"/>
              <a:t> III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Laodice</a:t>
            </a:r>
            <a:r>
              <a:rPr lang="cs-CZ" dirty="0" smtClean="0"/>
              <a:t> </a:t>
            </a:r>
            <a:r>
              <a:rPr lang="en-US" dirty="0" smtClean="0"/>
              <a:t>received </a:t>
            </a:r>
            <a:r>
              <a:rPr lang="cs-CZ" dirty="0" err="1" smtClean="0"/>
              <a:t>cult</a:t>
            </a:r>
            <a:endParaRPr lang="en-US" dirty="0" smtClean="0"/>
          </a:p>
          <a:p>
            <a:r>
              <a:rPr lang="cs-CZ" dirty="0" smtClean="0"/>
              <a:t> – </a:t>
            </a:r>
            <a:r>
              <a:rPr lang="cs-CZ" dirty="0" err="1" smtClean="0"/>
              <a:t>feast</a:t>
            </a:r>
            <a:r>
              <a:rPr lang="cs-CZ" dirty="0" smtClean="0"/>
              <a:t> (</a:t>
            </a:r>
            <a:r>
              <a:rPr lang="cs-CZ" dirty="0" err="1" smtClean="0"/>
              <a:t>marked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civic</a:t>
            </a:r>
            <a:r>
              <a:rPr lang="cs-CZ" dirty="0" smtClean="0"/>
              <a:t> </a:t>
            </a:r>
            <a:r>
              <a:rPr lang="cs-CZ" dirty="0" err="1" smtClean="0"/>
              <a:t>calendar</a:t>
            </a:r>
            <a:r>
              <a:rPr lang="cs-CZ" dirty="0" smtClean="0"/>
              <a:t>), </a:t>
            </a:r>
            <a:r>
              <a:rPr lang="cs-CZ" dirty="0" err="1" smtClean="0"/>
              <a:t>sacrifices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</a:t>
            </a:r>
            <a:r>
              <a:rPr lang="en-US" dirty="0" smtClean="0"/>
              <a:t>    </a:t>
            </a:r>
            <a:r>
              <a:rPr lang="cs-CZ" dirty="0" err="1" smtClean="0"/>
              <a:t>statues</a:t>
            </a:r>
            <a:r>
              <a:rPr lang="cs-CZ" dirty="0" smtClean="0"/>
              <a:t> </a:t>
            </a:r>
            <a:r>
              <a:rPr lang="cs-CZ" dirty="0" err="1" smtClean="0"/>
              <a:t>next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statue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Dionysus</a:t>
            </a:r>
            <a:r>
              <a:rPr lang="cs-CZ" dirty="0" smtClean="0"/>
              <a:t> in his temple</a:t>
            </a:r>
            <a:endParaRPr lang="en-US" dirty="0" smtClean="0"/>
          </a:p>
        </p:txBody>
      </p:sp>
      <p:pic>
        <p:nvPicPr>
          <p:cNvPr id="3" name="Obrázek 2" descr="antiochus I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4" y="214290"/>
            <a:ext cx="2500329" cy="356462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85720" y="3357562"/>
            <a:ext cx="8858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Kings</a:t>
            </a:r>
            <a:r>
              <a:rPr lang="cs-CZ" b="1" dirty="0" smtClean="0"/>
              <a:t> are </a:t>
            </a:r>
            <a:r>
              <a:rPr lang="cs-CZ" b="1" dirty="0" err="1" smtClean="0"/>
              <a:t>gods</a:t>
            </a:r>
            <a:r>
              <a:rPr lang="cs-CZ" b="1" dirty="0" smtClean="0"/>
              <a:t> not </a:t>
            </a:r>
            <a:r>
              <a:rPr lang="cs-CZ" b="1" dirty="0" err="1" smtClean="0"/>
              <a:t>heroes</a:t>
            </a:r>
            <a:endParaRPr lang="cs-CZ" b="1" dirty="0" smtClean="0"/>
          </a:p>
          <a:p>
            <a:endParaRPr lang="cs-CZ" dirty="0" smtClean="0"/>
          </a:p>
          <a:p>
            <a:r>
              <a:rPr lang="cs-CZ" dirty="0" err="1" smtClean="0"/>
              <a:t>Distinction</a:t>
            </a:r>
            <a:r>
              <a:rPr lang="cs-CZ" dirty="0" smtClean="0"/>
              <a:t>: </a:t>
            </a:r>
            <a:r>
              <a:rPr lang="cs-CZ" dirty="0" err="1" smtClean="0"/>
              <a:t>funeral</a:t>
            </a:r>
            <a:r>
              <a:rPr lang="cs-CZ" dirty="0" smtClean="0"/>
              <a:t> – </a:t>
            </a:r>
            <a:r>
              <a:rPr lang="cs-CZ" dirty="0" err="1" smtClean="0"/>
              <a:t>depends</a:t>
            </a:r>
            <a:r>
              <a:rPr lang="cs-CZ" dirty="0" smtClean="0"/>
              <a:t> on </a:t>
            </a:r>
            <a:r>
              <a:rPr lang="cs-CZ" dirty="0" err="1" smtClean="0"/>
              <a:t>sacrifices</a:t>
            </a:r>
            <a:endParaRPr lang="cs-CZ" dirty="0" smtClean="0"/>
          </a:p>
          <a:p>
            <a:r>
              <a:rPr lang="en-US" i="1" dirty="0" err="1" smtClean="0"/>
              <a:t>t</a:t>
            </a:r>
            <a:r>
              <a:rPr lang="cs-CZ" i="1" dirty="0" err="1" smtClean="0"/>
              <a:t>hysia</a:t>
            </a:r>
            <a:r>
              <a:rPr lang="cs-CZ" dirty="0" smtClean="0"/>
              <a:t> –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gods</a:t>
            </a:r>
            <a:r>
              <a:rPr lang="cs-CZ" dirty="0" smtClean="0"/>
              <a:t> – a part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eaten</a:t>
            </a:r>
            <a:endParaRPr lang="cs-CZ" dirty="0" smtClean="0"/>
          </a:p>
          <a:p>
            <a:r>
              <a:rPr lang="en-US" i="1" dirty="0" err="1" smtClean="0"/>
              <a:t>e</a:t>
            </a:r>
            <a:r>
              <a:rPr lang="cs-CZ" i="1" dirty="0" err="1" smtClean="0"/>
              <a:t>nhagisma</a:t>
            </a:r>
            <a:r>
              <a:rPr lang="cs-CZ" dirty="0" smtClean="0"/>
              <a:t> – </a:t>
            </a:r>
            <a:r>
              <a:rPr lang="cs-CZ" dirty="0" err="1" smtClean="0"/>
              <a:t>heroic</a:t>
            </a:r>
            <a:r>
              <a:rPr lang="cs-CZ" dirty="0" smtClean="0"/>
              <a:t> </a:t>
            </a:r>
            <a:r>
              <a:rPr lang="cs-CZ" dirty="0" err="1" smtClean="0"/>
              <a:t>sacrifice</a:t>
            </a:r>
            <a:r>
              <a:rPr lang="cs-CZ" dirty="0" smtClean="0"/>
              <a:t> – non-</a:t>
            </a:r>
            <a:r>
              <a:rPr lang="cs-CZ" dirty="0" err="1" smtClean="0"/>
              <a:t>consumable</a:t>
            </a:r>
            <a:r>
              <a:rPr lang="cs-CZ" dirty="0" smtClean="0"/>
              <a:t>, </a:t>
            </a:r>
            <a:r>
              <a:rPr lang="cs-CZ" dirty="0" err="1" smtClean="0"/>
              <a:t>didn</a:t>
            </a:r>
            <a:r>
              <a:rPr lang="cs-CZ" dirty="0" smtClean="0"/>
              <a:t>´t </a:t>
            </a:r>
            <a:r>
              <a:rPr lang="cs-CZ" dirty="0" err="1" smtClean="0"/>
              <a:t>deify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deceased</a:t>
            </a:r>
            <a:r>
              <a:rPr lang="cs-CZ" dirty="0" smtClean="0"/>
              <a:t>, </a:t>
            </a:r>
            <a:r>
              <a:rPr lang="cs-CZ" dirty="0" err="1" smtClean="0"/>
              <a:t>were</a:t>
            </a:r>
            <a:r>
              <a:rPr lang="cs-CZ" dirty="0" smtClean="0"/>
              <a:t> not </a:t>
            </a:r>
            <a:r>
              <a:rPr lang="cs-CZ" dirty="0" err="1" smtClean="0"/>
              <a:t>directed</a:t>
            </a:r>
            <a:r>
              <a:rPr lang="cs-CZ" dirty="0" smtClean="0"/>
              <a:t> to </a:t>
            </a:r>
            <a:r>
              <a:rPr lang="cs-CZ" dirty="0" err="1" smtClean="0"/>
              <a:t>them</a:t>
            </a:r>
            <a:r>
              <a:rPr lang="cs-CZ" dirty="0" smtClean="0"/>
              <a:t> </a:t>
            </a:r>
            <a:r>
              <a:rPr lang="cs-CZ" dirty="0" err="1" smtClean="0"/>
              <a:t>either</a:t>
            </a:r>
            <a:endParaRPr lang="cs-CZ" dirty="0" smtClean="0"/>
          </a:p>
          <a:p>
            <a:r>
              <a:rPr lang="cs-CZ" dirty="0" smtClean="0"/>
              <a:t>„</a:t>
            </a:r>
            <a:r>
              <a:rPr lang="cs-CZ" dirty="0" err="1" smtClean="0"/>
              <a:t>heroic</a:t>
            </a:r>
            <a:r>
              <a:rPr lang="cs-CZ" dirty="0" smtClean="0"/>
              <a:t> </a:t>
            </a:r>
            <a:r>
              <a:rPr lang="cs-CZ" dirty="0" err="1" smtClean="0"/>
              <a:t>honours</a:t>
            </a:r>
            <a:r>
              <a:rPr lang="cs-CZ" dirty="0" smtClean="0"/>
              <a:t>“ – Alexander </a:t>
            </a:r>
            <a:r>
              <a:rPr lang="cs-CZ" dirty="0" err="1" smtClean="0"/>
              <a:t>the</a:t>
            </a:r>
            <a:r>
              <a:rPr lang="cs-CZ" dirty="0" smtClean="0"/>
              <a:t> Great</a:t>
            </a:r>
          </a:p>
          <a:p>
            <a:endParaRPr lang="cs-CZ" dirty="0" smtClean="0"/>
          </a:p>
          <a:p>
            <a:r>
              <a:rPr lang="cs-CZ" dirty="0" err="1" smtClean="0"/>
              <a:t>Heroes</a:t>
            </a:r>
            <a:r>
              <a:rPr lang="cs-CZ" dirty="0" smtClean="0"/>
              <a:t> – limited </a:t>
            </a:r>
            <a:r>
              <a:rPr lang="cs-CZ" dirty="0" err="1" smtClean="0"/>
              <a:t>space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couldn</a:t>
            </a:r>
            <a:r>
              <a:rPr lang="cs-CZ" dirty="0" smtClean="0"/>
              <a:t>´t </a:t>
            </a:r>
            <a:r>
              <a:rPr lang="cs-CZ" dirty="0" err="1" smtClean="0"/>
              <a:t>intimate</a:t>
            </a:r>
            <a:r>
              <a:rPr lang="cs-CZ" dirty="0" smtClean="0"/>
              <a:t> relations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power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heaven</a:t>
            </a:r>
            <a:endParaRPr lang="cs-CZ" dirty="0" smtClean="0"/>
          </a:p>
          <a:p>
            <a:r>
              <a:rPr lang="cs-CZ" dirty="0" err="1" smtClean="0"/>
              <a:t>Ruler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universal</a:t>
            </a:r>
            <a:r>
              <a:rPr lang="cs-CZ" dirty="0" smtClean="0"/>
              <a:t> </a:t>
            </a:r>
            <a:r>
              <a:rPr lang="cs-CZ" dirty="0" err="1" smtClean="0"/>
              <a:t>power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 </a:t>
            </a:r>
            <a:r>
              <a:rPr lang="cs-CZ" dirty="0" err="1" smtClean="0"/>
              <a:t>god</a:t>
            </a:r>
            <a:r>
              <a:rPr lang="cs-CZ" dirty="0" smtClean="0"/>
              <a:t> </a:t>
            </a:r>
            <a:r>
              <a:rPr lang="cs-CZ" dirty="0" err="1" smtClean="0"/>
              <a:t>lying</a:t>
            </a:r>
            <a:r>
              <a:rPr lang="cs-CZ" dirty="0" smtClean="0"/>
              <a:t> </a:t>
            </a:r>
            <a:r>
              <a:rPr lang="cs-CZ" dirty="0" err="1" smtClean="0"/>
              <a:t>outside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city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king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286512" y="3786190"/>
            <a:ext cx="242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Antiochus III, Louvre</a:t>
            </a:r>
            <a:endParaRPr lang="cs-CZ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4282" y="0"/>
            <a:ext cx="53578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3. GREEK CITIES</a:t>
            </a:r>
          </a:p>
          <a:p>
            <a:endParaRPr lang="cs-CZ" dirty="0" smtClean="0"/>
          </a:p>
          <a:p>
            <a:r>
              <a:rPr lang="cs-CZ" b="1" dirty="0" err="1" smtClean="0"/>
              <a:t>Lysander</a:t>
            </a:r>
            <a:r>
              <a:rPr lang="cs-CZ" dirty="0" smtClean="0"/>
              <a:t> – Spartan </a:t>
            </a:r>
            <a:r>
              <a:rPr lang="cs-CZ" dirty="0" err="1" smtClean="0"/>
              <a:t>general</a:t>
            </a:r>
            <a:r>
              <a:rPr lang="en-US" dirty="0" smtClean="0"/>
              <a:t>, 5</a:t>
            </a:r>
            <a:r>
              <a:rPr lang="en-US" baseline="30000" dirty="0" smtClean="0"/>
              <a:t>th</a:t>
            </a:r>
            <a:r>
              <a:rPr lang="en-US" dirty="0" smtClean="0"/>
              <a:t> /4</a:t>
            </a:r>
            <a:r>
              <a:rPr lang="en-US" baseline="30000" dirty="0" smtClean="0"/>
              <a:t>th</a:t>
            </a:r>
            <a:r>
              <a:rPr lang="en-US" dirty="0" smtClean="0"/>
              <a:t> century BC</a:t>
            </a:r>
          </a:p>
          <a:p>
            <a:pPr>
              <a:buFontTx/>
              <a:buChar char="-"/>
            </a:pPr>
            <a:r>
              <a:rPr lang="cs-CZ" dirty="0" smtClean="0"/>
              <a:t>not </a:t>
            </a:r>
            <a:r>
              <a:rPr lang="cs-CZ" dirty="0" err="1" smtClean="0"/>
              <a:t>of</a:t>
            </a:r>
            <a:r>
              <a:rPr lang="cs-CZ" dirty="0" smtClean="0"/>
              <a:t> a noble </a:t>
            </a:r>
            <a:r>
              <a:rPr lang="cs-CZ" dirty="0" err="1" smtClean="0"/>
              <a:t>origin</a:t>
            </a:r>
            <a:endParaRPr lang="en-US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recieved</a:t>
            </a:r>
            <a:r>
              <a:rPr lang="cs-CZ" dirty="0" smtClean="0"/>
              <a:t> a </a:t>
            </a:r>
            <a:r>
              <a:rPr lang="cs-CZ" dirty="0" err="1" smtClean="0"/>
              <a:t>cult</a:t>
            </a:r>
            <a:r>
              <a:rPr lang="cs-CZ" dirty="0" smtClean="0"/>
              <a:t> on Samos</a:t>
            </a:r>
            <a:r>
              <a:rPr lang="en-US" dirty="0" smtClean="0"/>
              <a:t> as the first mortal during his lifetime</a:t>
            </a:r>
          </a:p>
          <a:p>
            <a:endParaRPr lang="en-US" dirty="0" smtClean="0"/>
          </a:p>
          <a:p>
            <a:pPr marL="800100" lvl="1" indent="-342900">
              <a:buAutoNum type="alphaLcParenR"/>
            </a:pPr>
            <a:r>
              <a:rPr lang="en-US" dirty="0" err="1" smtClean="0"/>
              <a:t>Samians</a:t>
            </a:r>
            <a:r>
              <a:rPr lang="en-US" dirty="0" smtClean="0"/>
              <a:t> erected an altar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Offered him sacrifices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Sang cultic songs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Renamed the festival of Hera the </a:t>
            </a:r>
            <a:r>
              <a:rPr lang="en-US" dirty="0" err="1" smtClean="0"/>
              <a:t>Lysandreaia</a:t>
            </a:r>
            <a:endParaRPr lang="en-US" dirty="0" smtClean="0"/>
          </a:p>
          <a:p>
            <a:pPr marL="800100" lvl="1" indent="-342900"/>
            <a:endParaRPr lang="cs-CZ" dirty="0" smtClean="0"/>
          </a:p>
          <a:p>
            <a:r>
              <a:rPr lang="en-US" dirty="0" smtClean="0"/>
              <a:t>Still a substantial difference between worship of the gods and the </a:t>
            </a:r>
            <a:r>
              <a:rPr lang="en-US" dirty="0" err="1" smtClean="0"/>
              <a:t>honours</a:t>
            </a:r>
            <a:r>
              <a:rPr lang="en-US" dirty="0" smtClean="0"/>
              <a:t> for the mortal: no reference to a cult statue or to a shrine.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cs-CZ" dirty="0" smtClean="0"/>
              <a:t>                                        </a:t>
            </a:r>
          </a:p>
          <a:p>
            <a:pPr lvl="2"/>
            <a:endParaRPr lang="cs-CZ" dirty="0" smtClean="0"/>
          </a:p>
        </p:txBody>
      </p:sp>
      <p:pic>
        <p:nvPicPr>
          <p:cNvPr id="5" name="Obrázek 4" descr="lysa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94" y="642918"/>
            <a:ext cx="3387276" cy="414854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57884" y="4786322"/>
            <a:ext cx="264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Lysander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iodorus pasparus.jpg"/>
          <p:cNvPicPr>
            <a:picLocks noChangeAspect="1"/>
          </p:cNvPicPr>
          <p:nvPr/>
        </p:nvPicPr>
        <p:blipFill>
          <a:blip r:embed="rId2"/>
          <a:srcRect l="11814" r="17299"/>
          <a:stretch>
            <a:fillRect/>
          </a:stretch>
        </p:blipFill>
        <p:spPr>
          <a:xfrm>
            <a:off x="5643570" y="357166"/>
            <a:ext cx="3000396" cy="564357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86446" y="6057781"/>
            <a:ext cx="27860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Diodoros</a:t>
            </a:r>
            <a:r>
              <a:rPr lang="cs-CZ" sz="1400" dirty="0" smtClean="0"/>
              <a:t> </a:t>
            </a:r>
            <a:r>
              <a:rPr lang="cs-CZ" sz="1400" dirty="0" err="1" smtClean="0"/>
              <a:t>Pasparos</a:t>
            </a:r>
            <a:r>
              <a:rPr lang="cs-CZ" sz="1400" dirty="0" smtClean="0"/>
              <a:t> –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cult</a:t>
            </a:r>
            <a:r>
              <a:rPr lang="cs-CZ" sz="1400" dirty="0" smtClean="0"/>
              <a:t> statue </a:t>
            </a:r>
            <a:r>
              <a:rPr lang="cs-CZ" sz="1400" dirty="0" err="1" smtClean="0"/>
              <a:t>from</a:t>
            </a:r>
            <a:r>
              <a:rPr lang="cs-CZ" sz="1400" dirty="0" smtClean="0"/>
              <a:t> his </a:t>
            </a:r>
            <a:r>
              <a:rPr lang="cs-CZ" sz="1400" dirty="0" err="1" smtClean="0"/>
              <a:t>sanctuary</a:t>
            </a:r>
            <a:endParaRPr lang="cs-CZ" sz="1400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42844" y="285728"/>
            <a:ext cx="52149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Divine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individual</a:t>
            </a:r>
            <a:r>
              <a:rPr lang="cs-CZ" dirty="0" smtClean="0"/>
              <a:t> </a:t>
            </a:r>
            <a:r>
              <a:rPr lang="cs-CZ" dirty="0" err="1" smtClean="0"/>
              <a:t>citizens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end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2nd </a:t>
            </a:r>
            <a:r>
              <a:rPr lang="cs-CZ" dirty="0" err="1" smtClean="0"/>
              <a:t>century</a:t>
            </a:r>
            <a:r>
              <a:rPr lang="cs-CZ" dirty="0" smtClean="0"/>
              <a:t> BC</a:t>
            </a:r>
            <a:endParaRPr lang="en-US" dirty="0" smtClean="0"/>
          </a:p>
          <a:p>
            <a:endParaRPr lang="cs-CZ" dirty="0" smtClean="0"/>
          </a:p>
          <a:p>
            <a:r>
              <a:rPr lang="cs-CZ" b="1" dirty="0" err="1" smtClean="0"/>
              <a:t>Diodorus</a:t>
            </a:r>
            <a:r>
              <a:rPr lang="cs-CZ" b="1" dirty="0" smtClean="0"/>
              <a:t> </a:t>
            </a:r>
            <a:r>
              <a:rPr lang="cs-CZ" b="1" dirty="0" err="1" smtClean="0"/>
              <a:t>Pasparos</a:t>
            </a:r>
            <a:r>
              <a:rPr lang="cs-CZ" b="1" dirty="0" smtClean="0"/>
              <a:t> </a:t>
            </a:r>
            <a:r>
              <a:rPr lang="cs-CZ" b="1" dirty="0" err="1" smtClean="0"/>
              <a:t>at</a:t>
            </a:r>
            <a:r>
              <a:rPr lang="cs-CZ" b="1" dirty="0" smtClean="0"/>
              <a:t> </a:t>
            </a:r>
            <a:r>
              <a:rPr lang="cs-CZ" b="1" dirty="0" err="1" smtClean="0"/>
              <a:t>Pergamum</a:t>
            </a:r>
            <a:endParaRPr lang="cs-CZ" b="1" dirty="0" smtClean="0"/>
          </a:p>
          <a:p>
            <a:pPr>
              <a:buFontTx/>
              <a:buChar char="-"/>
            </a:pPr>
            <a:r>
              <a:rPr lang="cs-CZ" dirty="0" smtClean="0"/>
              <a:t>city </a:t>
            </a:r>
            <a:r>
              <a:rPr lang="cs-CZ" dirty="0" err="1" smtClean="0"/>
              <a:t>lost</a:t>
            </a:r>
            <a:r>
              <a:rPr lang="cs-CZ" dirty="0" smtClean="0"/>
              <a:t>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freedom</a:t>
            </a:r>
            <a:r>
              <a:rPr lang="cs-CZ" dirty="0" smtClean="0"/>
              <a:t> – </a:t>
            </a:r>
            <a:r>
              <a:rPr lang="cs-CZ" dirty="0" err="1" smtClean="0"/>
              <a:t>Mithridatic</a:t>
            </a:r>
            <a:r>
              <a:rPr lang="cs-CZ" dirty="0" smtClean="0"/>
              <a:t> </a:t>
            </a:r>
            <a:r>
              <a:rPr lang="cs-CZ" dirty="0" err="1" smtClean="0"/>
              <a:t>War</a:t>
            </a:r>
            <a:r>
              <a:rPr lang="cs-CZ" dirty="0" smtClean="0"/>
              <a:t> </a:t>
            </a:r>
            <a:r>
              <a:rPr lang="cs-CZ" dirty="0" err="1" smtClean="0"/>
              <a:t>against</a:t>
            </a:r>
            <a:r>
              <a:rPr lang="cs-CZ" dirty="0" smtClean="0"/>
              <a:t> Rome (88-85 BC)</a:t>
            </a:r>
          </a:p>
          <a:p>
            <a:pPr>
              <a:buFontTx/>
              <a:buChar char="-"/>
            </a:pPr>
            <a:r>
              <a:rPr lang="cs-CZ" dirty="0" err="1" smtClean="0"/>
              <a:t>Diodorus</a:t>
            </a:r>
            <a:r>
              <a:rPr lang="cs-CZ" dirty="0" smtClean="0"/>
              <a:t> – </a:t>
            </a:r>
            <a:r>
              <a:rPr lang="cs-CZ" dirty="0" err="1" smtClean="0"/>
              <a:t>went</a:t>
            </a:r>
            <a:r>
              <a:rPr lang="cs-CZ" dirty="0" smtClean="0"/>
              <a:t> to Rome – </a:t>
            </a:r>
            <a:r>
              <a:rPr lang="cs-CZ" dirty="0" err="1" smtClean="0"/>
              <a:t>reduced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rate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tribute to Rome</a:t>
            </a:r>
          </a:p>
          <a:p>
            <a:pPr>
              <a:buFontTx/>
              <a:buChar char="-"/>
            </a:pPr>
            <a:r>
              <a:rPr lang="cs-CZ" dirty="0" err="1" smtClean="0"/>
              <a:t>series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divine</a:t>
            </a:r>
            <a:r>
              <a:rPr lang="cs-CZ" dirty="0" smtClean="0"/>
              <a:t> </a:t>
            </a:r>
            <a:r>
              <a:rPr lang="cs-CZ" dirty="0" err="1" smtClean="0"/>
              <a:t>honours</a:t>
            </a:r>
            <a:r>
              <a:rPr lang="cs-CZ" dirty="0" smtClean="0"/>
              <a:t>:</a:t>
            </a:r>
          </a:p>
          <a:p>
            <a:pPr lvl="2"/>
            <a:r>
              <a:rPr lang="cs-CZ" dirty="0" smtClean="0"/>
              <a:t>1st: a </a:t>
            </a:r>
            <a:r>
              <a:rPr lang="cs-CZ" dirty="0" err="1" smtClean="0"/>
              <a:t>tribe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named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him</a:t>
            </a:r>
            <a:endParaRPr lang="cs-CZ" dirty="0" smtClean="0"/>
          </a:p>
          <a:p>
            <a:pPr lvl="2"/>
            <a:r>
              <a:rPr lang="cs-CZ" dirty="0" smtClean="0"/>
              <a:t>        </a:t>
            </a:r>
            <a:r>
              <a:rPr lang="cs-CZ" dirty="0" err="1" smtClean="0"/>
              <a:t>recieved</a:t>
            </a:r>
            <a:r>
              <a:rPr lang="cs-CZ" dirty="0" smtClean="0"/>
              <a:t> a </a:t>
            </a:r>
            <a:r>
              <a:rPr lang="cs-CZ" dirty="0" err="1" smtClean="0"/>
              <a:t>priest</a:t>
            </a:r>
            <a:endParaRPr lang="cs-CZ" dirty="0" smtClean="0"/>
          </a:p>
          <a:p>
            <a:pPr lvl="2"/>
            <a:r>
              <a:rPr lang="cs-CZ" dirty="0" smtClean="0"/>
              <a:t>       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his </a:t>
            </a:r>
            <a:r>
              <a:rPr lang="cs-CZ" dirty="0" err="1" smtClean="0"/>
              <a:t>return</a:t>
            </a:r>
            <a:r>
              <a:rPr lang="cs-CZ" dirty="0" smtClean="0"/>
              <a:t> – </a:t>
            </a:r>
            <a:r>
              <a:rPr lang="cs-CZ" dirty="0" err="1" smtClean="0"/>
              <a:t>commemorated</a:t>
            </a:r>
            <a:r>
              <a:rPr lang="cs-CZ" dirty="0" smtClean="0"/>
              <a:t>      </a:t>
            </a:r>
          </a:p>
          <a:p>
            <a:pPr lvl="2"/>
            <a:r>
              <a:rPr lang="cs-CZ" dirty="0" smtClean="0"/>
              <a:t>        by a festival</a:t>
            </a:r>
          </a:p>
          <a:p>
            <a:pPr lvl="2"/>
            <a:r>
              <a:rPr lang="cs-CZ" dirty="0" smtClean="0"/>
              <a:t>        a </a:t>
            </a:r>
            <a:r>
              <a:rPr lang="cs-CZ" dirty="0" err="1" smtClean="0"/>
              <a:t>sanctuary</a:t>
            </a:r>
            <a:r>
              <a:rPr lang="cs-CZ" dirty="0" smtClean="0"/>
              <a:t> </a:t>
            </a:r>
            <a:r>
              <a:rPr lang="cs-CZ" dirty="0" err="1" smtClean="0"/>
              <a:t>containing</a:t>
            </a:r>
            <a:r>
              <a:rPr lang="cs-CZ" dirty="0" smtClean="0"/>
              <a:t> his </a:t>
            </a:r>
            <a:r>
              <a:rPr lang="cs-CZ" dirty="0" err="1" smtClean="0"/>
              <a:t>cult</a:t>
            </a:r>
            <a:r>
              <a:rPr lang="cs-CZ" dirty="0" smtClean="0"/>
              <a:t> statue </a:t>
            </a:r>
          </a:p>
          <a:p>
            <a:pPr lvl="2"/>
            <a:r>
              <a:rPr lang="cs-CZ" dirty="0" smtClean="0"/>
              <a:t>       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built</a:t>
            </a:r>
            <a:endParaRPr lang="cs-CZ" dirty="0" smtClean="0"/>
          </a:p>
          <a:p>
            <a:pPr lvl="2"/>
            <a:endParaRPr lang="cs-CZ" dirty="0" smtClean="0"/>
          </a:p>
          <a:p>
            <a:pPr lvl="2"/>
            <a:r>
              <a:rPr lang="cs-CZ" dirty="0" smtClean="0"/>
              <a:t>2nd: in </a:t>
            </a:r>
            <a:r>
              <a:rPr lang="cs-CZ" dirty="0" err="1" smtClean="0"/>
              <a:t>the</a:t>
            </a:r>
            <a:r>
              <a:rPr lang="cs-CZ" dirty="0" smtClean="0"/>
              <a:t> gymnasium – a </a:t>
            </a:r>
            <a:r>
              <a:rPr lang="cs-CZ" dirty="0" err="1" smtClean="0"/>
              <a:t>cult</a:t>
            </a:r>
            <a:r>
              <a:rPr lang="cs-CZ" dirty="0" smtClean="0"/>
              <a:t> statue in a    </a:t>
            </a:r>
          </a:p>
          <a:p>
            <a:pPr lvl="2"/>
            <a:r>
              <a:rPr lang="cs-CZ" dirty="0" smtClean="0"/>
              <a:t>         </a:t>
            </a:r>
            <a:r>
              <a:rPr lang="cs-CZ" dirty="0" err="1" smtClean="0"/>
              <a:t>separate</a:t>
            </a:r>
            <a:r>
              <a:rPr lang="cs-CZ" dirty="0" smtClean="0"/>
              <a:t> </a:t>
            </a:r>
            <a:r>
              <a:rPr lang="cs-CZ" dirty="0" err="1" smtClean="0"/>
              <a:t>room</a:t>
            </a:r>
            <a:r>
              <a:rPr lang="cs-CZ" dirty="0" smtClean="0"/>
              <a:t> </a:t>
            </a:r>
            <a:r>
              <a:rPr lang="cs-CZ" dirty="0" err="1" smtClean="0"/>
              <a:t>sharing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throne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   </a:t>
            </a:r>
          </a:p>
          <a:p>
            <a:pPr lvl="2"/>
            <a:r>
              <a:rPr lang="cs-CZ" dirty="0" smtClean="0"/>
              <a:t>        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gods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palaestra</a:t>
            </a:r>
            <a:r>
              <a:rPr lang="cs-CZ" dirty="0" smtClean="0"/>
              <a:t>                          </a:t>
            </a:r>
          </a:p>
          <a:p>
            <a:pPr lvl="2"/>
            <a:endParaRPr lang="cs-CZ" dirty="0" smtClean="0"/>
          </a:p>
          <a:p>
            <a:pPr lvl="2"/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kind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honours</a:t>
            </a:r>
            <a:r>
              <a:rPr lang="cs-CZ" dirty="0" smtClean="0"/>
              <a:t> – </a:t>
            </a:r>
            <a:r>
              <a:rPr lang="cs-CZ" i="1" dirty="0" err="1" smtClean="0"/>
              <a:t>isotheoi</a:t>
            </a:r>
            <a:r>
              <a:rPr lang="cs-CZ" i="1" dirty="0" smtClean="0"/>
              <a:t> </a:t>
            </a:r>
            <a:r>
              <a:rPr lang="cs-CZ" i="1" dirty="0" err="1" smtClean="0"/>
              <a:t>timai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god</a:t>
            </a:r>
            <a:r>
              <a:rPr lang="cs-CZ" dirty="0" smtClean="0"/>
              <a:t>-</a:t>
            </a:r>
            <a:r>
              <a:rPr lang="cs-CZ" dirty="0" err="1" smtClean="0"/>
              <a:t>like</a:t>
            </a:r>
            <a:r>
              <a:rPr lang="cs-CZ" dirty="0" smtClean="0"/>
              <a:t> </a:t>
            </a:r>
            <a:r>
              <a:rPr lang="cs-CZ" dirty="0" err="1" smtClean="0"/>
              <a:t>honours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eroon diadorus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3286124"/>
            <a:ext cx="4071966" cy="3053975"/>
          </a:xfrm>
          <a:prstGeom prst="rect">
            <a:avLst/>
          </a:prstGeom>
        </p:spPr>
      </p:pic>
      <p:pic>
        <p:nvPicPr>
          <p:cNvPr id="2" name="Obrázek 1" descr="heroon diador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5" y="142852"/>
            <a:ext cx="4071965" cy="3053976"/>
          </a:xfrm>
          <a:prstGeom prst="rect">
            <a:avLst/>
          </a:prstGeom>
        </p:spPr>
      </p:pic>
      <p:pic>
        <p:nvPicPr>
          <p:cNvPr id="4" name="Obrázek 3" descr="heroon diadorus 3.jpg"/>
          <p:cNvPicPr>
            <a:picLocks noChangeAspect="1"/>
          </p:cNvPicPr>
          <p:nvPr/>
        </p:nvPicPr>
        <p:blipFill>
          <a:blip r:embed="rId4"/>
          <a:srcRect l="23810" r="4761"/>
          <a:stretch>
            <a:fillRect/>
          </a:stretch>
        </p:blipFill>
        <p:spPr>
          <a:xfrm>
            <a:off x="857224" y="142852"/>
            <a:ext cx="3329545" cy="621510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928794" y="6357958"/>
            <a:ext cx="55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/>
              <a:t>Heroon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Diadoros</a:t>
            </a:r>
            <a:r>
              <a:rPr lang="cs-CZ" sz="1400" dirty="0" smtClean="0"/>
              <a:t> </a:t>
            </a:r>
            <a:r>
              <a:rPr lang="cs-CZ" sz="1400" dirty="0" err="1" smtClean="0"/>
              <a:t>Pasparos</a:t>
            </a:r>
            <a:r>
              <a:rPr lang="cs-CZ" sz="1400" dirty="0" smtClean="0"/>
              <a:t> –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cult</a:t>
            </a:r>
            <a:r>
              <a:rPr lang="cs-CZ" sz="1400" dirty="0" smtClean="0"/>
              <a:t> </a:t>
            </a:r>
            <a:r>
              <a:rPr lang="cs-CZ" sz="1400" dirty="0" err="1" smtClean="0"/>
              <a:t>room</a:t>
            </a:r>
            <a:r>
              <a:rPr lang="cs-CZ" sz="1400" dirty="0" smtClean="0"/>
              <a:t> </a:t>
            </a:r>
            <a:r>
              <a:rPr lang="cs-CZ" sz="1400" dirty="0" err="1" smtClean="0"/>
              <a:t>and</a:t>
            </a:r>
            <a:r>
              <a:rPr lang="cs-CZ" sz="1400" dirty="0" smtClean="0"/>
              <a:t> odeon, Pergamon</a:t>
            </a:r>
          </a:p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eroon diadoru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953034" cy="3714776"/>
          </a:xfrm>
          <a:prstGeom prst="rect">
            <a:avLst/>
          </a:prstGeom>
        </p:spPr>
      </p:pic>
      <p:pic>
        <p:nvPicPr>
          <p:cNvPr id="3" name="Obrázek 2" descr="kohut hero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5" name="Obrázek 4" descr="kohu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285728"/>
            <a:ext cx="3698524" cy="557216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85720" y="4214818"/>
            <a:ext cx="47863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Heroon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Diadoros</a:t>
            </a:r>
            <a:r>
              <a:rPr lang="cs-CZ" sz="1600" dirty="0" smtClean="0"/>
              <a:t> </a:t>
            </a:r>
            <a:r>
              <a:rPr lang="cs-CZ" sz="1600" dirty="0" err="1" smtClean="0"/>
              <a:t>Pasparos</a:t>
            </a:r>
            <a:r>
              <a:rPr lang="cs-CZ" sz="1600" dirty="0" smtClean="0"/>
              <a:t> –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cult</a:t>
            </a:r>
            <a:r>
              <a:rPr lang="cs-CZ" sz="1600" dirty="0" smtClean="0"/>
              <a:t> </a:t>
            </a:r>
            <a:r>
              <a:rPr lang="cs-CZ" sz="1600" dirty="0" err="1" smtClean="0"/>
              <a:t>room</a:t>
            </a:r>
            <a:r>
              <a:rPr lang="cs-CZ" sz="1600" dirty="0" smtClean="0"/>
              <a:t> </a:t>
            </a:r>
            <a:r>
              <a:rPr lang="cs-CZ" sz="1600" dirty="0" err="1" smtClean="0"/>
              <a:t>and</a:t>
            </a:r>
            <a:r>
              <a:rPr lang="cs-CZ" sz="1600" dirty="0" smtClean="0"/>
              <a:t> odeon, Pergamon – </a:t>
            </a:r>
            <a:r>
              <a:rPr lang="cs-CZ" sz="1600" dirty="0" err="1" smtClean="0"/>
              <a:t>marble</a:t>
            </a:r>
            <a:r>
              <a:rPr lang="cs-CZ" sz="1600" dirty="0" smtClean="0"/>
              <a:t> </a:t>
            </a:r>
            <a:r>
              <a:rPr lang="cs-CZ" sz="1600" dirty="0" err="1" smtClean="0"/>
              <a:t>panels</a:t>
            </a:r>
            <a:endParaRPr lang="cs-CZ" sz="16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4. ROME</a:t>
            </a:r>
          </a:p>
          <a:p>
            <a:r>
              <a:rPr lang="cs-CZ" u="sng" dirty="0" smtClean="0"/>
              <a:t>I Public </a:t>
            </a:r>
            <a:r>
              <a:rPr lang="cs-CZ" u="sng" dirty="0" err="1" smtClean="0"/>
              <a:t>sphere</a:t>
            </a:r>
            <a:endParaRPr lang="cs-CZ" u="sng" dirty="0" smtClean="0"/>
          </a:p>
          <a:p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regal</a:t>
            </a:r>
            <a:r>
              <a:rPr lang="cs-CZ" i="1" dirty="0" smtClean="0"/>
              <a:t> period </a:t>
            </a:r>
            <a:r>
              <a:rPr lang="cs-CZ" dirty="0" smtClean="0"/>
              <a:t>– </a:t>
            </a:r>
            <a:r>
              <a:rPr lang="cs-CZ" dirty="0" err="1" smtClean="0"/>
              <a:t>kings</a:t>
            </a:r>
            <a:r>
              <a:rPr lang="cs-CZ" dirty="0" smtClean="0"/>
              <a:t> put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 much </a:t>
            </a:r>
            <a:r>
              <a:rPr lang="cs-CZ" dirty="0" err="1" smtClean="0"/>
              <a:t>closer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gods</a:t>
            </a:r>
            <a:r>
              <a:rPr lang="cs-CZ" dirty="0" smtClean="0"/>
              <a:t> </a:t>
            </a:r>
            <a:r>
              <a:rPr lang="cs-CZ" dirty="0" err="1" smtClean="0"/>
              <a:t>than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    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cs-CZ" b="1" dirty="0" smtClean="0"/>
              <a:t>Romulus</a:t>
            </a:r>
            <a:r>
              <a:rPr lang="cs-CZ" dirty="0" smtClean="0"/>
              <a:t> – </a:t>
            </a:r>
            <a:r>
              <a:rPr lang="cs-CZ" dirty="0" err="1" smtClean="0"/>
              <a:t>after</a:t>
            </a:r>
            <a:r>
              <a:rPr lang="cs-CZ" dirty="0" smtClean="0"/>
              <a:t> his </a:t>
            </a:r>
            <a:r>
              <a:rPr lang="cs-CZ" dirty="0" err="1" smtClean="0"/>
              <a:t>death</a:t>
            </a:r>
            <a:r>
              <a:rPr lang="cs-CZ" dirty="0" smtClean="0"/>
              <a:t> (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disappearance</a:t>
            </a:r>
            <a:r>
              <a:rPr lang="cs-CZ" dirty="0" smtClean="0"/>
              <a:t>) – </a:t>
            </a:r>
            <a:r>
              <a:rPr lang="cs-CZ" dirty="0" err="1" smtClean="0"/>
              <a:t>worshipped</a:t>
            </a:r>
            <a:r>
              <a:rPr lang="cs-CZ" dirty="0" smtClean="0"/>
              <a:t> as </a:t>
            </a:r>
            <a:r>
              <a:rPr lang="cs-CZ" dirty="0" err="1" smtClean="0"/>
              <a:t>Quirinus</a:t>
            </a:r>
            <a:r>
              <a:rPr lang="cs-CZ" dirty="0" smtClean="0"/>
              <a:t> </a:t>
            </a:r>
          </a:p>
          <a:p>
            <a:endParaRPr lang="cs-CZ" b="1" dirty="0" smtClean="0"/>
          </a:p>
          <a:p>
            <a:r>
              <a:rPr lang="cs-CZ" b="1" dirty="0" smtClean="0"/>
              <a:t>           </a:t>
            </a:r>
            <a:r>
              <a:rPr lang="cs-CZ" b="1" dirty="0" err="1" smtClean="0"/>
              <a:t>Servius</a:t>
            </a:r>
            <a:r>
              <a:rPr lang="cs-CZ" b="1" dirty="0" smtClean="0"/>
              <a:t> </a:t>
            </a:r>
            <a:r>
              <a:rPr lang="cs-CZ" b="1" dirty="0" err="1" smtClean="0"/>
              <a:t>Tullius</a:t>
            </a:r>
            <a:r>
              <a:rPr lang="cs-CZ" b="1" dirty="0" smtClean="0"/>
              <a:t> </a:t>
            </a:r>
            <a:r>
              <a:rPr lang="cs-CZ" dirty="0" smtClean="0"/>
              <a:t>– a </a:t>
            </a:r>
            <a:r>
              <a:rPr lang="cs-CZ" dirty="0" err="1" smtClean="0"/>
              <a:t>friendly</a:t>
            </a:r>
            <a:r>
              <a:rPr lang="cs-CZ" dirty="0" smtClean="0"/>
              <a:t> </a:t>
            </a:r>
            <a:r>
              <a:rPr lang="cs-CZ" dirty="0" err="1" smtClean="0"/>
              <a:t>relationship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goddess</a:t>
            </a:r>
            <a:r>
              <a:rPr lang="cs-CZ" dirty="0" smtClean="0"/>
              <a:t> Fortuna, </a:t>
            </a:r>
            <a:r>
              <a:rPr lang="cs-CZ" dirty="0" err="1" smtClean="0"/>
              <a:t>chosen</a:t>
            </a:r>
            <a:r>
              <a:rPr lang="cs-CZ" dirty="0" smtClean="0"/>
              <a:t> to </a:t>
            </a:r>
            <a:r>
              <a:rPr lang="cs-CZ" dirty="0" err="1" smtClean="0"/>
              <a:t>reign</a:t>
            </a:r>
            <a:r>
              <a:rPr lang="cs-CZ" dirty="0" smtClean="0"/>
              <a:t> by a 		     </a:t>
            </a:r>
            <a:r>
              <a:rPr lang="cs-CZ" dirty="0" err="1" smtClean="0"/>
              <a:t>prophecy</a:t>
            </a:r>
            <a:r>
              <a:rPr lang="cs-CZ" dirty="0" smtClean="0"/>
              <a:t> in his </a:t>
            </a:r>
            <a:r>
              <a:rPr lang="cs-CZ" dirty="0" err="1" smtClean="0"/>
              <a:t>early</a:t>
            </a:r>
            <a:r>
              <a:rPr lang="cs-CZ" dirty="0" smtClean="0"/>
              <a:t> </a:t>
            </a:r>
            <a:r>
              <a:rPr lang="cs-CZ" dirty="0" err="1" smtClean="0"/>
              <a:t>childhood</a:t>
            </a:r>
            <a:endParaRPr lang="cs-CZ" dirty="0" smtClean="0"/>
          </a:p>
          <a:p>
            <a:endParaRPr lang="cs-CZ" dirty="0" smtClean="0"/>
          </a:p>
          <a:p>
            <a:r>
              <a:rPr lang="cs-CZ" b="1" dirty="0" smtClean="0"/>
              <a:t>            </a:t>
            </a:r>
            <a:r>
              <a:rPr lang="cs-CZ" b="1" dirty="0" err="1" smtClean="0"/>
              <a:t>Army</a:t>
            </a:r>
            <a:r>
              <a:rPr lang="cs-CZ" b="1" dirty="0" smtClean="0"/>
              <a:t> </a:t>
            </a:r>
            <a:r>
              <a:rPr lang="cs-CZ" b="1" dirty="0" err="1" smtClean="0"/>
              <a:t>leaders</a:t>
            </a:r>
            <a:r>
              <a:rPr lang="cs-CZ" b="1" dirty="0" smtClean="0"/>
              <a:t> </a:t>
            </a:r>
            <a:r>
              <a:rPr lang="cs-CZ" dirty="0" smtClean="0"/>
              <a:t>–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triumph</a:t>
            </a:r>
            <a:r>
              <a:rPr lang="cs-CZ" dirty="0" smtClean="0"/>
              <a:t> – more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less</a:t>
            </a:r>
            <a:r>
              <a:rPr lang="cs-CZ" dirty="0" smtClean="0"/>
              <a:t> </a:t>
            </a:r>
            <a:r>
              <a:rPr lang="cs-CZ" dirty="0" err="1" smtClean="0"/>
              <a:t>worshipped</a:t>
            </a:r>
            <a:r>
              <a:rPr lang="cs-CZ" dirty="0" smtClean="0"/>
              <a:t> as a </a:t>
            </a:r>
            <a:r>
              <a:rPr lang="cs-CZ" dirty="0" err="1" smtClean="0"/>
              <a:t>deity</a:t>
            </a:r>
            <a:endParaRPr lang="cs-CZ" dirty="0" smtClean="0"/>
          </a:p>
          <a:p>
            <a:r>
              <a:rPr lang="cs-CZ" dirty="0" smtClean="0"/>
              <a:t>	</a:t>
            </a:r>
            <a:r>
              <a:rPr lang="en-US" dirty="0" smtClean="0"/>
              <a:t>(</a:t>
            </a:r>
            <a:r>
              <a:rPr lang="cs-CZ" dirty="0" err="1" smtClean="0"/>
              <a:t>Tertullian</a:t>
            </a:r>
            <a:r>
              <a:rPr lang="cs-CZ" dirty="0" smtClean="0"/>
              <a:t> (160 AD – 225 AD)</a:t>
            </a:r>
            <a:r>
              <a:rPr lang="en-US" dirty="0" smtClean="0"/>
              <a:t>:</a:t>
            </a:r>
            <a:r>
              <a:rPr lang="cs-CZ" i="1" dirty="0" err="1" smtClean="0"/>
              <a:t>Respice</a:t>
            </a:r>
            <a:r>
              <a:rPr lang="cs-CZ" i="1" dirty="0" smtClean="0"/>
              <a:t> post </a:t>
            </a:r>
            <a:r>
              <a:rPr lang="cs-CZ" i="1" dirty="0" err="1" smtClean="0"/>
              <a:t>te</a:t>
            </a:r>
            <a:r>
              <a:rPr lang="cs-CZ" i="1" dirty="0" smtClean="0"/>
              <a:t>, </a:t>
            </a:r>
            <a:r>
              <a:rPr lang="cs-CZ" i="1" dirty="0" err="1" smtClean="0"/>
              <a:t>hominem</a:t>
            </a:r>
            <a:r>
              <a:rPr lang="cs-CZ" i="1" dirty="0" smtClean="0"/>
              <a:t> memento </a:t>
            </a:r>
            <a:r>
              <a:rPr lang="cs-CZ" i="1" dirty="0" err="1" smtClean="0"/>
              <a:t>te</a:t>
            </a:r>
            <a:r>
              <a:rPr lang="en-US" dirty="0" smtClean="0"/>
              <a:t>)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	</a:t>
            </a:r>
          </a:p>
          <a:p>
            <a:endParaRPr lang="cs-CZ" dirty="0"/>
          </a:p>
        </p:txBody>
      </p:sp>
      <p:pic>
        <p:nvPicPr>
          <p:cNvPr id="3" name="Obrázek 2" descr="triumf.JPG"/>
          <p:cNvPicPr>
            <a:picLocks noChangeAspect="1"/>
          </p:cNvPicPr>
          <p:nvPr/>
        </p:nvPicPr>
        <p:blipFill>
          <a:blip r:embed="rId2"/>
          <a:srcRect t="22155"/>
          <a:stretch>
            <a:fillRect/>
          </a:stretch>
        </p:blipFill>
        <p:spPr>
          <a:xfrm>
            <a:off x="571472" y="3143248"/>
            <a:ext cx="7585813" cy="29289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42910" y="6143644"/>
            <a:ext cx="757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 triumph – in the regal </a:t>
            </a:r>
            <a:r>
              <a:rPr lang="en-US" sz="1400" dirty="0" err="1" smtClean="0"/>
              <a:t>pariod</a:t>
            </a:r>
            <a:r>
              <a:rPr lang="en-US" sz="1400" dirty="0" smtClean="0"/>
              <a:t> awarded to: Romulus (?), </a:t>
            </a:r>
            <a:r>
              <a:rPr lang="en-US" sz="1400" dirty="0" err="1" smtClean="0"/>
              <a:t>Ancus</a:t>
            </a:r>
            <a:r>
              <a:rPr lang="en-US" sz="1400" dirty="0" smtClean="0"/>
              <a:t> </a:t>
            </a:r>
            <a:r>
              <a:rPr lang="en-US" sz="1400" dirty="0" err="1" smtClean="0"/>
              <a:t>Marcius</a:t>
            </a:r>
            <a:r>
              <a:rPr lang="en-US" sz="1400" dirty="0" smtClean="0"/>
              <a:t>, </a:t>
            </a:r>
            <a:r>
              <a:rPr lang="en-US" sz="1400" dirty="0" err="1" smtClean="0"/>
              <a:t>Tarquinius</a:t>
            </a:r>
            <a:r>
              <a:rPr lang="en-US" sz="1400" dirty="0" smtClean="0"/>
              <a:t> </a:t>
            </a:r>
            <a:r>
              <a:rPr lang="en-US" sz="1400" dirty="0" err="1" smtClean="0"/>
              <a:t>Priscus</a:t>
            </a:r>
            <a:r>
              <a:rPr lang="en-US" sz="1400" dirty="0" smtClean="0"/>
              <a:t>, </a:t>
            </a:r>
            <a:r>
              <a:rPr lang="en-US" sz="1400" dirty="0" err="1" smtClean="0"/>
              <a:t>Servius</a:t>
            </a:r>
            <a:r>
              <a:rPr lang="en-US" sz="1400" dirty="0" smtClean="0"/>
              <a:t> </a:t>
            </a:r>
            <a:r>
              <a:rPr lang="en-US" sz="1400" dirty="0" err="1" smtClean="0"/>
              <a:t>Tullius</a:t>
            </a:r>
            <a:r>
              <a:rPr lang="en-US" sz="1400" dirty="0" smtClean="0"/>
              <a:t>, </a:t>
            </a:r>
            <a:r>
              <a:rPr lang="en-US" sz="1400" dirty="0" err="1" smtClean="0"/>
              <a:t>Tarquinius</a:t>
            </a:r>
            <a:r>
              <a:rPr lang="en-US" sz="1400" dirty="0" smtClean="0"/>
              <a:t> </a:t>
            </a:r>
            <a:r>
              <a:rPr lang="en-US" sz="1400" dirty="0" err="1" smtClean="0"/>
              <a:t>Superbus</a:t>
            </a:r>
            <a:r>
              <a:rPr lang="en-US" sz="1400" dirty="0" smtClean="0"/>
              <a:t> and some generals (</a:t>
            </a:r>
            <a:r>
              <a:rPr lang="en-US" sz="1400" i="1" dirty="0" err="1" smtClean="0"/>
              <a:t>Fasti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triumphales</a:t>
            </a:r>
            <a:r>
              <a:rPr lang="en-US" sz="1400" dirty="0" smtClean="0"/>
              <a:t>)</a:t>
            </a:r>
            <a:endParaRPr lang="cs-CZ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2844" y="714356"/>
            <a:ext cx="47863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</a:t>
            </a:r>
            <a:r>
              <a:rPr lang="cs-CZ" dirty="0" err="1" smtClean="0"/>
              <a:t>individuals</a:t>
            </a:r>
            <a:r>
              <a:rPr lang="cs-CZ" dirty="0" smtClean="0"/>
              <a:t> (</a:t>
            </a:r>
            <a:r>
              <a:rPr lang="cs-CZ" dirty="0" err="1" smtClean="0"/>
              <a:t>imperatores</a:t>
            </a:r>
            <a:r>
              <a:rPr lang="cs-CZ" dirty="0" smtClean="0"/>
              <a:t>):</a:t>
            </a:r>
            <a:endParaRPr lang="en-US" dirty="0" smtClean="0"/>
          </a:p>
          <a:p>
            <a:endParaRPr lang="cs-CZ" dirty="0" smtClean="0"/>
          </a:p>
          <a:p>
            <a:pPr marL="342900" indent="-342900">
              <a:buAutoNum type="alphaLcParenR"/>
            </a:pPr>
            <a:r>
              <a:rPr lang="en-US" b="1" dirty="0" err="1" smtClean="0"/>
              <a:t>Publius</a:t>
            </a:r>
            <a:r>
              <a:rPr lang="en-US" b="1" dirty="0" smtClean="0"/>
              <a:t> Cornelius </a:t>
            </a:r>
            <a:r>
              <a:rPr lang="cs-CZ" b="1" dirty="0" err="1" smtClean="0"/>
              <a:t>Scipio</a:t>
            </a:r>
            <a:r>
              <a:rPr lang="cs-CZ" b="1" dirty="0" smtClean="0"/>
              <a:t> </a:t>
            </a:r>
            <a:r>
              <a:rPr lang="cs-CZ" b="1" dirty="0" err="1" smtClean="0"/>
              <a:t>Africanus</a:t>
            </a:r>
            <a:endParaRPr lang="en-US" b="1" dirty="0" smtClean="0"/>
          </a:p>
          <a:p>
            <a:pPr marL="342900" indent="-342900"/>
            <a:r>
              <a:rPr lang="en-US" b="1" dirty="0" smtClean="0"/>
              <a:t>     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member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aristocracy</a:t>
            </a:r>
            <a:r>
              <a:rPr lang="cs-CZ" dirty="0" smtClean="0"/>
              <a:t>, </a:t>
            </a:r>
            <a:r>
              <a:rPr lang="cs-CZ" dirty="0" err="1" smtClean="0"/>
              <a:t>who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battle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Hannibal</a:t>
            </a:r>
            <a:r>
              <a:rPr lang="cs-CZ" dirty="0" smtClean="0"/>
              <a:t>, </a:t>
            </a:r>
            <a:r>
              <a:rPr lang="cs-CZ" dirty="0" err="1" smtClean="0"/>
              <a:t>gained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status </a:t>
            </a:r>
            <a:r>
              <a:rPr lang="cs-CZ" dirty="0" err="1" smtClean="0"/>
              <a:t>highly</a:t>
            </a:r>
            <a:r>
              <a:rPr lang="cs-CZ" dirty="0" smtClean="0"/>
              <a:t> </a:t>
            </a:r>
            <a:r>
              <a:rPr lang="cs-CZ" dirty="0" err="1" smtClean="0"/>
              <a:t>exceeding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aristocrats</a:t>
            </a:r>
            <a:endParaRPr lang="en-US" dirty="0" smtClean="0"/>
          </a:p>
          <a:p>
            <a:pPr marL="342900" indent="-342900"/>
            <a:r>
              <a:rPr lang="en-US" dirty="0" smtClean="0"/>
              <a:t>     </a:t>
            </a:r>
            <a:r>
              <a:rPr lang="cs-CZ" dirty="0" smtClean="0"/>
              <a:t> - </a:t>
            </a:r>
            <a:r>
              <a:rPr lang="cs-CZ" dirty="0" err="1" smtClean="0"/>
              <a:t>close</a:t>
            </a:r>
            <a:r>
              <a:rPr lang="cs-CZ" dirty="0" smtClean="0"/>
              <a:t> </a:t>
            </a:r>
            <a:r>
              <a:rPr lang="cs-CZ" dirty="0" err="1" smtClean="0"/>
              <a:t>relationship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en-US" dirty="0" err="1" smtClean="0"/>
              <a:t>J</a:t>
            </a:r>
            <a:r>
              <a:rPr lang="cs-CZ" dirty="0" err="1" smtClean="0"/>
              <a:t>upiter</a:t>
            </a:r>
            <a:r>
              <a:rPr lang="cs-CZ" dirty="0" smtClean="0"/>
              <a:t> </a:t>
            </a:r>
            <a:r>
              <a:rPr lang="cs-CZ" dirty="0" err="1" smtClean="0"/>
              <a:t>Capitoline</a:t>
            </a:r>
            <a:endParaRPr lang="en-US" dirty="0" smtClean="0"/>
          </a:p>
          <a:p>
            <a:pPr marL="342900" indent="-342900"/>
            <a:r>
              <a:rPr lang="en-US" dirty="0" smtClean="0"/>
              <a:t>      </a:t>
            </a:r>
            <a:r>
              <a:rPr lang="cs-CZ" dirty="0" smtClean="0"/>
              <a:t>- </a:t>
            </a:r>
            <a:r>
              <a:rPr lang="en-US" dirty="0" smtClean="0"/>
              <a:t>in </a:t>
            </a:r>
            <a:r>
              <a:rPr lang="cs-CZ" dirty="0" err="1" smtClean="0"/>
              <a:t>favour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god</a:t>
            </a:r>
            <a:r>
              <a:rPr lang="en-US" dirty="0" smtClean="0"/>
              <a:t>s</a:t>
            </a:r>
          </a:p>
          <a:p>
            <a:pPr marL="342900" indent="-342900"/>
            <a:r>
              <a:rPr lang="en-US" dirty="0" smtClean="0"/>
              <a:t>      - legends about his divine origin – similar to those of Alexander the Great</a:t>
            </a:r>
          </a:p>
          <a:p>
            <a:r>
              <a:rPr lang="en-US" dirty="0" smtClean="0"/>
              <a:t>      </a:t>
            </a:r>
            <a:r>
              <a:rPr lang="cs-CZ" dirty="0" smtClean="0"/>
              <a:t>- </a:t>
            </a:r>
            <a:r>
              <a:rPr lang="cs-CZ" dirty="0" err="1" smtClean="0"/>
              <a:t>divine</a:t>
            </a:r>
            <a:r>
              <a:rPr lang="cs-CZ" dirty="0" smtClean="0"/>
              <a:t> </a:t>
            </a:r>
            <a:r>
              <a:rPr lang="cs-CZ" dirty="0" err="1" smtClean="0"/>
              <a:t>origin</a:t>
            </a:r>
            <a:r>
              <a:rPr lang="cs-CZ" dirty="0" smtClean="0"/>
              <a:t> –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cs-CZ" dirty="0" err="1" smtClean="0"/>
              <a:t>appear</a:t>
            </a:r>
            <a:r>
              <a:rPr lang="cs-CZ" dirty="0" smtClean="0"/>
              <a:t> in </a:t>
            </a:r>
            <a:r>
              <a:rPr lang="cs-CZ" dirty="0" err="1" smtClean="0"/>
              <a:t>unch</a:t>
            </a:r>
            <a:r>
              <a:rPr lang="en-US" dirty="0" smtClean="0"/>
              <a:t>a</a:t>
            </a:r>
            <a:r>
              <a:rPr lang="cs-CZ" dirty="0" err="1" smtClean="0"/>
              <a:t>nged</a:t>
            </a:r>
            <a:r>
              <a:rPr lang="cs-CZ" dirty="0" smtClean="0"/>
              <a:t> </a:t>
            </a:r>
            <a:r>
              <a:rPr lang="en-US" dirty="0" smtClean="0"/>
              <a:t>      </a:t>
            </a:r>
          </a:p>
          <a:p>
            <a:r>
              <a:rPr lang="en-US" dirty="0" smtClean="0"/>
              <a:t>       </a:t>
            </a:r>
            <a:r>
              <a:rPr lang="cs-CZ" dirty="0" err="1" smtClean="0"/>
              <a:t>form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birth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Augustus</a:t>
            </a:r>
            <a:endParaRPr lang="en-US" dirty="0" smtClean="0"/>
          </a:p>
          <a:p>
            <a:r>
              <a:rPr lang="en-US" dirty="0" smtClean="0"/>
              <a:t>      - Apotheosis – 50 BC – Cicero – describing     </a:t>
            </a:r>
          </a:p>
          <a:p>
            <a:r>
              <a:rPr lang="en-US" dirty="0" smtClean="0"/>
              <a:t>      Scipio </a:t>
            </a:r>
            <a:r>
              <a:rPr lang="en-US" dirty="0" err="1" smtClean="0"/>
              <a:t>Africanus</a:t>
            </a:r>
            <a:r>
              <a:rPr lang="en-US" dirty="0" smtClean="0"/>
              <a:t> – became a star – a symbol of   </a:t>
            </a:r>
          </a:p>
          <a:p>
            <a:r>
              <a:rPr lang="en-US" dirty="0" smtClean="0"/>
              <a:t>      apotheosis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	</a:t>
            </a:r>
            <a:endParaRPr lang="cs-CZ" dirty="0"/>
          </a:p>
        </p:txBody>
      </p:sp>
      <p:pic>
        <p:nvPicPr>
          <p:cNvPr id="3" name="Obrázek 2" descr="scipio africanus.jpg"/>
          <p:cNvPicPr>
            <a:picLocks noChangeAspect="1"/>
          </p:cNvPicPr>
          <p:nvPr/>
        </p:nvPicPr>
        <p:blipFill>
          <a:blip r:embed="rId2"/>
          <a:srcRect l="9910" t="3279" r="8831"/>
          <a:stretch>
            <a:fillRect/>
          </a:stretch>
        </p:blipFill>
        <p:spPr>
          <a:xfrm>
            <a:off x="5357818" y="857231"/>
            <a:ext cx="3000396" cy="431764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57158" y="4857760"/>
            <a:ext cx="5072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b)</a:t>
            </a:r>
            <a:r>
              <a:rPr lang="cs-CZ" dirty="0" smtClean="0"/>
              <a:t> </a:t>
            </a:r>
            <a:r>
              <a:rPr lang="cs-CZ" b="1" dirty="0" err="1" smtClean="0"/>
              <a:t>Tiberius</a:t>
            </a:r>
            <a:r>
              <a:rPr lang="cs-CZ" b="1" dirty="0" smtClean="0"/>
              <a:t>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Gaius</a:t>
            </a:r>
            <a:r>
              <a:rPr lang="cs-CZ" b="1" dirty="0" smtClean="0"/>
              <a:t> </a:t>
            </a:r>
            <a:r>
              <a:rPr lang="cs-CZ" b="1" dirty="0" err="1" smtClean="0"/>
              <a:t>Gracchus</a:t>
            </a:r>
            <a:endParaRPr lang="en-US" b="1" dirty="0" smtClean="0"/>
          </a:p>
          <a:p>
            <a:r>
              <a:rPr lang="en-US" dirty="0" smtClean="0"/>
              <a:t>-</a:t>
            </a:r>
            <a:r>
              <a:rPr lang="en-US" b="1" dirty="0" smtClean="0"/>
              <a:t> </a:t>
            </a:r>
            <a:r>
              <a:rPr lang="cs-CZ" dirty="0" err="1" smtClean="0"/>
              <a:t>statues</a:t>
            </a:r>
            <a:r>
              <a:rPr lang="cs-CZ" dirty="0" smtClean="0"/>
              <a:t> </a:t>
            </a:r>
            <a:r>
              <a:rPr lang="cs-CZ" dirty="0" err="1" smtClean="0"/>
              <a:t>placed</a:t>
            </a:r>
            <a:r>
              <a:rPr lang="cs-CZ" dirty="0" smtClean="0"/>
              <a:t> in public </a:t>
            </a:r>
            <a:r>
              <a:rPr lang="cs-CZ" dirty="0" err="1" smtClean="0"/>
              <a:t>places</a:t>
            </a:r>
            <a:r>
              <a:rPr lang="cs-CZ" dirty="0" smtClean="0"/>
              <a:t> –</a:t>
            </a:r>
            <a:r>
              <a:rPr lang="cs-CZ" dirty="0" err="1" smtClean="0"/>
              <a:t>compita</a:t>
            </a:r>
            <a:r>
              <a:rPr lang="cs-CZ" dirty="0" smtClean="0"/>
              <a:t>,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cs-CZ" dirty="0" err="1" smtClean="0"/>
              <a:t>sacrifices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crops</a:t>
            </a:r>
            <a:r>
              <a:rPr lang="cs-CZ" dirty="0" smtClean="0"/>
              <a:t> in </a:t>
            </a:r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seasons</a:t>
            </a:r>
            <a:r>
              <a:rPr lang="cs-CZ" dirty="0" smtClean="0"/>
              <a:t>, </a:t>
            </a:r>
            <a:r>
              <a:rPr lang="cs-CZ" dirty="0" err="1" smtClean="0"/>
              <a:t>worship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r>
              <a:rPr lang="cs-CZ" b="1" dirty="0" smtClean="0"/>
              <a:t>c) </a:t>
            </a:r>
            <a:r>
              <a:rPr lang="cs-CZ" b="1" dirty="0" err="1" smtClean="0"/>
              <a:t>Marius</a:t>
            </a:r>
            <a:r>
              <a:rPr lang="cs-CZ" b="1" dirty="0" smtClean="0"/>
              <a:t> </a:t>
            </a:r>
            <a:r>
              <a:rPr lang="cs-CZ" b="1" dirty="0" err="1" smtClean="0"/>
              <a:t>Gratidianus</a:t>
            </a:r>
            <a:r>
              <a:rPr lang="cs-CZ" b="1" dirty="0" smtClean="0"/>
              <a:t> </a:t>
            </a:r>
            <a:endParaRPr lang="en-US" b="1" dirty="0" smtClean="0"/>
          </a:p>
          <a:p>
            <a:r>
              <a:rPr lang="en-US" dirty="0" smtClean="0"/>
              <a:t>-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a </a:t>
            </a:r>
            <a:r>
              <a:rPr lang="cs-CZ" dirty="0" err="1" smtClean="0"/>
              <a:t>currency</a:t>
            </a:r>
            <a:r>
              <a:rPr lang="cs-CZ" dirty="0" smtClean="0"/>
              <a:t> </a:t>
            </a:r>
            <a:r>
              <a:rPr lang="cs-CZ" dirty="0" err="1" smtClean="0"/>
              <a:t>reform</a:t>
            </a:r>
            <a:r>
              <a:rPr lang="cs-CZ" dirty="0" smtClean="0"/>
              <a:t>, 85 BC, </a:t>
            </a:r>
            <a:r>
              <a:rPr lang="cs-CZ" dirty="0" err="1" smtClean="0"/>
              <a:t>statues</a:t>
            </a:r>
            <a:r>
              <a:rPr lang="cs-CZ" dirty="0" smtClean="0"/>
              <a:t> </a:t>
            </a:r>
            <a:r>
              <a:rPr lang="cs-CZ" dirty="0" err="1" smtClean="0"/>
              <a:t>displayed</a:t>
            </a:r>
            <a:r>
              <a:rPr lang="cs-CZ" dirty="0" smtClean="0"/>
              <a:t> in </a:t>
            </a:r>
            <a:r>
              <a:rPr lang="cs-CZ" dirty="0" err="1" smtClean="0"/>
              <a:t>compit</a:t>
            </a:r>
            <a:r>
              <a:rPr lang="en-US" dirty="0" smtClean="0"/>
              <a:t>a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4282" y="0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republican</a:t>
            </a:r>
            <a:r>
              <a:rPr lang="cs-CZ" i="1" dirty="0" smtClean="0"/>
              <a:t> period </a:t>
            </a:r>
            <a:r>
              <a:rPr lang="cs-CZ" dirty="0" smtClean="0"/>
              <a:t>– </a:t>
            </a:r>
            <a:r>
              <a:rPr lang="cs-CZ" dirty="0" err="1" smtClean="0"/>
              <a:t>several</a:t>
            </a:r>
            <a:r>
              <a:rPr lang="cs-CZ" dirty="0" smtClean="0"/>
              <a:t> </a:t>
            </a:r>
            <a:r>
              <a:rPr lang="cs-CZ" dirty="0" err="1" smtClean="0"/>
              <a:t>historical</a:t>
            </a:r>
            <a:r>
              <a:rPr lang="cs-CZ" dirty="0" smtClean="0"/>
              <a:t> </a:t>
            </a:r>
            <a:r>
              <a:rPr lang="cs-CZ" dirty="0" err="1" smtClean="0"/>
              <a:t>moments</a:t>
            </a:r>
            <a:r>
              <a:rPr lang="cs-CZ" dirty="0" smtClean="0"/>
              <a:t> – </a:t>
            </a:r>
            <a:r>
              <a:rPr lang="cs-CZ" dirty="0" err="1" smtClean="0"/>
              <a:t>inspiration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imperial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86380" y="5286388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Publius</a:t>
            </a:r>
            <a:r>
              <a:rPr lang="en-US" sz="1400" dirty="0" smtClean="0"/>
              <a:t> Cornelius Scipio </a:t>
            </a:r>
            <a:r>
              <a:rPr lang="en-US" sz="1400" dirty="0" err="1" smtClean="0"/>
              <a:t>Africanus</a:t>
            </a:r>
            <a:r>
              <a:rPr lang="en-US" sz="1400" dirty="0" smtClean="0"/>
              <a:t>, bronze, Naples, National Archaeological Museum</a:t>
            </a:r>
            <a:endParaRPr lang="cs-CZ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00034" y="214290"/>
            <a:ext cx="800105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US" dirty="0" smtClean="0"/>
              <a:t>imperial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?</a:t>
            </a:r>
            <a:endParaRPr lang="en-US" dirty="0" smtClean="0"/>
          </a:p>
          <a:p>
            <a:r>
              <a:rPr lang="en-US" dirty="0" smtClean="0"/>
              <a:t>- assimilating an emperor and deity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beginnings</a:t>
            </a:r>
            <a:r>
              <a:rPr lang="cs-CZ" dirty="0" smtClean="0"/>
              <a:t>:</a:t>
            </a:r>
          </a:p>
          <a:p>
            <a:r>
              <a:rPr lang="en-US" dirty="0" smtClean="0"/>
              <a:t>Later u</a:t>
            </a:r>
            <a:r>
              <a:rPr lang="cs-CZ" dirty="0" err="1" smtClean="0"/>
              <a:t>nitary</a:t>
            </a:r>
            <a:r>
              <a:rPr lang="cs-CZ" dirty="0" smtClean="0"/>
              <a:t> </a:t>
            </a:r>
            <a:r>
              <a:rPr lang="cs-CZ" dirty="0" err="1" smtClean="0"/>
              <a:t>concept</a:t>
            </a:r>
            <a:r>
              <a:rPr lang="en-US" dirty="0" smtClean="0"/>
              <a:t>, but</a:t>
            </a:r>
            <a:r>
              <a:rPr lang="cs-CZ" dirty="0" smtClean="0"/>
              <a:t> </a:t>
            </a:r>
            <a:r>
              <a:rPr lang="cs-CZ" dirty="0" err="1" smtClean="0"/>
              <a:t>also</a:t>
            </a:r>
            <a:r>
              <a:rPr lang="cs-CZ" dirty="0" smtClean="0"/>
              <a:t>:</a:t>
            </a:r>
          </a:p>
          <a:p>
            <a:pPr marL="342900" indent="-342900">
              <a:buAutoNum type="alphaLcParenR"/>
            </a:pPr>
            <a:r>
              <a:rPr lang="cs-CZ" dirty="0" err="1" smtClean="0"/>
              <a:t>Initial</a:t>
            </a:r>
            <a:r>
              <a:rPr lang="cs-CZ" dirty="0" smtClean="0"/>
              <a:t> </a:t>
            </a:r>
            <a:r>
              <a:rPr lang="cs-CZ" dirty="0" err="1" smtClean="0"/>
              <a:t>phase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heterogenity</a:t>
            </a:r>
          </a:p>
          <a:p>
            <a:pPr marL="342900" indent="-342900">
              <a:buAutoNum type="alphaLcParenR"/>
            </a:pPr>
            <a:r>
              <a:rPr lang="cs-CZ" dirty="0" err="1" smtClean="0"/>
              <a:t>Regional</a:t>
            </a:r>
            <a:r>
              <a:rPr lang="cs-CZ" dirty="0" smtClean="0"/>
              <a:t> </a:t>
            </a:r>
            <a:r>
              <a:rPr lang="cs-CZ" dirty="0" err="1" smtClean="0"/>
              <a:t>differences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peculiarities</a:t>
            </a:r>
            <a:endParaRPr lang="cs-CZ" dirty="0" smtClean="0"/>
          </a:p>
          <a:p>
            <a:pPr marL="342900" indent="-342900"/>
            <a:endParaRPr lang="cs-CZ" dirty="0"/>
          </a:p>
          <a:p>
            <a:pPr marL="342900" indent="-342900"/>
            <a:r>
              <a:rPr lang="cs-CZ" b="1" dirty="0" smtClean="0"/>
              <a:t>5 </a:t>
            </a:r>
            <a:r>
              <a:rPr lang="cs-CZ" b="1" dirty="0" err="1" smtClean="0"/>
              <a:t>points</a:t>
            </a:r>
            <a:r>
              <a:rPr lang="cs-CZ" b="1" dirty="0" smtClean="0"/>
              <a:t> </a:t>
            </a:r>
            <a:r>
              <a:rPr lang="cs-CZ" dirty="0" smtClean="0"/>
              <a:t>to </a:t>
            </a:r>
            <a:r>
              <a:rPr lang="cs-CZ" dirty="0" err="1" smtClean="0"/>
              <a:t>remember</a:t>
            </a:r>
            <a:r>
              <a:rPr lang="cs-CZ" dirty="0" smtClean="0"/>
              <a:t>:</a:t>
            </a:r>
          </a:p>
          <a:p>
            <a:pPr marL="342900" indent="-342900">
              <a:buAutoNum type="arabicPeriod"/>
            </a:pPr>
            <a:r>
              <a:rPr lang="cs-CZ" dirty="0" smtClean="0"/>
              <a:t>Rome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East</a:t>
            </a:r>
            <a:r>
              <a:rPr lang="cs-CZ" dirty="0" smtClean="0"/>
              <a:t> – </a:t>
            </a:r>
            <a:r>
              <a:rPr lang="cs-CZ" dirty="0" err="1" smtClean="0"/>
              <a:t>great</a:t>
            </a:r>
            <a:r>
              <a:rPr lang="cs-CZ" dirty="0" smtClean="0"/>
              <a:t> </a:t>
            </a:r>
            <a:r>
              <a:rPr lang="cs-CZ" dirty="0" err="1" smtClean="0"/>
              <a:t>military</a:t>
            </a:r>
            <a:r>
              <a:rPr lang="cs-CZ" dirty="0" smtClean="0"/>
              <a:t> </a:t>
            </a:r>
            <a:r>
              <a:rPr lang="cs-CZ" dirty="0" err="1" smtClean="0"/>
              <a:t>leaders</a:t>
            </a:r>
            <a:r>
              <a:rPr lang="cs-CZ" dirty="0" smtClean="0"/>
              <a:t> (a </a:t>
            </a:r>
            <a:r>
              <a:rPr lang="cs-CZ" dirty="0" err="1" smtClean="0"/>
              <a:t>complex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interrelations</a:t>
            </a:r>
            <a:r>
              <a:rPr lang="cs-CZ" dirty="0" smtClean="0"/>
              <a:t>) </a:t>
            </a:r>
            <a:r>
              <a:rPr lang="cs-CZ" dirty="0" err="1" smtClean="0"/>
              <a:t>but</a:t>
            </a:r>
            <a:r>
              <a:rPr lang="cs-CZ" dirty="0" smtClean="0"/>
              <a:t> </a:t>
            </a:r>
            <a:r>
              <a:rPr lang="cs-CZ" dirty="0" err="1" smtClean="0"/>
              <a:t>also</a:t>
            </a:r>
            <a:r>
              <a:rPr lang="cs-CZ" dirty="0" smtClean="0"/>
              <a:t> </a:t>
            </a:r>
            <a:r>
              <a:rPr lang="cs-CZ" dirty="0" err="1" smtClean="0"/>
              <a:t>traditional</a:t>
            </a:r>
            <a:r>
              <a:rPr lang="cs-CZ" dirty="0" smtClean="0"/>
              <a:t> </a:t>
            </a:r>
            <a:r>
              <a:rPr lang="cs-CZ" dirty="0" err="1" smtClean="0"/>
              <a:t>Greek</a:t>
            </a:r>
            <a:r>
              <a:rPr lang="cs-CZ" dirty="0" smtClean="0"/>
              <a:t> </a:t>
            </a:r>
            <a:r>
              <a:rPr lang="cs-CZ" dirty="0" err="1" smtClean="0"/>
              <a:t>cities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Hellenistic</a:t>
            </a:r>
            <a:r>
              <a:rPr lang="cs-CZ" dirty="0" smtClean="0"/>
              <a:t> </a:t>
            </a:r>
            <a:r>
              <a:rPr lang="cs-CZ" dirty="0" err="1" smtClean="0"/>
              <a:t>rulers</a:t>
            </a:r>
            <a:r>
              <a:rPr lang="cs-CZ" dirty="0" smtClean="0"/>
              <a:t> </a:t>
            </a:r>
            <a:r>
              <a:rPr lang="cs-CZ" dirty="0" err="1" smtClean="0"/>
              <a:t>relationship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A </a:t>
            </a:r>
            <a:r>
              <a:rPr lang="cs-CZ" dirty="0" err="1" smtClean="0"/>
              <a:t>ruler</a:t>
            </a:r>
            <a:r>
              <a:rPr lang="cs-CZ" dirty="0" smtClean="0"/>
              <a:t> </a:t>
            </a:r>
            <a:r>
              <a:rPr lang="cs-CZ" dirty="0" err="1" smtClean="0"/>
              <a:t>needs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consent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support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army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Greeks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Jewish</a:t>
            </a:r>
            <a:r>
              <a:rPr lang="cs-CZ" dirty="0" smtClean="0"/>
              <a:t>/</a:t>
            </a:r>
            <a:r>
              <a:rPr lang="cs-CZ" dirty="0" err="1" smtClean="0"/>
              <a:t>Christians</a:t>
            </a:r>
            <a:r>
              <a:rPr lang="cs-CZ" dirty="0" smtClean="0"/>
              <a:t> – </a:t>
            </a:r>
            <a:r>
              <a:rPr lang="cs-CZ" dirty="0" err="1" smtClean="0"/>
              <a:t>different</a:t>
            </a:r>
            <a:r>
              <a:rPr lang="cs-CZ" dirty="0" smtClean="0"/>
              <a:t> </a:t>
            </a:r>
            <a:r>
              <a:rPr lang="cs-CZ" dirty="0" err="1" smtClean="0"/>
              <a:t>concept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deity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„</a:t>
            </a:r>
            <a:r>
              <a:rPr lang="cs-CZ" dirty="0" err="1" smtClean="0"/>
              <a:t>human</a:t>
            </a:r>
            <a:r>
              <a:rPr lang="cs-CZ" dirty="0" smtClean="0"/>
              <a:t>“ </a:t>
            </a:r>
            <a:r>
              <a:rPr lang="cs-CZ" dirty="0" err="1" smtClean="0"/>
              <a:t>and</a:t>
            </a:r>
            <a:r>
              <a:rPr lang="cs-CZ" dirty="0" smtClean="0"/>
              <a:t> „</a:t>
            </a:r>
            <a:r>
              <a:rPr lang="cs-CZ" dirty="0" err="1" smtClean="0"/>
              <a:t>divine</a:t>
            </a:r>
            <a:r>
              <a:rPr lang="cs-CZ" dirty="0" smtClean="0"/>
              <a:t>“ not </a:t>
            </a:r>
            <a:r>
              <a:rPr lang="cs-CZ" dirty="0" err="1" smtClean="0"/>
              <a:t>strictly</a:t>
            </a:r>
            <a:r>
              <a:rPr lang="cs-CZ" dirty="0" smtClean="0"/>
              <a:t> </a:t>
            </a:r>
            <a:r>
              <a:rPr lang="cs-CZ" dirty="0" err="1" smtClean="0"/>
              <a:t>divided</a:t>
            </a:r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	</a:t>
            </a:r>
            <a:r>
              <a:rPr lang="cs-CZ" b="1" dirty="0" err="1" smtClean="0"/>
              <a:t>Servius</a:t>
            </a:r>
            <a:r>
              <a:rPr lang="cs-CZ" b="1" dirty="0" smtClean="0"/>
              <a:t> </a:t>
            </a:r>
            <a:r>
              <a:rPr lang="en-US" b="1" dirty="0" smtClean="0"/>
              <a:t>, Ad </a:t>
            </a:r>
            <a:r>
              <a:rPr lang="en-US" b="1" dirty="0" err="1" smtClean="0"/>
              <a:t>Aeneida</a:t>
            </a:r>
            <a:r>
              <a:rPr lang="en-US" b="1" dirty="0" smtClean="0"/>
              <a:t>:</a:t>
            </a:r>
            <a:endParaRPr lang="cs-CZ" b="1" dirty="0" smtClean="0"/>
          </a:p>
          <a:p>
            <a:pPr marL="342900" indent="-342900"/>
            <a:r>
              <a:rPr lang="en-US" dirty="0" smtClean="0"/>
              <a:t>	</a:t>
            </a:r>
            <a:r>
              <a:rPr lang="cs-CZ" dirty="0" smtClean="0"/>
              <a:t>„</a:t>
            </a:r>
            <a:r>
              <a:rPr lang="cs-CZ" b="1" dirty="0" err="1" smtClean="0"/>
              <a:t>deos</a:t>
            </a:r>
            <a:r>
              <a:rPr lang="cs-CZ" dirty="0" smtClean="0"/>
              <a:t> </a:t>
            </a:r>
            <a:r>
              <a:rPr lang="cs-CZ" dirty="0" err="1" smtClean="0"/>
              <a:t>perpetuos</a:t>
            </a:r>
            <a:r>
              <a:rPr lang="cs-CZ" dirty="0" smtClean="0"/>
              <a:t> </a:t>
            </a:r>
            <a:r>
              <a:rPr lang="en-US" dirty="0" smtClean="0"/>
              <a:t>[</a:t>
            </a:r>
            <a:r>
              <a:rPr lang="cs-CZ" dirty="0" err="1" smtClean="0"/>
              <a:t>dicimus</a:t>
            </a:r>
            <a:r>
              <a:rPr lang="en-US" dirty="0" smtClean="0"/>
              <a:t>]</a:t>
            </a:r>
            <a:r>
              <a:rPr lang="cs-CZ" dirty="0" smtClean="0"/>
              <a:t>, </a:t>
            </a:r>
            <a:r>
              <a:rPr lang="cs-CZ" b="1" dirty="0" err="1" smtClean="0"/>
              <a:t>divos</a:t>
            </a:r>
            <a:r>
              <a:rPr lang="cs-CZ" dirty="0" smtClean="0"/>
              <a:t> ex </a:t>
            </a:r>
            <a:r>
              <a:rPr lang="cs-CZ" dirty="0" err="1" smtClean="0"/>
              <a:t>hominibus</a:t>
            </a:r>
            <a:r>
              <a:rPr lang="cs-CZ" dirty="0" smtClean="0"/>
              <a:t> </a:t>
            </a:r>
            <a:r>
              <a:rPr lang="cs-CZ" dirty="0" err="1" smtClean="0"/>
              <a:t>factos</a:t>
            </a:r>
            <a:r>
              <a:rPr lang="cs-CZ" dirty="0" smtClean="0"/>
              <a:t> </a:t>
            </a:r>
            <a:r>
              <a:rPr lang="en-US" dirty="0" smtClean="0"/>
              <a:t>[</a:t>
            </a:r>
            <a:r>
              <a:rPr lang="cs-CZ" dirty="0" smtClean="0"/>
              <a:t>…</a:t>
            </a:r>
            <a:r>
              <a:rPr lang="en-US" dirty="0" smtClean="0"/>
              <a:t>]</a:t>
            </a:r>
            <a:r>
              <a:rPr lang="cs-CZ" dirty="0" smtClean="0"/>
              <a:t>, </a:t>
            </a:r>
            <a:r>
              <a:rPr lang="cs-CZ" dirty="0" err="1" smtClean="0"/>
              <a:t>unde</a:t>
            </a:r>
            <a:r>
              <a:rPr lang="cs-CZ" dirty="0" smtClean="0"/>
              <a:t> </a:t>
            </a:r>
            <a:r>
              <a:rPr lang="cs-CZ" dirty="0" err="1" smtClean="0"/>
              <a:t>divos</a:t>
            </a:r>
            <a:r>
              <a:rPr lang="cs-CZ" dirty="0" smtClean="0"/>
              <a:t> </a:t>
            </a:r>
            <a:r>
              <a:rPr lang="cs-CZ" dirty="0" err="1" smtClean="0"/>
              <a:t>etiam</a:t>
            </a:r>
            <a:r>
              <a:rPr lang="cs-CZ" dirty="0" smtClean="0"/>
              <a:t> </a:t>
            </a:r>
            <a:r>
              <a:rPr lang="cs-CZ" dirty="0" err="1" smtClean="0"/>
              <a:t>imperatores</a:t>
            </a:r>
            <a:r>
              <a:rPr lang="cs-CZ" dirty="0" smtClean="0"/>
              <a:t> </a:t>
            </a:r>
            <a:r>
              <a:rPr lang="cs-CZ" dirty="0" err="1" smtClean="0"/>
              <a:t>vocamus</a:t>
            </a:r>
            <a:r>
              <a:rPr lang="cs-CZ" dirty="0" smtClean="0"/>
              <a:t>“ („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call</a:t>
            </a:r>
            <a:r>
              <a:rPr lang="cs-CZ" dirty="0" smtClean="0"/>
              <a:t> </a:t>
            </a:r>
            <a:r>
              <a:rPr lang="cs-CZ" b="1" dirty="0" err="1" smtClean="0"/>
              <a:t>deos</a:t>
            </a:r>
            <a:r>
              <a:rPr lang="cs-CZ" dirty="0" smtClean="0"/>
              <a:t> </a:t>
            </a:r>
            <a:r>
              <a:rPr lang="cs-CZ" dirty="0" err="1" smtClean="0"/>
              <a:t>those</a:t>
            </a:r>
            <a:r>
              <a:rPr lang="cs-CZ" dirty="0" smtClean="0"/>
              <a:t> </a:t>
            </a:r>
            <a:r>
              <a:rPr lang="cs-CZ" dirty="0" err="1" smtClean="0"/>
              <a:t>who</a:t>
            </a:r>
            <a:r>
              <a:rPr lang="cs-CZ" dirty="0" smtClean="0"/>
              <a:t> </a:t>
            </a:r>
            <a:r>
              <a:rPr lang="cs-CZ" b="1" dirty="0" smtClean="0"/>
              <a:t>are </a:t>
            </a:r>
            <a:r>
              <a:rPr lang="cs-CZ" b="1" dirty="0" err="1" smtClean="0"/>
              <a:t>eternal</a:t>
            </a:r>
            <a:r>
              <a:rPr lang="cs-CZ" dirty="0" smtClean="0"/>
              <a:t>, </a:t>
            </a:r>
            <a:r>
              <a:rPr lang="cs-CZ" b="1" dirty="0" err="1" smtClean="0"/>
              <a:t>divos</a:t>
            </a:r>
            <a:r>
              <a:rPr lang="cs-CZ" dirty="0" smtClean="0"/>
              <a:t> </a:t>
            </a:r>
            <a:r>
              <a:rPr lang="cs-CZ" dirty="0" err="1" smtClean="0"/>
              <a:t>those</a:t>
            </a:r>
            <a:r>
              <a:rPr lang="cs-CZ" dirty="0" smtClean="0"/>
              <a:t> </a:t>
            </a:r>
            <a:r>
              <a:rPr lang="cs-CZ" dirty="0" err="1" smtClean="0"/>
              <a:t>who</a:t>
            </a:r>
            <a:r>
              <a:rPr lang="cs-CZ" dirty="0" smtClean="0"/>
              <a:t>, </a:t>
            </a:r>
            <a:r>
              <a:rPr lang="cs-CZ" b="1" dirty="0" err="1" smtClean="0"/>
              <a:t>once</a:t>
            </a:r>
            <a:r>
              <a:rPr lang="cs-CZ" b="1" dirty="0" smtClean="0"/>
              <a:t> </a:t>
            </a:r>
            <a:r>
              <a:rPr lang="cs-CZ" b="1" dirty="0" err="1" smtClean="0"/>
              <a:t>men</a:t>
            </a:r>
            <a:r>
              <a:rPr lang="cs-CZ" dirty="0" smtClean="0"/>
              <a:t>, </a:t>
            </a:r>
            <a:r>
              <a:rPr lang="cs-CZ" dirty="0" err="1" smtClean="0"/>
              <a:t>became</a:t>
            </a:r>
            <a:r>
              <a:rPr lang="cs-CZ" dirty="0" smtClean="0"/>
              <a:t> </a:t>
            </a:r>
            <a:r>
              <a:rPr lang="en-US" dirty="0" smtClean="0"/>
              <a:t>[</a:t>
            </a:r>
            <a:r>
              <a:rPr lang="cs-CZ" dirty="0" err="1" smtClean="0"/>
              <a:t>gods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en-US" dirty="0" smtClean="0"/>
              <a:t>[</a:t>
            </a:r>
            <a:r>
              <a:rPr lang="cs-CZ" dirty="0" smtClean="0"/>
              <a:t>…</a:t>
            </a:r>
            <a:r>
              <a:rPr lang="en-US" dirty="0" smtClean="0"/>
              <a:t>]</a:t>
            </a:r>
            <a:r>
              <a:rPr lang="cs-CZ" dirty="0" smtClean="0"/>
              <a:t>, </a:t>
            </a:r>
            <a:r>
              <a:rPr lang="cs-CZ" dirty="0" err="1" smtClean="0"/>
              <a:t>so</a:t>
            </a:r>
            <a:r>
              <a:rPr lang="cs-CZ" dirty="0" smtClean="0"/>
              <a:t> </a:t>
            </a:r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call</a:t>
            </a:r>
            <a:r>
              <a:rPr lang="cs-CZ" dirty="0" smtClean="0"/>
              <a:t> </a:t>
            </a:r>
            <a:r>
              <a:rPr lang="cs-CZ" dirty="0" err="1" smtClean="0"/>
              <a:t>divos</a:t>
            </a:r>
            <a:r>
              <a:rPr lang="cs-CZ" dirty="0" smtClean="0"/>
              <a:t> </a:t>
            </a:r>
            <a:r>
              <a:rPr lang="cs-CZ" dirty="0" err="1" smtClean="0"/>
              <a:t>also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emperors</a:t>
            </a:r>
            <a:r>
              <a:rPr lang="cs-CZ" dirty="0" smtClean="0"/>
              <a:t>“)</a:t>
            </a:r>
            <a:r>
              <a:rPr lang="en-US" dirty="0" smtClean="0"/>
              <a:t>.</a:t>
            </a:r>
            <a:r>
              <a:rPr lang="cs-CZ" dirty="0" smtClean="0"/>
              <a:t> </a:t>
            </a:r>
          </a:p>
          <a:p>
            <a:pPr marL="342900" indent="-342900"/>
            <a:endParaRPr lang="cs-CZ" dirty="0" smtClean="0"/>
          </a:p>
          <a:p>
            <a:pPr marL="342900" indent="-342900"/>
            <a:r>
              <a:rPr lang="en-US" dirty="0" smtClean="0"/>
              <a:t>5.   </a:t>
            </a:r>
            <a:r>
              <a:rPr lang="cs-CZ" dirty="0" err="1" smtClean="0"/>
              <a:t>Today</a:t>
            </a:r>
            <a:r>
              <a:rPr lang="cs-CZ" dirty="0" smtClean="0"/>
              <a:t>´s idea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separating</a:t>
            </a:r>
            <a:r>
              <a:rPr lang="cs-CZ" dirty="0" smtClean="0"/>
              <a:t> </a:t>
            </a:r>
            <a:r>
              <a:rPr lang="cs-CZ" dirty="0" err="1" smtClean="0"/>
              <a:t>cultural</a:t>
            </a:r>
            <a:r>
              <a:rPr lang="cs-CZ" dirty="0" smtClean="0"/>
              <a:t>-</a:t>
            </a:r>
            <a:r>
              <a:rPr lang="cs-CZ" dirty="0" err="1" smtClean="0"/>
              <a:t>religious</a:t>
            </a:r>
            <a:r>
              <a:rPr lang="cs-CZ" dirty="0" smtClean="0"/>
              <a:t> </a:t>
            </a:r>
            <a:r>
              <a:rPr lang="cs-CZ" dirty="0" err="1" smtClean="0"/>
              <a:t>sphere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political</a:t>
            </a:r>
            <a:r>
              <a:rPr lang="cs-CZ" dirty="0" smtClean="0"/>
              <a:t> </a:t>
            </a:r>
            <a:r>
              <a:rPr lang="cs-CZ" dirty="0" err="1" smtClean="0"/>
              <a:t>sphere</a:t>
            </a:r>
            <a:r>
              <a:rPr lang="cs-CZ" dirty="0" smtClean="0"/>
              <a:t> </a:t>
            </a:r>
            <a:r>
              <a:rPr lang="cs-CZ" dirty="0" err="1" smtClean="0"/>
              <a:t>wasn</a:t>
            </a:r>
            <a:r>
              <a:rPr lang="cs-CZ" dirty="0" smtClean="0"/>
              <a:t>´t </a:t>
            </a:r>
            <a:r>
              <a:rPr lang="cs-CZ" dirty="0" err="1" smtClean="0"/>
              <a:t>familiar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ancient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endParaRPr lang="cs-CZ" dirty="0" smtClean="0"/>
          </a:p>
          <a:p>
            <a:pPr marL="342900" indent="-342900">
              <a:buAutoNum type="arabicPeriod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4282" y="571480"/>
            <a:ext cx="48577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d) </a:t>
            </a:r>
            <a:r>
              <a:rPr lang="cs-CZ" b="1" dirty="0" err="1" smtClean="0"/>
              <a:t>Pompey</a:t>
            </a:r>
            <a:r>
              <a:rPr lang="cs-CZ" b="1" dirty="0" smtClean="0"/>
              <a:t> </a:t>
            </a:r>
            <a:endParaRPr lang="en-US" b="1" dirty="0" smtClean="0"/>
          </a:p>
          <a:p>
            <a:pPr>
              <a:buFontTx/>
              <a:buChar char="-"/>
            </a:pPr>
            <a:r>
              <a:rPr lang="cs-CZ" dirty="0" err="1" smtClean="0"/>
              <a:t>honours</a:t>
            </a:r>
            <a:r>
              <a:rPr lang="cs-CZ" dirty="0" smtClean="0"/>
              <a:t> </a:t>
            </a:r>
            <a:r>
              <a:rPr lang="cs-CZ" dirty="0" err="1" smtClean="0"/>
              <a:t>rendered</a:t>
            </a:r>
            <a:r>
              <a:rPr lang="cs-CZ" dirty="0" smtClean="0"/>
              <a:t> to </a:t>
            </a:r>
            <a:r>
              <a:rPr lang="cs-CZ" dirty="0" err="1" smtClean="0"/>
              <a:t>him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Greek</a:t>
            </a:r>
            <a:r>
              <a:rPr lang="cs-CZ" dirty="0" smtClean="0"/>
              <a:t> </a:t>
            </a:r>
            <a:r>
              <a:rPr lang="cs-CZ" dirty="0" err="1" smtClean="0"/>
              <a:t>cities</a:t>
            </a:r>
            <a:r>
              <a:rPr lang="cs-CZ" dirty="0" smtClean="0"/>
              <a:t> in </a:t>
            </a:r>
            <a:r>
              <a:rPr lang="cs-CZ" dirty="0" err="1" smtClean="0"/>
              <a:t>Asia</a:t>
            </a:r>
            <a:r>
              <a:rPr lang="cs-CZ" dirty="0" smtClean="0"/>
              <a:t> </a:t>
            </a:r>
            <a:r>
              <a:rPr lang="cs-CZ" dirty="0" err="1" smtClean="0"/>
              <a:t>Minor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cs-CZ" dirty="0" err="1" smtClean="0"/>
              <a:t>Miletopolis</a:t>
            </a:r>
            <a:r>
              <a:rPr lang="cs-CZ" dirty="0" smtClean="0"/>
              <a:t> (</a:t>
            </a:r>
            <a:r>
              <a:rPr lang="cs-CZ" dirty="0" err="1" smtClean="0"/>
              <a:t>Pompey</a:t>
            </a:r>
            <a:r>
              <a:rPr lang="cs-CZ" dirty="0" smtClean="0"/>
              <a:t> </a:t>
            </a:r>
            <a:r>
              <a:rPr lang="cs-CZ" dirty="0" err="1" smtClean="0"/>
              <a:t>defeated</a:t>
            </a:r>
            <a:r>
              <a:rPr lang="cs-CZ" dirty="0" smtClean="0"/>
              <a:t> </a:t>
            </a:r>
            <a:r>
              <a:rPr lang="cs-CZ" dirty="0" err="1" smtClean="0"/>
              <a:t>Mithriades</a:t>
            </a:r>
            <a:r>
              <a:rPr lang="cs-CZ" dirty="0" smtClean="0"/>
              <a:t>, 63/62 BC) – </a:t>
            </a:r>
            <a:r>
              <a:rPr lang="el-GR" dirty="0" smtClean="0"/>
              <a:t>σωτήρ</a:t>
            </a:r>
            <a:r>
              <a:rPr lang="cs-CZ" dirty="0" smtClean="0"/>
              <a:t> (</a:t>
            </a:r>
            <a:r>
              <a:rPr lang="cs-CZ" dirty="0" err="1" smtClean="0"/>
              <a:t>soter</a:t>
            </a:r>
            <a:r>
              <a:rPr lang="en-US" dirty="0" smtClean="0"/>
              <a:t>/</a:t>
            </a:r>
            <a:r>
              <a:rPr lang="en-US" dirty="0" err="1" smtClean="0"/>
              <a:t>saviour</a:t>
            </a:r>
            <a:r>
              <a:rPr lang="cs-CZ" dirty="0" smtClean="0"/>
              <a:t>), </a:t>
            </a:r>
            <a:r>
              <a:rPr lang="el-GR" dirty="0" smtClean="0"/>
              <a:t>εύεργέτης </a:t>
            </a:r>
            <a:r>
              <a:rPr lang="cs-CZ" dirty="0" smtClean="0"/>
              <a:t>(</a:t>
            </a:r>
            <a:r>
              <a:rPr lang="cs-CZ" dirty="0" err="1" smtClean="0"/>
              <a:t>euergetes</a:t>
            </a:r>
            <a:r>
              <a:rPr lang="en-US" dirty="0" smtClean="0"/>
              <a:t>/benefactor</a:t>
            </a:r>
            <a:r>
              <a:rPr lang="cs-CZ" dirty="0" smtClean="0"/>
              <a:t>)</a:t>
            </a:r>
            <a:r>
              <a:rPr lang="en-US" dirty="0" smtClean="0"/>
              <a:t>,</a:t>
            </a:r>
            <a:r>
              <a:rPr lang="cs-CZ" dirty="0" smtClean="0"/>
              <a:t> 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el-GR" dirty="0" smtClean="0"/>
              <a:t>έπόπτης</a:t>
            </a:r>
            <a:r>
              <a:rPr lang="cs-CZ" dirty="0" smtClean="0"/>
              <a:t> </a:t>
            </a:r>
            <a:r>
              <a:rPr lang="el-GR" dirty="0" smtClean="0"/>
              <a:t>γῆς</a:t>
            </a:r>
            <a:r>
              <a:rPr lang="cs-CZ" dirty="0" smtClean="0"/>
              <a:t> </a:t>
            </a:r>
            <a:r>
              <a:rPr lang="el-GR" dirty="0" smtClean="0"/>
              <a:t>καί</a:t>
            </a:r>
            <a:r>
              <a:rPr lang="cs-CZ" dirty="0" smtClean="0"/>
              <a:t> </a:t>
            </a:r>
            <a:r>
              <a:rPr lang="el-GR" dirty="0" smtClean="0"/>
              <a:t>θαλάσσης</a:t>
            </a:r>
            <a:r>
              <a:rPr lang="cs-CZ" dirty="0" smtClean="0"/>
              <a:t> (</a:t>
            </a:r>
            <a:r>
              <a:rPr lang="cs-CZ" dirty="0" err="1" smtClean="0"/>
              <a:t>epoptes</a:t>
            </a:r>
            <a:r>
              <a:rPr lang="cs-CZ" dirty="0" smtClean="0"/>
              <a:t> ges </a:t>
            </a:r>
            <a:r>
              <a:rPr lang="cs-CZ" dirty="0" err="1" smtClean="0"/>
              <a:t>kai</a:t>
            </a:r>
            <a:r>
              <a:rPr lang="cs-CZ" dirty="0" smtClean="0"/>
              <a:t> </a:t>
            </a:r>
            <a:r>
              <a:rPr lang="cs-CZ" dirty="0" err="1" smtClean="0"/>
              <a:t>thalasses</a:t>
            </a:r>
            <a:r>
              <a:rPr lang="en-US" dirty="0" smtClean="0"/>
              <a:t>/an overseer on the sea</a:t>
            </a:r>
            <a:r>
              <a:rPr lang="cs-CZ" dirty="0" smtClean="0"/>
              <a:t>)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cs-CZ" dirty="0" smtClean="0"/>
              <a:t>his dominion </a:t>
            </a:r>
            <a:r>
              <a:rPr lang="cs-CZ" dirty="0" err="1" smtClean="0"/>
              <a:t>is</a:t>
            </a:r>
            <a:r>
              <a:rPr lang="cs-CZ" dirty="0" smtClean="0"/>
              <a:t> „</a:t>
            </a:r>
            <a:r>
              <a:rPr lang="cs-CZ" dirty="0" err="1" smtClean="0"/>
              <a:t>universal</a:t>
            </a:r>
            <a:r>
              <a:rPr lang="cs-CZ" dirty="0" smtClean="0"/>
              <a:t>“ –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over</a:t>
            </a:r>
            <a:r>
              <a:rPr lang="cs-CZ" dirty="0" smtClean="0"/>
              <a:t> </a:t>
            </a:r>
            <a:r>
              <a:rPr lang="cs-CZ" dirty="0" err="1" smtClean="0"/>
              <a:t>land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sea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a </a:t>
            </a:r>
            <a:r>
              <a:rPr lang="cs-CZ" dirty="0" err="1" smtClean="0"/>
              <a:t>warranty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</a:t>
            </a:r>
            <a:r>
              <a:rPr lang="en-US" dirty="0" smtClean="0"/>
              <a:t> </a:t>
            </a:r>
            <a:r>
              <a:rPr lang="cs-CZ" dirty="0" err="1" smtClean="0"/>
              <a:t>universal</a:t>
            </a:r>
            <a:r>
              <a:rPr lang="cs-CZ" dirty="0" smtClean="0"/>
              <a:t> </a:t>
            </a:r>
            <a:r>
              <a:rPr lang="cs-CZ" dirty="0" err="1" smtClean="0"/>
              <a:t>peac</a:t>
            </a:r>
            <a:r>
              <a:rPr lang="en-US" dirty="0" smtClean="0"/>
              <a:t>e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cs-CZ" dirty="0" err="1" smtClean="0"/>
              <a:t>Ilion</a:t>
            </a:r>
            <a:r>
              <a:rPr lang="cs-CZ" dirty="0" smtClean="0"/>
              <a:t> (</a:t>
            </a:r>
            <a:r>
              <a:rPr lang="cs-CZ" dirty="0" err="1" smtClean="0"/>
              <a:t>inscription</a:t>
            </a:r>
            <a:r>
              <a:rPr lang="cs-CZ" dirty="0" smtClean="0"/>
              <a:t>) – </a:t>
            </a:r>
            <a:r>
              <a:rPr lang="cs-CZ" dirty="0" err="1" smtClean="0"/>
              <a:t>Pompey</a:t>
            </a:r>
            <a:r>
              <a:rPr lang="cs-CZ" dirty="0" smtClean="0"/>
              <a:t> „has </a:t>
            </a:r>
            <a:r>
              <a:rPr lang="cs-CZ" dirty="0" err="1" smtClean="0"/>
              <a:t>freed</a:t>
            </a:r>
            <a:r>
              <a:rPr lang="cs-CZ" dirty="0" smtClean="0"/>
              <a:t> </a:t>
            </a:r>
            <a:r>
              <a:rPr lang="cs-CZ" dirty="0" err="1" smtClean="0"/>
              <a:t>men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wars</a:t>
            </a:r>
            <a:r>
              <a:rPr lang="cs-CZ" dirty="0" smtClean="0"/>
              <a:t> </a:t>
            </a:r>
            <a:r>
              <a:rPr lang="cs-CZ" dirty="0" err="1" smtClean="0"/>
              <a:t>against</a:t>
            </a:r>
            <a:r>
              <a:rPr lang="cs-CZ" dirty="0" smtClean="0"/>
              <a:t> </a:t>
            </a:r>
            <a:r>
              <a:rPr lang="cs-CZ" dirty="0" err="1" smtClean="0"/>
              <a:t>Barbarians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dangers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pirates</a:t>
            </a:r>
            <a:r>
              <a:rPr lang="cs-CZ" dirty="0" smtClean="0"/>
              <a:t>, </a:t>
            </a:r>
            <a:r>
              <a:rPr lang="cs-CZ" dirty="0" err="1" smtClean="0"/>
              <a:t>giving</a:t>
            </a:r>
            <a:r>
              <a:rPr lang="cs-CZ" dirty="0" smtClean="0"/>
              <a:t> </a:t>
            </a:r>
            <a:r>
              <a:rPr lang="cs-CZ" dirty="0" err="1" smtClean="0"/>
              <a:t>peace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safety</a:t>
            </a:r>
            <a:r>
              <a:rPr lang="cs-CZ" dirty="0" smtClean="0"/>
              <a:t> on </a:t>
            </a:r>
            <a:r>
              <a:rPr lang="cs-CZ" dirty="0" err="1" smtClean="0"/>
              <a:t>land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sea</a:t>
            </a:r>
            <a:r>
              <a:rPr lang="cs-CZ" dirty="0" smtClean="0"/>
              <a:t>“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in the East – Pompey regarded as the heir of Alexander the Great and taken as </a:t>
            </a:r>
            <a:r>
              <a:rPr lang="en-US" dirty="0" err="1" smtClean="0"/>
              <a:t>Neos</a:t>
            </a:r>
            <a:r>
              <a:rPr lang="en-US" dirty="0" smtClean="0"/>
              <a:t> </a:t>
            </a:r>
            <a:r>
              <a:rPr lang="en-US" dirty="0" err="1" smtClean="0"/>
              <a:t>Dionysos</a:t>
            </a:r>
            <a:r>
              <a:rPr lang="en-US" dirty="0" smtClean="0"/>
              <a:t> (evidence: coins from </a:t>
            </a:r>
            <a:r>
              <a:rPr lang="en-US" dirty="0" err="1" smtClean="0"/>
              <a:t>Amisos</a:t>
            </a:r>
            <a:r>
              <a:rPr lang="en-US" dirty="0" smtClean="0"/>
              <a:t>, </a:t>
            </a:r>
            <a:r>
              <a:rPr lang="en-US" dirty="0" err="1" smtClean="0"/>
              <a:t>Nicea</a:t>
            </a:r>
            <a:r>
              <a:rPr lang="en-US" dirty="0" smtClean="0"/>
              <a:t>, Nicomedia, </a:t>
            </a:r>
            <a:r>
              <a:rPr lang="en-US" dirty="0" err="1" smtClean="0"/>
              <a:t>Prusa</a:t>
            </a:r>
            <a:r>
              <a:rPr lang="en-US" dirty="0" smtClean="0"/>
              <a:t> ad </a:t>
            </a:r>
            <a:r>
              <a:rPr lang="en-US" dirty="0" err="1" smtClean="0"/>
              <a:t>Olympium</a:t>
            </a:r>
            <a:r>
              <a:rPr lang="en-US" dirty="0" smtClean="0"/>
              <a:t>)</a:t>
            </a:r>
            <a:endParaRPr lang="cs-CZ" dirty="0" smtClean="0"/>
          </a:p>
          <a:p>
            <a:r>
              <a:rPr lang="cs-CZ" dirty="0" smtClean="0"/>
              <a:t>			</a:t>
            </a:r>
            <a:endParaRPr lang="cs-CZ" dirty="0"/>
          </a:p>
        </p:txBody>
      </p:sp>
      <p:pic>
        <p:nvPicPr>
          <p:cNvPr id="3" name="Obrázek 2" descr="Pomp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785794"/>
            <a:ext cx="3665610" cy="435771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86380" y="5214950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Pompey the Great, marble bust, Carlsberg </a:t>
            </a:r>
            <a:r>
              <a:rPr lang="en-US" sz="1400" dirty="0" err="1" smtClean="0"/>
              <a:t>Glyptotek</a:t>
            </a:r>
            <a:r>
              <a:rPr lang="en-US" sz="1400" dirty="0" smtClean="0"/>
              <a:t>, Copenhagen</a:t>
            </a:r>
            <a:endParaRPr lang="cs-CZ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92935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e) Julius </a:t>
            </a:r>
            <a:r>
              <a:rPr lang="cs-CZ" b="1" dirty="0" err="1" smtClean="0"/>
              <a:t>Caesar</a:t>
            </a:r>
            <a:endParaRPr lang="en-US" b="1" dirty="0" smtClean="0"/>
          </a:p>
          <a:p>
            <a:pPr>
              <a:buFontTx/>
              <a:buChar char="-"/>
            </a:pPr>
            <a:r>
              <a:rPr lang="cs-CZ" dirty="0" smtClean="0"/>
              <a:t>t</a:t>
            </a:r>
            <a:r>
              <a:rPr lang="en-US" dirty="0" smtClean="0"/>
              <a:t>he only living man</a:t>
            </a:r>
            <a:r>
              <a:rPr lang="cs-CZ" dirty="0" smtClean="0"/>
              <a:t> in Rome</a:t>
            </a:r>
            <a:r>
              <a:rPr lang="en-US" dirty="0" smtClean="0"/>
              <a:t> receiving divine </a:t>
            </a:r>
            <a:r>
              <a:rPr lang="en-US" dirty="0" err="1" smtClean="0"/>
              <a:t>honours</a:t>
            </a:r>
            <a:endParaRPr lang="en-US" dirty="0" smtClean="0"/>
          </a:p>
          <a:p>
            <a:endParaRPr lang="cs-CZ" dirty="0" smtClean="0"/>
          </a:p>
          <a:p>
            <a:r>
              <a:rPr lang="cs-CZ" b="1" dirty="0" err="1" smtClean="0"/>
              <a:t>three</a:t>
            </a:r>
            <a:r>
              <a:rPr lang="cs-CZ" b="1" dirty="0" smtClean="0"/>
              <a:t> </a:t>
            </a:r>
            <a:r>
              <a:rPr lang="cs-CZ" b="1" dirty="0" err="1" smtClean="0"/>
              <a:t>main</a:t>
            </a:r>
            <a:r>
              <a:rPr lang="cs-CZ" b="1" dirty="0" smtClean="0"/>
              <a:t> </a:t>
            </a:r>
            <a:r>
              <a:rPr lang="cs-CZ" b="1" dirty="0" err="1" smtClean="0"/>
              <a:t>phases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Senate</a:t>
            </a:r>
            <a:r>
              <a:rPr lang="cs-CZ" b="1" dirty="0" smtClean="0"/>
              <a:t>´s </a:t>
            </a:r>
            <a:r>
              <a:rPr lang="cs-CZ" b="1" dirty="0" err="1" smtClean="0"/>
              <a:t>honours</a:t>
            </a:r>
            <a:r>
              <a:rPr lang="cs-CZ" dirty="0" smtClean="0"/>
              <a:t>:</a:t>
            </a:r>
          </a:p>
          <a:p>
            <a:r>
              <a:rPr lang="cs-CZ" dirty="0" smtClean="0"/>
              <a:t>	1.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battle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Thapsus</a:t>
            </a:r>
            <a:r>
              <a:rPr lang="cs-CZ" dirty="0" smtClean="0"/>
              <a:t> – </a:t>
            </a:r>
            <a:r>
              <a:rPr lang="cs-CZ" dirty="0" err="1" smtClean="0"/>
              <a:t>April</a:t>
            </a:r>
            <a:r>
              <a:rPr lang="cs-CZ" dirty="0" smtClean="0"/>
              <a:t> 6th,46 BC – 	</a:t>
            </a:r>
            <a:r>
              <a:rPr lang="cs-CZ" dirty="0" err="1" smtClean="0"/>
              <a:t>senators</a:t>
            </a:r>
            <a:r>
              <a:rPr lang="cs-CZ" dirty="0" smtClean="0"/>
              <a:t> 	</a:t>
            </a:r>
            <a:r>
              <a:rPr lang="cs-CZ" dirty="0" err="1" smtClean="0"/>
              <a:t>decreed</a:t>
            </a:r>
            <a:r>
              <a:rPr lang="cs-CZ" dirty="0" smtClean="0"/>
              <a:t> </a:t>
            </a:r>
            <a:r>
              <a:rPr lang="cs-CZ" dirty="0" err="1" smtClean="0"/>
              <a:t>him</a:t>
            </a:r>
            <a:r>
              <a:rPr lang="cs-CZ" dirty="0" smtClean="0"/>
              <a:t> a </a:t>
            </a:r>
            <a:r>
              <a:rPr lang="cs-CZ" dirty="0" err="1" smtClean="0"/>
              <a:t>chariot</a:t>
            </a:r>
            <a:r>
              <a:rPr lang="cs-CZ" dirty="0" smtClean="0"/>
              <a:t> (</a:t>
            </a:r>
            <a:r>
              <a:rPr lang="cs-CZ" dirty="0" err="1" smtClean="0"/>
              <a:t>facing</a:t>
            </a:r>
            <a:r>
              <a:rPr lang="cs-CZ" dirty="0" smtClean="0"/>
              <a:t> Jupiter  	temple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another</a:t>
            </a:r>
            <a:r>
              <a:rPr lang="cs-CZ" dirty="0" smtClean="0"/>
              <a:t> statue?), a statue (his </a:t>
            </a:r>
            <a:r>
              <a:rPr lang="cs-CZ" dirty="0" err="1" smtClean="0"/>
              <a:t>foot</a:t>
            </a:r>
            <a:r>
              <a:rPr lang="cs-CZ" dirty="0" smtClean="0"/>
              <a:t> on 	</a:t>
            </a:r>
            <a:r>
              <a:rPr lang="cs-CZ" dirty="0" err="1" smtClean="0"/>
              <a:t>the</a:t>
            </a:r>
            <a:r>
              <a:rPr lang="cs-CZ" dirty="0" smtClean="0"/>
              <a:t> globe) to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placed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Capitol</a:t>
            </a:r>
            <a:r>
              <a:rPr lang="cs-CZ" dirty="0" smtClean="0"/>
              <a:t> – </a:t>
            </a:r>
            <a:r>
              <a:rPr lang="cs-CZ" dirty="0" err="1" smtClean="0"/>
              <a:t>inscription</a:t>
            </a:r>
            <a:r>
              <a:rPr lang="cs-CZ" dirty="0" smtClean="0"/>
              <a:t> 	</a:t>
            </a:r>
            <a:r>
              <a:rPr lang="cs-CZ" dirty="0" err="1" smtClean="0"/>
              <a:t>hemitheos</a:t>
            </a:r>
            <a:r>
              <a:rPr lang="cs-CZ" dirty="0" smtClean="0"/>
              <a:t> (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term </a:t>
            </a:r>
            <a:r>
              <a:rPr lang="cs-CZ" dirty="0" err="1" smtClean="0"/>
              <a:t>applied</a:t>
            </a:r>
            <a:r>
              <a:rPr lang="cs-CZ" dirty="0" smtClean="0"/>
              <a:t> to a </a:t>
            </a:r>
            <a:r>
              <a:rPr lang="cs-CZ" dirty="0" err="1" smtClean="0"/>
              <a:t>ruler</a:t>
            </a:r>
            <a:r>
              <a:rPr lang="cs-CZ" dirty="0" smtClean="0"/>
              <a:t> 	in Rome)</a:t>
            </a:r>
            <a:endParaRPr lang="en-US" dirty="0" smtClean="0"/>
          </a:p>
          <a:p>
            <a:endParaRPr lang="cs-CZ" dirty="0" smtClean="0"/>
          </a:p>
          <a:p>
            <a:r>
              <a:rPr lang="cs-CZ" dirty="0" smtClean="0"/>
              <a:t>	2. 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battle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Munda</a:t>
            </a:r>
            <a:r>
              <a:rPr lang="cs-CZ" dirty="0" smtClean="0"/>
              <a:t> – </a:t>
            </a:r>
            <a:r>
              <a:rPr lang="cs-CZ" dirty="0" err="1" smtClean="0"/>
              <a:t>March</a:t>
            </a:r>
            <a:r>
              <a:rPr lang="cs-CZ" dirty="0" smtClean="0"/>
              <a:t> 17th, 45 BC – a 	statue in </a:t>
            </a:r>
            <a:r>
              <a:rPr lang="cs-CZ" dirty="0" err="1" smtClean="0"/>
              <a:t>the</a:t>
            </a:r>
            <a:r>
              <a:rPr lang="cs-CZ" dirty="0" smtClean="0"/>
              <a:t> temple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Quirinus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inscription</a:t>
            </a:r>
            <a:r>
              <a:rPr lang="cs-CZ" dirty="0" smtClean="0"/>
              <a:t> 	„</a:t>
            </a:r>
            <a:r>
              <a:rPr lang="cs-CZ" dirty="0" err="1" smtClean="0"/>
              <a:t>unconquered</a:t>
            </a:r>
            <a:r>
              <a:rPr lang="cs-CZ" dirty="0" smtClean="0"/>
              <a:t> </a:t>
            </a:r>
            <a:r>
              <a:rPr lang="cs-CZ" dirty="0" err="1" smtClean="0"/>
              <a:t>god</a:t>
            </a:r>
            <a:r>
              <a:rPr lang="cs-CZ" dirty="0" smtClean="0"/>
              <a:t>“ „deus </a:t>
            </a:r>
            <a:r>
              <a:rPr lang="cs-CZ" dirty="0" err="1" smtClean="0"/>
              <a:t>invictus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	-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news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victory</a:t>
            </a:r>
            <a:r>
              <a:rPr lang="cs-CZ" dirty="0" smtClean="0"/>
              <a:t> </a:t>
            </a:r>
            <a:r>
              <a:rPr lang="cs-CZ" dirty="0" err="1" smtClean="0"/>
              <a:t>got</a:t>
            </a:r>
            <a:r>
              <a:rPr lang="cs-CZ" dirty="0" smtClean="0"/>
              <a:t> to Rome on </a:t>
            </a:r>
            <a:r>
              <a:rPr lang="cs-CZ" dirty="0" err="1" smtClean="0"/>
              <a:t>April</a:t>
            </a:r>
            <a:r>
              <a:rPr lang="cs-CZ" dirty="0" smtClean="0"/>
              <a:t> 	20th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Senate</a:t>
            </a:r>
            <a:r>
              <a:rPr lang="cs-CZ" dirty="0" smtClean="0"/>
              <a:t> </a:t>
            </a:r>
            <a:r>
              <a:rPr lang="cs-CZ" dirty="0" err="1" smtClean="0"/>
              <a:t>announced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Parilia</a:t>
            </a:r>
            <a:r>
              <a:rPr lang="cs-CZ" dirty="0" smtClean="0"/>
              <a:t> 	(</a:t>
            </a:r>
            <a:r>
              <a:rPr lang="cs-CZ" dirty="0" err="1" smtClean="0"/>
              <a:t>anniversary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foundation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Rome) to </a:t>
            </a:r>
            <a:r>
              <a:rPr lang="cs-CZ" dirty="0" err="1" smtClean="0"/>
              <a:t>be</a:t>
            </a:r>
            <a:r>
              <a:rPr lang="cs-CZ" dirty="0" smtClean="0"/>
              <a:t> 	</a:t>
            </a:r>
            <a:r>
              <a:rPr lang="cs-CZ" dirty="0" err="1" smtClean="0"/>
              <a:t>dedicated</a:t>
            </a:r>
            <a:r>
              <a:rPr lang="cs-CZ" dirty="0" smtClean="0"/>
              <a:t> to </a:t>
            </a:r>
            <a:r>
              <a:rPr lang="cs-CZ" dirty="0" err="1" smtClean="0"/>
              <a:t>celebrations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victory</a:t>
            </a:r>
            <a:endParaRPr lang="cs-CZ" dirty="0" smtClean="0"/>
          </a:p>
          <a:p>
            <a:r>
              <a:rPr lang="cs-CZ" dirty="0" smtClean="0"/>
              <a:t>	- a </a:t>
            </a:r>
            <a:r>
              <a:rPr lang="cs-CZ" dirty="0" err="1" smtClean="0"/>
              <a:t>procession</a:t>
            </a:r>
            <a:r>
              <a:rPr lang="cs-CZ" dirty="0" smtClean="0"/>
              <a:t> – </a:t>
            </a:r>
            <a:r>
              <a:rPr lang="cs-CZ" dirty="0" err="1" smtClean="0"/>
              <a:t>Caesar</a:t>
            </a:r>
            <a:r>
              <a:rPr lang="cs-CZ" dirty="0" smtClean="0"/>
              <a:t>´s image </a:t>
            </a:r>
            <a:r>
              <a:rPr lang="cs-CZ" dirty="0" err="1" smtClean="0"/>
              <a:t>carried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	</a:t>
            </a:r>
            <a:r>
              <a:rPr lang="cs-CZ" dirty="0" err="1" smtClean="0"/>
              <a:t>company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gods</a:t>
            </a:r>
            <a:r>
              <a:rPr lang="cs-CZ" dirty="0" smtClean="0"/>
              <a:t>, Cicero </a:t>
            </a:r>
            <a:r>
              <a:rPr lang="cs-CZ" dirty="0" err="1" smtClean="0"/>
              <a:t>says</a:t>
            </a:r>
            <a:r>
              <a:rPr lang="cs-CZ" dirty="0" smtClean="0"/>
              <a:t> „</a:t>
            </a:r>
            <a:r>
              <a:rPr lang="cs-CZ" i="1" dirty="0" err="1" smtClean="0"/>
              <a:t>next</a:t>
            </a:r>
            <a:r>
              <a:rPr lang="cs-CZ" i="1" dirty="0" smtClean="0"/>
              <a:t> to </a:t>
            </a:r>
            <a:r>
              <a:rPr lang="cs-CZ" i="1" dirty="0" err="1" smtClean="0"/>
              <a:t>Quirinus</a:t>
            </a:r>
            <a:r>
              <a:rPr lang="cs-CZ" dirty="0" smtClean="0"/>
              <a:t>“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	</a:t>
            </a:r>
            <a:r>
              <a:rPr lang="cs-CZ" dirty="0" smtClean="0"/>
              <a:t>3. </a:t>
            </a:r>
            <a:r>
              <a:rPr lang="cs-CZ" dirty="0" err="1" smtClean="0"/>
              <a:t>the</a:t>
            </a:r>
            <a:r>
              <a:rPr lang="cs-CZ" dirty="0" smtClean="0"/>
              <a:t> last </a:t>
            </a:r>
            <a:r>
              <a:rPr lang="cs-CZ" dirty="0" err="1" smtClean="0"/>
              <a:t>months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Caesar</a:t>
            </a:r>
            <a:r>
              <a:rPr lang="cs-CZ" dirty="0" smtClean="0"/>
              <a:t>´s </a:t>
            </a:r>
            <a:r>
              <a:rPr lang="cs-CZ" dirty="0" err="1" smtClean="0"/>
              <a:t>life</a:t>
            </a:r>
            <a:r>
              <a:rPr lang="cs-CZ" dirty="0" smtClean="0"/>
              <a:t> – </a:t>
            </a:r>
            <a:r>
              <a:rPr lang="cs-CZ" dirty="0" err="1" smtClean="0"/>
              <a:t>decreed</a:t>
            </a:r>
            <a:r>
              <a:rPr lang="cs-CZ" dirty="0" smtClean="0"/>
              <a:t> a 	</a:t>
            </a:r>
            <a:r>
              <a:rPr lang="cs-CZ" dirty="0" err="1" smtClean="0"/>
              <a:t>divinity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a </a:t>
            </a:r>
            <a:r>
              <a:rPr lang="cs-CZ" dirty="0" err="1" smtClean="0"/>
              <a:t>cult</a:t>
            </a:r>
            <a:r>
              <a:rPr lang="cs-CZ" dirty="0" smtClean="0"/>
              <a:t> </a:t>
            </a:r>
            <a:r>
              <a:rPr lang="cs-CZ" dirty="0" err="1" smtClean="0"/>
              <a:t>name</a:t>
            </a:r>
            <a:r>
              <a:rPr lang="cs-CZ" dirty="0" smtClean="0"/>
              <a:t> </a:t>
            </a:r>
            <a:r>
              <a:rPr lang="cs-CZ" dirty="0" err="1" smtClean="0"/>
              <a:t>Divus</a:t>
            </a:r>
            <a:r>
              <a:rPr lang="cs-CZ" dirty="0" smtClean="0"/>
              <a:t> </a:t>
            </a:r>
            <a:r>
              <a:rPr lang="cs-CZ" dirty="0" err="1" smtClean="0"/>
              <a:t>Iulius</a:t>
            </a:r>
            <a:r>
              <a:rPr lang="cs-CZ" dirty="0" smtClean="0"/>
              <a:t>, a </a:t>
            </a:r>
            <a:r>
              <a:rPr lang="cs-CZ" dirty="0" err="1" smtClean="0"/>
              <a:t>state</a:t>
            </a:r>
            <a:r>
              <a:rPr lang="cs-CZ" dirty="0" smtClean="0"/>
              <a:t> 	</a:t>
            </a:r>
            <a:r>
              <a:rPr lang="cs-CZ" dirty="0" err="1" smtClean="0"/>
              <a:t>flamen</a:t>
            </a:r>
            <a:r>
              <a:rPr lang="cs-CZ" dirty="0" smtClean="0"/>
              <a:t>, a </a:t>
            </a:r>
            <a:r>
              <a:rPr lang="cs-CZ" dirty="0" err="1" smtClean="0"/>
              <a:t>state</a:t>
            </a:r>
            <a:r>
              <a:rPr lang="cs-CZ" dirty="0" smtClean="0"/>
              <a:t> temple, a </a:t>
            </a:r>
            <a:r>
              <a:rPr lang="cs-CZ" dirty="0" err="1" smtClean="0"/>
              <a:t>pulvinar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his image</a:t>
            </a:r>
          </a:p>
          <a:p>
            <a:r>
              <a:rPr lang="cs-CZ" dirty="0" smtClean="0"/>
              <a:t>			</a:t>
            </a:r>
          </a:p>
          <a:p>
            <a:endParaRPr lang="cs-CZ" dirty="0"/>
          </a:p>
        </p:txBody>
      </p:sp>
      <p:pic>
        <p:nvPicPr>
          <p:cNvPr id="3" name="Obrázek 2" descr="julius caesar.jpg"/>
          <p:cNvPicPr>
            <a:picLocks noChangeAspect="1"/>
          </p:cNvPicPr>
          <p:nvPr/>
        </p:nvPicPr>
        <p:blipFill>
          <a:blip r:embed="rId2"/>
          <a:srcRect l="21727" r="16073"/>
          <a:stretch>
            <a:fillRect/>
          </a:stretch>
        </p:blipFill>
        <p:spPr>
          <a:xfrm>
            <a:off x="6072198" y="0"/>
            <a:ext cx="2928926" cy="639034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72198" y="6334780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Julius </a:t>
            </a:r>
            <a:r>
              <a:rPr lang="cs-CZ" sz="1400" dirty="0" err="1" smtClean="0"/>
              <a:t>Caesar</a:t>
            </a:r>
            <a:r>
              <a:rPr lang="cs-CZ" sz="1400" dirty="0" smtClean="0"/>
              <a:t>, bronze, </a:t>
            </a:r>
            <a:r>
              <a:rPr lang="cs-CZ" sz="1400" dirty="0" err="1" smtClean="0"/>
              <a:t>Altes</a:t>
            </a:r>
            <a:r>
              <a:rPr lang="cs-CZ" sz="1400" dirty="0" smtClean="0"/>
              <a:t> Museum, Berlin</a:t>
            </a:r>
            <a:endParaRPr lang="cs-CZ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 err="1" smtClean="0"/>
              <a:t>Cassius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Dio</a:t>
            </a:r>
            <a:r>
              <a:rPr lang="cs-CZ" sz="1400" b="1" dirty="0" smtClean="0"/>
              <a:t>, Roman </a:t>
            </a:r>
            <a:r>
              <a:rPr lang="cs-CZ" sz="1400" b="1" dirty="0" err="1" smtClean="0"/>
              <a:t>History</a:t>
            </a:r>
            <a:r>
              <a:rPr lang="cs-CZ" sz="1400" b="1" dirty="0" smtClean="0"/>
              <a:t>, </a:t>
            </a:r>
            <a:r>
              <a:rPr lang="cs-CZ" sz="1400" b="1" dirty="0" err="1" smtClean="0"/>
              <a:t>book</a:t>
            </a:r>
            <a:r>
              <a:rPr lang="cs-CZ" sz="1400" b="1" dirty="0" smtClean="0"/>
              <a:t> XLIV</a:t>
            </a:r>
            <a:r>
              <a:rPr lang="en-US" sz="1400" b="1" dirty="0" smtClean="0"/>
              <a:t> (the list of </a:t>
            </a:r>
            <a:r>
              <a:rPr lang="en-US" sz="1400" b="1" dirty="0" err="1" smtClean="0"/>
              <a:t>honours</a:t>
            </a:r>
            <a:r>
              <a:rPr lang="en-US" sz="1400" b="1" dirty="0" smtClean="0"/>
              <a:t> granted to Julius Caesar by the Senate)</a:t>
            </a:r>
          </a:p>
          <a:p>
            <a:endParaRPr lang="cs-CZ" sz="1400" b="1" dirty="0" smtClean="0"/>
          </a:p>
          <a:p>
            <a:pPr algn="just"/>
            <a:r>
              <a:rPr lang="en-US" sz="1400" dirty="0" smtClean="0"/>
              <a:t>The privileges that were granted him, in addition to all those mentioned, were as follows in number and nature; for I shall name them all together, even if they were not all proposed or passed at one time. 2 First, then, they voted that he should </a:t>
            </a:r>
            <a:r>
              <a:rPr lang="en-US" sz="1400" b="1" dirty="0" smtClean="0"/>
              <a:t>always ride</a:t>
            </a:r>
            <a:r>
              <a:rPr lang="en-US" sz="1400" dirty="0" smtClean="0"/>
              <a:t>, even in the city itself, </a:t>
            </a:r>
            <a:r>
              <a:rPr lang="en-US" sz="1400" b="1" dirty="0" smtClean="0"/>
              <a:t>wearing the triumphal dress</a:t>
            </a:r>
            <a:r>
              <a:rPr lang="en-US" sz="1400" dirty="0" smtClean="0"/>
              <a:t>, and should </a:t>
            </a:r>
            <a:r>
              <a:rPr lang="en-US" sz="1400" b="1" dirty="0" smtClean="0"/>
              <a:t>sit in his chair </a:t>
            </a:r>
            <a:r>
              <a:rPr lang="en-US" sz="1400" dirty="0" smtClean="0"/>
              <a:t>of state everywhere except at the games; for at those he received the privilege of watching the contests from the tribunes' benches in company with those who were tribunes at the time. 3 And they gave him the </a:t>
            </a:r>
            <a:r>
              <a:rPr lang="en-US" sz="1400" b="1" dirty="0" smtClean="0"/>
              <a:t>right to offer </a:t>
            </a:r>
            <a:r>
              <a:rPr lang="en-US" sz="1400" b="1" dirty="0" err="1" smtClean="0"/>
              <a:t>spolia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opima</a:t>
            </a:r>
            <a:r>
              <a:rPr lang="en-US" sz="1400" dirty="0" smtClean="0"/>
              <a:t>, as they are called, at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temple </a:t>
            </a:r>
            <a:r>
              <a:rPr lang="cs-CZ" sz="1400" dirty="0" err="1" smtClean="0"/>
              <a:t>of</a:t>
            </a:r>
            <a:r>
              <a:rPr lang="cs-CZ" sz="1400" dirty="0" smtClean="0"/>
              <a:t> Jupiter </a:t>
            </a:r>
            <a:r>
              <a:rPr lang="cs-CZ" sz="1400" dirty="0" err="1" smtClean="0"/>
              <a:t>Feretrius</a:t>
            </a:r>
            <a:r>
              <a:rPr lang="en-US" sz="1400" dirty="0" smtClean="0"/>
              <a:t>, as if he had slain some hostile general with his own hand, and </a:t>
            </a:r>
            <a:r>
              <a:rPr lang="en-US" sz="1400" b="1" dirty="0" smtClean="0"/>
              <a:t>to have </a:t>
            </a:r>
            <a:r>
              <a:rPr lang="en-US" sz="1400" b="1" dirty="0" err="1" smtClean="0"/>
              <a:t>lictors</a:t>
            </a:r>
            <a:r>
              <a:rPr lang="en-US" sz="1400" b="1" dirty="0" smtClean="0"/>
              <a:t> </a:t>
            </a:r>
            <a:r>
              <a:rPr lang="en-US" sz="1400" dirty="0" smtClean="0"/>
              <a:t>who always carried laurel, and </a:t>
            </a:r>
            <a:r>
              <a:rPr lang="en-US" sz="1400" b="1" dirty="0" smtClean="0"/>
              <a:t>after the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Feriae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Latinae</a:t>
            </a:r>
            <a:r>
              <a:rPr lang="cs-CZ" sz="1400" b="1" dirty="0" smtClean="0"/>
              <a:t> </a:t>
            </a:r>
            <a:r>
              <a:rPr lang="en-US" sz="1400" dirty="0" smtClean="0"/>
              <a:t>to </a:t>
            </a:r>
            <a:r>
              <a:rPr lang="en-US" sz="1400" b="1" dirty="0" smtClean="0"/>
              <a:t>ride from the Alban Mount into the city on horseback</a:t>
            </a:r>
            <a:r>
              <a:rPr lang="en-US" sz="1400" dirty="0" smtClean="0"/>
              <a:t>. 4 In addition to these remarkable privileges they named him </a:t>
            </a:r>
            <a:r>
              <a:rPr lang="en-US" sz="1400" b="1" dirty="0" smtClean="0"/>
              <a:t>father of his country</a:t>
            </a:r>
            <a:r>
              <a:rPr lang="en-US" sz="1400" dirty="0" smtClean="0"/>
              <a:t>, stamped </a:t>
            </a:r>
            <a:r>
              <a:rPr lang="en-US" sz="1400" b="1" dirty="0" smtClean="0"/>
              <a:t>this title on the coinage</a:t>
            </a:r>
            <a:r>
              <a:rPr lang="en-US" sz="1400" dirty="0" smtClean="0"/>
              <a:t>, voted to </a:t>
            </a:r>
            <a:r>
              <a:rPr lang="en-US" sz="1400" b="1" dirty="0" smtClean="0"/>
              <a:t>celebrate his birthday by public sacrifice</a:t>
            </a:r>
            <a:r>
              <a:rPr lang="en-US" sz="1400" dirty="0" smtClean="0"/>
              <a:t>, ordered that he should have </a:t>
            </a:r>
            <a:r>
              <a:rPr lang="en-US" sz="1400" b="1" dirty="0" smtClean="0"/>
              <a:t>a statue in the cities </a:t>
            </a:r>
            <a:r>
              <a:rPr lang="en-US" sz="1400" dirty="0" smtClean="0"/>
              <a:t>and in </a:t>
            </a:r>
            <a:r>
              <a:rPr lang="en-US" sz="1400" b="1" dirty="0" smtClean="0"/>
              <a:t>all the temples of Rome</a:t>
            </a:r>
            <a:r>
              <a:rPr lang="en-US" sz="1400" dirty="0" smtClean="0"/>
              <a:t>, 5 and they set up </a:t>
            </a:r>
            <a:r>
              <a:rPr lang="en-US" sz="1400" b="1" dirty="0" smtClean="0"/>
              <a:t>two also on the</a:t>
            </a:r>
            <a:r>
              <a:rPr lang="cs-CZ" sz="1400" b="1" dirty="0" smtClean="0"/>
              <a:t> rostra</a:t>
            </a:r>
            <a:r>
              <a:rPr lang="cs-CZ" sz="1400" dirty="0" smtClean="0"/>
              <a:t>,</a:t>
            </a:r>
            <a:r>
              <a:rPr lang="en-US" sz="1400" dirty="0" smtClean="0"/>
              <a:t> one representing him as the </a:t>
            </a:r>
            <a:r>
              <a:rPr lang="en-US" sz="1400" dirty="0" err="1" smtClean="0"/>
              <a:t>saviour</a:t>
            </a:r>
            <a:r>
              <a:rPr lang="en-US" sz="1400" dirty="0" smtClean="0"/>
              <a:t> of the citizens and the other as the deliverer of the city from siege, and wearing the crowns customary for such achievements. They also resolved </a:t>
            </a:r>
            <a:r>
              <a:rPr lang="en-US" sz="1400" b="1" dirty="0" smtClean="0"/>
              <a:t>to build</a:t>
            </a:r>
            <a:r>
              <a:rPr lang="cs-CZ" sz="1400" b="1" dirty="0" smtClean="0"/>
              <a:t> a temple </a:t>
            </a:r>
            <a:r>
              <a:rPr lang="cs-CZ" sz="1400" b="1" dirty="0" err="1" smtClean="0"/>
              <a:t>of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Concordia</a:t>
            </a:r>
            <a:r>
              <a:rPr lang="cs-CZ" sz="1400" b="1" dirty="0" smtClean="0"/>
              <a:t> Nova</a:t>
            </a:r>
            <a:r>
              <a:rPr lang="cs-CZ" sz="1400" dirty="0" smtClean="0"/>
              <a:t>,</a:t>
            </a:r>
            <a:r>
              <a:rPr lang="en-US" sz="1400" dirty="0" smtClean="0"/>
              <a:t> on the ground that it was through his efforts that they enjoyed peace, and to celebrate an annual festival in her </a:t>
            </a:r>
            <a:r>
              <a:rPr lang="en-US" sz="1400" dirty="0" err="1" smtClean="0"/>
              <a:t>honour</a:t>
            </a:r>
            <a:r>
              <a:rPr lang="en-US" sz="1400" dirty="0" smtClean="0"/>
              <a:t>. 5 When he had accepted these, they assigned to him the charge </a:t>
            </a:r>
            <a:r>
              <a:rPr lang="en-US" sz="1400" b="1" dirty="0" smtClean="0"/>
              <a:t>of filling the Pontine marshes, cutting a canal </a:t>
            </a:r>
            <a:r>
              <a:rPr lang="en-US" sz="1400" dirty="0" smtClean="0"/>
              <a:t>through the Peloponnesian isthmus, </a:t>
            </a:r>
            <a:r>
              <a:rPr lang="en-US" sz="1400" b="1" dirty="0" smtClean="0"/>
              <a:t>and constructing a new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senate</a:t>
            </a:r>
            <a:r>
              <a:rPr lang="cs-CZ" sz="1400" b="1" dirty="0" smtClean="0"/>
              <a:t>-house</a:t>
            </a:r>
            <a:r>
              <a:rPr lang="en-US" sz="1400" dirty="0" smtClean="0"/>
              <a:t>, since that of </a:t>
            </a:r>
            <a:r>
              <a:rPr lang="en-US" sz="1400" dirty="0" err="1" smtClean="0"/>
              <a:t>Hostilius</a:t>
            </a:r>
            <a:r>
              <a:rPr lang="en-US" sz="1400" dirty="0" smtClean="0"/>
              <a:t>, although repaired, had been demolished. 2 The reason assigned for its destruction was that a</a:t>
            </a:r>
            <a:r>
              <a:rPr lang="cs-CZ" sz="1400" dirty="0" smtClean="0"/>
              <a:t> temple </a:t>
            </a:r>
            <a:r>
              <a:rPr lang="cs-CZ" sz="1400" dirty="0" err="1" smtClean="0"/>
              <a:t>of</a:t>
            </a:r>
            <a:r>
              <a:rPr lang="cs-CZ" sz="1400" dirty="0" smtClean="0"/>
              <a:t> Felicitas</a:t>
            </a:r>
            <a:r>
              <a:rPr lang="en-US" sz="1400" dirty="0" smtClean="0"/>
              <a:t> </a:t>
            </a:r>
            <a:r>
              <a:rPr lang="cs-CZ" sz="1400" dirty="0" smtClean="0"/>
              <a:t> </a:t>
            </a:r>
            <a:r>
              <a:rPr lang="en-US" sz="1400" dirty="0" smtClean="0"/>
              <a:t>was to be built there, which Lepidus, indeed, brought to completion while master of the horse; but their real purpose was that the name of Sulla should not be preserved on it, and that another </a:t>
            </a:r>
            <a:r>
              <a:rPr lang="en-US" sz="1400" b="1" dirty="0" smtClean="0"/>
              <a:t>senate-house</a:t>
            </a:r>
            <a:r>
              <a:rPr lang="en-US" sz="1400" dirty="0" smtClean="0"/>
              <a:t>, newly constructed, might be </a:t>
            </a:r>
            <a:r>
              <a:rPr lang="en-US" sz="1400" b="1" dirty="0" smtClean="0"/>
              <a:t>named the Julian</a:t>
            </a:r>
            <a:r>
              <a:rPr lang="en-US" sz="1400" dirty="0" smtClean="0"/>
              <a:t>, even as they had called the </a:t>
            </a:r>
            <a:r>
              <a:rPr lang="en-US" sz="1400" b="1" dirty="0" smtClean="0"/>
              <a:t>month in which he was born July</a:t>
            </a:r>
            <a:r>
              <a:rPr lang="en-US" sz="1400" dirty="0" smtClean="0"/>
              <a:t>, and </a:t>
            </a:r>
            <a:r>
              <a:rPr lang="en-US" sz="1400" b="1" dirty="0" smtClean="0"/>
              <a:t>one of the tribes</a:t>
            </a:r>
            <a:r>
              <a:rPr lang="en-US" sz="1400" dirty="0" smtClean="0"/>
              <a:t>, selected by lot</a:t>
            </a:r>
            <a:r>
              <a:rPr lang="en-US" sz="1400" b="1" dirty="0" smtClean="0"/>
              <a:t>, the Julian</a:t>
            </a:r>
            <a:r>
              <a:rPr lang="en-US" sz="1400" dirty="0" smtClean="0"/>
              <a:t>. 3 And they voted that Caesar should be </a:t>
            </a:r>
            <a:r>
              <a:rPr lang="en-US" sz="1400" b="1" dirty="0" smtClean="0"/>
              <a:t>sole censor for life </a:t>
            </a:r>
            <a:r>
              <a:rPr lang="en-US" sz="1400" dirty="0" smtClean="0"/>
              <a:t>and should enjoy </a:t>
            </a:r>
            <a:r>
              <a:rPr lang="en-US" sz="1400" b="1" dirty="0" smtClean="0"/>
              <a:t>the immunities granted to the tribunes</a:t>
            </a:r>
            <a:r>
              <a:rPr lang="en-US" sz="1400" dirty="0" smtClean="0"/>
              <a:t>, so that if any one insulted him by deed or word, that man should be an outlaw and accursed, and further </a:t>
            </a:r>
            <a:r>
              <a:rPr lang="en-US" sz="1400" b="1" dirty="0" smtClean="0"/>
              <a:t>that Caesar's son</a:t>
            </a:r>
            <a:r>
              <a:rPr lang="en-US" sz="1400" dirty="0" smtClean="0"/>
              <a:t>, should he beget or even adopt one, should be </a:t>
            </a:r>
            <a:r>
              <a:rPr lang="en-US" sz="1400" b="1" dirty="0" smtClean="0"/>
              <a:t>appointed high priest</a:t>
            </a:r>
            <a:r>
              <a:rPr lang="en-US" sz="1400" dirty="0" smtClean="0"/>
              <a:t>. 61 As he seemed to like all this, a gilded chair was granted him, and a garb that the kings had once used, and </a:t>
            </a:r>
            <a:r>
              <a:rPr lang="en-US" sz="1400" b="1" dirty="0" smtClean="0"/>
              <a:t>body-guard of knights and senators</a:t>
            </a:r>
            <a:r>
              <a:rPr lang="en-US" sz="1400" dirty="0" smtClean="0"/>
              <a:t>; furthermore they decided that </a:t>
            </a:r>
            <a:r>
              <a:rPr lang="en-US" sz="1400" b="1" dirty="0" smtClean="0"/>
              <a:t>prayers</a:t>
            </a:r>
            <a:r>
              <a:rPr lang="en-US" sz="1400" dirty="0" smtClean="0"/>
              <a:t> should be offered for him </a:t>
            </a:r>
            <a:r>
              <a:rPr lang="en-US" sz="1400" b="1" dirty="0" smtClean="0"/>
              <a:t>publicly every year</a:t>
            </a:r>
            <a:r>
              <a:rPr lang="en-US" sz="1400" dirty="0" smtClean="0"/>
              <a:t>, that they should swear by Caesar's Fortune, and should regard as valid all his future acts. 2 Next they bestowed upon him a quadrennial festival, as to a hero, and a third priestly college, which they called the Julian, as overseers of the</a:t>
            </a:r>
            <a:r>
              <a:rPr lang="cs-CZ" sz="1400" dirty="0" smtClean="0"/>
              <a:t> </a:t>
            </a:r>
            <a:r>
              <a:rPr lang="cs-CZ" sz="1400" dirty="0" err="1" smtClean="0"/>
              <a:t>Lupercalia</a:t>
            </a:r>
            <a:r>
              <a:rPr lang="en-US" sz="1400" dirty="0" smtClean="0"/>
              <a:t>, and one special day of his own each time in connection with all gladiatorial combats both in Rome and the rest of Italy. 3 When he showed himself pleased with these </a:t>
            </a:r>
            <a:r>
              <a:rPr lang="en-US" sz="1400" dirty="0" err="1" smtClean="0"/>
              <a:t>honours</a:t>
            </a:r>
            <a:r>
              <a:rPr lang="en-US" sz="1400" dirty="0" smtClean="0"/>
              <a:t> also, they accordingly voted that his </a:t>
            </a:r>
            <a:r>
              <a:rPr lang="en-US" sz="1400" b="1" dirty="0" smtClean="0"/>
              <a:t>golden chair and his crown </a:t>
            </a:r>
            <a:r>
              <a:rPr lang="en-US" sz="1400" dirty="0" smtClean="0"/>
              <a:t>set with precious gems and overlaid with gold should </a:t>
            </a:r>
            <a:r>
              <a:rPr lang="en-US" sz="1400" b="1" dirty="0" smtClean="0"/>
              <a:t>be carried into the theatres in the same manner as those of the gods</a:t>
            </a:r>
            <a:r>
              <a:rPr lang="en-US" sz="1400" dirty="0" smtClean="0"/>
              <a:t>, and that on the occasion of the games in the Circus his chariot should be brought in. And finally they </a:t>
            </a:r>
            <a:r>
              <a:rPr lang="en-US" sz="1400" b="1" dirty="0" smtClean="0"/>
              <a:t>addressed him outright as Jupiter Julius </a:t>
            </a:r>
            <a:r>
              <a:rPr lang="en-US" sz="1400" dirty="0" smtClean="0"/>
              <a:t>and ordered</a:t>
            </a:r>
            <a:r>
              <a:rPr lang="cs-CZ" sz="1400" dirty="0" smtClean="0"/>
              <a:t> a </a:t>
            </a:r>
            <a:r>
              <a:rPr lang="cs-CZ" sz="1400" b="1" dirty="0" smtClean="0"/>
              <a:t>temple</a:t>
            </a:r>
            <a:r>
              <a:rPr lang="en-US" sz="1400" b="1" dirty="0" smtClean="0"/>
              <a:t> to be consecrated to him </a:t>
            </a:r>
            <a:r>
              <a:rPr lang="en-US" sz="1400" dirty="0" smtClean="0"/>
              <a:t>and to his Clemency, electing </a:t>
            </a:r>
            <a:r>
              <a:rPr lang="en-US" sz="1400" b="1" dirty="0" smtClean="0"/>
              <a:t>Antony as their priest like some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flamen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Dialis</a:t>
            </a:r>
            <a:r>
              <a:rPr lang="en-US" sz="1400" dirty="0" smtClean="0"/>
              <a:t>. </a:t>
            </a:r>
            <a:endParaRPr lang="cs-CZ" sz="1400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death of Julius Caesar </a:t>
            </a:r>
            <a:r>
              <a:rPr lang="en-US" dirty="0" smtClean="0"/>
              <a:t>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process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his </a:t>
            </a:r>
            <a:r>
              <a:rPr lang="cs-CZ" dirty="0" err="1" smtClean="0"/>
              <a:t>deification</a:t>
            </a:r>
            <a:r>
              <a:rPr lang="cs-CZ" dirty="0" smtClean="0"/>
              <a:t>:</a:t>
            </a:r>
          </a:p>
          <a:p>
            <a:endParaRPr lang="en-US" dirty="0" smtClean="0"/>
          </a:p>
          <a:p>
            <a:r>
              <a:rPr lang="en-US" dirty="0" smtClean="0"/>
              <a:t>March 44 BC –</a:t>
            </a:r>
            <a:r>
              <a:rPr lang="cs-CZ" dirty="0" smtClean="0"/>
              <a:t> a</a:t>
            </a:r>
            <a:r>
              <a:rPr lang="en-US" dirty="0" smtClean="0"/>
              <a:t> grand public funeral on the traditional lines, but some extraordinary features</a:t>
            </a:r>
            <a:r>
              <a:rPr lang="cs-CZ" dirty="0" smtClean="0"/>
              <a:t>:</a:t>
            </a:r>
            <a:endParaRPr lang="en-US" dirty="0" smtClean="0"/>
          </a:p>
          <a:p>
            <a:r>
              <a:rPr lang="cs-CZ" dirty="0" smtClean="0"/>
              <a:t>	a</a:t>
            </a:r>
            <a:r>
              <a:rPr lang="en-US" dirty="0" smtClean="0"/>
              <a:t>) The corpse – hidden by an image of wax which lay inside a gilded shrine 	</a:t>
            </a:r>
            <a:r>
              <a:rPr lang="en-US" dirty="0" err="1" smtClean="0"/>
              <a:t>modelled</a:t>
            </a:r>
            <a:r>
              <a:rPr lang="en-US" dirty="0" smtClean="0"/>
              <a:t> on the temple of Venus </a:t>
            </a:r>
            <a:r>
              <a:rPr lang="en-US" dirty="0" err="1" smtClean="0"/>
              <a:t>Genetrix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	b) Marc Anthony – funeral speech (reciting earlier decrees which passed divine 	</a:t>
            </a:r>
            <a:r>
              <a:rPr lang="en-US" dirty="0" err="1" smtClean="0"/>
              <a:t>honours</a:t>
            </a:r>
            <a:r>
              <a:rPr lang="en-US" dirty="0" smtClean="0"/>
              <a:t> and praising him as a god)</a:t>
            </a:r>
          </a:p>
          <a:p>
            <a:endParaRPr lang="en-US" dirty="0" smtClean="0"/>
          </a:p>
          <a:p>
            <a:r>
              <a:rPr lang="en-US" dirty="0" smtClean="0"/>
              <a:t>	c) </a:t>
            </a:r>
            <a:r>
              <a:rPr lang="en-US" dirty="0" err="1" smtClean="0"/>
              <a:t>Caes</a:t>
            </a:r>
            <a:r>
              <a:rPr lang="cs-CZ" dirty="0" smtClean="0"/>
              <a:t>a</a:t>
            </a:r>
            <a:r>
              <a:rPr lang="en-US" dirty="0" err="1" smtClean="0"/>
              <a:t>r’s</a:t>
            </a:r>
            <a:r>
              <a:rPr lang="en-US" dirty="0" smtClean="0"/>
              <a:t> wounds displayed – perhaps by rotating </a:t>
            </a:r>
            <a:r>
              <a:rPr lang="en-US" dirty="0" err="1" smtClean="0"/>
              <a:t>th</a:t>
            </a:r>
            <a:r>
              <a:rPr lang="cs-CZ" dirty="0" smtClean="0"/>
              <a:t>e</a:t>
            </a:r>
            <a:r>
              <a:rPr lang="en-US" dirty="0" smtClean="0"/>
              <a:t> wax image</a:t>
            </a:r>
          </a:p>
          <a:p>
            <a:endParaRPr lang="en-US" dirty="0" smtClean="0"/>
          </a:p>
          <a:p>
            <a:r>
              <a:rPr lang="en-US" dirty="0" smtClean="0"/>
              <a:t>	d) Cremated – also the wax image</a:t>
            </a:r>
          </a:p>
        </p:txBody>
      </p:sp>
      <p:pic>
        <p:nvPicPr>
          <p:cNvPr id="3" name="Obrázek 2" descr="IMG_6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571876"/>
            <a:ext cx="3929090" cy="2946818"/>
          </a:xfrm>
          <a:prstGeom prst="rect">
            <a:avLst/>
          </a:prstGeom>
        </p:spPr>
      </p:pic>
      <p:pic>
        <p:nvPicPr>
          <p:cNvPr id="4" name="Obrázek 3" descr="IMG_3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143248"/>
            <a:ext cx="4786346" cy="3589760"/>
          </a:xfrm>
          <a:prstGeom prst="rect">
            <a:avLst/>
          </a:prstGeom>
        </p:spPr>
      </p:pic>
      <p:cxnSp>
        <p:nvCxnSpPr>
          <p:cNvPr id="6" name="Přímá spojovací šipka 5"/>
          <p:cNvCxnSpPr/>
          <p:nvPr/>
        </p:nvCxnSpPr>
        <p:spPr>
          <a:xfrm rot="10800000" flipV="1">
            <a:off x="2643174" y="3857628"/>
            <a:ext cx="3643338" cy="7143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4282" y="142852"/>
            <a:ext cx="87154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Temple of </a:t>
            </a:r>
            <a:r>
              <a:rPr lang="en-US" b="1" dirty="0" err="1" smtClean="0"/>
              <a:t>Divus</a:t>
            </a:r>
            <a:r>
              <a:rPr lang="en-US" b="1" dirty="0" smtClean="0"/>
              <a:t> </a:t>
            </a:r>
            <a:r>
              <a:rPr lang="en-US" b="1" dirty="0" err="1" smtClean="0"/>
              <a:t>Iulius</a:t>
            </a:r>
            <a:endParaRPr lang="en-US" b="1" dirty="0" smtClean="0"/>
          </a:p>
          <a:p>
            <a:endParaRPr lang="en-US" b="1" dirty="0" smtClean="0"/>
          </a:p>
          <a:p>
            <a:pPr>
              <a:buFontTx/>
              <a:buChar char="-"/>
            </a:pPr>
            <a:r>
              <a:rPr lang="en-US" dirty="0" smtClean="0"/>
              <a:t>Caesar’s body was cremated in this area – a marble column with the inscription: </a:t>
            </a:r>
            <a:r>
              <a:rPr lang="en-US" i="1" dirty="0" err="1" smtClean="0"/>
              <a:t>parenti</a:t>
            </a:r>
            <a:r>
              <a:rPr lang="en-US" i="1" dirty="0" smtClean="0"/>
              <a:t> </a:t>
            </a:r>
            <a:r>
              <a:rPr lang="en-US" i="1" dirty="0" err="1" smtClean="0"/>
              <a:t>patriae</a:t>
            </a:r>
            <a:r>
              <a:rPr lang="en-US" i="1" dirty="0" smtClean="0"/>
              <a:t> (to the father of the fatherland) – </a:t>
            </a:r>
            <a:r>
              <a:rPr lang="en-US" dirty="0" smtClean="0"/>
              <a:t>later removed</a:t>
            </a:r>
          </a:p>
          <a:p>
            <a:pPr>
              <a:buFontTx/>
              <a:buChar char="-"/>
            </a:pPr>
            <a:r>
              <a:rPr lang="en-US" dirty="0" smtClean="0"/>
              <a:t> dedicated: August 18</a:t>
            </a:r>
            <a:r>
              <a:rPr lang="en-US" baseline="30000" dirty="0" smtClean="0"/>
              <a:t>th</a:t>
            </a:r>
            <a:r>
              <a:rPr lang="en-US" dirty="0" smtClean="0"/>
              <a:t> , 29 BC  - erected by Augustus</a:t>
            </a:r>
          </a:p>
          <a:p>
            <a:pPr>
              <a:buFontTx/>
              <a:buChar char="-"/>
            </a:pPr>
            <a:r>
              <a:rPr lang="en-US" dirty="0" smtClean="0"/>
              <a:t> podium (opus </a:t>
            </a:r>
            <a:r>
              <a:rPr lang="en-US" dirty="0" err="1" smtClean="0"/>
              <a:t>cementicum</a:t>
            </a:r>
            <a:r>
              <a:rPr lang="en-US" dirty="0" smtClean="0"/>
              <a:t>) has survived, the front part – hemicycle (altar)</a:t>
            </a:r>
          </a:p>
          <a:p>
            <a:pPr>
              <a:buFontTx/>
              <a:buChar char="-"/>
            </a:pPr>
            <a:r>
              <a:rPr lang="en-US" dirty="0" smtClean="0"/>
              <a:t> later: hemicycle with the altar closed off by a straight wall</a:t>
            </a:r>
          </a:p>
          <a:p>
            <a:pPr>
              <a:buFontTx/>
              <a:buChar char="-"/>
            </a:pPr>
            <a:r>
              <a:rPr lang="en-US" dirty="0" smtClean="0"/>
              <a:t> ionic, composite (coin representations) or </a:t>
            </a:r>
            <a:r>
              <a:rPr lang="en-US" dirty="0" err="1" smtClean="0"/>
              <a:t>corinthian</a:t>
            </a:r>
            <a:r>
              <a:rPr lang="en-US" dirty="0" smtClean="0"/>
              <a:t> style (</a:t>
            </a:r>
            <a:r>
              <a:rPr lang="en-US" dirty="0" err="1" smtClean="0"/>
              <a:t>archeaological</a:t>
            </a:r>
            <a:r>
              <a:rPr lang="en-US" dirty="0" smtClean="0"/>
              <a:t> evidence)</a:t>
            </a:r>
          </a:p>
          <a:p>
            <a:pPr>
              <a:buFontTx/>
              <a:buChar char="-"/>
            </a:pPr>
            <a:r>
              <a:rPr lang="en-US" dirty="0" smtClean="0"/>
              <a:t> destroyed during the reign of </a:t>
            </a:r>
            <a:r>
              <a:rPr lang="en-US" dirty="0" err="1" smtClean="0"/>
              <a:t>Septimius</a:t>
            </a:r>
            <a:r>
              <a:rPr lang="en-US" dirty="0" smtClean="0"/>
              <a:t> Severus and then restored</a:t>
            </a:r>
          </a:p>
          <a:p>
            <a:pPr>
              <a:buFontTx/>
              <a:buChar char="-"/>
            </a:pPr>
            <a:endParaRPr lang="en-US" dirty="0" smtClean="0"/>
          </a:p>
        </p:txBody>
      </p:sp>
      <p:pic>
        <p:nvPicPr>
          <p:cNvPr id="3" name="Obrázek 2" descr="divus julius.jpg"/>
          <p:cNvPicPr>
            <a:picLocks noChangeAspect="1"/>
          </p:cNvPicPr>
          <p:nvPr/>
        </p:nvPicPr>
        <p:blipFill>
          <a:blip r:embed="rId2" cstate="print"/>
          <a:srcRect t="5208" r="2343" b="11458"/>
          <a:stretch>
            <a:fillRect/>
          </a:stretch>
        </p:blipFill>
        <p:spPr>
          <a:xfrm>
            <a:off x="4357686" y="3357562"/>
            <a:ext cx="4576480" cy="2928958"/>
          </a:xfrm>
          <a:prstGeom prst="rect">
            <a:avLst/>
          </a:prstGeom>
        </p:spPr>
      </p:pic>
      <p:pic>
        <p:nvPicPr>
          <p:cNvPr id="4" name="Obrázek 3" descr="IMG_3209.JPG"/>
          <p:cNvPicPr>
            <a:picLocks noChangeAspect="1"/>
          </p:cNvPicPr>
          <p:nvPr/>
        </p:nvPicPr>
        <p:blipFill>
          <a:blip r:embed="rId3" cstate="print"/>
          <a:srcRect l="35156" t="23958" r="31250" b="40625"/>
          <a:stretch>
            <a:fillRect/>
          </a:stretch>
        </p:blipFill>
        <p:spPr>
          <a:xfrm>
            <a:off x="428596" y="2857495"/>
            <a:ext cx="3794620" cy="3000397"/>
          </a:xfrm>
          <a:prstGeom prst="rect">
            <a:avLst/>
          </a:prstGeom>
        </p:spPr>
      </p:pic>
      <p:cxnSp>
        <p:nvCxnSpPr>
          <p:cNvPr id="8" name="Přímá spojovací šipka 7"/>
          <p:cNvCxnSpPr/>
          <p:nvPr/>
        </p:nvCxnSpPr>
        <p:spPr>
          <a:xfrm rot="10800000">
            <a:off x="3000364" y="4143380"/>
            <a:ext cx="2571768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2844" y="571480"/>
            <a:ext cx="50006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events after Caesar’s death:</a:t>
            </a:r>
          </a:p>
          <a:p>
            <a:endParaRPr lang="en-US" dirty="0" smtClean="0"/>
          </a:p>
          <a:p>
            <a:r>
              <a:rPr lang="en-US" dirty="0" smtClean="0"/>
              <a:t>July 44 BC – the games held in memory of Caesar – comet appeared (believed to be Caesar’ s soul in heaven)</a:t>
            </a:r>
          </a:p>
          <a:p>
            <a:endParaRPr lang="en-US" dirty="0" smtClean="0"/>
          </a:p>
          <a:p>
            <a:r>
              <a:rPr lang="en-US" dirty="0" smtClean="0"/>
              <a:t>September 44 BC </a:t>
            </a:r>
            <a:r>
              <a:rPr lang="cs-CZ" dirty="0" smtClean="0"/>
              <a:t>-</a:t>
            </a:r>
            <a:r>
              <a:rPr lang="en-US" dirty="0" smtClean="0"/>
              <a:t> Anton</a:t>
            </a:r>
            <a:r>
              <a:rPr lang="cs-CZ" dirty="0" err="1" smtClean="0"/>
              <a:t>ius</a:t>
            </a:r>
            <a:r>
              <a:rPr lang="en-US" dirty="0" smtClean="0"/>
              <a:t> forced the Senate to add a day to the of each official supplication of the gods, on which prayers made to Caesar</a:t>
            </a:r>
          </a:p>
          <a:p>
            <a:endParaRPr lang="en-US" dirty="0" smtClean="0"/>
          </a:p>
          <a:p>
            <a:r>
              <a:rPr lang="en-US" dirty="0" smtClean="0"/>
              <a:t>Beginning 42 BC – the Senate passed the official consecration of Caesar, including building the temple to </a:t>
            </a:r>
            <a:r>
              <a:rPr lang="en-US" dirty="0" err="1" smtClean="0"/>
              <a:t>Divus</a:t>
            </a:r>
            <a:r>
              <a:rPr lang="en-US" dirty="0" smtClean="0"/>
              <a:t> Julius.</a:t>
            </a:r>
          </a:p>
          <a:p>
            <a:endParaRPr lang="en-US" dirty="0" smtClean="0"/>
          </a:p>
          <a:p>
            <a:r>
              <a:rPr lang="cs-CZ" dirty="0" smtClean="0"/>
              <a:t>40 BC </a:t>
            </a:r>
            <a:r>
              <a:rPr lang="cs-CZ" dirty="0" err="1" smtClean="0"/>
              <a:t>Marc</a:t>
            </a:r>
            <a:r>
              <a:rPr lang="en-US" dirty="0" smtClean="0"/>
              <a:t>us</a:t>
            </a:r>
            <a:r>
              <a:rPr lang="cs-CZ" dirty="0" smtClean="0"/>
              <a:t> Ant</a:t>
            </a:r>
            <a:r>
              <a:rPr lang="en-US" dirty="0" err="1" smtClean="0"/>
              <a:t>onius</a:t>
            </a:r>
            <a:r>
              <a:rPr lang="cs-CZ" dirty="0" smtClean="0"/>
              <a:t> </a:t>
            </a:r>
            <a:r>
              <a:rPr lang="cs-CZ" dirty="0" err="1" smtClean="0"/>
              <a:t>inaugurated</a:t>
            </a:r>
            <a:r>
              <a:rPr lang="cs-CZ" dirty="0" smtClean="0"/>
              <a:t> a </a:t>
            </a:r>
            <a:r>
              <a:rPr lang="cs-CZ" dirty="0" err="1" smtClean="0"/>
              <a:t>flamen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Divus</a:t>
            </a:r>
            <a:r>
              <a:rPr lang="cs-CZ" dirty="0" smtClean="0"/>
              <a:t> </a:t>
            </a:r>
            <a:r>
              <a:rPr lang="cs-CZ" dirty="0" err="1" smtClean="0"/>
              <a:t>Iulius</a:t>
            </a:r>
            <a:endParaRPr lang="cs-CZ" dirty="0"/>
          </a:p>
        </p:txBody>
      </p:sp>
      <p:pic>
        <p:nvPicPr>
          <p:cNvPr id="3" name="Obrázek 2" descr="Marcus Antoni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571480"/>
            <a:ext cx="3714776" cy="458281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143504" y="5214950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Marcus Antonius, marble, Vatican Museums, Rome </a:t>
            </a:r>
            <a:endParaRPr lang="cs-CZ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4282" y="285728"/>
            <a:ext cx="55007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</a:t>
            </a:r>
            <a:r>
              <a:rPr lang="cs-CZ" u="sng" dirty="0" smtClean="0"/>
              <a:t>I </a:t>
            </a:r>
            <a:r>
              <a:rPr lang="cs-CZ" u="sng" dirty="0" err="1" smtClean="0"/>
              <a:t>Private</a:t>
            </a:r>
            <a:r>
              <a:rPr lang="cs-CZ" u="sng" dirty="0" smtClean="0"/>
              <a:t> </a:t>
            </a:r>
            <a:r>
              <a:rPr lang="cs-CZ" u="sng" dirty="0" err="1" smtClean="0"/>
              <a:t>sphere</a:t>
            </a:r>
            <a:endParaRPr lang="en-US" u="sng" dirty="0" smtClean="0"/>
          </a:p>
          <a:p>
            <a:endParaRPr lang="cs-CZ" u="sng" dirty="0" smtClean="0"/>
          </a:p>
          <a:p>
            <a:r>
              <a:rPr lang="cs-CZ" dirty="0" err="1" smtClean="0"/>
              <a:t>Divine</a:t>
            </a:r>
            <a:r>
              <a:rPr lang="cs-CZ" dirty="0" smtClean="0"/>
              <a:t> </a:t>
            </a:r>
            <a:r>
              <a:rPr lang="cs-CZ" dirty="0" err="1" smtClean="0"/>
              <a:t>honours</a:t>
            </a:r>
            <a:r>
              <a:rPr lang="cs-CZ" dirty="0" smtClean="0"/>
              <a:t> – </a:t>
            </a:r>
            <a:r>
              <a:rPr lang="cs-CZ" dirty="0" err="1" smtClean="0"/>
              <a:t>before</a:t>
            </a:r>
            <a:r>
              <a:rPr lang="cs-CZ" dirty="0" smtClean="0"/>
              <a:t> Ca</a:t>
            </a:r>
            <a:r>
              <a:rPr lang="en-US" dirty="0" smtClean="0"/>
              <a:t>e</a:t>
            </a:r>
            <a:r>
              <a:rPr lang="cs-CZ" dirty="0" smtClean="0"/>
              <a:t>s</a:t>
            </a:r>
            <a:r>
              <a:rPr lang="en-US" dirty="0" smtClean="0"/>
              <a:t>a</a:t>
            </a:r>
            <a:r>
              <a:rPr lang="cs-CZ" dirty="0" smtClean="0"/>
              <a:t>r – </a:t>
            </a:r>
            <a:r>
              <a:rPr lang="cs-CZ" dirty="0" err="1" smtClean="0"/>
              <a:t>confirmed</a:t>
            </a:r>
            <a:r>
              <a:rPr lang="cs-CZ" dirty="0" smtClean="0"/>
              <a:t> </a:t>
            </a:r>
            <a:r>
              <a:rPr lang="en-US" dirty="0" smtClean="0"/>
              <a:t>in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private</a:t>
            </a:r>
            <a:r>
              <a:rPr lang="cs-CZ" dirty="0" smtClean="0"/>
              <a:t> </a:t>
            </a:r>
            <a:r>
              <a:rPr lang="cs-CZ" dirty="0" err="1" smtClean="0"/>
              <a:t>sphere</a:t>
            </a:r>
            <a:r>
              <a:rPr lang="cs-CZ" dirty="0" smtClean="0"/>
              <a:t> (more </a:t>
            </a:r>
            <a:r>
              <a:rPr lang="cs-CZ" dirty="0" err="1" smtClean="0"/>
              <a:t>cases</a:t>
            </a:r>
            <a:r>
              <a:rPr lang="cs-CZ" dirty="0" smtClean="0"/>
              <a:t> </a:t>
            </a:r>
            <a:r>
              <a:rPr lang="cs-CZ" dirty="0" err="1" smtClean="0"/>
              <a:t>than</a:t>
            </a:r>
            <a:r>
              <a:rPr lang="cs-CZ" dirty="0" smtClean="0"/>
              <a:t> a public </a:t>
            </a:r>
            <a:r>
              <a:rPr lang="cs-CZ" dirty="0" err="1" smtClean="0"/>
              <a:t>sphere</a:t>
            </a:r>
            <a:r>
              <a:rPr lang="cs-CZ" dirty="0" smtClean="0"/>
              <a:t>) – </a:t>
            </a:r>
            <a:r>
              <a:rPr lang="cs-CZ" dirty="0" err="1" smtClean="0"/>
              <a:t>the</a:t>
            </a:r>
            <a:r>
              <a:rPr lang="cs-CZ" dirty="0" smtClean="0"/>
              <a:t> master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house – „</a:t>
            </a:r>
            <a:r>
              <a:rPr lang="cs-CZ" dirty="0" err="1" smtClean="0"/>
              <a:t>paterfamilias</a:t>
            </a:r>
            <a:r>
              <a:rPr lang="cs-CZ" dirty="0" smtClean="0"/>
              <a:t>“</a:t>
            </a:r>
          </a:p>
          <a:p>
            <a:endParaRPr lang="cs-CZ" dirty="0" smtClean="0"/>
          </a:p>
          <a:p>
            <a:r>
              <a:rPr lang="cs-CZ" dirty="0" smtClean="0"/>
              <a:t>„</a:t>
            </a:r>
            <a:r>
              <a:rPr lang="cs-CZ" i="1" dirty="0" err="1" smtClean="0"/>
              <a:t>paterfamilias</a:t>
            </a:r>
            <a:r>
              <a:rPr lang="cs-CZ" dirty="0" smtClean="0"/>
              <a:t>“ – </a:t>
            </a:r>
            <a:r>
              <a:rPr lang="cs-CZ" dirty="0" err="1" smtClean="0"/>
              <a:t>unlimited</a:t>
            </a:r>
            <a:r>
              <a:rPr lang="cs-CZ" dirty="0" smtClean="0"/>
              <a:t> </a:t>
            </a:r>
            <a:r>
              <a:rPr lang="cs-CZ" dirty="0" err="1" smtClean="0"/>
              <a:t>power</a:t>
            </a:r>
            <a:endParaRPr lang="cs-CZ" dirty="0" smtClean="0"/>
          </a:p>
          <a:p>
            <a:r>
              <a:rPr lang="cs-CZ" dirty="0" smtClean="0"/>
              <a:t>	           - house </a:t>
            </a:r>
            <a:r>
              <a:rPr lang="cs-CZ" dirty="0" err="1" smtClean="0"/>
              <a:t>cult</a:t>
            </a:r>
            <a:r>
              <a:rPr lang="cs-CZ" dirty="0" smtClean="0"/>
              <a:t> – </a:t>
            </a:r>
            <a:r>
              <a:rPr lang="cs-CZ" dirty="0" err="1" smtClean="0"/>
              <a:t>slaves</a:t>
            </a:r>
            <a:r>
              <a:rPr lang="cs-CZ" dirty="0" smtClean="0"/>
              <a:t>, </a:t>
            </a:r>
            <a:r>
              <a:rPr lang="cs-CZ" dirty="0" err="1" smtClean="0"/>
              <a:t>freedmen</a:t>
            </a:r>
            <a:r>
              <a:rPr lang="cs-CZ" dirty="0" smtClean="0"/>
              <a:t> –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US" dirty="0" smtClean="0"/>
              <a:t>	            </a:t>
            </a:r>
            <a:r>
              <a:rPr lang="cs-CZ" dirty="0" err="1" smtClean="0"/>
              <a:t>individual</a:t>
            </a:r>
            <a:r>
              <a:rPr lang="cs-CZ" dirty="0" smtClean="0"/>
              <a:t> </a:t>
            </a:r>
            <a:r>
              <a:rPr lang="cs-CZ" dirty="0" err="1" smtClean="0"/>
              <a:t>household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welfare</a:t>
            </a:r>
            <a:endParaRPr lang="cs-CZ" dirty="0" smtClean="0"/>
          </a:p>
          <a:p>
            <a:r>
              <a:rPr lang="cs-CZ" dirty="0" smtClean="0"/>
              <a:t>	          </a:t>
            </a:r>
            <a:r>
              <a:rPr lang="en-US" dirty="0" smtClean="0"/>
              <a:t> </a:t>
            </a:r>
            <a:r>
              <a:rPr lang="cs-CZ" dirty="0" smtClean="0"/>
              <a:t> - </a:t>
            </a:r>
            <a:r>
              <a:rPr lang="cs-CZ" dirty="0" err="1" smtClean="0"/>
              <a:t>monarchic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 – permanent, </a:t>
            </a:r>
            <a:r>
              <a:rPr lang="en-US" dirty="0" smtClean="0"/>
              <a:t>	            </a:t>
            </a:r>
            <a:r>
              <a:rPr lang="cs-CZ" dirty="0" err="1" smtClean="0"/>
              <a:t>institutionalized</a:t>
            </a:r>
            <a:r>
              <a:rPr lang="cs-CZ" dirty="0" smtClean="0"/>
              <a:t>, </a:t>
            </a:r>
            <a:r>
              <a:rPr lang="cs-CZ" dirty="0" err="1" smtClean="0"/>
              <a:t>hereditary</a:t>
            </a:r>
            <a:endParaRPr lang="en-US" dirty="0" smtClean="0"/>
          </a:p>
          <a:p>
            <a:r>
              <a:rPr lang="en-US" dirty="0" smtClean="0"/>
              <a:t>	</a:t>
            </a:r>
            <a:endParaRPr lang="cs-CZ" dirty="0" smtClean="0"/>
          </a:p>
          <a:p>
            <a:r>
              <a:rPr lang="cs-CZ" dirty="0" smtClean="0"/>
              <a:t>	           </a:t>
            </a:r>
          </a:p>
          <a:p>
            <a:endParaRPr lang="cs-CZ" dirty="0" smtClean="0"/>
          </a:p>
          <a:p>
            <a:r>
              <a:rPr lang="cs-CZ" i="1" dirty="0" err="1" smtClean="0"/>
              <a:t>Sources</a:t>
            </a:r>
            <a:r>
              <a:rPr lang="cs-CZ" dirty="0" smtClean="0"/>
              <a:t>: </a:t>
            </a:r>
            <a:r>
              <a:rPr lang="cs-CZ" dirty="0" err="1" smtClean="0"/>
              <a:t>comedies</a:t>
            </a:r>
            <a:r>
              <a:rPr lang="cs-CZ" dirty="0" smtClean="0"/>
              <a:t>, </a:t>
            </a:r>
            <a:r>
              <a:rPr lang="cs-CZ" dirty="0" err="1" smtClean="0"/>
              <a:t>inscriptions</a:t>
            </a:r>
            <a:r>
              <a:rPr lang="cs-CZ" dirty="0" smtClean="0"/>
              <a:t>, </a:t>
            </a:r>
            <a:r>
              <a:rPr lang="cs-CZ" dirty="0" err="1" smtClean="0"/>
              <a:t>archaeological</a:t>
            </a:r>
            <a:r>
              <a:rPr lang="cs-CZ" dirty="0" smtClean="0"/>
              <a:t> </a:t>
            </a:r>
            <a:r>
              <a:rPr lang="cs-CZ" dirty="0" err="1" smtClean="0"/>
              <a:t>sources</a:t>
            </a:r>
            <a:r>
              <a:rPr lang="cs-CZ" dirty="0" smtClean="0"/>
              <a:t> (</a:t>
            </a:r>
            <a:r>
              <a:rPr lang="cs-CZ" dirty="0" err="1" smtClean="0"/>
              <a:t>few</a:t>
            </a:r>
            <a:r>
              <a:rPr lang="cs-CZ" dirty="0" smtClean="0"/>
              <a:t>, </a:t>
            </a:r>
            <a:r>
              <a:rPr lang="cs-CZ" dirty="0" err="1" smtClean="0"/>
              <a:t>damaged</a:t>
            </a:r>
            <a:r>
              <a:rPr lang="cs-CZ" dirty="0" smtClean="0"/>
              <a:t>,</a:t>
            </a:r>
            <a:r>
              <a:rPr lang="en-US" dirty="0" smtClean="0"/>
              <a:t> only</a:t>
            </a:r>
            <a:r>
              <a:rPr lang="cs-CZ" dirty="0" smtClean="0"/>
              <a:t> </a:t>
            </a:r>
            <a:r>
              <a:rPr lang="cs-CZ" dirty="0" err="1" smtClean="0"/>
              <a:t>poor</a:t>
            </a:r>
            <a:r>
              <a:rPr lang="cs-CZ" dirty="0" smtClean="0"/>
              <a:t> had </a:t>
            </a:r>
            <a:r>
              <a:rPr lang="cs-CZ" dirty="0" err="1" smtClean="0"/>
              <a:t>benefactors</a:t>
            </a:r>
            <a:r>
              <a:rPr lang="cs-CZ" dirty="0" smtClean="0"/>
              <a:t>) – </a:t>
            </a:r>
            <a:r>
              <a:rPr lang="cs-CZ" dirty="0" err="1" smtClean="0"/>
              <a:t>mainly</a:t>
            </a:r>
            <a:r>
              <a:rPr lang="cs-CZ" dirty="0" smtClean="0"/>
              <a:t> </a:t>
            </a:r>
            <a:r>
              <a:rPr lang="cs-CZ" dirty="0" err="1" smtClean="0"/>
              <a:t>Pompeii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5" name="Obrázek 4" descr="IMG_4073.JPG"/>
          <p:cNvPicPr>
            <a:picLocks noChangeAspect="1"/>
          </p:cNvPicPr>
          <p:nvPr/>
        </p:nvPicPr>
        <p:blipFill>
          <a:blip r:embed="rId2"/>
          <a:srcRect t="28846" b="13462"/>
          <a:stretch>
            <a:fillRect/>
          </a:stretch>
        </p:blipFill>
        <p:spPr>
          <a:xfrm rot="16200000">
            <a:off x="4400534" y="2100268"/>
            <a:ext cx="6129408" cy="235745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86512" y="6357958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Lararium</a:t>
            </a:r>
            <a:r>
              <a:rPr lang="en-US" sz="1400" dirty="0" smtClean="0"/>
              <a:t>, Pompeii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97347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object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worship</a:t>
            </a:r>
            <a:r>
              <a:rPr lang="cs-CZ" dirty="0" smtClean="0"/>
              <a:t>: Genius (</a:t>
            </a:r>
            <a:r>
              <a:rPr lang="cs-CZ" i="1" dirty="0" err="1" smtClean="0"/>
              <a:t>paterfamilias</a:t>
            </a:r>
            <a:r>
              <a:rPr lang="cs-CZ" dirty="0" smtClean="0"/>
              <a:t>), Juno (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</a:t>
            </a:r>
            <a:r>
              <a:rPr lang="cs-CZ" dirty="0" err="1" smtClean="0"/>
              <a:t>force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women</a:t>
            </a:r>
            <a:r>
              <a:rPr lang="cs-CZ" dirty="0" smtClean="0"/>
              <a:t>)</a:t>
            </a:r>
          </a:p>
          <a:p>
            <a:r>
              <a:rPr lang="cs-CZ" dirty="0" smtClean="0"/>
              <a:t>	</a:t>
            </a:r>
            <a:r>
              <a:rPr lang="cs-CZ" i="1" dirty="0" smtClean="0"/>
              <a:t>Genius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</a:t>
            </a:r>
            <a:r>
              <a:rPr lang="cs-CZ" dirty="0" err="1" smtClean="0"/>
              <a:t>force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 man – </a:t>
            </a:r>
            <a:r>
              <a:rPr lang="cs-CZ" dirty="0" err="1" smtClean="0"/>
              <a:t>external</a:t>
            </a:r>
            <a:r>
              <a:rPr lang="cs-CZ" dirty="0" smtClean="0"/>
              <a:t> to a man – </a:t>
            </a:r>
            <a:r>
              <a:rPr lang="cs-CZ" dirty="0" err="1" smtClean="0"/>
              <a:t>spiritual</a:t>
            </a:r>
            <a:r>
              <a:rPr lang="cs-CZ" dirty="0" smtClean="0"/>
              <a:t> </a:t>
            </a:r>
            <a:r>
              <a:rPr lang="cs-CZ" dirty="0" err="1" smtClean="0"/>
              <a:t>companion</a:t>
            </a:r>
            <a:r>
              <a:rPr lang="cs-CZ" dirty="0" smtClean="0"/>
              <a:t> </a:t>
            </a:r>
            <a:r>
              <a:rPr lang="cs-CZ" dirty="0" err="1" smtClean="0"/>
              <a:t>under</a:t>
            </a:r>
            <a:r>
              <a:rPr lang="cs-CZ" dirty="0" smtClean="0"/>
              <a:t> 	</a:t>
            </a:r>
            <a:r>
              <a:rPr lang="cs-CZ" dirty="0" err="1" smtClean="0"/>
              <a:t>whose</a:t>
            </a:r>
            <a:r>
              <a:rPr lang="cs-CZ" dirty="0" smtClean="0"/>
              <a:t> </a:t>
            </a:r>
            <a:r>
              <a:rPr lang="cs-CZ" dirty="0" err="1" smtClean="0"/>
              <a:t>protection</a:t>
            </a:r>
            <a:r>
              <a:rPr lang="en-US" dirty="0" smtClean="0"/>
              <a:t> </a:t>
            </a:r>
            <a:r>
              <a:rPr lang="cs-CZ" dirty="0" smtClean="0"/>
              <a:t>he </a:t>
            </a:r>
            <a:r>
              <a:rPr lang="cs-CZ" dirty="0" err="1" smtClean="0"/>
              <a:t>lived</a:t>
            </a:r>
            <a:endParaRPr lang="cs-CZ" dirty="0" smtClean="0"/>
          </a:p>
          <a:p>
            <a:r>
              <a:rPr lang="cs-CZ" dirty="0" smtClean="0"/>
              <a:t>	</a:t>
            </a:r>
            <a:r>
              <a:rPr lang="cs-CZ" b="1" dirty="0" err="1" smtClean="0"/>
              <a:t>earliest</a:t>
            </a:r>
            <a:r>
              <a:rPr lang="cs-CZ" b="1" dirty="0" smtClean="0"/>
              <a:t> </a:t>
            </a:r>
            <a:r>
              <a:rPr lang="en-US" b="1" dirty="0" smtClean="0"/>
              <a:t>sources</a:t>
            </a:r>
            <a:r>
              <a:rPr lang="cs-CZ" dirty="0" smtClean="0"/>
              <a:t>: Genius </a:t>
            </a:r>
            <a:r>
              <a:rPr lang="cs-CZ" dirty="0" err="1" smtClean="0"/>
              <a:t>worshipped</a:t>
            </a:r>
            <a:r>
              <a:rPr lang="cs-CZ" dirty="0" smtClean="0"/>
              <a:t> </a:t>
            </a:r>
            <a:r>
              <a:rPr lang="cs-CZ" dirty="0" err="1" smtClean="0"/>
              <a:t>along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gods</a:t>
            </a:r>
            <a:r>
              <a:rPr lang="cs-CZ" dirty="0" smtClean="0"/>
              <a:t> such as </a:t>
            </a:r>
            <a:r>
              <a:rPr lang="cs-CZ" dirty="0" err="1" smtClean="0"/>
              <a:t>Lares</a:t>
            </a:r>
            <a:r>
              <a:rPr lang="cs-CZ" dirty="0" smtClean="0"/>
              <a:t>, </a:t>
            </a:r>
            <a:r>
              <a:rPr lang="cs-CZ" dirty="0" err="1" smtClean="0"/>
              <a:t>Penates</a:t>
            </a:r>
            <a:r>
              <a:rPr lang="cs-CZ" dirty="0" smtClean="0"/>
              <a:t>, 	</a:t>
            </a:r>
            <a:r>
              <a:rPr lang="cs-CZ" dirty="0" err="1" smtClean="0"/>
              <a:t>Manes</a:t>
            </a:r>
            <a:r>
              <a:rPr lang="cs-CZ" dirty="0" smtClean="0"/>
              <a:t>, </a:t>
            </a:r>
            <a:r>
              <a:rPr lang="cs-CZ" dirty="0" err="1" smtClean="0"/>
              <a:t>Olympian</a:t>
            </a:r>
            <a:r>
              <a:rPr lang="cs-CZ" dirty="0" smtClean="0"/>
              <a:t> </a:t>
            </a:r>
            <a:r>
              <a:rPr lang="cs-CZ" dirty="0" err="1" smtClean="0"/>
              <a:t>Gods</a:t>
            </a:r>
            <a:r>
              <a:rPr lang="cs-CZ" dirty="0" smtClean="0"/>
              <a:t>.</a:t>
            </a:r>
          </a:p>
          <a:p>
            <a:r>
              <a:rPr lang="cs-CZ" dirty="0" smtClean="0"/>
              <a:t>	</a:t>
            </a:r>
            <a:r>
              <a:rPr lang="cs-CZ" b="1" dirty="0" err="1" smtClean="0"/>
              <a:t>rituals</a:t>
            </a:r>
            <a:r>
              <a:rPr lang="cs-CZ" dirty="0" smtClean="0"/>
              <a:t>: </a:t>
            </a:r>
            <a:r>
              <a:rPr lang="cs-CZ" dirty="0" err="1" smtClean="0"/>
              <a:t>prays</a:t>
            </a:r>
            <a:r>
              <a:rPr lang="cs-CZ" dirty="0" smtClean="0"/>
              <a:t>, </a:t>
            </a:r>
            <a:r>
              <a:rPr lang="cs-CZ" dirty="0" err="1" smtClean="0"/>
              <a:t>offerings</a:t>
            </a:r>
            <a:r>
              <a:rPr lang="cs-CZ" dirty="0" smtClean="0"/>
              <a:t> – on </a:t>
            </a:r>
            <a:r>
              <a:rPr lang="cs-CZ" dirty="0" err="1" smtClean="0"/>
              <a:t>birthdays</a:t>
            </a:r>
            <a:endParaRPr lang="cs-CZ" dirty="0" smtClean="0"/>
          </a:p>
          <a:p>
            <a:r>
              <a:rPr lang="cs-CZ" dirty="0" smtClean="0"/>
              <a:t>	not </a:t>
            </a:r>
            <a:r>
              <a:rPr lang="cs-CZ" dirty="0" err="1" smtClean="0"/>
              <a:t>only</a:t>
            </a:r>
            <a:r>
              <a:rPr lang="cs-CZ" dirty="0" smtClean="0"/>
              <a:t> </a:t>
            </a:r>
            <a:r>
              <a:rPr lang="cs-CZ" dirty="0" err="1" smtClean="0"/>
              <a:t>human</a:t>
            </a:r>
            <a:r>
              <a:rPr lang="en-US" dirty="0" smtClean="0"/>
              <a:t>s</a:t>
            </a:r>
            <a:r>
              <a:rPr lang="cs-CZ" dirty="0" smtClean="0"/>
              <a:t> had Genius, </a:t>
            </a:r>
            <a:r>
              <a:rPr lang="cs-CZ" dirty="0" err="1" smtClean="0"/>
              <a:t>also</a:t>
            </a:r>
            <a:r>
              <a:rPr lang="cs-CZ" dirty="0" smtClean="0"/>
              <a:t> </a:t>
            </a:r>
            <a:r>
              <a:rPr lang="cs-CZ" dirty="0" err="1" smtClean="0"/>
              <a:t>places</a:t>
            </a:r>
            <a:r>
              <a:rPr lang="cs-CZ" dirty="0" smtClean="0"/>
              <a:t> (</a:t>
            </a:r>
            <a:r>
              <a:rPr lang="cs-CZ" i="1" dirty="0" smtClean="0"/>
              <a:t>Genius </a:t>
            </a:r>
            <a:r>
              <a:rPr lang="cs-CZ" i="1" dirty="0" err="1" smtClean="0"/>
              <a:t>loci</a:t>
            </a:r>
            <a:r>
              <a:rPr lang="cs-CZ" dirty="0" smtClean="0"/>
              <a:t>), </a:t>
            </a:r>
            <a:r>
              <a:rPr lang="cs-CZ" dirty="0" err="1" smtClean="0"/>
              <a:t>buildings</a:t>
            </a:r>
            <a:r>
              <a:rPr lang="cs-CZ" dirty="0" smtClean="0"/>
              <a:t>, </a:t>
            </a:r>
            <a:r>
              <a:rPr lang="cs-CZ" dirty="0" err="1" smtClean="0"/>
              <a:t>towns</a:t>
            </a:r>
            <a:r>
              <a:rPr lang="cs-CZ" dirty="0" smtClean="0"/>
              <a:t>, </a:t>
            </a:r>
            <a:r>
              <a:rPr lang="cs-CZ" dirty="0" err="1" smtClean="0"/>
              <a:t>groups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	</a:t>
            </a:r>
            <a:r>
              <a:rPr lang="cs-CZ" dirty="0" err="1" smtClean="0"/>
              <a:t>me</a:t>
            </a:r>
            <a:r>
              <a:rPr lang="en-US" dirty="0" smtClean="0"/>
              <a:t>n</a:t>
            </a:r>
            <a:r>
              <a:rPr lang="cs-CZ" dirty="0" smtClean="0"/>
              <a:t> (</a:t>
            </a:r>
            <a:r>
              <a:rPr lang="cs-CZ" i="1" dirty="0" smtClean="0"/>
              <a:t>Genius </a:t>
            </a:r>
            <a:r>
              <a:rPr lang="cs-CZ" i="1" dirty="0" err="1" smtClean="0"/>
              <a:t>collegii</a:t>
            </a:r>
            <a:r>
              <a:rPr lang="cs-CZ" dirty="0" smtClean="0"/>
              <a:t>)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things</a:t>
            </a:r>
            <a:endParaRPr lang="cs-CZ" dirty="0" smtClean="0"/>
          </a:p>
          <a:p>
            <a:r>
              <a:rPr lang="cs-CZ" dirty="0" smtClean="0"/>
              <a:t>	</a:t>
            </a:r>
            <a:r>
              <a:rPr lang="cs-CZ" b="1" dirty="0" err="1" smtClean="0"/>
              <a:t>representation</a:t>
            </a:r>
            <a:r>
              <a:rPr lang="cs-CZ" dirty="0" smtClean="0"/>
              <a:t>: Genius </a:t>
            </a:r>
            <a:r>
              <a:rPr lang="cs-CZ" dirty="0" err="1" smtClean="0"/>
              <a:t>of</a:t>
            </a:r>
            <a:r>
              <a:rPr lang="cs-CZ" dirty="0" smtClean="0"/>
              <a:t> a man - </a:t>
            </a:r>
            <a:r>
              <a:rPr lang="cs-CZ" dirty="0" err="1" smtClean="0"/>
              <a:t>corporeal</a:t>
            </a:r>
            <a:r>
              <a:rPr lang="cs-CZ" dirty="0" smtClean="0"/>
              <a:t> </a:t>
            </a:r>
            <a:r>
              <a:rPr lang="cs-CZ" dirty="0" err="1" smtClean="0"/>
              <a:t>form</a:t>
            </a:r>
            <a:r>
              <a:rPr lang="cs-CZ" dirty="0" smtClean="0"/>
              <a:t>, a Roman </a:t>
            </a:r>
            <a:r>
              <a:rPr lang="cs-CZ" dirty="0" err="1" smtClean="0"/>
              <a:t>youth</a:t>
            </a:r>
            <a:r>
              <a:rPr lang="cs-CZ" dirty="0" smtClean="0"/>
              <a:t> in </a:t>
            </a:r>
            <a:r>
              <a:rPr lang="cs-CZ" dirty="0" err="1" smtClean="0"/>
              <a:t>toga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rim</a:t>
            </a:r>
            <a:r>
              <a:rPr lang="cs-CZ" dirty="0" smtClean="0"/>
              <a:t> 	</a:t>
            </a:r>
            <a:r>
              <a:rPr lang="cs-CZ" dirty="0" err="1" smtClean="0"/>
              <a:t>drawn</a:t>
            </a:r>
            <a:r>
              <a:rPr lang="cs-CZ" dirty="0" smtClean="0"/>
              <a:t> </a:t>
            </a:r>
            <a:r>
              <a:rPr lang="cs-CZ" dirty="0" err="1" smtClean="0"/>
              <a:t>over</a:t>
            </a:r>
            <a:r>
              <a:rPr lang="cs-CZ" dirty="0" smtClean="0"/>
              <a:t> his </a:t>
            </a:r>
            <a:r>
              <a:rPr lang="cs-CZ" dirty="0" err="1" smtClean="0"/>
              <a:t>head</a:t>
            </a:r>
            <a:r>
              <a:rPr lang="cs-CZ" dirty="0" smtClean="0"/>
              <a:t>, </a:t>
            </a:r>
            <a:r>
              <a:rPr lang="cs-CZ" dirty="0" err="1" smtClean="0"/>
              <a:t>with</a:t>
            </a:r>
            <a:r>
              <a:rPr lang="cs-CZ" dirty="0" smtClean="0"/>
              <a:t> a </a:t>
            </a:r>
            <a:r>
              <a:rPr lang="cs-CZ" dirty="0" err="1" smtClean="0"/>
              <a:t>cornu</a:t>
            </a:r>
            <a:r>
              <a:rPr lang="en-US" dirty="0" smtClean="0"/>
              <a:t>c</a:t>
            </a:r>
            <a:r>
              <a:rPr lang="cs-CZ" dirty="0" smtClean="0"/>
              <a:t>opia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sacrifi</a:t>
            </a:r>
            <a:r>
              <a:rPr lang="en-US" dirty="0" smtClean="0"/>
              <a:t>c</a:t>
            </a:r>
            <a:r>
              <a:rPr lang="cs-CZ" dirty="0" err="1" smtClean="0"/>
              <a:t>ial</a:t>
            </a:r>
            <a:r>
              <a:rPr lang="cs-CZ" dirty="0" smtClean="0"/>
              <a:t> </a:t>
            </a:r>
            <a:r>
              <a:rPr lang="cs-CZ" dirty="0" err="1" smtClean="0"/>
              <a:t>vessel</a:t>
            </a:r>
            <a:r>
              <a:rPr lang="cs-CZ" dirty="0" smtClean="0"/>
              <a:t>, </a:t>
            </a:r>
            <a:r>
              <a:rPr lang="cs-CZ" dirty="0" err="1" smtClean="0"/>
              <a:t>often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act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	</a:t>
            </a:r>
            <a:r>
              <a:rPr lang="cs-CZ" dirty="0" err="1" smtClean="0"/>
              <a:t>sacrificing</a:t>
            </a:r>
            <a:r>
              <a:rPr lang="cs-CZ" dirty="0" smtClean="0"/>
              <a:t> – </a:t>
            </a:r>
            <a:r>
              <a:rPr lang="cs-CZ" dirty="0" err="1" smtClean="0"/>
              <a:t>pouring</a:t>
            </a:r>
            <a:r>
              <a:rPr lang="cs-CZ" dirty="0" smtClean="0"/>
              <a:t> a </a:t>
            </a:r>
            <a:r>
              <a:rPr lang="cs-CZ" dirty="0" err="1" smtClean="0"/>
              <a:t>libation</a:t>
            </a:r>
            <a:endParaRPr lang="cs-CZ" dirty="0" smtClean="0"/>
          </a:p>
          <a:p>
            <a:r>
              <a:rPr lang="cs-CZ" dirty="0" smtClean="0"/>
              <a:t>	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facial</a:t>
            </a:r>
            <a:r>
              <a:rPr lang="cs-CZ" dirty="0" smtClean="0"/>
              <a:t> </a:t>
            </a:r>
            <a:r>
              <a:rPr lang="cs-CZ" dirty="0" err="1" smtClean="0"/>
              <a:t>features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Genii are </a:t>
            </a:r>
            <a:r>
              <a:rPr lang="cs-CZ" dirty="0" err="1" smtClean="0"/>
              <a:t>irrespective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physical</a:t>
            </a:r>
            <a:r>
              <a:rPr lang="cs-CZ" dirty="0" smtClean="0"/>
              <a:t> </a:t>
            </a:r>
            <a:r>
              <a:rPr lang="cs-CZ" dirty="0" err="1" smtClean="0"/>
              <a:t>appearance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owner</a:t>
            </a:r>
            <a:r>
              <a:rPr lang="en-US" dirty="0" smtClean="0"/>
              <a:t>s</a:t>
            </a:r>
            <a:endParaRPr lang="cs-CZ" dirty="0" smtClean="0"/>
          </a:p>
          <a:p>
            <a:r>
              <a:rPr lang="en-US" dirty="0" smtClean="0"/>
              <a:t>	</a:t>
            </a:r>
            <a:r>
              <a:rPr lang="cs-CZ" dirty="0" smtClean="0"/>
              <a:t>Genius </a:t>
            </a:r>
            <a:r>
              <a:rPr lang="cs-CZ" dirty="0" err="1" smtClean="0"/>
              <a:t>of</a:t>
            </a:r>
            <a:r>
              <a:rPr lang="cs-CZ" dirty="0" smtClean="0"/>
              <a:t> a </a:t>
            </a:r>
            <a:r>
              <a:rPr lang="cs-CZ" dirty="0" err="1" smtClean="0"/>
              <a:t>place</a:t>
            </a:r>
            <a:r>
              <a:rPr lang="cs-CZ" dirty="0" smtClean="0"/>
              <a:t> - </a:t>
            </a:r>
            <a:r>
              <a:rPr lang="cs-CZ" dirty="0" err="1" smtClean="0"/>
              <a:t>snake</a:t>
            </a:r>
            <a:endParaRPr lang="cs-CZ" dirty="0"/>
          </a:p>
        </p:txBody>
      </p:sp>
      <p:pic>
        <p:nvPicPr>
          <p:cNvPr id="3" name="Obrázek 2" descr="lararium vetti geni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3500438"/>
            <a:ext cx="4675198" cy="321653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28662" y="6429396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House of the </a:t>
            </a:r>
            <a:r>
              <a:rPr lang="en-US" sz="1400" dirty="0" err="1" smtClean="0"/>
              <a:t>Vetii</a:t>
            </a:r>
            <a:r>
              <a:rPr lang="en-US" sz="1400" dirty="0" smtClean="0"/>
              <a:t>: decoration</a:t>
            </a:r>
            <a:endParaRPr lang="cs-CZ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42852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Lararium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place</a:t>
            </a:r>
            <a:r>
              <a:rPr lang="cs-CZ" dirty="0" smtClean="0"/>
              <a:t> </a:t>
            </a:r>
            <a:r>
              <a:rPr lang="cs-CZ" dirty="0" err="1" smtClean="0"/>
              <a:t>where</a:t>
            </a:r>
            <a:r>
              <a:rPr lang="cs-CZ" dirty="0" smtClean="0"/>
              <a:t> Genius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worshipped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In </a:t>
            </a:r>
            <a:r>
              <a:rPr lang="cs-CZ" dirty="0" err="1" smtClean="0"/>
              <a:t>the</a:t>
            </a:r>
            <a:r>
              <a:rPr lang="cs-CZ" dirty="0" smtClean="0"/>
              <a:t> house – a </a:t>
            </a:r>
            <a:r>
              <a:rPr lang="cs-CZ" dirty="0" err="1" smtClean="0"/>
              <a:t>modest</a:t>
            </a:r>
            <a:r>
              <a:rPr lang="cs-CZ" dirty="0" smtClean="0"/>
              <a:t> </a:t>
            </a:r>
            <a:r>
              <a:rPr lang="cs-CZ" dirty="0" err="1" smtClean="0"/>
              <a:t>niche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wall</a:t>
            </a:r>
            <a:r>
              <a:rPr lang="cs-CZ" dirty="0" smtClean="0"/>
              <a:t>, in </a:t>
            </a:r>
            <a:r>
              <a:rPr lang="cs-CZ" dirty="0" err="1" smtClean="0"/>
              <a:t>Pompeii</a:t>
            </a:r>
            <a:r>
              <a:rPr lang="cs-CZ" dirty="0" smtClean="0"/>
              <a:t> </a:t>
            </a:r>
            <a:r>
              <a:rPr lang="cs-CZ" dirty="0" err="1" smtClean="0"/>
              <a:t>usually</a:t>
            </a:r>
            <a:r>
              <a:rPr lang="cs-CZ" dirty="0" smtClean="0"/>
              <a:t> </a:t>
            </a:r>
            <a:r>
              <a:rPr lang="cs-CZ" dirty="0" err="1" smtClean="0"/>
              <a:t>embellished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gods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– </a:t>
            </a:r>
            <a:r>
              <a:rPr lang="cs-CZ" dirty="0" err="1" smtClean="0"/>
              <a:t>Lares</a:t>
            </a:r>
            <a:r>
              <a:rPr lang="cs-CZ" dirty="0" smtClean="0"/>
              <a:t> – </a:t>
            </a:r>
            <a:r>
              <a:rPr lang="cs-CZ" dirty="0" err="1" smtClean="0"/>
              <a:t>and</a:t>
            </a:r>
            <a:r>
              <a:rPr lang="cs-CZ" dirty="0" smtClean="0"/>
              <a:t> Genius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cs-CZ" i="1" dirty="0" err="1" smtClean="0"/>
              <a:t>Lares</a:t>
            </a:r>
            <a:r>
              <a:rPr lang="cs-CZ" dirty="0" smtClean="0"/>
              <a:t> – </a:t>
            </a:r>
            <a:r>
              <a:rPr lang="cs-CZ" dirty="0" err="1" smtClean="0"/>
              <a:t>unclear</a:t>
            </a:r>
            <a:r>
              <a:rPr lang="cs-CZ" dirty="0" smtClean="0"/>
              <a:t> </a:t>
            </a:r>
            <a:r>
              <a:rPr lang="cs-CZ" dirty="0" err="1" smtClean="0"/>
              <a:t>origin</a:t>
            </a:r>
            <a:endParaRPr lang="en-US" dirty="0" smtClean="0"/>
          </a:p>
          <a:p>
            <a:r>
              <a:rPr lang="cs-CZ" dirty="0" err="1" smtClean="0"/>
              <a:t>intepratat</a:t>
            </a:r>
            <a:r>
              <a:rPr lang="en-US" dirty="0" smtClean="0"/>
              <a:t>ion</a:t>
            </a:r>
            <a:r>
              <a:rPr lang="cs-CZ" dirty="0" smtClean="0"/>
              <a:t> – </a:t>
            </a:r>
            <a:r>
              <a:rPr lang="cs-CZ" dirty="0" err="1" smtClean="0"/>
              <a:t>collective</a:t>
            </a:r>
            <a:r>
              <a:rPr lang="cs-CZ" dirty="0" smtClean="0"/>
              <a:t> </a:t>
            </a:r>
            <a:r>
              <a:rPr lang="cs-CZ" dirty="0" err="1" smtClean="0"/>
              <a:t>personifications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dead</a:t>
            </a:r>
            <a:r>
              <a:rPr lang="cs-CZ" dirty="0" smtClean="0"/>
              <a:t> </a:t>
            </a:r>
            <a:r>
              <a:rPr lang="cs-CZ" dirty="0" err="1" smtClean="0"/>
              <a:t>ancestors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err="1" smtClean="0"/>
              <a:t>paterfamilias</a:t>
            </a:r>
            <a:r>
              <a:rPr lang="cs-CZ" dirty="0" smtClean="0"/>
              <a:t>, dancing </a:t>
            </a:r>
            <a:r>
              <a:rPr lang="cs-CZ" dirty="0" err="1" smtClean="0"/>
              <a:t>youths</a:t>
            </a:r>
            <a:r>
              <a:rPr lang="cs-CZ" dirty="0" smtClean="0"/>
              <a:t> in </a:t>
            </a:r>
            <a:r>
              <a:rPr lang="cs-CZ" dirty="0" err="1" smtClean="0"/>
              <a:t>short</a:t>
            </a:r>
            <a:r>
              <a:rPr lang="cs-CZ" dirty="0" smtClean="0"/>
              <a:t> </a:t>
            </a:r>
            <a:r>
              <a:rPr lang="cs-CZ" dirty="0" err="1" smtClean="0"/>
              <a:t>tunics</a:t>
            </a:r>
            <a:r>
              <a:rPr lang="cs-CZ" dirty="0" smtClean="0"/>
              <a:t>, </a:t>
            </a:r>
            <a:r>
              <a:rPr lang="cs-CZ" dirty="0" err="1" smtClean="0"/>
              <a:t>pouring</a:t>
            </a:r>
            <a:r>
              <a:rPr lang="cs-CZ" dirty="0" smtClean="0"/>
              <a:t> </a:t>
            </a:r>
            <a:r>
              <a:rPr lang="cs-CZ" dirty="0" err="1" smtClean="0"/>
              <a:t>wine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drinking</a:t>
            </a:r>
            <a:r>
              <a:rPr lang="cs-CZ" dirty="0" smtClean="0"/>
              <a:t> </a:t>
            </a:r>
            <a:r>
              <a:rPr lang="cs-CZ" dirty="0" err="1" smtClean="0"/>
              <a:t>vessels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All</a:t>
            </a:r>
            <a:r>
              <a:rPr lang="cs-CZ" dirty="0" smtClean="0"/>
              <a:t> these </a:t>
            </a:r>
            <a:r>
              <a:rPr lang="cs-CZ" dirty="0" err="1" smtClean="0"/>
              <a:t>gods</a:t>
            </a:r>
            <a:r>
              <a:rPr lang="cs-CZ" dirty="0" smtClean="0"/>
              <a:t> had </a:t>
            </a:r>
            <a:r>
              <a:rPr lang="cs-CZ" dirty="0" err="1" smtClean="0"/>
              <a:t>their</a:t>
            </a:r>
            <a:r>
              <a:rPr lang="cs-CZ" dirty="0" smtClean="0"/>
              <a:t> public </a:t>
            </a:r>
            <a:r>
              <a:rPr lang="cs-CZ" dirty="0" err="1" smtClean="0"/>
              <a:t>equivalents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state</a:t>
            </a:r>
            <a:r>
              <a:rPr lang="cs-CZ" dirty="0" smtClean="0"/>
              <a:t> </a:t>
            </a:r>
            <a:r>
              <a:rPr lang="cs-CZ" dirty="0" err="1" smtClean="0"/>
              <a:t>temples</a:t>
            </a:r>
            <a:r>
              <a:rPr lang="cs-CZ" dirty="0" smtClean="0"/>
              <a:t> in Rome, </a:t>
            </a:r>
            <a:r>
              <a:rPr lang="cs-CZ" dirty="0" err="1" smtClean="0"/>
              <a:t>reflecting</a:t>
            </a:r>
            <a:r>
              <a:rPr lang="cs-CZ" dirty="0" smtClean="0"/>
              <a:t> a </a:t>
            </a:r>
            <a:r>
              <a:rPr lang="cs-CZ" dirty="0" err="1" smtClean="0"/>
              <a:t>view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Roman </a:t>
            </a:r>
            <a:r>
              <a:rPr lang="cs-CZ" dirty="0" err="1" smtClean="0"/>
              <a:t>state</a:t>
            </a:r>
            <a:r>
              <a:rPr lang="cs-CZ" dirty="0" smtClean="0"/>
              <a:t> as a </a:t>
            </a:r>
            <a:r>
              <a:rPr lang="cs-CZ" dirty="0" err="1" smtClean="0"/>
              <a:t>large</a:t>
            </a:r>
            <a:r>
              <a:rPr lang="cs-CZ" dirty="0" smtClean="0"/>
              <a:t> </a:t>
            </a:r>
            <a:r>
              <a:rPr lang="cs-CZ" i="1" dirty="0" err="1" smtClean="0"/>
              <a:t>domus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clear</a:t>
            </a:r>
            <a:r>
              <a:rPr lang="cs-CZ" dirty="0" smtClean="0"/>
              <a:t> </a:t>
            </a:r>
            <a:r>
              <a:rPr lang="cs-CZ" dirty="0" err="1" smtClean="0"/>
              <a:t>difference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revealing</a:t>
            </a:r>
            <a:r>
              <a:rPr lang="cs-CZ" dirty="0" smtClean="0"/>
              <a:t>: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republic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Genius </a:t>
            </a:r>
            <a:r>
              <a:rPr lang="cs-CZ" dirty="0" err="1" smtClean="0"/>
              <a:t>worshipped</a:t>
            </a:r>
            <a:r>
              <a:rPr lang="cs-CZ" dirty="0" smtClean="0"/>
              <a:t> in </a:t>
            </a:r>
            <a:r>
              <a:rPr lang="cs-CZ" dirty="0" err="1" smtClean="0"/>
              <a:t>state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not </a:t>
            </a:r>
            <a:r>
              <a:rPr lang="cs-CZ" dirty="0" err="1" smtClean="0"/>
              <a:t>of</a:t>
            </a:r>
            <a:r>
              <a:rPr lang="cs-CZ" dirty="0" smtClean="0"/>
              <a:t> a man, </a:t>
            </a:r>
            <a:r>
              <a:rPr lang="cs-CZ" dirty="0" err="1" smtClean="0"/>
              <a:t>but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populus</a:t>
            </a:r>
            <a:r>
              <a:rPr lang="cs-CZ" dirty="0" smtClean="0"/>
              <a:t> </a:t>
            </a:r>
            <a:r>
              <a:rPr lang="cs-CZ" dirty="0" err="1" smtClean="0"/>
              <a:t>Romanus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8" name="Obrázek 7" descr="lararium vetti ce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3286124"/>
            <a:ext cx="4532322" cy="351708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3357562"/>
            <a:ext cx="4000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Only</a:t>
            </a:r>
            <a:r>
              <a:rPr lang="cs-CZ" dirty="0" smtClean="0"/>
              <a:t> in 14-12 BC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worship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Genius </a:t>
            </a:r>
            <a:r>
              <a:rPr lang="cs-CZ" dirty="0" err="1" smtClean="0"/>
              <a:t>formally</a:t>
            </a:r>
            <a:r>
              <a:rPr lang="cs-CZ" dirty="0" smtClean="0"/>
              <a:t> </a:t>
            </a:r>
            <a:r>
              <a:rPr lang="cs-CZ" dirty="0" err="1" smtClean="0"/>
              <a:t>declared</a:t>
            </a:r>
            <a:r>
              <a:rPr lang="cs-CZ" dirty="0" smtClean="0"/>
              <a:t> a </a:t>
            </a:r>
            <a:r>
              <a:rPr lang="cs-CZ" dirty="0" err="1" smtClean="0"/>
              <a:t>state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emperor</a:t>
            </a:r>
            <a:r>
              <a:rPr lang="cs-CZ" dirty="0" smtClean="0"/>
              <a:t>´s Genius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officially</a:t>
            </a:r>
            <a:r>
              <a:rPr lang="cs-CZ" dirty="0" smtClean="0"/>
              <a:t> h</a:t>
            </a:r>
            <a:r>
              <a:rPr lang="en-US" dirty="0" smtClean="0"/>
              <a:t>o</a:t>
            </a:r>
            <a:r>
              <a:rPr lang="cs-CZ" dirty="0" err="1" smtClean="0"/>
              <a:t>noured</a:t>
            </a:r>
            <a:r>
              <a:rPr lang="cs-CZ" dirty="0" smtClean="0"/>
              <a:t> </a:t>
            </a:r>
            <a:r>
              <a:rPr lang="cs-CZ" dirty="0" err="1" smtClean="0"/>
              <a:t>along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Lares</a:t>
            </a:r>
            <a:r>
              <a:rPr lang="cs-CZ" dirty="0" smtClean="0"/>
              <a:t> Augusti, set </a:t>
            </a:r>
            <a:r>
              <a:rPr lang="cs-CZ" dirty="0" err="1" smtClean="0"/>
              <a:t>up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crossroads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Rome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eventually</a:t>
            </a:r>
            <a:r>
              <a:rPr lang="cs-CZ" dirty="0" smtClean="0"/>
              <a:t> in many </a:t>
            </a:r>
            <a:r>
              <a:rPr lang="cs-CZ" dirty="0" err="1" smtClean="0"/>
              <a:t>towns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country </a:t>
            </a:r>
            <a:r>
              <a:rPr lang="cs-CZ" dirty="0" err="1" smtClean="0"/>
              <a:t>districts</a:t>
            </a:r>
            <a:r>
              <a:rPr lang="cs-CZ" dirty="0" smtClean="0"/>
              <a:t> </a:t>
            </a:r>
            <a:r>
              <a:rPr lang="cs-CZ" dirty="0" err="1" smtClean="0"/>
              <a:t>throughout</a:t>
            </a:r>
            <a:r>
              <a:rPr lang="cs-CZ" dirty="0" smtClean="0"/>
              <a:t> Italy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ararium,_Pompej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5000628" cy="3750472"/>
          </a:xfrm>
          <a:prstGeom prst="rect">
            <a:avLst/>
          </a:prstGeom>
        </p:spPr>
      </p:pic>
      <p:pic>
        <p:nvPicPr>
          <p:cNvPr id="3" name="Obrázek 2" descr="IMG_42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631532" y="1083452"/>
            <a:ext cx="5214973" cy="347664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28596" y="507207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Lararia</a:t>
            </a:r>
            <a:r>
              <a:rPr lang="en-US" dirty="0" smtClean="0"/>
              <a:t>, Pompeii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7158" y="285728"/>
            <a:ext cx="8572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-t</a:t>
            </a:r>
            <a:r>
              <a:rPr lang="cs-CZ" dirty="0" smtClean="0"/>
              <a:t>he most </a:t>
            </a:r>
            <a:r>
              <a:rPr lang="cs-CZ" dirty="0" err="1" smtClean="0"/>
              <a:t>important</a:t>
            </a:r>
            <a:r>
              <a:rPr lang="cs-CZ" dirty="0" smtClean="0"/>
              <a:t> </a:t>
            </a:r>
            <a:r>
              <a:rPr lang="cs-CZ" dirty="0" err="1" smtClean="0"/>
              <a:t>change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roman</a:t>
            </a:r>
            <a:r>
              <a:rPr lang="cs-CZ" dirty="0" smtClean="0"/>
              <a:t> </a:t>
            </a:r>
            <a:r>
              <a:rPr lang="cs-CZ" dirty="0" err="1" smtClean="0"/>
              <a:t>religious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b="1" dirty="0" err="1" smtClean="0"/>
              <a:t>end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republic</a:t>
            </a:r>
            <a:r>
              <a:rPr lang="cs-CZ" b="1" dirty="0" smtClean="0"/>
              <a:t>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beginning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principate</a:t>
            </a:r>
            <a:endParaRPr lang="cs-CZ" b="1" dirty="0" smtClean="0"/>
          </a:p>
          <a:p>
            <a:r>
              <a:rPr lang="en-US" dirty="0" smtClean="0"/>
              <a:t>-uniformity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Phenomena</a:t>
            </a:r>
            <a:r>
              <a:rPr lang="cs-CZ" dirty="0" smtClean="0"/>
              <a:t>:</a:t>
            </a:r>
          </a:p>
          <a:p>
            <a:pPr marL="342900" indent="-342900">
              <a:buAutoNum type="arabicPeriod"/>
            </a:pPr>
            <a:r>
              <a:rPr lang="cs-CZ" dirty="0" err="1" smtClean="0"/>
              <a:t>Building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consecrating</a:t>
            </a:r>
            <a:r>
              <a:rPr lang="cs-CZ" dirty="0" smtClean="0"/>
              <a:t> </a:t>
            </a:r>
            <a:r>
              <a:rPr lang="cs-CZ" b="1" dirty="0" err="1" smtClean="0"/>
              <a:t>altars</a:t>
            </a:r>
            <a:r>
              <a:rPr lang="cs-CZ" b="1" dirty="0" smtClean="0"/>
              <a:t>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temples</a:t>
            </a:r>
            <a:r>
              <a:rPr lang="cs-CZ" b="1" dirty="0" smtClean="0"/>
              <a:t> </a:t>
            </a:r>
            <a:r>
              <a:rPr lang="cs-CZ" dirty="0" smtClean="0"/>
              <a:t>to </a:t>
            </a:r>
            <a:r>
              <a:rPr lang="cs-CZ" dirty="0" err="1" smtClean="0"/>
              <a:t>emperors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members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family</a:t>
            </a:r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/>
            <a:endParaRPr lang="cs-CZ" dirty="0" smtClean="0"/>
          </a:p>
        </p:txBody>
      </p:sp>
      <p:pic>
        <p:nvPicPr>
          <p:cNvPr id="3" name="Obrázek 2" descr="vespasian and tit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285992"/>
            <a:ext cx="3071833" cy="409865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85720" y="6396335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The temple of Vespasian and Titus, Forum </a:t>
            </a:r>
            <a:r>
              <a:rPr lang="en-US" sz="1200" dirty="0" err="1" smtClean="0"/>
              <a:t>Romanum</a:t>
            </a:r>
            <a:endParaRPr lang="cs-CZ" sz="1200" dirty="0"/>
          </a:p>
        </p:txBody>
      </p:sp>
      <p:pic>
        <p:nvPicPr>
          <p:cNvPr id="6" name="Obrázek 5" descr="IMG_7238.JPG"/>
          <p:cNvPicPr>
            <a:picLocks noChangeAspect="1"/>
          </p:cNvPicPr>
          <p:nvPr/>
        </p:nvPicPr>
        <p:blipFill>
          <a:blip r:embed="rId3" cstate="print"/>
          <a:srcRect l="2597" t="15585" r="1298" b="4761"/>
          <a:stretch>
            <a:fillRect/>
          </a:stretch>
        </p:blipFill>
        <p:spPr>
          <a:xfrm>
            <a:off x="3786182" y="2643182"/>
            <a:ext cx="5000660" cy="310851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786182" y="5786454"/>
            <a:ext cx="4929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Ara</a:t>
            </a:r>
            <a:r>
              <a:rPr lang="en-US" sz="1200" dirty="0" smtClean="0"/>
              <a:t> </a:t>
            </a:r>
            <a:r>
              <a:rPr lang="en-US" sz="1200" dirty="0" err="1" smtClean="0"/>
              <a:t>Pacis</a:t>
            </a:r>
            <a:r>
              <a:rPr lang="en-US" sz="1200" dirty="0" smtClean="0"/>
              <a:t>, Rome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ararium menander.jpg"/>
          <p:cNvPicPr>
            <a:picLocks noChangeAspect="1"/>
          </p:cNvPicPr>
          <p:nvPr/>
        </p:nvPicPr>
        <p:blipFill>
          <a:blip r:embed="rId2"/>
          <a:srcRect t="11765"/>
          <a:stretch>
            <a:fillRect/>
          </a:stretch>
        </p:blipFill>
        <p:spPr>
          <a:xfrm>
            <a:off x="1643042" y="285728"/>
            <a:ext cx="5715040" cy="504268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214546" y="5357826"/>
            <a:ext cx="4286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Lararium</a:t>
            </a:r>
            <a:r>
              <a:rPr lang="en-US" sz="1600" dirty="0" smtClean="0"/>
              <a:t> of the House of Menander, Pompeii</a:t>
            </a:r>
            <a:endParaRPr lang="cs-CZ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ararium neapol muzeum.jpg"/>
          <p:cNvPicPr>
            <a:picLocks noChangeAspect="1"/>
          </p:cNvPicPr>
          <p:nvPr/>
        </p:nvPicPr>
        <p:blipFill>
          <a:blip r:embed="rId2"/>
          <a:srcRect l="1562" t="2534" r="1562" b="1430"/>
          <a:stretch>
            <a:fillRect/>
          </a:stretch>
        </p:blipFill>
        <p:spPr>
          <a:xfrm>
            <a:off x="857224" y="142852"/>
            <a:ext cx="7000924" cy="49119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57224" y="5072074"/>
            <a:ext cx="72866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Lararium</a:t>
            </a:r>
            <a:r>
              <a:rPr lang="en-US" sz="1600" dirty="0" smtClean="0"/>
              <a:t> from Pompeii, National Archaeological Museum, Naples</a:t>
            </a:r>
          </a:p>
          <a:p>
            <a:r>
              <a:rPr lang="en-US" sz="1600" u="sng" dirty="0" smtClean="0"/>
              <a:t>Above: </a:t>
            </a:r>
            <a:r>
              <a:rPr lang="en-US" sz="1600" i="1" dirty="0" smtClean="0"/>
              <a:t>The Genius </a:t>
            </a:r>
            <a:r>
              <a:rPr lang="en-US" sz="1600" dirty="0" smtClean="0"/>
              <a:t>is flanked by the </a:t>
            </a:r>
            <a:r>
              <a:rPr lang="en-US" sz="1600" i="1" dirty="0" err="1" smtClean="0"/>
              <a:t>Lares</a:t>
            </a:r>
            <a:r>
              <a:rPr lang="en-US" sz="1600" dirty="0" smtClean="0"/>
              <a:t>. The Genius is pouring a libation to himself. The sacrifice is attended by a flute player and a small boy carrying the tray with </a:t>
            </a:r>
            <a:r>
              <a:rPr lang="en-US" sz="1600" i="1" dirty="0" err="1" smtClean="0"/>
              <a:t>mola</a:t>
            </a:r>
            <a:r>
              <a:rPr lang="en-US" sz="1600" dirty="0" smtClean="0"/>
              <a:t> </a:t>
            </a:r>
            <a:r>
              <a:rPr lang="en-US" sz="1600" i="1" dirty="0" smtClean="0"/>
              <a:t>salsa</a:t>
            </a:r>
            <a:r>
              <a:rPr lang="en-US" sz="1600" dirty="0" smtClean="0"/>
              <a:t>. Another attendant, a </a:t>
            </a:r>
            <a:r>
              <a:rPr lang="en-US" sz="1600" i="1" dirty="0" err="1" smtClean="0"/>
              <a:t>victimarius</a:t>
            </a:r>
            <a:r>
              <a:rPr lang="en-US" sz="1600" dirty="0" smtClean="0"/>
              <a:t>, leads a pig to be sacrificed to the </a:t>
            </a:r>
            <a:r>
              <a:rPr lang="en-US" sz="1600" i="1" dirty="0" err="1" smtClean="0"/>
              <a:t>Lares</a:t>
            </a:r>
            <a:r>
              <a:rPr lang="en-US" sz="1600" dirty="0" smtClean="0"/>
              <a:t>. </a:t>
            </a:r>
          </a:p>
          <a:p>
            <a:r>
              <a:rPr lang="en-US" sz="1600" u="sng" dirty="0" smtClean="0"/>
              <a:t>Below:</a:t>
            </a:r>
            <a:r>
              <a:rPr lang="en-US" sz="1600" dirty="0" smtClean="0"/>
              <a:t> two snakes (for symmetry if to be meant as a doubled </a:t>
            </a:r>
            <a:r>
              <a:rPr lang="en-US" sz="1600" i="1" dirty="0" smtClean="0"/>
              <a:t>Genius loci</a:t>
            </a:r>
            <a:r>
              <a:rPr lang="en-US" sz="1600" dirty="0" smtClean="0"/>
              <a:t>, or perhaps representing the Genius and Juno of the master and mistress respectively) partake of eggs placed on an altar.</a:t>
            </a:r>
            <a:endParaRPr lang="cs-CZ" sz="1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28728" y="357166"/>
            <a:ext cx="6715172" cy="50006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357290" y="428604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emperor</a:t>
            </a:r>
            <a:r>
              <a:rPr lang="cs-CZ" dirty="0" smtClean="0"/>
              <a:t> </a:t>
            </a:r>
            <a:r>
              <a:rPr lang="cs-CZ" dirty="0" err="1" smtClean="0"/>
              <a:t>cult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practice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assimilating</a:t>
            </a:r>
            <a:r>
              <a:rPr lang="cs-CZ" dirty="0" smtClean="0"/>
              <a:t> </a:t>
            </a:r>
            <a:r>
              <a:rPr lang="cs-CZ" dirty="0" err="1" smtClean="0"/>
              <a:t>emperor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deity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1071546"/>
            <a:ext cx="3286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In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Hellenistic</a:t>
            </a:r>
            <a:r>
              <a:rPr lang="cs-CZ" sz="1600" dirty="0" smtClean="0"/>
              <a:t> </a:t>
            </a:r>
            <a:r>
              <a:rPr lang="cs-CZ" sz="1600" dirty="0" err="1" smtClean="0"/>
              <a:t>world</a:t>
            </a:r>
            <a:r>
              <a:rPr lang="cs-CZ" sz="1600" dirty="0" smtClean="0"/>
              <a:t> </a:t>
            </a:r>
            <a:r>
              <a:rPr lang="en-US" sz="1600" dirty="0" err="1" smtClean="0"/>
              <a:t>i</a:t>
            </a:r>
            <a:r>
              <a:rPr lang="cs-CZ" sz="1600" dirty="0" smtClean="0"/>
              <a:t>n 307 BC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hymn</a:t>
            </a:r>
            <a:r>
              <a:rPr lang="cs-CZ" sz="1600" dirty="0" smtClean="0"/>
              <a:t> </a:t>
            </a:r>
            <a:r>
              <a:rPr lang="cs-CZ" sz="1600" dirty="0" err="1" smtClean="0"/>
              <a:t>sung</a:t>
            </a:r>
            <a:r>
              <a:rPr lang="cs-CZ" sz="1600" dirty="0" smtClean="0"/>
              <a:t> in </a:t>
            </a:r>
            <a:r>
              <a:rPr lang="cs-CZ" sz="1600" dirty="0" err="1" smtClean="0"/>
              <a:t>honour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Demetrius</a:t>
            </a:r>
            <a:r>
              <a:rPr lang="cs-CZ" sz="1600" dirty="0" smtClean="0"/>
              <a:t> </a:t>
            </a:r>
            <a:r>
              <a:rPr lang="cs-CZ" sz="1600" dirty="0" err="1" smtClean="0"/>
              <a:t>Poliroctes</a:t>
            </a:r>
            <a:r>
              <a:rPr lang="cs-CZ" sz="1600" dirty="0" smtClean="0"/>
              <a:t> i</a:t>
            </a:r>
            <a:r>
              <a:rPr lang="en-US" sz="1600" dirty="0" smtClean="0"/>
              <a:t>s</a:t>
            </a:r>
            <a:r>
              <a:rPr lang="cs-CZ" sz="1600" dirty="0" smtClean="0"/>
              <a:t>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earliest</a:t>
            </a:r>
            <a:r>
              <a:rPr lang="cs-CZ" sz="1600" dirty="0" smtClean="0"/>
              <a:t> </a:t>
            </a:r>
            <a:r>
              <a:rPr lang="cs-CZ" sz="1600" dirty="0" err="1" smtClean="0"/>
              <a:t>attestation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rules</a:t>
            </a:r>
            <a:r>
              <a:rPr lang="cs-CZ" sz="1600" dirty="0" smtClean="0"/>
              <a:t> as a </a:t>
            </a:r>
            <a:r>
              <a:rPr lang="en-US" sz="1600" dirty="0" smtClean="0"/>
              <a:t>“present god”.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43240" y="1071546"/>
            <a:ext cx="3071834" cy="235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great leap from the cult of the deceased ancestors to the veneration of living men takes place in Egypt, where the ruler cult is the strongest in the 14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year of the reign of Ptolemy II </a:t>
            </a:r>
            <a:r>
              <a:rPr lang="en-US" sz="1600" dirty="0" err="1" smtClean="0"/>
              <a:t>Philadelphus</a:t>
            </a:r>
            <a:r>
              <a:rPr lang="en-US" sz="1600" dirty="0" smtClean="0"/>
              <a:t>, when the living siblings Ptolemy II and his sister/wife </a:t>
            </a:r>
            <a:r>
              <a:rPr lang="en-US" sz="1600" dirty="0" err="1" smtClean="0"/>
              <a:t>Arsinoe</a:t>
            </a:r>
            <a:r>
              <a:rPr lang="en-US" sz="1600" dirty="0" smtClean="0"/>
              <a:t> II were deified.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15074" y="1071546"/>
            <a:ext cx="2928926" cy="185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the Greek cities the divine cult of individual citizens can be found towards the end of the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century BC, one of the earliest cases is the cult of </a:t>
            </a:r>
            <a:r>
              <a:rPr lang="en-US" sz="1600" dirty="0" err="1" smtClean="0"/>
              <a:t>Diodorus</a:t>
            </a:r>
            <a:r>
              <a:rPr lang="en-US" sz="1600" dirty="0" smtClean="0"/>
              <a:t> </a:t>
            </a:r>
            <a:r>
              <a:rPr lang="en-US" sz="1600" dirty="0" err="1" smtClean="0"/>
              <a:t>Pasparos</a:t>
            </a:r>
            <a:r>
              <a:rPr lang="en-US" sz="1600" dirty="0" smtClean="0"/>
              <a:t> at </a:t>
            </a:r>
            <a:r>
              <a:rPr lang="en-US" sz="1600" dirty="0" err="1" smtClean="0"/>
              <a:t>Pergamon</a:t>
            </a:r>
            <a:r>
              <a:rPr lang="en-US" sz="1600" dirty="0" smtClean="0"/>
              <a:t>.</a:t>
            </a:r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071546"/>
            <a:ext cx="3143240" cy="107157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214678" y="1071546"/>
            <a:ext cx="2928958" cy="228601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6286512" y="1071546"/>
            <a:ext cx="2772000" cy="157163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>
            <a:stCxn id="2" idx="2"/>
            <a:endCxn id="8" idx="0"/>
          </p:cNvCxnSpPr>
          <p:nvPr/>
        </p:nvCxnSpPr>
        <p:spPr>
          <a:xfrm rot="5400000">
            <a:off x="3071810" y="-642958"/>
            <a:ext cx="214314" cy="3214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>
            <a:stCxn id="2" idx="2"/>
            <a:endCxn id="9" idx="0"/>
          </p:cNvCxnSpPr>
          <p:nvPr/>
        </p:nvCxnSpPr>
        <p:spPr>
          <a:xfrm rot="5400000">
            <a:off x="4625579" y="910811"/>
            <a:ext cx="214314" cy="107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>
            <a:stCxn id="2" idx="2"/>
            <a:endCxn id="10" idx="0"/>
          </p:cNvCxnSpPr>
          <p:nvPr/>
        </p:nvCxnSpPr>
        <p:spPr>
          <a:xfrm rot="16200000" flipH="1">
            <a:off x="6122256" y="-478710"/>
            <a:ext cx="214314" cy="2886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336000" y="2928934"/>
            <a:ext cx="280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Also in the Roman world, in private/public relations, it had been usual for a long time to address a man with emphatic epithets and to </a:t>
            </a:r>
            <a:r>
              <a:rPr lang="en-US" sz="1600" dirty="0" err="1" smtClean="0"/>
              <a:t>honour</a:t>
            </a:r>
            <a:r>
              <a:rPr lang="en-US" sz="1600" dirty="0" smtClean="0"/>
              <a:t> him: this is the case of the relation </a:t>
            </a:r>
            <a:r>
              <a:rPr lang="en-US" sz="1600" dirty="0" err="1" smtClean="0"/>
              <a:t>patronus</a:t>
            </a:r>
            <a:r>
              <a:rPr lang="en-US" sz="1600" dirty="0" smtClean="0"/>
              <a:t>/</a:t>
            </a:r>
            <a:r>
              <a:rPr lang="en-US" sz="1600" dirty="0" err="1" smtClean="0"/>
              <a:t>cliens</a:t>
            </a:r>
            <a:r>
              <a:rPr lang="en-US" sz="1600" dirty="0" smtClean="0"/>
              <a:t>, the patron is the benefactor of his clients</a:t>
            </a:r>
            <a:endParaRPr lang="cs-CZ" sz="1600" dirty="0"/>
          </a:p>
        </p:txBody>
      </p:sp>
      <p:sp>
        <p:nvSpPr>
          <p:cNvPr id="20" name="Obdélník 19"/>
          <p:cNvSpPr/>
          <p:nvPr/>
        </p:nvSpPr>
        <p:spPr>
          <a:xfrm>
            <a:off x="3786182" y="5214950"/>
            <a:ext cx="2520000" cy="135732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3786182" y="5214950"/>
            <a:ext cx="257176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object of worship in the household was the Genius of the paterfamilias. The worshippers were freedmen and slaves.</a:t>
            </a:r>
            <a:endParaRPr lang="cs-CZ" sz="16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572264" y="5357826"/>
            <a:ext cx="2428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development of intersections between the ideology of patronage and of Hellenistic kingship.</a:t>
            </a:r>
            <a:endParaRPr lang="cs-CZ" sz="1600" dirty="0"/>
          </a:p>
        </p:txBody>
      </p:sp>
      <p:sp>
        <p:nvSpPr>
          <p:cNvPr id="23" name="Obdélník 22"/>
          <p:cNvSpPr/>
          <p:nvPr/>
        </p:nvSpPr>
        <p:spPr>
          <a:xfrm>
            <a:off x="6357950" y="2928934"/>
            <a:ext cx="26640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6572264" y="5357826"/>
            <a:ext cx="2340000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7" name="Přímá spojovací šipka 26"/>
          <p:cNvCxnSpPr>
            <a:stCxn id="10" idx="2"/>
            <a:endCxn id="23" idx="0"/>
          </p:cNvCxnSpPr>
          <p:nvPr/>
        </p:nvCxnSpPr>
        <p:spPr>
          <a:xfrm rot="16200000" flipH="1">
            <a:off x="7538355" y="2777339"/>
            <a:ext cx="285752" cy="17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>
            <a:stCxn id="23" idx="2"/>
            <a:endCxn id="21" idx="0"/>
          </p:cNvCxnSpPr>
          <p:nvPr/>
        </p:nvCxnSpPr>
        <p:spPr>
          <a:xfrm rot="5400000">
            <a:off x="6282000" y="3807000"/>
            <a:ext cx="198016" cy="26178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>
            <a:stCxn id="23" idx="2"/>
            <a:endCxn id="25" idx="0"/>
          </p:cNvCxnSpPr>
          <p:nvPr/>
        </p:nvCxnSpPr>
        <p:spPr>
          <a:xfrm rot="16200000" flipH="1">
            <a:off x="7545661" y="5161223"/>
            <a:ext cx="340892" cy="52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720" y="285728"/>
            <a:ext cx="55721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2. </a:t>
            </a:r>
            <a:r>
              <a:rPr lang="cs-CZ" dirty="0" err="1" smtClean="0"/>
              <a:t>Establishing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b="1" dirty="0" err="1" smtClean="0"/>
              <a:t>priests</a:t>
            </a:r>
            <a:r>
              <a:rPr lang="cs-CZ" dirty="0" smtClean="0"/>
              <a:t> – </a:t>
            </a:r>
            <a:r>
              <a:rPr lang="cs-CZ" dirty="0" err="1" smtClean="0"/>
              <a:t>administer</a:t>
            </a:r>
            <a:r>
              <a:rPr lang="cs-CZ" dirty="0" smtClean="0"/>
              <a:t> </a:t>
            </a:r>
            <a:r>
              <a:rPr lang="cs-CZ" dirty="0" err="1" smtClean="0"/>
              <a:t>cultic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r>
              <a:rPr lang="en-US" dirty="0" smtClean="0"/>
              <a:t>, </a:t>
            </a:r>
          </a:p>
          <a:p>
            <a:r>
              <a:rPr lang="en-US" dirty="0" smtClean="0"/>
              <a:t>e.g. Marc Anthony – a </a:t>
            </a:r>
            <a:r>
              <a:rPr lang="en-US" dirty="0" err="1" smtClean="0"/>
              <a:t>flamen</a:t>
            </a:r>
            <a:r>
              <a:rPr lang="en-US" dirty="0" smtClean="0"/>
              <a:t> of Julius Caesar</a:t>
            </a:r>
          </a:p>
          <a:p>
            <a:endParaRPr lang="cs-CZ" dirty="0" smtClean="0"/>
          </a:p>
          <a:p>
            <a:r>
              <a:rPr lang="cs-CZ" dirty="0" smtClean="0"/>
              <a:t>3. </a:t>
            </a:r>
            <a:r>
              <a:rPr lang="cs-CZ" b="1" dirty="0" err="1" smtClean="0"/>
              <a:t>Emphassising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characteristic</a:t>
            </a:r>
            <a:r>
              <a:rPr lang="cs-CZ" dirty="0" smtClean="0"/>
              <a:t> </a:t>
            </a:r>
            <a:r>
              <a:rPr lang="cs-CZ" dirty="0" err="1" smtClean="0"/>
              <a:t>features</a:t>
            </a:r>
            <a:r>
              <a:rPr lang="cs-CZ" dirty="0" smtClean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achievements</a:t>
            </a:r>
            <a:r>
              <a:rPr lang="cs-CZ" dirty="0" smtClean="0"/>
              <a:t> – </a:t>
            </a:r>
            <a:r>
              <a:rPr lang="cs-CZ" dirty="0" err="1" smtClean="0"/>
              <a:t>using</a:t>
            </a:r>
            <a:r>
              <a:rPr lang="cs-CZ" dirty="0" smtClean="0"/>
              <a:t> </a:t>
            </a:r>
            <a:r>
              <a:rPr lang="cs-CZ" dirty="0" err="1" smtClean="0"/>
              <a:t>religious</a:t>
            </a:r>
            <a:r>
              <a:rPr lang="cs-CZ" dirty="0" smtClean="0"/>
              <a:t> terminology</a:t>
            </a:r>
            <a:r>
              <a:rPr lang="en-US" dirty="0" smtClean="0"/>
              <a:t>, e.g. </a:t>
            </a:r>
            <a:r>
              <a:rPr lang="en-US" i="1" dirty="0" err="1" smtClean="0"/>
              <a:t>aeternus</a:t>
            </a:r>
            <a:r>
              <a:rPr lang="en-US" i="1" dirty="0" smtClean="0"/>
              <a:t> (</a:t>
            </a:r>
            <a:r>
              <a:rPr lang="en-US" i="1" dirty="0" err="1" smtClean="0"/>
              <a:t>perpetuus</a:t>
            </a:r>
            <a:r>
              <a:rPr lang="en-US" i="1" dirty="0" smtClean="0"/>
              <a:t>), </a:t>
            </a:r>
            <a:r>
              <a:rPr lang="en-US" i="1" dirty="0" err="1" smtClean="0"/>
              <a:t>invictus</a:t>
            </a:r>
            <a:r>
              <a:rPr lang="en-US" i="1" dirty="0" smtClean="0"/>
              <a:t>, </a:t>
            </a:r>
            <a:r>
              <a:rPr lang="en-US" i="1" dirty="0" err="1" smtClean="0"/>
              <a:t>providus</a:t>
            </a:r>
            <a:r>
              <a:rPr lang="en-US" i="1" dirty="0" smtClean="0"/>
              <a:t>, </a:t>
            </a:r>
            <a:r>
              <a:rPr lang="en-US" i="1" dirty="0" err="1" smtClean="0"/>
              <a:t>operosus</a:t>
            </a:r>
            <a:r>
              <a:rPr lang="en-US" i="1" dirty="0" smtClean="0"/>
              <a:t>, </a:t>
            </a:r>
            <a:r>
              <a:rPr lang="en-US" i="1" dirty="0" err="1" smtClean="0"/>
              <a:t>omnipresens</a:t>
            </a:r>
            <a:r>
              <a:rPr lang="en-US" i="1" dirty="0" smtClean="0"/>
              <a:t>, </a:t>
            </a:r>
            <a:r>
              <a:rPr lang="en-US" i="1" dirty="0" err="1" smtClean="0"/>
              <a:t>decorus</a:t>
            </a:r>
            <a:r>
              <a:rPr lang="en-US" i="1" dirty="0" smtClean="0"/>
              <a:t>,</a:t>
            </a:r>
            <a:r>
              <a:rPr lang="cs-CZ" i="1" dirty="0" smtClean="0"/>
              <a:t> </a:t>
            </a:r>
            <a:r>
              <a:rPr lang="cs-CZ" i="1" dirty="0" err="1" smtClean="0"/>
              <a:t>divinus</a:t>
            </a:r>
            <a:r>
              <a:rPr lang="cs-CZ" i="1" dirty="0" smtClean="0"/>
              <a:t>, </a:t>
            </a:r>
            <a:r>
              <a:rPr lang="cs-CZ" i="1" dirty="0" err="1" smtClean="0"/>
              <a:t>using</a:t>
            </a:r>
            <a:r>
              <a:rPr lang="en-US" i="1" dirty="0" smtClean="0"/>
              <a:t> astral connotations to Sol etc.</a:t>
            </a:r>
          </a:p>
          <a:p>
            <a:endParaRPr lang="cs-CZ" dirty="0" smtClean="0"/>
          </a:p>
          <a:p>
            <a:r>
              <a:rPr lang="cs-CZ" dirty="0" smtClean="0"/>
              <a:t>4. </a:t>
            </a:r>
            <a:r>
              <a:rPr lang="cs-CZ" dirty="0" err="1" smtClean="0"/>
              <a:t>Setting</a:t>
            </a:r>
            <a:r>
              <a:rPr lang="cs-CZ" dirty="0" smtClean="0"/>
              <a:t> </a:t>
            </a:r>
            <a:r>
              <a:rPr lang="cs-CZ" b="1" dirty="0" smtClean="0"/>
              <a:t>public </a:t>
            </a:r>
            <a:r>
              <a:rPr lang="cs-CZ" b="1" dirty="0" err="1" smtClean="0"/>
              <a:t>holidays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concerning</a:t>
            </a:r>
            <a:r>
              <a:rPr lang="cs-CZ" dirty="0" smtClean="0"/>
              <a:t> </a:t>
            </a:r>
            <a:r>
              <a:rPr lang="cs-CZ" dirty="0" err="1" smtClean="0"/>
              <a:t>living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dead</a:t>
            </a:r>
            <a:r>
              <a:rPr lang="cs-CZ" dirty="0" smtClean="0"/>
              <a:t> </a:t>
            </a:r>
            <a:r>
              <a:rPr lang="cs-CZ" dirty="0" err="1" smtClean="0"/>
              <a:t>emperors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inclusion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calendar</a:t>
            </a:r>
            <a:r>
              <a:rPr lang="cs-CZ" dirty="0" smtClean="0"/>
              <a:t>, </a:t>
            </a:r>
            <a:r>
              <a:rPr lang="cs-CZ" dirty="0" err="1" smtClean="0"/>
              <a:t>regular</a:t>
            </a:r>
            <a:r>
              <a:rPr lang="cs-CZ" dirty="0" smtClean="0"/>
              <a:t> </a:t>
            </a:r>
            <a:r>
              <a:rPr lang="cs-CZ" dirty="0" err="1" smtClean="0"/>
              <a:t>rituals</a:t>
            </a:r>
            <a:r>
              <a:rPr lang="en-US" dirty="0" smtClean="0"/>
              <a:t>: </a:t>
            </a:r>
            <a:r>
              <a:rPr lang="en-US" i="1" dirty="0" err="1" smtClean="0"/>
              <a:t>fasti</a:t>
            </a:r>
            <a:r>
              <a:rPr lang="en-US" i="1" dirty="0" smtClean="0"/>
              <a:t> </a:t>
            </a:r>
            <a:r>
              <a:rPr lang="en-US" i="1" dirty="0" err="1" smtClean="0"/>
              <a:t>capitolini</a:t>
            </a:r>
            <a:r>
              <a:rPr lang="en-US" i="1" dirty="0" smtClean="0"/>
              <a:t>, </a:t>
            </a:r>
            <a:r>
              <a:rPr lang="en-US" i="1" dirty="0" err="1" smtClean="0"/>
              <a:t>fasti</a:t>
            </a:r>
            <a:r>
              <a:rPr lang="en-US" i="1" dirty="0" smtClean="0"/>
              <a:t> </a:t>
            </a:r>
            <a:r>
              <a:rPr lang="en-US" i="1" dirty="0" err="1" smtClean="0"/>
              <a:t>triumphales</a:t>
            </a:r>
            <a:r>
              <a:rPr lang="en-US" i="1" dirty="0" smtClean="0"/>
              <a:t>, </a:t>
            </a:r>
            <a:r>
              <a:rPr lang="en-US" i="1" dirty="0" err="1" smtClean="0"/>
              <a:t>fasti</a:t>
            </a:r>
            <a:r>
              <a:rPr lang="en-US" i="1" dirty="0" smtClean="0"/>
              <a:t> </a:t>
            </a:r>
            <a:r>
              <a:rPr lang="en-US" i="1" dirty="0" err="1" smtClean="0"/>
              <a:t>sace</a:t>
            </a:r>
            <a:r>
              <a:rPr lang="cs-CZ" i="1" dirty="0" smtClean="0"/>
              <a:t>r</a:t>
            </a:r>
            <a:r>
              <a:rPr lang="en-US" i="1" dirty="0" err="1" smtClean="0"/>
              <a:t>dotales</a:t>
            </a:r>
            <a:r>
              <a:rPr lang="en-US" i="1" dirty="0" smtClean="0"/>
              <a:t>, …</a:t>
            </a:r>
          </a:p>
          <a:p>
            <a:endParaRPr lang="en-US" dirty="0" smtClean="0"/>
          </a:p>
          <a:p>
            <a:r>
              <a:rPr lang="en-US" dirty="0" smtClean="0"/>
              <a:t>5</a:t>
            </a:r>
            <a:r>
              <a:rPr lang="cs-CZ" dirty="0" smtClean="0"/>
              <a:t>. </a:t>
            </a:r>
            <a:r>
              <a:rPr lang="cs-CZ" b="1" dirty="0" err="1" smtClean="0"/>
              <a:t>Rituals</a:t>
            </a:r>
            <a:r>
              <a:rPr lang="cs-CZ" b="1" dirty="0" smtClean="0"/>
              <a:t>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traditions</a:t>
            </a:r>
            <a:r>
              <a:rPr lang="cs-CZ" b="1" dirty="0" smtClean="0"/>
              <a:t> </a:t>
            </a:r>
            <a:r>
              <a:rPr lang="cs-CZ" b="1" dirty="0" err="1" smtClean="0"/>
              <a:t>previously</a:t>
            </a:r>
            <a:r>
              <a:rPr lang="cs-CZ" b="1" dirty="0" smtClean="0"/>
              <a:t> </a:t>
            </a:r>
            <a:r>
              <a:rPr lang="cs-CZ" b="1" dirty="0" err="1" smtClean="0"/>
              <a:t>reserved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deities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en-US" dirty="0" smtClean="0"/>
              <a:t>g</a:t>
            </a:r>
            <a:r>
              <a:rPr lang="cs-CZ" dirty="0" err="1" smtClean="0"/>
              <a:t>ames</a:t>
            </a:r>
            <a:r>
              <a:rPr lang="cs-CZ" dirty="0" smtClean="0"/>
              <a:t> on </a:t>
            </a:r>
            <a:r>
              <a:rPr lang="cs-CZ" dirty="0" err="1" smtClean="0"/>
              <a:t>behalf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emperor</a:t>
            </a:r>
            <a:r>
              <a:rPr lang="cs-CZ" dirty="0" smtClean="0"/>
              <a:t>, </a:t>
            </a:r>
            <a:r>
              <a:rPr lang="cs-CZ" dirty="0" err="1" smtClean="0"/>
              <a:t>increasing</a:t>
            </a:r>
            <a:r>
              <a:rPr lang="cs-CZ" dirty="0" smtClean="0"/>
              <a:t> </a:t>
            </a:r>
            <a:r>
              <a:rPr lang="cs-CZ" dirty="0" err="1" smtClean="0"/>
              <a:t>importance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emperal</a:t>
            </a:r>
            <a:r>
              <a:rPr lang="cs-CZ" dirty="0" smtClean="0"/>
              <a:t> </a:t>
            </a:r>
            <a:r>
              <a:rPr lang="cs-CZ" dirty="0" err="1" smtClean="0"/>
              <a:t>portra</a:t>
            </a:r>
            <a:r>
              <a:rPr lang="en-US" dirty="0" err="1" smtClean="0"/>
              <a:t>i</a:t>
            </a:r>
            <a:r>
              <a:rPr lang="cs-CZ" dirty="0" err="1" smtClean="0"/>
              <a:t>ts</a:t>
            </a:r>
            <a:r>
              <a:rPr lang="cs-CZ" dirty="0" smtClean="0"/>
              <a:t> in public </a:t>
            </a:r>
            <a:r>
              <a:rPr lang="cs-CZ" dirty="0" err="1" smtClean="0"/>
              <a:t>life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including</a:t>
            </a:r>
            <a:r>
              <a:rPr lang="cs-CZ" dirty="0" smtClean="0"/>
              <a:t> </a:t>
            </a:r>
            <a:r>
              <a:rPr lang="cs-CZ" dirty="0" err="1" smtClean="0"/>
              <a:t>them</a:t>
            </a:r>
            <a:r>
              <a:rPr lang="cs-CZ" dirty="0" smtClean="0"/>
              <a:t> to </a:t>
            </a:r>
            <a:r>
              <a:rPr lang="cs-CZ" dirty="0" err="1" smtClean="0"/>
              <a:t>processions</a:t>
            </a:r>
            <a:r>
              <a:rPr lang="en-US" dirty="0" smtClean="0"/>
              <a:t>: </a:t>
            </a:r>
            <a:r>
              <a:rPr lang="en-US" i="1" dirty="0" err="1" smtClean="0"/>
              <a:t>Ludi</a:t>
            </a:r>
            <a:r>
              <a:rPr lang="en-US" i="1" dirty="0" smtClean="0"/>
              <a:t> </a:t>
            </a:r>
            <a:r>
              <a:rPr lang="en-US" i="1" dirty="0" err="1" smtClean="0"/>
              <a:t>Augustales</a:t>
            </a:r>
            <a:r>
              <a:rPr lang="en-US" i="1" dirty="0" smtClean="0"/>
              <a:t>, October 3</a:t>
            </a:r>
            <a:r>
              <a:rPr lang="en-US" i="1" baseline="30000" dirty="0" smtClean="0"/>
              <a:t>rd</a:t>
            </a:r>
            <a:r>
              <a:rPr lang="en-US" i="1" dirty="0" smtClean="0"/>
              <a:t> – 12</a:t>
            </a:r>
            <a:r>
              <a:rPr lang="en-US" i="1" baseline="30000" dirty="0" smtClean="0"/>
              <a:t>th</a:t>
            </a:r>
            <a:r>
              <a:rPr lang="en-US" i="1" dirty="0" smtClean="0"/>
              <a:t> , games were held in Augustus' honor starting in 11 BC. It became a ten-day event under Tiberius.</a:t>
            </a:r>
            <a:endParaRPr lang="cs-CZ" i="1" dirty="0" smtClean="0"/>
          </a:p>
          <a:p>
            <a:endParaRPr lang="en-US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" name="Obrázek 2" descr="fasti capitoli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4" y="428604"/>
            <a:ext cx="3182920" cy="478634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857884" y="5357826"/>
            <a:ext cx="3214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Fasti</a:t>
            </a:r>
            <a:r>
              <a:rPr lang="en-US" sz="1200" dirty="0" smtClean="0"/>
              <a:t> </a:t>
            </a:r>
            <a:r>
              <a:rPr lang="en-US" sz="1200" dirty="0" err="1" smtClean="0"/>
              <a:t>capitolini</a:t>
            </a:r>
            <a:r>
              <a:rPr lang="en-US" sz="1200" dirty="0" smtClean="0"/>
              <a:t>, The Capitoline Museum, Rome 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720" y="214290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r>
              <a:rPr lang="cs-CZ" dirty="0" smtClean="0"/>
              <a:t>. </a:t>
            </a:r>
            <a:r>
              <a:rPr lang="cs-CZ" dirty="0" err="1" smtClean="0"/>
              <a:t>Likening</a:t>
            </a:r>
            <a:r>
              <a:rPr lang="cs-CZ" dirty="0" smtClean="0"/>
              <a:t> </a:t>
            </a:r>
            <a:r>
              <a:rPr lang="cs-CZ" b="1" dirty="0" err="1" smtClean="0"/>
              <a:t>emperors</a:t>
            </a:r>
            <a:r>
              <a:rPr lang="cs-CZ" b="1" dirty="0" smtClean="0"/>
              <a:t> to </a:t>
            </a:r>
            <a:r>
              <a:rPr lang="cs-CZ" b="1" dirty="0" err="1" smtClean="0"/>
              <a:t>dieties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en-US" dirty="0" smtClean="0"/>
              <a:t>s</a:t>
            </a:r>
            <a:r>
              <a:rPr lang="cs-CZ" dirty="0" err="1" smtClean="0"/>
              <a:t>tatues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characteristic</a:t>
            </a:r>
            <a:r>
              <a:rPr lang="cs-CZ" dirty="0" smtClean="0"/>
              <a:t> </a:t>
            </a:r>
            <a:r>
              <a:rPr lang="cs-CZ" dirty="0" err="1" smtClean="0"/>
              <a:t>atributes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" name="Obrázek 2" descr="claudius jupiter.jpg"/>
          <p:cNvPicPr>
            <a:picLocks noChangeAspect="1"/>
          </p:cNvPicPr>
          <p:nvPr/>
        </p:nvPicPr>
        <p:blipFill>
          <a:blip r:embed="rId2"/>
          <a:srcRect l="7386" r="9162" b="8496"/>
          <a:stretch>
            <a:fillRect/>
          </a:stretch>
        </p:blipFill>
        <p:spPr>
          <a:xfrm>
            <a:off x="785786" y="642918"/>
            <a:ext cx="3357586" cy="5354972"/>
          </a:xfrm>
          <a:prstGeom prst="rect">
            <a:avLst/>
          </a:prstGeom>
        </p:spPr>
      </p:pic>
      <p:pic>
        <p:nvPicPr>
          <p:cNvPr id="4" name="Obrázek 3" descr="commodus hercul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642918"/>
            <a:ext cx="3533493" cy="53578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57224" y="6143644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Claudius as Jupiter,</a:t>
            </a:r>
            <a:r>
              <a:rPr lang="cs-CZ" sz="1400" dirty="0" smtClean="0"/>
              <a:t> </a:t>
            </a:r>
            <a:r>
              <a:rPr lang="cs-CZ" sz="1400" dirty="0" err="1" smtClean="0"/>
              <a:t>marble</a:t>
            </a:r>
            <a:r>
              <a:rPr lang="cs-CZ" sz="1400" dirty="0" smtClean="0"/>
              <a:t>,</a:t>
            </a:r>
            <a:r>
              <a:rPr lang="en-US" sz="1400" dirty="0" smtClean="0"/>
              <a:t> Vatican Museums</a:t>
            </a:r>
            <a:r>
              <a:rPr lang="cs-CZ" sz="1400" dirty="0" smtClean="0"/>
              <a:t>, Rome</a:t>
            </a:r>
            <a:endParaRPr lang="cs-CZ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714876" y="6143644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Commodus as Hercules,</a:t>
            </a:r>
            <a:r>
              <a:rPr lang="cs-CZ" sz="1400" dirty="0" smtClean="0"/>
              <a:t> </a:t>
            </a:r>
            <a:r>
              <a:rPr lang="cs-CZ" sz="1400" dirty="0" err="1" smtClean="0"/>
              <a:t>marble</a:t>
            </a:r>
            <a:r>
              <a:rPr lang="cs-CZ" sz="1400" dirty="0" smtClean="0"/>
              <a:t>,</a:t>
            </a:r>
            <a:r>
              <a:rPr lang="en-US" sz="1400" dirty="0" smtClean="0"/>
              <a:t> The Capitoline Museum</a:t>
            </a:r>
            <a:r>
              <a:rPr lang="cs-CZ" sz="1400" dirty="0" smtClean="0"/>
              <a:t>, Rome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2844" y="214290"/>
            <a:ext cx="5500726" cy="50783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u="sng" dirty="0" smtClean="0"/>
              <a:t>Preliminary steps to the imperial cult: </a:t>
            </a:r>
          </a:p>
          <a:p>
            <a:endParaRPr lang="en-US" dirty="0" smtClean="0"/>
          </a:p>
          <a:p>
            <a:pPr marL="342900" indent="-342900"/>
            <a:r>
              <a:rPr lang="en-US" b="1" dirty="0" smtClean="0"/>
              <a:t>1. Egypt</a:t>
            </a:r>
            <a:r>
              <a:rPr lang="en-US" dirty="0" smtClean="0"/>
              <a:t> – ancient Egyptian cults: Divine cults, Royal 	cults, Private cults, Animal cults and Funerary 	cults</a:t>
            </a:r>
          </a:p>
          <a:p>
            <a:pPr marL="342900" indent="-342900"/>
            <a:r>
              <a:rPr lang="en-US" dirty="0" smtClean="0"/>
              <a:t>		- Egyptian ruler received cult both during his 	life and after his death</a:t>
            </a:r>
          </a:p>
          <a:p>
            <a:pPr marL="342900" indent="-342900"/>
            <a:r>
              <a:rPr lang="en-US" dirty="0" smtClean="0"/>
              <a:t>		- during coronation – deified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b="1" dirty="0" smtClean="0"/>
              <a:t>2.</a:t>
            </a:r>
            <a:r>
              <a:rPr lang="en-US" dirty="0" smtClean="0"/>
              <a:t> </a:t>
            </a:r>
            <a:r>
              <a:rPr lang="en-US" b="1" dirty="0" smtClean="0"/>
              <a:t>Hellenistic world </a:t>
            </a:r>
            <a:r>
              <a:rPr lang="en-US" dirty="0" smtClean="0"/>
              <a:t>– cults dedicated to the rulers of the Hellenistic kingdoms</a:t>
            </a:r>
            <a:endParaRPr lang="en-US" b="1" dirty="0" smtClean="0"/>
          </a:p>
          <a:p>
            <a:pPr marL="342900" indent="-342900"/>
            <a:endParaRPr lang="en-US" b="1" dirty="0" smtClean="0"/>
          </a:p>
          <a:p>
            <a:pPr marL="342900" indent="-342900"/>
            <a:r>
              <a:rPr lang="en-US" b="1" dirty="0" smtClean="0"/>
              <a:t>3. Greek cities </a:t>
            </a:r>
            <a:r>
              <a:rPr lang="en-US" dirty="0" smtClean="0"/>
              <a:t>– divine cults of the individuals </a:t>
            </a:r>
            <a:endParaRPr lang="en-US" b="1" dirty="0" smtClean="0"/>
          </a:p>
          <a:p>
            <a:pPr marL="342900" indent="-342900"/>
            <a:endParaRPr lang="en-US" b="1" dirty="0" smtClean="0"/>
          </a:p>
          <a:p>
            <a:pPr marL="342900" indent="-342900"/>
            <a:r>
              <a:rPr lang="en-US" b="1" dirty="0" smtClean="0"/>
              <a:t>4. Roman republic </a:t>
            </a:r>
            <a:r>
              <a:rPr lang="en-US" dirty="0" smtClean="0"/>
              <a:t>– standardization of rituals, beginnings of the system and rules for deification</a:t>
            </a:r>
            <a:endParaRPr lang="en-US" b="1" dirty="0" smtClean="0"/>
          </a:p>
          <a:p>
            <a:pPr marL="342900" indent="-342900"/>
            <a:endParaRPr lang="en-US" b="1" dirty="0" smtClean="0"/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smtClean="0"/>
              <a:t>Some scholars (Price) suppose that the ruler cult  speeded up the decline of the traditional cults. </a:t>
            </a:r>
          </a:p>
        </p:txBody>
      </p:sp>
      <p:pic>
        <p:nvPicPr>
          <p:cNvPr id="3" name="Obrázek 2" descr="egypt coron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22" y="642918"/>
            <a:ext cx="2786082" cy="417912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929322" y="5000636"/>
            <a:ext cx="27860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Coronation of King Ptolemy VIII conducted by the goddess </a:t>
            </a:r>
            <a:r>
              <a:rPr lang="en-US" sz="1400" dirty="0" err="1" smtClean="0"/>
              <a:t>Nechbet,right,and</a:t>
            </a:r>
            <a:r>
              <a:rPr lang="en-US" sz="1400" dirty="0" smtClean="0"/>
              <a:t> the goddess </a:t>
            </a:r>
            <a:r>
              <a:rPr lang="en-US" sz="1400" dirty="0" err="1" smtClean="0"/>
              <a:t>Uto</a:t>
            </a:r>
            <a:r>
              <a:rPr lang="en-US" sz="1400" dirty="0" smtClean="0"/>
              <a:t> or </a:t>
            </a:r>
            <a:r>
              <a:rPr lang="en-US" sz="1400" dirty="0" err="1" smtClean="0"/>
              <a:t>Wadjet,left,Temple</a:t>
            </a:r>
            <a:r>
              <a:rPr lang="en-US" sz="1400" dirty="0" smtClean="0"/>
              <a:t> of </a:t>
            </a:r>
            <a:r>
              <a:rPr lang="en-US" sz="1400" dirty="0" err="1" smtClean="0"/>
              <a:t>Horus,Edfu,Luxor,Nile</a:t>
            </a:r>
            <a:r>
              <a:rPr lang="en-US" sz="1400" dirty="0" smtClean="0"/>
              <a:t> </a:t>
            </a:r>
            <a:r>
              <a:rPr lang="en-US" sz="1400" dirty="0" err="1" smtClean="0"/>
              <a:t>Valley,Egypt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8596" y="142852"/>
            <a:ext cx="81439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EGYPT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t</a:t>
            </a:r>
            <a:r>
              <a:rPr lang="en-US" dirty="0" smtClean="0"/>
              <a:t>he ruler cult is the strongest</a:t>
            </a:r>
            <a:endParaRPr lang="cs-CZ" dirty="0" smtClean="0"/>
          </a:p>
          <a:p>
            <a:pPr marL="342900" indent="-342900">
              <a:buFontTx/>
              <a:buChar char="-"/>
            </a:pPr>
            <a:r>
              <a:rPr lang="cs-CZ" dirty="0" err="1" smtClean="0"/>
              <a:t>the</a:t>
            </a:r>
            <a:r>
              <a:rPr lang="cs-CZ" dirty="0" smtClean="0"/>
              <a:t> „</a:t>
            </a:r>
            <a:r>
              <a:rPr lang="cs-CZ" dirty="0" err="1" smtClean="0"/>
              <a:t>divine</a:t>
            </a:r>
            <a:r>
              <a:rPr lang="cs-CZ" dirty="0" smtClean="0"/>
              <a:t> </a:t>
            </a:r>
            <a:r>
              <a:rPr lang="cs-CZ" dirty="0" err="1" smtClean="0"/>
              <a:t>essence</a:t>
            </a:r>
            <a:r>
              <a:rPr lang="cs-CZ" dirty="0" smtClean="0"/>
              <a:t>“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ruler</a:t>
            </a:r>
            <a:r>
              <a:rPr lang="cs-CZ" dirty="0" smtClean="0"/>
              <a:t> </a:t>
            </a:r>
            <a:r>
              <a:rPr lang="cs-CZ" dirty="0" err="1" smtClean="0"/>
              <a:t>spreads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south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west</a:t>
            </a:r>
            <a:r>
              <a:rPr lang="cs-CZ" dirty="0" smtClean="0"/>
              <a:t> co</a:t>
            </a:r>
            <a:r>
              <a:rPr lang="en-US" dirty="0" smtClean="0"/>
              <a:t>a</a:t>
            </a:r>
            <a:r>
              <a:rPr lang="cs-CZ" dirty="0" err="1" smtClean="0"/>
              <a:t>sts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Asia</a:t>
            </a:r>
            <a:r>
              <a:rPr lang="cs-CZ" dirty="0" smtClean="0"/>
              <a:t> </a:t>
            </a:r>
            <a:r>
              <a:rPr lang="cs-CZ" dirty="0" err="1" smtClean="0"/>
              <a:t>Minor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Aegean</a:t>
            </a:r>
            <a:r>
              <a:rPr lang="cs-CZ" dirty="0" smtClean="0"/>
              <a:t>  - </a:t>
            </a:r>
            <a:r>
              <a:rPr lang="cs-CZ" dirty="0" err="1" smtClean="0"/>
              <a:t>conquests</a:t>
            </a:r>
            <a:endParaRPr lang="cs-CZ" dirty="0" smtClean="0"/>
          </a:p>
          <a:p>
            <a:pPr marL="342900" indent="-342900"/>
            <a:r>
              <a:rPr lang="en-US" dirty="0" smtClean="0"/>
              <a:t>		</a:t>
            </a:r>
            <a:r>
              <a:rPr lang="cs-CZ" dirty="0" err="1" smtClean="0"/>
              <a:t>e.g</a:t>
            </a:r>
            <a:r>
              <a:rPr lang="cs-CZ" dirty="0" smtClean="0"/>
              <a:t>. : </a:t>
            </a:r>
            <a:r>
              <a:rPr lang="cs-CZ" dirty="0" err="1" smtClean="0"/>
              <a:t>Telmessus</a:t>
            </a:r>
            <a:r>
              <a:rPr lang="cs-CZ" dirty="0" smtClean="0"/>
              <a:t> (</a:t>
            </a:r>
            <a:r>
              <a:rPr lang="cs-CZ" dirty="0" err="1" smtClean="0"/>
              <a:t>Turkey</a:t>
            </a:r>
            <a:r>
              <a:rPr lang="cs-CZ" dirty="0" smtClean="0"/>
              <a:t>) –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altar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middle</a:t>
            </a:r>
            <a:r>
              <a:rPr lang="cs-CZ" dirty="0" smtClean="0"/>
              <a:t>, </a:t>
            </a:r>
            <a:r>
              <a:rPr lang="en-US" dirty="0" err="1" smtClean="0"/>
              <a:t>P</a:t>
            </a:r>
            <a:r>
              <a:rPr lang="cs-CZ" dirty="0" err="1" smtClean="0"/>
              <a:t>tolemaic</a:t>
            </a:r>
            <a:r>
              <a:rPr lang="cs-CZ" dirty="0" smtClean="0"/>
              <a:t> style</a:t>
            </a:r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/>
              <a:t>d</a:t>
            </a:r>
            <a:r>
              <a:rPr lang="en-US" dirty="0" smtClean="0"/>
              <a:t>ifference: divinity was a public matter for centuries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Starting point – a close relationship between Ptolemaic monarchy and Egyptian cults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From the cult of the deceased ancestors - to the veneration of living men: 17</a:t>
            </a:r>
            <a:r>
              <a:rPr lang="en-US" baseline="30000" dirty="0" smtClean="0"/>
              <a:t>th</a:t>
            </a:r>
            <a:r>
              <a:rPr lang="en-US" dirty="0" smtClean="0"/>
              <a:t> year of the reign of Ptolemy II </a:t>
            </a:r>
            <a:r>
              <a:rPr lang="en-US" dirty="0" err="1" smtClean="0"/>
              <a:t>Philadelphus</a:t>
            </a:r>
            <a:r>
              <a:rPr lang="en-US" dirty="0" smtClean="0"/>
              <a:t> – proclaimed his father god and made himself and his sister/wife </a:t>
            </a:r>
            <a:r>
              <a:rPr lang="en-US" dirty="0" err="1" smtClean="0"/>
              <a:t>Arsinoe</a:t>
            </a:r>
            <a:r>
              <a:rPr lang="en-US" dirty="0" smtClean="0"/>
              <a:t> II living gods</a:t>
            </a:r>
          </a:p>
        </p:txBody>
      </p:sp>
      <p:pic>
        <p:nvPicPr>
          <p:cNvPr id="3" name="Obrázek 2" descr="octodrachma.jpg"/>
          <p:cNvPicPr>
            <a:picLocks noChangeAspect="1"/>
          </p:cNvPicPr>
          <p:nvPr/>
        </p:nvPicPr>
        <p:blipFill>
          <a:blip r:embed="rId2"/>
          <a:srcRect t="27083" b="26041"/>
          <a:stretch>
            <a:fillRect/>
          </a:stretch>
        </p:blipFill>
        <p:spPr>
          <a:xfrm>
            <a:off x="1571604" y="3286124"/>
            <a:ext cx="5500726" cy="257848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571604" y="5842337"/>
            <a:ext cx="5429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Gold </a:t>
            </a:r>
            <a:r>
              <a:rPr lang="en-US" sz="1400" dirty="0" err="1" smtClean="0"/>
              <a:t>octodrachm</a:t>
            </a:r>
            <a:r>
              <a:rPr lang="en-US" sz="1400" dirty="0" smtClean="0"/>
              <a:t> – reverse capita </a:t>
            </a:r>
            <a:r>
              <a:rPr lang="en-US" sz="1400" dirty="0" err="1" smtClean="0"/>
              <a:t>iugata</a:t>
            </a:r>
            <a:r>
              <a:rPr lang="en-US" sz="1400" dirty="0" smtClean="0"/>
              <a:t> of Ptolemy II and </a:t>
            </a:r>
            <a:r>
              <a:rPr lang="en-US" sz="1400" dirty="0" err="1" smtClean="0"/>
              <a:t>Arsinoe</a:t>
            </a:r>
            <a:r>
              <a:rPr lang="en-US" sz="1400" dirty="0" smtClean="0"/>
              <a:t> – legend “of the siblings – </a:t>
            </a:r>
            <a:r>
              <a:rPr lang="el-GR" sz="1400" dirty="0" smtClean="0"/>
              <a:t>άδελφῶν</a:t>
            </a:r>
            <a:r>
              <a:rPr lang="en-US" sz="1400" dirty="0" smtClean="0"/>
              <a:t>”, obverse – capita </a:t>
            </a:r>
            <a:r>
              <a:rPr lang="en-US" sz="1400" dirty="0" err="1" smtClean="0"/>
              <a:t>iugata</a:t>
            </a:r>
            <a:r>
              <a:rPr lang="en-US" sz="1400" dirty="0" smtClean="0"/>
              <a:t> of Ptolemy I </a:t>
            </a:r>
            <a:r>
              <a:rPr lang="en-US" sz="1400" dirty="0" err="1" smtClean="0"/>
              <a:t>Soter</a:t>
            </a:r>
            <a:r>
              <a:rPr lang="en-US" sz="1400" dirty="0" smtClean="0"/>
              <a:t> and his wife </a:t>
            </a:r>
            <a:r>
              <a:rPr lang="en-US" sz="1400" dirty="0" err="1" smtClean="0"/>
              <a:t>Berenice</a:t>
            </a:r>
            <a:r>
              <a:rPr lang="en-US" sz="1400" dirty="0" smtClean="0"/>
              <a:t> I – “of the gods - </a:t>
            </a:r>
            <a:r>
              <a:rPr lang="el-GR" sz="1400" dirty="0" smtClean="0"/>
              <a:t>θεῶν</a:t>
            </a:r>
            <a:r>
              <a:rPr lang="en-US" sz="1400" dirty="0" smtClean="0"/>
              <a:t>”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7158" y="142852"/>
            <a:ext cx="52149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Temple of Isis on the isle of Philae</a:t>
            </a:r>
          </a:p>
          <a:p>
            <a:pPr algn="just"/>
            <a:endParaRPr lang="en-US" dirty="0"/>
          </a:p>
          <a:p>
            <a:pPr algn="just">
              <a:buFontTx/>
              <a:buChar char="-"/>
            </a:pPr>
            <a:r>
              <a:rPr lang="en-US" dirty="0" smtClean="0"/>
              <a:t> the </a:t>
            </a:r>
            <a:r>
              <a:rPr lang="en-US" b="1" dirty="0" smtClean="0"/>
              <a:t>cult centre of Isis </a:t>
            </a:r>
            <a:r>
              <a:rPr lang="en-US" dirty="0" smtClean="0"/>
              <a:t>during the Ptolemaic Period</a:t>
            </a:r>
          </a:p>
          <a:p>
            <a:pPr algn="just"/>
            <a:r>
              <a:rPr lang="en-US" dirty="0" smtClean="0"/>
              <a:t>- dedicated to Isis and Osiris</a:t>
            </a:r>
          </a:p>
          <a:p>
            <a:pPr algn="just">
              <a:buFontTx/>
              <a:buChar char="-"/>
            </a:pPr>
            <a:r>
              <a:rPr lang="en-US" dirty="0" smtClean="0"/>
              <a:t> a court, vestibule, several antechambers and the inner sanctum</a:t>
            </a:r>
            <a:r>
              <a:rPr lang="cs-CZ" dirty="0" smtClean="0"/>
              <a:t>,</a:t>
            </a:r>
            <a:r>
              <a:rPr lang="en-US" dirty="0" smtClean="0"/>
              <a:t> where the sacred image of Isis was kept</a:t>
            </a:r>
          </a:p>
          <a:p>
            <a:pPr algn="just">
              <a:buFontTx/>
              <a:buChar char="-"/>
            </a:pPr>
            <a:r>
              <a:rPr lang="en-US" dirty="0" smtClean="0"/>
              <a:t> </a:t>
            </a:r>
            <a:r>
              <a:rPr lang="en-US" b="1" dirty="0" smtClean="0"/>
              <a:t>reliefs and inscriptions</a:t>
            </a:r>
            <a:r>
              <a:rPr lang="en-US" dirty="0" smtClean="0"/>
              <a:t>: various </a:t>
            </a:r>
            <a:r>
              <a:rPr lang="en-US" dirty="0" err="1" smtClean="0"/>
              <a:t>Ptolemies</a:t>
            </a:r>
            <a:r>
              <a:rPr lang="en-US" dirty="0" smtClean="0"/>
              <a:t> (</a:t>
            </a:r>
            <a:r>
              <a:rPr lang="en-US" dirty="0" err="1" smtClean="0"/>
              <a:t>Philadelphus</a:t>
            </a:r>
            <a:r>
              <a:rPr lang="en-US" dirty="0" smtClean="0"/>
              <a:t>, </a:t>
            </a:r>
            <a:r>
              <a:rPr lang="en-US" dirty="0" err="1" smtClean="0"/>
              <a:t>Euergetes</a:t>
            </a:r>
            <a:r>
              <a:rPr lang="en-US" dirty="0" smtClean="0"/>
              <a:t> II) and Roman Emperors (Augustus, Tiberius, Antonius Pius) – making offerings and rituals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 smtClean="0"/>
          </a:p>
        </p:txBody>
      </p:sp>
      <p:pic>
        <p:nvPicPr>
          <p:cNvPr id="4" name="Picture 2" descr="Philae: the first pylon, the Mammissi and the main temple of Isis; copyright Przemyslaw Idzkiewic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357562"/>
            <a:ext cx="5634547" cy="250033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14282" y="5929330"/>
            <a:ext cx="571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Temple of Isis, the island of Philae</a:t>
            </a:r>
          </a:p>
        </p:txBody>
      </p:sp>
      <p:pic>
        <p:nvPicPr>
          <p:cNvPr id="6" name="Obrázek 5" descr="philae island 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64" y="142852"/>
            <a:ext cx="2371725" cy="3810000"/>
          </a:xfrm>
          <a:prstGeom prst="rect">
            <a:avLst/>
          </a:prstGeom>
        </p:spPr>
      </p:pic>
      <p:pic>
        <p:nvPicPr>
          <p:cNvPr id="7" name="Obrázek 6" descr="temple of isis phila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3929066"/>
            <a:ext cx="2470414" cy="2817816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 rot="5400000">
            <a:off x="6197636" y="3375000"/>
            <a:ext cx="2286016" cy="1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tolemyIIphila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3929090" cy="294681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214810" y="2357430"/>
            <a:ext cx="32431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Ptolemy II in </a:t>
            </a:r>
            <a:r>
              <a:rPr lang="en-US" sz="1400" dirty="0" err="1" smtClean="0"/>
              <a:t>Pharaonic</a:t>
            </a:r>
            <a:r>
              <a:rPr lang="en-US" sz="1400" dirty="0" smtClean="0"/>
              <a:t> costume </a:t>
            </a:r>
          </a:p>
          <a:p>
            <a:r>
              <a:rPr lang="en-US" sz="1400" dirty="0"/>
              <a:t>o</a:t>
            </a:r>
            <a:r>
              <a:rPr lang="en-US" sz="1400" dirty="0" smtClean="0"/>
              <a:t>ffering to Isis (also  Augustus depicted in the </a:t>
            </a:r>
            <a:r>
              <a:rPr lang="en-US" sz="1400" dirty="0" err="1" smtClean="0"/>
              <a:t>Pharaonic</a:t>
            </a:r>
            <a:r>
              <a:rPr lang="en-US" sz="1400" dirty="0" smtClean="0"/>
              <a:t> costume in front of Isis and </a:t>
            </a:r>
            <a:r>
              <a:rPr lang="en-US" sz="1400" dirty="0" err="1" smtClean="0"/>
              <a:t>Harpocrates</a:t>
            </a:r>
            <a:r>
              <a:rPr lang="en-US" sz="1400" dirty="0" smtClean="0"/>
              <a:t>). 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85720" y="3429000"/>
            <a:ext cx="88407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difference between the ways in which Octavian-August</a:t>
            </a:r>
            <a:r>
              <a:rPr lang="cs-CZ" dirty="0" smtClean="0"/>
              <a:t>u</a:t>
            </a:r>
            <a:r>
              <a:rPr lang="en-US" dirty="0" smtClean="0"/>
              <a:t>s and </a:t>
            </a:r>
            <a:r>
              <a:rPr lang="en-US" dirty="0" err="1" smtClean="0"/>
              <a:t>Ptolemic</a:t>
            </a:r>
            <a:r>
              <a:rPr lang="en-US" dirty="0" smtClean="0"/>
              <a:t> predecessors are </a:t>
            </a:r>
          </a:p>
          <a:p>
            <a:r>
              <a:rPr lang="en-US" dirty="0" smtClean="0"/>
              <a:t>named and depicted: </a:t>
            </a:r>
          </a:p>
          <a:p>
            <a:endParaRPr lang="en-US" dirty="0"/>
          </a:p>
          <a:p>
            <a:r>
              <a:rPr lang="en-US" dirty="0" smtClean="0"/>
              <a:t>“Welcome! Welcome, </a:t>
            </a:r>
            <a:r>
              <a:rPr lang="en-US" b="1" dirty="0" smtClean="0"/>
              <a:t>son of Ra</a:t>
            </a:r>
            <a:r>
              <a:rPr lang="en-US" dirty="0" smtClean="0"/>
              <a:t>, Caesar, who </a:t>
            </a:r>
            <a:r>
              <a:rPr lang="en-US" b="1" dirty="0" smtClean="0"/>
              <a:t>lives forever</a:t>
            </a:r>
            <a:r>
              <a:rPr lang="en-US" dirty="0" smtClean="0"/>
              <a:t>. Until the sky lasts, your kingdom</a:t>
            </a:r>
          </a:p>
          <a:p>
            <a:r>
              <a:rPr lang="en-US" dirty="0" smtClean="0"/>
              <a:t>will last. Your mother Isis is pleased with that you have done and directs you the hearts of </a:t>
            </a:r>
          </a:p>
          <a:p>
            <a:r>
              <a:rPr lang="en-US" dirty="0" smtClean="0"/>
              <a:t>the inhabitants of the Earth.”</a:t>
            </a:r>
          </a:p>
          <a:p>
            <a:endParaRPr lang="en-US" dirty="0"/>
          </a:p>
          <a:p>
            <a:r>
              <a:rPr lang="en-US" dirty="0" smtClean="0"/>
              <a:t>Augustus is named:</a:t>
            </a:r>
          </a:p>
          <a:p>
            <a:r>
              <a:rPr lang="en-US" dirty="0" smtClean="0"/>
              <a:t>“Ra of Upper and Lower Egypt, lord of the two kingdoms, </a:t>
            </a:r>
            <a:r>
              <a:rPr lang="en-US" b="1" dirty="0" smtClean="0"/>
              <a:t>emperor son of Ra</a:t>
            </a:r>
            <a:r>
              <a:rPr lang="en-US" dirty="0" smtClean="0"/>
              <a:t>, lord of the </a:t>
            </a:r>
          </a:p>
          <a:p>
            <a:r>
              <a:rPr lang="en-US" dirty="0" smtClean="0"/>
              <a:t>crowns, </a:t>
            </a:r>
            <a:r>
              <a:rPr lang="en-US" dirty="0" err="1" smtClean="0"/>
              <a:t>Ceasar</a:t>
            </a:r>
            <a:r>
              <a:rPr lang="en-US" dirty="0" smtClean="0"/>
              <a:t>, who lives forever, the beloved of </a:t>
            </a:r>
            <a:r>
              <a:rPr lang="en-US" dirty="0" err="1" smtClean="0"/>
              <a:t>Ptah</a:t>
            </a:r>
            <a:r>
              <a:rPr lang="en-US" dirty="0" smtClean="0"/>
              <a:t> and Isis.”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3170</TotalTime>
  <Words>2733</Words>
  <Application>Microsoft Office PowerPoint</Application>
  <PresentationFormat>Předvádění na obrazovce (4:3)</PresentationFormat>
  <Paragraphs>323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5" baseType="lpstr">
      <vt:lpstr>Arial</vt:lpstr>
      <vt:lpstr>Calibri</vt:lpstr>
      <vt:lpstr>Motiv sady Office</vt:lpstr>
      <vt:lpstr>The Buildings and the Images  of the Imperial Cult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buildings and te images  of the imperial Cult</dc:title>
  <dc:creator>Monika</dc:creator>
  <cp:lastModifiedBy>Monika Koróniová</cp:lastModifiedBy>
  <cp:revision>248</cp:revision>
  <dcterms:created xsi:type="dcterms:W3CDTF">2015-02-13T11:49:09Z</dcterms:created>
  <dcterms:modified xsi:type="dcterms:W3CDTF">2017-04-03T12:31:28Z</dcterms:modified>
</cp:coreProperties>
</file>