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9" r:id="rId3"/>
    <p:sldId id="260" r:id="rId4"/>
    <p:sldId id="257" r:id="rId5"/>
    <p:sldId id="259" r:id="rId6"/>
    <p:sldId id="258" r:id="rId7"/>
    <p:sldId id="266" r:id="rId8"/>
    <p:sldId id="280" r:id="rId9"/>
    <p:sldId id="261" r:id="rId10"/>
    <p:sldId id="281" r:id="rId11"/>
    <p:sldId id="268" r:id="rId12"/>
    <p:sldId id="283" r:id="rId13"/>
    <p:sldId id="284" r:id="rId14"/>
    <p:sldId id="282" r:id="rId15"/>
    <p:sldId id="286" r:id="rId16"/>
    <p:sldId id="285" r:id="rId17"/>
    <p:sldId id="271" r:id="rId18"/>
    <p:sldId id="287" r:id="rId19"/>
    <p:sldId id="262" r:id="rId20"/>
    <p:sldId id="292" r:id="rId21"/>
    <p:sldId id="288" r:id="rId22"/>
    <p:sldId id="267" r:id="rId23"/>
    <p:sldId id="289" r:id="rId24"/>
    <p:sldId id="269" r:id="rId25"/>
    <p:sldId id="290" r:id="rId26"/>
    <p:sldId id="291" r:id="rId27"/>
    <p:sldId id="270" r:id="rId28"/>
    <p:sldId id="272" r:id="rId29"/>
    <p:sldId id="273" r:id="rId30"/>
    <p:sldId id="278" r:id="rId31"/>
    <p:sldId id="274" r:id="rId32"/>
    <p:sldId id="294" r:id="rId33"/>
    <p:sldId id="275" r:id="rId34"/>
    <p:sldId id="276" r:id="rId35"/>
    <p:sldId id="293" r:id="rId36"/>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490" autoAdjust="0"/>
    <p:restoredTop sz="94700" autoAdjust="0"/>
  </p:normalViewPr>
  <p:slideViewPr>
    <p:cSldViewPr>
      <p:cViewPr>
        <p:scale>
          <a:sx n="110" d="100"/>
          <a:sy n="110" d="100"/>
        </p:scale>
        <p:origin x="-1644"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cs-CZ"/>
          </a:p>
        </p:txBody>
      </p:sp>
      <p:sp>
        <p:nvSpPr>
          <p:cNvPr id="3" name="Zástupný symbol pro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47A8C51-828F-483F-A2FA-1072BAF99995}" type="datetimeFigureOut">
              <a:rPr lang="cs-CZ" smtClean="0"/>
              <a:pPr/>
              <a:t>26.2.2017</a:t>
            </a:fld>
            <a:endParaRPr lang="cs-CZ"/>
          </a:p>
        </p:txBody>
      </p:sp>
      <p:sp>
        <p:nvSpPr>
          <p:cNvPr id="4" name="Zástupný symbol pro obrázek snímk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cs-CZ"/>
          </a:p>
        </p:txBody>
      </p:sp>
      <p:sp>
        <p:nvSpPr>
          <p:cNvPr id="5" name="Zástupný symbol pro poznámky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EB1D1AA-5D0F-46DE-AFBF-A59D6961CFC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447B32-09BA-4259-BAFE-86D0C987DB85}" type="datetimeFigureOut">
              <a:rPr lang="cs-CZ" smtClean="0"/>
              <a:pPr/>
              <a:t>26.2.2017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447B32-09BA-4259-BAFE-86D0C987DB85}" type="datetimeFigureOut">
              <a:rPr lang="cs-CZ" smtClean="0"/>
              <a:pPr/>
              <a:t>26.2.2017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5447B32-09BA-4259-BAFE-86D0C987DB85}" type="datetimeFigureOut">
              <a:rPr lang="cs-CZ" smtClean="0"/>
              <a:pPr/>
              <a:t>26.2.2017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447B32-09BA-4259-BAFE-86D0C987DB85}" type="datetimeFigureOut">
              <a:rPr lang="cs-CZ" smtClean="0"/>
              <a:pPr/>
              <a:t>26.2.2017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5447B32-09BA-4259-BAFE-86D0C987DB85}" type="datetimeFigureOut">
              <a:rPr lang="cs-CZ" smtClean="0"/>
              <a:pPr/>
              <a:t>26.2.2017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5447B32-09BA-4259-BAFE-86D0C987DB85}" type="datetimeFigureOut">
              <a:rPr lang="cs-CZ" smtClean="0"/>
              <a:pPr/>
              <a:t>26.2.2017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67A02-2CA0-417E-A0C3-672C6C0F1A8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47B32-09BA-4259-BAFE-86D0C987DB85}" type="datetimeFigureOut">
              <a:rPr lang="cs-CZ" smtClean="0"/>
              <a:pPr/>
              <a:t>26.2.2017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67A02-2CA0-417E-A0C3-672C6C0F1A8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428604"/>
            <a:ext cx="7772400" cy="1470025"/>
          </a:xfrm>
        </p:spPr>
        <p:txBody>
          <a:bodyPr/>
          <a:lstStyle/>
          <a:p>
            <a:r>
              <a:rPr lang="cs-CZ" b="1" dirty="0" err="1" smtClean="0"/>
              <a:t>The</a:t>
            </a:r>
            <a:r>
              <a:rPr lang="cs-CZ" b="1" dirty="0" smtClean="0"/>
              <a:t> </a:t>
            </a:r>
            <a:r>
              <a:rPr lang="cs-CZ" b="1" dirty="0" err="1" smtClean="0"/>
              <a:t>Buildings</a:t>
            </a:r>
            <a:r>
              <a:rPr lang="cs-CZ" b="1" dirty="0" smtClean="0"/>
              <a:t> </a:t>
            </a:r>
            <a:r>
              <a:rPr lang="cs-CZ" b="1" dirty="0" err="1" smtClean="0"/>
              <a:t>and</a:t>
            </a:r>
            <a:r>
              <a:rPr lang="cs-CZ" b="1" dirty="0" smtClean="0"/>
              <a:t> </a:t>
            </a:r>
            <a:r>
              <a:rPr lang="cs-CZ" b="1" dirty="0" err="1" smtClean="0"/>
              <a:t>the</a:t>
            </a:r>
            <a:r>
              <a:rPr lang="cs-CZ" b="1" dirty="0" smtClean="0"/>
              <a:t> </a:t>
            </a:r>
            <a:r>
              <a:rPr lang="cs-CZ" b="1" dirty="0" err="1" smtClean="0"/>
              <a:t>Images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Imperial</a:t>
            </a:r>
            <a:r>
              <a:rPr lang="cs-CZ" b="1" dirty="0" smtClean="0"/>
              <a:t> </a:t>
            </a:r>
            <a:r>
              <a:rPr lang="cs-CZ" b="1" dirty="0" err="1" smtClean="0"/>
              <a:t>Cult</a:t>
            </a:r>
            <a:endParaRPr lang="cs-CZ" dirty="0"/>
          </a:p>
        </p:txBody>
      </p:sp>
      <p:sp>
        <p:nvSpPr>
          <p:cNvPr id="3" name="Podnadpis 2"/>
          <p:cNvSpPr>
            <a:spLocks noGrp="1"/>
          </p:cNvSpPr>
          <p:nvPr>
            <p:ph type="subTitle" idx="1"/>
          </p:nvPr>
        </p:nvSpPr>
        <p:spPr>
          <a:xfrm>
            <a:off x="1357290" y="5672126"/>
            <a:ext cx="6400800" cy="1185874"/>
          </a:xfrm>
        </p:spPr>
        <p:txBody>
          <a:bodyPr/>
          <a:lstStyle/>
          <a:p>
            <a:r>
              <a:rPr lang="cs-CZ" dirty="0" smtClean="0"/>
              <a:t>2. </a:t>
            </a:r>
            <a:r>
              <a:rPr lang="cs-CZ" dirty="0" err="1" smtClean="0"/>
              <a:t>The</a:t>
            </a:r>
            <a:r>
              <a:rPr lang="cs-CZ" dirty="0" smtClean="0"/>
              <a:t> </a:t>
            </a:r>
            <a:r>
              <a:rPr lang="cs-CZ" dirty="0" err="1" smtClean="0"/>
              <a:t>birth</a:t>
            </a:r>
            <a:r>
              <a:rPr lang="cs-CZ" dirty="0" smtClean="0"/>
              <a:t> </a:t>
            </a:r>
            <a:r>
              <a:rPr lang="cs-CZ" dirty="0" err="1" smtClean="0"/>
              <a:t>of</a:t>
            </a:r>
            <a:r>
              <a:rPr lang="cs-CZ" dirty="0" smtClean="0"/>
              <a:t> </a:t>
            </a:r>
            <a:r>
              <a:rPr lang="cs-CZ" dirty="0" err="1" smtClean="0"/>
              <a:t>imperial</a:t>
            </a:r>
            <a:r>
              <a:rPr lang="cs-CZ" dirty="0" smtClean="0"/>
              <a:t> </a:t>
            </a:r>
            <a:r>
              <a:rPr lang="cs-CZ" dirty="0" err="1" smtClean="0"/>
              <a:t>cult</a:t>
            </a:r>
            <a:r>
              <a:rPr lang="cs-CZ" dirty="0" smtClean="0"/>
              <a:t> </a:t>
            </a:r>
            <a:r>
              <a:rPr lang="cs-CZ" dirty="0" err="1" smtClean="0"/>
              <a:t>under</a:t>
            </a:r>
            <a:r>
              <a:rPr lang="cs-CZ" dirty="0" smtClean="0"/>
              <a:t> </a:t>
            </a:r>
            <a:r>
              <a:rPr lang="cs-CZ" dirty="0" err="1" smtClean="0"/>
              <a:t>Augustus</a:t>
            </a:r>
            <a:endParaRPr lang="cs-CZ" dirty="0"/>
          </a:p>
        </p:txBody>
      </p:sp>
      <p:pic>
        <p:nvPicPr>
          <p:cNvPr id="4" name="Obrázek 3" descr="Augstus_kameo.jpg"/>
          <p:cNvPicPr>
            <a:picLocks noChangeAspect="1"/>
          </p:cNvPicPr>
          <p:nvPr/>
        </p:nvPicPr>
        <p:blipFill>
          <a:blip r:embed="rId2"/>
          <a:stretch>
            <a:fillRect/>
          </a:stretch>
        </p:blipFill>
        <p:spPr>
          <a:xfrm>
            <a:off x="3000364" y="1857364"/>
            <a:ext cx="3308608" cy="37654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
            <a:ext cx="9144000" cy="5909310"/>
          </a:xfrm>
          <a:prstGeom prst="rect">
            <a:avLst/>
          </a:prstGeom>
        </p:spPr>
        <p:txBody>
          <a:bodyPr wrap="square">
            <a:spAutoFit/>
          </a:bodyPr>
          <a:lstStyle/>
          <a:p>
            <a:r>
              <a:rPr lang="en-US" b="1" i="1" dirty="0" smtClean="0"/>
              <a:t>Historians:</a:t>
            </a:r>
          </a:p>
          <a:p>
            <a:endParaRPr lang="en-US" b="1" i="1" dirty="0" smtClean="0"/>
          </a:p>
          <a:p>
            <a:r>
              <a:rPr lang="en-US" b="1" dirty="0" smtClean="0"/>
              <a:t>Suetonius</a:t>
            </a:r>
            <a:endParaRPr lang="en-US" dirty="0" smtClean="0"/>
          </a:p>
          <a:p>
            <a:r>
              <a:rPr lang="en-US" dirty="0" smtClean="0"/>
              <a:t>“Although well aware that it was usual to vote temples even to proconsuls, yet in no province would he accept one save jointly in his own name and that of Rome, and in the city itself he refused this </a:t>
            </a:r>
            <a:r>
              <a:rPr lang="en-US" dirty="0" err="1" smtClean="0"/>
              <a:t>honour</a:t>
            </a:r>
            <a:r>
              <a:rPr lang="en-US" dirty="0" smtClean="0"/>
              <a:t> most emphatically.”</a:t>
            </a:r>
          </a:p>
          <a:p>
            <a:endParaRPr lang="en-US" dirty="0" smtClean="0"/>
          </a:p>
          <a:p>
            <a:r>
              <a:rPr lang="en-US" dirty="0" smtClean="0"/>
              <a:t>- doesn’t claim that there wasn’t a divine worship of the emperor in Rome – only that he never received a state temple in the city</a:t>
            </a:r>
          </a:p>
          <a:p>
            <a:endParaRPr lang="en-US" dirty="0" smtClean="0"/>
          </a:p>
          <a:p>
            <a:r>
              <a:rPr lang="en-US" dirty="0" smtClean="0"/>
              <a:t>Suetonius, </a:t>
            </a:r>
            <a:r>
              <a:rPr lang="en-US" dirty="0" err="1" smtClean="0"/>
              <a:t>Dio</a:t>
            </a:r>
            <a:r>
              <a:rPr lang="en-US" dirty="0" smtClean="0"/>
              <a:t> and other historians – </a:t>
            </a:r>
            <a:r>
              <a:rPr lang="en-US" b="1" dirty="0" smtClean="0"/>
              <a:t>ignored private cults </a:t>
            </a:r>
            <a:r>
              <a:rPr lang="en-US" dirty="0" smtClean="0"/>
              <a:t>– not important for them</a:t>
            </a:r>
            <a:endParaRPr lang="cs-CZ" dirty="0" smtClean="0"/>
          </a:p>
          <a:p>
            <a:endParaRPr lang="cs-CZ" dirty="0" smtClean="0"/>
          </a:p>
          <a:p>
            <a:r>
              <a:rPr lang="en-US" dirty="0" smtClean="0"/>
              <a:t>In the imperial cult, the political and social cohesion had to be safeguarded. The sacrifices and the public rituals had the aim to define relationship of powers and their hierarchy.</a:t>
            </a:r>
          </a:p>
          <a:p>
            <a:endParaRPr lang="en-US" dirty="0" smtClean="0"/>
          </a:p>
          <a:p>
            <a:r>
              <a:rPr lang="en-US" b="1" dirty="0" smtClean="0"/>
              <a:t>Continuous measures </a:t>
            </a:r>
            <a:r>
              <a:rPr lang="en-US" dirty="0" smtClean="0"/>
              <a:t>– to secure the position of the emperor:</a:t>
            </a:r>
          </a:p>
          <a:p>
            <a:pPr marL="342900" indent="-342900">
              <a:buAutoNum type="arabicPeriod"/>
            </a:pPr>
            <a:r>
              <a:rPr lang="en-US" dirty="0" smtClean="0"/>
              <a:t>Roman magistrates ceased to be autonomous as they had been during the republic</a:t>
            </a:r>
          </a:p>
          <a:p>
            <a:pPr marL="342900" indent="-342900">
              <a:buAutoNum type="arabicPeriod"/>
            </a:pPr>
            <a:r>
              <a:rPr lang="en-US" dirty="0" smtClean="0"/>
              <a:t>The emperor only may celebrate the triumph</a:t>
            </a:r>
          </a:p>
          <a:p>
            <a:pPr marL="342900" indent="-342900">
              <a:buAutoNum type="arabicPeriod"/>
            </a:pPr>
            <a:r>
              <a:rPr lang="en-US" dirty="0" smtClean="0"/>
              <a:t>The title </a:t>
            </a:r>
            <a:r>
              <a:rPr lang="en-US" i="1" dirty="0" smtClean="0"/>
              <a:t>imperator</a:t>
            </a:r>
            <a:r>
              <a:rPr lang="en-US" dirty="0" smtClean="0"/>
              <a:t> was granted 11 AD</a:t>
            </a:r>
          </a:p>
          <a:p>
            <a:pPr marL="342900" indent="-342900">
              <a:buAutoNum type="arabicPeriod"/>
            </a:pPr>
            <a:r>
              <a:rPr lang="en-US" dirty="0" smtClean="0"/>
              <a:t>11 AD – banned </a:t>
            </a:r>
            <a:r>
              <a:rPr lang="en-US" dirty="0" err="1" smtClean="0"/>
              <a:t>honours</a:t>
            </a:r>
            <a:r>
              <a:rPr lang="en-US" dirty="0" smtClean="0"/>
              <a:t> for governors in their provinces during term of office and for 60 days thereafter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7143768" cy="6740307"/>
          </a:xfrm>
          <a:prstGeom prst="rect">
            <a:avLst/>
          </a:prstGeom>
          <a:noFill/>
        </p:spPr>
        <p:txBody>
          <a:bodyPr wrap="square" rtlCol="0">
            <a:spAutoFit/>
          </a:bodyPr>
          <a:lstStyle/>
          <a:p>
            <a:r>
              <a:rPr lang="en-US" b="1" dirty="0" smtClean="0"/>
              <a:t>Different levels of the cult</a:t>
            </a:r>
            <a:r>
              <a:rPr lang="en-US" dirty="0" smtClean="0"/>
              <a:t>:</a:t>
            </a:r>
          </a:p>
          <a:p>
            <a:r>
              <a:rPr lang="en-US" i="1" u="sng" dirty="0" smtClean="0"/>
              <a:t>State cult level </a:t>
            </a:r>
            <a:r>
              <a:rPr lang="en-US" dirty="0" smtClean="0"/>
              <a:t>-Augustus constantly avoided direct deification – remembering Julius Caesar</a:t>
            </a:r>
          </a:p>
          <a:p>
            <a:r>
              <a:rPr lang="en-US" dirty="0" smtClean="0"/>
              <a:t>Accepted measures to the very limit, but never beyond – thus he </a:t>
            </a:r>
          </a:p>
          <a:p>
            <a:r>
              <a:rPr lang="en-US" dirty="0" smtClean="0"/>
              <a:t>accepted the title </a:t>
            </a:r>
            <a:r>
              <a:rPr lang="cs-CZ" dirty="0" err="1" smtClean="0"/>
              <a:t>Augustus</a:t>
            </a:r>
            <a:endParaRPr lang="en-US" dirty="0" smtClean="0"/>
          </a:p>
          <a:p>
            <a:r>
              <a:rPr lang="en-US" dirty="0" smtClean="0"/>
              <a:t>Other levels  – provincial, municipal, private cults – no evidence </a:t>
            </a:r>
          </a:p>
          <a:p>
            <a:r>
              <a:rPr lang="en-US" dirty="0" smtClean="0"/>
              <a:t>that he was averse</a:t>
            </a:r>
          </a:p>
          <a:p>
            <a:r>
              <a:rPr lang="en-US" i="1" u="sng" dirty="0" smtClean="0"/>
              <a:t>Municipal cults </a:t>
            </a:r>
            <a:r>
              <a:rPr lang="en-US" dirty="0" smtClean="0"/>
              <a:t>– no restrictions</a:t>
            </a:r>
          </a:p>
          <a:p>
            <a:r>
              <a:rPr lang="en-US" i="1" u="sng" dirty="0" smtClean="0"/>
              <a:t>Provincial cults </a:t>
            </a:r>
            <a:r>
              <a:rPr lang="en-US" dirty="0" smtClean="0"/>
              <a:t>– insisted that Roma was worshipped with him</a:t>
            </a:r>
          </a:p>
          <a:p>
            <a:r>
              <a:rPr lang="en-US" dirty="0" smtClean="0"/>
              <a:t>in the same temple</a:t>
            </a:r>
          </a:p>
          <a:p>
            <a:r>
              <a:rPr lang="en-US" i="1" u="sng" dirty="0" smtClean="0"/>
              <a:t>Private cults </a:t>
            </a:r>
            <a:r>
              <a:rPr lang="en-US" dirty="0" smtClean="0"/>
              <a:t>– no restrictions</a:t>
            </a:r>
          </a:p>
          <a:p>
            <a:endParaRPr lang="en-US" dirty="0" smtClean="0"/>
          </a:p>
          <a:p>
            <a:r>
              <a:rPr lang="en-US" dirty="0" smtClean="0"/>
              <a:t>STATE CULT</a:t>
            </a:r>
          </a:p>
          <a:p>
            <a:r>
              <a:rPr lang="en-US" b="1" dirty="0" smtClean="0"/>
              <a:t>Augustus became a god of the Roman state only after his death</a:t>
            </a:r>
          </a:p>
          <a:p>
            <a:endParaRPr lang="en-US" b="1" dirty="0" smtClean="0"/>
          </a:p>
          <a:p>
            <a:r>
              <a:rPr lang="en-US" dirty="0" smtClean="0"/>
              <a:t>Generally believed – public worship of his </a:t>
            </a:r>
            <a:r>
              <a:rPr lang="en-US" i="1" dirty="0" smtClean="0"/>
              <a:t>genius</a:t>
            </a:r>
            <a:r>
              <a:rPr lang="en-US" dirty="0" smtClean="0"/>
              <a:t> – linked to </a:t>
            </a:r>
          </a:p>
          <a:p>
            <a:r>
              <a:rPr lang="en-US" dirty="0" smtClean="0"/>
              <a:t>gaining the function </a:t>
            </a:r>
            <a:r>
              <a:rPr lang="en-US" i="1" dirty="0" err="1" smtClean="0"/>
              <a:t>pontifex</a:t>
            </a:r>
            <a:r>
              <a:rPr lang="en-US" i="1" dirty="0" smtClean="0"/>
              <a:t> </a:t>
            </a:r>
            <a:r>
              <a:rPr lang="en-US" i="1" dirty="0" err="1" smtClean="0"/>
              <a:t>maximus</a:t>
            </a:r>
            <a:r>
              <a:rPr lang="en-US" dirty="0" smtClean="0"/>
              <a:t> in 12 BC</a:t>
            </a:r>
          </a:p>
          <a:p>
            <a:endParaRPr lang="en-US" dirty="0" smtClean="0"/>
          </a:p>
          <a:p>
            <a:r>
              <a:rPr lang="en-US" dirty="0" smtClean="0"/>
              <a:t>Holder of this office – </a:t>
            </a:r>
            <a:r>
              <a:rPr lang="en-US" i="1" dirty="0" smtClean="0"/>
              <a:t>villa </a:t>
            </a:r>
            <a:r>
              <a:rPr lang="en-US" i="1" dirty="0" err="1" smtClean="0"/>
              <a:t>publica</a:t>
            </a:r>
            <a:r>
              <a:rPr lang="en-US" i="1" dirty="0" smtClean="0"/>
              <a:t> </a:t>
            </a:r>
            <a:r>
              <a:rPr lang="en-US" dirty="0" smtClean="0"/>
              <a:t>in the Forum </a:t>
            </a:r>
            <a:r>
              <a:rPr lang="en-US" dirty="0" err="1" smtClean="0"/>
              <a:t>Romanum</a:t>
            </a:r>
            <a:r>
              <a:rPr lang="en-US" dirty="0" smtClean="0"/>
              <a:t> – handed </a:t>
            </a:r>
          </a:p>
          <a:p>
            <a:r>
              <a:rPr lang="en-US" dirty="0" smtClean="0"/>
              <a:t>it to Vestal Virgins and opened part of his house for the public</a:t>
            </a:r>
          </a:p>
          <a:p>
            <a:r>
              <a:rPr lang="en-US" dirty="0" smtClean="0"/>
              <a:t>His house public – his household cult public – worship of his </a:t>
            </a:r>
            <a:r>
              <a:rPr lang="en-US" dirty="0" err="1" smtClean="0"/>
              <a:t>Lares</a:t>
            </a:r>
            <a:r>
              <a:rPr lang="en-US" dirty="0" smtClean="0"/>
              <a:t> </a:t>
            </a:r>
          </a:p>
          <a:p>
            <a:r>
              <a:rPr lang="en-US" dirty="0" smtClean="0"/>
              <a:t>and his Genius public.</a:t>
            </a:r>
          </a:p>
          <a:p>
            <a:endParaRPr lang="en-US" b="1" dirty="0" smtClean="0"/>
          </a:p>
          <a:p>
            <a:endParaRPr lang="en-US" b="1" dirty="0" smtClean="0"/>
          </a:p>
        </p:txBody>
      </p:sp>
      <p:pic>
        <p:nvPicPr>
          <p:cNvPr id="3" name="Obrázek 2" descr="IMG_7462.JPG"/>
          <p:cNvPicPr>
            <a:picLocks noChangeAspect="1"/>
          </p:cNvPicPr>
          <p:nvPr/>
        </p:nvPicPr>
        <p:blipFill>
          <a:blip r:embed="rId2" cstate="print"/>
          <a:srcRect l="10156" t="31250" r="8593" b="26041"/>
          <a:stretch>
            <a:fillRect/>
          </a:stretch>
        </p:blipFill>
        <p:spPr>
          <a:xfrm rot="5400000">
            <a:off x="4363176" y="2077176"/>
            <a:ext cx="6858001" cy="27036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
            <a:ext cx="9286908" cy="1477328"/>
          </a:xfrm>
          <a:prstGeom prst="rect">
            <a:avLst/>
          </a:prstGeom>
        </p:spPr>
        <p:txBody>
          <a:bodyPr wrap="square">
            <a:spAutoFit/>
          </a:bodyPr>
          <a:lstStyle/>
          <a:p>
            <a:r>
              <a:rPr lang="en-US" dirty="0" smtClean="0"/>
              <a:t>Acknowledging </a:t>
            </a:r>
            <a:r>
              <a:rPr lang="en-US" i="1" dirty="0" smtClean="0"/>
              <a:t>Genius</a:t>
            </a:r>
            <a:r>
              <a:rPr lang="en-US" dirty="0" smtClean="0"/>
              <a:t> into a state cult, implied that the emperor was </a:t>
            </a:r>
            <a:r>
              <a:rPr lang="en-US" i="1" dirty="0" smtClean="0"/>
              <a:t>paterfamilias</a:t>
            </a:r>
            <a:r>
              <a:rPr lang="en-US" dirty="0" smtClean="0"/>
              <a:t> of the Roman state household and senators performing the cult would be taken as his </a:t>
            </a:r>
            <a:r>
              <a:rPr lang="en-US" i="1" dirty="0" err="1" smtClean="0"/>
              <a:t>clientes</a:t>
            </a:r>
            <a:r>
              <a:rPr lang="en-US" dirty="0" smtClean="0"/>
              <a:t> (humiliating for high-ranking senators)</a:t>
            </a:r>
          </a:p>
          <a:p>
            <a:endParaRPr lang="en-US" dirty="0" smtClean="0"/>
          </a:p>
          <a:p>
            <a:r>
              <a:rPr lang="en-US" dirty="0" smtClean="0"/>
              <a:t>Emperor – unlimited formal powers – the Roman state –a monarchy (again)</a:t>
            </a:r>
          </a:p>
        </p:txBody>
      </p:sp>
      <p:pic>
        <p:nvPicPr>
          <p:cNvPr id="3" name="Obrázek 2" descr="apollon palatinus.jpg"/>
          <p:cNvPicPr>
            <a:picLocks noChangeAspect="1"/>
          </p:cNvPicPr>
          <p:nvPr/>
        </p:nvPicPr>
        <p:blipFill>
          <a:blip r:embed="rId2"/>
          <a:stretch>
            <a:fillRect/>
          </a:stretch>
        </p:blipFill>
        <p:spPr>
          <a:xfrm>
            <a:off x="4143372" y="1643050"/>
            <a:ext cx="4815997" cy="4857784"/>
          </a:xfrm>
          <a:prstGeom prst="rect">
            <a:avLst/>
          </a:prstGeom>
        </p:spPr>
      </p:pic>
      <p:sp>
        <p:nvSpPr>
          <p:cNvPr id="4" name="TextovéPole 3"/>
          <p:cNvSpPr txBox="1"/>
          <p:nvPr/>
        </p:nvSpPr>
        <p:spPr>
          <a:xfrm>
            <a:off x="0" y="1571612"/>
            <a:ext cx="4143372" cy="4801314"/>
          </a:xfrm>
          <a:prstGeom prst="rect">
            <a:avLst/>
          </a:prstGeom>
          <a:noFill/>
        </p:spPr>
        <p:txBody>
          <a:bodyPr wrap="square" rtlCol="0">
            <a:spAutoFit/>
          </a:bodyPr>
          <a:lstStyle/>
          <a:p>
            <a:r>
              <a:rPr lang="en-US" b="1" dirty="0" smtClean="0"/>
              <a:t>Arguments against:</a:t>
            </a:r>
          </a:p>
          <a:p>
            <a:endParaRPr lang="en-US" dirty="0" smtClean="0"/>
          </a:p>
          <a:p>
            <a:r>
              <a:rPr lang="en-US" i="1" dirty="0" smtClean="0"/>
              <a:t>Literary sources</a:t>
            </a:r>
          </a:p>
          <a:p>
            <a:r>
              <a:rPr lang="en-US" dirty="0" smtClean="0"/>
              <a:t>a) </a:t>
            </a:r>
            <a:r>
              <a:rPr lang="en-US" i="1" dirty="0" err="1" smtClean="0"/>
              <a:t>Ovidius</a:t>
            </a:r>
            <a:r>
              <a:rPr lang="en-US" dirty="0" smtClean="0"/>
              <a:t>: </a:t>
            </a:r>
          </a:p>
          <a:p>
            <a:r>
              <a:rPr lang="en-US" dirty="0" smtClean="0"/>
              <a:t>Not that Augustus’ house cult became public, but that the grandiose temple of Apollo and the new cult of </a:t>
            </a:r>
            <a:r>
              <a:rPr lang="en-US" dirty="0" err="1" smtClean="0"/>
              <a:t>Vesta</a:t>
            </a:r>
            <a:r>
              <a:rPr lang="en-US" dirty="0" smtClean="0"/>
              <a:t> were part of Augustus’ domestic cults, which became public. Apollo was Augustus’  personal tutelary god. [</a:t>
            </a:r>
            <a:r>
              <a:rPr lang="en-US" dirty="0" err="1" smtClean="0"/>
              <a:t>Gradel</a:t>
            </a:r>
            <a:r>
              <a:rPr lang="en-US" dirty="0" smtClean="0"/>
              <a:t>]</a:t>
            </a:r>
          </a:p>
          <a:p>
            <a:endParaRPr lang="en-US" dirty="0" smtClean="0"/>
          </a:p>
          <a:p>
            <a:r>
              <a:rPr lang="en-US" dirty="0" smtClean="0"/>
              <a:t>b) </a:t>
            </a:r>
            <a:r>
              <a:rPr lang="en-US" i="1" dirty="0" smtClean="0"/>
              <a:t>Calendar from </a:t>
            </a:r>
            <a:r>
              <a:rPr lang="en-US" i="1" dirty="0" err="1" smtClean="0"/>
              <a:t>Praeneste</a:t>
            </a:r>
            <a:r>
              <a:rPr lang="en-US" dirty="0" smtClean="0"/>
              <a:t>: mentions only </a:t>
            </a:r>
            <a:r>
              <a:rPr lang="en-US" dirty="0" err="1" smtClean="0"/>
              <a:t>Vesta</a:t>
            </a:r>
            <a:r>
              <a:rPr lang="en-US" dirty="0" smtClean="0"/>
              <a:t>, the new cult on Palatine, no Genius or </a:t>
            </a:r>
            <a:r>
              <a:rPr lang="en-US" dirty="0" err="1" smtClean="0"/>
              <a:t>Lares</a:t>
            </a:r>
            <a:r>
              <a:rPr lang="en-US" dirty="0" smtClean="0"/>
              <a:t> or </a:t>
            </a:r>
            <a:r>
              <a:rPr lang="en-US" dirty="0" err="1" smtClean="0"/>
              <a:t>Penates</a:t>
            </a:r>
            <a:r>
              <a:rPr lang="en-US" dirty="0" smtClean="0"/>
              <a:t> </a:t>
            </a:r>
            <a:r>
              <a:rPr lang="en-US" dirty="0" err="1" smtClean="0"/>
              <a:t>Augusti</a:t>
            </a:r>
            <a:endParaRPr lang="en-US" dirty="0" smtClean="0"/>
          </a:p>
          <a:p>
            <a:endParaRPr lang="en-US" dirty="0" smtClean="0"/>
          </a:p>
          <a:p>
            <a:endParaRPr lang="en-US" dirty="0" smtClean="0"/>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3416320"/>
          </a:xfrm>
          <a:prstGeom prst="rect">
            <a:avLst/>
          </a:prstGeom>
        </p:spPr>
        <p:txBody>
          <a:bodyPr wrap="square">
            <a:spAutoFit/>
          </a:bodyPr>
          <a:lstStyle/>
          <a:p>
            <a:endParaRPr lang="en-US" dirty="0" smtClean="0"/>
          </a:p>
          <a:p>
            <a:r>
              <a:rPr lang="en-US" dirty="0" smtClean="0"/>
              <a:t>c) </a:t>
            </a:r>
            <a:r>
              <a:rPr lang="en-US" i="1" dirty="0" smtClean="0"/>
              <a:t>Birthday</a:t>
            </a:r>
          </a:p>
          <a:p>
            <a:pPr>
              <a:buFontTx/>
              <a:buChar char="-"/>
            </a:pPr>
            <a:r>
              <a:rPr lang="en-US" dirty="0" smtClean="0"/>
              <a:t> man’s birthday - the main feast of his Genius</a:t>
            </a:r>
          </a:p>
          <a:p>
            <a:pPr>
              <a:buFontTx/>
              <a:buChar char="-"/>
            </a:pPr>
            <a:r>
              <a:rPr lang="en-US" dirty="0" smtClean="0"/>
              <a:t> Augustus’ birthday - sacrifice to Mars and Neptune (Campus </a:t>
            </a:r>
            <a:r>
              <a:rPr lang="en-US" dirty="0" err="1" smtClean="0"/>
              <a:t>Martius</a:t>
            </a:r>
            <a:r>
              <a:rPr lang="en-US" dirty="0" smtClean="0"/>
              <a:t>) and to Apollo (the theatre of Marcellus) – Augustan tutelary divinities</a:t>
            </a:r>
          </a:p>
          <a:p>
            <a:endParaRPr lang="en-US" dirty="0" smtClean="0"/>
          </a:p>
          <a:p>
            <a:r>
              <a:rPr lang="en-US" dirty="0" smtClean="0"/>
              <a:t>“</a:t>
            </a:r>
            <a:r>
              <a:rPr lang="en-US" i="1" dirty="0" smtClean="0"/>
              <a:t>F(</a:t>
            </a:r>
            <a:r>
              <a:rPr lang="en-US" i="1" dirty="0" err="1" smtClean="0"/>
              <a:t>eriae</a:t>
            </a:r>
            <a:r>
              <a:rPr lang="en-US" i="1" dirty="0" smtClean="0"/>
              <a:t>) ex s(</a:t>
            </a:r>
            <a:r>
              <a:rPr lang="en-US" i="1" dirty="0" err="1" smtClean="0"/>
              <a:t>enatus</a:t>
            </a:r>
            <a:r>
              <a:rPr lang="en-US" i="1" dirty="0" smtClean="0"/>
              <a:t>) c(</a:t>
            </a:r>
            <a:r>
              <a:rPr lang="en-US" i="1" dirty="0" err="1" smtClean="0"/>
              <a:t>onsulto</a:t>
            </a:r>
            <a:r>
              <a:rPr lang="en-US" i="1" dirty="0" smtClean="0"/>
              <a:t>), q(</a:t>
            </a:r>
            <a:r>
              <a:rPr lang="en-US" i="1" dirty="0" err="1" smtClean="0"/>
              <a:t>uod</a:t>
            </a:r>
            <a:r>
              <a:rPr lang="en-US" i="1" dirty="0" smtClean="0"/>
              <a:t>) e(o) d(</a:t>
            </a:r>
            <a:r>
              <a:rPr lang="en-US" i="1" dirty="0" err="1" smtClean="0"/>
              <a:t>ie</a:t>
            </a:r>
            <a:r>
              <a:rPr lang="en-US" i="1" dirty="0" smtClean="0"/>
              <a:t>) Imp(</a:t>
            </a:r>
            <a:r>
              <a:rPr lang="en-US" i="1" dirty="0" err="1" smtClean="0"/>
              <a:t>erator</a:t>
            </a:r>
            <a:r>
              <a:rPr lang="en-US" i="1" dirty="0" smtClean="0"/>
              <a:t>) Caesar Aug(</a:t>
            </a:r>
            <a:r>
              <a:rPr lang="en-US" i="1" dirty="0" err="1" smtClean="0"/>
              <a:t>ustus</a:t>
            </a:r>
            <a:r>
              <a:rPr lang="en-US" i="1" dirty="0" smtClean="0"/>
              <a:t>) </a:t>
            </a:r>
            <a:r>
              <a:rPr lang="en-US" i="1" dirty="0" err="1" smtClean="0"/>
              <a:t>pont</a:t>
            </a:r>
            <a:r>
              <a:rPr lang="en-US" i="1" dirty="0" smtClean="0"/>
              <a:t>(</a:t>
            </a:r>
            <a:r>
              <a:rPr lang="en-US" i="1" dirty="0" err="1" smtClean="0"/>
              <a:t>ifex</a:t>
            </a:r>
            <a:r>
              <a:rPr lang="en-US" i="1" dirty="0" smtClean="0"/>
              <a:t>) ma[x(</a:t>
            </a:r>
            <a:r>
              <a:rPr lang="en-US" i="1" dirty="0" err="1" smtClean="0"/>
              <a:t>imus</a:t>
            </a:r>
            <a:r>
              <a:rPr lang="en-US" i="1" dirty="0" smtClean="0"/>
              <a:t>)] </a:t>
            </a:r>
            <a:r>
              <a:rPr lang="en-US" i="1" dirty="0" err="1" smtClean="0"/>
              <a:t>natus</a:t>
            </a:r>
            <a:r>
              <a:rPr lang="en-US" i="1" dirty="0" smtClean="0"/>
              <a:t> </a:t>
            </a:r>
            <a:r>
              <a:rPr lang="en-US" i="1" dirty="0" err="1" smtClean="0"/>
              <a:t>est</a:t>
            </a:r>
            <a:r>
              <a:rPr lang="en-US" i="1" dirty="0" smtClean="0"/>
              <a:t>: Marti, </a:t>
            </a:r>
            <a:r>
              <a:rPr lang="en-US" i="1" dirty="0" err="1" smtClean="0"/>
              <a:t>Neptuno</a:t>
            </a:r>
            <a:r>
              <a:rPr lang="en-US" i="1" dirty="0" smtClean="0"/>
              <a:t> in Campo, Apo[l]</a:t>
            </a:r>
            <a:r>
              <a:rPr lang="en-US" i="1" dirty="0" err="1" smtClean="0"/>
              <a:t>lini</a:t>
            </a:r>
            <a:r>
              <a:rPr lang="en-US" i="1" dirty="0" smtClean="0"/>
              <a:t> ad </a:t>
            </a:r>
            <a:r>
              <a:rPr lang="en-US" i="1" dirty="0" err="1" smtClean="0"/>
              <a:t>theatrium</a:t>
            </a:r>
            <a:r>
              <a:rPr lang="en-US" i="1" dirty="0" smtClean="0"/>
              <a:t> </a:t>
            </a:r>
            <a:r>
              <a:rPr lang="en-US" i="1" dirty="0" err="1" smtClean="0"/>
              <a:t>Marcelli</a:t>
            </a:r>
            <a:r>
              <a:rPr lang="en-US" dirty="0" smtClean="0"/>
              <a:t>” </a:t>
            </a:r>
          </a:p>
          <a:p>
            <a:endParaRPr lang="en-US" dirty="0" smtClean="0"/>
          </a:p>
          <a:p>
            <a:r>
              <a:rPr lang="en-US" dirty="0" smtClean="0"/>
              <a:t>d) </a:t>
            </a:r>
            <a:r>
              <a:rPr lang="en-US" i="1" dirty="0" smtClean="0"/>
              <a:t>Sacrifices</a:t>
            </a:r>
          </a:p>
          <a:p>
            <a:r>
              <a:rPr lang="en-US" dirty="0" smtClean="0"/>
              <a:t>Augustus’ unique position was formulated only by sacrifices to the traditional gods on Augustus’ behalf, for the welfare of the emperor (</a:t>
            </a:r>
            <a:r>
              <a:rPr lang="en-US" i="1" dirty="0" smtClean="0"/>
              <a:t>pro salute </a:t>
            </a:r>
            <a:r>
              <a:rPr lang="en-US" i="1" dirty="0" err="1" smtClean="0"/>
              <a:t>Augusti</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2308324"/>
          </a:xfrm>
          <a:prstGeom prst="rect">
            <a:avLst/>
          </a:prstGeom>
        </p:spPr>
        <p:txBody>
          <a:bodyPr wrap="square">
            <a:spAutoFit/>
          </a:bodyPr>
          <a:lstStyle/>
          <a:p>
            <a:r>
              <a:rPr lang="en-US" dirty="0" smtClean="0"/>
              <a:t>PRIVATE CULT</a:t>
            </a:r>
          </a:p>
          <a:p>
            <a:endParaRPr lang="en-US" dirty="0" smtClean="0"/>
          </a:p>
          <a:p>
            <a:r>
              <a:rPr lang="en-US" dirty="0" smtClean="0"/>
              <a:t>7 BC – Augustus reorganized the administrative system of the city of Rome</a:t>
            </a:r>
          </a:p>
          <a:p>
            <a:r>
              <a:rPr lang="en-US" dirty="0" smtClean="0"/>
              <a:t>- 14 </a:t>
            </a:r>
            <a:r>
              <a:rPr lang="en-US" dirty="0" err="1" smtClean="0"/>
              <a:t>regiones</a:t>
            </a:r>
            <a:r>
              <a:rPr lang="en-US" dirty="0" smtClean="0"/>
              <a:t> and 265 </a:t>
            </a:r>
            <a:r>
              <a:rPr lang="en-US" dirty="0" err="1" smtClean="0"/>
              <a:t>vici</a:t>
            </a:r>
            <a:endParaRPr lang="en-US" dirty="0" smtClean="0"/>
          </a:p>
          <a:p>
            <a:r>
              <a:rPr lang="en-US" dirty="0" smtClean="0"/>
              <a:t>Augustus intention – restore age-old cults and traditions</a:t>
            </a:r>
          </a:p>
          <a:p>
            <a:r>
              <a:rPr lang="en-US" dirty="0" smtClean="0"/>
              <a:t>- strongly involved in the reform – presented the shrines with their new cult images</a:t>
            </a:r>
          </a:p>
          <a:p>
            <a:r>
              <a:rPr lang="en-US" dirty="0" smtClean="0"/>
              <a:t>- enthusiastic reception all over Italy (e.g. Pompeii – not the crossroads, but pavements at the side of main streets)</a:t>
            </a:r>
          </a:p>
        </p:txBody>
      </p:sp>
      <p:pic>
        <p:nvPicPr>
          <p:cNvPr id="5" name="Obrázek 4" descr="augustus regiones.jpg"/>
          <p:cNvPicPr>
            <a:picLocks noChangeAspect="1"/>
          </p:cNvPicPr>
          <p:nvPr/>
        </p:nvPicPr>
        <p:blipFill>
          <a:blip r:embed="rId2"/>
          <a:stretch>
            <a:fillRect/>
          </a:stretch>
        </p:blipFill>
        <p:spPr>
          <a:xfrm>
            <a:off x="1928794" y="2214554"/>
            <a:ext cx="5640745" cy="45005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42853"/>
            <a:ext cx="5214942" cy="5909310"/>
          </a:xfrm>
          <a:prstGeom prst="rect">
            <a:avLst/>
          </a:prstGeom>
        </p:spPr>
        <p:txBody>
          <a:bodyPr wrap="square">
            <a:spAutoFit/>
          </a:bodyPr>
          <a:lstStyle/>
          <a:p>
            <a:r>
              <a:rPr lang="en-US" b="1" i="1" dirty="0" err="1" smtClean="0"/>
              <a:t>Vicus</a:t>
            </a:r>
            <a:r>
              <a:rPr lang="en-US" dirty="0" smtClean="0"/>
              <a:t> – own cult </a:t>
            </a:r>
          </a:p>
          <a:p>
            <a:r>
              <a:rPr lang="en-US" dirty="0" smtClean="0"/>
              <a:t>worshipped: </a:t>
            </a:r>
            <a:r>
              <a:rPr lang="en-US" dirty="0" err="1" smtClean="0"/>
              <a:t>Lares</a:t>
            </a:r>
            <a:r>
              <a:rPr lang="en-US" dirty="0" smtClean="0"/>
              <a:t> of the crossroads (</a:t>
            </a:r>
            <a:r>
              <a:rPr lang="en-US" i="1" dirty="0" err="1" smtClean="0"/>
              <a:t>Lares</a:t>
            </a:r>
            <a:r>
              <a:rPr lang="en-US" i="1" dirty="0" smtClean="0"/>
              <a:t> </a:t>
            </a:r>
            <a:r>
              <a:rPr lang="en-US" i="1" dirty="0" err="1" smtClean="0"/>
              <a:t>compitales</a:t>
            </a:r>
            <a:r>
              <a:rPr lang="en-US" dirty="0" smtClean="0"/>
              <a:t>)</a:t>
            </a:r>
          </a:p>
          <a:p>
            <a:r>
              <a:rPr lang="en-US" dirty="0" smtClean="0"/>
              <a:t>run by: </a:t>
            </a:r>
            <a:r>
              <a:rPr lang="en-US" i="1" dirty="0" err="1" smtClean="0"/>
              <a:t>magistri</a:t>
            </a:r>
            <a:r>
              <a:rPr lang="en-US" dirty="0" smtClean="0"/>
              <a:t> of the </a:t>
            </a:r>
            <a:r>
              <a:rPr lang="en-US" i="1" dirty="0" err="1" smtClean="0"/>
              <a:t>vicus</a:t>
            </a:r>
            <a:r>
              <a:rPr lang="en-US" i="1" dirty="0" smtClean="0"/>
              <a:t> </a:t>
            </a:r>
            <a:r>
              <a:rPr lang="en-US" dirty="0" smtClean="0"/>
              <a:t>plus four </a:t>
            </a:r>
            <a:r>
              <a:rPr lang="en-US" i="1" dirty="0" err="1" smtClean="0"/>
              <a:t>ministri</a:t>
            </a:r>
            <a:r>
              <a:rPr lang="en-US" i="1" dirty="0" smtClean="0"/>
              <a:t> </a:t>
            </a:r>
            <a:r>
              <a:rPr lang="en-US" dirty="0" smtClean="0"/>
              <a:t>(slaves)</a:t>
            </a:r>
            <a:endParaRPr lang="en-US" i="1" dirty="0" smtClean="0"/>
          </a:p>
          <a:p>
            <a:r>
              <a:rPr lang="en-US" dirty="0" smtClean="0"/>
              <a:t>public events:  the festival of </a:t>
            </a:r>
            <a:r>
              <a:rPr lang="en-US" i="1" dirty="0" err="1" smtClean="0"/>
              <a:t>Compitalia</a:t>
            </a:r>
            <a:r>
              <a:rPr lang="en-US" dirty="0" smtClean="0"/>
              <a:t>, games celebrated at the shrines (</a:t>
            </a:r>
            <a:r>
              <a:rPr lang="en-US" i="1" dirty="0" err="1" smtClean="0"/>
              <a:t>compita</a:t>
            </a:r>
            <a:r>
              <a:rPr lang="en-US" dirty="0" smtClean="0"/>
              <a:t>)</a:t>
            </a:r>
          </a:p>
          <a:p>
            <a:endParaRPr lang="en-US" dirty="0" smtClean="0"/>
          </a:p>
          <a:p>
            <a:r>
              <a:rPr lang="en-US" b="1" i="1" dirty="0" err="1" smtClean="0"/>
              <a:t>Magistri</a:t>
            </a:r>
            <a:r>
              <a:rPr lang="en-US" b="1" i="1" dirty="0" smtClean="0"/>
              <a:t> </a:t>
            </a:r>
            <a:r>
              <a:rPr lang="en-US" b="1" i="1" dirty="0" err="1" smtClean="0"/>
              <a:t>vici</a:t>
            </a:r>
            <a:endParaRPr lang="en-US" b="1" i="1" dirty="0" smtClean="0"/>
          </a:p>
          <a:p>
            <a:pPr>
              <a:buFontTx/>
              <a:buChar char="-"/>
            </a:pPr>
            <a:r>
              <a:rPr lang="en-US" dirty="0" smtClean="0"/>
              <a:t> inhabitants of the </a:t>
            </a:r>
            <a:r>
              <a:rPr lang="en-US" i="1" dirty="0" err="1" smtClean="0"/>
              <a:t>vicus</a:t>
            </a:r>
            <a:r>
              <a:rPr lang="en-US" dirty="0" smtClean="0"/>
              <a:t>, freedman</a:t>
            </a:r>
          </a:p>
          <a:p>
            <a:pPr>
              <a:buFontTx/>
              <a:buChar char="-"/>
            </a:pPr>
            <a:r>
              <a:rPr lang="en-US" dirty="0" smtClean="0"/>
              <a:t> allowed to wear the magistrates’ purple-bordered toga</a:t>
            </a:r>
          </a:p>
          <a:p>
            <a:pPr>
              <a:buFontTx/>
              <a:buChar char="-"/>
            </a:pPr>
            <a:r>
              <a:rPr lang="en-US" dirty="0" smtClean="0"/>
              <a:t> accompanied by a </a:t>
            </a:r>
            <a:r>
              <a:rPr lang="en-US" dirty="0" err="1" smtClean="0"/>
              <a:t>lictor</a:t>
            </a:r>
            <a:endParaRPr lang="en-US" dirty="0" smtClean="0"/>
          </a:p>
          <a:p>
            <a:endParaRPr lang="en-US" dirty="0" smtClean="0"/>
          </a:p>
          <a:p>
            <a:r>
              <a:rPr lang="en-US" u="sng" dirty="0" smtClean="0"/>
              <a:t>Augustus reform – new function</a:t>
            </a:r>
          </a:p>
          <a:p>
            <a:r>
              <a:rPr lang="en-US" dirty="0" smtClean="0"/>
              <a:t>- administrative tasks</a:t>
            </a:r>
          </a:p>
          <a:p>
            <a:pPr>
              <a:buFontTx/>
              <a:buChar char="-"/>
            </a:pPr>
            <a:r>
              <a:rPr lang="en-US" dirty="0" smtClean="0"/>
              <a:t> organizing firefighting</a:t>
            </a:r>
          </a:p>
          <a:p>
            <a:pPr>
              <a:buFontTx/>
              <a:buChar char="-"/>
            </a:pPr>
            <a:r>
              <a:rPr lang="en-US" dirty="0" smtClean="0"/>
              <a:t> conducting censuses for the grain dole</a:t>
            </a:r>
          </a:p>
          <a:p>
            <a:endParaRPr lang="en-US" dirty="0" smtClean="0"/>
          </a:p>
          <a:p>
            <a:r>
              <a:rPr lang="en-US" dirty="0" smtClean="0"/>
              <a:t>Cults were financed by </a:t>
            </a:r>
            <a:r>
              <a:rPr lang="en-US" i="1" dirty="0" err="1" smtClean="0"/>
              <a:t>magistri</a:t>
            </a:r>
            <a:r>
              <a:rPr lang="en-US" dirty="0" smtClean="0"/>
              <a:t> (inscriptions as dedicators), so that Augustus had to </a:t>
            </a:r>
            <a:r>
              <a:rPr lang="en-US" b="1" dirty="0" smtClean="0"/>
              <a:t>make the position attractive</a:t>
            </a:r>
          </a:p>
        </p:txBody>
      </p:sp>
      <p:pic>
        <p:nvPicPr>
          <p:cNvPr id="5" name="Obrázek 4" descr="lares.jpg"/>
          <p:cNvPicPr>
            <a:picLocks noChangeAspect="1"/>
          </p:cNvPicPr>
          <p:nvPr/>
        </p:nvPicPr>
        <p:blipFill>
          <a:blip r:embed="rId2" cstate="print"/>
          <a:srcRect l="7432" t="4166" r="5794" b="3125"/>
          <a:stretch>
            <a:fillRect/>
          </a:stretch>
        </p:blipFill>
        <p:spPr>
          <a:xfrm>
            <a:off x="5143504" y="285728"/>
            <a:ext cx="3786214" cy="635798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2844" y="142853"/>
            <a:ext cx="8715436" cy="5632311"/>
          </a:xfrm>
          <a:prstGeom prst="rect">
            <a:avLst/>
          </a:prstGeom>
        </p:spPr>
        <p:txBody>
          <a:bodyPr wrap="square">
            <a:spAutoFit/>
          </a:bodyPr>
          <a:lstStyle/>
          <a:p>
            <a:r>
              <a:rPr lang="en-US" i="1" dirty="0" smtClean="0"/>
              <a:t>After the reform</a:t>
            </a:r>
            <a:r>
              <a:rPr lang="en-US" dirty="0" smtClean="0"/>
              <a:t>:</a:t>
            </a:r>
          </a:p>
          <a:p>
            <a:r>
              <a:rPr lang="en-US" dirty="0" smtClean="0"/>
              <a:t>Two </a:t>
            </a:r>
            <a:r>
              <a:rPr lang="en-US" dirty="0" err="1" smtClean="0"/>
              <a:t>lares</a:t>
            </a:r>
            <a:r>
              <a:rPr lang="en-US" dirty="0" smtClean="0"/>
              <a:t> </a:t>
            </a:r>
            <a:r>
              <a:rPr lang="en-US" dirty="0" err="1" smtClean="0"/>
              <a:t>compitales</a:t>
            </a:r>
            <a:r>
              <a:rPr lang="en-US" dirty="0" smtClean="0"/>
              <a:t> turned to </a:t>
            </a:r>
            <a:r>
              <a:rPr lang="en-US" dirty="0" err="1" smtClean="0"/>
              <a:t>Lares</a:t>
            </a:r>
            <a:r>
              <a:rPr lang="en-US" dirty="0" smtClean="0"/>
              <a:t> </a:t>
            </a:r>
            <a:r>
              <a:rPr lang="en-US" dirty="0" err="1" smtClean="0"/>
              <a:t>Augusti</a:t>
            </a:r>
            <a:r>
              <a:rPr lang="en-US" dirty="0" smtClean="0"/>
              <a:t> and Genius </a:t>
            </a:r>
            <a:r>
              <a:rPr lang="en-US" dirty="0" err="1" smtClean="0"/>
              <a:t>Augusti</a:t>
            </a:r>
            <a:r>
              <a:rPr lang="en-US" dirty="0" smtClean="0"/>
              <a:t> </a:t>
            </a:r>
            <a:r>
              <a:rPr lang="en-US" dirty="0" err="1" smtClean="0"/>
              <a:t>enetered</a:t>
            </a:r>
            <a:r>
              <a:rPr lang="en-US" dirty="0" smtClean="0"/>
              <a:t> the worship - several relief-decorated and inscribed altars from the Augustan cults</a:t>
            </a:r>
          </a:p>
          <a:p>
            <a:endParaRPr lang="en-US" dirty="0" smtClean="0"/>
          </a:p>
          <a:p>
            <a:r>
              <a:rPr lang="en-US" i="1" dirty="0" smtClean="0"/>
              <a:t>Sacrifice</a:t>
            </a:r>
            <a:r>
              <a:rPr lang="en-US" dirty="0" smtClean="0"/>
              <a:t>:</a:t>
            </a:r>
          </a:p>
          <a:p>
            <a:r>
              <a:rPr lang="en-US" i="1" dirty="0" err="1" smtClean="0"/>
              <a:t>Lares</a:t>
            </a:r>
            <a:r>
              <a:rPr lang="en-US" dirty="0" smtClean="0"/>
              <a:t> - blood offering (pig), </a:t>
            </a:r>
            <a:r>
              <a:rPr lang="en-US" i="1" dirty="0" smtClean="0"/>
              <a:t>genius</a:t>
            </a:r>
            <a:r>
              <a:rPr lang="en-US" dirty="0" smtClean="0"/>
              <a:t> - bloodless</a:t>
            </a:r>
          </a:p>
          <a:p>
            <a:r>
              <a:rPr lang="en-US" dirty="0" smtClean="0"/>
              <a:t>Aspect imposed from above – sacrifice to the </a:t>
            </a:r>
            <a:r>
              <a:rPr lang="en-US" i="1" dirty="0" smtClean="0"/>
              <a:t>Genius </a:t>
            </a:r>
            <a:r>
              <a:rPr lang="en-US" i="1" dirty="0" err="1" smtClean="0"/>
              <a:t>Augusti</a:t>
            </a:r>
            <a:r>
              <a:rPr lang="en-US" i="1" dirty="0" smtClean="0"/>
              <a:t> </a:t>
            </a:r>
            <a:r>
              <a:rPr lang="en-US" dirty="0" smtClean="0"/>
              <a:t>of a bull (implication of the importance of this figure, maybe a main divinity of the cult)</a:t>
            </a:r>
            <a:endParaRPr lang="cs-CZ" dirty="0" smtClean="0"/>
          </a:p>
          <a:p>
            <a:endParaRPr lang="en-US" dirty="0" smtClean="0"/>
          </a:p>
          <a:p>
            <a:r>
              <a:rPr lang="en-US" dirty="0" err="1" smtClean="0"/>
              <a:t>Compital</a:t>
            </a:r>
            <a:r>
              <a:rPr lang="en-US" dirty="0" smtClean="0"/>
              <a:t> cults cannot be termed state cults – not a part of </a:t>
            </a:r>
            <a:r>
              <a:rPr lang="en-US" i="1" dirty="0" smtClean="0"/>
              <a:t>sacra </a:t>
            </a:r>
            <a:r>
              <a:rPr lang="en-US" i="1" dirty="0" err="1" smtClean="0"/>
              <a:t>publica</a:t>
            </a:r>
            <a:r>
              <a:rPr lang="en-US" dirty="0" smtClean="0"/>
              <a:t>, thus only </a:t>
            </a:r>
            <a:r>
              <a:rPr lang="en-US" i="1" dirty="0" smtClean="0"/>
              <a:t>sacra </a:t>
            </a:r>
            <a:r>
              <a:rPr lang="en-US" i="1" dirty="0" err="1" smtClean="0"/>
              <a:t>privata</a:t>
            </a:r>
            <a:endParaRPr lang="en-US" i="1" dirty="0" smtClean="0"/>
          </a:p>
          <a:p>
            <a:endParaRPr lang="en-US" i="1" dirty="0" smtClean="0"/>
          </a:p>
          <a:p>
            <a:r>
              <a:rPr lang="en-US" i="1" dirty="0" smtClean="0"/>
              <a:t>Sacra </a:t>
            </a:r>
            <a:r>
              <a:rPr lang="en-US" i="1" dirty="0" err="1" smtClean="0"/>
              <a:t>publica</a:t>
            </a:r>
            <a:endParaRPr lang="en-US" i="1" dirty="0" smtClean="0"/>
          </a:p>
          <a:p>
            <a:pPr>
              <a:buFontTx/>
              <a:buChar char="-"/>
            </a:pPr>
            <a:r>
              <a:rPr lang="en-US" dirty="0" smtClean="0"/>
              <a:t> rites performed by state officials</a:t>
            </a:r>
          </a:p>
          <a:p>
            <a:pPr>
              <a:buFontTx/>
              <a:buChar char="-"/>
            </a:pPr>
            <a:r>
              <a:rPr lang="en-US" dirty="0" smtClean="0"/>
              <a:t> paid for by public funds</a:t>
            </a:r>
          </a:p>
          <a:p>
            <a:pPr>
              <a:buFontTx/>
              <a:buChar char="-"/>
            </a:pPr>
            <a:r>
              <a:rPr lang="en-US" dirty="0" smtClean="0"/>
              <a:t> on behalf of the whole </a:t>
            </a:r>
            <a:r>
              <a:rPr lang="en-US" i="1" dirty="0" err="1" smtClean="0"/>
              <a:t>populus</a:t>
            </a:r>
            <a:r>
              <a:rPr lang="en-US" i="1" dirty="0" smtClean="0"/>
              <a:t> </a:t>
            </a:r>
            <a:r>
              <a:rPr lang="en-US" i="1" dirty="0" err="1" smtClean="0"/>
              <a:t>Romanus</a:t>
            </a:r>
            <a:endParaRPr lang="en-US" i="1" dirty="0" smtClean="0"/>
          </a:p>
          <a:p>
            <a:endParaRPr lang="en-US" i="1" dirty="0" smtClean="0"/>
          </a:p>
          <a:p>
            <a:r>
              <a:rPr lang="en-US" dirty="0" smtClean="0"/>
              <a:t>But Augustus stays conservative also in the </a:t>
            </a:r>
            <a:r>
              <a:rPr lang="en-US" dirty="0" err="1" smtClean="0"/>
              <a:t>compital</a:t>
            </a:r>
            <a:r>
              <a:rPr lang="en-US" dirty="0" smtClean="0"/>
              <a:t> cults:</a:t>
            </a:r>
          </a:p>
          <a:p>
            <a:r>
              <a:rPr lang="en-US" dirty="0" smtClean="0"/>
              <a:t>4BC – inscribed base, dedicated by Augustus – clearly after the reform – </a:t>
            </a:r>
            <a:r>
              <a:rPr lang="en-US" i="1" dirty="0" err="1" smtClean="0"/>
              <a:t>Laribus</a:t>
            </a:r>
            <a:r>
              <a:rPr lang="en-US" i="1" dirty="0" smtClean="0"/>
              <a:t> </a:t>
            </a:r>
            <a:r>
              <a:rPr lang="en-US" i="1" dirty="0" err="1" smtClean="0"/>
              <a:t>publicis</a:t>
            </a:r>
            <a:r>
              <a:rPr lang="en-US" dirty="0" smtClean="0"/>
              <a:t>, not </a:t>
            </a:r>
            <a:r>
              <a:rPr lang="en-US" i="1" dirty="0" err="1" smtClean="0"/>
              <a:t>Laribus</a:t>
            </a:r>
            <a:r>
              <a:rPr lang="en-US" i="1" dirty="0" smtClean="0"/>
              <a:t> </a:t>
            </a:r>
            <a:r>
              <a:rPr lang="en-US" i="1" dirty="0" err="1" smtClean="0"/>
              <a:t>augustis</a:t>
            </a:r>
            <a:r>
              <a:rPr lang="en-US" dirty="0" smtClean="0"/>
              <a:t>, any indication  that Augustus’ Genius was included in this cult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14290"/>
            <a:ext cx="5143536" cy="3693319"/>
          </a:xfrm>
          <a:prstGeom prst="rect">
            <a:avLst/>
          </a:prstGeom>
          <a:noFill/>
        </p:spPr>
        <p:txBody>
          <a:bodyPr wrap="square" rtlCol="0">
            <a:spAutoFit/>
          </a:bodyPr>
          <a:lstStyle/>
          <a:p>
            <a:r>
              <a:rPr lang="en-US" u="sng" dirty="0" smtClean="0"/>
              <a:t>Inscribed relief-decorated altars</a:t>
            </a:r>
          </a:p>
          <a:p>
            <a:endParaRPr lang="en-US" dirty="0" smtClean="0"/>
          </a:p>
          <a:p>
            <a:pPr marL="342900" indent="-342900">
              <a:buAutoNum type="arabicPeriod"/>
            </a:pPr>
            <a:r>
              <a:rPr lang="en-US" dirty="0" smtClean="0"/>
              <a:t>7 BC – Augustan </a:t>
            </a:r>
            <a:r>
              <a:rPr lang="en-US" dirty="0" err="1" smtClean="0"/>
              <a:t>compital</a:t>
            </a:r>
            <a:r>
              <a:rPr lang="en-US" dirty="0" smtClean="0"/>
              <a:t> altar</a:t>
            </a:r>
          </a:p>
          <a:p>
            <a:pPr marL="342900" indent="-342900"/>
            <a:endParaRPr lang="en-US" dirty="0" smtClean="0"/>
          </a:p>
          <a:p>
            <a:r>
              <a:rPr lang="en-US" u="sng" dirty="0" smtClean="0"/>
              <a:t>front side </a:t>
            </a:r>
            <a:r>
              <a:rPr lang="en-US" dirty="0" smtClean="0"/>
              <a:t>– </a:t>
            </a:r>
            <a:r>
              <a:rPr lang="en-US" dirty="0" err="1" smtClean="0"/>
              <a:t>togate</a:t>
            </a:r>
            <a:r>
              <a:rPr lang="en-US" dirty="0" smtClean="0"/>
              <a:t> </a:t>
            </a:r>
            <a:r>
              <a:rPr lang="en-US" i="1" dirty="0" smtClean="0"/>
              <a:t>Genius </a:t>
            </a:r>
            <a:r>
              <a:rPr lang="en-US" i="1" dirty="0" err="1" smtClean="0"/>
              <a:t>Augusti</a:t>
            </a:r>
            <a:r>
              <a:rPr lang="en-US" i="1" dirty="0" smtClean="0"/>
              <a:t> </a:t>
            </a:r>
            <a:r>
              <a:rPr lang="en-US" dirty="0" smtClean="0"/>
              <a:t>and the two </a:t>
            </a:r>
            <a:r>
              <a:rPr lang="en-US" i="1" dirty="0" err="1" smtClean="0"/>
              <a:t>Lares</a:t>
            </a:r>
            <a:r>
              <a:rPr lang="en-US" i="1" dirty="0" smtClean="0"/>
              <a:t> 	</a:t>
            </a:r>
            <a:r>
              <a:rPr lang="en-US" i="1" dirty="0" err="1" smtClean="0"/>
              <a:t>Augusti</a:t>
            </a:r>
            <a:r>
              <a:rPr lang="en-US" dirty="0" smtClean="0"/>
              <a:t>, in the background two laurel trees </a:t>
            </a:r>
            <a:r>
              <a:rPr lang="en-US" u="sng" dirty="0" smtClean="0"/>
              <a:t>short side </a:t>
            </a:r>
            <a:r>
              <a:rPr lang="en-US" dirty="0" smtClean="0"/>
              <a:t>– two </a:t>
            </a:r>
            <a:r>
              <a:rPr lang="en-US" dirty="0" err="1" smtClean="0"/>
              <a:t>magistri</a:t>
            </a:r>
            <a:r>
              <a:rPr lang="en-US" dirty="0" smtClean="0"/>
              <a:t> </a:t>
            </a:r>
            <a:r>
              <a:rPr lang="en-US" dirty="0" err="1" smtClean="0"/>
              <a:t>vici</a:t>
            </a:r>
            <a:r>
              <a:rPr lang="en-US" dirty="0" smtClean="0"/>
              <a:t> while pouring libations 	accompanied by a flute player,                  the other short side - identical, so that all four </a:t>
            </a:r>
            <a:r>
              <a:rPr lang="en-US" i="1" dirty="0" err="1" smtClean="0"/>
              <a:t>magistri</a:t>
            </a:r>
            <a:r>
              <a:rPr lang="en-US" dirty="0" smtClean="0"/>
              <a:t> are shown</a:t>
            </a:r>
          </a:p>
          <a:p>
            <a:endParaRPr lang="en-US" dirty="0" smtClean="0"/>
          </a:p>
          <a:p>
            <a:endParaRPr lang="en-US" dirty="0" smtClean="0"/>
          </a:p>
          <a:p>
            <a:endParaRPr lang="cs-CZ" dirty="0"/>
          </a:p>
        </p:txBody>
      </p:sp>
      <p:pic>
        <p:nvPicPr>
          <p:cNvPr id="4" name="Obrázek 3" descr="compital altar.jpg"/>
          <p:cNvPicPr>
            <a:picLocks noChangeAspect="1"/>
          </p:cNvPicPr>
          <p:nvPr/>
        </p:nvPicPr>
        <p:blipFill>
          <a:blip r:embed="rId2"/>
          <a:stretch>
            <a:fillRect/>
          </a:stretch>
        </p:blipFill>
        <p:spPr>
          <a:xfrm>
            <a:off x="6415961" y="-1"/>
            <a:ext cx="2521171" cy="68580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42852"/>
            <a:ext cx="9001156" cy="3139321"/>
          </a:xfrm>
          <a:prstGeom prst="rect">
            <a:avLst/>
          </a:prstGeom>
        </p:spPr>
        <p:txBody>
          <a:bodyPr wrap="square">
            <a:spAutoFit/>
          </a:bodyPr>
          <a:lstStyle/>
          <a:p>
            <a:r>
              <a:rPr lang="en-US" dirty="0" smtClean="0"/>
              <a:t>2.    2-3 AD Augustan </a:t>
            </a:r>
            <a:r>
              <a:rPr lang="en-US" dirty="0" err="1" smtClean="0"/>
              <a:t>compital</a:t>
            </a:r>
            <a:r>
              <a:rPr lang="en-US" dirty="0" smtClean="0"/>
              <a:t> altar</a:t>
            </a:r>
          </a:p>
          <a:p>
            <a:endParaRPr lang="en-US" dirty="0" smtClean="0"/>
          </a:p>
          <a:p>
            <a:r>
              <a:rPr lang="en-US" u="sng" dirty="0" smtClean="0"/>
              <a:t>front side </a:t>
            </a:r>
            <a:r>
              <a:rPr lang="en-US" dirty="0" smtClean="0"/>
              <a:t>– a scene of sacrifice – </a:t>
            </a:r>
            <a:r>
              <a:rPr lang="en-US" i="1" dirty="0" err="1" smtClean="0"/>
              <a:t>magistri</a:t>
            </a:r>
            <a:r>
              <a:rPr lang="en-US" i="1" dirty="0" smtClean="0"/>
              <a:t> </a:t>
            </a:r>
            <a:r>
              <a:rPr lang="en-US" i="1" dirty="0" err="1" smtClean="0"/>
              <a:t>vici</a:t>
            </a:r>
            <a:r>
              <a:rPr lang="en-US" i="1" dirty="0" smtClean="0"/>
              <a:t> </a:t>
            </a:r>
            <a:r>
              <a:rPr lang="en-US" dirty="0" smtClean="0"/>
              <a:t>are pouring the libations while the victims (a pig for </a:t>
            </a:r>
            <a:r>
              <a:rPr lang="en-US" i="1" dirty="0" err="1" smtClean="0"/>
              <a:t>Lares</a:t>
            </a:r>
            <a:r>
              <a:rPr lang="en-US" dirty="0" smtClean="0"/>
              <a:t> and a bull for Genius) are being led by two </a:t>
            </a:r>
            <a:r>
              <a:rPr lang="en-US" i="1" dirty="0" err="1" smtClean="0"/>
              <a:t>victimarii</a:t>
            </a:r>
            <a:r>
              <a:rPr lang="en-US" dirty="0" smtClean="0"/>
              <a:t>, there is also the </a:t>
            </a:r>
            <a:r>
              <a:rPr lang="en-US" i="1" dirty="0" err="1" smtClean="0"/>
              <a:t>lictor</a:t>
            </a:r>
            <a:r>
              <a:rPr lang="en-US" dirty="0" smtClean="0"/>
              <a:t> and the flute player</a:t>
            </a:r>
          </a:p>
          <a:p>
            <a:r>
              <a:rPr lang="en-US" u="sng" dirty="0" smtClean="0"/>
              <a:t>back</a:t>
            </a:r>
            <a:r>
              <a:rPr lang="en-US" dirty="0" smtClean="0"/>
              <a:t>: three </a:t>
            </a:r>
            <a:r>
              <a:rPr lang="en-US" i="1" dirty="0" err="1" smtClean="0"/>
              <a:t>ministri</a:t>
            </a:r>
            <a:r>
              <a:rPr lang="en-US" dirty="0" smtClean="0"/>
              <a:t> are receiving </a:t>
            </a:r>
            <a:r>
              <a:rPr lang="en-US" dirty="0" err="1" smtClean="0"/>
              <a:t>stauettes</a:t>
            </a:r>
            <a:r>
              <a:rPr lang="en-US" dirty="0" smtClean="0"/>
              <a:t> of the </a:t>
            </a:r>
            <a:r>
              <a:rPr lang="en-US" i="1" dirty="0" err="1" smtClean="0"/>
              <a:t>Lares</a:t>
            </a:r>
            <a:r>
              <a:rPr lang="en-US" dirty="0" smtClean="0"/>
              <a:t> from a man in toga, taller than them, </a:t>
            </a:r>
            <a:r>
              <a:rPr lang="en-US" i="1" dirty="0" err="1" smtClean="0"/>
              <a:t>velato</a:t>
            </a:r>
            <a:r>
              <a:rPr lang="en-US" i="1" dirty="0" smtClean="0"/>
              <a:t> </a:t>
            </a:r>
            <a:r>
              <a:rPr lang="en-US" i="1" dirty="0" err="1" smtClean="0"/>
              <a:t>capite</a:t>
            </a:r>
            <a:r>
              <a:rPr lang="en-US" dirty="0" smtClean="0"/>
              <a:t>. He must be Augustus himself, accompanied by the princes Gaius Caesar and </a:t>
            </a:r>
            <a:r>
              <a:rPr lang="en-US" dirty="0" err="1" smtClean="0"/>
              <a:t>Lucius</a:t>
            </a:r>
            <a:r>
              <a:rPr lang="en-US" dirty="0" smtClean="0"/>
              <a:t> Caesar. </a:t>
            </a:r>
          </a:p>
          <a:p>
            <a:r>
              <a:rPr lang="en-US" dirty="0" smtClean="0"/>
              <a:t>Identification: the person offers the statuettes of the </a:t>
            </a:r>
            <a:r>
              <a:rPr lang="en-US" dirty="0" err="1" smtClean="0"/>
              <a:t>Lares</a:t>
            </a:r>
            <a:r>
              <a:rPr lang="en-US" dirty="0" smtClean="0"/>
              <a:t> only, and not the one of his own Genius.</a:t>
            </a:r>
          </a:p>
          <a:p>
            <a:endParaRPr lang="en-US" dirty="0" smtClean="0"/>
          </a:p>
        </p:txBody>
      </p:sp>
      <p:pic>
        <p:nvPicPr>
          <p:cNvPr id="3" name="Obrázek 2" descr="vicus aescletus.jpg"/>
          <p:cNvPicPr>
            <a:picLocks noChangeAspect="1"/>
          </p:cNvPicPr>
          <p:nvPr/>
        </p:nvPicPr>
        <p:blipFill>
          <a:blip r:embed="rId2"/>
          <a:srcRect r="53246"/>
          <a:stretch>
            <a:fillRect/>
          </a:stretch>
        </p:blipFill>
        <p:spPr>
          <a:xfrm>
            <a:off x="3071802" y="2714620"/>
            <a:ext cx="2571768" cy="40430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1"/>
            <a:ext cx="9144000" cy="3139321"/>
          </a:xfrm>
          <a:prstGeom prst="rect">
            <a:avLst/>
          </a:prstGeom>
          <a:noFill/>
        </p:spPr>
        <p:txBody>
          <a:bodyPr wrap="square" rtlCol="0">
            <a:spAutoFit/>
          </a:bodyPr>
          <a:lstStyle/>
          <a:p>
            <a:pPr marL="342900" indent="-342900">
              <a:buAutoNum type="arabicPeriod" startAt="3"/>
            </a:pPr>
            <a:r>
              <a:rPr lang="en-US" dirty="0" smtClean="0"/>
              <a:t>The Sorrento base, late Augustan, after 12 BC</a:t>
            </a:r>
          </a:p>
          <a:p>
            <a:pPr marL="342900" indent="-342900"/>
            <a:endParaRPr lang="en-US" dirty="0" smtClean="0"/>
          </a:p>
          <a:p>
            <a:pPr marL="342900" indent="-342900">
              <a:buFontTx/>
              <a:buChar char="-"/>
            </a:pPr>
            <a:r>
              <a:rPr lang="en-US" dirty="0" smtClean="0"/>
              <a:t>Reference: the state religion, divine ancestors of the Julian family and Augustus’ personal protector - Apollo</a:t>
            </a:r>
          </a:p>
          <a:p>
            <a:endParaRPr lang="en-US" dirty="0" smtClean="0"/>
          </a:p>
          <a:p>
            <a:r>
              <a:rPr lang="en-US" u="sng" dirty="0" smtClean="0"/>
              <a:t>The primary side</a:t>
            </a:r>
            <a:r>
              <a:rPr lang="en-US" dirty="0" smtClean="0"/>
              <a:t>: the Vestal Virgins in procession towards a seated </a:t>
            </a:r>
            <a:r>
              <a:rPr lang="en-US" dirty="0" err="1" smtClean="0"/>
              <a:t>Vesta</a:t>
            </a:r>
            <a:r>
              <a:rPr lang="en-US" dirty="0" smtClean="0"/>
              <a:t>. In the background – a Ionic portico and a round shrine, continues to the short side</a:t>
            </a:r>
          </a:p>
          <a:p>
            <a:r>
              <a:rPr lang="en-US" u="sng" dirty="0" smtClean="0"/>
              <a:t>The short side</a:t>
            </a:r>
            <a:r>
              <a:rPr lang="en-US" dirty="0" smtClean="0"/>
              <a:t>: Augustus’ house identified by the </a:t>
            </a:r>
            <a:r>
              <a:rPr lang="en-US" i="1" dirty="0" smtClean="0"/>
              <a:t>corona </a:t>
            </a:r>
            <a:r>
              <a:rPr lang="en-US" i="1" dirty="0" err="1" smtClean="0"/>
              <a:t>civica</a:t>
            </a:r>
            <a:r>
              <a:rPr lang="en-US" i="1" dirty="0" smtClean="0"/>
              <a:t> </a:t>
            </a:r>
            <a:r>
              <a:rPr lang="en-US" dirty="0" smtClean="0"/>
              <a:t>– Mars </a:t>
            </a:r>
            <a:r>
              <a:rPr lang="en-US" dirty="0" err="1" smtClean="0"/>
              <a:t>Ultor</a:t>
            </a:r>
            <a:r>
              <a:rPr lang="en-US" dirty="0" smtClean="0"/>
              <a:t>, Amor, Venus (?), Genius</a:t>
            </a:r>
          </a:p>
          <a:p>
            <a:r>
              <a:rPr lang="en-US" u="sng" dirty="0" smtClean="0"/>
              <a:t>The other short side</a:t>
            </a:r>
            <a:r>
              <a:rPr lang="en-US" dirty="0" smtClean="0"/>
              <a:t>: Diana, Apollo and </a:t>
            </a:r>
            <a:r>
              <a:rPr lang="en-US" dirty="0" err="1" smtClean="0"/>
              <a:t>Leto</a:t>
            </a:r>
            <a:endParaRPr lang="en-US" dirty="0" smtClean="0"/>
          </a:p>
          <a:p>
            <a:r>
              <a:rPr lang="en-US" u="sng" dirty="0" smtClean="0"/>
              <a:t>The back side</a:t>
            </a:r>
            <a:r>
              <a:rPr lang="en-US" dirty="0" smtClean="0"/>
              <a:t>: Cybele with her lion and a dancing male figure (traditional in her cult)</a:t>
            </a:r>
          </a:p>
        </p:txBody>
      </p:sp>
      <p:pic>
        <p:nvPicPr>
          <p:cNvPr id="5" name="Obrázek 4" descr="sorrento base 2.jpg"/>
          <p:cNvPicPr>
            <a:picLocks noChangeAspect="1"/>
          </p:cNvPicPr>
          <p:nvPr/>
        </p:nvPicPr>
        <p:blipFill>
          <a:blip r:embed="rId2"/>
          <a:srcRect r="37453" b="31039"/>
          <a:stretch>
            <a:fillRect/>
          </a:stretch>
        </p:blipFill>
        <p:spPr>
          <a:xfrm>
            <a:off x="2214546" y="3253324"/>
            <a:ext cx="4286280" cy="312713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28728" y="357166"/>
            <a:ext cx="6715172" cy="50006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5" name="TextovéPole 4"/>
          <p:cNvSpPr txBox="1"/>
          <p:nvPr/>
        </p:nvSpPr>
        <p:spPr>
          <a:xfrm>
            <a:off x="1357290" y="428604"/>
            <a:ext cx="6858048" cy="369332"/>
          </a:xfrm>
          <a:prstGeom prst="rect">
            <a:avLst/>
          </a:prstGeom>
          <a:noFill/>
        </p:spPr>
        <p:txBody>
          <a:bodyPr wrap="square" rtlCol="0">
            <a:spAutoFit/>
          </a:bodyPr>
          <a:lstStyle/>
          <a:p>
            <a:pPr algn="ctr"/>
            <a:r>
              <a:rPr lang="cs-CZ" dirty="0" err="1" smtClean="0"/>
              <a:t>The</a:t>
            </a:r>
            <a:r>
              <a:rPr lang="cs-CZ" dirty="0" smtClean="0"/>
              <a:t> </a:t>
            </a:r>
            <a:r>
              <a:rPr lang="cs-CZ" dirty="0" err="1" smtClean="0"/>
              <a:t>emperor</a:t>
            </a:r>
            <a:r>
              <a:rPr lang="cs-CZ" dirty="0" smtClean="0"/>
              <a:t> </a:t>
            </a:r>
            <a:r>
              <a:rPr lang="cs-CZ" dirty="0" err="1" smtClean="0"/>
              <a:t>cult</a:t>
            </a:r>
            <a:r>
              <a:rPr lang="cs-CZ" dirty="0" smtClean="0"/>
              <a:t> </a:t>
            </a:r>
            <a:r>
              <a:rPr lang="cs-CZ" dirty="0" err="1" smtClean="0"/>
              <a:t>is</a:t>
            </a:r>
            <a:r>
              <a:rPr lang="cs-CZ" dirty="0" smtClean="0"/>
              <a:t> </a:t>
            </a:r>
            <a:r>
              <a:rPr lang="cs-CZ" dirty="0" err="1" smtClean="0"/>
              <a:t>the</a:t>
            </a:r>
            <a:r>
              <a:rPr lang="cs-CZ" dirty="0" smtClean="0"/>
              <a:t> </a:t>
            </a:r>
            <a:r>
              <a:rPr lang="cs-CZ" dirty="0" err="1" smtClean="0"/>
              <a:t>practice</a:t>
            </a:r>
            <a:r>
              <a:rPr lang="cs-CZ" dirty="0" smtClean="0"/>
              <a:t> </a:t>
            </a:r>
            <a:r>
              <a:rPr lang="cs-CZ" dirty="0" err="1" smtClean="0"/>
              <a:t>of</a:t>
            </a:r>
            <a:r>
              <a:rPr lang="cs-CZ" dirty="0" smtClean="0"/>
              <a:t> </a:t>
            </a:r>
            <a:r>
              <a:rPr lang="cs-CZ" dirty="0" err="1" smtClean="0"/>
              <a:t>assimilating</a:t>
            </a:r>
            <a:r>
              <a:rPr lang="cs-CZ" dirty="0" smtClean="0"/>
              <a:t> </a:t>
            </a:r>
            <a:r>
              <a:rPr lang="cs-CZ" dirty="0" err="1" smtClean="0"/>
              <a:t>emperor</a:t>
            </a:r>
            <a:r>
              <a:rPr lang="cs-CZ" dirty="0" smtClean="0"/>
              <a:t> </a:t>
            </a:r>
            <a:r>
              <a:rPr lang="cs-CZ" dirty="0" err="1" smtClean="0"/>
              <a:t>and</a:t>
            </a:r>
            <a:r>
              <a:rPr lang="cs-CZ" dirty="0" smtClean="0"/>
              <a:t> </a:t>
            </a:r>
            <a:r>
              <a:rPr lang="cs-CZ" dirty="0" err="1" smtClean="0"/>
              <a:t>deity</a:t>
            </a:r>
            <a:endParaRPr lang="cs-CZ" dirty="0"/>
          </a:p>
        </p:txBody>
      </p:sp>
      <p:sp>
        <p:nvSpPr>
          <p:cNvPr id="6" name="TextovéPole 5"/>
          <p:cNvSpPr txBox="1"/>
          <p:nvPr/>
        </p:nvSpPr>
        <p:spPr>
          <a:xfrm>
            <a:off x="0" y="1071546"/>
            <a:ext cx="3286148" cy="1077218"/>
          </a:xfrm>
          <a:prstGeom prst="rect">
            <a:avLst/>
          </a:prstGeom>
          <a:noFill/>
        </p:spPr>
        <p:txBody>
          <a:bodyPr wrap="square" rtlCol="0">
            <a:spAutoFit/>
          </a:bodyPr>
          <a:lstStyle/>
          <a:p>
            <a:r>
              <a:rPr lang="cs-CZ" sz="1600" dirty="0" smtClean="0"/>
              <a:t>In </a:t>
            </a:r>
            <a:r>
              <a:rPr lang="cs-CZ" sz="1600" dirty="0" err="1" smtClean="0"/>
              <a:t>the</a:t>
            </a:r>
            <a:r>
              <a:rPr lang="cs-CZ" sz="1600" dirty="0" smtClean="0"/>
              <a:t> </a:t>
            </a:r>
            <a:r>
              <a:rPr lang="cs-CZ" sz="1600" dirty="0" err="1" smtClean="0"/>
              <a:t>Hellenistic</a:t>
            </a:r>
            <a:r>
              <a:rPr lang="cs-CZ" sz="1600" dirty="0" smtClean="0"/>
              <a:t> </a:t>
            </a:r>
            <a:r>
              <a:rPr lang="cs-CZ" sz="1600" dirty="0" err="1" smtClean="0"/>
              <a:t>world</a:t>
            </a:r>
            <a:r>
              <a:rPr lang="cs-CZ" sz="1600" dirty="0" smtClean="0"/>
              <a:t> </a:t>
            </a:r>
            <a:r>
              <a:rPr lang="en-US" sz="1600" dirty="0" err="1" smtClean="0"/>
              <a:t>i</a:t>
            </a:r>
            <a:r>
              <a:rPr lang="cs-CZ" sz="1600" dirty="0" smtClean="0"/>
              <a:t>n 307 BC </a:t>
            </a:r>
            <a:r>
              <a:rPr lang="cs-CZ" sz="1600" dirty="0" err="1" smtClean="0"/>
              <a:t>the</a:t>
            </a:r>
            <a:r>
              <a:rPr lang="cs-CZ" sz="1600" dirty="0" smtClean="0"/>
              <a:t> </a:t>
            </a:r>
            <a:r>
              <a:rPr lang="cs-CZ" sz="1600" dirty="0" err="1" smtClean="0"/>
              <a:t>hymn</a:t>
            </a:r>
            <a:r>
              <a:rPr lang="cs-CZ" sz="1600" dirty="0" smtClean="0"/>
              <a:t> </a:t>
            </a:r>
            <a:r>
              <a:rPr lang="cs-CZ" sz="1600" dirty="0" err="1" smtClean="0"/>
              <a:t>sung</a:t>
            </a:r>
            <a:r>
              <a:rPr lang="cs-CZ" sz="1600" dirty="0" smtClean="0"/>
              <a:t> in </a:t>
            </a:r>
            <a:r>
              <a:rPr lang="cs-CZ" sz="1600" dirty="0" err="1" smtClean="0"/>
              <a:t>honour</a:t>
            </a:r>
            <a:r>
              <a:rPr lang="cs-CZ" sz="1600" dirty="0" smtClean="0"/>
              <a:t> </a:t>
            </a:r>
            <a:r>
              <a:rPr lang="cs-CZ" sz="1600" dirty="0" err="1" smtClean="0"/>
              <a:t>of</a:t>
            </a:r>
            <a:r>
              <a:rPr lang="cs-CZ" sz="1600" dirty="0" smtClean="0"/>
              <a:t> </a:t>
            </a:r>
            <a:r>
              <a:rPr lang="cs-CZ" sz="1600" dirty="0" err="1" smtClean="0"/>
              <a:t>Demetrius</a:t>
            </a:r>
            <a:r>
              <a:rPr lang="cs-CZ" sz="1600" dirty="0" smtClean="0"/>
              <a:t> </a:t>
            </a:r>
            <a:r>
              <a:rPr lang="cs-CZ" sz="1600" dirty="0" err="1" smtClean="0"/>
              <a:t>Polirocetes</a:t>
            </a:r>
            <a:r>
              <a:rPr lang="cs-CZ" sz="1600" dirty="0" smtClean="0"/>
              <a:t> </a:t>
            </a:r>
            <a:r>
              <a:rPr lang="cs-CZ" sz="1600" dirty="0" smtClean="0"/>
              <a:t>i</a:t>
            </a:r>
            <a:r>
              <a:rPr lang="en-US" sz="1600" dirty="0" smtClean="0"/>
              <a:t>s</a:t>
            </a:r>
            <a:r>
              <a:rPr lang="cs-CZ" sz="1600" dirty="0" smtClean="0"/>
              <a:t> </a:t>
            </a:r>
            <a:r>
              <a:rPr lang="cs-CZ" sz="1600" dirty="0" err="1" smtClean="0"/>
              <a:t>the</a:t>
            </a:r>
            <a:r>
              <a:rPr lang="cs-CZ" sz="1600" dirty="0" smtClean="0"/>
              <a:t> </a:t>
            </a:r>
            <a:r>
              <a:rPr lang="cs-CZ" sz="1600" dirty="0" err="1" smtClean="0"/>
              <a:t>earliest</a:t>
            </a:r>
            <a:r>
              <a:rPr lang="cs-CZ" sz="1600" dirty="0" smtClean="0"/>
              <a:t> </a:t>
            </a:r>
            <a:r>
              <a:rPr lang="cs-CZ" sz="1600" dirty="0" err="1" smtClean="0"/>
              <a:t>attestation</a:t>
            </a:r>
            <a:r>
              <a:rPr lang="cs-CZ" sz="1600" dirty="0" smtClean="0"/>
              <a:t> </a:t>
            </a:r>
            <a:r>
              <a:rPr lang="cs-CZ" sz="1600" dirty="0" err="1" smtClean="0"/>
              <a:t>of</a:t>
            </a:r>
            <a:r>
              <a:rPr lang="cs-CZ" sz="1600" dirty="0" smtClean="0"/>
              <a:t> </a:t>
            </a:r>
            <a:r>
              <a:rPr lang="cs-CZ" sz="1600" dirty="0" err="1" smtClean="0"/>
              <a:t>the</a:t>
            </a:r>
            <a:r>
              <a:rPr lang="cs-CZ" sz="1600" dirty="0" smtClean="0"/>
              <a:t> </a:t>
            </a:r>
            <a:r>
              <a:rPr lang="cs-CZ" sz="1600" dirty="0" err="1" smtClean="0"/>
              <a:t>rules</a:t>
            </a:r>
            <a:r>
              <a:rPr lang="cs-CZ" sz="1600" dirty="0" smtClean="0"/>
              <a:t> as a </a:t>
            </a:r>
            <a:r>
              <a:rPr lang="en-US" sz="1600" dirty="0" smtClean="0"/>
              <a:t>“present god”.</a:t>
            </a:r>
            <a:endParaRPr lang="cs-CZ" sz="1600" dirty="0"/>
          </a:p>
        </p:txBody>
      </p:sp>
      <p:sp>
        <p:nvSpPr>
          <p:cNvPr id="7" name="TextovéPole 6"/>
          <p:cNvSpPr txBox="1"/>
          <p:nvPr/>
        </p:nvSpPr>
        <p:spPr>
          <a:xfrm>
            <a:off x="3143240" y="1071546"/>
            <a:ext cx="3071834" cy="2357454"/>
          </a:xfrm>
          <a:prstGeom prst="rect">
            <a:avLst/>
          </a:prstGeom>
          <a:noFill/>
        </p:spPr>
        <p:txBody>
          <a:bodyPr wrap="square" rtlCol="0">
            <a:spAutoFit/>
          </a:bodyPr>
          <a:lstStyle/>
          <a:p>
            <a:r>
              <a:rPr lang="en-US" sz="1600" dirty="0" smtClean="0"/>
              <a:t>The great leap from the cult of the deceased ancestors to the veneration of living men takes place in Egypt, where the ruler cult is the strongest in the 14</a:t>
            </a:r>
            <a:r>
              <a:rPr lang="en-US" sz="1600" baseline="30000" dirty="0" smtClean="0"/>
              <a:t>th</a:t>
            </a:r>
            <a:r>
              <a:rPr lang="en-US" sz="1600" dirty="0" smtClean="0"/>
              <a:t> year of the reign of Ptolemy II </a:t>
            </a:r>
            <a:r>
              <a:rPr lang="en-US" sz="1600" dirty="0" err="1" smtClean="0"/>
              <a:t>Philadelphus</a:t>
            </a:r>
            <a:r>
              <a:rPr lang="en-US" sz="1600" dirty="0" smtClean="0"/>
              <a:t>, when the living siblings Ptolemy II and his sister/wife </a:t>
            </a:r>
            <a:r>
              <a:rPr lang="en-US" sz="1600" dirty="0" err="1" smtClean="0"/>
              <a:t>Arsinoe</a:t>
            </a:r>
            <a:r>
              <a:rPr lang="en-US" sz="1600" dirty="0" smtClean="0"/>
              <a:t> II were deified.</a:t>
            </a:r>
            <a:endParaRPr lang="cs-CZ" sz="1600" dirty="0"/>
          </a:p>
        </p:txBody>
      </p:sp>
      <p:sp>
        <p:nvSpPr>
          <p:cNvPr id="8" name="TextovéPole 7"/>
          <p:cNvSpPr txBox="1"/>
          <p:nvPr/>
        </p:nvSpPr>
        <p:spPr>
          <a:xfrm>
            <a:off x="6215074" y="1071546"/>
            <a:ext cx="2928926" cy="1857388"/>
          </a:xfrm>
          <a:prstGeom prst="rect">
            <a:avLst/>
          </a:prstGeom>
          <a:noFill/>
        </p:spPr>
        <p:txBody>
          <a:bodyPr wrap="square" rtlCol="0">
            <a:spAutoFit/>
          </a:bodyPr>
          <a:lstStyle/>
          <a:p>
            <a:r>
              <a:rPr lang="en-US" sz="1600" dirty="0" smtClean="0"/>
              <a:t>In the Greek cities the divine cult of individual citizens can be found towards the end of the 2</a:t>
            </a:r>
            <a:r>
              <a:rPr lang="en-US" sz="1600" baseline="30000" dirty="0" smtClean="0"/>
              <a:t>nd</a:t>
            </a:r>
            <a:r>
              <a:rPr lang="en-US" sz="1600" dirty="0" smtClean="0"/>
              <a:t> century BC, one of the earliest cases is the cult of </a:t>
            </a:r>
            <a:r>
              <a:rPr lang="en-US" sz="1600" dirty="0" err="1" smtClean="0"/>
              <a:t>Diodorus</a:t>
            </a:r>
            <a:r>
              <a:rPr lang="en-US" sz="1600" dirty="0" smtClean="0"/>
              <a:t> </a:t>
            </a:r>
            <a:r>
              <a:rPr lang="en-US" sz="1600" dirty="0" err="1" smtClean="0"/>
              <a:t>Pasparos</a:t>
            </a:r>
            <a:r>
              <a:rPr lang="en-US" sz="1600" dirty="0" smtClean="0"/>
              <a:t> at </a:t>
            </a:r>
            <a:r>
              <a:rPr lang="en-US" sz="1600" dirty="0" err="1" smtClean="0"/>
              <a:t>Pergamon</a:t>
            </a:r>
            <a:r>
              <a:rPr lang="en-US" sz="1600" dirty="0" smtClean="0"/>
              <a:t>.</a:t>
            </a:r>
          </a:p>
          <a:p>
            <a:endParaRPr lang="cs-CZ" dirty="0"/>
          </a:p>
        </p:txBody>
      </p:sp>
      <p:sp>
        <p:nvSpPr>
          <p:cNvPr id="9" name="Obdélník 8"/>
          <p:cNvSpPr/>
          <p:nvPr/>
        </p:nvSpPr>
        <p:spPr>
          <a:xfrm>
            <a:off x="0" y="1071546"/>
            <a:ext cx="3143240" cy="107157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14678" y="1071546"/>
            <a:ext cx="2928958" cy="228601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286512" y="1071546"/>
            <a:ext cx="2772000" cy="157163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ovací šipka 11"/>
          <p:cNvCxnSpPr>
            <a:stCxn id="4" idx="2"/>
            <a:endCxn id="9" idx="0"/>
          </p:cNvCxnSpPr>
          <p:nvPr/>
        </p:nvCxnSpPr>
        <p:spPr>
          <a:xfrm rot="5400000">
            <a:off x="3071810" y="-642958"/>
            <a:ext cx="214314" cy="32146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Přímá spojovací šipka 12"/>
          <p:cNvCxnSpPr>
            <a:stCxn id="4" idx="2"/>
            <a:endCxn id="10" idx="0"/>
          </p:cNvCxnSpPr>
          <p:nvPr/>
        </p:nvCxnSpPr>
        <p:spPr>
          <a:xfrm rot="5400000">
            <a:off x="4625579" y="910811"/>
            <a:ext cx="214314" cy="1071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Přímá spojovací šipka 13"/>
          <p:cNvCxnSpPr>
            <a:stCxn id="4" idx="2"/>
            <a:endCxn id="11" idx="0"/>
          </p:cNvCxnSpPr>
          <p:nvPr/>
        </p:nvCxnSpPr>
        <p:spPr>
          <a:xfrm rot="16200000" flipH="1">
            <a:off x="6122256" y="-478710"/>
            <a:ext cx="214314" cy="2886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ovéPole 14"/>
          <p:cNvSpPr txBox="1"/>
          <p:nvPr/>
        </p:nvSpPr>
        <p:spPr>
          <a:xfrm>
            <a:off x="6336000" y="2928934"/>
            <a:ext cx="2808000" cy="2062103"/>
          </a:xfrm>
          <a:prstGeom prst="rect">
            <a:avLst/>
          </a:prstGeom>
          <a:noFill/>
        </p:spPr>
        <p:txBody>
          <a:bodyPr wrap="square" rtlCol="0">
            <a:spAutoFit/>
          </a:bodyPr>
          <a:lstStyle/>
          <a:p>
            <a:r>
              <a:rPr lang="en-US" sz="1600" dirty="0" smtClean="0"/>
              <a:t>Also in the Roman world, in private/public relations, it had been usual for a long time to address a man with emphatic epithets and to </a:t>
            </a:r>
            <a:r>
              <a:rPr lang="en-US" sz="1600" dirty="0" err="1" smtClean="0"/>
              <a:t>honour</a:t>
            </a:r>
            <a:r>
              <a:rPr lang="en-US" sz="1600" dirty="0" smtClean="0"/>
              <a:t> him: this is the case of the relation </a:t>
            </a:r>
            <a:r>
              <a:rPr lang="en-US" sz="1600" dirty="0" err="1" smtClean="0"/>
              <a:t>patronus</a:t>
            </a:r>
            <a:r>
              <a:rPr lang="en-US" sz="1600" dirty="0" smtClean="0"/>
              <a:t>/</a:t>
            </a:r>
            <a:r>
              <a:rPr lang="en-US" sz="1600" dirty="0" err="1" smtClean="0"/>
              <a:t>cliens</a:t>
            </a:r>
            <a:r>
              <a:rPr lang="en-US" sz="1600" dirty="0" smtClean="0"/>
              <a:t>, the patron is the benefactor of his clients</a:t>
            </a:r>
            <a:endParaRPr lang="cs-CZ" sz="1600" dirty="0"/>
          </a:p>
        </p:txBody>
      </p:sp>
      <p:sp>
        <p:nvSpPr>
          <p:cNvPr id="16" name="Obdélník 15"/>
          <p:cNvSpPr/>
          <p:nvPr/>
        </p:nvSpPr>
        <p:spPr>
          <a:xfrm>
            <a:off x="3786182" y="5214950"/>
            <a:ext cx="2520000" cy="1357322"/>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6"/>
          <p:cNvSpPr txBox="1"/>
          <p:nvPr/>
        </p:nvSpPr>
        <p:spPr>
          <a:xfrm>
            <a:off x="3786182" y="5214950"/>
            <a:ext cx="2571768" cy="1323439"/>
          </a:xfrm>
          <a:prstGeom prst="rect">
            <a:avLst/>
          </a:prstGeom>
          <a:noFill/>
          <a:effectLst/>
        </p:spPr>
        <p:txBody>
          <a:bodyPr wrap="square" rtlCol="0">
            <a:spAutoFit/>
          </a:bodyPr>
          <a:lstStyle/>
          <a:p>
            <a:r>
              <a:rPr lang="en-US" sz="1600" dirty="0" smtClean="0"/>
              <a:t>The object of worship in the household was the Genius of the paterfamilias. The worshippers were freedmen and slaves.</a:t>
            </a:r>
            <a:endParaRPr lang="cs-CZ" sz="1600" dirty="0"/>
          </a:p>
        </p:txBody>
      </p:sp>
      <p:sp>
        <p:nvSpPr>
          <p:cNvPr id="18" name="TextovéPole 17"/>
          <p:cNvSpPr txBox="1"/>
          <p:nvPr/>
        </p:nvSpPr>
        <p:spPr>
          <a:xfrm>
            <a:off x="6572264" y="5357826"/>
            <a:ext cx="2428892" cy="1077218"/>
          </a:xfrm>
          <a:prstGeom prst="rect">
            <a:avLst/>
          </a:prstGeom>
          <a:noFill/>
        </p:spPr>
        <p:txBody>
          <a:bodyPr wrap="square" rtlCol="0">
            <a:spAutoFit/>
          </a:bodyPr>
          <a:lstStyle/>
          <a:p>
            <a:r>
              <a:rPr lang="en-US" sz="1600" dirty="0" smtClean="0"/>
              <a:t>The development of intersections between the ideology of patronage and of Hellenistic kingship.</a:t>
            </a:r>
            <a:endParaRPr lang="cs-CZ" sz="1600" dirty="0"/>
          </a:p>
        </p:txBody>
      </p:sp>
      <p:sp>
        <p:nvSpPr>
          <p:cNvPr id="19" name="Obdélník 18"/>
          <p:cNvSpPr/>
          <p:nvPr/>
        </p:nvSpPr>
        <p:spPr>
          <a:xfrm>
            <a:off x="6357950" y="2928934"/>
            <a:ext cx="2664000" cy="208800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6572264" y="5357826"/>
            <a:ext cx="2340000" cy="1080000"/>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šipka 20"/>
          <p:cNvCxnSpPr>
            <a:stCxn id="11" idx="2"/>
            <a:endCxn id="19" idx="0"/>
          </p:cNvCxnSpPr>
          <p:nvPr/>
        </p:nvCxnSpPr>
        <p:spPr>
          <a:xfrm rot="16200000" flipH="1">
            <a:off x="7538355" y="2777339"/>
            <a:ext cx="285752" cy="17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Přímá spojovací šipka 21"/>
          <p:cNvCxnSpPr>
            <a:stCxn id="19" idx="2"/>
            <a:endCxn id="17" idx="0"/>
          </p:cNvCxnSpPr>
          <p:nvPr/>
        </p:nvCxnSpPr>
        <p:spPr>
          <a:xfrm rot="5400000">
            <a:off x="6282000" y="3807000"/>
            <a:ext cx="198016" cy="2617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Přímá spojovací šipka 22"/>
          <p:cNvCxnSpPr>
            <a:stCxn id="19" idx="2"/>
            <a:endCxn id="20" idx="0"/>
          </p:cNvCxnSpPr>
          <p:nvPr/>
        </p:nvCxnSpPr>
        <p:spPr>
          <a:xfrm rot="16200000" flipH="1">
            <a:off x="7545661" y="5161223"/>
            <a:ext cx="340892" cy="52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5" grpId="0" build="p"/>
      <p:bldP spid="17" grpId="0" build="p"/>
      <p:bldP spid="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sorrento base.jpg"/>
          <p:cNvPicPr>
            <a:picLocks noChangeAspect="1"/>
          </p:cNvPicPr>
          <p:nvPr/>
        </p:nvPicPr>
        <p:blipFill>
          <a:blip r:embed="rId2"/>
          <a:srcRect l="62547"/>
          <a:stretch>
            <a:fillRect/>
          </a:stretch>
        </p:blipFill>
        <p:spPr>
          <a:xfrm>
            <a:off x="5572132" y="428604"/>
            <a:ext cx="3356073" cy="5929354"/>
          </a:xfrm>
          <a:prstGeom prst="rect">
            <a:avLst/>
          </a:prstGeom>
        </p:spPr>
      </p:pic>
      <p:sp>
        <p:nvSpPr>
          <p:cNvPr id="3" name="Obdélník 2"/>
          <p:cNvSpPr/>
          <p:nvPr/>
        </p:nvSpPr>
        <p:spPr>
          <a:xfrm>
            <a:off x="0" y="0"/>
            <a:ext cx="5214942" cy="6186309"/>
          </a:xfrm>
          <a:prstGeom prst="rect">
            <a:avLst/>
          </a:prstGeom>
        </p:spPr>
        <p:txBody>
          <a:bodyPr wrap="square">
            <a:spAutoFit/>
          </a:bodyPr>
          <a:lstStyle/>
          <a:p>
            <a:endParaRPr lang="en-US" dirty="0" smtClean="0"/>
          </a:p>
          <a:p>
            <a:r>
              <a:rPr lang="en-US" b="1" dirty="0" smtClean="0"/>
              <a:t>The seated figure holding </a:t>
            </a:r>
            <a:r>
              <a:rPr lang="en-US" b="1" i="1" dirty="0" smtClean="0"/>
              <a:t>cornucopia</a:t>
            </a:r>
            <a:r>
              <a:rPr lang="en-US" b="1" dirty="0" smtClean="0"/>
              <a:t>  </a:t>
            </a:r>
            <a:r>
              <a:rPr lang="en-US" dirty="0" smtClean="0"/>
              <a:t>in the middle – </a:t>
            </a:r>
            <a:r>
              <a:rPr lang="en-US" i="1" dirty="0" smtClean="0"/>
              <a:t>Genius</a:t>
            </a:r>
            <a:r>
              <a:rPr lang="en-US" dirty="0" smtClean="0"/>
              <a:t> (only divinity with this attribute), heroically semi-nude and youthful, probably </a:t>
            </a:r>
            <a:r>
              <a:rPr lang="en-US" i="1" dirty="0" smtClean="0"/>
              <a:t>Genius </a:t>
            </a:r>
            <a:r>
              <a:rPr lang="en-US" i="1" dirty="0" err="1" smtClean="0"/>
              <a:t>populi</a:t>
            </a:r>
            <a:r>
              <a:rPr lang="en-US" i="1" dirty="0" smtClean="0"/>
              <a:t> Romani </a:t>
            </a:r>
            <a:r>
              <a:rPr lang="en-US" dirty="0" smtClean="0"/>
              <a:t>(problem – usually grouped with </a:t>
            </a:r>
            <a:r>
              <a:rPr lang="en-US" dirty="0" err="1" smtClean="0"/>
              <a:t>Dea</a:t>
            </a:r>
            <a:r>
              <a:rPr lang="en-US" dirty="0" smtClean="0"/>
              <a:t> Roma or Genius </a:t>
            </a:r>
            <a:r>
              <a:rPr lang="en-US" dirty="0" err="1" smtClean="0"/>
              <a:t>senatus</a:t>
            </a:r>
            <a:r>
              <a:rPr lang="en-US" dirty="0" smtClean="0"/>
              <a:t>, not Mars or Venus)</a:t>
            </a:r>
          </a:p>
          <a:p>
            <a:endParaRPr lang="en-US" dirty="0" smtClean="0"/>
          </a:p>
          <a:p>
            <a:r>
              <a:rPr lang="en-US" dirty="0" smtClean="0"/>
              <a:t>Result: these two </a:t>
            </a:r>
            <a:r>
              <a:rPr lang="en-US" i="1" dirty="0" smtClean="0"/>
              <a:t>Genius </a:t>
            </a:r>
            <a:r>
              <a:rPr lang="en-US" i="1" dirty="0" err="1" smtClean="0"/>
              <a:t>populi</a:t>
            </a:r>
            <a:r>
              <a:rPr lang="en-US" i="1" dirty="0" smtClean="0"/>
              <a:t> Romani </a:t>
            </a:r>
            <a:r>
              <a:rPr lang="en-US" dirty="0" smtClean="0"/>
              <a:t>and </a:t>
            </a:r>
            <a:r>
              <a:rPr lang="en-US" i="1" dirty="0" smtClean="0"/>
              <a:t>Genius </a:t>
            </a:r>
            <a:r>
              <a:rPr lang="en-US" i="1" dirty="0" err="1" smtClean="0"/>
              <a:t>Augusti</a:t>
            </a:r>
            <a:r>
              <a:rPr lang="en-US" dirty="0" smtClean="0"/>
              <a:t> started being mixed up, indistinguishable without an inscription </a:t>
            </a:r>
          </a:p>
          <a:p>
            <a:endParaRPr lang="en-US" dirty="0" smtClean="0"/>
          </a:p>
          <a:p>
            <a:r>
              <a:rPr lang="en-US" dirty="0" smtClean="0"/>
              <a:t>Augustus and later emperors took over and exploited this figure.</a:t>
            </a:r>
          </a:p>
          <a:p>
            <a:endParaRPr lang="en-US" dirty="0" smtClean="0"/>
          </a:p>
          <a:p>
            <a:r>
              <a:rPr lang="en-US" dirty="0" smtClean="0"/>
              <a:t>A preparatory step by Augustus or by his supporters towards his </a:t>
            </a:r>
            <a:r>
              <a:rPr lang="en-US" i="1" dirty="0" smtClean="0"/>
              <a:t>Genius </a:t>
            </a:r>
            <a:r>
              <a:rPr lang="en-US" dirty="0" smtClean="0"/>
              <a:t>worship. </a:t>
            </a:r>
          </a:p>
          <a:p>
            <a:endParaRPr lang="en-US" dirty="0" smtClean="0"/>
          </a:p>
          <a:p>
            <a:r>
              <a:rPr lang="en-US" dirty="0" smtClean="0"/>
              <a:t>Continuity in iconography - innovation easier to accept – a good </a:t>
            </a:r>
            <a:r>
              <a:rPr lang="en-US" dirty="0" smtClean="0"/>
              <a:t>strategy.</a:t>
            </a:r>
            <a:endParaRPr lang="en-US" dirty="0" smtClean="0"/>
          </a:p>
          <a:p>
            <a:endParaRPr lang="en-US" dirty="0" smtClean="0"/>
          </a:p>
          <a:p>
            <a:r>
              <a:rPr lang="en-US" dirty="0" smtClean="0"/>
              <a:t>Other preparatory step – </a:t>
            </a:r>
            <a:r>
              <a:rPr lang="en-US" i="1" dirty="0" smtClean="0"/>
              <a:t>Genius</a:t>
            </a:r>
            <a:r>
              <a:rPr lang="en-US" dirty="0" smtClean="0"/>
              <a:t> received a bull as a sacrifice, previously bloodless.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4572000" cy="6463308"/>
          </a:xfrm>
          <a:prstGeom prst="rect">
            <a:avLst/>
          </a:prstGeom>
        </p:spPr>
        <p:txBody>
          <a:bodyPr>
            <a:spAutoFit/>
          </a:bodyPr>
          <a:lstStyle/>
          <a:p>
            <a:endParaRPr lang="en-US" i="1" dirty="0" smtClean="0"/>
          </a:p>
          <a:p>
            <a:r>
              <a:rPr lang="en-US" i="1" dirty="0" err="1" smtClean="0"/>
              <a:t>Lararia</a:t>
            </a:r>
            <a:r>
              <a:rPr lang="en-US" i="1" dirty="0" smtClean="0"/>
              <a:t> in Pompeii</a:t>
            </a:r>
          </a:p>
          <a:p>
            <a:r>
              <a:rPr lang="en-US" dirty="0" smtClean="0"/>
              <a:t>– decoration influenced by iconography of the Augustan </a:t>
            </a:r>
            <a:r>
              <a:rPr lang="en-US" dirty="0" err="1" smtClean="0"/>
              <a:t>compital</a:t>
            </a:r>
            <a:r>
              <a:rPr lang="en-US" dirty="0" smtClean="0"/>
              <a:t> cults</a:t>
            </a:r>
          </a:p>
          <a:p>
            <a:endParaRPr lang="en-US" dirty="0" smtClean="0"/>
          </a:p>
          <a:p>
            <a:r>
              <a:rPr lang="en-US" i="1" dirty="0" err="1" smtClean="0"/>
              <a:t>Lares</a:t>
            </a:r>
            <a:r>
              <a:rPr lang="en-US" dirty="0" smtClean="0"/>
              <a:t> – depicted with flanking laurels (reflecting laurel trees planted outside Augustus’ house)</a:t>
            </a:r>
          </a:p>
          <a:p>
            <a:pPr>
              <a:buFontTx/>
              <a:buChar char="-"/>
            </a:pPr>
            <a:r>
              <a:rPr lang="en-US" dirty="0" smtClean="0"/>
              <a:t> laurels taken after mechanically – without clear knowledge (four laurels)</a:t>
            </a:r>
          </a:p>
          <a:p>
            <a:pPr>
              <a:buFontTx/>
              <a:buChar char="-"/>
            </a:pPr>
            <a:r>
              <a:rPr lang="en-US" dirty="0" smtClean="0"/>
              <a:t> presumably this is the typical way how imperial imagery entered the iconography of domestic cults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The basic meaning of the imperial cult in the private sphere </a:t>
            </a:r>
            <a:r>
              <a:rPr lang="en-US" dirty="0" smtClean="0"/>
              <a:t>– integration of all citizens of the Roman empire, who, through the cult of the emperor, shared the same identity.</a:t>
            </a:r>
          </a:p>
        </p:txBody>
      </p:sp>
      <p:pic>
        <p:nvPicPr>
          <p:cNvPr id="3" name="Obrázek 2" descr="lararium lares 4 laures.jpg"/>
          <p:cNvPicPr>
            <a:picLocks noChangeAspect="1"/>
          </p:cNvPicPr>
          <p:nvPr/>
        </p:nvPicPr>
        <p:blipFill>
          <a:blip r:embed="rId2"/>
          <a:stretch>
            <a:fillRect/>
          </a:stretch>
        </p:blipFill>
        <p:spPr>
          <a:xfrm>
            <a:off x="4589845" y="357166"/>
            <a:ext cx="4554155" cy="607220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85728"/>
            <a:ext cx="8429684" cy="5909310"/>
          </a:xfrm>
          <a:prstGeom prst="rect">
            <a:avLst/>
          </a:prstGeom>
          <a:noFill/>
        </p:spPr>
        <p:txBody>
          <a:bodyPr wrap="square" rtlCol="0">
            <a:spAutoFit/>
          </a:bodyPr>
          <a:lstStyle/>
          <a:p>
            <a:r>
              <a:rPr lang="cs-CZ" dirty="0" smtClean="0"/>
              <a:t>PROVINCIAL AND MUNICIPAL LEVEL</a:t>
            </a:r>
          </a:p>
          <a:p>
            <a:r>
              <a:rPr lang="en-US" dirty="0" smtClean="0"/>
              <a:t>– no evidence that he was averse</a:t>
            </a:r>
          </a:p>
          <a:p>
            <a:r>
              <a:rPr lang="en-US" i="1" dirty="0" smtClean="0"/>
              <a:t>Municipal cults </a:t>
            </a:r>
            <a:r>
              <a:rPr lang="en-US" dirty="0" smtClean="0"/>
              <a:t>– no </a:t>
            </a:r>
            <a:r>
              <a:rPr lang="en-US" dirty="0" err="1" smtClean="0"/>
              <a:t>prohibiton</a:t>
            </a:r>
            <a:endParaRPr lang="en-US" dirty="0" smtClean="0"/>
          </a:p>
          <a:p>
            <a:r>
              <a:rPr lang="en-US" i="1" dirty="0" smtClean="0"/>
              <a:t>Provincial cults </a:t>
            </a:r>
            <a:r>
              <a:rPr lang="en-US" dirty="0" smtClean="0"/>
              <a:t>– insisted that Roma was worshipped with him in the same temple</a:t>
            </a:r>
            <a:endParaRPr lang="cs-CZ" dirty="0" smtClean="0"/>
          </a:p>
          <a:p>
            <a:endParaRPr lang="en-US" dirty="0" smtClean="0"/>
          </a:p>
          <a:p>
            <a:r>
              <a:rPr lang="en-US" u="sng" dirty="0" smtClean="0"/>
              <a:t>Epigraphic documentation </a:t>
            </a:r>
            <a:r>
              <a:rPr lang="en-US" dirty="0" smtClean="0"/>
              <a:t>– the cult of the Genius of Augustus already existed during his lifetime (in provinces, no question, in Rome – more conservative approach)</a:t>
            </a:r>
            <a:endParaRPr lang="cs-CZ" dirty="0" smtClean="0"/>
          </a:p>
          <a:p>
            <a:endParaRPr lang="en-US" dirty="0" smtClean="0"/>
          </a:p>
          <a:p>
            <a:pPr marL="342900" indent="-342900">
              <a:buAutoNum type="arabicPeriod"/>
            </a:pPr>
            <a:r>
              <a:rPr lang="en-US" i="1" dirty="0" smtClean="0"/>
              <a:t>Daily text on papyrus from </a:t>
            </a:r>
            <a:r>
              <a:rPr lang="en-US" i="1" dirty="0" err="1" smtClean="0"/>
              <a:t>Oxyrhynchus</a:t>
            </a:r>
            <a:r>
              <a:rPr lang="en-US" dirty="0" smtClean="0"/>
              <a:t> </a:t>
            </a:r>
          </a:p>
          <a:p>
            <a:pPr marL="342900" indent="-342900"/>
            <a:r>
              <a:rPr lang="en-US" dirty="0" smtClean="0"/>
              <a:t>	The </a:t>
            </a:r>
            <a:r>
              <a:rPr lang="cs-CZ" dirty="0" err="1" smtClean="0"/>
              <a:t>O</a:t>
            </a:r>
            <a:r>
              <a:rPr lang="en-US" dirty="0" err="1" smtClean="0"/>
              <a:t>xyrhynchus</a:t>
            </a:r>
            <a:r>
              <a:rPr lang="en-US" dirty="0" smtClean="0"/>
              <a:t> Papyri – a numerous group of </a:t>
            </a:r>
            <a:r>
              <a:rPr lang="en-US" dirty="0" err="1" smtClean="0"/>
              <a:t>manucsripts</a:t>
            </a:r>
            <a:r>
              <a:rPr lang="en-US" dirty="0" smtClean="0"/>
              <a:t> discovered by archaeologists at an ancient rubbish dump near </a:t>
            </a:r>
            <a:r>
              <a:rPr lang="en-US" dirty="0" err="1" smtClean="0"/>
              <a:t>Oxyrhynchus</a:t>
            </a:r>
            <a:r>
              <a:rPr lang="en-US" dirty="0" smtClean="0"/>
              <a:t> in Upper Egypt. </a:t>
            </a:r>
          </a:p>
          <a:p>
            <a:pPr marL="342900" indent="-342900"/>
            <a:r>
              <a:rPr lang="en-US" dirty="0" smtClean="0"/>
              <a:t>	date: from the 1</a:t>
            </a:r>
            <a:r>
              <a:rPr lang="en-US" baseline="30000" dirty="0" smtClean="0"/>
              <a:t>st</a:t>
            </a:r>
            <a:r>
              <a:rPr lang="en-US" dirty="0" smtClean="0"/>
              <a:t> to the 6</a:t>
            </a:r>
            <a:r>
              <a:rPr lang="en-US" baseline="30000" dirty="0" smtClean="0"/>
              <a:t>th</a:t>
            </a:r>
            <a:r>
              <a:rPr lang="en-US" dirty="0" smtClean="0"/>
              <a:t> century AD.</a:t>
            </a:r>
          </a:p>
          <a:p>
            <a:pPr marL="342900" indent="-342900"/>
            <a:r>
              <a:rPr lang="en-US" dirty="0" smtClean="0"/>
              <a:t>	thousands of Greek and Latin documents, letters and literary works</a:t>
            </a:r>
          </a:p>
          <a:p>
            <a:pPr marL="342900" indent="-342900"/>
            <a:endParaRPr lang="en-US" dirty="0" smtClean="0"/>
          </a:p>
          <a:p>
            <a:pPr marL="342900" indent="-342900"/>
            <a:r>
              <a:rPr lang="en-US" dirty="0" smtClean="0"/>
              <a:t>	</a:t>
            </a:r>
            <a:r>
              <a:rPr lang="en-US" i="1" dirty="0" err="1" smtClean="0"/>
              <a:t>Poxy</a:t>
            </a:r>
            <a:r>
              <a:rPr lang="en-US" i="1" dirty="0" smtClean="0"/>
              <a:t> 12, 1245</a:t>
            </a:r>
          </a:p>
          <a:p>
            <a:pPr marL="342900" indent="-342900"/>
            <a:r>
              <a:rPr lang="en-US" dirty="0" smtClean="0"/>
              <a:t>	The text is an old document, brought to light as waste paper, bearing an oath</a:t>
            </a:r>
          </a:p>
          <a:p>
            <a:pPr marL="342900" indent="-342900"/>
            <a:r>
              <a:rPr lang="en-US" dirty="0" smtClean="0"/>
              <a:t>	“</a:t>
            </a:r>
            <a:r>
              <a:rPr lang="en-US" i="1" dirty="0" smtClean="0"/>
              <a:t>in the name of Caesar [=Augustus], son of a god</a:t>
            </a:r>
            <a:r>
              <a:rPr lang="en-US" dirty="0" smtClean="0"/>
              <a:t>”.</a:t>
            </a:r>
          </a:p>
          <a:p>
            <a:endParaRPr lang="cs-CZ" dirty="0" smtClean="0"/>
          </a:p>
          <a:p>
            <a:endParaRPr lang="en-US"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5355312"/>
          </a:xfrm>
          <a:prstGeom prst="rect">
            <a:avLst/>
          </a:prstGeom>
        </p:spPr>
        <p:txBody>
          <a:bodyPr wrap="square">
            <a:spAutoFit/>
          </a:bodyPr>
          <a:lstStyle/>
          <a:p>
            <a:pPr marL="342900" indent="-342900">
              <a:buAutoNum type="arabicPeriod" startAt="2"/>
            </a:pPr>
            <a:endParaRPr lang="en-US" dirty="0" smtClean="0"/>
          </a:p>
          <a:p>
            <a:pPr marL="342900" indent="-342900">
              <a:buAutoNum type="arabicPeriod" startAt="2"/>
            </a:pPr>
            <a:r>
              <a:rPr lang="en-US" i="1" dirty="0" smtClean="0"/>
              <a:t>Official epigraphic document </a:t>
            </a:r>
          </a:p>
          <a:p>
            <a:pPr marL="342900" indent="-342900"/>
            <a:r>
              <a:rPr lang="en-US" dirty="0" smtClean="0"/>
              <a:t>	a decree issued in 9 BC by </a:t>
            </a:r>
            <a:r>
              <a:rPr lang="en-US" dirty="0" err="1" smtClean="0"/>
              <a:t>Paullus</a:t>
            </a:r>
            <a:r>
              <a:rPr lang="en-US" dirty="0" smtClean="0"/>
              <a:t> </a:t>
            </a:r>
            <a:r>
              <a:rPr lang="en-US" dirty="0" err="1" smtClean="0"/>
              <a:t>Fabius</a:t>
            </a:r>
            <a:r>
              <a:rPr lang="en-US" dirty="0" smtClean="0"/>
              <a:t> </a:t>
            </a:r>
            <a:r>
              <a:rPr lang="en-US" dirty="0" err="1" smtClean="0"/>
              <a:t>Maximus</a:t>
            </a:r>
            <a:r>
              <a:rPr lang="en-US" dirty="0" smtClean="0"/>
              <a:t>, proconsul of Province Asia</a:t>
            </a:r>
          </a:p>
          <a:p>
            <a:pPr marL="342900" indent="-342900"/>
            <a:r>
              <a:rPr lang="en-US" dirty="0" smtClean="0"/>
              <a:t>	found at </a:t>
            </a:r>
            <a:r>
              <a:rPr lang="en-US" dirty="0" err="1" smtClean="0"/>
              <a:t>Priene</a:t>
            </a:r>
            <a:endParaRPr lang="en-US" dirty="0" smtClean="0"/>
          </a:p>
          <a:p>
            <a:pPr marL="342900" indent="-342900"/>
            <a:r>
              <a:rPr lang="en-US" dirty="0" smtClean="0"/>
              <a:t>	important innovation: a new year calendar for the province, starting on the day of Augustus’ birthday (September 23</a:t>
            </a:r>
            <a:r>
              <a:rPr lang="en-US" baseline="30000" dirty="0" smtClean="0"/>
              <a:t>rd</a:t>
            </a:r>
            <a:r>
              <a:rPr lang="en-US" dirty="0" smtClean="0"/>
              <a:t> )</a:t>
            </a:r>
          </a:p>
          <a:p>
            <a:pPr marL="342900" indent="-342900"/>
            <a:endParaRPr lang="en-US" dirty="0" smtClean="0"/>
          </a:p>
          <a:p>
            <a:pPr marL="342900" indent="-342900"/>
            <a:r>
              <a:rPr lang="en-US" dirty="0" smtClean="0"/>
              <a:t>	</a:t>
            </a:r>
            <a:r>
              <a:rPr lang="en-US" i="1" dirty="0" smtClean="0"/>
              <a:t>OGIS [</a:t>
            </a:r>
            <a:r>
              <a:rPr lang="en-US" i="1" dirty="0" err="1" smtClean="0"/>
              <a:t>Orientis</a:t>
            </a:r>
            <a:r>
              <a:rPr lang="en-US" i="1" dirty="0" smtClean="0"/>
              <a:t> </a:t>
            </a:r>
            <a:r>
              <a:rPr lang="en-US" i="1" dirty="0" err="1" smtClean="0"/>
              <a:t>Graeci</a:t>
            </a:r>
            <a:r>
              <a:rPr lang="en-US" i="1" dirty="0" smtClean="0"/>
              <a:t> </a:t>
            </a:r>
            <a:r>
              <a:rPr lang="en-US" i="1" dirty="0" err="1" smtClean="0"/>
              <a:t>inscriptiones</a:t>
            </a:r>
            <a:r>
              <a:rPr lang="en-US" i="1" dirty="0" smtClean="0"/>
              <a:t> </a:t>
            </a:r>
            <a:r>
              <a:rPr lang="en-US" i="1" dirty="0" err="1" smtClean="0"/>
              <a:t>selectae</a:t>
            </a:r>
            <a:r>
              <a:rPr lang="en-US" i="1" dirty="0" smtClean="0"/>
              <a:t>] 458</a:t>
            </a:r>
          </a:p>
          <a:p>
            <a:pPr marL="342900" indent="-342900"/>
            <a:endParaRPr lang="en-US" dirty="0" smtClean="0"/>
          </a:p>
          <a:p>
            <a:pPr marL="342900" indent="-342900"/>
            <a:r>
              <a:rPr lang="en-US" dirty="0" smtClean="0"/>
              <a:t>	a) Augustus’ birth is a sign of divine providence: for this reason all the virtues are in him at the highest degree</a:t>
            </a:r>
          </a:p>
          <a:p>
            <a:pPr marL="342900" indent="-342900"/>
            <a:endParaRPr lang="en-US" dirty="0" smtClean="0"/>
          </a:p>
          <a:p>
            <a:pPr marL="342900" indent="-342900"/>
            <a:r>
              <a:rPr lang="en-US" dirty="0" smtClean="0"/>
              <a:t>	b) Augustus is the </a:t>
            </a:r>
            <a:r>
              <a:rPr lang="en-US" dirty="0" err="1" smtClean="0"/>
              <a:t>saviour</a:t>
            </a:r>
            <a:r>
              <a:rPr lang="en-US" dirty="0" smtClean="0"/>
              <a:t> of humanity, who put an end to war and restored peace, excelling all the preceding benefactors and leaving no possibility to the future ones to excel him</a:t>
            </a:r>
          </a:p>
          <a:p>
            <a:pPr marL="342900" indent="-342900"/>
            <a:endParaRPr lang="en-US" dirty="0" smtClean="0"/>
          </a:p>
          <a:p>
            <a:pPr marL="342900" indent="-342900"/>
            <a:r>
              <a:rPr lang="en-US" dirty="0" smtClean="0"/>
              <a:t>	c) As the day of Augustus’ birth marked for the world the beginning of the benefits that Augustus would have brought, </a:t>
            </a:r>
            <a:r>
              <a:rPr lang="en-US" dirty="0" err="1" smtClean="0"/>
              <a:t>Paullus</a:t>
            </a:r>
            <a:r>
              <a:rPr lang="en-US" dirty="0" smtClean="0"/>
              <a:t> </a:t>
            </a:r>
            <a:r>
              <a:rPr lang="en-US" dirty="0" err="1" smtClean="0"/>
              <a:t>Fabius</a:t>
            </a:r>
            <a:r>
              <a:rPr lang="en-US" dirty="0" smtClean="0"/>
              <a:t> </a:t>
            </a:r>
            <a:r>
              <a:rPr lang="en-US" dirty="0" err="1" smtClean="0"/>
              <a:t>Maximus</a:t>
            </a:r>
            <a:r>
              <a:rPr lang="en-US" dirty="0" smtClean="0"/>
              <a:t> decides such an extraordinary innovation: the change in the starting of the new year.</a:t>
            </a:r>
          </a:p>
          <a:p>
            <a:pPr marL="342900" indent="-342900"/>
            <a:endParaRPr lang="cs-CZ"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7158" y="214290"/>
            <a:ext cx="8429684" cy="4801314"/>
          </a:xfrm>
          <a:prstGeom prst="rect">
            <a:avLst/>
          </a:prstGeom>
          <a:noFill/>
        </p:spPr>
        <p:txBody>
          <a:bodyPr wrap="square" rtlCol="0">
            <a:spAutoFit/>
          </a:bodyPr>
          <a:lstStyle/>
          <a:p>
            <a:endParaRPr lang="en-US" dirty="0" smtClean="0"/>
          </a:p>
          <a:p>
            <a:r>
              <a:rPr lang="en-US" u="sng" dirty="0" smtClean="0"/>
              <a:t>The temples of the </a:t>
            </a:r>
            <a:r>
              <a:rPr lang="en-US" i="1" u="sng" dirty="0" err="1" smtClean="0"/>
              <a:t>veneratio</a:t>
            </a:r>
            <a:r>
              <a:rPr lang="en-US" i="1" u="sng" dirty="0" smtClean="0"/>
              <a:t> </a:t>
            </a:r>
            <a:r>
              <a:rPr lang="en-US" i="1" u="sng" dirty="0" err="1" smtClean="0"/>
              <a:t>Augusti</a:t>
            </a:r>
            <a:r>
              <a:rPr lang="en-US" u="sng" dirty="0" smtClean="0"/>
              <a:t>:</a:t>
            </a:r>
          </a:p>
          <a:p>
            <a:endParaRPr lang="en-US" dirty="0" smtClean="0"/>
          </a:p>
          <a:p>
            <a:pPr>
              <a:buFontTx/>
              <a:buChar char="-"/>
            </a:pPr>
            <a:r>
              <a:rPr lang="en-US" dirty="0" smtClean="0"/>
              <a:t>56 dedicated to the first emperor Augustus</a:t>
            </a:r>
          </a:p>
          <a:p>
            <a:pPr>
              <a:buFontTx/>
              <a:buChar char="-"/>
            </a:pPr>
            <a:r>
              <a:rPr lang="en-US" dirty="0" smtClean="0"/>
              <a:t> of them, 37 were built during his lifetime</a:t>
            </a:r>
          </a:p>
          <a:p>
            <a:pPr>
              <a:buFontTx/>
              <a:buChar char="-"/>
            </a:pPr>
            <a:r>
              <a:rPr lang="en-US" dirty="0" smtClean="0"/>
              <a:t> in Italy – 16, 7 surely built in his lifetime, only one is surely posthumous (Nola). </a:t>
            </a:r>
          </a:p>
          <a:p>
            <a:pPr>
              <a:buFontTx/>
              <a:buChar char="-"/>
            </a:pPr>
            <a:r>
              <a:rPr lang="en-US" dirty="0" smtClean="0"/>
              <a:t>The municipal cults in Italy: the living emperor rather than on the </a:t>
            </a:r>
            <a:r>
              <a:rPr lang="en-US" dirty="0" err="1" smtClean="0"/>
              <a:t>Divi</a:t>
            </a:r>
            <a:endParaRPr lang="en-US" dirty="0" smtClean="0"/>
          </a:p>
          <a:p>
            <a:pPr>
              <a:buFontTx/>
              <a:buChar char="-"/>
            </a:pPr>
            <a:r>
              <a:rPr lang="en-US" dirty="0" smtClean="0"/>
              <a:t> in the city of Rome – no temple dedicated to Augustus during his lifetime</a:t>
            </a:r>
          </a:p>
          <a:p>
            <a:pPr>
              <a:buFontTx/>
              <a:buChar char="-"/>
            </a:pPr>
            <a:r>
              <a:rPr lang="en-US" dirty="0" smtClean="0"/>
              <a:t> civic priests all over Italy – </a:t>
            </a:r>
            <a:r>
              <a:rPr lang="en-US" dirty="0" err="1" smtClean="0"/>
              <a:t>flamen</a:t>
            </a:r>
            <a:r>
              <a:rPr lang="en-US" dirty="0" smtClean="0"/>
              <a:t> (</a:t>
            </a:r>
            <a:r>
              <a:rPr lang="en-US" dirty="0" err="1" smtClean="0"/>
              <a:t>sacerdos</a:t>
            </a:r>
            <a:r>
              <a:rPr lang="en-US" dirty="0" smtClean="0"/>
              <a:t>)</a:t>
            </a:r>
          </a:p>
          <a:p>
            <a:pPr>
              <a:buFontTx/>
              <a:buChar char="-"/>
            </a:pPr>
            <a:r>
              <a:rPr lang="en-US" dirty="0" smtClean="0"/>
              <a:t> the temples are designed in the same way as the temples of the traditional gods, so that it is impossible to distinguish them if lacking in iconographic apparatus (statues, relieves) or in epigraphic texts</a:t>
            </a:r>
          </a:p>
          <a:p>
            <a:endParaRPr lang="en-US" dirty="0" smtClean="0"/>
          </a:p>
          <a:p>
            <a:r>
              <a:rPr lang="en-US" b="1" dirty="0" smtClean="0"/>
              <a:t>The emperor as an object of cult had a great importance for the political cohesion of the Empire.</a:t>
            </a:r>
          </a:p>
          <a:p>
            <a:endParaRPr lang="en-US" dirty="0" smtClean="0"/>
          </a:p>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temple augustus vienne.jpg"/>
          <p:cNvPicPr>
            <a:picLocks noChangeAspect="1"/>
          </p:cNvPicPr>
          <p:nvPr/>
        </p:nvPicPr>
        <p:blipFill>
          <a:blip r:embed="rId2" cstate="print"/>
          <a:stretch>
            <a:fillRect/>
          </a:stretch>
        </p:blipFill>
        <p:spPr>
          <a:xfrm>
            <a:off x="1428728" y="2071678"/>
            <a:ext cx="6143669" cy="4607752"/>
          </a:xfrm>
          <a:prstGeom prst="rect">
            <a:avLst/>
          </a:prstGeom>
        </p:spPr>
      </p:pic>
      <p:sp>
        <p:nvSpPr>
          <p:cNvPr id="3" name="Obdélník 2"/>
          <p:cNvSpPr/>
          <p:nvPr/>
        </p:nvSpPr>
        <p:spPr>
          <a:xfrm>
            <a:off x="0" y="0"/>
            <a:ext cx="9215502" cy="2031325"/>
          </a:xfrm>
          <a:prstGeom prst="rect">
            <a:avLst/>
          </a:prstGeom>
        </p:spPr>
        <p:txBody>
          <a:bodyPr wrap="square">
            <a:spAutoFit/>
          </a:bodyPr>
          <a:lstStyle/>
          <a:p>
            <a:r>
              <a:rPr lang="en-US" b="1" dirty="0" smtClean="0"/>
              <a:t>The</a:t>
            </a:r>
            <a:r>
              <a:rPr lang="en-US" dirty="0" smtClean="0"/>
              <a:t> </a:t>
            </a:r>
            <a:r>
              <a:rPr lang="en-US" b="1" dirty="0" smtClean="0"/>
              <a:t>Temple of Augustus and </a:t>
            </a:r>
            <a:r>
              <a:rPr lang="en-US" b="1" dirty="0" err="1" smtClean="0"/>
              <a:t>Livia</a:t>
            </a:r>
            <a:r>
              <a:rPr lang="en-US" dirty="0" smtClean="0"/>
              <a:t> (Temple </a:t>
            </a:r>
            <a:r>
              <a:rPr lang="en-US" dirty="0" err="1" smtClean="0"/>
              <a:t>d'Auguste</a:t>
            </a:r>
            <a:r>
              <a:rPr lang="en-US" dirty="0" smtClean="0"/>
              <a:t> et de </a:t>
            </a:r>
            <a:r>
              <a:rPr lang="en-US" dirty="0" err="1" smtClean="0"/>
              <a:t>Livie</a:t>
            </a:r>
            <a:r>
              <a:rPr lang="en-US" dirty="0" smtClean="0"/>
              <a:t>), Roman temple, Vienne, France </a:t>
            </a:r>
            <a:br>
              <a:rPr lang="en-US" dirty="0" smtClean="0"/>
            </a:br>
            <a:r>
              <a:rPr lang="en-US" dirty="0" smtClean="0"/>
              <a:t/>
            </a:r>
            <a:br>
              <a:rPr lang="en-US" dirty="0" smtClean="0"/>
            </a:br>
            <a:r>
              <a:rPr lang="en-US" dirty="0" smtClean="0"/>
              <a:t>Built: 20 BC – 10 BC, restored in the 1</a:t>
            </a:r>
            <a:r>
              <a:rPr lang="en-US" baseline="30000" dirty="0" smtClean="0"/>
              <a:t>st</a:t>
            </a:r>
            <a:r>
              <a:rPr lang="en-US" dirty="0" smtClean="0"/>
              <a:t> c. AD, rededicated to </a:t>
            </a:r>
            <a:r>
              <a:rPr lang="en-US" dirty="0" err="1" smtClean="0"/>
              <a:t>Livia</a:t>
            </a:r>
            <a:r>
              <a:rPr lang="en-US" dirty="0" smtClean="0"/>
              <a:t> by Claudius</a:t>
            </a:r>
          </a:p>
          <a:p>
            <a:endParaRPr lang="en-US" dirty="0" smtClean="0"/>
          </a:p>
          <a:p>
            <a:r>
              <a:rPr lang="en-US" dirty="0" smtClean="0"/>
              <a:t>description: a </a:t>
            </a:r>
            <a:r>
              <a:rPr lang="en-US" dirty="0" err="1" smtClean="0"/>
              <a:t>hexastyle</a:t>
            </a:r>
            <a:r>
              <a:rPr lang="en-US" dirty="0" smtClean="0"/>
              <a:t>, </a:t>
            </a:r>
            <a:r>
              <a:rPr lang="en-US" dirty="0" err="1" smtClean="0"/>
              <a:t>prostyle</a:t>
            </a:r>
            <a:r>
              <a:rPr lang="en-US" dirty="0" smtClean="0"/>
              <a:t> porch, 14.25 x 23.85 m</a:t>
            </a:r>
          </a:p>
          <a:p>
            <a:endParaRPr lang="en-US" dirty="0" smtClean="0"/>
          </a:p>
          <a:p>
            <a:r>
              <a:rPr lang="en-US" dirty="0" smtClean="0"/>
              <a:t>- well-preserved: incorporated into a church in about the 5</a:t>
            </a:r>
            <a:r>
              <a:rPr lang="en-US" baseline="30000" dirty="0" smtClean="0"/>
              <a:t>th</a:t>
            </a:r>
            <a:r>
              <a:rPr lang="en-US" dirty="0" smtClean="0"/>
              <a:t> c. AD, restored in 19</a:t>
            </a:r>
            <a:r>
              <a:rPr lang="en-US" baseline="30000" dirty="0" smtClean="0"/>
              <a:t>th</a:t>
            </a:r>
            <a:r>
              <a:rPr lang="en-US" dirty="0" smtClean="0"/>
              <a:t> c.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Augustus_temple_Pula.jpg"/>
          <p:cNvPicPr>
            <a:picLocks noChangeAspect="1"/>
          </p:cNvPicPr>
          <p:nvPr/>
        </p:nvPicPr>
        <p:blipFill>
          <a:blip r:embed="rId2"/>
          <a:srcRect l="15625" r="25781"/>
          <a:stretch>
            <a:fillRect/>
          </a:stretch>
        </p:blipFill>
        <p:spPr>
          <a:xfrm>
            <a:off x="4714844" y="571480"/>
            <a:ext cx="4429156" cy="5562981"/>
          </a:xfrm>
          <a:prstGeom prst="rect">
            <a:avLst/>
          </a:prstGeom>
        </p:spPr>
      </p:pic>
      <p:sp>
        <p:nvSpPr>
          <p:cNvPr id="3" name="Obdélník 2"/>
          <p:cNvSpPr/>
          <p:nvPr/>
        </p:nvSpPr>
        <p:spPr>
          <a:xfrm>
            <a:off x="0" y="1"/>
            <a:ext cx="4786314" cy="6463308"/>
          </a:xfrm>
          <a:prstGeom prst="rect">
            <a:avLst/>
          </a:prstGeom>
        </p:spPr>
        <p:txBody>
          <a:bodyPr wrap="square">
            <a:spAutoFit/>
          </a:bodyPr>
          <a:lstStyle/>
          <a:p>
            <a:endParaRPr lang="en-US" b="1" dirty="0" smtClean="0"/>
          </a:p>
          <a:p>
            <a:r>
              <a:rPr lang="en-US" b="1" dirty="0" smtClean="0"/>
              <a:t>The Temple of Augustus, </a:t>
            </a:r>
            <a:r>
              <a:rPr lang="en-US" dirty="0" smtClean="0"/>
              <a:t>Pula, Croatia</a:t>
            </a:r>
            <a:r>
              <a:rPr lang="en-US" b="1" dirty="0" smtClean="0"/>
              <a:t> </a:t>
            </a:r>
            <a:endParaRPr lang="en-US" dirty="0" smtClean="0"/>
          </a:p>
          <a:p>
            <a:endParaRPr lang="en-US" dirty="0" smtClean="0"/>
          </a:p>
          <a:p>
            <a:r>
              <a:rPr lang="en-US" dirty="0" smtClean="0"/>
              <a:t>Built: between 2 BC and his death in 14 AD</a:t>
            </a:r>
          </a:p>
          <a:p>
            <a:endParaRPr lang="en-US" dirty="0" smtClean="0"/>
          </a:p>
          <a:p>
            <a:pPr>
              <a:buFontTx/>
              <a:buChar char="-"/>
            </a:pPr>
            <a:r>
              <a:rPr lang="en-US" dirty="0" smtClean="0"/>
              <a:t>under Byzantine rule – converted into a church, later used as a granary, hit by a bomb in WWII, much of the structure rebuilt</a:t>
            </a:r>
          </a:p>
          <a:p>
            <a:pPr>
              <a:buFontTx/>
              <a:buChar char="-"/>
            </a:pPr>
            <a:endParaRPr lang="en-US" dirty="0" smtClean="0"/>
          </a:p>
          <a:p>
            <a:r>
              <a:rPr lang="en-US" dirty="0" smtClean="0"/>
              <a:t>- description: </a:t>
            </a:r>
            <a:r>
              <a:rPr lang="en-US" dirty="0" err="1" smtClean="0"/>
              <a:t>tetrastyle</a:t>
            </a:r>
            <a:r>
              <a:rPr lang="en-US" dirty="0" smtClean="0"/>
              <a:t> </a:t>
            </a:r>
            <a:r>
              <a:rPr lang="en-US" dirty="0" err="1" smtClean="0"/>
              <a:t>prostyle</a:t>
            </a:r>
            <a:r>
              <a:rPr lang="en-US" dirty="0" smtClean="0"/>
              <a:t> porch, Corinthian columns, 8 x 17.3 m, decorated frieze</a:t>
            </a:r>
          </a:p>
          <a:p>
            <a:endParaRPr lang="en-US" dirty="0" smtClean="0"/>
          </a:p>
          <a:p>
            <a:r>
              <a:rPr lang="en-US" dirty="0" smtClean="0"/>
              <a:t>- Part of a triad – the Temple of Augustus, larger central temple (not preserved), the Temple of Diana (only the back side of the temple has survived – incorporated into the Communal Palace) </a:t>
            </a:r>
          </a:p>
          <a:p>
            <a:endParaRPr lang="en-US" dirty="0" smtClean="0"/>
          </a:p>
          <a:p>
            <a:r>
              <a:rPr lang="en-US" b="1" dirty="0" smtClean="0"/>
              <a:t>- </a:t>
            </a:r>
            <a:r>
              <a:rPr lang="en-US" dirty="0" smtClean="0"/>
              <a:t>dedication:</a:t>
            </a:r>
            <a:endParaRPr lang="en-US" b="1" dirty="0" smtClean="0"/>
          </a:p>
          <a:p>
            <a:r>
              <a:rPr lang="en-US" b="1" dirty="0" smtClean="0"/>
              <a:t>ROMAE · ET · AUGUSTO · CAESARI · DIVI · F · PATRI · PATRIAE</a:t>
            </a:r>
            <a:r>
              <a:rPr lang="en-US" dirty="0" smtClean="0"/>
              <a:t> </a:t>
            </a:r>
          </a:p>
          <a:p>
            <a:r>
              <a:rPr lang="en-US" i="1" dirty="0" smtClean="0"/>
              <a:t>Roma and Augustus Caesar, son of the deity, father of the fatherland</a:t>
            </a:r>
            <a:r>
              <a:rPr lang="en-US" dirty="0" smtClean="0"/>
              <a:t> </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14290"/>
            <a:ext cx="8786874" cy="2031325"/>
          </a:xfrm>
          <a:prstGeom prst="rect">
            <a:avLst/>
          </a:prstGeom>
          <a:noFill/>
        </p:spPr>
        <p:txBody>
          <a:bodyPr wrap="square" rtlCol="0">
            <a:spAutoFit/>
          </a:bodyPr>
          <a:lstStyle/>
          <a:p>
            <a:r>
              <a:rPr lang="en-US" b="1" dirty="0" smtClean="0"/>
              <a:t>4. THE IMAGES</a:t>
            </a:r>
          </a:p>
          <a:p>
            <a:r>
              <a:rPr lang="en-US" dirty="0" smtClean="0"/>
              <a:t>Used art in the service of his political and social ideology</a:t>
            </a:r>
          </a:p>
          <a:p>
            <a:r>
              <a:rPr lang="en-US" dirty="0" smtClean="0"/>
              <a:t>The emperor and his family – immortalized in individual portraits and in family groups</a:t>
            </a:r>
          </a:p>
          <a:p>
            <a:r>
              <a:rPr lang="en-US" dirty="0" smtClean="0"/>
              <a:t>Standardization of the image of the living ruler</a:t>
            </a:r>
          </a:p>
          <a:p>
            <a:r>
              <a:rPr lang="en-US" dirty="0" smtClean="0"/>
              <a:t>Four themes in </a:t>
            </a:r>
            <a:r>
              <a:rPr lang="en-US" dirty="0" err="1" smtClean="0"/>
              <a:t>augustan</a:t>
            </a:r>
            <a:r>
              <a:rPr lang="en-US" dirty="0" smtClean="0"/>
              <a:t> art and architecture – victory, peace, prosperity and divine descent</a:t>
            </a:r>
          </a:p>
          <a:p>
            <a:endParaRPr lang="en-US" dirty="0" smtClean="0"/>
          </a:p>
          <a:p>
            <a:r>
              <a:rPr lang="en-US" dirty="0" smtClean="0"/>
              <a:t>To tell such a complex course, Augustus chose two different communication strategies:</a:t>
            </a:r>
          </a:p>
        </p:txBody>
      </p:sp>
      <p:sp>
        <p:nvSpPr>
          <p:cNvPr id="3" name="TextovéPole 2"/>
          <p:cNvSpPr txBox="1"/>
          <p:nvPr/>
        </p:nvSpPr>
        <p:spPr>
          <a:xfrm>
            <a:off x="214282" y="2285992"/>
            <a:ext cx="2357454" cy="1754326"/>
          </a:xfrm>
          <a:prstGeom prst="rect">
            <a:avLst/>
          </a:prstGeom>
          <a:noFill/>
        </p:spPr>
        <p:txBody>
          <a:bodyPr wrap="square" rtlCol="0">
            <a:spAutoFit/>
          </a:bodyPr>
          <a:lstStyle/>
          <a:p>
            <a:r>
              <a:rPr lang="en-US" b="1" dirty="0" smtClean="0"/>
              <a:t>Visual language</a:t>
            </a:r>
            <a:r>
              <a:rPr lang="en-US" dirty="0" smtClean="0"/>
              <a:t>:</a:t>
            </a:r>
          </a:p>
          <a:p>
            <a:r>
              <a:rPr lang="en-US" dirty="0" smtClean="0"/>
              <a:t>e.g.:</a:t>
            </a:r>
          </a:p>
          <a:p>
            <a:r>
              <a:rPr lang="en-US" dirty="0" smtClean="0"/>
              <a:t>The Forum of Augustus</a:t>
            </a:r>
          </a:p>
          <a:p>
            <a:r>
              <a:rPr lang="en-US" dirty="0" err="1" smtClean="0"/>
              <a:t>Ara</a:t>
            </a:r>
            <a:r>
              <a:rPr lang="en-US" dirty="0" smtClean="0"/>
              <a:t> </a:t>
            </a:r>
            <a:r>
              <a:rPr lang="en-US" dirty="0" err="1" smtClean="0"/>
              <a:t>Pacis</a:t>
            </a:r>
            <a:endParaRPr lang="en-US" dirty="0" smtClean="0"/>
          </a:p>
          <a:p>
            <a:r>
              <a:rPr lang="en-US" dirty="0" smtClean="0"/>
              <a:t>The </a:t>
            </a:r>
            <a:r>
              <a:rPr lang="en-US" dirty="0" err="1" smtClean="0"/>
              <a:t>Belveder</a:t>
            </a:r>
            <a:r>
              <a:rPr lang="cs-CZ" dirty="0" smtClean="0"/>
              <a:t>e</a:t>
            </a:r>
            <a:r>
              <a:rPr lang="en-US" dirty="0" smtClean="0"/>
              <a:t> Altar</a:t>
            </a:r>
          </a:p>
          <a:p>
            <a:r>
              <a:rPr lang="en-US" dirty="0" err="1" smtClean="0"/>
              <a:t>Gemma</a:t>
            </a:r>
            <a:r>
              <a:rPr lang="en-US" dirty="0" smtClean="0"/>
              <a:t> </a:t>
            </a:r>
            <a:r>
              <a:rPr lang="en-US" dirty="0" err="1" smtClean="0"/>
              <a:t>Augustea</a:t>
            </a:r>
            <a:endParaRPr lang="cs-CZ" dirty="0"/>
          </a:p>
        </p:txBody>
      </p:sp>
      <p:sp>
        <p:nvSpPr>
          <p:cNvPr id="4" name="TextovéPole 3"/>
          <p:cNvSpPr txBox="1"/>
          <p:nvPr/>
        </p:nvSpPr>
        <p:spPr>
          <a:xfrm>
            <a:off x="3357554" y="2285992"/>
            <a:ext cx="5429288" cy="4247317"/>
          </a:xfrm>
          <a:prstGeom prst="rect">
            <a:avLst/>
          </a:prstGeom>
          <a:noFill/>
        </p:spPr>
        <p:txBody>
          <a:bodyPr wrap="square" rtlCol="0">
            <a:spAutoFit/>
          </a:bodyPr>
          <a:lstStyle/>
          <a:p>
            <a:r>
              <a:rPr lang="en-US" b="1" dirty="0" smtClean="0"/>
              <a:t>Textual language</a:t>
            </a:r>
            <a:r>
              <a:rPr lang="en-US" dirty="0" smtClean="0"/>
              <a:t>:</a:t>
            </a:r>
          </a:p>
          <a:p>
            <a:r>
              <a:rPr lang="en-US" i="1" dirty="0" smtClean="0"/>
              <a:t>Res </a:t>
            </a:r>
            <a:r>
              <a:rPr lang="en-US" i="1" dirty="0" err="1" smtClean="0"/>
              <a:t>gestae</a:t>
            </a:r>
            <a:r>
              <a:rPr lang="en-US" i="1" dirty="0" smtClean="0"/>
              <a:t> </a:t>
            </a:r>
            <a:r>
              <a:rPr lang="en-US" dirty="0" smtClean="0"/>
              <a:t>– written in the first person, narrating his own life at the service of the Senate and the </a:t>
            </a:r>
            <a:r>
              <a:rPr lang="en-US" i="1" dirty="0" err="1" smtClean="0"/>
              <a:t>Populus</a:t>
            </a:r>
            <a:r>
              <a:rPr lang="en-US" i="1" dirty="0" smtClean="0"/>
              <a:t> </a:t>
            </a:r>
            <a:r>
              <a:rPr lang="en-US" i="1" dirty="0" err="1" smtClean="0"/>
              <a:t>Romanus</a:t>
            </a:r>
            <a:r>
              <a:rPr lang="en-US" dirty="0" smtClean="0"/>
              <a:t>, known fragmentary epigraphic texts:</a:t>
            </a:r>
          </a:p>
          <a:p>
            <a:endParaRPr lang="en-US" dirty="0" smtClean="0"/>
          </a:p>
          <a:p>
            <a:pPr>
              <a:buFontTx/>
              <a:buChar char="-"/>
            </a:pPr>
            <a:r>
              <a:rPr lang="en-US" dirty="0" smtClean="0"/>
              <a:t>Original - bronze plates - Mausoleum </a:t>
            </a:r>
            <a:r>
              <a:rPr lang="en-US" dirty="0" err="1" smtClean="0"/>
              <a:t>Augusti</a:t>
            </a:r>
            <a:endParaRPr lang="en-US" dirty="0" smtClean="0"/>
          </a:p>
          <a:p>
            <a:pPr>
              <a:buFontTx/>
              <a:buChar char="-"/>
            </a:pPr>
            <a:r>
              <a:rPr lang="en-US" dirty="0" smtClean="0"/>
              <a:t> fragmentary copies in </a:t>
            </a:r>
            <a:r>
              <a:rPr lang="en-US" dirty="0" err="1" smtClean="0"/>
              <a:t>greek</a:t>
            </a:r>
            <a:r>
              <a:rPr lang="en-US" dirty="0" smtClean="0"/>
              <a:t> and </a:t>
            </a:r>
            <a:r>
              <a:rPr lang="en-US" dirty="0" err="1" smtClean="0"/>
              <a:t>latin</a:t>
            </a:r>
            <a:r>
              <a:rPr lang="en-US" dirty="0" smtClean="0"/>
              <a:t> - The Temple of Augustus and Rome at Ancyra in Galatia</a:t>
            </a:r>
          </a:p>
          <a:p>
            <a:pPr>
              <a:buFontTx/>
              <a:buChar char="-"/>
            </a:pPr>
            <a:r>
              <a:rPr lang="en-US" dirty="0" smtClean="0"/>
              <a:t> fragments of the </a:t>
            </a:r>
            <a:r>
              <a:rPr lang="en-US" dirty="0" err="1" smtClean="0"/>
              <a:t>greek</a:t>
            </a:r>
            <a:r>
              <a:rPr lang="en-US" dirty="0" smtClean="0"/>
              <a:t> version - large podium of a sculptural group representing Augustus and his family, near </a:t>
            </a:r>
            <a:r>
              <a:rPr lang="en-US" dirty="0" err="1" smtClean="0"/>
              <a:t>Apollonia</a:t>
            </a:r>
            <a:r>
              <a:rPr lang="en-US" dirty="0" smtClean="0"/>
              <a:t> (</a:t>
            </a:r>
            <a:r>
              <a:rPr lang="en-US" dirty="0" err="1" smtClean="0"/>
              <a:t>Uluborlu</a:t>
            </a:r>
            <a:r>
              <a:rPr lang="en-US" dirty="0" smtClean="0"/>
              <a:t>)</a:t>
            </a:r>
          </a:p>
          <a:p>
            <a:pPr>
              <a:buFontTx/>
              <a:buChar char="-"/>
            </a:pPr>
            <a:r>
              <a:rPr lang="en-US" dirty="0" smtClean="0"/>
              <a:t> fragments of the Latin text - </a:t>
            </a:r>
            <a:r>
              <a:rPr lang="en-US" dirty="0" err="1" smtClean="0"/>
              <a:t>propylaeum</a:t>
            </a:r>
            <a:r>
              <a:rPr lang="en-US" dirty="0" smtClean="0"/>
              <a:t> erected at </a:t>
            </a:r>
            <a:r>
              <a:rPr lang="en-US" dirty="0" err="1" smtClean="0"/>
              <a:t>Psidian</a:t>
            </a:r>
            <a:r>
              <a:rPr lang="en-US" dirty="0" smtClean="0"/>
              <a:t> </a:t>
            </a:r>
            <a:r>
              <a:rPr lang="en-US" dirty="0" err="1" smtClean="0"/>
              <a:t>Antiochia</a:t>
            </a:r>
            <a:endParaRPr lang="en-US" dirty="0" smtClean="0"/>
          </a:p>
          <a:p>
            <a:pPr>
              <a:buFontTx/>
              <a:buChar char="-"/>
            </a:pPr>
            <a:endParaRPr lang="en-US" dirty="0" smtClean="0"/>
          </a:p>
          <a:p>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85728"/>
            <a:ext cx="8286808" cy="2585323"/>
          </a:xfrm>
          <a:prstGeom prst="rect">
            <a:avLst/>
          </a:prstGeom>
          <a:noFill/>
        </p:spPr>
        <p:txBody>
          <a:bodyPr wrap="square" rtlCol="0">
            <a:spAutoFit/>
          </a:bodyPr>
          <a:lstStyle/>
          <a:p>
            <a:r>
              <a:rPr lang="en-US" b="1" i="1" dirty="0" smtClean="0"/>
              <a:t>Portraits</a:t>
            </a:r>
          </a:p>
          <a:p>
            <a:r>
              <a:rPr lang="en-US" dirty="0" smtClean="0"/>
              <a:t>Always youthful – </a:t>
            </a:r>
            <a:r>
              <a:rPr lang="en-US" dirty="0" err="1" smtClean="0"/>
              <a:t>Apolline</a:t>
            </a:r>
            <a:r>
              <a:rPr lang="en-US" dirty="0" smtClean="0"/>
              <a:t>  image of youthful radiance – Apollo, personal god, the portraits are products of centrally chosen types</a:t>
            </a:r>
          </a:p>
          <a:p>
            <a:pPr marL="342900" indent="-342900">
              <a:buAutoNum type="alphaLcParenR"/>
            </a:pPr>
            <a:r>
              <a:rPr lang="en-US" dirty="0" smtClean="0"/>
              <a:t>Arles type – mourning, 37 BC, bearded</a:t>
            </a:r>
          </a:p>
          <a:p>
            <a:pPr marL="342900" indent="-342900">
              <a:buAutoNum type="alphaLcParenR"/>
            </a:pPr>
            <a:r>
              <a:rPr lang="en-US" dirty="0" smtClean="0"/>
              <a:t>The Actium type – determined military man, two deep vertical lines, full head of curls set in relative disorder (</a:t>
            </a:r>
            <a:r>
              <a:rPr lang="en-US" dirty="0" err="1" smtClean="0"/>
              <a:t>Musei</a:t>
            </a:r>
            <a:r>
              <a:rPr lang="en-US" dirty="0" smtClean="0"/>
              <a:t> </a:t>
            </a:r>
            <a:r>
              <a:rPr lang="en-US" dirty="0" err="1" smtClean="0"/>
              <a:t>Capitolini</a:t>
            </a:r>
            <a:r>
              <a:rPr lang="en-US" dirty="0" smtClean="0"/>
              <a:t>)</a:t>
            </a:r>
          </a:p>
          <a:p>
            <a:pPr marL="342900" indent="-342900">
              <a:buAutoNum type="alphaLcParenR"/>
            </a:pPr>
            <a:r>
              <a:rPr lang="en-US" dirty="0" smtClean="0"/>
              <a:t>The </a:t>
            </a:r>
            <a:r>
              <a:rPr lang="en-US" dirty="0" err="1" smtClean="0"/>
              <a:t>Primaporta</a:t>
            </a:r>
            <a:r>
              <a:rPr lang="en-US" dirty="0" smtClean="0"/>
              <a:t> type – </a:t>
            </a:r>
            <a:r>
              <a:rPr lang="en-US" dirty="0" err="1" smtClean="0"/>
              <a:t>Primaporta</a:t>
            </a:r>
            <a:r>
              <a:rPr lang="en-US" dirty="0" smtClean="0"/>
              <a:t>, Via </a:t>
            </a:r>
            <a:r>
              <a:rPr lang="en-US" dirty="0" err="1" smtClean="0"/>
              <a:t>Labicana</a:t>
            </a:r>
            <a:r>
              <a:rPr lang="en-US" dirty="0" smtClean="0"/>
              <a:t> – </a:t>
            </a:r>
            <a:r>
              <a:rPr lang="en-US" dirty="0" err="1" smtClean="0"/>
              <a:t>capite</a:t>
            </a:r>
            <a:r>
              <a:rPr lang="en-US" dirty="0" smtClean="0"/>
              <a:t> </a:t>
            </a:r>
            <a:r>
              <a:rPr lang="en-US" dirty="0" err="1" smtClean="0"/>
              <a:t>velato</a:t>
            </a:r>
            <a:r>
              <a:rPr lang="en-US" dirty="0" smtClean="0"/>
              <a:t> – no deep vertical lines, also for Corinth and Samos – stressing his aspect of a pious Roman</a:t>
            </a:r>
          </a:p>
          <a:p>
            <a:pPr marL="342900" indent="-342900">
              <a:buAutoNum type="alphaLcParenR"/>
            </a:pPr>
            <a:r>
              <a:rPr lang="en-US" dirty="0" smtClean="0"/>
              <a:t>The Forbes type – or the </a:t>
            </a:r>
            <a:r>
              <a:rPr lang="en-US" dirty="0" err="1" smtClean="0"/>
              <a:t>Ara</a:t>
            </a:r>
            <a:r>
              <a:rPr lang="en-US" dirty="0" smtClean="0"/>
              <a:t> </a:t>
            </a:r>
            <a:r>
              <a:rPr lang="en-US" dirty="0" err="1" smtClean="0"/>
              <a:t>Pacis</a:t>
            </a:r>
            <a:r>
              <a:rPr lang="en-US" dirty="0" smtClean="0"/>
              <a:t> type – hair brushed to one side</a:t>
            </a:r>
            <a:endParaRPr lang="cs-CZ" dirty="0" smtClean="0"/>
          </a:p>
        </p:txBody>
      </p:sp>
      <p:pic>
        <p:nvPicPr>
          <p:cNvPr id="3" name="Obrázek 2" descr="augustus actium.jpg"/>
          <p:cNvPicPr>
            <a:picLocks noChangeAspect="1"/>
          </p:cNvPicPr>
          <p:nvPr/>
        </p:nvPicPr>
        <p:blipFill>
          <a:blip r:embed="rId2"/>
          <a:srcRect r="8853"/>
          <a:stretch>
            <a:fillRect/>
          </a:stretch>
        </p:blipFill>
        <p:spPr>
          <a:xfrm>
            <a:off x="6885862" y="3000372"/>
            <a:ext cx="2258138" cy="3429024"/>
          </a:xfrm>
          <a:prstGeom prst="rect">
            <a:avLst/>
          </a:prstGeom>
        </p:spPr>
      </p:pic>
      <p:pic>
        <p:nvPicPr>
          <p:cNvPr id="4" name="Obrázek 3" descr="augustus arles.jpg"/>
          <p:cNvPicPr>
            <a:picLocks noChangeAspect="1"/>
          </p:cNvPicPr>
          <p:nvPr/>
        </p:nvPicPr>
        <p:blipFill>
          <a:blip r:embed="rId3"/>
          <a:srcRect l="12529" t="7291" r="10968" b="8884"/>
          <a:stretch>
            <a:fillRect/>
          </a:stretch>
        </p:blipFill>
        <p:spPr>
          <a:xfrm>
            <a:off x="4786314" y="3000372"/>
            <a:ext cx="2088000" cy="3429024"/>
          </a:xfrm>
          <a:prstGeom prst="rect">
            <a:avLst/>
          </a:prstGeom>
        </p:spPr>
      </p:pic>
      <p:pic>
        <p:nvPicPr>
          <p:cNvPr id="5" name="Obrázek 4" descr="augustus prima porta.jpg"/>
          <p:cNvPicPr>
            <a:picLocks noChangeAspect="1"/>
          </p:cNvPicPr>
          <p:nvPr/>
        </p:nvPicPr>
        <p:blipFill>
          <a:blip r:embed="rId4" cstate="print"/>
          <a:srcRect l="21912" r="19305"/>
          <a:stretch>
            <a:fillRect/>
          </a:stretch>
        </p:blipFill>
        <p:spPr>
          <a:xfrm>
            <a:off x="2428860" y="3000372"/>
            <a:ext cx="2286034" cy="3429024"/>
          </a:xfrm>
          <a:prstGeom prst="rect">
            <a:avLst/>
          </a:prstGeom>
        </p:spPr>
      </p:pic>
      <p:pic>
        <p:nvPicPr>
          <p:cNvPr id="6" name="Obrázek 5" descr="augustus forbes.JPG"/>
          <p:cNvPicPr>
            <a:picLocks noChangeAspect="1"/>
          </p:cNvPicPr>
          <p:nvPr/>
        </p:nvPicPr>
        <p:blipFill>
          <a:blip r:embed="rId5"/>
          <a:srcRect l="6784" t="7291" r="9572" b="3125"/>
          <a:stretch>
            <a:fillRect/>
          </a:stretch>
        </p:blipFill>
        <p:spPr>
          <a:xfrm>
            <a:off x="0" y="3000372"/>
            <a:ext cx="2392341" cy="342902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6000760" cy="5632311"/>
          </a:xfrm>
          <a:prstGeom prst="rect">
            <a:avLst/>
          </a:prstGeom>
          <a:noFill/>
        </p:spPr>
        <p:txBody>
          <a:bodyPr wrap="square" rtlCol="0">
            <a:spAutoFit/>
          </a:bodyPr>
          <a:lstStyle/>
          <a:p>
            <a:r>
              <a:rPr lang="en-US" dirty="0" smtClean="0"/>
              <a:t>THE BELVEDERE ALTAR</a:t>
            </a:r>
          </a:p>
          <a:p>
            <a:endParaRPr lang="en-US" dirty="0" smtClean="0"/>
          </a:p>
          <a:p>
            <a:r>
              <a:rPr lang="en-US" dirty="0" smtClean="0"/>
              <a:t>Summarizes Augustus’ political ideology, social laws and religious beliefs</a:t>
            </a:r>
          </a:p>
          <a:p>
            <a:endParaRPr lang="en-US" dirty="0" smtClean="0"/>
          </a:p>
          <a:p>
            <a:r>
              <a:rPr lang="en-US" u="sng" dirty="0" smtClean="0"/>
              <a:t>The front side</a:t>
            </a:r>
            <a:r>
              <a:rPr lang="en-US" dirty="0" smtClean="0"/>
              <a:t>: a rocky (Palatine) setting with a pair of laurel trees (Augustus’ house) flanking a flying Victory who is setting an inscribed shield on a pillar.</a:t>
            </a:r>
          </a:p>
          <a:p>
            <a:r>
              <a:rPr lang="en-US" dirty="0" smtClean="0"/>
              <a:t>Inscription: refers to Augustus as </a:t>
            </a:r>
            <a:r>
              <a:rPr lang="en-US" i="1" dirty="0" err="1" smtClean="0"/>
              <a:t>pontifex</a:t>
            </a:r>
            <a:r>
              <a:rPr lang="en-US" i="1" dirty="0" smtClean="0"/>
              <a:t> </a:t>
            </a:r>
            <a:r>
              <a:rPr lang="en-US" i="1" dirty="0" err="1" smtClean="0"/>
              <a:t>maximus</a:t>
            </a:r>
            <a:r>
              <a:rPr lang="en-US" i="1" dirty="0" smtClean="0"/>
              <a:t> </a:t>
            </a:r>
          </a:p>
          <a:p>
            <a:pPr>
              <a:buFontTx/>
              <a:buChar char="-"/>
            </a:pPr>
            <a:endParaRPr lang="en-US" dirty="0" smtClean="0"/>
          </a:p>
          <a:p>
            <a:r>
              <a:rPr lang="en-US" u="sng" dirty="0" smtClean="0"/>
              <a:t>The back side</a:t>
            </a:r>
            <a:r>
              <a:rPr lang="en-US" dirty="0" smtClean="0"/>
              <a:t>: a chariot scene with the chariot drawn by four houses that rise from the horizontal </a:t>
            </a:r>
            <a:r>
              <a:rPr lang="en-US" dirty="0" err="1" smtClean="0"/>
              <a:t>groundline</a:t>
            </a:r>
            <a:r>
              <a:rPr lang="en-US" dirty="0" smtClean="0"/>
              <a:t>, the chariot holds a seminude male figure with a mantle, a woman with two small boys are in front of the chariot. In the sky there are </a:t>
            </a:r>
            <a:r>
              <a:rPr lang="en-US" i="1" dirty="0" err="1" smtClean="0"/>
              <a:t>Caelus</a:t>
            </a:r>
            <a:r>
              <a:rPr lang="en-US" dirty="0" smtClean="0"/>
              <a:t> and the horses of the sun god. The scene is the </a:t>
            </a:r>
            <a:r>
              <a:rPr lang="en-US" i="1" dirty="0" smtClean="0"/>
              <a:t>apotheosis</a:t>
            </a:r>
            <a:r>
              <a:rPr lang="en-US" dirty="0" smtClean="0"/>
              <a:t> – Julius Caesar, Augustus or Romulus. The male to the left – Tiberius or the senator Julius </a:t>
            </a:r>
            <a:r>
              <a:rPr lang="en-US" dirty="0" err="1" smtClean="0"/>
              <a:t>Proculus</a:t>
            </a:r>
            <a:r>
              <a:rPr lang="en-US" dirty="0" smtClean="0"/>
              <a:t>. The woman on the right is </a:t>
            </a:r>
            <a:r>
              <a:rPr lang="en-US" dirty="0" err="1" smtClean="0"/>
              <a:t>Livia</a:t>
            </a:r>
            <a:r>
              <a:rPr lang="en-US" dirty="0" smtClean="0"/>
              <a:t>, Julia or Venus. The two boys are Gaius and </a:t>
            </a:r>
            <a:r>
              <a:rPr lang="en-US" dirty="0" err="1" smtClean="0"/>
              <a:t>Lucius</a:t>
            </a:r>
            <a:r>
              <a:rPr lang="en-US" dirty="0" smtClean="0"/>
              <a:t> Caesar (or two children of Romulus and his wife </a:t>
            </a:r>
            <a:r>
              <a:rPr lang="en-US" dirty="0" err="1" smtClean="0"/>
              <a:t>Hersilia</a:t>
            </a:r>
            <a:r>
              <a:rPr lang="en-US" dirty="0" smtClean="0"/>
              <a:t>).</a:t>
            </a:r>
          </a:p>
        </p:txBody>
      </p:sp>
      <p:pic>
        <p:nvPicPr>
          <p:cNvPr id="3" name="Obrázek 2" descr="belvedere altar.jpg"/>
          <p:cNvPicPr>
            <a:picLocks noChangeAspect="1"/>
          </p:cNvPicPr>
          <p:nvPr/>
        </p:nvPicPr>
        <p:blipFill>
          <a:blip r:embed="rId2" cstate="print"/>
          <a:stretch>
            <a:fillRect/>
          </a:stretch>
        </p:blipFill>
        <p:spPr>
          <a:xfrm>
            <a:off x="5993606" y="0"/>
            <a:ext cx="3150394" cy="3500438"/>
          </a:xfrm>
          <a:prstGeom prst="rect">
            <a:avLst/>
          </a:prstGeom>
        </p:spPr>
      </p:pic>
      <p:pic>
        <p:nvPicPr>
          <p:cNvPr id="4" name="Obrázek 3" descr="belvedere altar apohteosis.jpg"/>
          <p:cNvPicPr>
            <a:picLocks noChangeAspect="1"/>
          </p:cNvPicPr>
          <p:nvPr/>
        </p:nvPicPr>
        <p:blipFill>
          <a:blip r:embed="rId3"/>
          <a:stretch>
            <a:fillRect/>
          </a:stretch>
        </p:blipFill>
        <p:spPr>
          <a:xfrm>
            <a:off x="5987397" y="3429001"/>
            <a:ext cx="3156603" cy="3429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0"/>
            <a:ext cx="5000628" cy="6771084"/>
          </a:xfrm>
          <a:prstGeom prst="rect">
            <a:avLst/>
          </a:prstGeom>
          <a:noFill/>
        </p:spPr>
        <p:txBody>
          <a:bodyPr wrap="square" rtlCol="0">
            <a:spAutoFit/>
          </a:bodyPr>
          <a:lstStyle/>
          <a:p>
            <a:pPr marL="342900" indent="-342900"/>
            <a:endParaRPr lang="en-US" sz="2000" b="1" dirty="0" smtClean="0"/>
          </a:p>
          <a:p>
            <a:pPr marL="457200" indent="-457200">
              <a:buAutoNum type="arabicPeriod"/>
            </a:pPr>
            <a:r>
              <a:rPr lang="en-US" sz="2000" b="1" dirty="0" smtClean="0"/>
              <a:t>Biography</a:t>
            </a:r>
          </a:p>
          <a:p>
            <a:pPr marL="457200" indent="-457200"/>
            <a:endParaRPr lang="en-US" sz="2000" b="1" dirty="0" smtClean="0"/>
          </a:p>
          <a:p>
            <a:pPr marL="457200" indent="-457200"/>
            <a:r>
              <a:rPr lang="en-US" sz="2000" b="1" dirty="0" smtClean="0"/>
              <a:t>2. 	Apotheosis</a:t>
            </a:r>
          </a:p>
          <a:p>
            <a:pPr marL="457200" indent="-457200"/>
            <a:endParaRPr lang="en-US" sz="2000" b="1" dirty="0" smtClean="0"/>
          </a:p>
          <a:p>
            <a:pPr marL="457200" indent="-457200"/>
            <a:r>
              <a:rPr lang="en-US" sz="2000" b="1" dirty="0" smtClean="0"/>
              <a:t>3.	The cult settlement – state, private,</a:t>
            </a:r>
          </a:p>
          <a:p>
            <a:pPr marL="457200" indent="-457200"/>
            <a:r>
              <a:rPr lang="en-US" sz="2000" b="1" dirty="0" smtClean="0"/>
              <a:t>	provincial level</a:t>
            </a:r>
          </a:p>
          <a:p>
            <a:pPr marL="457200" indent="-457200"/>
            <a:endParaRPr lang="en-US" sz="2000" b="1" dirty="0" smtClean="0"/>
          </a:p>
          <a:p>
            <a:pPr marL="457200" indent="-457200"/>
            <a:r>
              <a:rPr lang="en-US" sz="2000" b="1" dirty="0" smtClean="0"/>
              <a:t>4.	The images</a:t>
            </a:r>
          </a:p>
          <a:p>
            <a:pPr marL="342900" indent="-342900"/>
            <a:endParaRPr lang="en-US" sz="2000" b="1" dirty="0" smtClean="0"/>
          </a:p>
          <a:p>
            <a:pPr marL="342900" indent="-342900"/>
            <a:endParaRPr lang="en-US" dirty="0" smtClean="0"/>
          </a:p>
          <a:p>
            <a:pPr marL="342900" indent="-342900"/>
            <a:endParaRPr lang="en-US" dirty="0" smtClean="0"/>
          </a:p>
          <a:p>
            <a:pPr marL="342900" indent="-342900"/>
            <a:r>
              <a:rPr lang="en-US" i="1" u="sng" dirty="0" smtClean="0"/>
              <a:t>Terminology:</a:t>
            </a:r>
            <a:r>
              <a:rPr lang="en-US" dirty="0" smtClean="0"/>
              <a:t> </a:t>
            </a:r>
          </a:p>
          <a:p>
            <a:pPr marL="342900" indent="-342900"/>
            <a:endParaRPr lang="en-US" dirty="0" smtClean="0"/>
          </a:p>
          <a:p>
            <a:pPr marL="342900" indent="-342900"/>
            <a:r>
              <a:rPr lang="en-US" i="1" dirty="0" smtClean="0"/>
              <a:t>Apotheosis</a:t>
            </a:r>
            <a:r>
              <a:rPr lang="en-US" dirty="0" smtClean="0"/>
              <a:t> – the actual event of ascending to the 	divine sphere</a:t>
            </a:r>
          </a:p>
          <a:p>
            <a:pPr marL="342900" indent="-342900"/>
            <a:endParaRPr lang="cs-CZ" i="1" dirty="0" smtClean="0"/>
          </a:p>
          <a:p>
            <a:pPr marL="342900" indent="-342900"/>
            <a:r>
              <a:rPr lang="en-US" i="1" dirty="0" smtClean="0"/>
              <a:t>Divinization</a:t>
            </a:r>
            <a:r>
              <a:rPr lang="en-US" dirty="0" smtClean="0"/>
              <a:t> – the Senate claims the divine  	    	principle of the emperor</a:t>
            </a:r>
          </a:p>
          <a:p>
            <a:pPr marL="342900" indent="-342900"/>
            <a:endParaRPr lang="en-US" dirty="0" smtClean="0"/>
          </a:p>
          <a:p>
            <a:pPr marL="342900" indent="-342900"/>
            <a:r>
              <a:rPr lang="en-US" i="1" dirty="0" smtClean="0"/>
              <a:t>Consecration – </a:t>
            </a:r>
            <a:r>
              <a:rPr lang="en-US" i="1" dirty="0" err="1" smtClean="0"/>
              <a:t>consecratio</a:t>
            </a:r>
            <a:r>
              <a:rPr lang="en-US" i="1" dirty="0" smtClean="0"/>
              <a:t> </a:t>
            </a:r>
            <a:r>
              <a:rPr lang="en-US" dirty="0" smtClean="0"/>
              <a:t>– practical 	   	implementation to the divine sphere</a:t>
            </a:r>
          </a:p>
          <a:p>
            <a:pPr marL="342900" indent="-342900"/>
            <a:endParaRPr lang="en-US" dirty="0" smtClean="0"/>
          </a:p>
        </p:txBody>
      </p:sp>
      <p:pic>
        <p:nvPicPr>
          <p:cNvPr id="3" name="Obrázek 2" descr="Statue-Augustus prima porta.jpg"/>
          <p:cNvPicPr>
            <a:picLocks noChangeAspect="1"/>
          </p:cNvPicPr>
          <p:nvPr/>
        </p:nvPicPr>
        <p:blipFill>
          <a:blip r:embed="rId2" cstate="print"/>
          <a:srcRect l="7812"/>
          <a:stretch>
            <a:fillRect/>
          </a:stretch>
        </p:blipFill>
        <p:spPr>
          <a:xfrm>
            <a:off x="4929174" y="0"/>
            <a:ext cx="4214826"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belvedere altar 1.jpg"/>
          <p:cNvPicPr>
            <a:picLocks noChangeAspect="1"/>
          </p:cNvPicPr>
          <p:nvPr/>
        </p:nvPicPr>
        <p:blipFill>
          <a:blip r:embed="rId2"/>
          <a:stretch>
            <a:fillRect/>
          </a:stretch>
        </p:blipFill>
        <p:spPr>
          <a:xfrm>
            <a:off x="4857750" y="214290"/>
            <a:ext cx="4286250" cy="6276975"/>
          </a:xfrm>
          <a:prstGeom prst="rect">
            <a:avLst/>
          </a:prstGeom>
        </p:spPr>
      </p:pic>
      <p:sp>
        <p:nvSpPr>
          <p:cNvPr id="8" name="Obdélník 7"/>
          <p:cNvSpPr/>
          <p:nvPr/>
        </p:nvSpPr>
        <p:spPr>
          <a:xfrm>
            <a:off x="142844" y="214290"/>
            <a:ext cx="4572000" cy="5078313"/>
          </a:xfrm>
          <a:prstGeom prst="rect">
            <a:avLst/>
          </a:prstGeom>
        </p:spPr>
        <p:txBody>
          <a:bodyPr>
            <a:spAutoFit/>
          </a:bodyPr>
          <a:lstStyle/>
          <a:p>
            <a:r>
              <a:rPr lang="en-US" u="sng" dirty="0" smtClean="0"/>
              <a:t>Another side</a:t>
            </a:r>
            <a:r>
              <a:rPr lang="en-US" dirty="0" smtClean="0"/>
              <a:t>: </a:t>
            </a:r>
            <a:r>
              <a:rPr lang="en-US" dirty="0" err="1" smtClean="0"/>
              <a:t>Helenus</a:t>
            </a:r>
            <a:r>
              <a:rPr lang="en-US" dirty="0" smtClean="0"/>
              <a:t> and Aeneas’ discovery of the sow of </a:t>
            </a:r>
            <a:r>
              <a:rPr lang="en-US" dirty="0" err="1" smtClean="0"/>
              <a:t>Lavinium</a:t>
            </a:r>
            <a:endParaRPr lang="en-US" dirty="0" smtClean="0"/>
          </a:p>
          <a:p>
            <a:endParaRPr lang="en-US" dirty="0" smtClean="0"/>
          </a:p>
          <a:p>
            <a:r>
              <a:rPr lang="en-US" u="sng" dirty="0" smtClean="0"/>
              <a:t>The last side</a:t>
            </a:r>
            <a:r>
              <a:rPr lang="en-US" dirty="0" smtClean="0"/>
              <a:t>: Augustus’ presentation of </a:t>
            </a:r>
            <a:r>
              <a:rPr lang="en-US" i="1" dirty="0" err="1" smtClean="0"/>
              <a:t>lares</a:t>
            </a:r>
            <a:r>
              <a:rPr lang="en-US" dirty="0" smtClean="0"/>
              <a:t> statuettes to the </a:t>
            </a:r>
            <a:r>
              <a:rPr lang="en-US" dirty="0" err="1" smtClean="0"/>
              <a:t>attendats</a:t>
            </a:r>
            <a:r>
              <a:rPr lang="en-US" dirty="0" smtClean="0"/>
              <a:t> of the street superintendents or </a:t>
            </a:r>
            <a:r>
              <a:rPr lang="en-US" i="1" dirty="0" err="1" smtClean="0"/>
              <a:t>vicomagistri</a:t>
            </a:r>
            <a:r>
              <a:rPr lang="en-US" dirty="0" smtClean="0"/>
              <a:t> and this altar</a:t>
            </a:r>
          </a:p>
          <a:p>
            <a:endParaRPr lang="en-US" dirty="0" smtClean="0"/>
          </a:p>
          <a:p>
            <a:r>
              <a:rPr lang="en-US" dirty="0" smtClean="0"/>
              <a:t>meaning: Augustus is Aeneas’ successor, he guided Rome under the protection of his divine father and protector, Apollo. Augustus’ hopes for the future which lie</a:t>
            </a:r>
            <a:r>
              <a:rPr lang="cs-CZ" dirty="0" smtClean="0"/>
              <a:t>s</a:t>
            </a:r>
            <a:r>
              <a:rPr lang="en-US" dirty="0" smtClean="0"/>
              <a:t> in his two young heirs. Julius Caesar apotheosis is an early articulation of the divine claims of Augustus' household to monopolize Rome’s military responsibilities. </a:t>
            </a:r>
          </a:p>
          <a:p>
            <a:endParaRPr lang="en-US" dirty="0" smtClean="0"/>
          </a:p>
          <a:p>
            <a:r>
              <a:rPr lang="en-US" dirty="0" smtClean="0"/>
              <a:t>- the assimilation of divine and human households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Gemma_Augustea_dav001.jpg"/>
          <p:cNvPicPr>
            <a:picLocks noChangeAspect="1"/>
          </p:cNvPicPr>
          <p:nvPr/>
        </p:nvPicPr>
        <p:blipFill>
          <a:blip r:embed="rId2"/>
          <a:srcRect t="4659" r="1241" b="5347"/>
          <a:stretch>
            <a:fillRect/>
          </a:stretch>
        </p:blipFill>
        <p:spPr bwMode="auto">
          <a:xfrm>
            <a:off x="214282" y="428604"/>
            <a:ext cx="6570676" cy="6170612"/>
          </a:xfrm>
          <a:prstGeom prst="rect">
            <a:avLst/>
          </a:prstGeom>
          <a:noFill/>
          <a:ln w="9525">
            <a:noFill/>
            <a:miter lim="800000"/>
            <a:headEnd/>
            <a:tailEnd/>
          </a:ln>
        </p:spPr>
      </p:pic>
      <p:sp>
        <p:nvSpPr>
          <p:cNvPr id="3" name="TextovéPole 2"/>
          <p:cNvSpPr txBox="1"/>
          <p:nvPr/>
        </p:nvSpPr>
        <p:spPr>
          <a:xfrm>
            <a:off x="6929454" y="428604"/>
            <a:ext cx="2000264" cy="6463308"/>
          </a:xfrm>
          <a:prstGeom prst="rect">
            <a:avLst/>
          </a:prstGeom>
          <a:noFill/>
        </p:spPr>
        <p:txBody>
          <a:bodyPr wrap="square" rtlCol="0">
            <a:spAutoFit/>
          </a:bodyPr>
          <a:lstStyle/>
          <a:p>
            <a:r>
              <a:rPr lang="en-US" dirty="0" smtClean="0"/>
              <a:t>GEMMA AUGUSTEA</a:t>
            </a:r>
          </a:p>
          <a:p>
            <a:r>
              <a:rPr lang="en-GB" dirty="0" smtClean="0"/>
              <a:t>Two-layer </a:t>
            </a:r>
            <a:r>
              <a:rPr lang="en-GB" dirty="0" err="1" smtClean="0"/>
              <a:t>sardonyx</a:t>
            </a:r>
            <a:r>
              <a:rPr lang="en-GB" dirty="0" smtClean="0"/>
              <a:t>: white the upper, brown the lower.</a:t>
            </a:r>
          </a:p>
          <a:p>
            <a:endParaRPr lang="en-GB" dirty="0" smtClean="0"/>
          </a:p>
          <a:p>
            <a:endParaRPr lang="en-GB" dirty="0" smtClean="0"/>
          </a:p>
          <a:p>
            <a:r>
              <a:rPr lang="en-GB" dirty="0" smtClean="0"/>
              <a:t>Wien, KHM, </a:t>
            </a:r>
            <a:r>
              <a:rPr lang="en-GB" dirty="0" err="1" smtClean="0"/>
              <a:t>Antikensammlung</a:t>
            </a:r>
            <a:r>
              <a:rPr lang="en-GB" dirty="0" smtClean="0"/>
              <a:t>, Inv. No. I</a:t>
            </a:r>
            <a:r>
              <a:rPr lang="it-IT" dirty="0" smtClean="0"/>
              <a:t>X</a:t>
            </a:r>
            <a:r>
              <a:rPr lang="en-GB" dirty="0" smtClean="0"/>
              <a:t>a 79. </a:t>
            </a:r>
          </a:p>
          <a:p>
            <a:endParaRPr lang="en-GB" dirty="0" smtClean="0"/>
          </a:p>
          <a:p>
            <a:endParaRPr lang="en-GB" dirty="0" smtClean="0"/>
          </a:p>
          <a:p>
            <a:r>
              <a:rPr lang="en-GB" dirty="0" smtClean="0"/>
              <a:t>Subject: Augustus receives Tiberius and </a:t>
            </a:r>
            <a:r>
              <a:rPr lang="en-GB" dirty="0" err="1" smtClean="0"/>
              <a:t>Germanicus</a:t>
            </a:r>
            <a:r>
              <a:rPr lang="en-GB" dirty="0" smtClean="0"/>
              <a:t> after the victory upon Pannonia and Dalmatia.</a:t>
            </a:r>
          </a:p>
          <a:p>
            <a:endParaRPr lang="en-GB" dirty="0" smtClean="0"/>
          </a:p>
          <a:p>
            <a:endParaRPr lang="en-GB" dirty="0" smtClean="0"/>
          </a:p>
          <a:p>
            <a:r>
              <a:rPr lang="en-GB" dirty="0" smtClean="0"/>
              <a:t>AD 9/10-12.</a:t>
            </a:r>
          </a:p>
          <a:p>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emma_Augustea_die002.jpg"/>
          <p:cNvPicPr>
            <a:picLocks noChangeAspect="1"/>
          </p:cNvPicPr>
          <p:nvPr/>
        </p:nvPicPr>
        <p:blipFill>
          <a:blip r:embed="rId2"/>
          <a:srcRect/>
          <a:stretch>
            <a:fillRect/>
          </a:stretch>
        </p:blipFill>
        <p:spPr bwMode="auto">
          <a:xfrm>
            <a:off x="214282" y="928670"/>
            <a:ext cx="5929354" cy="5021880"/>
          </a:xfrm>
          <a:prstGeom prst="rect">
            <a:avLst/>
          </a:prstGeom>
          <a:noFill/>
          <a:ln w="9525">
            <a:noFill/>
            <a:miter lim="800000"/>
            <a:headEnd/>
            <a:tailEnd/>
          </a:ln>
        </p:spPr>
      </p:pic>
      <p:sp>
        <p:nvSpPr>
          <p:cNvPr id="4" name="TextovéPole 3"/>
          <p:cNvSpPr txBox="1"/>
          <p:nvPr/>
        </p:nvSpPr>
        <p:spPr>
          <a:xfrm>
            <a:off x="6286512" y="1214422"/>
            <a:ext cx="2857488" cy="3970318"/>
          </a:xfrm>
          <a:prstGeom prst="rect">
            <a:avLst/>
          </a:prstGeom>
          <a:noFill/>
        </p:spPr>
        <p:txBody>
          <a:bodyPr wrap="square" rtlCol="0">
            <a:spAutoFit/>
          </a:bodyPr>
          <a:lstStyle/>
          <a:p>
            <a:r>
              <a:rPr lang="en-US" b="1" dirty="0" err="1" smtClean="0"/>
              <a:t>Gemma</a:t>
            </a:r>
            <a:r>
              <a:rPr lang="en-US" b="1" dirty="0" smtClean="0"/>
              <a:t> </a:t>
            </a:r>
            <a:r>
              <a:rPr lang="en-US" b="1" dirty="0" err="1" smtClean="0"/>
              <a:t>Augustea</a:t>
            </a:r>
            <a:r>
              <a:rPr lang="en-US" b="1" dirty="0" smtClean="0"/>
              <a:t> </a:t>
            </a:r>
          </a:p>
          <a:p>
            <a:r>
              <a:rPr lang="en-US" b="1" dirty="0" smtClean="0"/>
              <a:t>backside</a:t>
            </a:r>
          </a:p>
          <a:p>
            <a:endParaRPr lang="en-US" dirty="0" smtClean="0"/>
          </a:p>
          <a:p>
            <a:pPr>
              <a:buFontTx/>
              <a:buChar char="-"/>
            </a:pPr>
            <a:r>
              <a:rPr lang="en-US" dirty="0" smtClean="0"/>
              <a:t> gold and silver</a:t>
            </a:r>
          </a:p>
          <a:p>
            <a:pPr>
              <a:buFontTx/>
              <a:buChar char="-"/>
            </a:pPr>
            <a:r>
              <a:rPr lang="en-US" dirty="0" smtClean="0"/>
              <a:t> manufactured in the court ateliers of Rudolph II in Prague, beg. 17</a:t>
            </a:r>
            <a:r>
              <a:rPr lang="en-US" baseline="30000" dirty="0" smtClean="0"/>
              <a:t>th</a:t>
            </a:r>
            <a:r>
              <a:rPr lang="en-US" dirty="0" smtClean="0"/>
              <a:t> century</a:t>
            </a:r>
          </a:p>
          <a:p>
            <a:endParaRPr lang="en-US" dirty="0" smtClean="0"/>
          </a:p>
          <a:p>
            <a:pPr>
              <a:buFontTx/>
              <a:buChar char="-"/>
            </a:pPr>
            <a:r>
              <a:rPr lang="en-US" dirty="0" smtClean="0"/>
              <a:t> known since 1264</a:t>
            </a:r>
          </a:p>
          <a:p>
            <a:pPr>
              <a:buFontTx/>
              <a:buChar char="-"/>
            </a:pPr>
            <a:r>
              <a:rPr lang="en-US" dirty="0" smtClean="0"/>
              <a:t> until 1533 – Toulouse</a:t>
            </a:r>
          </a:p>
          <a:p>
            <a:pPr>
              <a:buFontTx/>
              <a:buChar char="-"/>
            </a:pPr>
            <a:r>
              <a:rPr lang="en-US" dirty="0" smtClean="0"/>
              <a:t> after 1591 – Venice</a:t>
            </a:r>
          </a:p>
          <a:p>
            <a:pPr>
              <a:buFontTx/>
              <a:buChar char="-"/>
            </a:pPr>
            <a:r>
              <a:rPr lang="en-US" dirty="0" smtClean="0"/>
              <a:t> 1619 Vienna</a:t>
            </a:r>
          </a:p>
          <a:p>
            <a:pPr>
              <a:buFontTx/>
              <a:buChar char="-"/>
            </a:pPr>
            <a:endParaRPr lang="en-US" dirty="0" smtClean="0"/>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umerazione009.jpg"/>
          <p:cNvPicPr>
            <a:picLocks noChangeAspect="1"/>
          </p:cNvPicPr>
          <p:nvPr/>
        </p:nvPicPr>
        <p:blipFill>
          <a:blip r:embed="rId2"/>
          <a:srcRect t="8322" b="39793"/>
          <a:stretch>
            <a:fillRect/>
          </a:stretch>
        </p:blipFill>
        <p:spPr bwMode="auto">
          <a:xfrm>
            <a:off x="0" y="0"/>
            <a:ext cx="9144000" cy="4438326"/>
          </a:xfrm>
          <a:prstGeom prst="rect">
            <a:avLst/>
          </a:prstGeom>
          <a:noFill/>
          <a:ln w="9525">
            <a:noFill/>
            <a:miter lim="800000"/>
            <a:headEnd/>
            <a:tailEnd/>
          </a:ln>
        </p:spPr>
      </p:pic>
      <p:sp>
        <p:nvSpPr>
          <p:cNvPr id="3" name="TextovéPole 2"/>
          <p:cNvSpPr txBox="1"/>
          <p:nvPr/>
        </p:nvSpPr>
        <p:spPr>
          <a:xfrm>
            <a:off x="0" y="4714884"/>
            <a:ext cx="9144000" cy="2031325"/>
          </a:xfrm>
          <a:prstGeom prst="rect">
            <a:avLst/>
          </a:prstGeom>
          <a:noFill/>
        </p:spPr>
        <p:txBody>
          <a:bodyPr wrap="square" rtlCol="0">
            <a:spAutoFit/>
          </a:bodyPr>
          <a:lstStyle/>
          <a:p>
            <a:pPr algn="ctr"/>
            <a:r>
              <a:rPr lang="en-US" dirty="0" smtClean="0"/>
              <a:t>6 AD – Tiberius led war against </a:t>
            </a:r>
            <a:r>
              <a:rPr lang="en-US" dirty="0" err="1" smtClean="0"/>
              <a:t>uprised</a:t>
            </a:r>
            <a:r>
              <a:rPr lang="en-US" dirty="0" smtClean="0"/>
              <a:t> </a:t>
            </a:r>
            <a:r>
              <a:rPr lang="en-US" dirty="0" err="1" smtClean="0"/>
              <a:t>Pannonians</a:t>
            </a:r>
            <a:r>
              <a:rPr lang="en-US" dirty="0" smtClean="0"/>
              <a:t>, which ended with the participation of </a:t>
            </a:r>
            <a:r>
              <a:rPr lang="en-US" dirty="0" err="1" smtClean="0"/>
              <a:t>Germanicus</a:t>
            </a:r>
            <a:r>
              <a:rPr lang="en-US" dirty="0" smtClean="0"/>
              <a:t> in 9 AD. </a:t>
            </a:r>
            <a:r>
              <a:rPr lang="en-US" dirty="0" err="1" smtClean="0"/>
              <a:t>Reditus</a:t>
            </a:r>
            <a:r>
              <a:rPr lang="en-US" dirty="0" smtClean="0"/>
              <a:t> is depicted – victorious return.</a:t>
            </a:r>
          </a:p>
          <a:p>
            <a:pPr algn="ctr"/>
            <a:endParaRPr lang="en-US" dirty="0" smtClean="0"/>
          </a:p>
          <a:p>
            <a:pPr algn="ctr"/>
            <a:r>
              <a:rPr lang="cs-CZ" dirty="0" smtClean="0"/>
              <a:t>1 – </a:t>
            </a:r>
            <a:r>
              <a:rPr lang="en-US" dirty="0" smtClean="0"/>
              <a:t>missing </a:t>
            </a:r>
            <a:r>
              <a:rPr lang="en-US" dirty="0" err="1" smtClean="0"/>
              <a:t>togatus</a:t>
            </a:r>
            <a:r>
              <a:rPr lang="en-US" dirty="0" smtClean="0"/>
              <a:t>, 2 – Tiberius, 3 – Victory, 4 – </a:t>
            </a:r>
            <a:r>
              <a:rPr lang="en-US" dirty="0" err="1" smtClean="0"/>
              <a:t>biga</a:t>
            </a:r>
            <a:r>
              <a:rPr lang="en-US" dirty="0" smtClean="0"/>
              <a:t>, 5 – horse, 6 – </a:t>
            </a:r>
            <a:r>
              <a:rPr lang="en-US" dirty="0" err="1" smtClean="0"/>
              <a:t>Germanicus</a:t>
            </a:r>
            <a:r>
              <a:rPr lang="en-US" dirty="0" smtClean="0"/>
              <a:t>, 7- goddess Roma, 8 – astrological device,  9 – Augustus as Jupiter, 10 – eagle, 11 – </a:t>
            </a:r>
            <a:r>
              <a:rPr lang="en-US" dirty="0" err="1" smtClean="0"/>
              <a:t>Oikoumene</a:t>
            </a:r>
            <a:r>
              <a:rPr lang="en-US" dirty="0" smtClean="0"/>
              <a:t>, 12 – </a:t>
            </a:r>
            <a:r>
              <a:rPr lang="en-US" dirty="0" err="1" smtClean="0"/>
              <a:t>Saturnus</a:t>
            </a:r>
            <a:r>
              <a:rPr lang="en-US" dirty="0" smtClean="0"/>
              <a:t>, 13 – </a:t>
            </a:r>
            <a:r>
              <a:rPr lang="en-US" dirty="0" err="1" smtClean="0"/>
              <a:t>Tellus</a:t>
            </a:r>
            <a:r>
              <a:rPr lang="en-US" dirty="0" smtClean="0"/>
              <a:t>, 14 and 15 - children  </a:t>
            </a:r>
          </a:p>
          <a:p>
            <a:pPr algn="ct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Numerazione009.jpg"/>
          <p:cNvPicPr>
            <a:picLocks noChangeAspect="1"/>
          </p:cNvPicPr>
          <p:nvPr/>
        </p:nvPicPr>
        <p:blipFill>
          <a:blip r:embed="rId2"/>
          <a:srcRect t="57791" b="3899"/>
          <a:stretch>
            <a:fillRect/>
          </a:stretch>
        </p:blipFill>
        <p:spPr bwMode="auto">
          <a:xfrm>
            <a:off x="-24591" y="0"/>
            <a:ext cx="9168591" cy="3286124"/>
          </a:xfrm>
          <a:prstGeom prst="rect">
            <a:avLst/>
          </a:prstGeom>
          <a:noFill/>
          <a:ln w="9525">
            <a:noFill/>
            <a:miter lim="800000"/>
            <a:headEnd/>
            <a:tailEnd/>
          </a:ln>
        </p:spPr>
      </p:pic>
      <p:sp>
        <p:nvSpPr>
          <p:cNvPr id="3" name="TextovéPole 2"/>
          <p:cNvSpPr txBox="1"/>
          <p:nvPr/>
        </p:nvSpPr>
        <p:spPr>
          <a:xfrm>
            <a:off x="0" y="3786190"/>
            <a:ext cx="9144000" cy="1754326"/>
          </a:xfrm>
          <a:prstGeom prst="rect">
            <a:avLst/>
          </a:prstGeom>
          <a:noFill/>
        </p:spPr>
        <p:txBody>
          <a:bodyPr wrap="square" rtlCol="0">
            <a:spAutoFit/>
          </a:bodyPr>
          <a:lstStyle/>
          <a:p>
            <a:pPr algn="ctr"/>
            <a:r>
              <a:rPr lang="en-US" dirty="0" smtClean="0"/>
              <a:t>A scene of victory – the erection of a trophy</a:t>
            </a:r>
          </a:p>
          <a:p>
            <a:pPr algn="ctr"/>
            <a:endParaRPr lang="en-US" dirty="0" smtClean="0"/>
          </a:p>
          <a:p>
            <a:pPr algn="ctr"/>
            <a:r>
              <a:rPr lang="en-US" dirty="0" smtClean="0"/>
              <a:t>16 – a shield with a scorpion, 17 – Romulus=</a:t>
            </a:r>
            <a:r>
              <a:rPr lang="en-US" dirty="0" err="1" smtClean="0"/>
              <a:t>Quirinus</a:t>
            </a:r>
            <a:r>
              <a:rPr lang="en-US" dirty="0" smtClean="0"/>
              <a:t>, 18 – horseman, 19 – sitting barbarian woman, 20 – chained barbarian, 21 – Mars, 22 and 23 Castor and </a:t>
            </a:r>
            <a:r>
              <a:rPr lang="en-US" dirty="0" err="1" smtClean="0"/>
              <a:t>Polux</a:t>
            </a:r>
            <a:r>
              <a:rPr lang="en-US" dirty="0" smtClean="0"/>
              <a:t>, 24 - Diana, 25 – Mercury, 26 – kneeling barbarian, 27 – barbarian woman</a:t>
            </a:r>
          </a:p>
          <a:p>
            <a:pPr algn="ct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3108" y="214290"/>
            <a:ext cx="4786346" cy="400110"/>
          </a:xfrm>
          <a:prstGeom prst="rect">
            <a:avLst/>
          </a:prstGeom>
          <a:noFill/>
        </p:spPr>
        <p:txBody>
          <a:bodyPr wrap="square" rtlCol="0">
            <a:spAutoFit/>
          </a:bodyPr>
          <a:lstStyle/>
          <a:p>
            <a:pPr algn="ctr"/>
            <a:r>
              <a:rPr lang="cs-CZ" sz="2000" b="1" dirty="0" err="1" smtClean="0"/>
              <a:t>Augustus</a:t>
            </a:r>
            <a:r>
              <a:rPr lang="cs-CZ" sz="2000" b="1" dirty="0" smtClean="0"/>
              <a:t> </a:t>
            </a:r>
            <a:r>
              <a:rPr lang="cs-CZ" sz="2000" b="1" dirty="0" err="1" smtClean="0"/>
              <a:t>and</a:t>
            </a:r>
            <a:r>
              <a:rPr lang="cs-CZ" sz="2000" b="1" dirty="0" smtClean="0"/>
              <a:t> </a:t>
            </a:r>
            <a:r>
              <a:rPr lang="cs-CZ" sz="2000" b="1" dirty="0" err="1" smtClean="0"/>
              <a:t>the</a:t>
            </a:r>
            <a:r>
              <a:rPr lang="cs-CZ" sz="2000" b="1" dirty="0" smtClean="0"/>
              <a:t> </a:t>
            </a:r>
            <a:r>
              <a:rPr lang="cs-CZ" sz="2000" b="1" dirty="0" err="1" smtClean="0"/>
              <a:t>imperi</a:t>
            </a:r>
            <a:r>
              <a:rPr lang="en-US" sz="2000" b="1" dirty="0" smtClean="0"/>
              <a:t>a</a:t>
            </a:r>
            <a:r>
              <a:rPr lang="cs-CZ" sz="2000" b="1" dirty="0" smtClean="0"/>
              <a:t>l </a:t>
            </a:r>
            <a:r>
              <a:rPr lang="cs-CZ" sz="2000" b="1" dirty="0" err="1" smtClean="0"/>
              <a:t>cult</a:t>
            </a:r>
            <a:endParaRPr lang="cs-CZ" sz="2000" b="1" dirty="0"/>
          </a:p>
        </p:txBody>
      </p:sp>
      <p:sp>
        <p:nvSpPr>
          <p:cNvPr id="4" name="TextovéPole 3"/>
          <p:cNvSpPr txBox="1"/>
          <p:nvPr/>
        </p:nvSpPr>
        <p:spPr>
          <a:xfrm>
            <a:off x="142844" y="714356"/>
            <a:ext cx="2714612" cy="923330"/>
          </a:xfrm>
          <a:prstGeom prst="rect">
            <a:avLst/>
          </a:prstGeom>
          <a:noFill/>
        </p:spPr>
        <p:txBody>
          <a:bodyPr wrap="square" rtlCol="0">
            <a:spAutoFit/>
          </a:bodyPr>
          <a:lstStyle/>
          <a:p>
            <a:r>
              <a:rPr lang="cs-CZ" b="1" dirty="0" err="1" smtClean="0"/>
              <a:t>State</a:t>
            </a:r>
            <a:r>
              <a:rPr lang="cs-CZ" b="1" dirty="0" smtClean="0"/>
              <a:t> </a:t>
            </a:r>
            <a:r>
              <a:rPr lang="cs-CZ" b="1" dirty="0" err="1" smtClean="0"/>
              <a:t>cult</a:t>
            </a:r>
            <a:endParaRPr lang="cs-CZ" b="1" dirty="0" smtClean="0"/>
          </a:p>
          <a:p>
            <a:pPr>
              <a:buFontTx/>
              <a:buChar char="-"/>
            </a:pPr>
            <a:r>
              <a:rPr lang="en-US" dirty="0" smtClean="0"/>
              <a:t> a</a:t>
            </a:r>
            <a:r>
              <a:rPr lang="cs-CZ" dirty="0" err="1" smtClean="0"/>
              <a:t>voided</a:t>
            </a:r>
            <a:r>
              <a:rPr lang="cs-CZ" dirty="0" smtClean="0"/>
              <a:t> </a:t>
            </a:r>
            <a:r>
              <a:rPr lang="cs-CZ" dirty="0" err="1" smtClean="0"/>
              <a:t>direct</a:t>
            </a:r>
            <a:r>
              <a:rPr lang="cs-CZ" dirty="0" smtClean="0"/>
              <a:t> </a:t>
            </a:r>
            <a:r>
              <a:rPr lang="cs-CZ" dirty="0" err="1" smtClean="0"/>
              <a:t>deification</a:t>
            </a:r>
            <a:endParaRPr lang="en-US" dirty="0" smtClean="0"/>
          </a:p>
          <a:p>
            <a:pPr>
              <a:buFontTx/>
              <a:buChar char="-"/>
            </a:pPr>
            <a:r>
              <a:rPr lang="en-US" dirty="0" smtClean="0"/>
              <a:t> became god after death</a:t>
            </a:r>
            <a:endParaRPr lang="cs-CZ" dirty="0"/>
          </a:p>
        </p:txBody>
      </p:sp>
      <p:sp>
        <p:nvSpPr>
          <p:cNvPr id="5" name="TextovéPole 4"/>
          <p:cNvSpPr txBox="1"/>
          <p:nvPr/>
        </p:nvSpPr>
        <p:spPr>
          <a:xfrm>
            <a:off x="6000760" y="714356"/>
            <a:ext cx="3143240" cy="2585323"/>
          </a:xfrm>
          <a:prstGeom prst="rect">
            <a:avLst/>
          </a:prstGeom>
          <a:noFill/>
        </p:spPr>
        <p:txBody>
          <a:bodyPr wrap="square" rtlCol="0">
            <a:spAutoFit/>
          </a:bodyPr>
          <a:lstStyle/>
          <a:p>
            <a:r>
              <a:rPr lang="en-US" b="1" dirty="0" smtClean="0"/>
              <a:t>Private cult</a:t>
            </a:r>
          </a:p>
          <a:p>
            <a:r>
              <a:rPr lang="en-US" dirty="0" smtClean="0"/>
              <a:t>- no restrictions</a:t>
            </a:r>
          </a:p>
          <a:p>
            <a:r>
              <a:rPr lang="en-US" dirty="0" smtClean="0"/>
              <a:t>- reorganized the administrative system – </a:t>
            </a:r>
            <a:r>
              <a:rPr lang="en-US" dirty="0" err="1" smtClean="0"/>
              <a:t>vicus</a:t>
            </a:r>
            <a:endParaRPr lang="en-US" dirty="0" smtClean="0"/>
          </a:p>
          <a:p>
            <a:pPr>
              <a:buFontTx/>
              <a:buChar char="-"/>
            </a:pPr>
            <a:r>
              <a:rPr lang="en-US" dirty="0" smtClean="0"/>
              <a:t> relief decorated altars</a:t>
            </a:r>
          </a:p>
          <a:p>
            <a:pPr>
              <a:buFontTx/>
              <a:buChar char="-"/>
            </a:pPr>
            <a:r>
              <a:rPr lang="en-US" dirty="0" smtClean="0"/>
              <a:t> Genius</a:t>
            </a:r>
          </a:p>
          <a:p>
            <a:r>
              <a:rPr lang="en-US" dirty="0" smtClean="0"/>
              <a:t>- integration of all citizens of the Roman empire – shared the same identity</a:t>
            </a:r>
            <a:endParaRPr lang="cs-CZ" dirty="0"/>
          </a:p>
        </p:txBody>
      </p:sp>
      <p:sp>
        <p:nvSpPr>
          <p:cNvPr id="6" name="TextovéPole 5"/>
          <p:cNvSpPr txBox="1"/>
          <p:nvPr/>
        </p:nvSpPr>
        <p:spPr>
          <a:xfrm>
            <a:off x="2786050" y="714356"/>
            <a:ext cx="3286148" cy="1500198"/>
          </a:xfrm>
          <a:prstGeom prst="rect">
            <a:avLst/>
          </a:prstGeom>
          <a:noFill/>
        </p:spPr>
        <p:txBody>
          <a:bodyPr wrap="square" rtlCol="0">
            <a:spAutoFit/>
          </a:bodyPr>
          <a:lstStyle/>
          <a:p>
            <a:r>
              <a:rPr lang="en-US" b="1" dirty="0" smtClean="0"/>
              <a:t>Municipal and Provincial cult</a:t>
            </a:r>
          </a:p>
          <a:p>
            <a:pPr>
              <a:buFontTx/>
              <a:buChar char="-"/>
            </a:pPr>
            <a:r>
              <a:rPr lang="en-US" dirty="0" smtClean="0"/>
              <a:t>insisted Roma was worshipped     </a:t>
            </a:r>
          </a:p>
          <a:p>
            <a:r>
              <a:rPr lang="en-US" dirty="0" smtClean="0"/>
              <a:t>  with him</a:t>
            </a:r>
          </a:p>
          <a:p>
            <a:r>
              <a:rPr lang="en-US" dirty="0" smtClean="0"/>
              <a:t>- political cohesion of the Empire - Vienne, Pula</a:t>
            </a:r>
            <a:endParaRPr lang="cs-CZ" dirty="0"/>
          </a:p>
        </p:txBody>
      </p:sp>
      <p:sp>
        <p:nvSpPr>
          <p:cNvPr id="7" name="TextovéPole 6"/>
          <p:cNvSpPr txBox="1"/>
          <p:nvPr/>
        </p:nvSpPr>
        <p:spPr>
          <a:xfrm>
            <a:off x="2071670" y="4286256"/>
            <a:ext cx="5357850" cy="1200329"/>
          </a:xfrm>
          <a:prstGeom prst="rect">
            <a:avLst/>
          </a:prstGeom>
          <a:noFill/>
        </p:spPr>
        <p:txBody>
          <a:bodyPr wrap="square" rtlCol="0">
            <a:spAutoFit/>
          </a:bodyPr>
          <a:lstStyle/>
          <a:p>
            <a:r>
              <a:rPr lang="en-US" b="1" dirty="0" smtClean="0"/>
              <a:t>Communication strategies</a:t>
            </a:r>
          </a:p>
          <a:p>
            <a:r>
              <a:rPr lang="en-US" i="1" dirty="0" smtClean="0"/>
              <a:t>Visual language </a:t>
            </a:r>
            <a:r>
              <a:rPr lang="en-US" dirty="0" smtClean="0"/>
              <a:t>– The Forum of Augustus, </a:t>
            </a:r>
            <a:r>
              <a:rPr lang="en-US" dirty="0" err="1" smtClean="0"/>
              <a:t>Ara</a:t>
            </a:r>
            <a:r>
              <a:rPr lang="en-US" dirty="0" smtClean="0"/>
              <a:t> </a:t>
            </a:r>
            <a:r>
              <a:rPr lang="en-US" dirty="0" err="1" smtClean="0"/>
              <a:t>Pacis</a:t>
            </a:r>
            <a:r>
              <a:rPr lang="en-US" dirty="0" smtClean="0"/>
              <a:t>, 	          the Belvedere Altar, </a:t>
            </a:r>
            <a:r>
              <a:rPr lang="en-US" dirty="0" err="1" smtClean="0"/>
              <a:t>Gemma</a:t>
            </a:r>
            <a:r>
              <a:rPr lang="en-US" dirty="0" smtClean="0"/>
              <a:t> </a:t>
            </a:r>
            <a:r>
              <a:rPr lang="en-US" dirty="0" err="1" smtClean="0"/>
              <a:t>Augustea</a:t>
            </a:r>
            <a:endParaRPr lang="en-US" dirty="0" smtClean="0"/>
          </a:p>
          <a:p>
            <a:r>
              <a:rPr lang="en-US" i="1" dirty="0" smtClean="0"/>
              <a:t>Textual language </a:t>
            </a:r>
            <a:r>
              <a:rPr lang="en-US" dirty="0" smtClean="0"/>
              <a:t>– Res </a:t>
            </a:r>
            <a:r>
              <a:rPr lang="en-US" dirty="0" err="1" smtClean="0"/>
              <a:t>Gestae</a:t>
            </a:r>
            <a:endParaRPr lang="cs-CZ" dirty="0"/>
          </a:p>
        </p:txBody>
      </p:sp>
      <p:sp>
        <p:nvSpPr>
          <p:cNvPr id="8" name="Obdélník 7"/>
          <p:cNvSpPr/>
          <p:nvPr/>
        </p:nvSpPr>
        <p:spPr>
          <a:xfrm>
            <a:off x="142844" y="714356"/>
            <a:ext cx="2628000" cy="1000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2857488" y="714356"/>
            <a:ext cx="3114000" cy="142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6072198" y="714356"/>
            <a:ext cx="3024000" cy="2571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2143108" y="4357694"/>
            <a:ext cx="5040000" cy="117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 name="Přímá spojovací šipka 12"/>
          <p:cNvCxnSpPr>
            <a:stCxn id="11" idx="0"/>
            <a:endCxn id="8" idx="2"/>
          </p:cNvCxnSpPr>
          <p:nvPr/>
        </p:nvCxnSpPr>
        <p:spPr>
          <a:xfrm rot="16200000" flipV="1">
            <a:off x="1738373" y="1432959"/>
            <a:ext cx="2643206" cy="3206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Přímá spojovací šipka 14"/>
          <p:cNvCxnSpPr>
            <a:stCxn id="11" idx="0"/>
            <a:endCxn id="9" idx="2"/>
          </p:cNvCxnSpPr>
          <p:nvPr/>
        </p:nvCxnSpPr>
        <p:spPr>
          <a:xfrm rot="16200000" flipV="1">
            <a:off x="3431509" y="3126095"/>
            <a:ext cx="2214578" cy="248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Přímá spojovací šipka 16"/>
          <p:cNvCxnSpPr>
            <a:stCxn id="11" idx="0"/>
            <a:endCxn id="10" idx="2"/>
          </p:cNvCxnSpPr>
          <p:nvPr/>
        </p:nvCxnSpPr>
        <p:spPr>
          <a:xfrm rot="5400000" flipH="1" flipV="1">
            <a:off x="5587868" y="2361364"/>
            <a:ext cx="1071570" cy="29210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
            <a:ext cx="9144000" cy="2923877"/>
          </a:xfrm>
          <a:prstGeom prst="rect">
            <a:avLst/>
          </a:prstGeom>
          <a:noFill/>
        </p:spPr>
        <p:txBody>
          <a:bodyPr wrap="square" rtlCol="0">
            <a:spAutoFit/>
          </a:bodyPr>
          <a:lstStyle/>
          <a:p>
            <a:pPr marL="457200" indent="-457200">
              <a:buAutoNum type="arabicPeriod"/>
            </a:pPr>
            <a:r>
              <a:rPr lang="cs-CZ" sz="2000" b="1" dirty="0" smtClean="0"/>
              <a:t>BIOGRAPHY</a:t>
            </a:r>
            <a:endParaRPr lang="en-US" sz="2000" b="1" dirty="0" smtClean="0"/>
          </a:p>
          <a:p>
            <a:endParaRPr lang="en-US" sz="2000" b="1" dirty="0" smtClean="0"/>
          </a:p>
          <a:p>
            <a:r>
              <a:rPr lang="en-US" dirty="0" err="1" smtClean="0"/>
              <a:t>B</a:t>
            </a:r>
            <a:r>
              <a:rPr lang="cs-CZ" dirty="0" err="1" smtClean="0"/>
              <a:t>orn</a:t>
            </a:r>
            <a:r>
              <a:rPr lang="en-US" dirty="0" smtClean="0"/>
              <a:t>: </a:t>
            </a:r>
            <a:r>
              <a:rPr lang="cs-CZ" dirty="0" err="1" smtClean="0"/>
              <a:t>Gaius</a:t>
            </a:r>
            <a:r>
              <a:rPr lang="cs-CZ" dirty="0" smtClean="0"/>
              <a:t> </a:t>
            </a:r>
            <a:r>
              <a:rPr lang="cs-CZ" dirty="0" err="1" smtClean="0"/>
              <a:t>Octavius</a:t>
            </a:r>
            <a:r>
              <a:rPr lang="en-US" dirty="0" smtClean="0"/>
              <a:t>,</a:t>
            </a:r>
            <a:r>
              <a:rPr lang="cs-CZ" dirty="0" smtClean="0"/>
              <a:t> Rome</a:t>
            </a:r>
            <a:r>
              <a:rPr lang="en-US" dirty="0" smtClean="0"/>
              <a:t>, </a:t>
            </a:r>
            <a:r>
              <a:rPr lang="cs-CZ" dirty="0" err="1" smtClean="0"/>
              <a:t>September</a:t>
            </a:r>
            <a:r>
              <a:rPr lang="cs-CZ" dirty="0" smtClean="0"/>
              <a:t> </a:t>
            </a:r>
            <a:r>
              <a:rPr lang="en-US" dirty="0" smtClean="0"/>
              <a:t>23</a:t>
            </a:r>
            <a:r>
              <a:rPr lang="en-US" baseline="30000" dirty="0" smtClean="0"/>
              <a:t>rd</a:t>
            </a:r>
            <a:r>
              <a:rPr lang="en-US" dirty="0" smtClean="0"/>
              <a:t> , 63 BC</a:t>
            </a:r>
          </a:p>
          <a:p>
            <a:r>
              <a:rPr lang="en-US" dirty="0" smtClean="0"/>
              <a:t>Parents: Gaius </a:t>
            </a:r>
            <a:r>
              <a:rPr lang="en-US" dirty="0" err="1" smtClean="0"/>
              <a:t>Octavius</a:t>
            </a:r>
            <a:r>
              <a:rPr lang="en-US" dirty="0" smtClean="0"/>
              <a:t> and </a:t>
            </a:r>
            <a:r>
              <a:rPr lang="en-US" dirty="0" err="1" smtClean="0"/>
              <a:t>Atia</a:t>
            </a:r>
            <a:r>
              <a:rPr lang="en-US" dirty="0" smtClean="0"/>
              <a:t> (Julius </a:t>
            </a:r>
            <a:r>
              <a:rPr lang="en-US" dirty="0" err="1" smtClean="0"/>
              <a:t>Ceasar’s</a:t>
            </a:r>
            <a:r>
              <a:rPr lang="en-US" dirty="0" smtClean="0"/>
              <a:t> niece)</a:t>
            </a:r>
          </a:p>
          <a:p>
            <a:r>
              <a:rPr lang="en-US" dirty="0" smtClean="0"/>
              <a:t>Early training in public life: at the age of 12 - recited his grandmother’s </a:t>
            </a:r>
            <a:r>
              <a:rPr lang="en-US" i="1" dirty="0" err="1" smtClean="0"/>
              <a:t>laudatio</a:t>
            </a:r>
            <a:endParaRPr lang="en-US" i="1" dirty="0" smtClean="0"/>
          </a:p>
          <a:p>
            <a:r>
              <a:rPr lang="en-US" dirty="0" smtClean="0"/>
              <a:t>		             46 BC – accompanied his great uncle in his triumphal procession</a:t>
            </a:r>
          </a:p>
          <a:p>
            <a:r>
              <a:rPr lang="en-US" dirty="0" smtClean="0"/>
              <a:t>44BC – adopted by Julius Caesar (19 years old)</a:t>
            </a:r>
          </a:p>
          <a:p>
            <a:r>
              <a:rPr lang="en-US" dirty="0" smtClean="0"/>
              <a:t>43BC – </a:t>
            </a:r>
            <a:r>
              <a:rPr lang="en-US" i="1" dirty="0" err="1" smtClean="0"/>
              <a:t>propraetor</a:t>
            </a:r>
            <a:r>
              <a:rPr lang="en-US" dirty="0" smtClean="0"/>
              <a:t> and </a:t>
            </a:r>
            <a:r>
              <a:rPr lang="en-US" i="1" dirty="0" smtClean="0"/>
              <a:t>consul - </a:t>
            </a:r>
            <a:r>
              <a:rPr lang="en-US" dirty="0" smtClean="0"/>
              <a:t>name </a:t>
            </a:r>
            <a:r>
              <a:rPr lang="en-US" i="1" dirty="0" smtClean="0"/>
              <a:t>Gaius Julius Caesar </a:t>
            </a:r>
            <a:r>
              <a:rPr lang="en-US" i="1" dirty="0" err="1" smtClean="0"/>
              <a:t>Octavianus</a:t>
            </a:r>
            <a:endParaRPr lang="en-US" i="1" dirty="0" smtClean="0"/>
          </a:p>
          <a:p>
            <a:r>
              <a:rPr lang="en-US" dirty="0" smtClean="0"/>
              <a:t>2</a:t>
            </a:r>
            <a:r>
              <a:rPr lang="en-US" baseline="30000" dirty="0" smtClean="0"/>
              <a:t>nd</a:t>
            </a:r>
            <a:r>
              <a:rPr lang="en-US" dirty="0" smtClean="0"/>
              <a:t> triumvirate – with Marcus Antonius, Marcus Lepidus</a:t>
            </a:r>
          </a:p>
          <a:p>
            <a:r>
              <a:rPr lang="en-US" dirty="0" smtClean="0"/>
              <a:t>42BC – </a:t>
            </a:r>
            <a:r>
              <a:rPr lang="en-US" i="1" dirty="0" smtClean="0"/>
              <a:t>battle at Philippi </a:t>
            </a:r>
            <a:r>
              <a:rPr lang="en-US" dirty="0" smtClean="0"/>
              <a:t>– vowed to construct a temple to </a:t>
            </a:r>
            <a:r>
              <a:rPr lang="en-US" i="1" dirty="0" smtClean="0"/>
              <a:t>Mars </a:t>
            </a:r>
            <a:r>
              <a:rPr lang="en-US" i="1" dirty="0" err="1" smtClean="0"/>
              <a:t>Ultor</a:t>
            </a:r>
            <a:r>
              <a:rPr lang="en-US" i="1" dirty="0" smtClean="0"/>
              <a:t> </a:t>
            </a:r>
            <a:r>
              <a:rPr lang="en-US" dirty="0" smtClean="0"/>
              <a:t>if he won</a:t>
            </a:r>
          </a:p>
        </p:txBody>
      </p:sp>
      <p:pic>
        <p:nvPicPr>
          <p:cNvPr id="3" name="Obrázek 2" descr="mars ultor temple.jpg"/>
          <p:cNvPicPr>
            <a:picLocks noChangeAspect="1"/>
          </p:cNvPicPr>
          <p:nvPr/>
        </p:nvPicPr>
        <p:blipFill>
          <a:blip r:embed="rId2"/>
          <a:stretch>
            <a:fillRect/>
          </a:stretch>
        </p:blipFill>
        <p:spPr>
          <a:xfrm>
            <a:off x="4657249" y="3214686"/>
            <a:ext cx="4486751" cy="3357586"/>
          </a:xfrm>
          <a:prstGeom prst="rect">
            <a:avLst/>
          </a:prstGeom>
        </p:spPr>
      </p:pic>
      <p:pic>
        <p:nvPicPr>
          <p:cNvPr id="4" name="Obrázek 3" descr="mars ultor temple my.jpg"/>
          <p:cNvPicPr>
            <a:picLocks noChangeAspect="1"/>
          </p:cNvPicPr>
          <p:nvPr/>
        </p:nvPicPr>
        <p:blipFill>
          <a:blip r:embed="rId3"/>
          <a:stretch>
            <a:fillRect/>
          </a:stretch>
        </p:blipFill>
        <p:spPr>
          <a:xfrm>
            <a:off x="-1" y="3214686"/>
            <a:ext cx="4500563" cy="33754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072594" cy="2862322"/>
          </a:xfrm>
          <a:prstGeom prst="rect">
            <a:avLst/>
          </a:prstGeom>
        </p:spPr>
        <p:txBody>
          <a:bodyPr wrap="square">
            <a:spAutoFit/>
          </a:bodyPr>
          <a:lstStyle/>
          <a:p>
            <a:r>
              <a:rPr lang="en-US" dirty="0" smtClean="0"/>
              <a:t>42BC, January – </a:t>
            </a:r>
            <a:r>
              <a:rPr lang="en-US" i="1" dirty="0" err="1" smtClean="0"/>
              <a:t>divi</a:t>
            </a:r>
            <a:r>
              <a:rPr lang="en-US" i="1" dirty="0" smtClean="0"/>
              <a:t> </a:t>
            </a:r>
            <a:r>
              <a:rPr lang="en-US" i="1" dirty="0" err="1" smtClean="0"/>
              <a:t>filius</a:t>
            </a:r>
            <a:endParaRPr lang="en-US" i="1" dirty="0" smtClean="0"/>
          </a:p>
          <a:p>
            <a:r>
              <a:rPr lang="en-US" dirty="0" smtClean="0"/>
              <a:t>During the 30’s –  protection of </a:t>
            </a:r>
            <a:r>
              <a:rPr lang="en-US" i="1" dirty="0" smtClean="0"/>
              <a:t>Apollo</a:t>
            </a:r>
          </a:p>
          <a:p>
            <a:r>
              <a:rPr lang="en-US" dirty="0" smtClean="0"/>
              <a:t>31BC – Actium – defeated Marcus Antonius and Cleopatra</a:t>
            </a:r>
          </a:p>
          <a:p>
            <a:r>
              <a:rPr lang="en-US" dirty="0" smtClean="0"/>
              <a:t>28BC – the temple of Apollo on the Palatine hill – personal patron</a:t>
            </a:r>
          </a:p>
          <a:p>
            <a:r>
              <a:rPr lang="en-US" dirty="0" smtClean="0"/>
              <a:t>27BC, January 16</a:t>
            </a:r>
            <a:r>
              <a:rPr lang="en-US" baseline="30000" dirty="0" smtClean="0"/>
              <a:t>th</a:t>
            </a:r>
            <a:r>
              <a:rPr lang="en-US" dirty="0" smtClean="0"/>
              <a:t> – title </a:t>
            </a:r>
            <a:r>
              <a:rPr lang="en-US" i="1" dirty="0" smtClean="0"/>
              <a:t>Augustus (by </a:t>
            </a:r>
            <a:r>
              <a:rPr lang="en-US" i="1" dirty="0" err="1" smtClean="0"/>
              <a:t>Plancus</a:t>
            </a:r>
            <a:r>
              <a:rPr lang="en-US" i="1" dirty="0" smtClean="0"/>
              <a:t>)</a:t>
            </a:r>
            <a:r>
              <a:rPr lang="en-US" dirty="0" smtClean="0"/>
              <a:t>- the word used of votive offerings, temples and sites dedicated to the gods (original idea – Romulus)</a:t>
            </a:r>
          </a:p>
          <a:p>
            <a:pPr>
              <a:buFontTx/>
              <a:buChar char="-"/>
            </a:pPr>
            <a:r>
              <a:rPr lang="en-US" dirty="0" smtClean="0"/>
              <a:t>sacred places too, and those in which anything is consecrated by augural rites are called "august" (</a:t>
            </a:r>
            <a:r>
              <a:rPr lang="en-US" dirty="0" err="1" smtClean="0"/>
              <a:t>augusta</a:t>
            </a:r>
            <a:r>
              <a:rPr lang="en-US" dirty="0" smtClean="0"/>
              <a:t>), from the increase (</a:t>
            </a:r>
            <a:r>
              <a:rPr lang="en-US" dirty="0" err="1" smtClean="0"/>
              <a:t>auctus</a:t>
            </a:r>
            <a:r>
              <a:rPr lang="en-US" dirty="0" smtClean="0"/>
              <a:t>) in dignity</a:t>
            </a:r>
          </a:p>
          <a:p>
            <a:pPr>
              <a:buFontTx/>
              <a:buChar char="-"/>
            </a:pPr>
            <a:r>
              <a:rPr lang="en-US" dirty="0" smtClean="0"/>
              <a:t>Augustus - before used in ritual, formulaic language (obscure synonym to “</a:t>
            </a:r>
            <a:r>
              <a:rPr lang="en-US" dirty="0" err="1" smtClean="0"/>
              <a:t>divinus</a:t>
            </a:r>
            <a:r>
              <a:rPr lang="en-US" dirty="0" smtClean="0"/>
              <a:t>”), but it was regarded as a title only - any formal powers, after Augustus - the institution – emperor</a:t>
            </a:r>
          </a:p>
        </p:txBody>
      </p:sp>
      <p:pic>
        <p:nvPicPr>
          <p:cNvPr id="3" name="Obrázek 2" descr="apollo contest relief.jpg"/>
          <p:cNvPicPr>
            <a:picLocks noChangeAspect="1"/>
          </p:cNvPicPr>
          <p:nvPr/>
        </p:nvPicPr>
        <p:blipFill>
          <a:blip r:embed="rId2"/>
          <a:stretch>
            <a:fillRect/>
          </a:stretch>
        </p:blipFill>
        <p:spPr>
          <a:xfrm>
            <a:off x="5852014" y="2872545"/>
            <a:ext cx="3291986" cy="3985455"/>
          </a:xfrm>
          <a:prstGeom prst="rect">
            <a:avLst/>
          </a:prstGeom>
        </p:spPr>
      </p:pic>
      <p:pic>
        <p:nvPicPr>
          <p:cNvPr id="4" name="Obrázek 3" descr="palatine.jpg"/>
          <p:cNvPicPr>
            <a:picLocks noChangeAspect="1"/>
          </p:cNvPicPr>
          <p:nvPr/>
        </p:nvPicPr>
        <p:blipFill>
          <a:blip r:embed="rId3"/>
          <a:stretch>
            <a:fillRect/>
          </a:stretch>
        </p:blipFill>
        <p:spPr>
          <a:xfrm>
            <a:off x="0" y="3161253"/>
            <a:ext cx="4586535" cy="3696747"/>
          </a:xfrm>
          <a:prstGeom prst="rect">
            <a:avLst/>
          </a:prstGeom>
        </p:spPr>
      </p:pic>
      <p:sp>
        <p:nvSpPr>
          <p:cNvPr id="5" name="Elipsa 4"/>
          <p:cNvSpPr/>
          <p:nvPr/>
        </p:nvSpPr>
        <p:spPr>
          <a:xfrm>
            <a:off x="1714480" y="4000504"/>
            <a:ext cx="500066" cy="3571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ovací šipka 6"/>
          <p:cNvCxnSpPr>
            <a:stCxn id="5" idx="6"/>
            <a:endCxn id="3" idx="1"/>
          </p:cNvCxnSpPr>
          <p:nvPr/>
        </p:nvCxnSpPr>
        <p:spPr>
          <a:xfrm>
            <a:off x="2214546" y="4179099"/>
            <a:ext cx="3637468" cy="6861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shield Arles.jpg"/>
          <p:cNvPicPr>
            <a:picLocks noChangeAspect="1"/>
          </p:cNvPicPr>
          <p:nvPr/>
        </p:nvPicPr>
        <p:blipFill>
          <a:blip r:embed="rId2"/>
          <a:stretch>
            <a:fillRect/>
          </a:stretch>
        </p:blipFill>
        <p:spPr>
          <a:xfrm>
            <a:off x="285721" y="142852"/>
            <a:ext cx="3214710" cy="3661725"/>
          </a:xfrm>
          <a:prstGeom prst="rect">
            <a:avLst/>
          </a:prstGeom>
        </p:spPr>
      </p:pic>
      <p:sp>
        <p:nvSpPr>
          <p:cNvPr id="3" name="TextovéPole 2"/>
          <p:cNvSpPr txBox="1"/>
          <p:nvPr/>
        </p:nvSpPr>
        <p:spPr>
          <a:xfrm>
            <a:off x="285720" y="3929066"/>
            <a:ext cx="3857652" cy="954107"/>
          </a:xfrm>
          <a:prstGeom prst="rect">
            <a:avLst/>
          </a:prstGeom>
          <a:noFill/>
        </p:spPr>
        <p:txBody>
          <a:bodyPr wrap="square" rtlCol="0">
            <a:spAutoFit/>
          </a:bodyPr>
          <a:lstStyle/>
          <a:p>
            <a:r>
              <a:rPr lang="en-US" sz="1400" dirty="0" err="1" smtClean="0"/>
              <a:t>Cliepeus</a:t>
            </a:r>
            <a:r>
              <a:rPr lang="en-US" sz="1400" dirty="0" smtClean="0"/>
              <a:t> </a:t>
            </a:r>
            <a:r>
              <a:rPr lang="en-US" sz="1400" dirty="0" err="1" smtClean="0"/>
              <a:t>virtutis</a:t>
            </a:r>
            <a:r>
              <a:rPr lang="en-US" sz="1400" dirty="0" smtClean="0"/>
              <a:t> – for Augustus from the Senate to acknowledge his </a:t>
            </a:r>
            <a:r>
              <a:rPr lang="en-US" sz="1400" dirty="0" err="1" smtClean="0"/>
              <a:t>virtus</a:t>
            </a:r>
            <a:r>
              <a:rPr lang="en-US" sz="1400" dirty="0" smtClean="0"/>
              <a:t>, </a:t>
            </a:r>
            <a:r>
              <a:rPr lang="en-US" sz="1400" dirty="0" err="1" smtClean="0"/>
              <a:t>clementia</a:t>
            </a:r>
            <a:r>
              <a:rPr lang="en-US" sz="1400" dirty="0" smtClean="0"/>
              <a:t>, </a:t>
            </a:r>
            <a:r>
              <a:rPr lang="en-US" sz="1400" dirty="0" err="1" smtClean="0"/>
              <a:t>iustitia</a:t>
            </a:r>
            <a:r>
              <a:rPr lang="en-US" sz="1400" dirty="0" smtClean="0"/>
              <a:t>, pietas, Curia Iulia, originally gold, marble copy preserved in Arles</a:t>
            </a:r>
            <a:endParaRPr lang="cs-CZ" sz="1400" dirty="0"/>
          </a:p>
        </p:txBody>
      </p:sp>
      <p:sp>
        <p:nvSpPr>
          <p:cNvPr id="4" name="TextovéPole 3"/>
          <p:cNvSpPr txBox="1"/>
          <p:nvPr/>
        </p:nvSpPr>
        <p:spPr>
          <a:xfrm>
            <a:off x="4143372" y="357166"/>
            <a:ext cx="4786346" cy="5355312"/>
          </a:xfrm>
          <a:prstGeom prst="rect">
            <a:avLst/>
          </a:prstGeom>
          <a:noFill/>
        </p:spPr>
        <p:txBody>
          <a:bodyPr wrap="square" rtlCol="0">
            <a:spAutoFit/>
          </a:bodyPr>
          <a:lstStyle/>
          <a:p>
            <a:endParaRPr lang="en-US" dirty="0" smtClean="0"/>
          </a:p>
          <a:p>
            <a:r>
              <a:rPr lang="en-US" dirty="0" smtClean="0"/>
              <a:t>23 BC – </a:t>
            </a:r>
            <a:r>
              <a:rPr lang="en-US" i="1" dirty="0" err="1" smtClean="0"/>
              <a:t>imperium</a:t>
            </a:r>
            <a:endParaRPr lang="en-US" i="1" dirty="0" smtClean="0"/>
          </a:p>
          <a:p>
            <a:r>
              <a:rPr lang="en-US" dirty="0" smtClean="0"/>
              <a:t>18 – 12 BC – </a:t>
            </a:r>
            <a:r>
              <a:rPr lang="en-US" i="1" dirty="0" err="1" smtClean="0"/>
              <a:t>Lex</a:t>
            </a:r>
            <a:r>
              <a:rPr lang="en-US" i="1" dirty="0" smtClean="0"/>
              <a:t> Iulia de </a:t>
            </a:r>
            <a:r>
              <a:rPr lang="en-US" i="1" dirty="0" err="1" smtClean="0"/>
              <a:t>adulteriis</a:t>
            </a:r>
            <a:r>
              <a:rPr lang="en-US" i="1" dirty="0" smtClean="0"/>
              <a:t>, </a:t>
            </a:r>
            <a:r>
              <a:rPr lang="en-US" i="1" dirty="0" err="1" smtClean="0"/>
              <a:t>Lex</a:t>
            </a:r>
            <a:r>
              <a:rPr lang="en-US" i="1" dirty="0" smtClean="0"/>
              <a:t> Iulia de </a:t>
            </a:r>
            <a:r>
              <a:rPr lang="en-US" i="1" dirty="0" err="1" smtClean="0"/>
              <a:t>maritandis</a:t>
            </a:r>
            <a:r>
              <a:rPr lang="en-US" i="1" dirty="0" smtClean="0"/>
              <a:t> </a:t>
            </a:r>
            <a:r>
              <a:rPr lang="en-US" i="1" dirty="0" err="1" smtClean="0"/>
              <a:t>ordinibus</a:t>
            </a:r>
            <a:r>
              <a:rPr lang="en-US" i="1" dirty="0" smtClean="0"/>
              <a:t>, </a:t>
            </a:r>
            <a:r>
              <a:rPr lang="en-US" i="1" dirty="0" err="1" smtClean="0"/>
              <a:t>Lex</a:t>
            </a:r>
            <a:r>
              <a:rPr lang="en-US" i="1" dirty="0" smtClean="0"/>
              <a:t> </a:t>
            </a:r>
            <a:r>
              <a:rPr lang="en-US" i="1" dirty="0" err="1" smtClean="0"/>
              <a:t>Papia</a:t>
            </a:r>
            <a:r>
              <a:rPr lang="en-US" i="1" dirty="0" smtClean="0"/>
              <a:t> </a:t>
            </a:r>
            <a:r>
              <a:rPr lang="en-US" i="1" dirty="0" err="1" smtClean="0"/>
              <a:t>Poppaea</a:t>
            </a:r>
            <a:endParaRPr lang="en-US" i="1" dirty="0" smtClean="0"/>
          </a:p>
          <a:p>
            <a:r>
              <a:rPr lang="en-US" dirty="0" smtClean="0"/>
              <a:t>12BC – </a:t>
            </a:r>
            <a:r>
              <a:rPr lang="en-US" i="1" dirty="0" err="1" smtClean="0"/>
              <a:t>pontifex</a:t>
            </a:r>
            <a:r>
              <a:rPr lang="en-US" i="1" dirty="0" smtClean="0"/>
              <a:t> </a:t>
            </a:r>
            <a:r>
              <a:rPr lang="en-US" i="1" dirty="0" err="1" smtClean="0"/>
              <a:t>maximus</a:t>
            </a:r>
            <a:endParaRPr lang="en-US" dirty="0" smtClean="0"/>
          </a:p>
          <a:p>
            <a:r>
              <a:rPr lang="en-US" dirty="0" smtClean="0"/>
              <a:t>2BC – </a:t>
            </a:r>
            <a:r>
              <a:rPr lang="en-US" i="1" dirty="0" err="1" smtClean="0"/>
              <a:t>pater</a:t>
            </a:r>
            <a:r>
              <a:rPr lang="en-US" i="1" dirty="0" smtClean="0"/>
              <a:t> </a:t>
            </a:r>
            <a:r>
              <a:rPr lang="en-US" i="1" dirty="0" err="1" smtClean="0"/>
              <a:t>patriae</a:t>
            </a:r>
            <a:endParaRPr lang="en-US" i="1" dirty="0" smtClean="0"/>
          </a:p>
          <a:p>
            <a:endParaRPr lang="en-US" i="1" dirty="0" smtClean="0"/>
          </a:p>
          <a:p>
            <a:r>
              <a:rPr lang="en-US" dirty="0" smtClean="0"/>
              <a:t>Last will, testament and a list of accomplishments: </a:t>
            </a:r>
            <a:r>
              <a:rPr lang="en-US" i="1" dirty="0" smtClean="0"/>
              <a:t>Res </a:t>
            </a:r>
            <a:r>
              <a:rPr lang="en-US" i="1" dirty="0" err="1" smtClean="0"/>
              <a:t>Gestae</a:t>
            </a:r>
            <a:r>
              <a:rPr lang="en-US" i="1" dirty="0" smtClean="0"/>
              <a:t> </a:t>
            </a:r>
            <a:r>
              <a:rPr lang="en-US" i="1" dirty="0" err="1" smtClean="0"/>
              <a:t>Divi</a:t>
            </a:r>
            <a:r>
              <a:rPr lang="en-US" i="1" dirty="0" smtClean="0"/>
              <a:t> </a:t>
            </a:r>
            <a:r>
              <a:rPr lang="en-US" i="1" dirty="0" err="1" smtClean="0"/>
              <a:t>Augusti</a:t>
            </a:r>
            <a:r>
              <a:rPr lang="en-US" i="1" dirty="0" smtClean="0"/>
              <a:t> </a:t>
            </a:r>
            <a:r>
              <a:rPr lang="en-US" dirty="0" smtClean="0"/>
              <a:t>– two bronze pillars in front of Augustus’s mausoleum in Rome (now only copies)</a:t>
            </a:r>
          </a:p>
          <a:p>
            <a:endParaRPr lang="en-US" dirty="0" smtClean="0"/>
          </a:p>
          <a:p>
            <a:r>
              <a:rPr lang="en-US" dirty="0" smtClean="0"/>
              <a:t>Died: Nola, 19</a:t>
            </a:r>
            <a:r>
              <a:rPr lang="en-US" baseline="30000" dirty="0" smtClean="0"/>
              <a:t>th</a:t>
            </a:r>
            <a:r>
              <a:rPr lang="en-US" dirty="0" smtClean="0"/>
              <a:t> August, 14 AD</a:t>
            </a:r>
            <a:endParaRPr lang="cs-CZ" dirty="0" smtClean="0"/>
          </a:p>
          <a:p>
            <a:pPr>
              <a:buFontTx/>
              <a:buChar char="-"/>
            </a:pPr>
            <a:endParaRPr lang="cs-CZ" dirty="0" smtClean="0"/>
          </a:p>
          <a:p>
            <a:r>
              <a:rPr lang="en-US" dirty="0" smtClean="0"/>
              <a:t>Succession – daughter Julia, 2</a:t>
            </a:r>
            <a:r>
              <a:rPr lang="en-US" baseline="30000" dirty="0" smtClean="0"/>
              <a:t>nd</a:t>
            </a:r>
            <a:r>
              <a:rPr lang="en-US" dirty="0" smtClean="0"/>
              <a:t> marriage to Agrippa – two sons </a:t>
            </a:r>
            <a:r>
              <a:rPr lang="en-US" b="1" dirty="0" smtClean="0"/>
              <a:t>Gaius and </a:t>
            </a:r>
            <a:r>
              <a:rPr lang="en-US" b="1" dirty="0" err="1" smtClean="0"/>
              <a:t>Lucius</a:t>
            </a:r>
            <a:r>
              <a:rPr lang="en-US" b="1" dirty="0" smtClean="0"/>
              <a:t> Caesar</a:t>
            </a:r>
            <a:r>
              <a:rPr lang="en-US" dirty="0" smtClean="0"/>
              <a:t>, died</a:t>
            </a:r>
          </a:p>
          <a:p>
            <a:r>
              <a:rPr lang="en-US" dirty="0" smtClean="0"/>
              <a:t>Forced to adopt </a:t>
            </a:r>
            <a:r>
              <a:rPr lang="en-US" b="1" dirty="0" smtClean="0"/>
              <a:t>Tiberius</a:t>
            </a:r>
            <a:r>
              <a:rPr lang="en-US" dirty="0" smtClean="0"/>
              <a:t> – </a:t>
            </a:r>
            <a:r>
              <a:rPr lang="en-US" dirty="0" err="1" smtClean="0"/>
              <a:t>Livia’s</a:t>
            </a:r>
            <a:r>
              <a:rPr lang="en-US" dirty="0" smtClean="0"/>
              <a:t> son from the first marriage</a:t>
            </a:r>
          </a:p>
          <a:p>
            <a:endParaRPr lang="cs-CZ" dirty="0"/>
          </a:p>
        </p:txBody>
      </p:sp>
      <p:sp>
        <p:nvSpPr>
          <p:cNvPr id="5" name="TextovéPole 4"/>
          <p:cNvSpPr txBox="1"/>
          <p:nvPr/>
        </p:nvSpPr>
        <p:spPr>
          <a:xfrm>
            <a:off x="357158" y="5000636"/>
            <a:ext cx="3357586" cy="2031325"/>
          </a:xfrm>
          <a:prstGeom prst="rect">
            <a:avLst/>
          </a:prstGeom>
          <a:noFill/>
        </p:spPr>
        <p:txBody>
          <a:bodyPr wrap="square" rtlCol="0">
            <a:spAutoFit/>
          </a:bodyPr>
          <a:lstStyle/>
          <a:p>
            <a:r>
              <a:rPr lang="en-US" dirty="0" smtClean="0"/>
              <a:t>Apart from the title, he </a:t>
            </a:r>
            <a:r>
              <a:rPr lang="en-US" b="1" dirty="0" smtClean="0"/>
              <a:t>received</a:t>
            </a:r>
            <a:r>
              <a:rPr lang="en-US" dirty="0" smtClean="0"/>
              <a:t>: </a:t>
            </a:r>
            <a:r>
              <a:rPr lang="cs-CZ" dirty="0" smtClean="0"/>
              <a:t>a</a:t>
            </a:r>
            <a:r>
              <a:rPr lang="en-US" dirty="0" smtClean="0"/>
              <a:t>) the right to adorn the entrance of his house with </a:t>
            </a:r>
            <a:r>
              <a:rPr lang="en-US" i="1" dirty="0" smtClean="0"/>
              <a:t>laurel</a:t>
            </a:r>
          </a:p>
          <a:p>
            <a:r>
              <a:rPr lang="en-US" i="1" dirty="0" smtClean="0"/>
              <a:t>b)</a:t>
            </a:r>
            <a:r>
              <a:rPr lang="en-US" dirty="0" smtClean="0"/>
              <a:t> </a:t>
            </a:r>
            <a:r>
              <a:rPr lang="en-US" i="1" dirty="0" smtClean="0"/>
              <a:t>the</a:t>
            </a:r>
            <a:r>
              <a:rPr lang="en-US" dirty="0" smtClean="0"/>
              <a:t> </a:t>
            </a:r>
            <a:r>
              <a:rPr lang="en-US" i="1" dirty="0" smtClean="0"/>
              <a:t>corona </a:t>
            </a:r>
            <a:r>
              <a:rPr lang="en-US" i="1" dirty="0" err="1" smtClean="0"/>
              <a:t>civica</a:t>
            </a:r>
            <a:r>
              <a:rPr lang="en-US" i="1" dirty="0" smtClean="0"/>
              <a:t> </a:t>
            </a:r>
            <a:endParaRPr lang="en-US" dirty="0" smtClean="0"/>
          </a:p>
          <a:p>
            <a:r>
              <a:rPr lang="en-US" i="1" dirty="0" smtClean="0"/>
              <a:t>c) </a:t>
            </a:r>
            <a:r>
              <a:rPr lang="en-US" i="1" dirty="0" err="1" smtClean="0"/>
              <a:t>clipeus</a:t>
            </a:r>
            <a:r>
              <a:rPr lang="en-US" i="1" dirty="0" smtClean="0"/>
              <a:t> </a:t>
            </a:r>
            <a:r>
              <a:rPr lang="en-US" i="1" dirty="0" err="1" smtClean="0"/>
              <a:t>virtutis</a:t>
            </a:r>
            <a:r>
              <a:rPr lang="en-US" i="1" dirty="0" smtClean="0"/>
              <a:t> </a:t>
            </a:r>
            <a:r>
              <a:rPr lang="en-US" dirty="0" smtClean="0"/>
              <a:t>(hung in the </a:t>
            </a:r>
            <a:r>
              <a:rPr lang="en-US" i="1" dirty="0" smtClean="0"/>
              <a:t>Curia Iulia)</a:t>
            </a:r>
          </a:p>
          <a:p>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285729"/>
            <a:ext cx="8786874" cy="2031325"/>
          </a:xfrm>
          <a:prstGeom prst="rect">
            <a:avLst/>
          </a:prstGeom>
          <a:noFill/>
        </p:spPr>
        <p:txBody>
          <a:bodyPr wrap="square" rtlCol="0">
            <a:spAutoFit/>
          </a:bodyPr>
          <a:lstStyle/>
          <a:p>
            <a:r>
              <a:rPr lang="en-US" b="1" dirty="0" smtClean="0"/>
              <a:t>2. APOTHEOSIS</a:t>
            </a:r>
          </a:p>
          <a:p>
            <a:r>
              <a:rPr lang="en-US" dirty="0" smtClean="0"/>
              <a:t>Augustus died 19</a:t>
            </a:r>
            <a:r>
              <a:rPr lang="en-US" baseline="30000" dirty="0" smtClean="0"/>
              <a:t>th</a:t>
            </a:r>
            <a:r>
              <a:rPr lang="en-US" dirty="0" smtClean="0"/>
              <a:t> 14 AD, Nola and was cremated at Campus </a:t>
            </a:r>
            <a:r>
              <a:rPr lang="en-US" dirty="0" err="1" smtClean="0"/>
              <a:t>Marcius</a:t>
            </a:r>
            <a:r>
              <a:rPr lang="en-US" dirty="0" smtClean="0"/>
              <a:t>, buried in his family tomb</a:t>
            </a:r>
          </a:p>
          <a:p>
            <a:r>
              <a:rPr lang="en-US" dirty="0" smtClean="0"/>
              <a:t>September 17</a:t>
            </a:r>
            <a:r>
              <a:rPr lang="en-US" baseline="30000" dirty="0" smtClean="0"/>
              <a:t>th</a:t>
            </a:r>
            <a:r>
              <a:rPr lang="en-US" dirty="0" smtClean="0"/>
              <a:t> - officially deified and subsequently consecrated by his adoptive son Tiberius</a:t>
            </a:r>
          </a:p>
          <a:p>
            <a:r>
              <a:rPr lang="en-US" dirty="0" smtClean="0"/>
              <a:t>Shortly after his funeral – apotheosis – attested by an eyewitness (very doubtful) – Roman Senate </a:t>
            </a:r>
            <a:r>
              <a:rPr lang="cs-CZ" dirty="0" smtClean="0"/>
              <a:t>-</a:t>
            </a:r>
            <a:r>
              <a:rPr lang="en-US" dirty="0" smtClean="0"/>
              <a:t> authority in religion. </a:t>
            </a:r>
          </a:p>
          <a:p>
            <a:r>
              <a:rPr lang="en-US" dirty="0" smtClean="0"/>
              <a:t>The testimony – spontaneously or with an intention?</a:t>
            </a:r>
          </a:p>
        </p:txBody>
      </p:sp>
      <p:sp>
        <p:nvSpPr>
          <p:cNvPr id="3" name="TextovéPole 2"/>
          <p:cNvSpPr txBox="1"/>
          <p:nvPr/>
        </p:nvSpPr>
        <p:spPr>
          <a:xfrm>
            <a:off x="357158" y="2285992"/>
            <a:ext cx="3600000" cy="584775"/>
          </a:xfrm>
          <a:prstGeom prst="rect">
            <a:avLst/>
          </a:prstGeom>
          <a:noFill/>
        </p:spPr>
        <p:txBody>
          <a:bodyPr wrap="square" rtlCol="0">
            <a:spAutoFit/>
          </a:bodyPr>
          <a:lstStyle/>
          <a:p>
            <a:r>
              <a:rPr lang="en-US" sz="1600" dirty="0" smtClean="0"/>
              <a:t>The death of Augustus in Nola, August 19</a:t>
            </a:r>
            <a:r>
              <a:rPr lang="en-US" sz="1600" baseline="30000" dirty="0" smtClean="0"/>
              <a:t>th</a:t>
            </a:r>
            <a:r>
              <a:rPr lang="en-US" sz="1600" dirty="0" smtClean="0"/>
              <a:t>, 14 AD </a:t>
            </a:r>
            <a:endParaRPr lang="cs-CZ" sz="1600" dirty="0"/>
          </a:p>
        </p:txBody>
      </p:sp>
      <p:sp>
        <p:nvSpPr>
          <p:cNvPr id="4" name="TextovéPole 3"/>
          <p:cNvSpPr txBox="1"/>
          <p:nvPr/>
        </p:nvSpPr>
        <p:spPr>
          <a:xfrm>
            <a:off x="285720" y="3286124"/>
            <a:ext cx="3643338" cy="584775"/>
          </a:xfrm>
          <a:prstGeom prst="rect">
            <a:avLst/>
          </a:prstGeom>
          <a:noFill/>
        </p:spPr>
        <p:txBody>
          <a:bodyPr wrap="square" rtlCol="0">
            <a:spAutoFit/>
          </a:bodyPr>
          <a:lstStyle/>
          <a:p>
            <a:r>
              <a:rPr lang="en-US" sz="1600" dirty="0" smtClean="0"/>
              <a:t>His public funeral at the Campus </a:t>
            </a:r>
            <a:r>
              <a:rPr lang="en-US" sz="1600" dirty="0" err="1" smtClean="0"/>
              <a:t>Martius</a:t>
            </a:r>
            <a:r>
              <a:rPr lang="en-US" sz="1600" dirty="0" smtClean="0"/>
              <a:t>, exact date unknown</a:t>
            </a:r>
          </a:p>
        </p:txBody>
      </p:sp>
      <p:sp>
        <p:nvSpPr>
          <p:cNvPr id="7" name="TextovéPole 6"/>
          <p:cNvSpPr txBox="1"/>
          <p:nvPr/>
        </p:nvSpPr>
        <p:spPr>
          <a:xfrm>
            <a:off x="5286380" y="3786190"/>
            <a:ext cx="3600000" cy="338554"/>
          </a:xfrm>
          <a:prstGeom prst="rect">
            <a:avLst/>
          </a:prstGeom>
          <a:noFill/>
        </p:spPr>
        <p:txBody>
          <a:bodyPr wrap="square" rtlCol="0">
            <a:spAutoFit/>
          </a:bodyPr>
          <a:lstStyle/>
          <a:p>
            <a:pPr algn="ctr"/>
            <a:r>
              <a:rPr lang="en-US" sz="1600" dirty="0" smtClean="0"/>
              <a:t>The testimony of his apotheosis</a:t>
            </a:r>
          </a:p>
        </p:txBody>
      </p:sp>
      <p:sp>
        <p:nvSpPr>
          <p:cNvPr id="8" name="TextovéPole 7"/>
          <p:cNvSpPr txBox="1"/>
          <p:nvPr/>
        </p:nvSpPr>
        <p:spPr>
          <a:xfrm>
            <a:off x="5214942" y="4786322"/>
            <a:ext cx="3600000" cy="584775"/>
          </a:xfrm>
          <a:prstGeom prst="rect">
            <a:avLst/>
          </a:prstGeom>
          <a:noFill/>
        </p:spPr>
        <p:txBody>
          <a:bodyPr wrap="square" rtlCol="0">
            <a:spAutoFit/>
          </a:bodyPr>
          <a:lstStyle/>
          <a:p>
            <a:r>
              <a:rPr lang="en-US" sz="1600" dirty="0" smtClean="0"/>
              <a:t>The senate awarded divine </a:t>
            </a:r>
            <a:r>
              <a:rPr lang="en-US" sz="1600" dirty="0" err="1" smtClean="0"/>
              <a:t>honours</a:t>
            </a:r>
            <a:r>
              <a:rPr lang="en-US" sz="1600" dirty="0" smtClean="0"/>
              <a:t> to Augustus September 17</a:t>
            </a:r>
            <a:r>
              <a:rPr lang="en-US" sz="1600" baseline="30000" dirty="0" smtClean="0"/>
              <a:t>th</a:t>
            </a:r>
            <a:r>
              <a:rPr lang="en-US" sz="1600" dirty="0" smtClean="0"/>
              <a:t> , 14 AD</a:t>
            </a:r>
            <a:endParaRPr lang="cs-CZ" sz="1600" dirty="0"/>
          </a:p>
        </p:txBody>
      </p:sp>
      <p:sp>
        <p:nvSpPr>
          <p:cNvPr id="10" name="TextovéPole 9"/>
          <p:cNvSpPr txBox="1"/>
          <p:nvPr/>
        </p:nvSpPr>
        <p:spPr>
          <a:xfrm>
            <a:off x="357158" y="5500702"/>
            <a:ext cx="3600000" cy="584775"/>
          </a:xfrm>
          <a:prstGeom prst="rect">
            <a:avLst/>
          </a:prstGeom>
          <a:noFill/>
        </p:spPr>
        <p:txBody>
          <a:bodyPr wrap="square" rtlCol="0">
            <a:spAutoFit/>
          </a:bodyPr>
          <a:lstStyle/>
          <a:p>
            <a:r>
              <a:rPr lang="en-US" sz="1600" dirty="0" smtClean="0"/>
              <a:t>Official consecration performed by Tiberius, Augustus became a state god</a:t>
            </a:r>
            <a:endParaRPr lang="cs-CZ" sz="1600" dirty="0"/>
          </a:p>
        </p:txBody>
      </p:sp>
      <p:sp>
        <p:nvSpPr>
          <p:cNvPr id="11" name="Obdélník 10"/>
          <p:cNvSpPr/>
          <p:nvPr/>
        </p:nvSpPr>
        <p:spPr>
          <a:xfrm>
            <a:off x="357158" y="2285992"/>
            <a:ext cx="360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cs-CZ" dirty="0"/>
          </a:p>
        </p:txBody>
      </p:sp>
      <p:sp>
        <p:nvSpPr>
          <p:cNvPr id="12" name="Obdélník 11"/>
          <p:cNvSpPr/>
          <p:nvPr/>
        </p:nvSpPr>
        <p:spPr>
          <a:xfrm>
            <a:off x="357158" y="3286124"/>
            <a:ext cx="360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57158" y="5500702"/>
            <a:ext cx="360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5286380" y="3714752"/>
            <a:ext cx="360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5286380" y="4786322"/>
            <a:ext cx="3600000" cy="5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ovací šipka 18"/>
          <p:cNvCxnSpPr>
            <a:stCxn id="11" idx="2"/>
            <a:endCxn id="12" idx="0"/>
          </p:cNvCxnSpPr>
          <p:nvPr/>
        </p:nvCxnSpPr>
        <p:spPr>
          <a:xfrm rot="5400000">
            <a:off x="1927092" y="3056058"/>
            <a:ext cx="46013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Přímá spojovací šipka 20"/>
          <p:cNvCxnSpPr>
            <a:stCxn id="12" idx="3"/>
            <a:endCxn id="14" idx="1"/>
          </p:cNvCxnSpPr>
          <p:nvPr/>
        </p:nvCxnSpPr>
        <p:spPr>
          <a:xfrm>
            <a:off x="3957158" y="3556124"/>
            <a:ext cx="1329222" cy="4286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Přímá spojovací šipka 24"/>
          <p:cNvCxnSpPr>
            <a:stCxn id="4" idx="2"/>
            <a:endCxn id="15" idx="1"/>
          </p:cNvCxnSpPr>
          <p:nvPr/>
        </p:nvCxnSpPr>
        <p:spPr>
          <a:xfrm rot="16200000" flipH="1">
            <a:off x="3104173" y="2874114"/>
            <a:ext cx="1185423" cy="31789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Přímá spojovací šipka 26"/>
          <p:cNvCxnSpPr>
            <a:stCxn id="14" idx="2"/>
            <a:endCxn id="8" idx="0"/>
          </p:cNvCxnSpPr>
          <p:nvPr/>
        </p:nvCxnSpPr>
        <p:spPr>
          <a:xfrm rot="5400000">
            <a:off x="6784876" y="4484818"/>
            <a:ext cx="531570" cy="714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Přímá spojovací šipka 28"/>
          <p:cNvCxnSpPr>
            <a:stCxn id="15" idx="1"/>
            <a:endCxn id="13" idx="0"/>
          </p:cNvCxnSpPr>
          <p:nvPr/>
        </p:nvCxnSpPr>
        <p:spPr>
          <a:xfrm rot="10800000" flipV="1">
            <a:off x="2157158" y="5056322"/>
            <a:ext cx="3129222" cy="4443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1"/>
            <a:ext cx="4643438" cy="4801314"/>
          </a:xfrm>
          <a:prstGeom prst="rect">
            <a:avLst/>
          </a:prstGeom>
        </p:spPr>
        <p:txBody>
          <a:bodyPr wrap="square">
            <a:spAutoFit/>
          </a:bodyPr>
          <a:lstStyle/>
          <a:p>
            <a:r>
              <a:rPr lang="en-US" u="sng" dirty="0" smtClean="0"/>
              <a:t>Ruling strategy</a:t>
            </a:r>
            <a:r>
              <a:rPr lang="en-US" dirty="0" smtClean="0"/>
              <a:t>:</a:t>
            </a:r>
          </a:p>
          <a:p>
            <a:endParaRPr lang="en-US" dirty="0" smtClean="0"/>
          </a:p>
          <a:p>
            <a:r>
              <a:rPr lang="en-US" i="1" dirty="0" smtClean="0"/>
              <a:t>Reputation:</a:t>
            </a:r>
            <a:r>
              <a:rPr lang="en-US" dirty="0" smtClean="0"/>
              <a:t> a military victor, a bringer of peace and a supporter of Roman traditions</a:t>
            </a:r>
          </a:p>
          <a:p>
            <a:endParaRPr lang="en-US" dirty="0" smtClean="0"/>
          </a:p>
          <a:p>
            <a:r>
              <a:rPr lang="en-US" i="1" dirty="0" smtClean="0"/>
              <a:t>His genius: </a:t>
            </a:r>
            <a:r>
              <a:rPr lang="en-US" dirty="0" smtClean="0"/>
              <a:t>combined history, law, social policy, religion, literature, art and architecture</a:t>
            </a:r>
          </a:p>
          <a:p>
            <a:endParaRPr lang="en-US" dirty="0" smtClean="0"/>
          </a:p>
          <a:p>
            <a:r>
              <a:rPr lang="en-US" i="1" dirty="0" smtClean="0"/>
              <a:t>Ideology:</a:t>
            </a:r>
            <a:r>
              <a:rPr lang="en-US" dirty="0" smtClean="0"/>
              <a:t> images by historians, poets, gem cutters, painters, sculptors and architects – </a:t>
            </a:r>
            <a:r>
              <a:rPr lang="en-US" b="1" dirty="0" smtClean="0"/>
              <a:t>state relief</a:t>
            </a:r>
          </a:p>
          <a:p>
            <a:r>
              <a:rPr lang="en-US" dirty="0" smtClean="0"/>
              <a:t>- portraits, large scale monuments erected in new provinces</a:t>
            </a:r>
          </a:p>
          <a:p>
            <a:endParaRPr lang="en-US" dirty="0" smtClean="0"/>
          </a:p>
          <a:p>
            <a:r>
              <a:rPr lang="en-US" i="1" dirty="0" smtClean="0"/>
              <a:t>Consolidating power</a:t>
            </a:r>
          </a:p>
          <a:p>
            <a:endParaRPr lang="en-US" i="1" dirty="0" smtClean="0"/>
          </a:p>
          <a:p>
            <a:r>
              <a:rPr lang="en-US" i="1" dirty="0" smtClean="0"/>
              <a:t>Expanding borders</a:t>
            </a:r>
          </a:p>
        </p:txBody>
      </p:sp>
      <p:pic>
        <p:nvPicPr>
          <p:cNvPr id="3" name="Picture 6" descr="Kuttner_pl_013"/>
          <p:cNvPicPr>
            <a:picLocks noChangeAspect="1" noChangeArrowheads="1"/>
          </p:cNvPicPr>
          <p:nvPr/>
        </p:nvPicPr>
        <p:blipFill>
          <a:blip r:embed="rId2"/>
          <a:srcRect l="2500"/>
          <a:stretch>
            <a:fillRect/>
          </a:stretch>
        </p:blipFill>
        <p:spPr bwMode="auto">
          <a:xfrm>
            <a:off x="2299435" y="3857628"/>
            <a:ext cx="6844565" cy="2786082"/>
          </a:xfrm>
          <a:prstGeom prst="rect">
            <a:avLst/>
          </a:prstGeom>
          <a:noFill/>
        </p:spPr>
      </p:pic>
      <p:pic>
        <p:nvPicPr>
          <p:cNvPr id="4" name="Picture 2" descr="Kuttner_pl_003"/>
          <p:cNvPicPr>
            <a:picLocks noChangeAspect="1" noChangeArrowheads="1"/>
          </p:cNvPicPr>
          <p:nvPr/>
        </p:nvPicPr>
        <p:blipFill>
          <a:blip r:embed="rId3"/>
          <a:srcRect l="5081" t="-52" r="1764" b="52"/>
          <a:stretch>
            <a:fillRect/>
          </a:stretch>
        </p:blipFill>
        <p:spPr bwMode="auto">
          <a:xfrm rot="5400000">
            <a:off x="5331297" y="-330692"/>
            <a:ext cx="3000396" cy="4376113"/>
          </a:xfrm>
          <a:prstGeom prst="rect">
            <a:avLst/>
          </a:prstGeom>
          <a:noFill/>
        </p:spPr>
      </p:pic>
      <p:sp>
        <p:nvSpPr>
          <p:cNvPr id="5" name="Obdélník 4"/>
          <p:cNvSpPr/>
          <p:nvPr/>
        </p:nvSpPr>
        <p:spPr>
          <a:xfrm>
            <a:off x="6429388" y="4214818"/>
            <a:ext cx="1643074" cy="2286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ovací šipka 6"/>
          <p:cNvCxnSpPr>
            <a:stCxn id="5" idx="0"/>
          </p:cNvCxnSpPr>
          <p:nvPr/>
        </p:nvCxnSpPr>
        <p:spPr>
          <a:xfrm rot="16200000" flipV="1">
            <a:off x="6804438" y="3768330"/>
            <a:ext cx="785818" cy="1071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142852"/>
            <a:ext cx="8786874" cy="5909310"/>
          </a:xfrm>
          <a:prstGeom prst="rect">
            <a:avLst/>
          </a:prstGeom>
          <a:noFill/>
        </p:spPr>
        <p:txBody>
          <a:bodyPr wrap="square" rtlCol="0">
            <a:spAutoFit/>
          </a:bodyPr>
          <a:lstStyle/>
          <a:p>
            <a:r>
              <a:rPr lang="en-US" b="1" dirty="0" smtClean="0"/>
              <a:t>2. THE CULT SETTLEMENT</a:t>
            </a:r>
          </a:p>
          <a:p>
            <a:r>
              <a:rPr lang="en-US" u="sng" dirty="0" smtClean="0"/>
              <a:t>Caesar </a:t>
            </a:r>
            <a:r>
              <a:rPr lang="en-US" dirty="0" smtClean="0"/>
              <a:t>– was appointed god – monarchical position – resulted in his murder</a:t>
            </a:r>
          </a:p>
          <a:p>
            <a:pPr>
              <a:buFontTx/>
              <a:buChar char="-"/>
            </a:pPr>
            <a:r>
              <a:rPr lang="en-US" dirty="0" smtClean="0"/>
              <a:t>demonstration - how not to go about reforming the Roman constitution</a:t>
            </a:r>
          </a:p>
          <a:p>
            <a:r>
              <a:rPr lang="en-US" u="sng" dirty="0" smtClean="0"/>
              <a:t>Augustus</a:t>
            </a:r>
            <a:r>
              <a:rPr lang="en-US" dirty="0" smtClean="0"/>
              <a:t> – the first among equals – defining this imagery (very cautious!)</a:t>
            </a:r>
          </a:p>
          <a:p>
            <a:endParaRPr lang="en-US" dirty="0" smtClean="0"/>
          </a:p>
          <a:p>
            <a:r>
              <a:rPr lang="en-US" b="1" i="1" dirty="0" smtClean="0"/>
              <a:t>Artists:</a:t>
            </a:r>
            <a:r>
              <a:rPr lang="en-US" dirty="0" smtClean="0"/>
              <a:t> free to declare anything:</a:t>
            </a:r>
          </a:p>
          <a:p>
            <a:endParaRPr lang="en-US" dirty="0" smtClean="0"/>
          </a:p>
          <a:p>
            <a:r>
              <a:rPr lang="en-US" b="1" dirty="0" smtClean="0"/>
              <a:t>Tacitus, </a:t>
            </a:r>
            <a:r>
              <a:rPr lang="en-US" b="1" i="1" dirty="0" smtClean="0"/>
              <a:t>Annals I 10.6 </a:t>
            </a:r>
            <a:r>
              <a:rPr lang="en-US" dirty="0" smtClean="0"/>
              <a:t>– a bit exaggerated, but gives a picture of his politics:</a:t>
            </a:r>
          </a:p>
          <a:p>
            <a:r>
              <a:rPr lang="en-US" dirty="0" smtClean="0"/>
              <a:t>“No </a:t>
            </a:r>
            <a:r>
              <a:rPr lang="en-US" dirty="0" err="1" smtClean="0"/>
              <a:t>honour</a:t>
            </a:r>
            <a:r>
              <a:rPr lang="en-US" dirty="0" smtClean="0"/>
              <a:t> was left for the gods, when Augustus chose to be himself </a:t>
            </a:r>
            <a:r>
              <a:rPr lang="en-US" b="1" dirty="0" smtClean="0"/>
              <a:t>worshipped with temples and statues</a:t>
            </a:r>
            <a:r>
              <a:rPr lang="en-US" dirty="0" smtClean="0"/>
              <a:t>, like those of the deities, and with </a:t>
            </a:r>
            <a:r>
              <a:rPr lang="en-US" dirty="0" err="1" smtClean="0"/>
              <a:t>flamines</a:t>
            </a:r>
            <a:r>
              <a:rPr lang="en-US" dirty="0" smtClean="0"/>
              <a:t> and priests.”</a:t>
            </a:r>
          </a:p>
          <a:p>
            <a:endParaRPr lang="en-US" dirty="0" smtClean="0"/>
          </a:p>
          <a:p>
            <a:r>
              <a:rPr lang="en-US" b="1" dirty="0" smtClean="0"/>
              <a:t>Vergil, </a:t>
            </a:r>
            <a:r>
              <a:rPr lang="en-US" b="1" i="1" dirty="0" err="1" smtClean="0"/>
              <a:t>Aeneid</a:t>
            </a:r>
            <a:r>
              <a:rPr lang="en-US" b="1" i="1" dirty="0" smtClean="0"/>
              <a:t> VI 789-794</a:t>
            </a:r>
          </a:p>
          <a:p>
            <a:r>
              <a:rPr lang="en-US" dirty="0" smtClean="0"/>
              <a:t>“Here Caesar [=Augustus], of </a:t>
            </a:r>
            <a:r>
              <a:rPr lang="en-US" dirty="0" err="1" smtClean="0"/>
              <a:t>Iulus</a:t>
            </a:r>
            <a:r>
              <a:rPr lang="en-US" dirty="0" smtClean="0"/>
              <a:t>’ glorious seed, look at him ascending to the world of light! Watch, at last, that man, whose coming so often you listened foretold, </a:t>
            </a:r>
            <a:r>
              <a:rPr lang="en-US" b="1" dirty="0" smtClean="0"/>
              <a:t>Augustus Caesar, son of a god </a:t>
            </a:r>
            <a:r>
              <a:rPr lang="en-US" dirty="0" smtClean="0"/>
              <a:t>[=</a:t>
            </a:r>
            <a:r>
              <a:rPr lang="en-US" dirty="0" err="1" smtClean="0"/>
              <a:t>Divus</a:t>
            </a:r>
            <a:r>
              <a:rPr lang="en-US" dirty="0" smtClean="0"/>
              <a:t> Julius]. He brings a golden age, he shall restore old </a:t>
            </a:r>
            <a:r>
              <a:rPr lang="en-US" dirty="0" err="1" smtClean="0"/>
              <a:t>Satrun’s</a:t>
            </a:r>
            <a:r>
              <a:rPr lang="en-US" dirty="0" smtClean="0"/>
              <a:t> </a:t>
            </a:r>
            <a:r>
              <a:rPr lang="en-US" dirty="0" err="1" smtClean="0"/>
              <a:t>scepte</a:t>
            </a:r>
            <a:r>
              <a:rPr lang="en-US" dirty="0" smtClean="0"/>
              <a:t> to our Latin land”.</a:t>
            </a:r>
          </a:p>
          <a:p>
            <a:endParaRPr lang="en-US" dirty="0" smtClean="0"/>
          </a:p>
          <a:p>
            <a:r>
              <a:rPr lang="en-US" b="1" dirty="0" smtClean="0"/>
              <a:t>Horace, </a:t>
            </a:r>
            <a:r>
              <a:rPr lang="en-US" b="1" i="1" dirty="0" smtClean="0"/>
              <a:t>Odes III 5. 2-3</a:t>
            </a:r>
          </a:p>
          <a:p>
            <a:r>
              <a:rPr lang="en-US" dirty="0" smtClean="0"/>
              <a:t>“</a:t>
            </a:r>
            <a:r>
              <a:rPr lang="en-US" b="1" dirty="0" err="1" smtClean="0"/>
              <a:t>praesens</a:t>
            </a:r>
            <a:r>
              <a:rPr lang="en-US" b="1" dirty="0" smtClean="0"/>
              <a:t> </a:t>
            </a:r>
            <a:r>
              <a:rPr lang="en-US" b="1" dirty="0" err="1" smtClean="0"/>
              <a:t>divu</a:t>
            </a:r>
            <a:r>
              <a:rPr lang="en-US" b="1" dirty="0" smtClean="0"/>
              <a:t> </a:t>
            </a:r>
            <a:r>
              <a:rPr lang="en-US" dirty="0" err="1" smtClean="0"/>
              <a:t>habebitur</a:t>
            </a:r>
            <a:r>
              <a:rPr lang="en-US" dirty="0" smtClean="0"/>
              <a:t> Augustus”</a:t>
            </a:r>
          </a:p>
          <a:p>
            <a:r>
              <a:rPr lang="en-US" b="1" i="1" dirty="0" smtClean="0"/>
              <a:t>Letters II 1, 15-17</a:t>
            </a:r>
          </a:p>
          <a:p>
            <a:r>
              <a:rPr lang="en-US" b="1" i="1" dirty="0" err="1" smtClean="0"/>
              <a:t>Praesenti</a:t>
            </a:r>
            <a:r>
              <a:rPr lang="en-US" b="1" i="1" dirty="0" smtClean="0"/>
              <a:t> </a:t>
            </a:r>
            <a:r>
              <a:rPr lang="en-US" b="1" i="1" dirty="0" err="1" smtClean="0"/>
              <a:t>tibi</a:t>
            </a:r>
            <a:r>
              <a:rPr lang="en-US" b="1" i="1" dirty="0" smtClean="0"/>
              <a:t> </a:t>
            </a:r>
            <a:r>
              <a:rPr lang="en-US" i="1" dirty="0" err="1" smtClean="0"/>
              <a:t>maturos</a:t>
            </a:r>
            <a:r>
              <a:rPr lang="en-US" i="1" dirty="0" smtClean="0"/>
              <a:t> </a:t>
            </a:r>
            <a:r>
              <a:rPr lang="en-US" i="1" dirty="0" err="1" smtClean="0"/>
              <a:t>largimur</a:t>
            </a:r>
            <a:r>
              <a:rPr lang="en-US" i="1" dirty="0" smtClean="0"/>
              <a:t> </a:t>
            </a:r>
            <a:r>
              <a:rPr lang="en-US" b="1" i="1" dirty="0" err="1" smtClean="0"/>
              <a:t>honores</a:t>
            </a:r>
            <a:endParaRPr lang="en-US" b="1"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TotalTime>
  <Words>3540</Words>
  <Application>Microsoft Office PowerPoint</Application>
  <PresentationFormat>Předvádění na obrazovce (4:3)</PresentationFormat>
  <Paragraphs>388</Paragraphs>
  <Slides>35</Slides>
  <Notes>0</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Motiv sady Office</vt:lpstr>
      <vt:lpstr>The Buildings and the Images  of the Imperial Cult</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Monika</dc:creator>
  <cp:lastModifiedBy>Monika</cp:lastModifiedBy>
  <cp:revision>279</cp:revision>
  <dcterms:created xsi:type="dcterms:W3CDTF">2015-02-17T12:53:18Z</dcterms:created>
  <dcterms:modified xsi:type="dcterms:W3CDTF">2017-02-26T22:44:16Z</dcterms:modified>
</cp:coreProperties>
</file>