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61" r:id="rId4"/>
    <p:sldId id="262" r:id="rId5"/>
    <p:sldId id="259" r:id="rId6"/>
    <p:sldId id="263" r:id="rId7"/>
    <p:sldId id="265" r:id="rId8"/>
    <p:sldId id="264" r:id="rId9"/>
    <p:sldId id="266" r:id="rId10"/>
    <p:sldId id="260" r:id="rId11"/>
    <p:sldId id="267" r:id="rId12"/>
    <p:sldId id="272" r:id="rId13"/>
    <p:sldId id="274" r:id="rId14"/>
    <p:sldId id="275" r:id="rId15"/>
    <p:sldId id="273" r:id="rId16"/>
    <p:sldId id="268" r:id="rId17"/>
    <p:sldId id="269" r:id="rId18"/>
    <p:sldId id="276" r:id="rId19"/>
    <p:sldId id="277" r:id="rId20"/>
    <p:sldId id="270" r:id="rId21"/>
    <p:sldId id="271" r:id="rId22"/>
    <p:sldId id="278" r:id="rId23"/>
    <p:sldId id="286" r:id="rId24"/>
    <p:sldId id="279" r:id="rId25"/>
    <p:sldId id="287" r:id="rId26"/>
    <p:sldId id="280" r:id="rId27"/>
    <p:sldId id="288" r:id="rId28"/>
    <p:sldId id="289" r:id="rId29"/>
    <p:sldId id="281" r:id="rId30"/>
    <p:sldId id="290" r:id="rId31"/>
    <p:sldId id="282" r:id="rId32"/>
    <p:sldId id="291" r:id="rId33"/>
    <p:sldId id="283" r:id="rId34"/>
    <p:sldId id="292" r:id="rId35"/>
    <p:sldId id="284" r:id="rId36"/>
    <p:sldId id="285" r:id="rId37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38" autoAdjust="0"/>
    <p:restoredTop sz="94660"/>
  </p:normalViewPr>
  <p:slideViewPr>
    <p:cSldViewPr>
      <p:cViewPr varScale="1">
        <p:scale>
          <a:sx n="127" d="100"/>
          <a:sy n="127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1FF91CE-069D-44CE-B8C9-D1E4A7F333F7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65D4CF5-6D0C-4F78-A73D-8F613172A5C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7385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D4CF5-6D0C-4F78-A73D-8F613172A5CE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9190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423A2-CD50-4320-BBA6-E474C8DE7B59}" type="datetimeFigureOut">
              <a:rPr lang="cs-CZ" smtClean="0"/>
              <a:pPr/>
              <a:t>5.3.2017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F9E9-CB5C-4CB1-9BCE-ACC52941A48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Buildings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Images</a:t>
            </a:r>
            <a:r>
              <a:rPr lang="cs-CZ" b="1" dirty="0" smtClean="0"/>
              <a:t> 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Imperial</a:t>
            </a:r>
            <a:r>
              <a:rPr lang="cs-CZ" b="1" dirty="0" smtClean="0"/>
              <a:t> </a:t>
            </a:r>
            <a:r>
              <a:rPr lang="cs-CZ" b="1" dirty="0" err="1" smtClean="0"/>
              <a:t>Cult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57290" y="5572140"/>
            <a:ext cx="6400800" cy="542932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III. </a:t>
            </a:r>
            <a:r>
              <a:rPr lang="cs-CZ" b="1" dirty="0" err="1" smtClean="0"/>
              <a:t>Augustus</a:t>
            </a:r>
            <a:r>
              <a:rPr lang="cs-CZ" b="1" dirty="0" smtClean="0"/>
              <a:t>, </a:t>
            </a:r>
            <a:r>
              <a:rPr lang="cs-CZ" b="1" dirty="0" err="1" smtClean="0"/>
              <a:t>Pompeii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 descr="pompeii le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714488"/>
            <a:ext cx="4786326" cy="3589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2844" y="214291"/>
            <a:ext cx="8715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m</a:t>
            </a:r>
            <a:r>
              <a:rPr lang="en-US" b="1" i="1" dirty="0" smtClean="0"/>
              <a:t>eaning</a:t>
            </a:r>
            <a:endParaRPr lang="en-US" b="1" i="1" dirty="0"/>
          </a:p>
          <a:p>
            <a:r>
              <a:rPr lang="en-US" dirty="0" smtClean="0"/>
              <a:t>- the peace brought by Augustus to Rome and the empire through diplomatic efforts in provinces</a:t>
            </a:r>
            <a:endParaRPr lang="cs-CZ" dirty="0" smtClean="0"/>
          </a:p>
          <a:p>
            <a:r>
              <a:rPr lang="en-US" dirty="0" smtClean="0"/>
              <a:t>- opportunity to consolidate family and to raise children – children will ensure the continuity of the Julian dynasty and preserve </a:t>
            </a:r>
            <a:r>
              <a:rPr lang="en-US" dirty="0"/>
              <a:t>A</a:t>
            </a:r>
            <a:r>
              <a:rPr lang="en-US" dirty="0" smtClean="0"/>
              <a:t>ugustan peace</a:t>
            </a:r>
            <a:endParaRPr lang="cs-CZ" dirty="0" smtClean="0"/>
          </a:p>
          <a:p>
            <a:r>
              <a:rPr lang="en-US" dirty="0" smtClean="0"/>
              <a:t>- divine ancestry – Venus </a:t>
            </a:r>
            <a:endParaRPr lang="cs-CZ" dirty="0" smtClean="0"/>
          </a:p>
          <a:p>
            <a:r>
              <a:rPr lang="en-US" dirty="0" smtClean="0"/>
              <a:t>The association of the name of Augustus with peace, the rebirth of Italy and the earth under the universal dominion of Rome (</a:t>
            </a:r>
            <a:r>
              <a:rPr lang="en-US" dirty="0"/>
              <a:t>R</a:t>
            </a:r>
            <a:r>
              <a:rPr lang="en-US" dirty="0" smtClean="0"/>
              <a:t>oma, </a:t>
            </a:r>
            <a:r>
              <a:rPr lang="en-US" dirty="0" err="1"/>
              <a:t>T</a:t>
            </a:r>
            <a:r>
              <a:rPr lang="en-US" dirty="0" err="1" smtClean="0"/>
              <a:t>ellus</a:t>
            </a:r>
            <a:r>
              <a:rPr lang="en-US" dirty="0" smtClean="0"/>
              <a:t>), the city whose origin is associated with the offspring of Aeneas (</a:t>
            </a:r>
            <a:r>
              <a:rPr lang="en-US" dirty="0"/>
              <a:t>A</a:t>
            </a:r>
            <a:r>
              <a:rPr lang="en-US" dirty="0" smtClean="0"/>
              <a:t>eneas, Mars)</a:t>
            </a:r>
            <a:endParaRPr lang="cs-CZ" dirty="0" smtClean="0"/>
          </a:p>
        </p:txBody>
      </p:sp>
      <p:pic>
        <p:nvPicPr>
          <p:cNvPr id="3" name="Obrázek 2" descr="ara paci reconstruction ilust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2786058"/>
            <a:ext cx="5191946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 The </a:t>
            </a:r>
            <a:r>
              <a:rPr lang="en-US" sz="2000" b="1" dirty="0"/>
              <a:t>forum of </a:t>
            </a:r>
            <a:r>
              <a:rPr lang="en-US" sz="2000" b="1" dirty="0" smtClean="0"/>
              <a:t>Augustus</a:t>
            </a:r>
          </a:p>
          <a:p>
            <a:pPr>
              <a:buFontTx/>
              <a:buChar char="-"/>
            </a:pPr>
            <a:r>
              <a:rPr lang="en-US" dirty="0" smtClean="0"/>
              <a:t> ideological  manifesto summing the foundation myths, the mythic history of Rome, the </a:t>
            </a:r>
            <a:r>
              <a:rPr lang="en-US" dirty="0" err="1" smtClean="0"/>
              <a:t>summi</a:t>
            </a:r>
            <a:r>
              <a:rPr lang="en-US" dirty="0" smtClean="0"/>
              <a:t> </a:t>
            </a:r>
            <a:r>
              <a:rPr lang="en-US" dirty="0" err="1" smtClean="0"/>
              <a:t>viri</a:t>
            </a:r>
            <a:r>
              <a:rPr lang="en-US" dirty="0" smtClean="0"/>
              <a:t>, divine lineage – everything points to Augustus’ </a:t>
            </a:r>
            <a:r>
              <a:rPr lang="en-US" dirty="0" err="1" smtClean="0"/>
              <a:t>imperium</a:t>
            </a:r>
            <a:r>
              <a:rPr lang="en-US" dirty="0" smtClean="0"/>
              <a:t> maximum</a:t>
            </a:r>
          </a:p>
          <a:p>
            <a:endParaRPr lang="cs-CZ" dirty="0"/>
          </a:p>
          <a:p>
            <a:r>
              <a:rPr lang="en-US" dirty="0" smtClean="0"/>
              <a:t>Location: next to the Caesar’s forum</a:t>
            </a:r>
          </a:p>
          <a:p>
            <a:r>
              <a:rPr lang="en-US" dirty="0" smtClean="0"/>
              <a:t>Date: </a:t>
            </a:r>
            <a:r>
              <a:rPr lang="en-US" dirty="0"/>
              <a:t>b</a:t>
            </a:r>
            <a:r>
              <a:rPr lang="en-US" dirty="0" smtClean="0"/>
              <a:t>uilding started after Actium, finished 2BC, decision made before Philippi </a:t>
            </a:r>
          </a:p>
          <a:p>
            <a:r>
              <a:rPr lang="en-US" dirty="0" smtClean="0"/>
              <a:t>Material and dimensions: Luna </a:t>
            </a:r>
            <a:r>
              <a:rPr lang="en-US" dirty="0"/>
              <a:t>marble (</a:t>
            </a:r>
            <a:r>
              <a:rPr lang="en-US" dirty="0" err="1"/>
              <a:t>Carrara</a:t>
            </a:r>
            <a:r>
              <a:rPr lang="en-US" dirty="0"/>
              <a:t> – western coast of Italy</a:t>
            </a:r>
            <a:r>
              <a:rPr lang="en-US" dirty="0" smtClean="0"/>
              <a:t>), 125x118m, rectangular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surrounded by a precinct wall, about 35 </a:t>
            </a:r>
            <a:r>
              <a:rPr lang="en-US" dirty="0" err="1" smtClean="0"/>
              <a:t>metres</a:t>
            </a:r>
            <a:r>
              <a:rPr lang="en-US" dirty="0" smtClean="0"/>
              <a:t> height – protection from fire and tenements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two long porticoes, the temple of Mars </a:t>
            </a:r>
            <a:r>
              <a:rPr lang="en-US" dirty="0" err="1" smtClean="0"/>
              <a:t>Ultor</a:t>
            </a:r>
            <a:r>
              <a:rPr lang="en-US" dirty="0"/>
              <a:t> </a:t>
            </a:r>
            <a:r>
              <a:rPr lang="en-US" dirty="0" smtClean="0"/>
              <a:t>(the east end), two </a:t>
            </a:r>
            <a:r>
              <a:rPr lang="en-US" dirty="0" err="1" smtClean="0"/>
              <a:t>exedrae</a:t>
            </a:r>
            <a:r>
              <a:rPr lang="en-US" dirty="0" smtClean="0"/>
              <a:t>, the forum, the Hall of the colossus</a:t>
            </a:r>
          </a:p>
          <a:p>
            <a:pPr>
              <a:buFontTx/>
              <a:buChar char="-"/>
            </a:pPr>
            <a:endParaRPr lang="en-US" dirty="0" smtClean="0"/>
          </a:p>
          <a:p>
            <a:endParaRPr lang="cs-CZ" dirty="0" smtClean="0"/>
          </a:p>
        </p:txBody>
      </p:sp>
      <p:pic>
        <p:nvPicPr>
          <p:cNvPr id="5" name="Obrázek 4" descr="augustus forum 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055613" cy="3286148"/>
          </a:xfrm>
          <a:prstGeom prst="rect">
            <a:avLst/>
          </a:prstGeom>
        </p:spPr>
      </p:pic>
      <p:pic>
        <p:nvPicPr>
          <p:cNvPr id="6" name="Obrázek 5" descr="augustus forum p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988" y="3286124"/>
            <a:ext cx="390401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The porticoes </a:t>
            </a:r>
          </a:p>
          <a:p>
            <a:r>
              <a:rPr lang="en-US" dirty="0" smtClean="0"/>
              <a:t>– two stories, the first - Corinthian columns, the second decorated - caryatids that flank shields ornamented with heads of divinities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in display: real weapons (Res </a:t>
            </a:r>
            <a:r>
              <a:rPr lang="en-US" dirty="0" err="1" smtClean="0"/>
              <a:t>Gestae</a:t>
            </a:r>
            <a:r>
              <a:rPr lang="en-US" dirty="0" smtClean="0"/>
              <a:t>), shields (imagines </a:t>
            </a:r>
            <a:r>
              <a:rPr lang="en-US" dirty="0" err="1" smtClean="0"/>
              <a:t>clipeatae</a:t>
            </a:r>
            <a:r>
              <a:rPr lang="en-US" dirty="0" smtClean="0"/>
              <a:t> – Jupiter </a:t>
            </a:r>
            <a:r>
              <a:rPr lang="en-US" dirty="0" err="1" smtClean="0"/>
              <a:t>Ammon</a:t>
            </a:r>
            <a:r>
              <a:rPr lang="en-US" dirty="0" smtClean="0"/>
              <a:t>, Galatians), dozens of statues (over-</a:t>
            </a:r>
            <a:r>
              <a:rPr lang="en-US" dirty="0" err="1" smtClean="0"/>
              <a:t>lifesize</a:t>
            </a:r>
            <a:r>
              <a:rPr lang="en-US" dirty="0" smtClean="0"/>
              <a:t> – mythological and historical Romans, great man of the Republic, </a:t>
            </a:r>
            <a:r>
              <a:rPr lang="en-US" dirty="0"/>
              <a:t>A</a:t>
            </a:r>
            <a:r>
              <a:rPr lang="en-US" dirty="0" smtClean="0"/>
              <a:t>ugustus’ ancestors)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caryatids – copies of the ones on the </a:t>
            </a:r>
            <a:r>
              <a:rPr lang="en-US" dirty="0" err="1" smtClean="0"/>
              <a:t>Erechtheion</a:t>
            </a:r>
            <a:r>
              <a:rPr lang="en-US" dirty="0" smtClean="0"/>
              <a:t> (Augustan golden age = </a:t>
            </a:r>
            <a:r>
              <a:rPr lang="en-US" dirty="0" err="1" smtClean="0"/>
              <a:t>Periclean</a:t>
            </a:r>
            <a:r>
              <a:rPr lang="en-US" dirty="0" smtClean="0"/>
              <a:t> Athens)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round shields – victory of Alexander the Great (hung shields in Parthenon) </a:t>
            </a:r>
            <a:endParaRPr lang="cs-CZ" dirty="0" smtClean="0"/>
          </a:p>
        </p:txBody>
      </p:sp>
      <p:pic>
        <p:nvPicPr>
          <p:cNvPr id="3" name="Obrázek 2" descr="augustus forum portico 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143248"/>
            <a:ext cx="5286412" cy="3427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ugustus forum portico lower p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000240"/>
            <a:ext cx="5357851" cy="4612854"/>
          </a:xfrm>
          <a:prstGeom prst="rect">
            <a:avLst/>
          </a:prstGeom>
        </p:spPr>
      </p:pic>
      <p:pic>
        <p:nvPicPr>
          <p:cNvPr id="3" name="Obrázek 2" descr="IMG_6969.JPG"/>
          <p:cNvPicPr>
            <a:picLocks noChangeAspect="1"/>
          </p:cNvPicPr>
          <p:nvPr/>
        </p:nvPicPr>
        <p:blipFill>
          <a:blip r:embed="rId3" cstate="print"/>
          <a:srcRect l="11228" t="9591" r="31754" b="11345"/>
          <a:stretch>
            <a:fillRect/>
          </a:stretch>
        </p:blipFill>
        <p:spPr>
          <a:xfrm rot="5400000">
            <a:off x="4243660" y="685506"/>
            <a:ext cx="1442498" cy="1500198"/>
          </a:xfrm>
          <a:prstGeom prst="rect">
            <a:avLst/>
          </a:prstGeom>
        </p:spPr>
      </p:pic>
      <p:pic>
        <p:nvPicPr>
          <p:cNvPr id="4" name="Obrázek 3" descr="IMG_6969.JPG"/>
          <p:cNvPicPr>
            <a:picLocks noChangeAspect="1"/>
          </p:cNvPicPr>
          <p:nvPr/>
        </p:nvPicPr>
        <p:blipFill>
          <a:blip r:embed="rId3" cstate="print"/>
          <a:srcRect l="11228" t="9591" r="31754" b="11345"/>
          <a:stretch>
            <a:fillRect/>
          </a:stretch>
        </p:blipFill>
        <p:spPr>
          <a:xfrm rot="5400000">
            <a:off x="5672420" y="685506"/>
            <a:ext cx="1442498" cy="1500198"/>
          </a:xfrm>
          <a:prstGeom prst="rect">
            <a:avLst/>
          </a:prstGeom>
        </p:spPr>
      </p:pic>
      <p:pic>
        <p:nvPicPr>
          <p:cNvPr id="5" name="Obrázek 4" descr="IMG_6969.JPG"/>
          <p:cNvPicPr>
            <a:picLocks noChangeAspect="1"/>
          </p:cNvPicPr>
          <p:nvPr/>
        </p:nvPicPr>
        <p:blipFill>
          <a:blip r:embed="rId3" cstate="print"/>
          <a:srcRect l="11228" t="9591" r="31754" b="11345"/>
          <a:stretch>
            <a:fillRect/>
          </a:stretch>
        </p:blipFill>
        <p:spPr>
          <a:xfrm rot="5400000">
            <a:off x="2814900" y="685506"/>
            <a:ext cx="1442498" cy="1500198"/>
          </a:xfrm>
          <a:prstGeom prst="rect">
            <a:avLst/>
          </a:prstGeom>
        </p:spPr>
      </p:pic>
      <p:pic>
        <p:nvPicPr>
          <p:cNvPr id="6" name="Obrázek 5" descr="IMG_6969.JPG"/>
          <p:cNvPicPr>
            <a:picLocks noChangeAspect="1"/>
          </p:cNvPicPr>
          <p:nvPr/>
        </p:nvPicPr>
        <p:blipFill>
          <a:blip r:embed="rId3" cstate="print"/>
          <a:srcRect l="11228" t="9591" r="31754" b="63552"/>
          <a:stretch>
            <a:fillRect/>
          </a:stretch>
        </p:blipFill>
        <p:spPr>
          <a:xfrm rot="5400000">
            <a:off x="1890968" y="1180810"/>
            <a:ext cx="1442498" cy="50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001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/>
              <a:t>Exedrae</a:t>
            </a:r>
            <a:r>
              <a:rPr lang="en-US" b="1" i="1" dirty="0" smtClean="0"/>
              <a:t> 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left exedra: Aeneas flying from Troy, with his father </a:t>
            </a:r>
            <a:r>
              <a:rPr lang="en-US" dirty="0" err="1" smtClean="0"/>
              <a:t>Anchises</a:t>
            </a:r>
            <a:r>
              <a:rPr lang="en-US" dirty="0" smtClean="0"/>
              <a:t> and son </a:t>
            </a:r>
            <a:r>
              <a:rPr lang="en-US" dirty="0" err="1" smtClean="0"/>
              <a:t>Iulus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right exedra: Romulus – founder of Rome with </a:t>
            </a:r>
            <a:r>
              <a:rPr lang="en-US" i="1" dirty="0" err="1" smtClean="0"/>
              <a:t>spolia</a:t>
            </a:r>
            <a:r>
              <a:rPr lang="en-US" i="1" dirty="0" smtClean="0"/>
              <a:t> </a:t>
            </a:r>
            <a:r>
              <a:rPr lang="en-US" i="1" dirty="0" smtClean="0"/>
              <a:t>op</a:t>
            </a:r>
            <a:r>
              <a:rPr lang="cs-CZ" i="1" dirty="0" smtClean="0"/>
              <a:t>t</a:t>
            </a:r>
            <a:r>
              <a:rPr lang="en-US" i="1" dirty="0" err="1" smtClean="0"/>
              <a:t>ima</a:t>
            </a:r>
            <a:endParaRPr lang="cs-CZ" i="1" dirty="0" smtClean="0"/>
          </a:p>
          <a:p>
            <a:endParaRPr lang="cs-CZ" dirty="0" smtClean="0"/>
          </a:p>
          <a:p>
            <a:r>
              <a:rPr lang="en-US" dirty="0" smtClean="0"/>
              <a:t>We know about these groups from copies  and paintings (wall of a house at Pompeii)</a:t>
            </a:r>
          </a:p>
        </p:txBody>
      </p:sp>
      <p:pic>
        <p:nvPicPr>
          <p:cNvPr id="1026" name="Picture 2" descr="http://www.vroma.org/images/mcmanus_images/aeneas_tri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00240"/>
            <a:ext cx="3585295" cy="3929090"/>
          </a:xfrm>
          <a:prstGeom prst="rect">
            <a:avLst/>
          </a:prstGeom>
          <a:noFill/>
        </p:spPr>
      </p:pic>
      <p:pic>
        <p:nvPicPr>
          <p:cNvPr id="1028" name="Picture 4" descr="http://www.vroma.org/images/mcmanus_images/romulus_warri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000240"/>
            <a:ext cx="3071834" cy="3913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The temple</a:t>
            </a:r>
          </a:p>
          <a:p>
            <a:r>
              <a:rPr lang="en-US" dirty="0" smtClean="0"/>
              <a:t> – </a:t>
            </a:r>
            <a:r>
              <a:rPr lang="en-US" dirty="0" err="1" smtClean="0"/>
              <a:t>etruscan</a:t>
            </a:r>
            <a:r>
              <a:rPr lang="en-US" dirty="0" smtClean="0"/>
              <a:t>-roman type, closed back wall, high podium, staircase on one side, deep porch, </a:t>
            </a:r>
            <a:r>
              <a:rPr lang="en-US" dirty="0" err="1"/>
              <a:t>o</a:t>
            </a:r>
            <a:r>
              <a:rPr lang="en-US" dirty="0" err="1" smtClean="0"/>
              <a:t>ctastyle</a:t>
            </a:r>
            <a:r>
              <a:rPr lang="en-US" dirty="0" smtClean="0"/>
              <a:t>, constructed or faced with marble, </a:t>
            </a:r>
            <a:r>
              <a:rPr lang="en-US" dirty="0" err="1" smtClean="0"/>
              <a:t>corinthian</a:t>
            </a:r>
            <a:r>
              <a:rPr lang="en-US" dirty="0" smtClean="0"/>
              <a:t> capitals (or their variations)</a:t>
            </a:r>
          </a:p>
          <a:p>
            <a:pPr>
              <a:buFontTx/>
              <a:buChar char="-"/>
            </a:pPr>
            <a:r>
              <a:rPr lang="en-US" dirty="0" smtClean="0"/>
              <a:t> pediment: </a:t>
            </a:r>
            <a:r>
              <a:rPr lang="en-US" u="sng" dirty="0" smtClean="0"/>
              <a:t>center</a:t>
            </a:r>
            <a:r>
              <a:rPr lang="en-US" dirty="0" smtClean="0"/>
              <a:t> a heroically </a:t>
            </a:r>
            <a:r>
              <a:rPr lang="en-US" dirty="0" err="1" smtClean="0"/>
              <a:t>semidraped</a:t>
            </a:r>
            <a:r>
              <a:rPr lang="en-US" dirty="0" smtClean="0"/>
              <a:t> Mars </a:t>
            </a:r>
            <a:r>
              <a:rPr lang="en-US" dirty="0" err="1" smtClean="0"/>
              <a:t>Ultor</a:t>
            </a:r>
            <a:r>
              <a:rPr lang="en-US" dirty="0" smtClean="0"/>
              <a:t>, to the </a:t>
            </a:r>
            <a:r>
              <a:rPr lang="en-US" u="sng" dirty="0" smtClean="0"/>
              <a:t>left</a:t>
            </a:r>
            <a:r>
              <a:rPr lang="en-US" dirty="0" smtClean="0"/>
              <a:t> – Venus, her left shoulder small Eros, seated Romulus, on the </a:t>
            </a:r>
            <a:r>
              <a:rPr lang="en-US" u="sng" dirty="0" smtClean="0"/>
              <a:t>right</a:t>
            </a:r>
            <a:r>
              <a:rPr lang="en-US" dirty="0" smtClean="0"/>
              <a:t> – Fortuna, seated Roma, </a:t>
            </a:r>
            <a:r>
              <a:rPr lang="en-US" u="sng" dirty="0" smtClean="0"/>
              <a:t>corners</a:t>
            </a:r>
            <a:r>
              <a:rPr lang="en-US" dirty="0" smtClean="0"/>
              <a:t> - personifications of the Palatine hill and the Tiber River</a:t>
            </a: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 representation in miniature from the </a:t>
            </a:r>
            <a:r>
              <a:rPr lang="en-US" dirty="0" err="1" smtClean="0"/>
              <a:t>Claudian</a:t>
            </a:r>
            <a:r>
              <a:rPr lang="en-US" dirty="0" smtClean="0"/>
              <a:t> “</a:t>
            </a:r>
            <a:r>
              <a:rPr lang="en-US" i="1" dirty="0" err="1"/>
              <a:t>A</a:t>
            </a:r>
            <a:r>
              <a:rPr lang="en-US" i="1" dirty="0" err="1" smtClean="0"/>
              <a:t>ra</a:t>
            </a:r>
            <a:r>
              <a:rPr lang="en-US" i="1" dirty="0" smtClean="0"/>
              <a:t> </a:t>
            </a:r>
            <a:r>
              <a:rPr lang="en-US" i="1" dirty="0" err="1" smtClean="0"/>
              <a:t>pietatis</a:t>
            </a:r>
            <a:r>
              <a:rPr lang="en-US" i="1" dirty="0" smtClean="0"/>
              <a:t> </a:t>
            </a:r>
            <a:r>
              <a:rPr lang="en-US" i="1" dirty="0" err="1" smtClean="0"/>
              <a:t>augustae</a:t>
            </a:r>
            <a:r>
              <a:rPr lang="en-US" dirty="0" smtClean="0"/>
              <a:t>” – pediment filled with marble statuary</a:t>
            </a:r>
            <a:endParaRPr lang="cs-CZ" dirty="0"/>
          </a:p>
        </p:txBody>
      </p:sp>
      <p:pic>
        <p:nvPicPr>
          <p:cNvPr id="5" name="Obrázek 4" descr="ara pietatis mars ultor.jpg"/>
          <p:cNvPicPr>
            <a:picLocks noChangeAspect="1"/>
          </p:cNvPicPr>
          <p:nvPr/>
        </p:nvPicPr>
        <p:blipFill>
          <a:blip r:embed="rId2"/>
          <a:srcRect l="5000" t="8750" b="42266"/>
          <a:stretch>
            <a:fillRect/>
          </a:stretch>
        </p:blipFill>
        <p:spPr>
          <a:xfrm>
            <a:off x="2500298" y="2000240"/>
            <a:ext cx="4572032" cy="1571636"/>
          </a:xfrm>
          <a:prstGeom prst="rect">
            <a:avLst/>
          </a:prstGeom>
        </p:spPr>
      </p:pic>
      <p:pic>
        <p:nvPicPr>
          <p:cNvPr id="3" name="Obrázek 2" descr="mars ultor temple m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643314"/>
            <a:ext cx="4064000" cy="3048000"/>
          </a:xfrm>
          <a:prstGeom prst="rect">
            <a:avLst/>
          </a:prstGeom>
        </p:spPr>
      </p:pic>
      <p:pic>
        <p:nvPicPr>
          <p:cNvPr id="4" name="Obrázek 3" descr="mars ultor tem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643314"/>
            <a:ext cx="4071946" cy="3047173"/>
          </a:xfrm>
          <a:prstGeom prst="rect">
            <a:avLst/>
          </a:prstGeom>
        </p:spPr>
      </p:pic>
      <p:cxnSp>
        <p:nvCxnSpPr>
          <p:cNvPr id="7" name="Přímá spojovací šipka 6"/>
          <p:cNvCxnSpPr/>
          <p:nvPr/>
        </p:nvCxnSpPr>
        <p:spPr>
          <a:xfrm flipV="1">
            <a:off x="2285984" y="3214686"/>
            <a:ext cx="1643074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 </a:t>
            </a:r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Inside the temple </a:t>
            </a:r>
          </a:p>
          <a:p>
            <a:r>
              <a:rPr lang="en-US" dirty="0" smtClean="0"/>
              <a:t>– a statuary group of Mars, Venus and </a:t>
            </a:r>
            <a:r>
              <a:rPr lang="en-US" dirty="0" err="1" smtClean="0"/>
              <a:t>Divus</a:t>
            </a:r>
            <a:r>
              <a:rPr lang="en-US" dirty="0" smtClean="0"/>
              <a:t> Julius – not preserved</a:t>
            </a:r>
          </a:p>
          <a:p>
            <a:pPr>
              <a:buFontTx/>
              <a:buChar char="-"/>
            </a:pPr>
            <a:r>
              <a:rPr lang="en-US" dirty="0" smtClean="0"/>
              <a:t>representation: </a:t>
            </a:r>
            <a:r>
              <a:rPr lang="en-US" dirty="0" err="1" smtClean="0"/>
              <a:t>Algier</a:t>
            </a:r>
            <a:r>
              <a:rPr lang="en-US" dirty="0" smtClean="0"/>
              <a:t> Relief - marble bases in the relief suggest they are statues </a:t>
            </a:r>
          </a:p>
          <a:p>
            <a:r>
              <a:rPr lang="en-US" dirty="0"/>
              <a:t>	</a:t>
            </a:r>
            <a:r>
              <a:rPr lang="en-US" dirty="0" smtClean="0"/>
              <a:t>a) </a:t>
            </a:r>
            <a:r>
              <a:rPr lang="en-US" i="1" dirty="0" smtClean="0"/>
              <a:t>Mars</a:t>
            </a:r>
            <a:r>
              <a:rPr lang="en-US" dirty="0" smtClean="0"/>
              <a:t> - fully </a:t>
            </a:r>
            <a:r>
              <a:rPr lang="en-US" dirty="0" smtClean="0"/>
              <a:t>a</a:t>
            </a:r>
            <a:r>
              <a:rPr lang="cs-CZ" dirty="0" err="1" smtClean="0"/>
              <a:t>rm</a:t>
            </a:r>
            <a:r>
              <a:rPr lang="en-US" dirty="0" err="1" smtClean="0"/>
              <a:t>ed</a:t>
            </a:r>
            <a:r>
              <a:rPr lang="en-US" dirty="0" smtClean="0"/>
              <a:t>, bearded, helmet, shield, cuirass, spear</a:t>
            </a:r>
          </a:p>
          <a:p>
            <a:r>
              <a:rPr lang="en-US" dirty="0" smtClean="0"/>
              <a:t>	b) </a:t>
            </a:r>
            <a:r>
              <a:rPr lang="en-US" i="1" dirty="0"/>
              <a:t>V</a:t>
            </a:r>
            <a:r>
              <a:rPr lang="en-US" i="1" dirty="0" smtClean="0"/>
              <a:t>enus</a:t>
            </a:r>
            <a:r>
              <a:rPr lang="en-US" dirty="0" smtClean="0"/>
              <a:t> - leans on a column</a:t>
            </a:r>
          </a:p>
          <a:p>
            <a:r>
              <a:rPr lang="en-US" dirty="0" smtClean="0"/>
              <a:t>	c)  </a:t>
            </a:r>
            <a:r>
              <a:rPr lang="en-US" i="1" dirty="0" smtClean="0"/>
              <a:t>Eros</a:t>
            </a:r>
            <a:r>
              <a:rPr lang="en-US" dirty="0" smtClean="0"/>
              <a:t> - resemblance of the Prima </a:t>
            </a:r>
            <a:r>
              <a:rPr lang="en-US" dirty="0" err="1" smtClean="0"/>
              <a:t>Porta</a:t>
            </a:r>
            <a:r>
              <a:rPr lang="en-US" dirty="0" smtClean="0"/>
              <a:t> statue</a:t>
            </a:r>
          </a:p>
          <a:p>
            <a:r>
              <a:rPr lang="en-US" dirty="0" smtClean="0"/>
              <a:t>	d) a young man with bare chest and Augustan cap of hair – Julius Caesar</a:t>
            </a:r>
            <a:endParaRPr lang="cs-CZ" dirty="0"/>
          </a:p>
        </p:txBody>
      </p:sp>
      <p:pic>
        <p:nvPicPr>
          <p:cNvPr id="5" name="Obrázek 4" descr="algier relief 2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714480" y="2143116"/>
            <a:ext cx="5715040" cy="4344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Hall of the Colossus</a:t>
            </a:r>
            <a:endParaRPr lang="cs-CZ" b="1" i="1" dirty="0" smtClean="0"/>
          </a:p>
          <a:p>
            <a:r>
              <a:rPr lang="en-US" dirty="0" smtClean="0"/>
              <a:t>Location: at the east end of the north portico, divided from the portico by two columns, </a:t>
            </a:r>
          </a:p>
          <a:p>
            <a:r>
              <a:rPr lang="en-US" dirty="0" smtClean="0"/>
              <a:t>originally lighted by a clerestory above the roof of the colonnade</a:t>
            </a:r>
          </a:p>
          <a:p>
            <a:r>
              <a:rPr lang="en-US" dirty="0" smtClean="0"/>
              <a:t>Dimensions:</a:t>
            </a:r>
            <a:r>
              <a:rPr lang="cs-CZ" dirty="0" smtClean="0"/>
              <a:t> </a:t>
            </a:r>
            <a:r>
              <a:rPr lang="cs-CZ" dirty="0" err="1" smtClean="0"/>
              <a:t>room</a:t>
            </a:r>
            <a:r>
              <a:rPr lang="cs-CZ" dirty="0" smtClean="0"/>
              <a:t> – 12 x 13 m</a:t>
            </a:r>
            <a:r>
              <a:rPr lang="en-US" dirty="0" smtClean="0"/>
              <a:t>, </a:t>
            </a:r>
            <a:r>
              <a:rPr lang="en-US" dirty="0"/>
              <a:t>p</a:t>
            </a:r>
            <a:r>
              <a:rPr lang="cs-CZ" dirty="0" err="1" smtClean="0"/>
              <a:t>odium</a:t>
            </a:r>
            <a:r>
              <a:rPr lang="cs-CZ" dirty="0" smtClean="0"/>
              <a:t> – 1.22</a:t>
            </a:r>
            <a:r>
              <a:rPr lang="en-US" dirty="0" smtClean="0"/>
              <a:t> </a:t>
            </a:r>
            <a:r>
              <a:rPr lang="cs-CZ" dirty="0" smtClean="0"/>
              <a:t>x</a:t>
            </a:r>
            <a:r>
              <a:rPr lang="en-US" dirty="0" smtClean="0"/>
              <a:t> </a:t>
            </a:r>
            <a:r>
              <a:rPr lang="cs-CZ" dirty="0" smtClean="0"/>
              <a:t>1.40</a:t>
            </a:r>
            <a:r>
              <a:rPr lang="en-US" dirty="0" smtClean="0"/>
              <a:t> </a:t>
            </a:r>
            <a:r>
              <a:rPr lang="cs-CZ" dirty="0" smtClean="0"/>
              <a:t>x</a:t>
            </a:r>
            <a:r>
              <a:rPr lang="en-US" dirty="0" smtClean="0"/>
              <a:t> </a:t>
            </a:r>
            <a:r>
              <a:rPr lang="cs-CZ" dirty="0" smtClean="0"/>
              <a:t>2.80m</a:t>
            </a:r>
          </a:p>
          <a:p>
            <a:pPr>
              <a:buFontTx/>
              <a:buChar char="-"/>
            </a:pPr>
            <a:r>
              <a:rPr lang="en-US" dirty="0" smtClean="0"/>
              <a:t> pavement – checkerboard pattern of rectangular </a:t>
            </a:r>
            <a:r>
              <a:rPr lang="en-US" i="1" dirty="0" err="1" smtClean="0"/>
              <a:t>giallo</a:t>
            </a:r>
            <a:r>
              <a:rPr lang="en-US" i="1" dirty="0" smtClean="0"/>
              <a:t> </a:t>
            </a:r>
            <a:r>
              <a:rPr lang="en-US" i="1" dirty="0" err="1" smtClean="0"/>
              <a:t>antico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pavonazzetto</a:t>
            </a:r>
            <a:r>
              <a:rPr lang="en-US" dirty="0" smtClean="0"/>
              <a:t> slabs with a </a:t>
            </a:r>
            <a:r>
              <a:rPr lang="en-US" i="1" dirty="0" err="1" smtClean="0"/>
              <a:t>cipollino</a:t>
            </a:r>
            <a:r>
              <a:rPr lang="en-US" dirty="0" smtClean="0"/>
              <a:t> border</a:t>
            </a:r>
          </a:p>
          <a:p>
            <a:pPr>
              <a:buFontTx/>
              <a:buChar char="-"/>
            </a:pPr>
            <a:r>
              <a:rPr lang="en-US" dirty="0" smtClean="0"/>
              <a:t> Back of the room – </a:t>
            </a:r>
            <a:r>
              <a:rPr lang="en-US" i="1" dirty="0" err="1" smtClean="0"/>
              <a:t>pavonazzetto</a:t>
            </a:r>
            <a:r>
              <a:rPr lang="en-US" dirty="0" smtClean="0"/>
              <a:t>-clad base that supported the colossus</a:t>
            </a:r>
          </a:p>
        </p:txBody>
      </p:sp>
      <p:pic>
        <p:nvPicPr>
          <p:cNvPr id="3" name="Obrázek 2" descr="augustus forum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74" y="2214554"/>
            <a:ext cx="4786326" cy="4203990"/>
          </a:xfrm>
          <a:prstGeom prst="rect">
            <a:avLst/>
          </a:prstGeom>
        </p:spPr>
      </p:pic>
      <p:pic>
        <p:nvPicPr>
          <p:cNvPr id="4" name="Obrázek 3" descr="hall of the colosus pav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57158" y="2214554"/>
            <a:ext cx="3306591" cy="420685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357818" y="2500306"/>
            <a:ext cx="64294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rot="10800000" flipV="1">
            <a:off x="2714612" y="2643182"/>
            <a:ext cx="2857520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5572132" y="2857496"/>
            <a:ext cx="285752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rot="10800000" flipV="1">
            <a:off x="2285984" y="2928934"/>
            <a:ext cx="3286148" cy="2500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1285852" y="5429264"/>
            <a:ext cx="1643074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North and south sides of the room </a:t>
            </a:r>
            <a:r>
              <a:rPr lang="en-US" dirty="0" smtClean="0"/>
              <a:t>– Corinthian pilasters with </a:t>
            </a:r>
            <a:r>
              <a:rPr lang="en-US" i="1" dirty="0" err="1" smtClean="0"/>
              <a:t>pavonazzetto</a:t>
            </a:r>
            <a:r>
              <a:rPr lang="en-US" dirty="0" smtClean="0"/>
              <a:t> shafts</a:t>
            </a:r>
            <a:endParaRPr lang="cs-CZ" dirty="0" smtClean="0"/>
          </a:p>
          <a:p>
            <a:r>
              <a:rPr lang="en-US" dirty="0" smtClean="0"/>
              <a:t>the north bays – two tiers of famous </a:t>
            </a:r>
            <a:r>
              <a:rPr lang="en-US" dirty="0" err="1" smtClean="0"/>
              <a:t>greek</a:t>
            </a:r>
            <a:r>
              <a:rPr lang="en-US" dirty="0" smtClean="0"/>
              <a:t> figural paintings (attributed to Apelles), marble slabs to the height of about 11 </a:t>
            </a:r>
            <a:r>
              <a:rPr lang="en-US" dirty="0" err="1" smtClean="0"/>
              <a:t>metres</a:t>
            </a:r>
            <a:r>
              <a:rPr lang="en-US" dirty="0" smtClean="0"/>
              <a:t> (as height as the </a:t>
            </a:r>
            <a:r>
              <a:rPr lang="en-US" dirty="0" smtClean="0"/>
              <a:t>statue</a:t>
            </a:r>
            <a:r>
              <a:rPr lang="cs-CZ" dirty="0" smtClean="0"/>
              <a:t>)</a:t>
            </a:r>
            <a:endParaRPr lang="en-US" dirty="0" smtClean="0"/>
          </a:p>
          <a:p>
            <a:r>
              <a:rPr lang="cs-CZ" b="1" i="1" dirty="0" err="1" smtClean="0"/>
              <a:t>The</a:t>
            </a:r>
            <a:r>
              <a:rPr lang="cs-CZ" b="1" i="1" dirty="0" smtClean="0"/>
              <a:t> </a:t>
            </a:r>
            <a:r>
              <a:rPr lang="cs-CZ" b="1" i="1" dirty="0" err="1" smtClean="0"/>
              <a:t>wall</a:t>
            </a:r>
            <a:r>
              <a:rPr lang="cs-CZ" b="1" i="1" dirty="0" smtClean="0"/>
              <a:t> </a:t>
            </a:r>
            <a:r>
              <a:rPr lang="cs-CZ" b="1" i="1" dirty="0" err="1" smtClean="0"/>
              <a:t>at</a:t>
            </a:r>
            <a:r>
              <a:rPr lang="cs-CZ" b="1" i="1" dirty="0" smtClean="0"/>
              <a:t> </a:t>
            </a:r>
            <a:r>
              <a:rPr lang="cs-CZ" b="1" i="1" dirty="0" err="1" smtClean="0"/>
              <a:t>the</a:t>
            </a:r>
            <a:r>
              <a:rPr lang="cs-CZ" b="1" i="1" dirty="0" smtClean="0"/>
              <a:t> </a:t>
            </a:r>
            <a:r>
              <a:rPr lang="cs-CZ" b="1" i="1" dirty="0" err="1" smtClean="0"/>
              <a:t>back</a:t>
            </a:r>
            <a:r>
              <a:rPr lang="cs-CZ" b="1" i="1" dirty="0" smtClean="0"/>
              <a:t> </a:t>
            </a:r>
            <a:r>
              <a:rPr lang="cs-CZ" b="1" i="1" dirty="0" err="1" smtClean="0"/>
              <a:t>of</a:t>
            </a:r>
            <a:r>
              <a:rPr lang="cs-CZ" b="1" i="1" dirty="0" smtClean="0"/>
              <a:t> </a:t>
            </a:r>
            <a:r>
              <a:rPr lang="cs-CZ" b="1" i="1" dirty="0" err="1" smtClean="0"/>
              <a:t>hall</a:t>
            </a:r>
            <a:r>
              <a:rPr lang="en-US" b="1" i="1" dirty="0"/>
              <a:t> </a:t>
            </a:r>
            <a:r>
              <a:rPr lang="en-US" i="1" dirty="0" smtClean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faced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rectangular</a:t>
            </a:r>
            <a:r>
              <a:rPr lang="en-US" dirty="0" smtClean="0"/>
              <a:t> Luna marble</a:t>
            </a:r>
            <a:r>
              <a:rPr lang="cs-CZ" dirty="0" smtClean="0"/>
              <a:t> </a:t>
            </a:r>
            <a:r>
              <a:rPr lang="cs-CZ" dirty="0" err="1" smtClean="0"/>
              <a:t>slabs</a:t>
            </a:r>
            <a:r>
              <a:rPr lang="cs-CZ" dirty="0" smtClean="0"/>
              <a:t> (</a:t>
            </a:r>
            <a:r>
              <a:rPr lang="cs-CZ" dirty="0" err="1" smtClean="0"/>
              <a:t>up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height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statue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least</a:t>
            </a:r>
            <a:r>
              <a:rPr lang="cs-CZ" dirty="0" smtClean="0"/>
              <a:t>)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slightly</a:t>
            </a:r>
            <a:r>
              <a:rPr lang="cs-CZ" dirty="0" smtClean="0"/>
              <a:t> </a:t>
            </a:r>
            <a:r>
              <a:rPr lang="cs-CZ" dirty="0" err="1" smtClean="0"/>
              <a:t>rounded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width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slabs</a:t>
            </a:r>
            <a:r>
              <a:rPr lang="cs-CZ" dirty="0" smtClean="0"/>
              <a:t>), to </a:t>
            </a:r>
            <a:r>
              <a:rPr lang="cs-CZ" dirty="0" err="1" smtClean="0"/>
              <a:t>resemble</a:t>
            </a:r>
            <a:r>
              <a:rPr lang="cs-CZ" dirty="0" smtClean="0"/>
              <a:t> </a:t>
            </a:r>
            <a:r>
              <a:rPr lang="cs-CZ" dirty="0" err="1" smtClean="0"/>
              <a:t>draped</a:t>
            </a:r>
            <a:r>
              <a:rPr lang="cs-CZ" dirty="0" smtClean="0"/>
              <a:t> </a:t>
            </a:r>
            <a:r>
              <a:rPr lang="cs-CZ" dirty="0" err="1" smtClean="0"/>
              <a:t>fabric</a:t>
            </a:r>
            <a:r>
              <a:rPr lang="cs-CZ" dirty="0" smtClean="0"/>
              <a:t>, a sort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backdrop</a:t>
            </a:r>
            <a:r>
              <a:rPr lang="cs-CZ" dirty="0" smtClean="0"/>
              <a:t>,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painted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decorative</a:t>
            </a:r>
            <a:r>
              <a:rPr lang="cs-CZ" dirty="0" smtClean="0"/>
              <a:t> </a:t>
            </a:r>
            <a:r>
              <a:rPr lang="cs-CZ" dirty="0" err="1" smtClean="0"/>
              <a:t>plant</a:t>
            </a:r>
            <a:r>
              <a:rPr lang="cs-CZ" dirty="0" smtClean="0"/>
              <a:t> </a:t>
            </a:r>
            <a:r>
              <a:rPr lang="cs-CZ" dirty="0" err="1" smtClean="0"/>
              <a:t>motifs</a:t>
            </a:r>
            <a:r>
              <a:rPr lang="en-US" dirty="0" smtClean="0"/>
              <a:t>, some of them painted in gold on a Egyptian blue</a:t>
            </a:r>
            <a:r>
              <a:rPr lang="cs-CZ" dirty="0" smtClean="0"/>
              <a:t>. </a:t>
            </a:r>
          </a:p>
          <a:p>
            <a:r>
              <a:rPr lang="en-US" b="1" i="1" dirty="0" smtClean="0"/>
              <a:t>Base</a:t>
            </a:r>
            <a:r>
              <a:rPr lang="en-US" dirty="0" smtClean="0"/>
              <a:t> - </a:t>
            </a:r>
            <a:r>
              <a:rPr lang="cs-CZ" dirty="0" err="1" smtClean="0"/>
              <a:t>upper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– </a:t>
            </a:r>
            <a:r>
              <a:rPr lang="cs-CZ" dirty="0" err="1" smtClean="0"/>
              <a:t>pavonazzetto</a:t>
            </a:r>
            <a:r>
              <a:rPr lang="cs-CZ" dirty="0" smtClean="0"/>
              <a:t> </a:t>
            </a:r>
            <a:r>
              <a:rPr lang="cs-CZ" dirty="0" err="1" smtClean="0"/>
              <a:t>marble</a:t>
            </a:r>
            <a:r>
              <a:rPr lang="cs-CZ" dirty="0" smtClean="0"/>
              <a:t> </a:t>
            </a:r>
            <a:r>
              <a:rPr lang="cs-CZ" dirty="0" err="1" smtClean="0"/>
              <a:t>slabs</a:t>
            </a:r>
            <a:r>
              <a:rPr lang="cs-CZ" dirty="0" smtClean="0"/>
              <a:t>, show a negative </a:t>
            </a:r>
            <a:r>
              <a:rPr lang="cs-CZ" dirty="0" err="1" smtClean="0"/>
              <a:t>print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feet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lost</a:t>
            </a:r>
            <a:r>
              <a:rPr lang="cs-CZ" dirty="0" smtClean="0"/>
              <a:t> statue,</a:t>
            </a:r>
            <a:endParaRPr lang="en-US" dirty="0" smtClean="0"/>
          </a:p>
          <a:p>
            <a:r>
              <a:rPr lang="cs-CZ" b="1" i="1" dirty="0" err="1" smtClean="0"/>
              <a:t>Left</a:t>
            </a:r>
            <a:r>
              <a:rPr lang="cs-CZ" b="1" i="1" dirty="0" smtClean="0"/>
              <a:t> </a:t>
            </a:r>
            <a:r>
              <a:rPr lang="cs-CZ" b="1" i="1" dirty="0" err="1" smtClean="0"/>
              <a:t>side</a:t>
            </a:r>
            <a:r>
              <a:rPr lang="cs-CZ" b="1" i="1" dirty="0" smtClean="0"/>
              <a:t> </a:t>
            </a:r>
            <a:r>
              <a:rPr lang="cs-CZ" b="1" i="1" dirty="0" err="1" smtClean="0"/>
              <a:t>of</a:t>
            </a:r>
            <a:r>
              <a:rPr lang="cs-CZ" b="1" i="1" dirty="0" smtClean="0"/>
              <a:t> </a:t>
            </a:r>
            <a:r>
              <a:rPr lang="cs-CZ" b="1" i="1" dirty="0" err="1" smtClean="0"/>
              <a:t>the</a:t>
            </a:r>
            <a:r>
              <a:rPr lang="cs-CZ" b="1" i="1" dirty="0" smtClean="0"/>
              <a:t> podium </a:t>
            </a:r>
            <a:r>
              <a:rPr lang="cs-CZ" dirty="0" smtClean="0"/>
              <a:t>– </a:t>
            </a:r>
            <a:r>
              <a:rPr lang="cs-CZ" dirty="0" err="1" smtClean="0"/>
              <a:t>traces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holes</a:t>
            </a:r>
            <a:r>
              <a:rPr lang="cs-CZ" dirty="0" smtClean="0"/>
              <a:t> – </a:t>
            </a:r>
            <a:r>
              <a:rPr lang="cs-CZ" dirty="0" err="1" smtClean="0"/>
              <a:t>maybe</a:t>
            </a:r>
            <a:r>
              <a:rPr lang="cs-CZ" dirty="0" smtClean="0"/>
              <a:t> a </a:t>
            </a:r>
            <a:r>
              <a:rPr lang="cs-CZ" dirty="0" err="1" smtClean="0"/>
              <a:t>tripod</a:t>
            </a:r>
            <a:endParaRPr lang="en-US" dirty="0"/>
          </a:p>
          <a:p>
            <a:r>
              <a:rPr lang="en-US" dirty="0" smtClean="0"/>
              <a:t>Holes </a:t>
            </a:r>
            <a:r>
              <a:rPr lang="cs-CZ" dirty="0" err="1" smtClean="0"/>
              <a:t>all</a:t>
            </a:r>
            <a:r>
              <a:rPr lang="cs-CZ" dirty="0" smtClean="0"/>
              <a:t> ar</a:t>
            </a:r>
            <a:r>
              <a:rPr lang="en-US" dirty="0" err="1" smtClean="0"/>
              <a:t>oun</a:t>
            </a:r>
            <a:r>
              <a:rPr lang="cs-CZ" dirty="0" err="1" smtClean="0"/>
              <a:t>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podium – </a:t>
            </a:r>
            <a:r>
              <a:rPr lang="cs-CZ" dirty="0" err="1" smtClean="0"/>
              <a:t>maybe</a:t>
            </a:r>
            <a:r>
              <a:rPr lang="cs-CZ" dirty="0" smtClean="0"/>
              <a:t> </a:t>
            </a:r>
            <a:r>
              <a:rPr lang="cs-CZ" dirty="0" err="1" smtClean="0"/>
              <a:t>transennae</a:t>
            </a:r>
            <a:endParaRPr lang="en-US" dirty="0" smtClean="0"/>
          </a:p>
        </p:txBody>
      </p:sp>
      <p:pic>
        <p:nvPicPr>
          <p:cNvPr id="3" name="Obrázek 2" descr="l_aula_del_colosso_large.jpg"/>
          <p:cNvPicPr>
            <a:picLocks noChangeAspect="1"/>
          </p:cNvPicPr>
          <p:nvPr/>
        </p:nvPicPr>
        <p:blipFill>
          <a:blip r:embed="rId2"/>
          <a:srcRect l="20652" r="20652"/>
          <a:stretch>
            <a:fillRect/>
          </a:stretch>
        </p:blipFill>
        <p:spPr>
          <a:xfrm>
            <a:off x="2714612" y="3429000"/>
            <a:ext cx="3429024" cy="3035300"/>
          </a:xfrm>
          <a:prstGeom prst="rect">
            <a:avLst/>
          </a:prstGeom>
        </p:spPr>
      </p:pic>
      <p:pic>
        <p:nvPicPr>
          <p:cNvPr id="4" name="Obrázek 3" descr="painted slab colosso palmette.jpg"/>
          <p:cNvPicPr>
            <a:picLocks noChangeAspect="1"/>
          </p:cNvPicPr>
          <p:nvPr/>
        </p:nvPicPr>
        <p:blipFill>
          <a:blip r:embed="rId3"/>
          <a:srcRect t="25000" b="13750"/>
          <a:stretch>
            <a:fillRect/>
          </a:stretch>
        </p:blipFill>
        <p:spPr>
          <a:xfrm>
            <a:off x="6429388" y="3071810"/>
            <a:ext cx="2143140" cy="1640853"/>
          </a:xfrm>
          <a:prstGeom prst="rect">
            <a:avLst/>
          </a:prstGeom>
        </p:spPr>
      </p:pic>
      <p:pic>
        <p:nvPicPr>
          <p:cNvPr id="5" name="Obrázek 4" descr="sala del colosso decorative painting.jpg"/>
          <p:cNvPicPr>
            <a:picLocks noChangeAspect="1"/>
          </p:cNvPicPr>
          <p:nvPr/>
        </p:nvPicPr>
        <p:blipFill>
          <a:blip r:embed="rId4"/>
          <a:srcRect t="10416" b="8333"/>
          <a:stretch>
            <a:fillRect/>
          </a:stretch>
        </p:blipFill>
        <p:spPr>
          <a:xfrm>
            <a:off x="6429388" y="4857760"/>
            <a:ext cx="2143140" cy="1741314"/>
          </a:xfrm>
          <a:prstGeom prst="rect">
            <a:avLst/>
          </a:prstGeom>
        </p:spPr>
      </p:pic>
      <p:pic>
        <p:nvPicPr>
          <p:cNvPr id="6" name="Obrázek 5" descr="painted motives colosso fascia with pelta.jpg"/>
          <p:cNvPicPr>
            <a:picLocks noChangeAspect="1"/>
          </p:cNvPicPr>
          <p:nvPr/>
        </p:nvPicPr>
        <p:blipFill>
          <a:blip r:embed="rId5"/>
          <a:srcRect t="14583" b="25000"/>
          <a:stretch>
            <a:fillRect/>
          </a:stretch>
        </p:blipFill>
        <p:spPr>
          <a:xfrm>
            <a:off x="285720" y="3428999"/>
            <a:ext cx="2214578" cy="1337984"/>
          </a:xfrm>
          <a:prstGeom prst="rect">
            <a:avLst/>
          </a:prstGeom>
        </p:spPr>
      </p:pic>
      <p:pic>
        <p:nvPicPr>
          <p:cNvPr id="7" name="Obrázek 6" descr="colosso painted motives fascia with rosettes.jpg"/>
          <p:cNvPicPr>
            <a:picLocks noChangeAspect="1"/>
          </p:cNvPicPr>
          <p:nvPr/>
        </p:nvPicPr>
        <p:blipFill>
          <a:blip r:embed="rId6"/>
          <a:srcRect t="8333" b="8333"/>
          <a:stretch>
            <a:fillRect/>
          </a:stretch>
        </p:blipFill>
        <p:spPr>
          <a:xfrm>
            <a:off x="285720" y="4857760"/>
            <a:ext cx="2228821" cy="185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4282" y="142853"/>
            <a:ext cx="85011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Statue</a:t>
            </a:r>
            <a:endParaRPr lang="en-US" b="1" i="1" dirty="0" smtClean="0"/>
          </a:p>
          <a:p>
            <a:r>
              <a:rPr lang="en-US" u="sng" dirty="0"/>
              <a:t>m</a:t>
            </a:r>
            <a:r>
              <a:rPr lang="en-US" u="sng" dirty="0" smtClean="0"/>
              <a:t>aterial:</a:t>
            </a:r>
            <a:r>
              <a:rPr lang="en-US" dirty="0" smtClean="0"/>
              <a:t> white Greek marble from Paros (similar to the Prima </a:t>
            </a:r>
            <a:r>
              <a:rPr lang="en-US" dirty="0" err="1" smtClean="0"/>
              <a:t>Porta</a:t>
            </a:r>
            <a:r>
              <a:rPr lang="en-US" dirty="0" smtClean="0"/>
              <a:t> statue)</a:t>
            </a:r>
          </a:p>
          <a:p>
            <a:r>
              <a:rPr lang="en-US" u="sng" dirty="0"/>
              <a:t>s</a:t>
            </a:r>
            <a:r>
              <a:rPr lang="en-US" u="sng" dirty="0" smtClean="0"/>
              <a:t>ize: </a:t>
            </a:r>
            <a:r>
              <a:rPr lang="en-US" dirty="0" smtClean="0"/>
              <a:t>about 11 </a:t>
            </a:r>
            <a:r>
              <a:rPr lang="en-US" dirty="0" err="1" smtClean="0"/>
              <a:t>metres</a:t>
            </a:r>
            <a:r>
              <a:rPr lang="en-US" dirty="0" smtClean="0"/>
              <a:t>, left foot 177 cm, right foot 166 cm long </a:t>
            </a:r>
          </a:p>
          <a:p>
            <a:r>
              <a:rPr lang="en-US" u="sng" dirty="0" smtClean="0"/>
              <a:t>description:</a:t>
            </a:r>
            <a:r>
              <a:rPr lang="en-US" dirty="0" smtClean="0"/>
              <a:t> weight of the figure was resting on the </a:t>
            </a:r>
            <a:r>
              <a:rPr lang="en-US" dirty="0" smtClean="0"/>
              <a:t>left </a:t>
            </a:r>
            <a:r>
              <a:rPr lang="en-US" dirty="0" smtClean="0"/>
              <a:t>foot (positioned in front of the right), the right almost touching t</a:t>
            </a:r>
            <a:r>
              <a:rPr lang="cs-CZ" dirty="0" smtClean="0"/>
              <a:t>he</a:t>
            </a:r>
            <a:r>
              <a:rPr lang="en-US" dirty="0" smtClean="0"/>
              <a:t> wall behind, the right hand clasping a </a:t>
            </a:r>
            <a:r>
              <a:rPr lang="en-US" dirty="0" smtClean="0"/>
              <a:t>sym</a:t>
            </a:r>
            <a:r>
              <a:rPr lang="cs-CZ" dirty="0" smtClean="0"/>
              <a:t>b</a:t>
            </a:r>
            <a:r>
              <a:rPr lang="en-US" dirty="0" err="1" smtClean="0"/>
              <a:t>olic</a:t>
            </a:r>
            <a:r>
              <a:rPr lang="en-US" dirty="0" smtClean="0"/>
              <a:t> </a:t>
            </a:r>
            <a:r>
              <a:rPr lang="en-US" dirty="0" smtClean="0"/>
              <a:t>circular object, the left one holding a tool for sacrifice </a:t>
            </a:r>
          </a:p>
          <a:p>
            <a:r>
              <a:rPr lang="en-US" u="sng" dirty="0"/>
              <a:t>t</a:t>
            </a:r>
            <a:r>
              <a:rPr lang="en-US" u="sng" dirty="0" smtClean="0"/>
              <a:t>echnique: </a:t>
            </a:r>
            <a:r>
              <a:rPr lang="en-US" dirty="0" smtClean="0"/>
              <a:t>the torso made of wood or iron, concealed by drapery or gilding, marble feet, head and </a:t>
            </a:r>
            <a:r>
              <a:rPr lang="en-US" dirty="0" smtClean="0"/>
              <a:t>h</a:t>
            </a:r>
            <a:r>
              <a:rPr lang="cs-CZ" dirty="0" err="1" smtClean="0"/>
              <a:t>an</a:t>
            </a:r>
            <a:r>
              <a:rPr lang="en-US" dirty="0" err="1" smtClean="0"/>
              <a:t>ds</a:t>
            </a:r>
            <a:r>
              <a:rPr lang="en-US" dirty="0" smtClean="0"/>
              <a:t> </a:t>
            </a:r>
            <a:r>
              <a:rPr lang="en-US" dirty="0" smtClean="0"/>
              <a:t>exposed, marble parts </a:t>
            </a:r>
            <a:r>
              <a:rPr lang="cs-CZ" dirty="0" smtClean="0"/>
              <a:t>are </a:t>
            </a:r>
            <a:r>
              <a:rPr lang="cs-CZ" dirty="0" err="1" smtClean="0"/>
              <a:t>extraordinarily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-</a:t>
            </a:r>
            <a:r>
              <a:rPr lang="cs-CZ" dirty="0" err="1" smtClean="0"/>
              <a:t>like</a:t>
            </a:r>
            <a:r>
              <a:rPr lang="en-US" dirty="0" smtClean="0"/>
              <a:t> – veins </a:t>
            </a:r>
            <a:r>
              <a:rPr lang="en-US" dirty="0" err="1" smtClean="0"/>
              <a:t>delicatedly</a:t>
            </a:r>
            <a:r>
              <a:rPr lang="cs-CZ" dirty="0" smtClean="0"/>
              <a:t> </a:t>
            </a:r>
            <a:r>
              <a:rPr lang="en-US" dirty="0" smtClean="0"/>
              <a:t>and realistically curved</a:t>
            </a:r>
          </a:p>
          <a:p>
            <a:r>
              <a:rPr lang="en-US" u="sng" dirty="0"/>
              <a:t>f</a:t>
            </a:r>
            <a:r>
              <a:rPr lang="en-US" u="sng" dirty="0" smtClean="0"/>
              <a:t>ragments: </a:t>
            </a:r>
          </a:p>
          <a:p>
            <a:r>
              <a:rPr lang="en-US" dirty="0" smtClean="0"/>
              <a:t>	a) </a:t>
            </a:r>
            <a:r>
              <a:rPr lang="en-US" dirty="0"/>
              <a:t>r</a:t>
            </a:r>
            <a:r>
              <a:rPr lang="en-US" dirty="0" smtClean="0"/>
              <a:t>ight hand with the first phalange of the index finger </a:t>
            </a:r>
          </a:p>
          <a:p>
            <a:r>
              <a:rPr lang="en-US" dirty="0" smtClean="0"/>
              <a:t>	b) a part of a right forearm</a:t>
            </a:r>
            <a:endParaRPr lang="en-US" dirty="0"/>
          </a:p>
          <a:p>
            <a:pPr lvl="0"/>
            <a:r>
              <a:rPr lang="en-US" dirty="0" smtClean="0"/>
              <a:t>	c)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extended</a:t>
            </a:r>
            <a:r>
              <a:rPr lang="cs-CZ" dirty="0" smtClean="0"/>
              <a:t> </a:t>
            </a:r>
            <a:r>
              <a:rPr lang="cs-CZ" dirty="0" err="1" smtClean="0"/>
              <a:t>back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hand</a:t>
            </a:r>
            <a:r>
              <a:rPr lang="cs-CZ" dirty="0" smtClean="0"/>
              <a:t> </a:t>
            </a:r>
          </a:p>
        </p:txBody>
      </p:sp>
      <p:pic>
        <p:nvPicPr>
          <p:cNvPr id="3" name="Obrázek 2" descr="augustus index f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857628"/>
            <a:ext cx="2428880" cy="2428880"/>
          </a:xfrm>
          <a:prstGeom prst="rect">
            <a:avLst/>
          </a:prstGeom>
        </p:spPr>
      </p:pic>
      <p:pic>
        <p:nvPicPr>
          <p:cNvPr id="4" name="Obrázek 3" descr="augustus right forearm.jpg"/>
          <p:cNvPicPr>
            <a:picLocks noChangeAspect="1"/>
          </p:cNvPicPr>
          <p:nvPr/>
        </p:nvPicPr>
        <p:blipFill>
          <a:blip r:embed="rId3"/>
          <a:srcRect l="15562" t="19156" b="14892"/>
          <a:stretch>
            <a:fillRect/>
          </a:stretch>
        </p:blipFill>
        <p:spPr>
          <a:xfrm>
            <a:off x="3357554" y="3857628"/>
            <a:ext cx="2643206" cy="2409982"/>
          </a:xfrm>
          <a:prstGeom prst="rect">
            <a:avLst/>
          </a:prstGeom>
        </p:spPr>
      </p:pic>
      <p:pic>
        <p:nvPicPr>
          <p:cNvPr id="5" name="Obrázek 4" descr="back of the left hand august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3286124"/>
            <a:ext cx="2500313" cy="3000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57158" y="628652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57554" y="628652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29388" y="628652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357166"/>
            <a:ext cx="428628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I</a:t>
            </a:r>
            <a:r>
              <a:rPr lang="cs-CZ" sz="2000" b="1" dirty="0"/>
              <a:t> </a:t>
            </a:r>
            <a:r>
              <a:rPr lang="cs-CZ" sz="2000" b="1" dirty="0" smtClean="0"/>
              <a:t>Ara </a:t>
            </a:r>
            <a:r>
              <a:rPr lang="cs-CZ" sz="2000" b="1" dirty="0" err="1" smtClean="0"/>
              <a:t>pacis</a:t>
            </a:r>
            <a:endParaRPr lang="cs-CZ" sz="2000" b="1" dirty="0" smtClean="0"/>
          </a:p>
          <a:p>
            <a:endParaRPr lang="cs-CZ" sz="1100" dirty="0" smtClean="0"/>
          </a:p>
          <a:p>
            <a:r>
              <a:rPr lang="cs-CZ" dirty="0" smtClean="0"/>
              <a:t>- </a:t>
            </a:r>
            <a:r>
              <a:rPr lang="en-US" dirty="0" smtClean="0"/>
              <a:t>dynastic ambitions, social policies, religious affinities, military victories</a:t>
            </a:r>
            <a:endParaRPr lang="cs-CZ" i="1" u="sng" dirty="0" smtClean="0"/>
          </a:p>
          <a:p>
            <a:r>
              <a:rPr lang="cs-CZ" i="1" u="sng" dirty="0" smtClean="0"/>
              <a:t>C</a:t>
            </a:r>
            <a:r>
              <a:rPr lang="en-US" i="1" u="sng" dirty="0" err="1" smtClean="0"/>
              <a:t>omplex</a:t>
            </a:r>
            <a:endParaRPr lang="cs-CZ" i="1" u="sng" dirty="0" smtClean="0"/>
          </a:p>
          <a:p>
            <a:pPr>
              <a:buFontTx/>
              <a:buChar char="-"/>
            </a:pPr>
            <a:r>
              <a:rPr lang="cs-CZ" dirty="0" smtClean="0"/>
              <a:t>m</a:t>
            </a:r>
            <a:r>
              <a:rPr lang="en-US" dirty="0" err="1" smtClean="0"/>
              <a:t>ausoleum</a:t>
            </a:r>
            <a:r>
              <a:rPr lang="en-US" dirty="0"/>
              <a:t>, </a:t>
            </a:r>
            <a:r>
              <a:rPr lang="en-US" dirty="0" err="1"/>
              <a:t>ustrinum</a:t>
            </a:r>
            <a:r>
              <a:rPr lang="en-US" dirty="0"/>
              <a:t>, sundial and </a:t>
            </a:r>
            <a:r>
              <a:rPr lang="en-US" dirty="0" smtClean="0"/>
              <a:t>altar</a:t>
            </a:r>
            <a:endParaRPr lang="cs-CZ" dirty="0" smtClean="0"/>
          </a:p>
          <a:p>
            <a:r>
              <a:rPr lang="cs-CZ" i="1" u="sng" dirty="0" err="1" smtClean="0"/>
              <a:t>Location</a:t>
            </a:r>
            <a:endParaRPr lang="cs-CZ" i="1" u="sng" dirty="0" smtClean="0"/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en-US" dirty="0" err="1" smtClean="0"/>
              <a:t>earby</a:t>
            </a:r>
            <a:r>
              <a:rPr lang="en-US" dirty="0" smtClean="0"/>
              <a:t> </a:t>
            </a:r>
            <a:r>
              <a:rPr lang="cs-CZ" dirty="0" smtClean="0"/>
              <a:t>V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cs-CZ" dirty="0" err="1"/>
              <a:t>F</a:t>
            </a:r>
            <a:r>
              <a:rPr lang="en-US" dirty="0" err="1" smtClean="0"/>
              <a:t>laminia</a:t>
            </a:r>
            <a:r>
              <a:rPr lang="en-US" dirty="0" smtClean="0"/>
              <a:t> – </a:t>
            </a:r>
            <a:r>
              <a:rPr lang="cs-CZ" dirty="0" smtClean="0"/>
              <a:t>A</a:t>
            </a:r>
            <a:r>
              <a:rPr lang="en-US" dirty="0" err="1" smtClean="0"/>
              <a:t>ugustus</a:t>
            </a:r>
            <a:r>
              <a:rPr lang="en-US" dirty="0" smtClean="0"/>
              <a:t> took it on his return to Rome from Spain and Gaul after the pacification</a:t>
            </a:r>
            <a:endParaRPr lang="cs-CZ" dirty="0" smtClean="0"/>
          </a:p>
          <a:p>
            <a:r>
              <a:rPr lang="cs-CZ" i="1" u="sng" dirty="0" err="1" smtClean="0"/>
              <a:t>Date</a:t>
            </a:r>
            <a:endParaRPr lang="cs-CZ" i="1" u="sng" dirty="0" smtClean="0"/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July 13BC</a:t>
            </a:r>
            <a:r>
              <a:rPr lang="cs-CZ" dirty="0" smtClean="0"/>
              <a:t> - </a:t>
            </a:r>
            <a:r>
              <a:rPr lang="cs-CZ" dirty="0" err="1" smtClean="0"/>
              <a:t>foundation</a:t>
            </a:r>
            <a:r>
              <a:rPr lang="cs-CZ" dirty="0" smtClean="0"/>
              <a:t> stone</a:t>
            </a:r>
          </a:p>
          <a:p>
            <a:r>
              <a:rPr lang="en-US" dirty="0" smtClean="0"/>
              <a:t>30</a:t>
            </a:r>
            <a:r>
              <a:rPr lang="en-US" baseline="30000" dirty="0" smtClean="0"/>
              <a:t>th</a:t>
            </a:r>
            <a:r>
              <a:rPr lang="en-US" dirty="0" smtClean="0"/>
              <a:t> January , 9 BC –</a:t>
            </a:r>
            <a:r>
              <a:rPr lang="cs-CZ" dirty="0" smtClean="0"/>
              <a:t> </a:t>
            </a:r>
            <a:r>
              <a:rPr lang="cs-CZ" dirty="0" err="1" smtClean="0"/>
              <a:t>dedication</a:t>
            </a:r>
            <a:r>
              <a:rPr lang="cs-CZ" dirty="0" smtClean="0"/>
              <a:t> - </a:t>
            </a:r>
            <a:r>
              <a:rPr lang="en-US" dirty="0" smtClean="0"/>
              <a:t> on </a:t>
            </a:r>
            <a:r>
              <a:rPr lang="en-US" dirty="0" err="1" smtClean="0"/>
              <a:t>Livia’s</a:t>
            </a:r>
            <a:r>
              <a:rPr lang="en-US" dirty="0" smtClean="0"/>
              <a:t> birthday – </a:t>
            </a:r>
            <a:r>
              <a:rPr lang="cs-CZ" dirty="0" err="1" smtClean="0"/>
              <a:t>Augustus</a:t>
            </a:r>
            <a:r>
              <a:rPr lang="cs-CZ" dirty="0" smtClean="0"/>
              <a:t> (</a:t>
            </a:r>
            <a:r>
              <a:rPr lang="en-US" dirty="0" smtClean="0"/>
              <a:t>peace to the empire</a:t>
            </a:r>
            <a:r>
              <a:rPr lang="cs-CZ" dirty="0" smtClean="0"/>
              <a:t>)</a:t>
            </a:r>
            <a:r>
              <a:rPr lang="en-US" dirty="0" smtClean="0"/>
              <a:t>, </a:t>
            </a:r>
            <a:r>
              <a:rPr lang="en-US" dirty="0" err="1" smtClean="0"/>
              <a:t>Livia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the</a:t>
            </a:r>
            <a:r>
              <a:rPr lang="en-US" dirty="0" smtClean="0"/>
              <a:t> foundation of the imperial family and its  Concordia</a:t>
            </a:r>
            <a:r>
              <a:rPr lang="cs-CZ" dirty="0" smtClean="0"/>
              <a:t>)</a:t>
            </a:r>
          </a:p>
          <a:p>
            <a:endParaRPr lang="cs-CZ" b="1" dirty="0"/>
          </a:p>
          <a:p>
            <a:pPr lvl="0"/>
            <a:endParaRPr lang="cs-CZ" dirty="0"/>
          </a:p>
          <a:p>
            <a:endParaRPr lang="cs-CZ" dirty="0"/>
          </a:p>
        </p:txBody>
      </p:sp>
      <p:pic>
        <p:nvPicPr>
          <p:cNvPr id="5" name="Obrázek 4" descr="ara pacis complex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8604"/>
            <a:ext cx="4429157" cy="295277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72000" y="3429001"/>
            <a:ext cx="44291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 smtClean="0"/>
              <a:t>Obelisk</a:t>
            </a:r>
            <a:r>
              <a:rPr lang="en-US" sz="1400" i="1" dirty="0" smtClean="0"/>
              <a:t> – Egyptian – victory monument over Egypt</a:t>
            </a:r>
            <a:r>
              <a:rPr lang="cs-CZ" sz="1400" i="1" dirty="0" smtClean="0"/>
              <a:t>,</a:t>
            </a:r>
            <a:r>
              <a:rPr lang="en-US" sz="1400" i="1" dirty="0" smtClean="0"/>
              <a:t> Cleopatra and Marcus Antonius – victory over eastern provinces</a:t>
            </a:r>
            <a:endParaRPr lang="cs-CZ" sz="1400" i="1" dirty="0" smtClean="0"/>
          </a:p>
          <a:p>
            <a:r>
              <a:rPr lang="en-US" sz="1400" i="1" u="sng" dirty="0" smtClean="0"/>
              <a:t>Altar</a:t>
            </a:r>
            <a:r>
              <a:rPr lang="en-US" sz="1400" i="1" dirty="0" smtClean="0"/>
              <a:t>- victory over western provinces</a:t>
            </a:r>
            <a:r>
              <a:rPr lang="cs-CZ" sz="1400" i="1" dirty="0" smtClean="0"/>
              <a:t> (</a:t>
            </a:r>
            <a:r>
              <a:rPr lang="cs-CZ" sz="1400" i="1" dirty="0" err="1" smtClean="0"/>
              <a:t>Hispania</a:t>
            </a:r>
            <a:r>
              <a:rPr lang="cs-CZ" sz="1400" i="1" dirty="0" smtClean="0"/>
              <a:t>, </a:t>
            </a:r>
            <a:r>
              <a:rPr lang="cs-CZ" sz="1400" i="1" dirty="0" err="1" smtClean="0"/>
              <a:t>Gallia</a:t>
            </a:r>
            <a:r>
              <a:rPr lang="cs-CZ" sz="1400" i="1" dirty="0" smtClean="0"/>
              <a:t>)</a:t>
            </a:r>
            <a:r>
              <a:rPr lang="en-US" sz="1400" i="1" dirty="0" smtClean="0"/>
              <a:t> </a:t>
            </a:r>
            <a:endParaRPr lang="cs-CZ" sz="1400" i="1" dirty="0" smtClean="0"/>
          </a:p>
          <a:p>
            <a:pPr lvl="0"/>
            <a:r>
              <a:rPr lang="cs-CZ" sz="1400" i="1" dirty="0" smtClean="0"/>
              <a:t>- </a:t>
            </a:r>
            <a:r>
              <a:rPr lang="en-US" sz="1400" i="1" dirty="0" smtClean="0"/>
              <a:t>the peace brought to the entire Roman world</a:t>
            </a:r>
            <a:endParaRPr lang="cs-CZ" sz="1400" i="1" dirty="0" smtClean="0"/>
          </a:p>
          <a:p>
            <a:r>
              <a:rPr lang="en-US" sz="1400" i="1" u="sng" dirty="0" err="1" smtClean="0"/>
              <a:t>Ustrinum</a:t>
            </a:r>
            <a:r>
              <a:rPr lang="en-US" sz="1400" i="1" u="sng" dirty="0" smtClean="0"/>
              <a:t> and mausoleum </a:t>
            </a:r>
            <a:r>
              <a:rPr lang="en-US" sz="1400" i="1" dirty="0" smtClean="0"/>
              <a:t>– </a:t>
            </a:r>
            <a:r>
              <a:rPr lang="cs-CZ" sz="1400" i="1" dirty="0" err="1" smtClean="0"/>
              <a:t>A</a:t>
            </a:r>
            <a:r>
              <a:rPr lang="en-US" sz="1400" i="1" dirty="0" err="1" smtClean="0"/>
              <a:t>ugustus</a:t>
            </a:r>
            <a:r>
              <a:rPr lang="en-US" sz="1400" i="1" dirty="0" smtClean="0"/>
              <a:t>’</a:t>
            </a:r>
            <a:r>
              <a:rPr lang="cs-CZ" sz="1400" i="1" dirty="0" smtClean="0"/>
              <a:t> </a:t>
            </a:r>
            <a:r>
              <a:rPr lang="en-US" sz="1400" i="1" dirty="0" smtClean="0"/>
              <a:t>triumph over death</a:t>
            </a:r>
            <a:endParaRPr lang="cs-CZ" sz="1400" i="1" dirty="0" smtClean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57158" y="5214950"/>
            <a:ext cx="857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 </a:t>
            </a:r>
            <a:r>
              <a:rPr lang="en-US" b="1" dirty="0" err="1" smtClean="0"/>
              <a:t>Gestae</a:t>
            </a:r>
            <a:r>
              <a:rPr lang="en-US" b="1" dirty="0" smtClean="0"/>
              <a:t>:</a:t>
            </a:r>
            <a:endParaRPr lang="cs-CZ" b="1" dirty="0" smtClean="0"/>
          </a:p>
          <a:p>
            <a:r>
              <a:rPr lang="en-US" dirty="0" smtClean="0"/>
              <a:t>“On my return from Spain and Gaul, after successfully restoring law and order to these provinces, the Senate decided under the consulship of Tiberius Nero and </a:t>
            </a:r>
            <a:r>
              <a:rPr lang="en-US" dirty="0" err="1" smtClean="0"/>
              <a:t>Publius</a:t>
            </a:r>
            <a:r>
              <a:rPr lang="en-US" dirty="0" smtClean="0"/>
              <a:t> </a:t>
            </a:r>
            <a:r>
              <a:rPr lang="en-US" dirty="0" err="1" smtClean="0"/>
              <a:t>Quintilius</a:t>
            </a:r>
            <a:r>
              <a:rPr lang="en-US" dirty="0" smtClean="0"/>
              <a:t> to consecrate the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Pacis</a:t>
            </a:r>
            <a:r>
              <a:rPr lang="en-US" dirty="0" smtClean="0"/>
              <a:t> </a:t>
            </a:r>
            <a:r>
              <a:rPr lang="en-US" dirty="0" err="1" smtClean="0"/>
              <a:t>Augustae</a:t>
            </a:r>
            <a:r>
              <a:rPr lang="en-US" dirty="0" smtClean="0"/>
              <a:t> on the Campus </a:t>
            </a:r>
            <a:r>
              <a:rPr lang="en-US" dirty="0" err="1" smtClean="0"/>
              <a:t>Martius</a:t>
            </a:r>
            <a:r>
              <a:rPr lang="en-US" dirty="0" smtClean="0"/>
              <a:t> in honor of my return, at which officials, priests and Vestal Virgins should offer an annual sacrifice.”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47148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Statue </a:t>
            </a:r>
            <a:r>
              <a:rPr lang="cs-CZ" b="1" dirty="0" err="1" smtClean="0"/>
              <a:t>identification</a:t>
            </a:r>
            <a:endParaRPr lang="en-US" b="1" dirty="0" smtClean="0"/>
          </a:p>
          <a:p>
            <a:r>
              <a:rPr lang="cs-CZ" dirty="0" smtClean="0"/>
              <a:t>– Genius Augusti – in </a:t>
            </a:r>
            <a:r>
              <a:rPr lang="cs-CZ" dirty="0" err="1" smtClean="0"/>
              <a:t>toga</a:t>
            </a:r>
            <a:r>
              <a:rPr lang="cs-CZ" dirty="0" smtClean="0"/>
              <a:t>, </a:t>
            </a:r>
            <a:r>
              <a:rPr lang="cs-CZ" i="1" dirty="0" err="1" smtClean="0"/>
              <a:t>velato</a:t>
            </a:r>
            <a:r>
              <a:rPr lang="cs-CZ" i="1" dirty="0" smtClean="0"/>
              <a:t> </a:t>
            </a:r>
            <a:r>
              <a:rPr lang="cs-CZ" i="1" dirty="0" err="1" smtClean="0"/>
              <a:t>capite</a:t>
            </a:r>
            <a:r>
              <a:rPr lang="cs-CZ" i="1" dirty="0" smtClean="0"/>
              <a:t> </a:t>
            </a:r>
            <a:endParaRPr lang="en-US" i="1" dirty="0"/>
          </a:p>
          <a:p>
            <a:r>
              <a:rPr lang="en-US" i="1" dirty="0" smtClean="0"/>
              <a:t>-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atributes</a:t>
            </a:r>
            <a:r>
              <a:rPr lang="cs-CZ" dirty="0" smtClean="0"/>
              <a:t>:</a:t>
            </a:r>
          </a:p>
          <a:p>
            <a:pPr lvl="0"/>
            <a:r>
              <a:rPr lang="en-US" dirty="0" smtClean="0"/>
              <a:t>- </a:t>
            </a:r>
            <a:r>
              <a:rPr lang="cs-CZ" i="1" dirty="0" smtClean="0"/>
              <a:t>patera</a:t>
            </a:r>
            <a:r>
              <a:rPr lang="cs-CZ" dirty="0" smtClean="0"/>
              <a:t> – </a:t>
            </a:r>
            <a:r>
              <a:rPr lang="cs-CZ" dirty="0" err="1" smtClean="0"/>
              <a:t>compital</a:t>
            </a:r>
            <a:r>
              <a:rPr lang="cs-CZ" dirty="0" smtClean="0"/>
              <a:t> </a:t>
            </a:r>
            <a:r>
              <a:rPr lang="cs-CZ" dirty="0" err="1" smtClean="0"/>
              <a:t>altar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Vicus</a:t>
            </a:r>
            <a:r>
              <a:rPr lang="cs-CZ" i="1" dirty="0" smtClean="0"/>
              <a:t> </a:t>
            </a:r>
            <a:r>
              <a:rPr lang="cs-CZ" i="1" dirty="0" err="1" smtClean="0"/>
              <a:t>Sandalarius</a:t>
            </a:r>
            <a:r>
              <a:rPr lang="cs-CZ" i="1" dirty="0" smtClean="0"/>
              <a:t> </a:t>
            </a:r>
            <a:r>
              <a:rPr lang="cs-CZ" i="1" dirty="0" smtClean="0"/>
              <a:t>patera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i="1" dirty="0" err="1" smtClean="0"/>
              <a:t>lituus</a:t>
            </a:r>
            <a:endParaRPr lang="cs-CZ" i="1" dirty="0" smtClean="0"/>
          </a:p>
          <a:p>
            <a:pPr lvl="0"/>
            <a:r>
              <a:rPr lang="en-US" dirty="0" smtClean="0"/>
              <a:t>- </a:t>
            </a:r>
            <a:r>
              <a:rPr lang="cs-CZ" i="1" dirty="0" err="1" smtClean="0"/>
              <a:t>corncucopia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i="1" dirty="0" smtClean="0"/>
              <a:t>patera</a:t>
            </a:r>
          </a:p>
          <a:p>
            <a:pPr lvl="0">
              <a:buFontTx/>
              <a:buChar char="-"/>
            </a:pPr>
            <a:r>
              <a:rPr lang="en-US" i="1" dirty="0" smtClean="0"/>
              <a:t> a</a:t>
            </a:r>
            <a:r>
              <a:rPr lang="cs-CZ" i="1" dirty="0" err="1" smtClean="0"/>
              <a:t>cerra</a:t>
            </a:r>
            <a:endParaRPr lang="en-US" i="1" dirty="0" smtClean="0"/>
          </a:p>
          <a:p>
            <a:pPr lvl="0"/>
            <a:endParaRPr lang="cs-CZ" i="1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choice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such </a:t>
            </a:r>
            <a:r>
              <a:rPr lang="cs-CZ" dirty="0" err="1" smtClean="0"/>
              <a:t>statuary</a:t>
            </a:r>
            <a:r>
              <a:rPr lang="cs-CZ" dirty="0" smtClean="0"/>
              <a:t> type:</a:t>
            </a:r>
          </a:p>
          <a:p>
            <a:pPr lvl="0"/>
            <a:r>
              <a:rPr lang="en-US" dirty="0" smtClean="0"/>
              <a:t>a) c</a:t>
            </a:r>
            <a:r>
              <a:rPr lang="cs-CZ" dirty="0" err="1" smtClean="0"/>
              <a:t>ontinuity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image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Divus</a:t>
            </a:r>
            <a:r>
              <a:rPr lang="cs-CZ" dirty="0" smtClean="0"/>
              <a:t> Julius (</a:t>
            </a:r>
            <a:r>
              <a:rPr lang="cs-CZ" dirty="0" err="1" smtClean="0"/>
              <a:t>coins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36 BC)</a:t>
            </a:r>
          </a:p>
          <a:p>
            <a:pPr lvl="0"/>
            <a:r>
              <a:rPr lang="en-US" dirty="0" smtClean="0"/>
              <a:t>b) </a:t>
            </a:r>
            <a:r>
              <a:rPr lang="cs-CZ" dirty="0" smtClean="0"/>
              <a:t>stress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pietas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Augustus</a:t>
            </a:r>
            <a:endParaRPr lang="cs-CZ" dirty="0" smtClean="0"/>
          </a:p>
          <a:p>
            <a:pPr lvl="0"/>
            <a:r>
              <a:rPr lang="en-US" dirty="0" smtClean="0"/>
              <a:t>c) </a:t>
            </a:r>
            <a:r>
              <a:rPr lang="cs-CZ" dirty="0" err="1" smtClean="0"/>
              <a:t>affinity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familiar</a:t>
            </a:r>
            <a:r>
              <a:rPr lang="cs-CZ" dirty="0" smtClean="0"/>
              <a:t> image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smtClean="0"/>
              <a:t>genius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paterfamilias</a:t>
            </a:r>
            <a:endParaRPr lang="en-US" dirty="0" smtClean="0"/>
          </a:p>
          <a:p>
            <a:pPr lvl="0"/>
            <a:endParaRPr lang="cs-CZ" dirty="0" smtClean="0"/>
          </a:p>
          <a:p>
            <a:r>
              <a:rPr lang="en-US" dirty="0" err="1"/>
              <a:t>T</a:t>
            </a:r>
            <a:r>
              <a:rPr lang="cs-CZ" dirty="0" smtClean="0"/>
              <a:t>he </a:t>
            </a:r>
            <a:r>
              <a:rPr lang="cs-CZ" dirty="0" err="1" smtClean="0"/>
              <a:t>hall</a:t>
            </a:r>
            <a:r>
              <a:rPr lang="en-US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err="1" smtClean="0"/>
              <a:t>F</a:t>
            </a:r>
            <a:r>
              <a:rPr lang="cs-CZ" dirty="0" err="1" smtClean="0"/>
              <a:t>orum</a:t>
            </a:r>
            <a:r>
              <a:rPr lang="cs-CZ" dirty="0" smtClean="0"/>
              <a:t> </a:t>
            </a:r>
            <a:r>
              <a:rPr lang="en-US" dirty="0" smtClean="0"/>
              <a:t>A</a:t>
            </a:r>
            <a:r>
              <a:rPr lang="cs-CZ" dirty="0" err="1" smtClean="0"/>
              <a:t>ugusti</a:t>
            </a:r>
            <a:r>
              <a:rPr lang="cs-CZ" dirty="0" smtClean="0"/>
              <a:t>, </a:t>
            </a:r>
            <a:r>
              <a:rPr lang="cs-CZ" dirty="0" err="1" smtClean="0"/>
              <a:t>containing</a:t>
            </a:r>
            <a:r>
              <a:rPr lang="cs-CZ" dirty="0" smtClean="0"/>
              <a:t> a statue not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Augustus</a:t>
            </a:r>
            <a:r>
              <a:rPr lang="cs-CZ" dirty="0" smtClean="0"/>
              <a:t> </a:t>
            </a:r>
            <a:r>
              <a:rPr lang="cs-CZ" dirty="0" err="1" smtClean="0"/>
              <a:t>himse</a:t>
            </a:r>
            <a:r>
              <a:rPr lang="en-US" dirty="0" smtClean="0"/>
              <a:t>l</a:t>
            </a:r>
            <a:r>
              <a:rPr lang="cs-CZ" dirty="0" smtClean="0"/>
              <a:t>f,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his </a:t>
            </a:r>
            <a:r>
              <a:rPr lang="cs-CZ" i="1" dirty="0" smtClean="0"/>
              <a:t>Genius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location</a:t>
            </a:r>
            <a:r>
              <a:rPr lang="cs-CZ" dirty="0" smtClean="0"/>
              <a:t> </a:t>
            </a:r>
            <a:r>
              <a:rPr lang="cs-CZ" dirty="0" err="1" smtClean="0"/>
              <a:t>links</a:t>
            </a:r>
            <a:r>
              <a:rPr lang="cs-CZ" dirty="0" smtClean="0"/>
              <a:t> </a:t>
            </a:r>
            <a:r>
              <a:rPr lang="cs-CZ" dirty="0" err="1" smtClean="0"/>
              <a:t>Augustus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ancestors</a:t>
            </a:r>
            <a:r>
              <a:rPr lang="cs-CZ" dirty="0" smtClean="0"/>
              <a:t> </a:t>
            </a:r>
            <a:r>
              <a:rPr lang="en-US" dirty="0" smtClean="0"/>
              <a:t>- </a:t>
            </a:r>
            <a:r>
              <a:rPr lang="cs-CZ" dirty="0" err="1" smtClean="0"/>
              <a:t>mythological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divine</a:t>
            </a:r>
            <a:r>
              <a:rPr lang="cs-CZ" dirty="0" smtClean="0"/>
              <a:t>.</a:t>
            </a:r>
            <a:endParaRPr lang="en-US" dirty="0" smtClean="0"/>
          </a:p>
        </p:txBody>
      </p:sp>
      <p:pic>
        <p:nvPicPr>
          <p:cNvPr id="4" name="Obrázek 3" descr="IMG_7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30799" y="1116194"/>
            <a:ext cx="6072230" cy="4554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4282" y="214290"/>
            <a:ext cx="864399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III Pompeii – The Forum</a:t>
            </a:r>
            <a:endParaRPr lang="cs-CZ" sz="2000" b="1" dirty="0"/>
          </a:p>
          <a:p>
            <a:r>
              <a:rPr lang="en-US" dirty="0" smtClean="0"/>
              <a:t>- the </a:t>
            </a:r>
            <a:r>
              <a:rPr lang="en-US" dirty="0" err="1"/>
              <a:t>principate</a:t>
            </a:r>
            <a:r>
              <a:rPr lang="en-US" dirty="0"/>
              <a:t> of Augustus until 79 AD – the forum of Pompeii communicated with Rome by displaying social, political and religious connections as well as architectural allusions to the Imperial family</a:t>
            </a:r>
            <a:endParaRPr lang="cs-CZ" dirty="0"/>
          </a:p>
          <a:p>
            <a:r>
              <a:rPr lang="en-US" dirty="0" smtClean="0"/>
              <a:t>- Pompeii </a:t>
            </a:r>
            <a:r>
              <a:rPr lang="en-US" dirty="0"/>
              <a:t>and Imperial family </a:t>
            </a:r>
            <a:r>
              <a:rPr lang="en-US" dirty="0" smtClean="0"/>
              <a:t>– </a:t>
            </a:r>
            <a:r>
              <a:rPr lang="en-US" dirty="0"/>
              <a:t>building projects – east side of the forum</a:t>
            </a:r>
            <a:endParaRPr lang="cs-CZ" dirty="0"/>
          </a:p>
          <a:p>
            <a:r>
              <a:rPr lang="en-US" dirty="0" smtClean="0"/>
              <a:t>- local </a:t>
            </a:r>
            <a:r>
              <a:rPr lang="en-US" dirty="0"/>
              <a:t>elites – dedicated buildings to glorify and define themselves – local parallels to the members of the Imperial family</a:t>
            </a:r>
            <a:endParaRPr lang="cs-CZ" dirty="0"/>
          </a:p>
          <a:p>
            <a:r>
              <a:rPr lang="en-US" dirty="0" smtClean="0"/>
              <a:t>- after </a:t>
            </a:r>
            <a:r>
              <a:rPr lang="en-US" dirty="0"/>
              <a:t>earthquake – 62 AD – rebuilding – standardized the Imperial presence emphasizing dynasty and creating visual continuity</a:t>
            </a:r>
            <a:endParaRPr lang="cs-CZ" dirty="0"/>
          </a:p>
          <a:p>
            <a:r>
              <a:rPr lang="en-US" b="1" dirty="0"/>
              <a:t>From elite patronage to direct imperial control over a unified </a:t>
            </a:r>
            <a:r>
              <a:rPr lang="en-US" b="1" dirty="0" smtClean="0"/>
              <a:t>space</a:t>
            </a:r>
          </a:p>
          <a:p>
            <a:endParaRPr lang="en-US" b="1" dirty="0"/>
          </a:p>
          <a:p>
            <a:r>
              <a:rPr lang="en-US" u="sng" dirty="0" smtClean="0"/>
              <a:t>3 phases of the Forum</a:t>
            </a:r>
            <a:r>
              <a:rPr lang="en-US" dirty="0" smtClean="0"/>
              <a:t>:</a:t>
            </a:r>
            <a:endParaRPr lang="cs-CZ" dirty="0" smtClean="0"/>
          </a:p>
          <a:p>
            <a:pPr lvl="0"/>
            <a:r>
              <a:rPr lang="en-US" dirty="0" smtClean="0"/>
              <a:t>a) Early: 6</a:t>
            </a:r>
            <a:r>
              <a:rPr lang="en-US" baseline="30000" dirty="0" smtClean="0"/>
              <a:t>th</a:t>
            </a:r>
            <a:r>
              <a:rPr lang="en-US" dirty="0" smtClean="0"/>
              <a:t> century BC - Augustus</a:t>
            </a:r>
            <a:endParaRPr lang="cs-CZ" dirty="0" smtClean="0"/>
          </a:p>
          <a:p>
            <a:pPr lvl="0"/>
            <a:r>
              <a:rPr lang="en-US" dirty="0" smtClean="0"/>
              <a:t>b) Augustan and early imperial</a:t>
            </a:r>
            <a:endParaRPr lang="cs-CZ" dirty="0" smtClean="0"/>
          </a:p>
          <a:p>
            <a:pPr lvl="0"/>
            <a:r>
              <a:rPr lang="en-US" dirty="0" smtClean="0"/>
              <a:t>c) Late: 62 AD to 79 AD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 </a:t>
            </a:r>
            <a:endParaRPr lang="cs-CZ" dirty="0"/>
          </a:p>
        </p:txBody>
      </p:sp>
      <p:pic>
        <p:nvPicPr>
          <p:cNvPr id="4" name="Obrázek 3" descr="pompeii all plan mo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4143380"/>
            <a:ext cx="6143668" cy="26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06" y="142852"/>
            <a:ext cx="89297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Augustan period and </a:t>
            </a:r>
            <a:r>
              <a:rPr lang="cs-CZ" b="1" i="1" dirty="0" err="1" smtClean="0"/>
              <a:t>the</a:t>
            </a:r>
            <a:r>
              <a:rPr lang="cs-CZ" b="1" i="1" dirty="0" smtClean="0"/>
              <a:t> </a:t>
            </a:r>
            <a:r>
              <a:rPr lang="cs-CZ" b="1" i="1" dirty="0" err="1" smtClean="0"/>
              <a:t>earthquake</a:t>
            </a:r>
            <a:r>
              <a:rPr lang="en-US" b="1" dirty="0" smtClean="0"/>
              <a:t>:</a:t>
            </a:r>
            <a:endParaRPr lang="en-US" b="1" dirty="0" smtClean="0"/>
          </a:p>
          <a:p>
            <a:endParaRPr lang="cs-CZ" dirty="0" smtClean="0"/>
          </a:p>
          <a:p>
            <a:r>
              <a:rPr lang="en-US" dirty="0" smtClean="0"/>
              <a:t>During Augustus’ reign – emperor worship widespread throughout Italy and the provinces, citizens sacrificed and dedicated temples to the living emperor</a:t>
            </a:r>
          </a:p>
          <a:p>
            <a:endParaRPr lang="en-US" dirty="0" smtClean="0"/>
          </a:p>
          <a:p>
            <a:r>
              <a:rPr lang="en-US" dirty="0" smtClean="0"/>
              <a:t>The peace, safety and economical development of the first half of Augustus’ reign – return to the faith in the ancient gods and the rebirth of the ancient </a:t>
            </a:r>
            <a:r>
              <a:rPr lang="en-US" i="1" dirty="0" smtClean="0"/>
              <a:t>mores</a:t>
            </a:r>
            <a:r>
              <a:rPr lang="en-US" dirty="0" smtClean="0"/>
              <a:t> (behaviors) and </a:t>
            </a:r>
            <a:r>
              <a:rPr lang="en-US" i="1" dirty="0" err="1" smtClean="0"/>
              <a:t>virtutes</a:t>
            </a:r>
            <a:r>
              <a:rPr lang="en-US" i="1" dirty="0" smtClean="0"/>
              <a:t> </a:t>
            </a:r>
            <a:r>
              <a:rPr lang="en-US" dirty="0" smtClean="0"/>
              <a:t>(values)</a:t>
            </a:r>
          </a:p>
          <a:p>
            <a:endParaRPr lang="en-US" dirty="0" smtClean="0"/>
          </a:p>
          <a:p>
            <a:r>
              <a:rPr lang="en-US" dirty="0" smtClean="0"/>
              <a:t>Roman cities – the beginning of the empire – </a:t>
            </a:r>
            <a:r>
              <a:rPr lang="en-US" i="1" dirty="0" err="1" smtClean="0"/>
              <a:t>domi</a:t>
            </a:r>
            <a:r>
              <a:rPr lang="en-US" i="1" dirty="0" smtClean="0"/>
              <a:t> </a:t>
            </a:r>
            <a:r>
              <a:rPr lang="en-US" i="1" dirty="0" err="1" smtClean="0"/>
              <a:t>nobiles</a:t>
            </a:r>
            <a:r>
              <a:rPr lang="en-US" i="1" dirty="0" smtClean="0"/>
              <a:t> </a:t>
            </a:r>
            <a:r>
              <a:rPr lang="en-US" dirty="0" smtClean="0"/>
              <a:t>(notable families) – devoted the vast majority of the sanctuaries sponsored by themselves to an indirect form of the imperial cult – superhuman qualities and the divine power of the </a:t>
            </a:r>
            <a:r>
              <a:rPr lang="en-US" i="1" dirty="0" err="1" smtClean="0"/>
              <a:t>princeps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Prominent citizens – roles for the administration of the imperial cult, no dictated practices – </a:t>
            </a:r>
            <a:r>
              <a:rPr lang="en-US" i="1" dirty="0" err="1" smtClean="0"/>
              <a:t>flamen</a:t>
            </a:r>
            <a:r>
              <a:rPr lang="en-US" dirty="0" smtClean="0"/>
              <a:t> and </a:t>
            </a:r>
            <a:r>
              <a:rPr lang="en-US" i="1" dirty="0" err="1" smtClean="0"/>
              <a:t>sacerdos</a:t>
            </a:r>
            <a:r>
              <a:rPr lang="en-US" dirty="0" smtClean="0"/>
              <a:t> leaders of the cult giving it the look</a:t>
            </a:r>
          </a:p>
          <a:p>
            <a:endParaRPr lang="en-US" dirty="0" smtClean="0"/>
          </a:p>
          <a:p>
            <a:r>
              <a:rPr lang="en-US" dirty="0" smtClean="0"/>
              <a:t>Patrons and patronesses – rebuilding and building</a:t>
            </a:r>
            <a:endParaRPr lang="cs-CZ" i="1" dirty="0" smtClean="0"/>
          </a:p>
          <a:p>
            <a:r>
              <a:rPr lang="en-US" i="1" dirty="0" err="1" smtClean="0"/>
              <a:t>Domi</a:t>
            </a:r>
            <a:r>
              <a:rPr lang="en-US" i="1" dirty="0" smtClean="0"/>
              <a:t> </a:t>
            </a:r>
            <a:r>
              <a:rPr lang="en-US" i="1" dirty="0" err="1" smtClean="0"/>
              <a:t>nobiles</a:t>
            </a:r>
            <a:r>
              <a:rPr lang="en-US" i="1" dirty="0" smtClean="0"/>
              <a:t> </a:t>
            </a:r>
            <a:r>
              <a:rPr lang="en-US" dirty="0" smtClean="0"/>
              <a:t>– in the buildings for the imperial cult a new self-representation</a:t>
            </a:r>
            <a:endParaRPr lang="cs-CZ" dirty="0" smtClean="0"/>
          </a:p>
          <a:p>
            <a:endParaRPr lang="en-US" dirty="0" smtClean="0"/>
          </a:p>
          <a:p>
            <a:endParaRPr lang="cs-CZ" dirty="0" smtClean="0"/>
          </a:p>
          <a:p>
            <a:endParaRPr lang="en-US" dirty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e.g. </a:t>
            </a:r>
            <a:r>
              <a:rPr lang="en-US" b="1" dirty="0" smtClean="0"/>
              <a:t>Marcus </a:t>
            </a:r>
            <a:r>
              <a:rPr lang="en-US" b="1" dirty="0" err="1" smtClean="0"/>
              <a:t>Holconius</a:t>
            </a:r>
            <a:r>
              <a:rPr lang="en-US" b="1" dirty="0" smtClean="0"/>
              <a:t> Rufus</a:t>
            </a:r>
          </a:p>
          <a:p>
            <a:r>
              <a:rPr lang="en-US" b="1" dirty="0" smtClean="0"/>
              <a:t> </a:t>
            </a:r>
          </a:p>
          <a:p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i="1" dirty="0" err="1" smtClean="0"/>
              <a:t>sacerdos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flamen</a:t>
            </a:r>
            <a:endParaRPr lang="cs-CZ" i="1" dirty="0" smtClean="0"/>
          </a:p>
          <a:p>
            <a:r>
              <a:rPr lang="en-US" dirty="0" smtClean="0"/>
              <a:t>- restoration of the theatre, addition of marble facing, tribunal, </a:t>
            </a:r>
            <a:r>
              <a:rPr lang="en-US" i="1" dirty="0" err="1" smtClean="0"/>
              <a:t>scaenae</a:t>
            </a:r>
            <a:r>
              <a:rPr lang="en-US" i="1" dirty="0" smtClean="0"/>
              <a:t> </a:t>
            </a:r>
            <a:r>
              <a:rPr lang="en-US" i="1" dirty="0" err="1" smtClean="0"/>
              <a:t>frons</a:t>
            </a:r>
            <a:r>
              <a:rPr lang="en-US" i="1" dirty="0" smtClean="0"/>
              <a:t> </a:t>
            </a:r>
            <a:r>
              <a:rPr lang="en-US" dirty="0" smtClean="0"/>
              <a:t>– from Hellenistic to Roman Theatre</a:t>
            </a:r>
            <a:endParaRPr lang="cs-CZ" dirty="0" smtClean="0"/>
          </a:p>
          <a:p>
            <a:r>
              <a:rPr lang="en-US" dirty="0" smtClean="0"/>
              <a:t>- similar to Augustus in Rome – city of wood to city of marble</a:t>
            </a:r>
            <a:endParaRPr lang="cs-CZ" dirty="0" smtClean="0"/>
          </a:p>
          <a:p>
            <a:r>
              <a:rPr lang="en-US" dirty="0" smtClean="0"/>
              <a:t>- 1 BC – 14 AD – inscription emphasizing the emperor’s title as </a:t>
            </a:r>
            <a:r>
              <a:rPr lang="en-US" i="1" dirty="0" err="1" smtClean="0"/>
              <a:t>pater</a:t>
            </a:r>
            <a:r>
              <a:rPr lang="en-US" i="1" dirty="0" smtClean="0"/>
              <a:t> </a:t>
            </a:r>
            <a:r>
              <a:rPr lang="en-US" i="1" dirty="0" err="1" smtClean="0"/>
              <a:t>patriae</a:t>
            </a:r>
            <a:r>
              <a:rPr lang="en-US" i="1" dirty="0" smtClean="0"/>
              <a:t> </a:t>
            </a:r>
            <a:r>
              <a:rPr lang="en-US" dirty="0" smtClean="0"/>
              <a:t>and himself as </a:t>
            </a:r>
            <a:r>
              <a:rPr lang="en-US" i="1" dirty="0" err="1" smtClean="0"/>
              <a:t>patronus</a:t>
            </a:r>
            <a:r>
              <a:rPr lang="en-US" i="1" dirty="0" smtClean="0"/>
              <a:t> </a:t>
            </a:r>
            <a:r>
              <a:rPr lang="en-US" i="1" dirty="0" err="1" smtClean="0"/>
              <a:t>coloniae</a:t>
            </a:r>
            <a:r>
              <a:rPr lang="en-US" i="1" dirty="0" smtClean="0"/>
              <a:t> </a:t>
            </a:r>
            <a:r>
              <a:rPr lang="en-US" dirty="0" smtClean="0"/>
              <a:t>–a position analog to Augustus</a:t>
            </a:r>
            <a:endParaRPr lang="cs-CZ" dirty="0" smtClean="0"/>
          </a:p>
        </p:txBody>
      </p:sp>
      <p:pic>
        <p:nvPicPr>
          <p:cNvPr id="3" name="Obrázek 2" descr="divad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357430"/>
            <a:ext cx="6500826" cy="4333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57950" y="1785926"/>
            <a:ext cx="27860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Eastern side and the centre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Macellum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Lararium</a:t>
            </a:r>
            <a:r>
              <a:rPr lang="en-US" dirty="0" smtClean="0"/>
              <a:t> (</a:t>
            </a:r>
            <a:r>
              <a:rPr lang="en-US" dirty="0" err="1" smtClean="0"/>
              <a:t>Lares</a:t>
            </a:r>
            <a:r>
              <a:rPr lang="en-US" dirty="0" smtClean="0"/>
              <a:t> </a:t>
            </a:r>
            <a:r>
              <a:rPr lang="en-US" dirty="0" err="1" smtClean="0"/>
              <a:t>Publici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 The Temple of Vespasian</a:t>
            </a:r>
          </a:p>
          <a:p>
            <a:pPr>
              <a:buFontTx/>
              <a:buChar char="-"/>
            </a:pPr>
            <a:r>
              <a:rPr lang="en-US" dirty="0" smtClean="0"/>
              <a:t> The building of </a:t>
            </a:r>
            <a:r>
              <a:rPr lang="en-US" dirty="0" err="1" smtClean="0"/>
              <a:t>Eumachia</a:t>
            </a:r>
            <a:endParaRPr lang="en-US" dirty="0" smtClean="0"/>
          </a:p>
          <a:p>
            <a:endParaRPr lang="cs-CZ" dirty="0" smtClean="0"/>
          </a:p>
          <a:p>
            <a:r>
              <a:rPr lang="en-US" b="1" dirty="0" smtClean="0"/>
              <a:t>The centre </a:t>
            </a:r>
          </a:p>
          <a:p>
            <a:r>
              <a:rPr lang="en-US" dirty="0" smtClean="0"/>
              <a:t>- base of an altar (didn’t belong to the temple – had one), possibly – to the imperial cult</a:t>
            </a:r>
            <a:endParaRPr lang="cs-CZ" dirty="0"/>
          </a:p>
        </p:txBody>
      </p:sp>
      <p:pic>
        <p:nvPicPr>
          <p:cNvPr id="6" name="Obrázek 5" descr="pompeii forum pla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785926"/>
            <a:ext cx="3473554" cy="414340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2071678"/>
            <a:ext cx="25717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Western side </a:t>
            </a:r>
            <a:endParaRPr lang="cs-CZ" b="1" dirty="0" smtClean="0"/>
          </a:p>
          <a:p>
            <a:pPr>
              <a:buFontTx/>
              <a:buChar char="-"/>
            </a:pPr>
            <a:r>
              <a:rPr lang="en-US" dirty="0" smtClean="0"/>
              <a:t> noticeable smaller bases – the notables of the city</a:t>
            </a:r>
          </a:p>
          <a:p>
            <a:pPr>
              <a:buFontTx/>
              <a:buChar char="-"/>
            </a:pPr>
            <a:r>
              <a:rPr lang="en-US" dirty="0" smtClean="0"/>
              <a:t> the Sanctuary of Apollo is one of the oldest cult places in Pompeii, from the 6</a:t>
            </a:r>
            <a:r>
              <a:rPr lang="en-US" baseline="30000" dirty="0" smtClean="0"/>
              <a:t>th</a:t>
            </a:r>
            <a:r>
              <a:rPr lang="en-US" dirty="0" smtClean="0"/>
              <a:t> century BC, the north of it</a:t>
            </a:r>
          </a:p>
          <a:p>
            <a:pPr>
              <a:buFontTx/>
              <a:buChar char="-"/>
            </a:pPr>
            <a:r>
              <a:rPr lang="en-US" dirty="0" smtClean="0"/>
              <a:t> market building – symmetry to the </a:t>
            </a:r>
            <a:r>
              <a:rPr lang="en-US" dirty="0" err="1" smtClean="0"/>
              <a:t>Macellum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South side </a:t>
            </a:r>
            <a:r>
              <a:rPr lang="en-US" dirty="0" smtClean="0"/>
              <a:t>– in the middle arched monument, which might have supported a bronze </a:t>
            </a:r>
            <a:r>
              <a:rPr lang="en-US" dirty="0" err="1" smtClean="0"/>
              <a:t>quadriga</a:t>
            </a:r>
            <a:r>
              <a:rPr lang="en-US" dirty="0" smtClean="0"/>
              <a:t>, square bases, in the axis – equestrian statue – represented members of the imperial family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Topography:</a:t>
            </a:r>
            <a:endParaRPr lang="cs-CZ" b="1" dirty="0" smtClean="0"/>
          </a:p>
          <a:p>
            <a:r>
              <a:rPr lang="en-US" b="1" dirty="0" smtClean="0"/>
              <a:t>Northern side </a:t>
            </a:r>
            <a:r>
              <a:rPr lang="en-US" dirty="0" smtClean="0"/>
              <a:t>– the temple and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arches</a:t>
            </a:r>
            <a:endParaRPr lang="cs-CZ" dirty="0" smtClean="0"/>
          </a:p>
          <a:p>
            <a:r>
              <a:rPr lang="en-US" dirty="0" smtClean="0"/>
              <a:t>The temple of Jupiter – </a:t>
            </a:r>
            <a:r>
              <a:rPr lang="en-US" dirty="0" err="1" smtClean="0"/>
              <a:t>etrusco</a:t>
            </a:r>
            <a:r>
              <a:rPr lang="en-US" dirty="0" smtClean="0"/>
              <a:t>-italic style – high podium, </a:t>
            </a:r>
            <a:r>
              <a:rPr lang="en-US" dirty="0" err="1" smtClean="0"/>
              <a:t>hexastyle</a:t>
            </a:r>
            <a:r>
              <a:rPr lang="en-US" dirty="0" smtClean="0"/>
              <a:t> Corinthian, deep </a:t>
            </a:r>
            <a:r>
              <a:rPr lang="en-US" dirty="0" err="1" smtClean="0"/>
              <a:t>pronaos</a:t>
            </a:r>
            <a:r>
              <a:rPr lang="en-US" dirty="0" smtClean="0"/>
              <a:t>, interior – ionic colonnade, 3 vaulted chambers, Capitoline cult</a:t>
            </a:r>
            <a:endParaRPr lang="cs-CZ" dirty="0" smtClean="0"/>
          </a:p>
          <a:p>
            <a:r>
              <a:rPr lang="en-US" dirty="0" smtClean="0"/>
              <a:t>Approach – two narrow staircases flank rostrum, altar in the middle, equestrian statues</a:t>
            </a:r>
            <a:endParaRPr lang="cs-CZ" dirty="0" smtClean="0"/>
          </a:p>
          <a:p>
            <a:r>
              <a:rPr lang="en-US" dirty="0" smtClean="0"/>
              <a:t>It was damaged during the earthquake, never fully restored, the cult statue probably stored elsewhere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mpeii forum ilustration.jpg"/>
          <p:cNvPicPr>
            <a:picLocks noChangeAspect="1"/>
          </p:cNvPicPr>
          <p:nvPr/>
        </p:nvPicPr>
        <p:blipFill>
          <a:blip r:embed="rId2" cstate="print"/>
          <a:srcRect b="8225"/>
          <a:stretch>
            <a:fillRect/>
          </a:stretch>
        </p:blipFill>
        <p:spPr>
          <a:xfrm>
            <a:off x="0" y="0"/>
            <a:ext cx="2945134" cy="2027169"/>
          </a:xfrm>
          <a:prstGeom prst="rect">
            <a:avLst/>
          </a:prstGeom>
        </p:spPr>
      </p:pic>
      <p:pic>
        <p:nvPicPr>
          <p:cNvPr id="4" name="Obrázek 3" descr="pompeii forum 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85794"/>
            <a:ext cx="4322232" cy="5429288"/>
          </a:xfrm>
          <a:prstGeom prst="rect">
            <a:avLst/>
          </a:prstGeom>
        </p:spPr>
      </p:pic>
      <p:pic>
        <p:nvPicPr>
          <p:cNvPr id="5" name="Obrázek 4" descr="temple apoll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214818"/>
            <a:ext cx="3714776" cy="2476517"/>
          </a:xfrm>
          <a:prstGeom prst="rect">
            <a:avLst/>
          </a:prstGeom>
        </p:spPr>
      </p:pic>
      <p:pic>
        <p:nvPicPr>
          <p:cNvPr id="7" name="Obrázek 6" descr="IMG_40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7" y="2000240"/>
            <a:ext cx="3321867" cy="2214578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rot="10800000">
            <a:off x="3571868" y="5214950"/>
            <a:ext cx="2428892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rot="10800000">
            <a:off x="3786182" y="3786190"/>
            <a:ext cx="2928958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6200000" flipH="1">
            <a:off x="1357290" y="1785926"/>
            <a:ext cx="500066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06" y="214290"/>
            <a:ext cx="507209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Eumachia</a:t>
            </a:r>
            <a:r>
              <a:rPr lang="en-US" b="1" dirty="0" smtClean="0"/>
              <a:t> building</a:t>
            </a:r>
            <a:endParaRPr lang="cs-CZ" dirty="0" smtClean="0"/>
          </a:p>
          <a:p>
            <a:pPr>
              <a:buFontTx/>
              <a:buChar char="-"/>
            </a:pPr>
            <a:r>
              <a:rPr lang="en-US" dirty="0" smtClean="0"/>
              <a:t>wealth of architectural, sculptural and epigraphic evidence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en-US" dirty="0" smtClean="0"/>
              <a:t>Date: the reign of Tiberius or Augustus (late Augustan)</a:t>
            </a:r>
          </a:p>
          <a:p>
            <a:r>
              <a:rPr lang="en-US" dirty="0" smtClean="0"/>
              <a:t>Size: 67 x 40 m, travertine</a:t>
            </a:r>
            <a:endParaRPr lang="cs-CZ" dirty="0" smtClean="0"/>
          </a:p>
          <a:p>
            <a:r>
              <a:rPr lang="en-US" dirty="0" smtClean="0"/>
              <a:t>Function: market for wool or clothing in general, luxury goods, slave market – multipurpose building</a:t>
            </a:r>
          </a:p>
          <a:p>
            <a:endParaRPr lang="cs-CZ" dirty="0" smtClean="0"/>
          </a:p>
          <a:p>
            <a:r>
              <a:rPr lang="en-US" dirty="0" smtClean="0"/>
              <a:t>Patron: </a:t>
            </a:r>
            <a:r>
              <a:rPr lang="en-US" dirty="0" err="1" smtClean="0"/>
              <a:t>Eumachia</a:t>
            </a:r>
            <a:r>
              <a:rPr lang="en-US" dirty="0" smtClean="0"/>
              <a:t> (public priest), daughter of </a:t>
            </a:r>
            <a:r>
              <a:rPr lang="en-US" dirty="0" err="1" smtClean="0"/>
              <a:t>Lucius</a:t>
            </a:r>
            <a:r>
              <a:rPr lang="en-US" dirty="0" smtClean="0"/>
              <a:t> </a:t>
            </a:r>
            <a:r>
              <a:rPr lang="en-US" dirty="0" err="1" smtClean="0"/>
              <a:t>Eumachius</a:t>
            </a:r>
            <a:r>
              <a:rPr lang="en-US" dirty="0" smtClean="0"/>
              <a:t>, with her son Marcus </a:t>
            </a:r>
            <a:r>
              <a:rPr lang="en-US" dirty="0" err="1" smtClean="0"/>
              <a:t>Nemistrius</a:t>
            </a:r>
            <a:r>
              <a:rPr lang="en-US" dirty="0" smtClean="0"/>
              <a:t> </a:t>
            </a:r>
            <a:r>
              <a:rPr lang="en-US" dirty="0" err="1" smtClean="0"/>
              <a:t>Fronto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dedicated the structure to display prominence while honoring Imperial Rome</a:t>
            </a:r>
            <a:endParaRPr lang="cs-CZ" dirty="0" smtClean="0"/>
          </a:p>
          <a:p>
            <a:pPr>
              <a:buFontTx/>
              <a:buChar char="-"/>
            </a:pPr>
            <a:r>
              <a:rPr lang="en-US" dirty="0" smtClean="0"/>
              <a:t> at her own expanses, with her son – building consecrated to the Augustan Concord and Piety </a:t>
            </a:r>
          </a:p>
          <a:p>
            <a:pPr>
              <a:buFontTx/>
              <a:buChar char="-"/>
            </a:pPr>
            <a:r>
              <a:rPr lang="en-US" dirty="0" smtClean="0"/>
              <a:t> structural resemblance to the </a:t>
            </a:r>
            <a:r>
              <a:rPr lang="en-US" i="1" dirty="0" err="1" smtClean="0"/>
              <a:t>Porticus</a:t>
            </a:r>
            <a:r>
              <a:rPr lang="en-US" i="1" dirty="0" smtClean="0"/>
              <a:t> of </a:t>
            </a:r>
            <a:r>
              <a:rPr lang="en-US" i="1" dirty="0" err="1" smtClean="0"/>
              <a:t>Livia</a:t>
            </a:r>
            <a:r>
              <a:rPr lang="en-US" i="1" dirty="0" smtClean="0"/>
              <a:t> </a:t>
            </a:r>
            <a:r>
              <a:rPr lang="en-US" dirty="0" smtClean="0"/>
              <a:t>– double porticoes, rectangular, dedicated with son (Tiberius) – local counterpart to </a:t>
            </a:r>
            <a:r>
              <a:rPr lang="en-US" dirty="0" err="1" smtClean="0"/>
              <a:t>Livia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              Inscription on the frieze, above the columns</a:t>
            </a:r>
            <a:endParaRPr lang="cs-CZ" dirty="0" smtClean="0"/>
          </a:p>
        </p:txBody>
      </p:sp>
      <p:pic>
        <p:nvPicPr>
          <p:cNvPr id="4" name="Obrázek 3" descr="pompeii forum photo.jpg"/>
          <p:cNvPicPr>
            <a:picLocks noChangeAspect="1"/>
          </p:cNvPicPr>
          <p:nvPr/>
        </p:nvPicPr>
        <p:blipFill>
          <a:blip r:embed="rId2"/>
          <a:srcRect l="8129" t="16666" r="278" b="-1"/>
          <a:stretch>
            <a:fillRect/>
          </a:stretch>
        </p:blipFill>
        <p:spPr>
          <a:xfrm>
            <a:off x="5429256" y="142852"/>
            <a:ext cx="3464743" cy="3959706"/>
          </a:xfrm>
          <a:prstGeom prst="rect">
            <a:avLst/>
          </a:prstGeom>
        </p:spPr>
      </p:pic>
      <p:pic>
        <p:nvPicPr>
          <p:cNvPr id="5" name="Obrázek 4" descr="eumachia inscrip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4214818"/>
            <a:ext cx="3786214" cy="254053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358082" y="1928802"/>
            <a:ext cx="1571636" cy="114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2149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 parts</a:t>
            </a:r>
            <a:r>
              <a:rPr lang="en-US" dirty="0" smtClean="0"/>
              <a:t>:</a:t>
            </a:r>
            <a:endParaRPr lang="cs-CZ" dirty="0" smtClean="0"/>
          </a:p>
          <a:p>
            <a:pPr lvl="0"/>
            <a:r>
              <a:rPr lang="en-US" u="sng" dirty="0" err="1" smtClean="0"/>
              <a:t>Chalcidium</a:t>
            </a:r>
            <a:r>
              <a:rPr lang="en-US" dirty="0" smtClean="0"/>
              <a:t> – between forum and colonnade (A)</a:t>
            </a:r>
            <a:endParaRPr lang="cs-CZ" dirty="0" smtClean="0"/>
          </a:p>
          <a:p>
            <a:pPr lvl="0"/>
            <a:r>
              <a:rPr lang="en-US" u="sng" dirty="0" err="1" smtClean="0"/>
              <a:t>Porticus</a:t>
            </a:r>
            <a:r>
              <a:rPr lang="en-US" dirty="0" smtClean="0"/>
              <a:t> – interior colonnade (E)</a:t>
            </a:r>
            <a:endParaRPr lang="cs-CZ" dirty="0" smtClean="0"/>
          </a:p>
          <a:p>
            <a:pPr lvl="0"/>
            <a:r>
              <a:rPr lang="en-US" u="sng" dirty="0" err="1" smtClean="0"/>
              <a:t>Crypta</a:t>
            </a:r>
            <a:r>
              <a:rPr lang="en-US" dirty="0" smtClean="0"/>
              <a:t> – covered corridor behind the interior colonnade (G)</a:t>
            </a:r>
            <a:endParaRPr lang="cs-CZ" dirty="0" smtClean="0"/>
          </a:p>
          <a:p>
            <a:endParaRPr lang="cs-CZ" dirty="0" smtClean="0"/>
          </a:p>
          <a:p>
            <a:r>
              <a:rPr lang="en-US" b="1" dirty="0" err="1" smtClean="0"/>
              <a:t>Chalcidium</a:t>
            </a:r>
            <a:endParaRPr lang="cs-CZ" dirty="0" smtClean="0"/>
          </a:p>
          <a:p>
            <a:pPr>
              <a:buFontTx/>
              <a:buChar char="-"/>
            </a:pPr>
            <a:r>
              <a:rPr lang="en-US" dirty="0" smtClean="0"/>
              <a:t> articulated </a:t>
            </a:r>
            <a:r>
              <a:rPr lang="en-US" u="sng" dirty="0" smtClean="0"/>
              <a:t>façade</a:t>
            </a:r>
            <a:r>
              <a:rPr lang="en-US" dirty="0" smtClean="0"/>
              <a:t> to the forum </a:t>
            </a:r>
          </a:p>
          <a:p>
            <a:pPr>
              <a:buFontTx/>
              <a:buChar char="-"/>
            </a:pPr>
            <a:r>
              <a:rPr lang="en-US" dirty="0" smtClean="0"/>
              <a:t> curved (C) and rectangular </a:t>
            </a:r>
            <a:r>
              <a:rPr lang="en-US" i="1" u="sng" dirty="0" err="1" smtClean="0"/>
              <a:t>exedrae</a:t>
            </a:r>
            <a:r>
              <a:rPr lang="en-US" dirty="0" smtClean="0"/>
              <a:t> (B)</a:t>
            </a:r>
            <a:r>
              <a:rPr lang="en-US" i="1" dirty="0" smtClean="0"/>
              <a:t> </a:t>
            </a:r>
            <a:r>
              <a:rPr lang="en-US" dirty="0" smtClean="0"/>
              <a:t>(the latter with podia with stairs – auctions or speeches) and sculptural niches – flank the main portal</a:t>
            </a:r>
            <a:endParaRPr lang="cs-CZ" dirty="0" smtClean="0"/>
          </a:p>
          <a:p>
            <a:r>
              <a:rPr lang="en-US" dirty="0" smtClean="0"/>
              <a:t>- long series of </a:t>
            </a:r>
            <a:r>
              <a:rPr lang="en-US" u="sng" dirty="0" smtClean="0"/>
              <a:t>bases for statues </a:t>
            </a:r>
            <a:r>
              <a:rPr lang="en-US" dirty="0" smtClean="0"/>
              <a:t>– gallery of honorary statues</a:t>
            </a:r>
            <a:endParaRPr lang="cs-CZ" dirty="0" smtClean="0"/>
          </a:p>
          <a:p>
            <a:pPr>
              <a:buFontTx/>
              <a:buChar char="-"/>
            </a:pPr>
            <a:r>
              <a:rPr lang="en-US" u="sng" dirty="0" smtClean="0"/>
              <a:t>entrance</a:t>
            </a:r>
            <a:r>
              <a:rPr lang="en-US" dirty="0" smtClean="0"/>
              <a:t> (D) – acanthus scrolls - similar to </a:t>
            </a:r>
            <a:r>
              <a:rPr lang="en-US" dirty="0" err="1" smtClean="0"/>
              <a:t>Ara</a:t>
            </a:r>
            <a:r>
              <a:rPr lang="en-US" dirty="0" smtClean="0"/>
              <a:t> </a:t>
            </a:r>
            <a:r>
              <a:rPr lang="en-US" dirty="0" err="1" smtClean="0"/>
              <a:t>Paci</a:t>
            </a:r>
            <a:r>
              <a:rPr lang="sk-SK" dirty="0" smtClean="0"/>
              <a:t>s</a:t>
            </a:r>
            <a:endParaRPr lang="cs-CZ" dirty="0" smtClean="0"/>
          </a:p>
          <a:p>
            <a:r>
              <a:rPr lang="en-US" dirty="0" smtClean="0"/>
              <a:t>	</a:t>
            </a:r>
            <a:r>
              <a:rPr lang="en-US" i="1" dirty="0" smtClean="0"/>
              <a:t>on the right </a:t>
            </a:r>
            <a:r>
              <a:rPr lang="en-US" dirty="0" smtClean="0"/>
              <a:t>– porter’s lodge – 3</a:t>
            </a:r>
            <a:r>
              <a:rPr lang="en-US" baseline="30000" dirty="0" smtClean="0"/>
              <a:t>rd</a:t>
            </a:r>
            <a:r>
              <a:rPr lang="en-US" dirty="0" smtClean="0"/>
              <a:t> style wall 	painting – entrance to the portico</a:t>
            </a:r>
            <a:endParaRPr lang="cs-CZ" dirty="0" smtClean="0"/>
          </a:p>
          <a:p>
            <a:r>
              <a:rPr lang="en-US" dirty="0" smtClean="0"/>
              <a:t>	</a:t>
            </a:r>
            <a:r>
              <a:rPr lang="en-US" i="1" dirty="0" smtClean="0"/>
              <a:t>on the left </a:t>
            </a:r>
            <a:r>
              <a:rPr lang="en-US" dirty="0" smtClean="0"/>
              <a:t>– service passage to the 	Sanctuary of Augustus</a:t>
            </a:r>
          </a:p>
          <a:p>
            <a:endParaRPr lang="en-US" dirty="0" smtClean="0"/>
          </a:p>
          <a:p>
            <a:r>
              <a:rPr lang="en-US" u="sng" dirty="0" smtClean="0"/>
              <a:t>Statues</a:t>
            </a:r>
            <a:r>
              <a:rPr lang="en-US" dirty="0" smtClean="0"/>
              <a:t>: Aeneas and Romulus (similar to Augustus Forum) – Augustan program or Pompeian analogy of local </a:t>
            </a:r>
            <a:r>
              <a:rPr lang="en-US" i="1" dirty="0" err="1" smtClean="0"/>
              <a:t>summi</a:t>
            </a:r>
            <a:r>
              <a:rPr lang="en-US" i="1" dirty="0" smtClean="0"/>
              <a:t> </a:t>
            </a:r>
            <a:r>
              <a:rPr lang="en-US" i="1" dirty="0" err="1" smtClean="0"/>
              <a:t>viri</a:t>
            </a:r>
            <a:r>
              <a:rPr lang="en-US" i="1" dirty="0" smtClean="0"/>
              <a:t> </a:t>
            </a:r>
          </a:p>
        </p:txBody>
      </p:sp>
      <p:pic>
        <p:nvPicPr>
          <p:cNvPr id="6" name="Obrázek 5" descr="eumachia entrance floral scro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3232468"/>
            <a:ext cx="3699650" cy="2778741"/>
          </a:xfrm>
          <a:prstGeom prst="rect">
            <a:avLst/>
          </a:prstGeom>
        </p:spPr>
      </p:pic>
      <p:pic>
        <p:nvPicPr>
          <p:cNvPr id="7" name="Obrázek 6" descr="eumachia p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812" y="142852"/>
            <a:ext cx="3655546" cy="2500330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rot="16200000" flipH="1">
            <a:off x="5572132" y="2285992"/>
            <a:ext cx="1571636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umachia statue.JPG"/>
          <p:cNvPicPr>
            <a:picLocks noChangeAspect="1"/>
          </p:cNvPicPr>
          <p:nvPr/>
        </p:nvPicPr>
        <p:blipFill>
          <a:blip r:embed="rId2"/>
          <a:srcRect l="13469" t="12000" r="21881"/>
          <a:stretch>
            <a:fillRect/>
          </a:stretch>
        </p:blipFill>
        <p:spPr>
          <a:xfrm>
            <a:off x="7000892" y="3321845"/>
            <a:ext cx="1928826" cy="3536155"/>
          </a:xfrm>
          <a:prstGeom prst="rect">
            <a:avLst/>
          </a:prstGeom>
        </p:spPr>
      </p:pic>
      <p:pic>
        <p:nvPicPr>
          <p:cNvPr id="3" name="Obrázek 2" descr="eumachia portic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400550" cy="32956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Porticus</a:t>
            </a:r>
            <a:r>
              <a:rPr lang="en-US" b="1" dirty="0" smtClean="0"/>
              <a:t> (E)</a:t>
            </a:r>
            <a:endParaRPr lang="cs-CZ" dirty="0" smtClean="0"/>
          </a:p>
          <a:p>
            <a:r>
              <a:rPr lang="en-US" dirty="0" smtClean="0"/>
              <a:t>- surrounds an open-air court – eastern end -  apse flanked by two smaller apses (</a:t>
            </a:r>
            <a:r>
              <a:rPr lang="en-US" i="1" dirty="0" err="1" smtClean="0"/>
              <a:t>exedrae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en-US" u="sng" dirty="0" smtClean="0"/>
              <a:t>Statue(s) :</a:t>
            </a:r>
            <a:r>
              <a:rPr lang="en-US" dirty="0" smtClean="0"/>
              <a:t> fragments found – a statue of </a:t>
            </a:r>
            <a:r>
              <a:rPr lang="en-US" dirty="0" err="1" smtClean="0"/>
              <a:t>Livia</a:t>
            </a:r>
            <a:r>
              <a:rPr lang="en-US" dirty="0" smtClean="0"/>
              <a:t>, sides – Concordia and Pietas</a:t>
            </a:r>
          </a:p>
          <a:p>
            <a:endParaRPr lang="cs-CZ" dirty="0" smtClean="0"/>
          </a:p>
          <a:p>
            <a:r>
              <a:rPr lang="en-US" b="1" dirty="0" err="1" smtClean="0"/>
              <a:t>Crypta</a:t>
            </a:r>
            <a:r>
              <a:rPr lang="en-US" b="1" dirty="0" smtClean="0"/>
              <a:t> (G)</a:t>
            </a:r>
            <a:endParaRPr lang="cs-CZ" dirty="0" smtClean="0"/>
          </a:p>
          <a:p>
            <a:r>
              <a:rPr lang="en-US" u="sng" dirty="0" smtClean="0"/>
              <a:t>3 entrances </a:t>
            </a:r>
            <a:r>
              <a:rPr lang="en-US" dirty="0" smtClean="0"/>
              <a:t>– 2 western ends, 1 south-eastern entrance</a:t>
            </a:r>
            <a:endParaRPr lang="cs-CZ" dirty="0" smtClean="0"/>
          </a:p>
          <a:p>
            <a:r>
              <a:rPr lang="en-US" dirty="0" smtClean="0"/>
              <a:t>- central eastern part (H) – the statue of </a:t>
            </a:r>
            <a:r>
              <a:rPr lang="en-US" dirty="0" err="1" smtClean="0"/>
              <a:t>Eumachia</a:t>
            </a:r>
            <a:r>
              <a:rPr lang="en-US" dirty="0" smtClean="0"/>
              <a:t> – priestess, </a:t>
            </a:r>
            <a:r>
              <a:rPr lang="en-US" i="1" dirty="0" err="1" smtClean="0"/>
              <a:t>velato</a:t>
            </a:r>
            <a:r>
              <a:rPr lang="en-US" i="1" dirty="0" smtClean="0"/>
              <a:t> </a:t>
            </a:r>
            <a:r>
              <a:rPr lang="en-US" i="1" dirty="0" err="1" smtClean="0"/>
              <a:t>capite</a:t>
            </a:r>
            <a:r>
              <a:rPr lang="en-US" dirty="0" smtClean="0"/>
              <a:t>, idealized face, late Classicism – Augustan period</a:t>
            </a:r>
            <a:endParaRPr lang="cs-CZ" dirty="0" smtClean="0"/>
          </a:p>
          <a:p>
            <a:pPr>
              <a:buFontTx/>
              <a:buChar char="-"/>
            </a:pPr>
            <a:r>
              <a:rPr lang="en-US" dirty="0" smtClean="0"/>
              <a:t>ample windows with low marble sills and shutters connected the </a:t>
            </a:r>
            <a:r>
              <a:rPr lang="en-US" dirty="0" err="1" smtClean="0"/>
              <a:t>crypta</a:t>
            </a:r>
            <a:r>
              <a:rPr lang="en-US" dirty="0" smtClean="0"/>
              <a:t> and </a:t>
            </a:r>
            <a:r>
              <a:rPr lang="en-US" dirty="0" err="1" smtClean="0"/>
              <a:t>porticus</a:t>
            </a:r>
            <a:r>
              <a:rPr lang="en-US" dirty="0" smtClean="0"/>
              <a:t>, so the </a:t>
            </a:r>
            <a:r>
              <a:rPr lang="en-US" dirty="0" err="1" smtClean="0"/>
              <a:t>crypta</a:t>
            </a:r>
            <a:r>
              <a:rPr lang="en-US" dirty="0" smtClean="0"/>
              <a:t>  was adequately lighted</a:t>
            </a:r>
          </a:p>
          <a:p>
            <a:pPr>
              <a:buFontTx/>
              <a:buChar char="-"/>
            </a:pPr>
            <a:r>
              <a:rPr lang="en-US" dirty="0" smtClean="0"/>
              <a:t> possibility to shut the windows </a:t>
            </a:r>
          </a:p>
          <a:p>
            <a:r>
              <a:rPr lang="en-US" dirty="0" smtClean="0"/>
              <a:t>and all the entrances</a:t>
            </a:r>
            <a:endParaRPr lang="cs-CZ" dirty="0" smtClean="0"/>
          </a:p>
          <a:p>
            <a:r>
              <a:rPr lang="en-US" dirty="0" smtClean="0"/>
              <a:t>- small gardens behind </a:t>
            </a:r>
          </a:p>
          <a:p>
            <a:r>
              <a:rPr lang="en-US" dirty="0" smtClean="0"/>
              <a:t>the cultic apses</a:t>
            </a:r>
            <a:endParaRPr lang="cs-CZ" dirty="0" smtClean="0"/>
          </a:p>
        </p:txBody>
      </p:sp>
      <p:pic>
        <p:nvPicPr>
          <p:cNvPr id="5" name="Obrázek 4" descr="eumachia pl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4357670"/>
            <a:ext cx="3655546" cy="2500330"/>
          </a:xfrm>
          <a:prstGeom prst="rect">
            <a:avLst/>
          </a:prstGeom>
        </p:spPr>
      </p:pic>
      <p:cxnSp>
        <p:nvCxnSpPr>
          <p:cNvPr id="7" name="Přímá spojovací šipka 6"/>
          <p:cNvCxnSpPr/>
          <p:nvPr/>
        </p:nvCxnSpPr>
        <p:spPr>
          <a:xfrm rot="5400000" flipH="1" flipV="1">
            <a:off x="3893339" y="4036223"/>
            <a:ext cx="2857520" cy="1500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9292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Temple of Vespasian</a:t>
            </a:r>
          </a:p>
          <a:p>
            <a:r>
              <a:rPr lang="en-US" b="1" dirty="0" smtClean="0"/>
              <a:t>The Sanctuary of Augustus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Problem with </a:t>
            </a:r>
            <a:r>
              <a:rPr lang="en-US" dirty="0" err="1" smtClean="0"/>
              <a:t>datation</a:t>
            </a:r>
            <a:r>
              <a:rPr lang="en-US" dirty="0" smtClean="0"/>
              <a:t>: generally known as the temple of Vespasian, but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sz="1400" dirty="0" smtClean="0"/>
              <a:t>a) court (B) – inscription (unidentified 	few years ago) – dedicated by </a:t>
            </a:r>
            <a:r>
              <a:rPr lang="en-US" sz="1400" dirty="0" err="1" smtClean="0"/>
              <a:t>Mamia</a:t>
            </a:r>
            <a:r>
              <a:rPr lang="en-US" sz="1400" dirty="0" smtClean="0"/>
              <a:t> 	(Priestess 	</a:t>
            </a:r>
            <a:r>
              <a:rPr lang="en-US" sz="1400" dirty="0" err="1" smtClean="0"/>
              <a:t>Mamia</a:t>
            </a:r>
            <a:r>
              <a:rPr lang="en-US" sz="1400" dirty="0" smtClean="0"/>
              <a:t> – lived at the age of Augustus – couldn’t 	dedicate to 	Vespasian)</a:t>
            </a:r>
            <a:endParaRPr lang="cs-CZ" sz="1400" dirty="0" smtClean="0"/>
          </a:p>
          <a:p>
            <a:r>
              <a:rPr lang="en-US" sz="1400" dirty="0" smtClean="0"/>
              <a:t>	b) fits to the model of elite patronage, 	dedicated to the Genius of Pompeii or 	Augustus</a:t>
            </a:r>
          </a:p>
          <a:p>
            <a:r>
              <a:rPr lang="en-US" sz="1400" dirty="0" smtClean="0"/>
              <a:t>	c) technical analysis of the </a:t>
            </a:r>
          </a:p>
          <a:p>
            <a:r>
              <a:rPr lang="en-US" sz="1400" dirty="0" smtClean="0"/>
              <a:t>	building techniques and </a:t>
            </a:r>
          </a:p>
          <a:p>
            <a:r>
              <a:rPr lang="en-US" sz="1400" dirty="0" smtClean="0"/>
              <a:t>	materials – Augustan date</a:t>
            </a:r>
          </a:p>
          <a:p>
            <a:endParaRPr lang="cs-CZ" dirty="0" smtClean="0"/>
          </a:p>
          <a:p>
            <a:r>
              <a:rPr lang="en-US" u="sng" dirty="0" smtClean="0"/>
              <a:t>Temple</a:t>
            </a:r>
            <a:r>
              <a:rPr lang="en-US" dirty="0" smtClean="0"/>
              <a:t> (D,E)– two lateral staircases</a:t>
            </a:r>
          </a:p>
          <a:p>
            <a:r>
              <a:rPr lang="en-US" dirty="0" smtClean="0"/>
              <a:t>– similar to the </a:t>
            </a:r>
            <a:r>
              <a:rPr lang="en-US" i="1" dirty="0" smtClean="0"/>
              <a:t>Venus </a:t>
            </a:r>
            <a:r>
              <a:rPr lang="en-US" i="1" dirty="0" err="1" smtClean="0"/>
              <a:t>Genetrix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</a:p>
          <a:p>
            <a:r>
              <a:rPr lang="en-US" i="1" dirty="0" err="1" smtClean="0"/>
              <a:t>Divus</a:t>
            </a:r>
            <a:r>
              <a:rPr lang="en-US" i="1" dirty="0" smtClean="0"/>
              <a:t> </a:t>
            </a:r>
            <a:r>
              <a:rPr lang="en-US" i="1" dirty="0" err="1" smtClean="0"/>
              <a:t>Iulius</a:t>
            </a:r>
            <a:r>
              <a:rPr lang="en-US" i="1" dirty="0" smtClean="0"/>
              <a:t> </a:t>
            </a:r>
            <a:r>
              <a:rPr lang="en-US" dirty="0" smtClean="0"/>
              <a:t>(unusual feature),</a:t>
            </a:r>
          </a:p>
          <a:p>
            <a:r>
              <a:rPr lang="en-US" dirty="0" smtClean="0"/>
              <a:t>remains of the base for a cult </a:t>
            </a:r>
          </a:p>
          <a:p>
            <a:r>
              <a:rPr lang="en-US" dirty="0" smtClean="0"/>
              <a:t>statue in the back of </a:t>
            </a:r>
            <a:r>
              <a:rPr lang="en-US" i="1" dirty="0" err="1" smtClean="0"/>
              <a:t>cella</a:t>
            </a:r>
            <a:endParaRPr lang="en-US" i="1" dirty="0" smtClean="0"/>
          </a:p>
          <a:p>
            <a:endParaRPr lang="cs-CZ" i="1" dirty="0" smtClean="0"/>
          </a:p>
          <a:p>
            <a:endParaRPr lang="cs-CZ" dirty="0"/>
          </a:p>
        </p:txBody>
      </p:sp>
      <p:pic>
        <p:nvPicPr>
          <p:cNvPr id="6" name="Obrázek 5" descr="Temple of Vespasian -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0"/>
            <a:ext cx="3162300" cy="2381250"/>
          </a:xfrm>
          <a:prstGeom prst="rect">
            <a:avLst/>
          </a:prstGeom>
        </p:spPr>
      </p:pic>
      <p:pic>
        <p:nvPicPr>
          <p:cNvPr id="3" name="Obrázek 2" descr="pompeii forum photo 2.jpg"/>
          <p:cNvPicPr>
            <a:picLocks noChangeAspect="1"/>
          </p:cNvPicPr>
          <p:nvPr/>
        </p:nvPicPr>
        <p:blipFill>
          <a:blip r:embed="rId3"/>
          <a:srcRect l="30487"/>
          <a:stretch>
            <a:fillRect/>
          </a:stretch>
        </p:blipFill>
        <p:spPr>
          <a:xfrm>
            <a:off x="5570402" y="2214554"/>
            <a:ext cx="3573598" cy="2857520"/>
          </a:xfrm>
          <a:prstGeom prst="rect">
            <a:avLst/>
          </a:prstGeom>
        </p:spPr>
      </p:pic>
      <p:pic>
        <p:nvPicPr>
          <p:cNvPr id="4" name="Obrázek 3" descr="sanctuary augustus 2.JPG"/>
          <p:cNvPicPr>
            <a:picLocks noChangeAspect="1"/>
          </p:cNvPicPr>
          <p:nvPr/>
        </p:nvPicPr>
        <p:blipFill>
          <a:blip r:embed="rId4"/>
          <a:srcRect r="13208"/>
          <a:stretch>
            <a:fillRect/>
          </a:stretch>
        </p:blipFill>
        <p:spPr>
          <a:xfrm rot="16200000">
            <a:off x="3190869" y="3167057"/>
            <a:ext cx="3286125" cy="2524127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rot="10800000" flipV="1">
            <a:off x="5786446" y="2928934"/>
            <a:ext cx="1714512" cy="1214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0" y="592933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sacred space defined by an precinct wall, an ample entrance (A),inside a covered (?) vestibule (B), the main space – open court (C) and temple against the rear wall (D,E), an altar in front of the temple, east of the court, 3 service rooms (F, G, H)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7286644" y="2643182"/>
            <a:ext cx="92869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2844" y="142852"/>
            <a:ext cx="8786874" cy="228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Decoration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en-US" i="1" u="sng" dirty="0" smtClean="0"/>
              <a:t>Altar</a:t>
            </a:r>
            <a:r>
              <a:rPr lang="cs-CZ" i="1" u="sng" dirty="0" smtClean="0"/>
              <a:t> (</a:t>
            </a:r>
            <a:r>
              <a:rPr lang="cs-CZ" i="1" u="sng" dirty="0" err="1" smtClean="0"/>
              <a:t>interior</a:t>
            </a:r>
            <a:r>
              <a:rPr lang="cs-CZ" i="1" u="sng" dirty="0" smtClean="0"/>
              <a:t>)</a:t>
            </a:r>
            <a:r>
              <a:rPr lang="en-US" dirty="0" smtClean="0"/>
              <a:t>: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en-US" dirty="0" smtClean="0"/>
              <a:t> </a:t>
            </a:r>
            <a:r>
              <a:rPr lang="cs-CZ" dirty="0" smtClean="0"/>
              <a:t>f</a:t>
            </a:r>
            <a:r>
              <a:rPr lang="en-US" dirty="0" err="1" smtClean="0"/>
              <a:t>rieze</a:t>
            </a:r>
            <a:r>
              <a:rPr lang="en-US" dirty="0" smtClean="0"/>
              <a:t> of animals</a:t>
            </a:r>
            <a:r>
              <a:rPr lang="cs-CZ" dirty="0" smtClean="0"/>
              <a:t> </a:t>
            </a:r>
            <a:r>
              <a:rPr lang="en-US" dirty="0" smtClean="0"/>
              <a:t>led t</a:t>
            </a:r>
            <a:r>
              <a:rPr lang="cs-CZ" dirty="0" smtClean="0"/>
              <a:t>o </a:t>
            </a:r>
            <a:r>
              <a:rPr lang="en-US" dirty="0" smtClean="0"/>
              <a:t>a sacrifice (the annual sacrifice to </a:t>
            </a:r>
            <a:r>
              <a:rPr lang="en-US" dirty="0" err="1" smtClean="0"/>
              <a:t>Pax</a:t>
            </a:r>
            <a:r>
              <a:rPr lang="en-US" dirty="0" smtClean="0"/>
              <a:t>)</a:t>
            </a:r>
          </a:p>
          <a:p>
            <a:pPr lvl="0">
              <a:buFontTx/>
              <a:buChar char="-"/>
            </a:pPr>
            <a:r>
              <a:rPr lang="en-US" dirty="0" smtClean="0"/>
              <a:t> figures distinguished by their costumes but not individual features </a:t>
            </a:r>
          </a:p>
          <a:p>
            <a:pPr lvl="0"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framed by majestic, horned-winged lions and a series of acanthus tendrils </a:t>
            </a:r>
            <a:endParaRPr lang="cs-CZ" dirty="0" smtClean="0"/>
          </a:p>
          <a:p>
            <a:pPr lvl="0"/>
            <a:endParaRPr lang="cs-CZ" dirty="0" smtClean="0"/>
          </a:p>
          <a:p>
            <a:pPr lvl="0"/>
            <a:endParaRPr lang="cs-CZ" dirty="0"/>
          </a:p>
          <a:p>
            <a:pPr lvl="0"/>
            <a:endParaRPr lang="cs-CZ" dirty="0" smtClean="0"/>
          </a:p>
        </p:txBody>
      </p:sp>
      <p:pic>
        <p:nvPicPr>
          <p:cNvPr id="4" name="Obrázek 3" descr="IMG_7292.JPG"/>
          <p:cNvPicPr>
            <a:picLocks noChangeAspect="1"/>
          </p:cNvPicPr>
          <p:nvPr/>
        </p:nvPicPr>
        <p:blipFill>
          <a:blip r:embed="rId2" cstate="print"/>
          <a:srcRect l="10156" t="25000" r="7812" b="31250"/>
          <a:stretch>
            <a:fillRect/>
          </a:stretch>
        </p:blipFill>
        <p:spPr>
          <a:xfrm>
            <a:off x="1142976" y="1571612"/>
            <a:ext cx="6929486" cy="2771794"/>
          </a:xfrm>
          <a:prstGeom prst="rect">
            <a:avLst/>
          </a:prstGeom>
        </p:spPr>
      </p:pic>
      <p:pic>
        <p:nvPicPr>
          <p:cNvPr id="5" name="Obrázek 4" descr="IMG_7300.JPG"/>
          <p:cNvPicPr>
            <a:picLocks noChangeAspect="1"/>
          </p:cNvPicPr>
          <p:nvPr/>
        </p:nvPicPr>
        <p:blipFill>
          <a:blip r:embed="rId3" cstate="print"/>
          <a:srcRect l="17187" t="10416" r="28125" b="39583"/>
          <a:stretch>
            <a:fillRect/>
          </a:stretch>
        </p:blipFill>
        <p:spPr>
          <a:xfrm>
            <a:off x="285720" y="4143380"/>
            <a:ext cx="3786214" cy="2596261"/>
          </a:xfrm>
          <a:prstGeom prst="rect">
            <a:avLst/>
          </a:prstGeom>
        </p:spPr>
      </p:pic>
      <p:pic>
        <p:nvPicPr>
          <p:cNvPr id="6" name="Obrázek 5" descr="IMG_7293.JPG"/>
          <p:cNvPicPr>
            <a:picLocks noChangeAspect="1"/>
          </p:cNvPicPr>
          <p:nvPr/>
        </p:nvPicPr>
        <p:blipFill>
          <a:blip r:embed="rId4" cstate="print"/>
          <a:srcRect l="46093" t="32072" r="18750" b="34375"/>
          <a:stretch>
            <a:fillRect/>
          </a:stretch>
        </p:blipFill>
        <p:spPr>
          <a:xfrm>
            <a:off x="5429256" y="4143380"/>
            <a:ext cx="3592911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406" y="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Marble altar</a:t>
            </a:r>
            <a:endParaRPr lang="en-US" dirty="0" smtClean="0"/>
          </a:p>
          <a:p>
            <a:pPr lvl="0"/>
            <a:r>
              <a:rPr lang="en-US" u="sng" dirty="0" smtClean="0"/>
              <a:t>Main panel </a:t>
            </a:r>
            <a:r>
              <a:rPr lang="en-US" dirty="0" smtClean="0"/>
              <a:t>– Augustan period – hooded figure sacrificing a bull at an </a:t>
            </a:r>
            <a:r>
              <a:rPr lang="en-US" dirty="0" err="1" smtClean="0"/>
              <a:t>latar</a:t>
            </a:r>
            <a:r>
              <a:rPr lang="en-US" dirty="0" smtClean="0"/>
              <a:t> (Augustus, </a:t>
            </a:r>
            <a:r>
              <a:rPr lang="en-US" dirty="0" err="1" smtClean="0"/>
              <a:t>flamen</a:t>
            </a:r>
            <a:r>
              <a:rPr lang="en-US" dirty="0" smtClean="0"/>
              <a:t> </a:t>
            </a:r>
            <a:r>
              <a:rPr lang="en-US" dirty="0" err="1" smtClean="0"/>
              <a:t>Augusti</a:t>
            </a:r>
            <a:r>
              <a:rPr lang="en-US" dirty="0" smtClean="0"/>
              <a:t> – Marcus </a:t>
            </a:r>
            <a:r>
              <a:rPr lang="en-US" dirty="0" err="1" smtClean="0"/>
              <a:t>Holconius</a:t>
            </a:r>
            <a:r>
              <a:rPr lang="en-US" dirty="0" smtClean="0"/>
              <a:t> Rufus</a:t>
            </a:r>
          </a:p>
          <a:p>
            <a:pPr lvl="0">
              <a:buFontTx/>
              <a:buChar char="-"/>
            </a:pPr>
            <a:r>
              <a:rPr lang="en-US" dirty="0" smtClean="0"/>
              <a:t>presence of the sun – takes place in summer temporary movable tripod altar, imply the ceremony – dedication of the temple – before the present altar probably on the imperial anniversary (August 1</a:t>
            </a:r>
            <a:r>
              <a:rPr lang="en-US" baseline="30000" dirty="0" smtClean="0"/>
              <a:t>st</a:t>
            </a:r>
            <a:r>
              <a:rPr lang="en-US" dirty="0" smtClean="0"/>
              <a:t> – conquest of Alexandria, 23</a:t>
            </a:r>
            <a:r>
              <a:rPr lang="en-US" baseline="30000" dirty="0" smtClean="0"/>
              <a:t>rd</a:t>
            </a:r>
            <a:r>
              <a:rPr lang="en-US" dirty="0" smtClean="0"/>
              <a:t> September – birthday)</a:t>
            </a:r>
          </a:p>
          <a:p>
            <a:pPr lvl="0">
              <a:buFontTx/>
              <a:buChar char="-"/>
            </a:pPr>
            <a:endParaRPr lang="cs-CZ" dirty="0" smtClean="0"/>
          </a:p>
          <a:p>
            <a:pPr lvl="0"/>
            <a:r>
              <a:rPr lang="en-US" u="sng" dirty="0" smtClean="0"/>
              <a:t>Two smaller panels </a:t>
            </a:r>
            <a:r>
              <a:rPr lang="en-US" dirty="0" smtClean="0"/>
              <a:t>– sacrificial imagery – </a:t>
            </a:r>
            <a:r>
              <a:rPr lang="en-US" i="1" dirty="0" err="1" smtClean="0"/>
              <a:t>acerra</a:t>
            </a:r>
            <a:r>
              <a:rPr lang="en-US" i="1" dirty="0" smtClean="0"/>
              <a:t>, </a:t>
            </a:r>
            <a:r>
              <a:rPr lang="en-US" i="1" dirty="0" err="1" smtClean="0"/>
              <a:t>lituus</a:t>
            </a:r>
            <a:r>
              <a:rPr lang="en-US" dirty="0" smtClean="0"/>
              <a:t>, </a:t>
            </a:r>
            <a:r>
              <a:rPr lang="en-US" i="1" dirty="0" err="1" smtClean="0"/>
              <a:t>patera</a:t>
            </a:r>
            <a:r>
              <a:rPr lang="en-US" i="1" dirty="0" smtClean="0"/>
              <a:t>, </a:t>
            </a:r>
            <a:r>
              <a:rPr lang="en-US" i="1" dirty="0" err="1" smtClean="0"/>
              <a:t>oinochoes</a:t>
            </a:r>
            <a:r>
              <a:rPr lang="en-US" i="1" dirty="0" smtClean="0"/>
              <a:t>, crops </a:t>
            </a:r>
            <a:r>
              <a:rPr lang="en-US" i="1" dirty="0" err="1" smtClean="0"/>
              <a:t>sacrificies</a:t>
            </a:r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0"/>
            <a:r>
              <a:rPr lang="en-US" u="sng" dirty="0" smtClean="0"/>
              <a:t>The back panel </a:t>
            </a:r>
            <a:r>
              <a:rPr lang="en-US" dirty="0" smtClean="0"/>
              <a:t>- laurel trees, </a:t>
            </a:r>
            <a:r>
              <a:rPr lang="en-US" i="1" dirty="0" smtClean="0"/>
              <a:t>corona </a:t>
            </a:r>
            <a:r>
              <a:rPr lang="en-US" i="1" dirty="0" err="1" smtClean="0"/>
              <a:t>civica</a:t>
            </a:r>
            <a:r>
              <a:rPr lang="en-US" i="1" dirty="0" smtClean="0"/>
              <a:t> </a:t>
            </a:r>
            <a:r>
              <a:rPr lang="en-US" dirty="0" smtClean="0"/>
              <a:t>– Augustus’ at</a:t>
            </a:r>
            <a:r>
              <a:rPr lang="cs-CZ" dirty="0" smtClean="0"/>
              <a:t>t</a:t>
            </a:r>
            <a:r>
              <a:rPr lang="en-US" dirty="0" err="1" smtClean="0"/>
              <a:t>ributes</a:t>
            </a:r>
            <a:endParaRPr lang="cs-CZ" i="1" dirty="0" smtClean="0"/>
          </a:p>
          <a:p>
            <a:r>
              <a:rPr lang="en-US" i="1" dirty="0" smtClean="0"/>
              <a:t> </a:t>
            </a:r>
            <a:endParaRPr lang="cs-CZ" i="1" dirty="0" smtClean="0"/>
          </a:p>
        </p:txBody>
      </p:sp>
      <p:pic>
        <p:nvPicPr>
          <p:cNvPr id="3" name="Obrázek 2" descr="sanctuary augustus alt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57232"/>
            <a:ext cx="4429156" cy="2952771"/>
          </a:xfrm>
          <a:prstGeom prst="rect">
            <a:avLst/>
          </a:prstGeom>
        </p:spPr>
      </p:pic>
      <p:pic>
        <p:nvPicPr>
          <p:cNvPr id="4" name="Obrázek 3" descr="altar main scene vespasi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4714884"/>
            <a:ext cx="2255008" cy="2071702"/>
          </a:xfrm>
          <a:prstGeom prst="rect">
            <a:avLst/>
          </a:prstGeom>
        </p:spPr>
      </p:pic>
      <p:pic>
        <p:nvPicPr>
          <p:cNvPr id="5" name="Obrázek 4" descr="altar short side vespasian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30" y="4714884"/>
            <a:ext cx="2000264" cy="2000264"/>
          </a:xfrm>
          <a:prstGeom prst="rect">
            <a:avLst/>
          </a:prstGeom>
        </p:spPr>
      </p:pic>
      <p:pic>
        <p:nvPicPr>
          <p:cNvPr id="6" name="Obrázek 5" descr="altar short side vespasian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4714884"/>
            <a:ext cx="2478105" cy="2000264"/>
          </a:xfrm>
          <a:prstGeom prst="rect">
            <a:avLst/>
          </a:prstGeom>
        </p:spPr>
      </p:pic>
      <p:pic>
        <p:nvPicPr>
          <p:cNvPr id="7" name="Obrázek 6" descr="altar short side vespasian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4714884"/>
            <a:ext cx="2000264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435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Lararium</a:t>
            </a:r>
            <a:endParaRPr lang="cs-CZ" dirty="0" smtClean="0"/>
          </a:p>
          <a:p>
            <a:r>
              <a:rPr lang="en-US" u="sng" dirty="0" smtClean="0"/>
              <a:t>The sanctuary of </a:t>
            </a:r>
            <a:r>
              <a:rPr lang="en-US" i="1" u="sng" dirty="0" err="1" smtClean="0"/>
              <a:t>Lares</a:t>
            </a:r>
            <a:r>
              <a:rPr lang="en-US" i="1" u="sng" dirty="0" smtClean="0"/>
              <a:t> </a:t>
            </a:r>
            <a:r>
              <a:rPr lang="en-US" i="1" u="sng" dirty="0" err="1" smtClean="0"/>
              <a:t>Publici</a:t>
            </a:r>
            <a:endParaRPr lang="en-US" i="1" u="sng" dirty="0" smtClean="0"/>
          </a:p>
          <a:p>
            <a:pPr>
              <a:buFontTx/>
              <a:buChar char="-"/>
            </a:pPr>
            <a:r>
              <a:rPr lang="en-US" dirty="0" smtClean="0"/>
              <a:t> probably later than Augustan Era but earlier than the earthquake 62 AD</a:t>
            </a:r>
          </a:p>
          <a:p>
            <a:r>
              <a:rPr lang="en-US" dirty="0" smtClean="0"/>
              <a:t>- marble pavement still in situ</a:t>
            </a:r>
            <a:endParaRPr lang="cs-CZ" dirty="0" smtClean="0"/>
          </a:p>
          <a:p>
            <a:r>
              <a:rPr lang="en-US" dirty="0" smtClean="0"/>
              <a:t>- discussions – roofed or not?</a:t>
            </a:r>
            <a:endParaRPr lang="cs-CZ" dirty="0" smtClean="0"/>
          </a:p>
          <a:p>
            <a:r>
              <a:rPr lang="en-US" dirty="0" smtClean="0"/>
              <a:t>- statues depicting members of the Imperial family</a:t>
            </a:r>
            <a:endParaRPr lang="cs-CZ" dirty="0" smtClean="0"/>
          </a:p>
          <a:p>
            <a:r>
              <a:rPr lang="en-US" dirty="0" smtClean="0"/>
              <a:t>- altar in the middle (D) – sacrifices to </a:t>
            </a:r>
            <a:r>
              <a:rPr lang="en-US" i="1" dirty="0" err="1" smtClean="0"/>
              <a:t>Lares</a:t>
            </a:r>
            <a:r>
              <a:rPr lang="en-US" dirty="0" smtClean="0"/>
              <a:t> of the city and the Imperial house</a:t>
            </a:r>
            <a:endParaRPr lang="cs-CZ" dirty="0" smtClean="0"/>
          </a:p>
          <a:p>
            <a:r>
              <a:rPr lang="en-US" dirty="0" smtClean="0"/>
              <a:t>- the architectural design begins with Nero’s </a:t>
            </a:r>
            <a:r>
              <a:rPr lang="en-US" i="1" dirty="0" err="1" smtClean="0"/>
              <a:t>Domus</a:t>
            </a:r>
            <a:r>
              <a:rPr lang="en-US" i="1" dirty="0" smtClean="0"/>
              <a:t> </a:t>
            </a:r>
            <a:r>
              <a:rPr lang="en-US" i="1" dirty="0" err="1" smtClean="0"/>
              <a:t>Aurea</a:t>
            </a:r>
            <a:endParaRPr lang="cs-CZ" i="1" dirty="0" smtClean="0"/>
          </a:p>
        </p:txBody>
      </p:sp>
      <p:pic>
        <p:nvPicPr>
          <p:cNvPr id="5" name="Obrázek 4" descr="lares publici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2428868"/>
            <a:ext cx="3048000" cy="2619375"/>
          </a:xfrm>
          <a:prstGeom prst="rect">
            <a:avLst/>
          </a:prstGeom>
        </p:spPr>
      </p:pic>
      <p:pic>
        <p:nvPicPr>
          <p:cNvPr id="7" name="Obrázek 6" descr="pompeii forum photo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429000"/>
            <a:ext cx="5398014" cy="3000396"/>
          </a:xfrm>
          <a:prstGeom prst="rect">
            <a:avLst/>
          </a:prstGeom>
        </p:spPr>
      </p:pic>
      <p:pic>
        <p:nvPicPr>
          <p:cNvPr id="8" name="Obrázek 7" descr="domus aure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142852"/>
            <a:ext cx="4714876" cy="200439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214678" y="3714752"/>
            <a:ext cx="857256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>
            <a:stCxn id="9" idx="3"/>
          </p:cNvCxnSpPr>
          <p:nvPr/>
        </p:nvCxnSpPr>
        <p:spPr>
          <a:xfrm>
            <a:off x="4071934" y="3929066"/>
            <a:ext cx="192882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res publici phot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58" y="214290"/>
            <a:ext cx="4346707" cy="2786082"/>
          </a:xfrm>
          <a:prstGeom prst="rect">
            <a:avLst/>
          </a:prstGeom>
        </p:spPr>
      </p:pic>
      <p:pic>
        <p:nvPicPr>
          <p:cNvPr id="3" name="Obrázek 2" descr="lares publici 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75638"/>
            <a:ext cx="4310065" cy="322995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33575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one large apse (B) -accommodated at least 9 statues probably set between columns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two large lateral </a:t>
            </a:r>
            <a:r>
              <a:rPr lang="en-US" i="1" dirty="0" err="1" smtClean="0"/>
              <a:t>exedrae</a:t>
            </a:r>
            <a:r>
              <a:rPr lang="en-US" i="1" dirty="0" smtClean="0"/>
              <a:t> </a:t>
            </a:r>
            <a:r>
              <a:rPr lang="en-US" dirty="0" smtClean="0"/>
              <a:t>(C) (each exedra – base for a statue and footings of two columns which screened its entrance)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en-US" dirty="0" smtClean="0"/>
              <a:t>- integral part (A) – eight large columns – forum colonnade and façade colonnades</a:t>
            </a:r>
            <a:endParaRPr lang="cs-CZ" dirty="0"/>
          </a:p>
        </p:txBody>
      </p:sp>
      <p:pic>
        <p:nvPicPr>
          <p:cNvPr id="5" name="Obrázek 4" descr="lares publici pl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571876"/>
            <a:ext cx="3429024" cy="2946818"/>
          </a:xfrm>
          <a:prstGeom prst="rect">
            <a:avLst/>
          </a:prstGeom>
        </p:spPr>
      </p:pic>
      <p:cxnSp>
        <p:nvCxnSpPr>
          <p:cNvPr id="7" name="Přímá spojovací šipka 6"/>
          <p:cNvCxnSpPr/>
          <p:nvPr/>
        </p:nvCxnSpPr>
        <p:spPr>
          <a:xfrm rot="5400000" flipH="1" flipV="1">
            <a:off x="1714480" y="2428868"/>
            <a:ext cx="2857520" cy="2571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V="1">
            <a:off x="1428728" y="5072074"/>
            <a:ext cx="2928958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2844" y="71414"/>
            <a:ext cx="4643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Macellum</a:t>
            </a:r>
            <a:endParaRPr lang="cs-CZ" dirty="0" smtClean="0"/>
          </a:p>
          <a:p>
            <a:r>
              <a:rPr lang="en-US" u="sng" dirty="0" smtClean="0"/>
              <a:t>Date:</a:t>
            </a:r>
            <a:r>
              <a:rPr lang="en-US" dirty="0" smtClean="0"/>
              <a:t> 30s or 40s AD  - later than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Sanctuary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Augustus and The Building of </a:t>
            </a:r>
            <a:r>
              <a:rPr lang="en-US" dirty="0" err="1" smtClean="0"/>
              <a:t>Eumachia</a:t>
            </a:r>
            <a:endParaRPr lang="en-US" dirty="0" smtClean="0"/>
          </a:p>
          <a:p>
            <a:r>
              <a:rPr lang="en-US" u="sng" dirty="0" smtClean="0"/>
              <a:t>Function:</a:t>
            </a:r>
            <a:r>
              <a:rPr lang="en-US" dirty="0" smtClean="0"/>
              <a:t> traditionally identified as a market place, but recently – change – a multicultural place</a:t>
            </a:r>
          </a:p>
          <a:p>
            <a:r>
              <a:rPr lang="en-US" u="sng" dirty="0" smtClean="0"/>
              <a:t>Problem: </a:t>
            </a:r>
            <a:r>
              <a:rPr lang="en-US" dirty="0" smtClean="0"/>
              <a:t>is market a right place for the imperial cult?</a:t>
            </a:r>
          </a:p>
          <a:p>
            <a:r>
              <a:rPr lang="en-US" dirty="0" smtClean="0"/>
              <a:t>- formerly - markets dedicated to </a:t>
            </a:r>
            <a:r>
              <a:rPr lang="en-US" i="1" dirty="0" err="1" smtClean="0"/>
              <a:t>Mercurius</a:t>
            </a:r>
            <a:r>
              <a:rPr lang="en-US" i="1" dirty="0" smtClean="0"/>
              <a:t> </a:t>
            </a:r>
            <a:r>
              <a:rPr lang="en-US" dirty="0" smtClean="0"/>
              <a:t>(the god of trading), in the market – the emperor (</a:t>
            </a:r>
            <a:r>
              <a:rPr lang="en-US" i="1" dirty="0" err="1" smtClean="0"/>
              <a:t>deus</a:t>
            </a:r>
            <a:r>
              <a:rPr lang="en-US" i="1" dirty="0" smtClean="0"/>
              <a:t> </a:t>
            </a:r>
            <a:r>
              <a:rPr lang="en-US" i="1" dirty="0" err="1" smtClean="0"/>
              <a:t>praesens</a:t>
            </a:r>
            <a:r>
              <a:rPr lang="en-US" dirty="0" smtClean="0"/>
              <a:t>) providing order in economic transaction</a:t>
            </a:r>
            <a:endParaRPr lang="cs-CZ" dirty="0" smtClean="0"/>
          </a:p>
          <a:p>
            <a:r>
              <a:rPr lang="en-US" dirty="0" smtClean="0"/>
              <a:t>- demonstrated a connection to Imperial Rom</a:t>
            </a:r>
            <a:r>
              <a:rPr lang="sk-SK" dirty="0" smtClean="0"/>
              <a:t>e</a:t>
            </a:r>
            <a:r>
              <a:rPr lang="en-US" dirty="0" smtClean="0"/>
              <a:t>, 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 descr="macellum entrance main.JPG"/>
          <p:cNvPicPr>
            <a:picLocks noChangeAspect="1"/>
          </p:cNvPicPr>
          <p:nvPr/>
        </p:nvPicPr>
        <p:blipFill>
          <a:blip r:embed="rId2"/>
          <a:srcRect b="6879"/>
          <a:stretch>
            <a:fillRect/>
          </a:stretch>
        </p:blipFill>
        <p:spPr>
          <a:xfrm>
            <a:off x="428596" y="3786190"/>
            <a:ext cx="4118919" cy="2857520"/>
          </a:xfrm>
          <a:prstGeom prst="rect">
            <a:avLst/>
          </a:prstGeom>
        </p:spPr>
      </p:pic>
      <p:pic>
        <p:nvPicPr>
          <p:cNvPr id="9" name="Obrázek 8" descr="pompeii forum photo.jpg"/>
          <p:cNvPicPr>
            <a:picLocks noChangeAspect="1"/>
          </p:cNvPicPr>
          <p:nvPr/>
        </p:nvPicPr>
        <p:blipFill>
          <a:blip r:embed="rId3"/>
          <a:srcRect l="8129" t="16666" r="278" b="-1"/>
          <a:stretch>
            <a:fillRect/>
          </a:stretch>
        </p:blipFill>
        <p:spPr>
          <a:xfrm>
            <a:off x="5643570" y="132648"/>
            <a:ext cx="3214710" cy="3673954"/>
          </a:xfrm>
          <a:prstGeom prst="rect">
            <a:avLst/>
          </a:prstGeom>
        </p:spPr>
      </p:pic>
      <p:cxnSp>
        <p:nvCxnSpPr>
          <p:cNvPr id="11" name="Přímá spojovací šipka 10"/>
          <p:cNvCxnSpPr/>
          <p:nvPr/>
        </p:nvCxnSpPr>
        <p:spPr>
          <a:xfrm rot="5400000">
            <a:off x="4107653" y="1464455"/>
            <a:ext cx="2786082" cy="2428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786578" y="500042"/>
            <a:ext cx="1357322" cy="100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643438" y="5429264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Monumental entrance – statue bases, an </a:t>
            </a:r>
            <a:r>
              <a:rPr lang="en-US" i="1" dirty="0" err="1" smtClean="0"/>
              <a:t>aedicula</a:t>
            </a:r>
            <a:r>
              <a:rPr lang="en-US" dirty="0" smtClean="0"/>
              <a:t> (a temple-like statue niche) flanked by shops and/or offices leads to once colonnaded interior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cell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498"/>
            <a:ext cx="4857752" cy="3238502"/>
          </a:xfrm>
          <a:prstGeom prst="rect">
            <a:avLst/>
          </a:prstGeom>
        </p:spPr>
      </p:pic>
      <p:pic>
        <p:nvPicPr>
          <p:cNvPr id="3" name="Obrázek 2" descr="macellum cella ba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4010025"/>
            <a:ext cx="3810000" cy="28479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58578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- colonnaded entrance (A) in front of the entrance (B) - </a:t>
            </a:r>
            <a:r>
              <a:rPr lang="en-US" sz="1400" i="1" dirty="0" err="1" smtClean="0"/>
              <a:t>aedicula</a:t>
            </a:r>
            <a:r>
              <a:rPr lang="en-US" sz="1400" dirty="0" smtClean="0"/>
              <a:t> – a statue niche, I and J – other entrances</a:t>
            </a:r>
          </a:p>
          <a:p>
            <a:r>
              <a:rPr lang="en-US" sz="1400" dirty="0" smtClean="0"/>
              <a:t>- internal colonnade surrounding the main court (C)</a:t>
            </a:r>
          </a:p>
          <a:p>
            <a:pPr>
              <a:buFontTx/>
              <a:buChar char="-"/>
            </a:pPr>
            <a:r>
              <a:rPr lang="en-US" sz="1400" dirty="0" smtClean="0"/>
              <a:t>shrine (E) – base for the main statue, 2 niches in each side wall</a:t>
            </a:r>
          </a:p>
          <a:p>
            <a:r>
              <a:rPr lang="en-US" sz="1400" dirty="0" smtClean="0"/>
              <a:t>	 2 statues excavated in the southern wall – identity in doubt – 	members of the imperial family, </a:t>
            </a:r>
          </a:p>
          <a:p>
            <a:r>
              <a:rPr lang="en-US" sz="1400" dirty="0" smtClean="0"/>
              <a:t>	fragment of a statue – larger than a life-size – a left hand 	clutching a globe, a statue of an emperor – on the base</a:t>
            </a:r>
          </a:p>
          <a:p>
            <a:endParaRPr lang="en-US" sz="1400" dirty="0" smtClean="0"/>
          </a:p>
          <a:p>
            <a:pPr>
              <a:buFontTx/>
              <a:buChar char="-"/>
            </a:pPr>
            <a:r>
              <a:rPr lang="en-US" sz="1400" dirty="0" smtClean="0"/>
              <a:t> two large rooms: </a:t>
            </a:r>
          </a:p>
          <a:p>
            <a:r>
              <a:rPr lang="en-US" sz="1400" dirty="0" smtClean="0"/>
              <a:t>          D – shop selling meat and fish (counter along three sides of the room)</a:t>
            </a:r>
          </a:p>
          <a:p>
            <a:r>
              <a:rPr lang="en-US" sz="1400" dirty="0" smtClean="0"/>
              <a:t>          F – room for sacrificial banquets – low altar</a:t>
            </a:r>
          </a:p>
          <a:p>
            <a:r>
              <a:rPr lang="en-US" sz="1400" dirty="0" smtClean="0"/>
              <a:t>- southern side – shops</a:t>
            </a:r>
          </a:p>
          <a:p>
            <a:r>
              <a:rPr lang="en-US" sz="1400" dirty="0" smtClean="0"/>
              <a:t>- in the center - a pavilion supported by 12 bases (H), fish were sold here</a:t>
            </a:r>
            <a:endParaRPr lang="cs-CZ" sz="1400" dirty="0" smtClean="0"/>
          </a:p>
          <a:p>
            <a:r>
              <a:rPr lang="en-US" sz="1400" dirty="0" smtClean="0"/>
              <a:t>- northern space – religious (meetings of a cultic corporation) and feasts </a:t>
            </a:r>
          </a:p>
          <a:p>
            <a:endParaRPr lang="en-US" sz="1400" dirty="0" smtClean="0"/>
          </a:p>
          <a:p>
            <a:endParaRPr lang="cs-CZ" sz="1600" dirty="0" smtClean="0"/>
          </a:p>
          <a:p>
            <a:endParaRPr lang="cs-CZ" dirty="0" smtClean="0"/>
          </a:p>
        </p:txBody>
      </p:sp>
      <p:pic>
        <p:nvPicPr>
          <p:cNvPr id="5" name="Obrázek 4" descr="Macellum - pl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0"/>
            <a:ext cx="3190875" cy="2828925"/>
          </a:xfrm>
          <a:prstGeom prst="rect">
            <a:avLst/>
          </a:prstGeom>
        </p:spPr>
      </p:pic>
      <p:cxnSp>
        <p:nvCxnSpPr>
          <p:cNvPr id="7" name="Přímá spojovací šipka 6"/>
          <p:cNvCxnSpPr/>
          <p:nvPr/>
        </p:nvCxnSpPr>
        <p:spPr>
          <a:xfrm rot="5400000">
            <a:off x="6250793" y="2250273"/>
            <a:ext cx="292895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5400000">
            <a:off x="4786314" y="1714488"/>
            <a:ext cx="2000264" cy="1857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406" y="214290"/>
            <a:ext cx="5572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temple of Fortuna Augusta</a:t>
            </a:r>
            <a:endParaRPr lang="cs-CZ" dirty="0" smtClean="0"/>
          </a:p>
          <a:p>
            <a:r>
              <a:rPr lang="en-US" dirty="0" smtClean="0"/>
              <a:t>Dedicated to the emperor’s worship</a:t>
            </a:r>
            <a:endParaRPr lang="cs-CZ" dirty="0" smtClean="0"/>
          </a:p>
          <a:p>
            <a:r>
              <a:rPr lang="en-US" dirty="0" smtClean="0"/>
              <a:t>Sponsor: Marcus </a:t>
            </a:r>
            <a:r>
              <a:rPr lang="en-US" dirty="0" err="1" smtClean="0"/>
              <a:t>Tullius</a:t>
            </a:r>
            <a:r>
              <a:rPr lang="en-US" dirty="0" smtClean="0"/>
              <a:t>, M. </a:t>
            </a:r>
            <a:r>
              <a:rPr lang="en-US" dirty="0" err="1" smtClean="0"/>
              <a:t>fillius</a:t>
            </a:r>
            <a:r>
              <a:rPr lang="en-US" dirty="0" smtClean="0"/>
              <a:t>, </a:t>
            </a:r>
          </a:p>
          <a:p>
            <a:endParaRPr lang="en-US" dirty="0" smtClean="0"/>
          </a:p>
          <a:p>
            <a:r>
              <a:rPr lang="en-US" i="1" dirty="0" smtClean="0"/>
              <a:t>“Marcus </a:t>
            </a:r>
            <a:r>
              <a:rPr lang="en-US" i="1" dirty="0" err="1" smtClean="0"/>
              <a:t>Tullius</a:t>
            </a:r>
            <a:r>
              <a:rPr lang="en-US" i="1" dirty="0" smtClean="0"/>
              <a:t> the son of Marcus, duumvir with judiciary authority for the third time, </a:t>
            </a:r>
            <a:r>
              <a:rPr lang="en-US" i="1" dirty="0" err="1" smtClean="0"/>
              <a:t>quinquennial</a:t>
            </a:r>
            <a:r>
              <a:rPr lang="en-US" i="1" dirty="0" smtClean="0"/>
              <a:t> duumvir, augur and military tribune by the choice of the people, erected this temple to Fortuna Augusta on his own ground and at his own expense.”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Location: north of the forum</a:t>
            </a:r>
          </a:p>
          <a:p>
            <a:r>
              <a:rPr lang="en-US" dirty="0" smtClean="0"/>
              <a:t>Material: travertine, covered with marble</a:t>
            </a:r>
            <a:endParaRPr lang="cs-CZ" dirty="0" smtClean="0"/>
          </a:p>
        </p:txBody>
      </p:sp>
      <p:pic>
        <p:nvPicPr>
          <p:cNvPr id="2050" name="Picture 2" descr="http://lh3.ggpht.com/_TQGwJR7tPsk/TC4_-rM2w-I/AAAAAAAAKGU/FgpIRf4iQI8/Temple%20of%20Fortuna%20Augusta%20-%20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5910" y="0"/>
            <a:ext cx="3658090" cy="3214686"/>
          </a:xfrm>
          <a:prstGeom prst="rect">
            <a:avLst/>
          </a:prstGeom>
          <a:noFill/>
        </p:spPr>
      </p:pic>
      <p:pic>
        <p:nvPicPr>
          <p:cNvPr id="2052" name="Picture 4" descr="http://lh5.ggpht.com/_TQGwJR7tPsk/SqUDB8nAKCI/AAAAAAAADys/pHncN2zzRbQ/Temple%20of%20Fortuna%20Augusta%20-%20entrance%20ste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648" y="3786190"/>
            <a:ext cx="3914381" cy="2947989"/>
          </a:xfrm>
          <a:prstGeom prst="rect">
            <a:avLst/>
          </a:prstGeom>
          <a:noFill/>
        </p:spPr>
      </p:pic>
      <p:pic>
        <p:nvPicPr>
          <p:cNvPr id="2054" name="Picture 6" descr="http://lh3.ggpht.com/_TQGwJR7tPsk/TC494XPHRLI/AAAAAAAAKFw/TjFEXUPT3C8/Temple%20of%20Fortuna%20Augustus%20-%20artistic%20reconstruc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4143404" cy="3027475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rot="5400000">
            <a:off x="4750595" y="2678901"/>
            <a:ext cx="1785950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507206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Augustus’ successful return from east and west – altars and temples dedicated to Fortuna </a:t>
            </a:r>
            <a:r>
              <a:rPr lang="en-US" dirty="0" err="1" smtClean="0"/>
              <a:t>Redux</a:t>
            </a:r>
            <a:endParaRPr lang="en-US" dirty="0" smtClean="0"/>
          </a:p>
          <a:p>
            <a:endParaRPr lang="cs-CZ" dirty="0" smtClean="0"/>
          </a:p>
          <a:p>
            <a:r>
              <a:rPr lang="en-US" dirty="0" smtClean="0"/>
              <a:t>Unclear why not in the forum:</a:t>
            </a:r>
          </a:p>
          <a:p>
            <a:pPr marL="342900" indent="-342900">
              <a:buAutoNum type="alphaLcParenR"/>
            </a:pPr>
            <a:r>
              <a:rPr lang="en-US" dirty="0" smtClean="0"/>
              <a:t>not a place</a:t>
            </a:r>
          </a:p>
          <a:p>
            <a:pPr marL="342900" indent="-342900">
              <a:buAutoNum type="alphaLcParenR"/>
            </a:pPr>
            <a:r>
              <a:rPr lang="en-US" dirty="0" smtClean="0"/>
              <a:t>too much?</a:t>
            </a:r>
          </a:p>
          <a:p>
            <a:pPr marL="342900" indent="-342900">
              <a:buAutoNum type="alphaLcParenR"/>
            </a:pPr>
            <a:r>
              <a:rPr lang="en-US" dirty="0" smtClean="0"/>
              <a:t>Other buildings already </a:t>
            </a:r>
            <a:r>
              <a:rPr lang="en-US" dirty="0" err="1" smtClean="0"/>
              <a:t>conc</a:t>
            </a:r>
            <a:r>
              <a:rPr lang="cs-CZ" dirty="0" err="1" smtClean="0"/>
              <a:t>ie</a:t>
            </a:r>
            <a:r>
              <a:rPr lang="en-US" dirty="0" err="1" smtClean="0"/>
              <a:t>ved</a:t>
            </a:r>
            <a:endParaRPr lang="en-US" dirty="0" smtClean="0"/>
          </a:p>
          <a:p>
            <a:pPr marL="342900" indent="-342900"/>
            <a:endParaRPr lang="cs-CZ" dirty="0" smtClean="0"/>
          </a:p>
          <a:p>
            <a:pPr>
              <a:buFontTx/>
              <a:buChar char="-"/>
            </a:pPr>
            <a:r>
              <a:rPr lang="en-US" dirty="0" smtClean="0"/>
              <a:t> sponsor and the architect – aware of the trends in Rome</a:t>
            </a:r>
          </a:p>
          <a:p>
            <a:endParaRPr lang="cs-CZ" dirty="0" smtClean="0"/>
          </a:p>
          <a:p>
            <a:r>
              <a:rPr lang="en-US" dirty="0" smtClean="0"/>
              <a:t>Podium and altar (A) – model of early Augustan temples in Rome, </a:t>
            </a:r>
            <a:r>
              <a:rPr lang="en-US" dirty="0" err="1" smtClean="0"/>
              <a:t>cella</a:t>
            </a:r>
            <a:r>
              <a:rPr lang="en-US" dirty="0" smtClean="0"/>
              <a:t> (C, D)  (alongside niches for statues of the sponsor, his family, members of the imperial family)</a:t>
            </a:r>
            <a:endParaRPr lang="cs-CZ" dirty="0" smtClean="0"/>
          </a:p>
          <a:p>
            <a:r>
              <a:rPr lang="en-US" dirty="0" smtClean="0"/>
              <a:t>- the emperor here only </a:t>
            </a:r>
            <a:r>
              <a:rPr lang="en-US" i="1" dirty="0" err="1" smtClean="0"/>
              <a:t>synnaos</a:t>
            </a:r>
            <a:r>
              <a:rPr lang="en-US" dirty="0" smtClean="0"/>
              <a:t> (who shares the </a:t>
            </a:r>
            <a:r>
              <a:rPr lang="en-US" i="1" dirty="0" err="1" smtClean="0"/>
              <a:t>cella</a:t>
            </a:r>
            <a:r>
              <a:rPr lang="en-US" dirty="0" smtClean="0"/>
              <a:t>) – thus private sponsor became </a:t>
            </a:r>
            <a:r>
              <a:rPr lang="en-US" i="1" dirty="0" err="1" smtClean="0"/>
              <a:t>synnaoi</a:t>
            </a:r>
            <a:r>
              <a:rPr lang="en-US" i="1" dirty="0" smtClean="0"/>
              <a:t> </a:t>
            </a:r>
            <a:r>
              <a:rPr lang="en-US" dirty="0" smtClean="0"/>
              <a:t>of the emperor	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http://lh5.ggpht.com/_TQGwJR7tPsk/TC5Bjo-YXMI/AAAAAAAAKGo/r0WofZ3eAbY/Temple%20of%20Fortuna%20Augusta%20-%20close%20up%20of%20ce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877" y="142852"/>
            <a:ext cx="3833257" cy="2857520"/>
          </a:xfrm>
          <a:prstGeom prst="rect">
            <a:avLst/>
          </a:prstGeom>
          <a:noFill/>
        </p:spPr>
      </p:pic>
      <p:pic>
        <p:nvPicPr>
          <p:cNvPr id="4" name="Picture 2" descr="http://lh3.ggpht.com/_TQGwJR7tPsk/TC4_-rM2w-I/AAAAAAAAKGU/FgpIRf4iQI8/Temple%20of%20Fortuna%20Augusta%20-%20pl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357562"/>
            <a:ext cx="3658090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7289.JPG"/>
          <p:cNvPicPr>
            <a:picLocks noChangeAspect="1"/>
          </p:cNvPicPr>
          <p:nvPr/>
        </p:nvPicPr>
        <p:blipFill>
          <a:blip r:embed="rId2" cstate="print"/>
          <a:srcRect t="4166" b="1041"/>
          <a:stretch>
            <a:fillRect/>
          </a:stretch>
        </p:blipFill>
        <p:spPr>
          <a:xfrm>
            <a:off x="4214810" y="3286124"/>
            <a:ext cx="4823176" cy="3429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71406" y="142852"/>
            <a:ext cx="892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 smtClean="0"/>
              <a:t>- w</a:t>
            </a:r>
            <a:r>
              <a:rPr lang="en-US" dirty="0" err="1" smtClean="0"/>
              <a:t>ooden</a:t>
            </a:r>
            <a:r>
              <a:rPr lang="en-US" dirty="0" smtClean="0"/>
              <a:t> fence and garlands hanging from wooden posts, garlands laced with fruits, </a:t>
            </a:r>
            <a:r>
              <a:rPr lang="en-US" i="1" dirty="0" err="1" smtClean="0"/>
              <a:t>paterae</a:t>
            </a:r>
            <a:r>
              <a:rPr lang="en-US" dirty="0" smtClean="0"/>
              <a:t> and </a:t>
            </a:r>
            <a:r>
              <a:rPr lang="en-US" i="1" dirty="0" err="1" smtClean="0"/>
              <a:t>bucrania</a:t>
            </a:r>
            <a:endParaRPr lang="cs-CZ" i="1" dirty="0" smtClean="0"/>
          </a:p>
        </p:txBody>
      </p:sp>
      <p:pic>
        <p:nvPicPr>
          <p:cNvPr id="3" name="Obrázek 2" descr="ara pacis bucranica.jpg"/>
          <p:cNvPicPr>
            <a:picLocks noChangeAspect="1"/>
          </p:cNvPicPr>
          <p:nvPr/>
        </p:nvPicPr>
        <p:blipFill>
          <a:blip r:embed="rId3"/>
          <a:srcRect l="4234" t="18750" r="15281" b="12500"/>
          <a:stretch>
            <a:fillRect/>
          </a:stretch>
        </p:blipFill>
        <p:spPr>
          <a:xfrm>
            <a:off x="357158" y="785794"/>
            <a:ext cx="4643470" cy="3004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8929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smtClean="0"/>
              <a:t>exterior:</a:t>
            </a:r>
          </a:p>
          <a:p>
            <a:endParaRPr lang="en-US" i="1" u="sng" dirty="0" smtClean="0"/>
          </a:p>
          <a:p>
            <a:pPr>
              <a:buFontTx/>
              <a:buChar char="-"/>
            </a:pPr>
            <a:r>
              <a:rPr lang="en-US" dirty="0" smtClean="0"/>
              <a:t> floral panels with animals - acanthus leaves, wines,…</a:t>
            </a:r>
          </a:p>
          <a:p>
            <a:r>
              <a:rPr lang="en-US" dirty="0" smtClean="0"/>
              <a:t>		            - swans (sacred birds of Apollo), frogs, birds, snakes…</a:t>
            </a:r>
          </a:p>
          <a:p>
            <a:pPr>
              <a:buFontTx/>
              <a:buChar char="-"/>
            </a:pPr>
            <a:r>
              <a:rPr lang="en-US" dirty="0" smtClean="0"/>
              <a:t> peace leads to growth and rebirth</a:t>
            </a:r>
            <a:endParaRPr lang="cs-CZ" dirty="0" smtClean="0"/>
          </a:p>
          <a:p>
            <a:pPr lvl="0"/>
            <a:endParaRPr lang="cs-CZ" dirty="0" smtClean="0"/>
          </a:p>
        </p:txBody>
      </p:sp>
      <p:pic>
        <p:nvPicPr>
          <p:cNvPr id="3" name="Obrázek 2" descr="IMG_7244.JPG"/>
          <p:cNvPicPr>
            <a:picLocks noChangeAspect="1"/>
          </p:cNvPicPr>
          <p:nvPr/>
        </p:nvPicPr>
        <p:blipFill>
          <a:blip r:embed="rId2" cstate="print"/>
          <a:srcRect t="7291" b="17708"/>
          <a:stretch>
            <a:fillRect/>
          </a:stretch>
        </p:blipFill>
        <p:spPr>
          <a:xfrm>
            <a:off x="571472" y="1785926"/>
            <a:ext cx="8072462" cy="454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4282" y="1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u="sng" dirty="0" smtClean="0"/>
              <a:t>Processions</a:t>
            </a:r>
            <a:r>
              <a:rPr lang="en-US" dirty="0" smtClean="0"/>
              <a:t> (or two parts of the same procession??) </a:t>
            </a:r>
          </a:p>
          <a:p>
            <a:pPr lvl="0">
              <a:buFontTx/>
              <a:buChar char="-"/>
            </a:pPr>
            <a:r>
              <a:rPr lang="en-US" dirty="0" smtClean="0"/>
              <a:t> its obvious model in Parthenon procession </a:t>
            </a:r>
          </a:p>
          <a:p>
            <a:pPr lvl="0"/>
            <a:r>
              <a:rPr lang="en-US" b="1" i="1" dirty="0" smtClean="0"/>
              <a:t>north frieze </a:t>
            </a:r>
            <a:r>
              <a:rPr lang="en-US" dirty="0" smtClean="0"/>
              <a:t>– faces reworked in renaissance – senators and dignitaries, followed by families, prominent – Julia and Octavia</a:t>
            </a:r>
            <a:endParaRPr lang="cs-CZ" dirty="0" smtClean="0"/>
          </a:p>
        </p:txBody>
      </p:sp>
      <p:pic>
        <p:nvPicPr>
          <p:cNvPr id="8" name="Obrázek 7" descr="IMG_7242.JPG"/>
          <p:cNvPicPr>
            <a:picLocks noChangeAspect="1"/>
          </p:cNvPicPr>
          <p:nvPr/>
        </p:nvPicPr>
        <p:blipFill>
          <a:blip r:embed="rId2" cstate="print"/>
          <a:srcRect t="25000" r="21875" b="32291"/>
          <a:stretch>
            <a:fillRect/>
          </a:stretch>
        </p:blipFill>
        <p:spPr>
          <a:xfrm>
            <a:off x="4357622" y="857232"/>
            <a:ext cx="4786378" cy="1962423"/>
          </a:xfrm>
          <a:prstGeom prst="rect">
            <a:avLst/>
          </a:prstGeom>
        </p:spPr>
      </p:pic>
      <p:pic>
        <p:nvPicPr>
          <p:cNvPr id="9" name="Obrázek 8" descr="IMG_7243.JPG"/>
          <p:cNvPicPr>
            <a:picLocks noChangeAspect="1"/>
          </p:cNvPicPr>
          <p:nvPr/>
        </p:nvPicPr>
        <p:blipFill>
          <a:blip r:embed="rId3" cstate="print"/>
          <a:srcRect t="30208" r="14062" b="28125"/>
          <a:stretch>
            <a:fillRect/>
          </a:stretch>
        </p:blipFill>
        <p:spPr>
          <a:xfrm>
            <a:off x="2357422" y="2786058"/>
            <a:ext cx="5572164" cy="2026249"/>
          </a:xfrm>
          <a:prstGeom prst="rect">
            <a:avLst/>
          </a:prstGeom>
        </p:spPr>
      </p:pic>
      <p:pic>
        <p:nvPicPr>
          <p:cNvPr id="10" name="Obrázek 9" descr="IMG_7249.JPG"/>
          <p:cNvPicPr>
            <a:picLocks noChangeAspect="1"/>
          </p:cNvPicPr>
          <p:nvPr/>
        </p:nvPicPr>
        <p:blipFill>
          <a:blip r:embed="rId4" cstate="print"/>
          <a:srcRect t="31250" b="28124"/>
          <a:stretch>
            <a:fillRect/>
          </a:stretch>
        </p:blipFill>
        <p:spPr>
          <a:xfrm>
            <a:off x="0" y="4811966"/>
            <a:ext cx="6715140" cy="2046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/>
              <a:t>s</a:t>
            </a:r>
            <a:r>
              <a:rPr lang="en-US" b="1" i="1" dirty="0" smtClean="0"/>
              <a:t>outh frieze </a:t>
            </a:r>
            <a:r>
              <a:rPr lang="en-US" dirty="0" smtClean="0"/>
              <a:t>– left to right – </a:t>
            </a:r>
            <a:r>
              <a:rPr lang="en-US" dirty="0"/>
              <a:t>A</a:t>
            </a:r>
            <a:r>
              <a:rPr lang="en-US" dirty="0" smtClean="0"/>
              <a:t>ugustus (holding a </a:t>
            </a:r>
            <a:r>
              <a:rPr lang="en-US" dirty="0" err="1" smtClean="0"/>
              <a:t>lituus</a:t>
            </a:r>
            <a:r>
              <a:rPr lang="en-US" dirty="0" smtClean="0"/>
              <a:t> – associated with the chief state gods Jupiter and Apollo), </a:t>
            </a:r>
            <a:r>
              <a:rPr lang="en-US" dirty="0" err="1" smtClean="0"/>
              <a:t>lictors</a:t>
            </a:r>
            <a:r>
              <a:rPr lang="en-US" dirty="0" smtClean="0"/>
              <a:t>, members of the imperial family – Marcus Agrippa, </a:t>
            </a:r>
            <a:r>
              <a:rPr lang="en-US" dirty="0" err="1" smtClean="0"/>
              <a:t>Livia</a:t>
            </a:r>
            <a:r>
              <a:rPr lang="en-US" dirty="0" smtClean="0"/>
              <a:t>, two sons</a:t>
            </a:r>
            <a:r>
              <a:rPr lang="en-US" dirty="0"/>
              <a:t> </a:t>
            </a:r>
            <a:r>
              <a:rPr lang="en-US" dirty="0" smtClean="0"/>
              <a:t>-  </a:t>
            </a:r>
            <a:r>
              <a:rPr lang="en-US" dirty="0"/>
              <a:t>D</a:t>
            </a:r>
            <a:r>
              <a:rPr lang="en-US" dirty="0" smtClean="0"/>
              <a:t>rusus and Tiberius, </a:t>
            </a:r>
            <a:r>
              <a:rPr lang="en-US" dirty="0"/>
              <a:t>D</a:t>
            </a:r>
            <a:r>
              <a:rPr lang="en-US" dirty="0" smtClean="0"/>
              <a:t>rusus’s wife Antonia the Younger (niece), their son </a:t>
            </a:r>
            <a:r>
              <a:rPr lang="en-US" dirty="0" err="1" smtClean="0"/>
              <a:t>Germanicus</a:t>
            </a:r>
            <a:r>
              <a:rPr lang="en-US" dirty="0" smtClean="0"/>
              <a:t>, Antonia the Elder (niece), </a:t>
            </a:r>
            <a:r>
              <a:rPr lang="en-US" dirty="0" err="1" smtClean="0"/>
              <a:t>Lucius</a:t>
            </a:r>
            <a:r>
              <a:rPr lang="en-US" dirty="0" smtClean="0"/>
              <a:t> </a:t>
            </a:r>
            <a:r>
              <a:rPr lang="en-US" dirty="0" err="1" smtClean="0"/>
              <a:t>Domitius</a:t>
            </a:r>
            <a:r>
              <a:rPr lang="en-US" dirty="0" smtClean="0"/>
              <a:t> </a:t>
            </a:r>
            <a:r>
              <a:rPr lang="en-US" dirty="0" err="1" smtClean="0"/>
              <a:t>Ahenobarbus</a:t>
            </a:r>
            <a:r>
              <a:rPr lang="en-US" dirty="0" smtClean="0"/>
              <a:t>, their son and daughter </a:t>
            </a:r>
          </a:p>
          <a:p>
            <a:pPr lvl="0"/>
            <a:r>
              <a:rPr lang="en-US" dirty="0" smtClean="0"/>
              <a:t>– inclusion of children – dynastic policy – social policy, law reforms – marriage and raising children</a:t>
            </a:r>
            <a:endParaRPr lang="en-US" dirty="0"/>
          </a:p>
          <a:p>
            <a:pPr lvl="0"/>
            <a:r>
              <a:rPr lang="en-US" dirty="0" smtClean="0"/>
              <a:t>– </a:t>
            </a:r>
            <a:r>
              <a:rPr lang="en-US" dirty="0" err="1" smtClean="0"/>
              <a:t>Pax</a:t>
            </a:r>
            <a:r>
              <a:rPr lang="en-US" dirty="0"/>
              <a:t> </a:t>
            </a:r>
            <a:r>
              <a:rPr lang="en-US" dirty="0" smtClean="0"/>
              <a:t>(missing)- in front of Augustus (?)</a:t>
            </a:r>
            <a:endParaRPr lang="cs-CZ" dirty="0" smtClean="0"/>
          </a:p>
        </p:txBody>
      </p:sp>
      <p:pic>
        <p:nvPicPr>
          <p:cNvPr id="4" name="Obrázek 3" descr="IMG_7276.JPG"/>
          <p:cNvPicPr>
            <a:picLocks noChangeAspect="1"/>
          </p:cNvPicPr>
          <p:nvPr/>
        </p:nvPicPr>
        <p:blipFill>
          <a:blip r:embed="rId2" cstate="print"/>
          <a:srcRect t="22917" b="35416"/>
          <a:stretch>
            <a:fillRect/>
          </a:stretch>
        </p:blipFill>
        <p:spPr>
          <a:xfrm>
            <a:off x="71406" y="2071678"/>
            <a:ext cx="5643570" cy="1763628"/>
          </a:xfrm>
          <a:prstGeom prst="rect">
            <a:avLst/>
          </a:prstGeom>
        </p:spPr>
      </p:pic>
      <p:pic>
        <p:nvPicPr>
          <p:cNvPr id="5" name="Obrázek 4" descr="IMG_7278.JPG"/>
          <p:cNvPicPr>
            <a:picLocks noChangeAspect="1"/>
          </p:cNvPicPr>
          <p:nvPr/>
        </p:nvPicPr>
        <p:blipFill>
          <a:blip r:embed="rId3" cstate="print"/>
          <a:srcRect l="7031" t="23958" b="35417"/>
          <a:stretch>
            <a:fillRect/>
          </a:stretch>
        </p:blipFill>
        <p:spPr>
          <a:xfrm>
            <a:off x="1285852" y="4357694"/>
            <a:ext cx="6000792" cy="1966653"/>
          </a:xfrm>
          <a:prstGeom prst="rect">
            <a:avLst/>
          </a:prstGeom>
        </p:spPr>
      </p:pic>
      <p:pic>
        <p:nvPicPr>
          <p:cNvPr id="3" name="Obrázek 2" descr="IMG_7275.JPG"/>
          <p:cNvPicPr>
            <a:picLocks noChangeAspect="1"/>
          </p:cNvPicPr>
          <p:nvPr/>
        </p:nvPicPr>
        <p:blipFill>
          <a:blip r:embed="rId4" cstate="print"/>
          <a:srcRect l="29989" t="26041" r="7812" b="30209"/>
          <a:stretch>
            <a:fillRect/>
          </a:stretch>
        </p:blipFill>
        <p:spPr>
          <a:xfrm>
            <a:off x="5786446" y="2071678"/>
            <a:ext cx="3313936" cy="1748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242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 smtClean="0"/>
              <a:t>legendary panels</a:t>
            </a:r>
          </a:p>
          <a:p>
            <a:pPr lvl="0"/>
            <a:r>
              <a:rPr lang="en-US" b="1" dirty="0" smtClean="0"/>
              <a:t> </a:t>
            </a:r>
            <a:endParaRPr lang="cs-CZ" dirty="0" smtClean="0"/>
          </a:p>
        </p:txBody>
      </p:sp>
      <p:pic>
        <p:nvPicPr>
          <p:cNvPr id="3" name="Obrázek 2" descr="Tellus_-_Ara_Pac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320902" cy="2786082"/>
          </a:xfrm>
          <a:prstGeom prst="rect">
            <a:avLst/>
          </a:prstGeom>
        </p:spPr>
      </p:pic>
      <p:pic>
        <p:nvPicPr>
          <p:cNvPr id="4" name="Obrázek 3" descr="roma ara pacis.jpg"/>
          <p:cNvPicPr>
            <a:picLocks noChangeAspect="1"/>
          </p:cNvPicPr>
          <p:nvPr/>
        </p:nvPicPr>
        <p:blipFill>
          <a:blip r:embed="rId3"/>
          <a:srcRect b="17787"/>
          <a:stretch>
            <a:fillRect/>
          </a:stretch>
        </p:blipFill>
        <p:spPr>
          <a:xfrm>
            <a:off x="285720" y="3429000"/>
            <a:ext cx="4357718" cy="29444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143504" y="285728"/>
            <a:ext cx="38576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Tellus</a:t>
            </a:r>
            <a:r>
              <a:rPr lang="en-US" i="1" dirty="0" smtClean="0"/>
              <a:t> or Italia</a:t>
            </a:r>
          </a:p>
          <a:p>
            <a:r>
              <a:rPr lang="en-US" dirty="0" smtClean="0"/>
              <a:t>two babies, personifications of breezes and sea</a:t>
            </a:r>
          </a:p>
          <a:p>
            <a:endParaRPr lang="en-US" dirty="0"/>
          </a:p>
          <a:p>
            <a:r>
              <a:rPr lang="en-US" dirty="0" smtClean="0"/>
              <a:t>animals, flowers, fruit, symbols of fertility and growth</a:t>
            </a:r>
          </a:p>
          <a:p>
            <a:endParaRPr lang="en-US" dirty="0"/>
          </a:p>
          <a:p>
            <a:r>
              <a:rPr lang="en-US" dirty="0" smtClean="0"/>
              <a:t> the message – peace brings prosperity and time for planting and harvesting and the security to raise children and plan for the future.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Roma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originally flanked by </a:t>
            </a:r>
            <a:r>
              <a:rPr lang="en-US" dirty="0" err="1" smtClean="0"/>
              <a:t>Honos</a:t>
            </a:r>
            <a:r>
              <a:rPr lang="en-US" dirty="0" smtClean="0"/>
              <a:t> and </a:t>
            </a:r>
            <a:r>
              <a:rPr lang="en-US" dirty="0" err="1" smtClean="0"/>
              <a:t>Virtus</a:t>
            </a:r>
            <a:r>
              <a:rPr lang="en-US" dirty="0" smtClean="0"/>
              <a:t> - in </a:t>
            </a:r>
            <a:r>
              <a:rPr lang="en-US" dirty="0" err="1" smtClean="0"/>
              <a:t>Amazoni</a:t>
            </a:r>
            <a:r>
              <a:rPr lang="cs-CZ" dirty="0" err="1" smtClean="0"/>
              <a:t>an</a:t>
            </a:r>
            <a:r>
              <a:rPr lang="en-US" dirty="0" smtClean="0"/>
              <a:t> </a:t>
            </a:r>
            <a:r>
              <a:rPr lang="en-US" dirty="0" smtClean="0"/>
              <a:t>costume – welcome to a victorious emperor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ra-Pacis-Aen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5282108" cy="2928958"/>
          </a:xfrm>
          <a:prstGeom prst="rect">
            <a:avLst/>
          </a:prstGeom>
        </p:spPr>
      </p:pic>
      <p:pic>
        <p:nvPicPr>
          <p:cNvPr id="3" name="Obrázek 2" descr="ara pacis lupercal.jpg"/>
          <p:cNvPicPr>
            <a:picLocks noChangeAspect="1"/>
          </p:cNvPicPr>
          <p:nvPr/>
        </p:nvPicPr>
        <p:blipFill>
          <a:blip r:embed="rId3"/>
          <a:srcRect l="6933" t="7812" r="2539" b="14844"/>
          <a:stretch>
            <a:fillRect/>
          </a:stretch>
        </p:blipFill>
        <p:spPr>
          <a:xfrm>
            <a:off x="214281" y="3286124"/>
            <a:ext cx="5255023" cy="33672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572132" y="142852"/>
            <a:ext cx="3428992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Aeneas making a sacrifice to the </a:t>
            </a:r>
            <a:r>
              <a:rPr lang="en-US" sz="1600" i="1" dirty="0" err="1" smtClean="0"/>
              <a:t>penates</a:t>
            </a:r>
            <a:r>
              <a:rPr lang="en-US" sz="1600" i="1" dirty="0" smtClean="0"/>
              <a:t> or household gods</a:t>
            </a:r>
          </a:p>
          <a:p>
            <a:endParaRPr lang="en-US" sz="1600" i="1" dirty="0" smtClean="0"/>
          </a:p>
          <a:p>
            <a:pPr>
              <a:buFontTx/>
              <a:buChar char="-"/>
            </a:pPr>
            <a:r>
              <a:rPr lang="en-US" sz="1600" dirty="0" smtClean="0"/>
              <a:t> founder of the Julian family – divine descent from Venus through Aeneas</a:t>
            </a:r>
          </a:p>
          <a:p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/>
              <a:t> </a:t>
            </a:r>
            <a:r>
              <a:rPr lang="en-US" sz="1600" dirty="0" smtClean="0"/>
              <a:t>Augustus return from Spain is the parallel to Aeneas’ arrival in Italy</a:t>
            </a:r>
          </a:p>
          <a:p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/>
              <a:t> </a:t>
            </a:r>
            <a:r>
              <a:rPr lang="en-US" sz="1600" dirty="0" smtClean="0"/>
              <a:t> Aeneas accompanied with </a:t>
            </a:r>
            <a:r>
              <a:rPr lang="en-US" sz="1600" dirty="0" err="1" smtClean="0"/>
              <a:t>Julus</a:t>
            </a:r>
            <a:r>
              <a:rPr lang="en-US" sz="1600" dirty="0" smtClean="0"/>
              <a:t> </a:t>
            </a:r>
            <a:r>
              <a:rPr lang="en-US" sz="1600" dirty="0" err="1" smtClean="0"/>
              <a:t>Ascanius</a:t>
            </a:r>
            <a:r>
              <a:rPr lang="en-US" sz="1600" dirty="0" smtClean="0"/>
              <a:t> – Julian family </a:t>
            </a:r>
            <a:r>
              <a:rPr lang="en-US" sz="1600" dirty="0" err="1" smtClean="0"/>
              <a:t>recieved</a:t>
            </a:r>
            <a:r>
              <a:rPr lang="en-US" sz="1600" dirty="0" smtClean="0"/>
              <a:t> the name.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600" i="1" dirty="0" smtClean="0"/>
              <a:t>Mars with Romulus and </a:t>
            </a:r>
            <a:r>
              <a:rPr lang="en-US" sz="1600" i="1" dirty="0" err="1" smtClean="0"/>
              <a:t>Remus</a:t>
            </a:r>
            <a:r>
              <a:rPr lang="en-US" sz="1600" i="1" dirty="0" smtClean="0"/>
              <a:t> </a:t>
            </a:r>
            <a:r>
              <a:rPr lang="en-US" sz="1600" dirty="0" smtClean="0"/>
              <a:t>– badly damaged</a:t>
            </a:r>
          </a:p>
          <a:p>
            <a:endParaRPr lang="en-US" sz="1600" dirty="0" smtClean="0"/>
          </a:p>
          <a:p>
            <a:r>
              <a:rPr lang="en-US" sz="1600" dirty="0" smtClean="0"/>
              <a:t>Mars symbolizes the war by which Augustus brought peace to Rome</a:t>
            </a:r>
          </a:p>
          <a:p>
            <a:endParaRPr lang="en-US" sz="1600" dirty="0" smtClean="0"/>
          </a:p>
          <a:p>
            <a:r>
              <a:rPr lang="en-US" sz="1600" dirty="0" smtClean="0"/>
              <a:t>Mars – father of Romulus and so of the Roman people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3043</Words>
  <Application>Microsoft Office PowerPoint</Application>
  <PresentationFormat>Předvádění na obrazovce (4:3)</PresentationFormat>
  <Paragraphs>321</Paragraphs>
  <Slides>36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sady Office</vt:lpstr>
      <vt:lpstr>The Buildings and the Images  of the Imperial Cult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Buildings and the Images  of the Imperial Cult</dc:title>
  <dc:creator>Monika</dc:creator>
  <cp:lastModifiedBy>Monika</cp:lastModifiedBy>
  <cp:revision>169</cp:revision>
  <dcterms:created xsi:type="dcterms:W3CDTF">2015-03-02T08:45:37Z</dcterms:created>
  <dcterms:modified xsi:type="dcterms:W3CDTF">2017-03-05T15:15:02Z</dcterms:modified>
</cp:coreProperties>
</file>