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2" r:id="rId15"/>
    <p:sldId id="273" r:id="rId16"/>
    <p:sldId id="274" r:id="rId17"/>
    <p:sldId id="275" r:id="rId18"/>
    <p:sldId id="276" r:id="rId19"/>
    <p:sldId id="277" r:id="rId20"/>
    <p:sldId id="278" r:id="rId21"/>
    <p:sldId id="279" r:id="rId22"/>
    <p:sldId id="280" r:id="rId23"/>
    <p:sldId id="283" r:id="rId24"/>
    <p:sldId id="284" r:id="rId25"/>
    <p:sldId id="281" r:id="rId26"/>
    <p:sldId id="285" r:id="rId27"/>
    <p:sldId id="282" r:id="rId28"/>
    <p:sldId id="286" r:id="rId29"/>
    <p:sldId id="287" r:id="rId30"/>
    <p:sldId id="288" r:id="rId31"/>
    <p:sldId id="289" r:id="rId32"/>
    <p:sldId id="290" r:id="rId33"/>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7" autoAdjust="0"/>
    <p:restoredTop sz="94667" autoAdjust="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76D651D-B235-4439-A59A-BE7C1D48A893}"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76D651D-B235-4439-A59A-BE7C1D48A893}" type="datetimeFigureOut">
              <a:rPr lang="cs-CZ" smtClean="0"/>
              <a:pPr/>
              <a:t>9.4.2017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B76D651D-B235-4439-A59A-BE7C1D48A893}" type="datetimeFigureOut">
              <a:rPr lang="cs-CZ" smtClean="0"/>
              <a:pPr/>
              <a:t>9.4.2017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76D651D-B235-4439-A59A-BE7C1D48A893}" type="datetimeFigureOut">
              <a:rPr lang="cs-CZ" smtClean="0"/>
              <a:pPr/>
              <a:t>9.4.2017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76D651D-B235-4439-A59A-BE7C1D48A893}"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76D651D-B235-4439-A59A-BE7C1D48A893}" type="datetimeFigureOut">
              <a:rPr lang="cs-CZ" smtClean="0"/>
              <a:pPr/>
              <a:t>9.4.2017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43F6E3-76A4-4F87-A46B-E87F65C3BF97}"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651D-B235-4439-A59A-BE7C1D48A893}" type="datetimeFigureOut">
              <a:rPr lang="cs-CZ" smtClean="0"/>
              <a:pPr/>
              <a:t>9.4.2017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F6E3-76A4-4F87-A46B-E87F65C3BF97}"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0034" y="285728"/>
            <a:ext cx="7772400" cy="1470025"/>
          </a:xfrm>
        </p:spPr>
        <p:txBody>
          <a:bodyPr/>
          <a:lstStyle/>
          <a:p>
            <a:r>
              <a:rPr lang="cs-CZ" b="1" dirty="0" err="1" smtClean="0"/>
              <a:t>The</a:t>
            </a:r>
            <a:r>
              <a:rPr lang="cs-CZ" b="1" dirty="0" smtClean="0"/>
              <a:t> </a:t>
            </a:r>
            <a:r>
              <a:rPr lang="cs-CZ" b="1" dirty="0" err="1" smtClean="0"/>
              <a:t>Buildings</a:t>
            </a:r>
            <a:r>
              <a:rPr lang="cs-CZ" b="1" dirty="0" smtClean="0"/>
              <a:t> </a:t>
            </a:r>
            <a:r>
              <a:rPr lang="cs-CZ" b="1" dirty="0" err="1" smtClean="0"/>
              <a:t>and</a:t>
            </a:r>
            <a:r>
              <a:rPr lang="cs-CZ" b="1" dirty="0" smtClean="0"/>
              <a:t> </a:t>
            </a:r>
            <a:r>
              <a:rPr lang="cs-CZ" b="1" dirty="0" err="1" smtClean="0"/>
              <a:t>the</a:t>
            </a:r>
            <a:r>
              <a:rPr lang="cs-CZ" b="1" dirty="0" smtClean="0"/>
              <a:t> </a:t>
            </a:r>
            <a:r>
              <a:rPr lang="cs-CZ" b="1" dirty="0" err="1" smtClean="0"/>
              <a:t>Images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Imperial</a:t>
            </a:r>
            <a:r>
              <a:rPr lang="cs-CZ" b="1" dirty="0" smtClean="0"/>
              <a:t> </a:t>
            </a:r>
            <a:r>
              <a:rPr lang="cs-CZ" b="1" dirty="0" err="1" smtClean="0"/>
              <a:t>Cult</a:t>
            </a:r>
            <a:endParaRPr lang="cs-CZ" dirty="0"/>
          </a:p>
        </p:txBody>
      </p:sp>
      <p:sp>
        <p:nvSpPr>
          <p:cNvPr id="3" name="Podnadpis 2"/>
          <p:cNvSpPr>
            <a:spLocks noGrp="1"/>
          </p:cNvSpPr>
          <p:nvPr>
            <p:ph type="subTitle" idx="1"/>
          </p:nvPr>
        </p:nvSpPr>
        <p:spPr>
          <a:xfrm>
            <a:off x="1571604" y="6000768"/>
            <a:ext cx="6343672" cy="642942"/>
          </a:xfrm>
        </p:spPr>
        <p:txBody>
          <a:bodyPr/>
          <a:lstStyle/>
          <a:p>
            <a:r>
              <a:rPr lang="cs-CZ" dirty="0" smtClean="0"/>
              <a:t>VI </a:t>
            </a:r>
            <a:r>
              <a:rPr lang="cs-CZ" dirty="0" err="1" smtClean="0"/>
              <a:t>Leptis</a:t>
            </a:r>
            <a:r>
              <a:rPr lang="cs-CZ" dirty="0" smtClean="0"/>
              <a:t> </a:t>
            </a:r>
            <a:r>
              <a:rPr lang="cs-CZ" dirty="0" err="1" smtClean="0"/>
              <a:t>Magna</a:t>
            </a:r>
            <a:endParaRPr lang="cs-CZ" dirty="0"/>
          </a:p>
        </p:txBody>
      </p:sp>
      <p:pic>
        <p:nvPicPr>
          <p:cNvPr id="4" name="Obrázek 3" descr="leptis magna reconstruction.jpg"/>
          <p:cNvPicPr>
            <a:picLocks noChangeAspect="1"/>
          </p:cNvPicPr>
          <p:nvPr/>
        </p:nvPicPr>
        <p:blipFill>
          <a:blip r:embed="rId2"/>
          <a:stretch>
            <a:fillRect/>
          </a:stretch>
        </p:blipFill>
        <p:spPr>
          <a:xfrm>
            <a:off x="1500166" y="2000240"/>
            <a:ext cx="6215106" cy="37131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14290"/>
            <a:ext cx="8929718" cy="369332"/>
          </a:xfrm>
          <a:prstGeom prst="rect">
            <a:avLst/>
          </a:prstGeom>
          <a:noFill/>
        </p:spPr>
        <p:txBody>
          <a:bodyPr wrap="square" rtlCol="0">
            <a:spAutoFit/>
          </a:bodyPr>
          <a:lstStyle/>
          <a:p>
            <a:r>
              <a:rPr lang="en-US" dirty="0" smtClean="0"/>
              <a:t>Some urban models of the temple:</a:t>
            </a:r>
            <a:endParaRPr lang="cs-CZ" dirty="0"/>
          </a:p>
        </p:txBody>
      </p:sp>
      <p:pic>
        <p:nvPicPr>
          <p:cNvPr id="3" name="Obrázek 2" descr="castor and polux plan.jpg"/>
          <p:cNvPicPr>
            <a:picLocks noChangeAspect="1"/>
          </p:cNvPicPr>
          <p:nvPr/>
        </p:nvPicPr>
        <p:blipFill>
          <a:blip r:embed="rId2"/>
          <a:stretch>
            <a:fillRect/>
          </a:stretch>
        </p:blipFill>
        <p:spPr>
          <a:xfrm>
            <a:off x="142844" y="571480"/>
            <a:ext cx="4000528" cy="2830003"/>
          </a:xfrm>
          <a:prstGeom prst="rect">
            <a:avLst/>
          </a:prstGeom>
        </p:spPr>
      </p:pic>
      <p:pic>
        <p:nvPicPr>
          <p:cNvPr id="4" name="Obrázek 3" descr="castor and polux reconstruction.jpg"/>
          <p:cNvPicPr>
            <a:picLocks noChangeAspect="1"/>
          </p:cNvPicPr>
          <p:nvPr/>
        </p:nvPicPr>
        <p:blipFill>
          <a:blip r:embed="rId3"/>
          <a:stretch>
            <a:fillRect/>
          </a:stretch>
        </p:blipFill>
        <p:spPr>
          <a:xfrm>
            <a:off x="142844" y="3714752"/>
            <a:ext cx="5220486" cy="2928958"/>
          </a:xfrm>
          <a:prstGeom prst="rect">
            <a:avLst/>
          </a:prstGeom>
        </p:spPr>
      </p:pic>
      <p:pic>
        <p:nvPicPr>
          <p:cNvPr id="5" name="Obrázek 4" descr="castor and polux reconstruction2.jpg"/>
          <p:cNvPicPr>
            <a:picLocks noChangeAspect="1"/>
          </p:cNvPicPr>
          <p:nvPr/>
        </p:nvPicPr>
        <p:blipFill>
          <a:blip r:embed="rId4"/>
          <a:stretch>
            <a:fillRect/>
          </a:stretch>
        </p:blipFill>
        <p:spPr>
          <a:xfrm>
            <a:off x="5572132" y="3500438"/>
            <a:ext cx="3357586" cy="3164525"/>
          </a:xfrm>
          <a:prstGeom prst="rect">
            <a:avLst/>
          </a:prstGeom>
        </p:spPr>
      </p:pic>
      <p:pic>
        <p:nvPicPr>
          <p:cNvPr id="6" name="Obrázek 5" descr="castor and polux.jpg"/>
          <p:cNvPicPr>
            <a:picLocks noChangeAspect="1"/>
          </p:cNvPicPr>
          <p:nvPr/>
        </p:nvPicPr>
        <p:blipFill>
          <a:blip r:embed="rId5" cstate="print"/>
          <a:stretch>
            <a:fillRect/>
          </a:stretch>
        </p:blipFill>
        <p:spPr>
          <a:xfrm>
            <a:off x="4643438" y="142851"/>
            <a:ext cx="4357718" cy="32682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um of Caesar (plan)"/>
          <p:cNvPicPr>
            <a:picLocks noChangeAspect="1" noChangeArrowheads="1"/>
          </p:cNvPicPr>
          <p:nvPr/>
        </p:nvPicPr>
        <p:blipFill>
          <a:blip r:embed="rId2"/>
          <a:srcRect/>
          <a:stretch>
            <a:fillRect/>
          </a:stretch>
        </p:blipFill>
        <p:spPr bwMode="auto">
          <a:xfrm>
            <a:off x="0" y="0"/>
            <a:ext cx="3086100" cy="4286250"/>
          </a:xfrm>
          <a:prstGeom prst="rect">
            <a:avLst/>
          </a:prstGeom>
          <a:noFill/>
        </p:spPr>
      </p:pic>
      <p:pic>
        <p:nvPicPr>
          <p:cNvPr id="6" name="Obrázek 5" descr="venus genetrix model.jpg"/>
          <p:cNvPicPr>
            <a:picLocks noChangeAspect="1"/>
          </p:cNvPicPr>
          <p:nvPr/>
        </p:nvPicPr>
        <p:blipFill>
          <a:blip r:embed="rId3"/>
          <a:srcRect l="6990" r="6643" b="3999"/>
          <a:stretch>
            <a:fillRect/>
          </a:stretch>
        </p:blipFill>
        <p:spPr>
          <a:xfrm>
            <a:off x="6139420" y="0"/>
            <a:ext cx="3004580" cy="3929066"/>
          </a:xfrm>
          <a:prstGeom prst="rect">
            <a:avLst/>
          </a:prstGeom>
        </p:spPr>
      </p:pic>
      <p:pic>
        <p:nvPicPr>
          <p:cNvPr id="3" name="Obrázek 2" descr="venus genetrix remain.jpg"/>
          <p:cNvPicPr>
            <a:picLocks noChangeAspect="1"/>
          </p:cNvPicPr>
          <p:nvPr/>
        </p:nvPicPr>
        <p:blipFill>
          <a:blip r:embed="rId4"/>
          <a:srcRect r="8000"/>
          <a:stretch>
            <a:fillRect/>
          </a:stretch>
        </p:blipFill>
        <p:spPr>
          <a:xfrm>
            <a:off x="3000364" y="1991935"/>
            <a:ext cx="3357586" cy="4866066"/>
          </a:xfrm>
          <a:prstGeom prst="rect">
            <a:avLst/>
          </a:prstGeom>
        </p:spPr>
      </p:pic>
      <p:pic>
        <p:nvPicPr>
          <p:cNvPr id="4" name="Obrázek 3" descr="venus gentrix model.jpg"/>
          <p:cNvPicPr>
            <a:picLocks noChangeAspect="1"/>
          </p:cNvPicPr>
          <p:nvPr/>
        </p:nvPicPr>
        <p:blipFill>
          <a:blip r:embed="rId5"/>
          <a:stretch>
            <a:fillRect/>
          </a:stretch>
        </p:blipFill>
        <p:spPr>
          <a:xfrm>
            <a:off x="4567237" y="3424237"/>
            <a:ext cx="9525" cy="9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ivus julius.jpg"/>
          <p:cNvPicPr>
            <a:picLocks noChangeAspect="1"/>
          </p:cNvPicPr>
          <p:nvPr/>
        </p:nvPicPr>
        <p:blipFill>
          <a:blip r:embed="rId2" cstate="print"/>
          <a:srcRect t="4878" r="1612"/>
          <a:stretch>
            <a:fillRect/>
          </a:stretch>
        </p:blipFill>
        <p:spPr>
          <a:xfrm>
            <a:off x="71406" y="3571876"/>
            <a:ext cx="4357718" cy="3159819"/>
          </a:xfrm>
          <a:prstGeom prst="rect">
            <a:avLst/>
          </a:prstGeom>
        </p:spPr>
      </p:pic>
      <p:pic>
        <p:nvPicPr>
          <p:cNvPr id="3" name="Obrázek 2" descr="divus julius plan.jpg"/>
          <p:cNvPicPr>
            <a:picLocks noChangeAspect="1"/>
          </p:cNvPicPr>
          <p:nvPr/>
        </p:nvPicPr>
        <p:blipFill>
          <a:blip r:embed="rId3"/>
          <a:stretch>
            <a:fillRect/>
          </a:stretch>
        </p:blipFill>
        <p:spPr>
          <a:xfrm>
            <a:off x="4786314" y="1000108"/>
            <a:ext cx="4054106" cy="4857784"/>
          </a:xfrm>
          <a:prstGeom prst="rect">
            <a:avLst/>
          </a:prstGeom>
        </p:spPr>
      </p:pic>
      <p:pic>
        <p:nvPicPr>
          <p:cNvPr id="4" name="Obrázek 3" descr="divus julius remains.jpg"/>
          <p:cNvPicPr>
            <a:picLocks noChangeAspect="1"/>
          </p:cNvPicPr>
          <p:nvPr/>
        </p:nvPicPr>
        <p:blipFill>
          <a:blip r:embed="rId4"/>
          <a:stretch>
            <a:fillRect/>
          </a:stretch>
        </p:blipFill>
        <p:spPr>
          <a:xfrm>
            <a:off x="71406" y="71414"/>
            <a:ext cx="4357718" cy="34675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odium.jpg"/>
          <p:cNvPicPr>
            <a:picLocks noChangeAspect="1"/>
          </p:cNvPicPr>
          <p:nvPr/>
        </p:nvPicPr>
        <p:blipFill>
          <a:blip r:embed="rId2"/>
          <a:stretch>
            <a:fillRect/>
          </a:stretch>
        </p:blipFill>
        <p:spPr>
          <a:xfrm>
            <a:off x="0" y="214290"/>
            <a:ext cx="4471416" cy="3337560"/>
          </a:xfrm>
          <a:prstGeom prst="rect">
            <a:avLst/>
          </a:prstGeom>
        </p:spPr>
      </p:pic>
      <p:pic>
        <p:nvPicPr>
          <p:cNvPr id="3" name="Obrázek 2" descr="saturn windows.jpg"/>
          <p:cNvPicPr>
            <a:picLocks noChangeAspect="1"/>
          </p:cNvPicPr>
          <p:nvPr/>
        </p:nvPicPr>
        <p:blipFill>
          <a:blip r:embed="rId3"/>
          <a:stretch>
            <a:fillRect/>
          </a:stretch>
        </p:blipFill>
        <p:spPr>
          <a:xfrm>
            <a:off x="5000596" y="3750447"/>
            <a:ext cx="4143404" cy="3107553"/>
          </a:xfrm>
          <a:prstGeom prst="rect">
            <a:avLst/>
          </a:prstGeom>
        </p:spPr>
      </p:pic>
      <p:sp>
        <p:nvSpPr>
          <p:cNvPr id="4" name="TextovéPole 3"/>
          <p:cNvSpPr txBox="1"/>
          <p:nvPr/>
        </p:nvSpPr>
        <p:spPr>
          <a:xfrm>
            <a:off x="0" y="3786190"/>
            <a:ext cx="4643438" cy="2862322"/>
          </a:xfrm>
          <a:prstGeom prst="rect">
            <a:avLst/>
          </a:prstGeom>
          <a:noFill/>
        </p:spPr>
        <p:txBody>
          <a:bodyPr wrap="square" rtlCol="0">
            <a:spAutoFit/>
          </a:bodyPr>
          <a:lstStyle/>
          <a:p>
            <a:r>
              <a:rPr lang="en-US" dirty="0" smtClean="0"/>
              <a:t>Special features </a:t>
            </a:r>
          </a:p>
          <a:p>
            <a:r>
              <a:rPr lang="en-US" dirty="0" smtClean="0"/>
              <a:t>podium: </a:t>
            </a:r>
          </a:p>
          <a:p>
            <a:pPr>
              <a:buFontTx/>
              <a:buChar char="-"/>
            </a:pPr>
            <a:r>
              <a:rPr lang="en-US" dirty="0" smtClean="0"/>
              <a:t> inner rooms in the podium closed and enlightened by narrow windows – probably contained a valuable objects (</a:t>
            </a:r>
            <a:r>
              <a:rPr lang="en-US" i="1" dirty="0" err="1" smtClean="0"/>
              <a:t>aerarium</a:t>
            </a:r>
            <a:r>
              <a:rPr lang="en-US" dirty="0" smtClean="0"/>
              <a:t> of the city?)</a:t>
            </a:r>
          </a:p>
          <a:p>
            <a:pPr>
              <a:buFontTx/>
              <a:buChar char="-"/>
            </a:pPr>
            <a:r>
              <a:rPr lang="en-US" dirty="0" smtClean="0"/>
              <a:t>  arches on imposts – structures between podiums, supported elevated passage – linked the temples at the level of the intermediate terrace</a:t>
            </a:r>
            <a:endParaRPr lang="cs-CZ" dirty="0"/>
          </a:p>
        </p:txBody>
      </p:sp>
      <p:pic>
        <p:nvPicPr>
          <p:cNvPr id="5" name="Obrázek 4" descr="impost leptis magna.jpg"/>
          <p:cNvPicPr>
            <a:picLocks noChangeAspect="1"/>
          </p:cNvPicPr>
          <p:nvPr/>
        </p:nvPicPr>
        <p:blipFill>
          <a:blip r:embed="rId4"/>
          <a:stretch>
            <a:fillRect/>
          </a:stretch>
        </p:blipFill>
        <p:spPr>
          <a:xfrm>
            <a:off x="4714876" y="192040"/>
            <a:ext cx="2571768" cy="33728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unisia forum 2.jpg"/>
          <p:cNvPicPr>
            <a:picLocks noChangeAspect="1"/>
          </p:cNvPicPr>
          <p:nvPr/>
        </p:nvPicPr>
        <p:blipFill>
          <a:blip r:embed="rId2"/>
          <a:stretch>
            <a:fillRect/>
          </a:stretch>
        </p:blipFill>
        <p:spPr>
          <a:xfrm>
            <a:off x="285720" y="142852"/>
            <a:ext cx="8629650" cy="3305175"/>
          </a:xfrm>
          <a:prstGeom prst="rect">
            <a:avLst/>
          </a:prstGeom>
        </p:spPr>
      </p:pic>
      <p:pic>
        <p:nvPicPr>
          <p:cNvPr id="4" name="Obrázek 3" descr="foro vecchio phases.jpg"/>
          <p:cNvPicPr>
            <a:picLocks noChangeAspect="1"/>
          </p:cNvPicPr>
          <p:nvPr/>
        </p:nvPicPr>
        <p:blipFill>
          <a:blip r:embed="rId3"/>
          <a:srcRect l="23968" t="12500" r="27293" b="54167"/>
          <a:stretch>
            <a:fillRect/>
          </a:stretch>
        </p:blipFill>
        <p:spPr>
          <a:xfrm>
            <a:off x="214282" y="3643314"/>
            <a:ext cx="3708864" cy="3071834"/>
          </a:xfrm>
          <a:prstGeom prst="rect">
            <a:avLst/>
          </a:prstGeom>
        </p:spPr>
      </p:pic>
      <p:sp>
        <p:nvSpPr>
          <p:cNvPr id="5" name="TextovéPole 4"/>
          <p:cNvSpPr txBox="1"/>
          <p:nvPr/>
        </p:nvSpPr>
        <p:spPr>
          <a:xfrm>
            <a:off x="7072330" y="3429000"/>
            <a:ext cx="1785950" cy="369332"/>
          </a:xfrm>
          <a:prstGeom prst="rect">
            <a:avLst/>
          </a:prstGeom>
          <a:noFill/>
        </p:spPr>
        <p:txBody>
          <a:bodyPr wrap="square" rtlCol="0">
            <a:spAutoFit/>
          </a:bodyPr>
          <a:lstStyle/>
          <a:p>
            <a:r>
              <a:rPr lang="en-US" dirty="0" smtClean="0"/>
              <a:t>Tunisia, </a:t>
            </a:r>
            <a:r>
              <a:rPr lang="en-US" dirty="0" err="1" smtClean="0"/>
              <a:t>Sufetula</a:t>
            </a:r>
            <a:endParaRPr lang="cs-CZ" dirty="0"/>
          </a:p>
        </p:txBody>
      </p:sp>
      <p:sp>
        <p:nvSpPr>
          <p:cNvPr id="6" name="TextovéPole 5"/>
          <p:cNvSpPr txBox="1"/>
          <p:nvPr/>
        </p:nvSpPr>
        <p:spPr>
          <a:xfrm>
            <a:off x="4000496" y="6357958"/>
            <a:ext cx="2786082" cy="369332"/>
          </a:xfrm>
          <a:prstGeom prst="rect">
            <a:avLst/>
          </a:prstGeom>
          <a:noFill/>
        </p:spPr>
        <p:txBody>
          <a:bodyPr wrap="square" rtlCol="0">
            <a:spAutoFit/>
          </a:bodyPr>
          <a:lstStyle/>
          <a:p>
            <a:r>
              <a:rPr lang="en-US" dirty="0" smtClean="0"/>
              <a:t>Leptis Magna, Libya</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foro vecchio uniformity.jpg"/>
          <p:cNvPicPr>
            <a:picLocks noChangeAspect="1"/>
          </p:cNvPicPr>
          <p:nvPr/>
        </p:nvPicPr>
        <p:blipFill>
          <a:blip r:embed="rId2"/>
          <a:srcRect l="17122" r="28081" b="51046"/>
          <a:stretch>
            <a:fillRect/>
          </a:stretch>
        </p:blipFill>
        <p:spPr>
          <a:xfrm>
            <a:off x="142844" y="0"/>
            <a:ext cx="3071834" cy="4108154"/>
          </a:xfrm>
          <a:prstGeom prst="rect">
            <a:avLst/>
          </a:prstGeom>
        </p:spPr>
      </p:pic>
      <p:sp>
        <p:nvSpPr>
          <p:cNvPr id="3" name="TextovéPole 2"/>
          <p:cNvSpPr txBox="1"/>
          <p:nvPr/>
        </p:nvSpPr>
        <p:spPr>
          <a:xfrm>
            <a:off x="3214678" y="1"/>
            <a:ext cx="5929322" cy="2585323"/>
          </a:xfrm>
          <a:prstGeom prst="rect">
            <a:avLst/>
          </a:prstGeom>
          <a:noFill/>
        </p:spPr>
        <p:txBody>
          <a:bodyPr wrap="square" rtlCol="0">
            <a:spAutoFit/>
          </a:bodyPr>
          <a:lstStyle/>
          <a:p>
            <a:r>
              <a:rPr lang="en-US" dirty="0" smtClean="0"/>
              <a:t>- The three temples aligned on the front line (evidence of a Punic tradition) – a sanctuary with three cells, visual unity</a:t>
            </a:r>
          </a:p>
          <a:p>
            <a:pPr>
              <a:buFontTx/>
              <a:buChar char="-"/>
            </a:pPr>
            <a:r>
              <a:rPr lang="en-US" dirty="0" smtClean="0"/>
              <a:t>later phase – other arches built</a:t>
            </a:r>
          </a:p>
          <a:p>
            <a:pPr>
              <a:buFontTx/>
              <a:buChar char="-"/>
            </a:pPr>
            <a:r>
              <a:rPr lang="en-US" dirty="0" smtClean="0"/>
              <a:t> passageways – widened the fruition of the internal paths of the sacred space (the temple accessible through two stairways, </a:t>
            </a:r>
            <a:r>
              <a:rPr lang="en-US" i="1" dirty="0" err="1" smtClean="0"/>
              <a:t>pronaoi</a:t>
            </a:r>
            <a:r>
              <a:rPr lang="en-US" dirty="0" smtClean="0"/>
              <a:t> of the other two temples)</a:t>
            </a:r>
          </a:p>
          <a:p>
            <a:pPr>
              <a:buFontTx/>
              <a:buChar char="-"/>
            </a:pPr>
            <a:r>
              <a:rPr lang="en-US" dirty="0" smtClean="0"/>
              <a:t> built at the moment of the erection of the Temple of Rome and Augustus</a:t>
            </a:r>
          </a:p>
          <a:p>
            <a:endParaRPr lang="cs-CZ" dirty="0"/>
          </a:p>
        </p:txBody>
      </p:sp>
      <p:pic>
        <p:nvPicPr>
          <p:cNvPr id="4" name="Obrázek 3" descr="temple drawing leptis magna.jpg"/>
          <p:cNvPicPr>
            <a:picLocks noChangeAspect="1"/>
          </p:cNvPicPr>
          <p:nvPr/>
        </p:nvPicPr>
        <p:blipFill>
          <a:blip r:embed="rId3"/>
          <a:stretch>
            <a:fillRect/>
          </a:stretch>
        </p:blipFill>
        <p:spPr>
          <a:xfrm>
            <a:off x="4819923" y="2500306"/>
            <a:ext cx="4324077" cy="2928934"/>
          </a:xfrm>
          <a:prstGeom prst="rect">
            <a:avLst/>
          </a:prstGeom>
        </p:spPr>
      </p:pic>
      <p:sp>
        <p:nvSpPr>
          <p:cNvPr id="5" name="TextovéPole 4"/>
          <p:cNvSpPr txBox="1"/>
          <p:nvPr/>
        </p:nvSpPr>
        <p:spPr>
          <a:xfrm>
            <a:off x="3214678" y="2500306"/>
            <a:ext cx="1785950" cy="1754326"/>
          </a:xfrm>
          <a:prstGeom prst="rect">
            <a:avLst/>
          </a:prstGeom>
          <a:noFill/>
        </p:spPr>
        <p:txBody>
          <a:bodyPr wrap="square" rtlCol="0">
            <a:spAutoFit/>
          </a:bodyPr>
          <a:lstStyle/>
          <a:p>
            <a:r>
              <a:rPr lang="en-US" b="1" dirty="0" smtClean="0"/>
              <a:t>A</a:t>
            </a:r>
            <a:r>
              <a:rPr lang="en-US" dirty="0" smtClean="0"/>
              <a:t> front terrace</a:t>
            </a:r>
          </a:p>
          <a:p>
            <a:r>
              <a:rPr lang="en-US" b="1" dirty="0" smtClean="0"/>
              <a:t>B</a:t>
            </a:r>
            <a:r>
              <a:rPr lang="en-US" dirty="0" smtClean="0"/>
              <a:t> intermediate terrace</a:t>
            </a:r>
          </a:p>
          <a:p>
            <a:r>
              <a:rPr lang="en-US" b="1" dirty="0" smtClean="0"/>
              <a:t>C</a:t>
            </a:r>
            <a:r>
              <a:rPr lang="en-US" dirty="0" smtClean="0"/>
              <a:t> temple</a:t>
            </a:r>
          </a:p>
          <a:p>
            <a:r>
              <a:rPr lang="en-US" b="1" dirty="0" smtClean="0"/>
              <a:t>D </a:t>
            </a:r>
            <a:r>
              <a:rPr lang="en-US" dirty="0" smtClean="0"/>
              <a:t>side passageways</a:t>
            </a:r>
            <a:endParaRPr lang="cs-CZ" dirty="0"/>
          </a:p>
        </p:txBody>
      </p:sp>
      <p:sp>
        <p:nvSpPr>
          <p:cNvPr id="6" name="TextovéPole 5"/>
          <p:cNvSpPr txBox="1"/>
          <p:nvPr/>
        </p:nvSpPr>
        <p:spPr>
          <a:xfrm>
            <a:off x="7786710" y="4500570"/>
            <a:ext cx="357190" cy="369332"/>
          </a:xfrm>
          <a:prstGeom prst="rect">
            <a:avLst/>
          </a:prstGeom>
          <a:noFill/>
        </p:spPr>
        <p:txBody>
          <a:bodyPr wrap="square" rtlCol="0">
            <a:spAutoFit/>
          </a:bodyPr>
          <a:lstStyle/>
          <a:p>
            <a:r>
              <a:rPr lang="en-US" b="1" dirty="0" smtClean="0"/>
              <a:t>A</a:t>
            </a:r>
            <a:endParaRPr lang="cs-CZ" b="1" dirty="0"/>
          </a:p>
        </p:txBody>
      </p:sp>
      <p:sp>
        <p:nvSpPr>
          <p:cNvPr id="7" name="TextovéPole 6"/>
          <p:cNvSpPr txBox="1"/>
          <p:nvPr/>
        </p:nvSpPr>
        <p:spPr>
          <a:xfrm>
            <a:off x="7358082" y="4000504"/>
            <a:ext cx="357190" cy="369332"/>
          </a:xfrm>
          <a:prstGeom prst="rect">
            <a:avLst/>
          </a:prstGeom>
          <a:noFill/>
        </p:spPr>
        <p:txBody>
          <a:bodyPr wrap="square" rtlCol="0">
            <a:spAutoFit/>
          </a:bodyPr>
          <a:lstStyle/>
          <a:p>
            <a:r>
              <a:rPr lang="en-US" b="1" dirty="0" smtClean="0"/>
              <a:t>B</a:t>
            </a:r>
            <a:endParaRPr lang="cs-CZ" b="1" dirty="0"/>
          </a:p>
        </p:txBody>
      </p:sp>
      <p:sp>
        <p:nvSpPr>
          <p:cNvPr id="8" name="TextovéPole 7"/>
          <p:cNvSpPr txBox="1"/>
          <p:nvPr/>
        </p:nvSpPr>
        <p:spPr>
          <a:xfrm>
            <a:off x="6643702" y="2857496"/>
            <a:ext cx="357190" cy="369332"/>
          </a:xfrm>
          <a:prstGeom prst="rect">
            <a:avLst/>
          </a:prstGeom>
          <a:noFill/>
        </p:spPr>
        <p:txBody>
          <a:bodyPr wrap="square" rtlCol="0">
            <a:spAutoFit/>
          </a:bodyPr>
          <a:lstStyle/>
          <a:p>
            <a:r>
              <a:rPr lang="en-US" b="1" dirty="0" smtClean="0"/>
              <a:t>C</a:t>
            </a:r>
            <a:endParaRPr lang="cs-CZ" b="1" dirty="0"/>
          </a:p>
        </p:txBody>
      </p:sp>
      <p:sp>
        <p:nvSpPr>
          <p:cNvPr id="9" name="TextovéPole 8"/>
          <p:cNvSpPr txBox="1"/>
          <p:nvPr/>
        </p:nvSpPr>
        <p:spPr>
          <a:xfrm>
            <a:off x="6572264" y="4929198"/>
            <a:ext cx="285752" cy="369332"/>
          </a:xfrm>
          <a:prstGeom prst="rect">
            <a:avLst/>
          </a:prstGeom>
          <a:noFill/>
        </p:spPr>
        <p:txBody>
          <a:bodyPr wrap="square" rtlCol="0">
            <a:spAutoFit/>
          </a:bodyPr>
          <a:lstStyle/>
          <a:p>
            <a:r>
              <a:rPr lang="en-US" b="1" dirty="0" smtClean="0"/>
              <a:t>D</a:t>
            </a:r>
            <a:endParaRPr lang="cs-CZ" b="1" dirty="0"/>
          </a:p>
        </p:txBody>
      </p:sp>
      <p:sp>
        <p:nvSpPr>
          <p:cNvPr id="10" name="TextovéPole 9"/>
          <p:cNvSpPr txBox="1"/>
          <p:nvPr/>
        </p:nvSpPr>
        <p:spPr>
          <a:xfrm>
            <a:off x="8572528" y="4000504"/>
            <a:ext cx="357190" cy="369332"/>
          </a:xfrm>
          <a:prstGeom prst="rect">
            <a:avLst/>
          </a:prstGeom>
          <a:noFill/>
        </p:spPr>
        <p:txBody>
          <a:bodyPr wrap="square" rtlCol="0">
            <a:spAutoFit/>
          </a:bodyPr>
          <a:lstStyle/>
          <a:p>
            <a:r>
              <a:rPr lang="en-US" b="1" dirty="0" smtClean="0"/>
              <a:t>D</a:t>
            </a:r>
            <a:endParaRPr lang="cs-CZ" b="1" dirty="0"/>
          </a:p>
        </p:txBody>
      </p:sp>
      <p:sp>
        <p:nvSpPr>
          <p:cNvPr id="11" name="TextovéPole 10"/>
          <p:cNvSpPr txBox="1"/>
          <p:nvPr/>
        </p:nvSpPr>
        <p:spPr>
          <a:xfrm>
            <a:off x="0" y="5429264"/>
            <a:ext cx="9144000" cy="1477328"/>
          </a:xfrm>
          <a:prstGeom prst="rect">
            <a:avLst/>
          </a:prstGeom>
          <a:noFill/>
        </p:spPr>
        <p:txBody>
          <a:bodyPr wrap="square" rtlCol="0">
            <a:spAutoFit/>
          </a:bodyPr>
          <a:lstStyle/>
          <a:p>
            <a:pPr>
              <a:buFontTx/>
              <a:buChar char="-"/>
            </a:pPr>
            <a:r>
              <a:rPr lang="en-US" dirty="0" smtClean="0"/>
              <a:t> in the sides of the tribune – two passageways preceded by three steps, one passed into a square chamber of disengagement, from which the tribune was reachable or the spaces under the intermediate terrace (</a:t>
            </a:r>
            <a:r>
              <a:rPr lang="en-US" i="1" dirty="0" err="1" smtClean="0"/>
              <a:t>favissae</a:t>
            </a:r>
            <a:r>
              <a:rPr lang="en-US" dirty="0" smtClean="0"/>
              <a:t>)</a:t>
            </a:r>
          </a:p>
          <a:p>
            <a:pPr>
              <a:buFontTx/>
              <a:buChar char="-"/>
            </a:pPr>
            <a:r>
              <a:rPr lang="en-US" dirty="0" smtClean="0"/>
              <a:t> design comes from the need to create a terrace facing directly the forum with no loose of spaces (frontal stairway)</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e rostra.jpg"/>
          <p:cNvPicPr>
            <a:picLocks noChangeAspect="1"/>
          </p:cNvPicPr>
          <p:nvPr/>
        </p:nvPicPr>
        <p:blipFill>
          <a:blip r:embed="rId2"/>
          <a:stretch>
            <a:fillRect/>
          </a:stretch>
        </p:blipFill>
        <p:spPr>
          <a:xfrm>
            <a:off x="285720" y="214290"/>
            <a:ext cx="7286644" cy="3015533"/>
          </a:xfrm>
          <a:prstGeom prst="rect">
            <a:avLst/>
          </a:prstGeom>
        </p:spPr>
      </p:pic>
      <p:pic>
        <p:nvPicPr>
          <p:cNvPr id="3" name="Obrázek 2" descr="temple drawing leptis magna.jpg"/>
          <p:cNvPicPr>
            <a:picLocks noChangeAspect="1"/>
          </p:cNvPicPr>
          <p:nvPr/>
        </p:nvPicPr>
        <p:blipFill>
          <a:blip r:embed="rId3"/>
          <a:stretch>
            <a:fillRect/>
          </a:stretch>
        </p:blipFill>
        <p:spPr>
          <a:xfrm>
            <a:off x="285720" y="3500438"/>
            <a:ext cx="4562856" cy="3090672"/>
          </a:xfrm>
          <a:prstGeom prst="rect">
            <a:avLst/>
          </a:prstGeom>
        </p:spPr>
      </p:pic>
      <p:sp>
        <p:nvSpPr>
          <p:cNvPr id="5" name="Obdélník 4"/>
          <p:cNvSpPr/>
          <p:nvPr/>
        </p:nvSpPr>
        <p:spPr>
          <a:xfrm>
            <a:off x="3000364" y="6215082"/>
            <a:ext cx="21431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428992" y="6072206"/>
            <a:ext cx="21431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071934" y="5857892"/>
            <a:ext cx="21431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429124" y="5715016"/>
            <a:ext cx="21431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5000628" y="3643314"/>
            <a:ext cx="3929090" cy="1477328"/>
          </a:xfrm>
          <a:prstGeom prst="rect">
            <a:avLst/>
          </a:prstGeom>
          <a:noFill/>
        </p:spPr>
        <p:txBody>
          <a:bodyPr wrap="square" rtlCol="0">
            <a:spAutoFit/>
          </a:bodyPr>
          <a:lstStyle/>
          <a:p>
            <a:pPr>
              <a:buFontTx/>
              <a:buChar char="-"/>
            </a:pPr>
            <a:r>
              <a:rPr lang="en-US" dirty="0" smtClean="0"/>
              <a:t>front side of the tribune – a series of rostra sculptured in limestone, one preserved in situ</a:t>
            </a:r>
          </a:p>
          <a:p>
            <a:pPr>
              <a:buFontTx/>
              <a:buChar char="-"/>
            </a:pPr>
            <a:r>
              <a:rPr lang="en-US" dirty="0" smtClean="0"/>
              <a:t> the comparison – the Temple of </a:t>
            </a:r>
            <a:r>
              <a:rPr lang="en-US" dirty="0" err="1" smtClean="0"/>
              <a:t>Divus</a:t>
            </a:r>
            <a:r>
              <a:rPr lang="en-US" dirty="0" smtClean="0"/>
              <a:t> Julius (</a:t>
            </a:r>
            <a:r>
              <a:rPr lang="en-US" dirty="0" err="1" smtClean="0"/>
              <a:t>Hadrianic</a:t>
            </a:r>
            <a:r>
              <a:rPr lang="en-US" dirty="0" smtClean="0"/>
              <a:t> </a:t>
            </a:r>
            <a:r>
              <a:rPr lang="en-US" dirty="0" err="1" smtClean="0"/>
              <a:t>sestertius</a:t>
            </a:r>
            <a:r>
              <a:rPr lang="en-US" dirty="0" smtClean="0"/>
              <a:t>)</a:t>
            </a:r>
            <a:endParaRPr lang="cs-CZ" dirty="0"/>
          </a:p>
        </p:txBody>
      </p:sp>
      <p:sp>
        <p:nvSpPr>
          <p:cNvPr id="10" name="Obdélník 9"/>
          <p:cNvSpPr/>
          <p:nvPr/>
        </p:nvSpPr>
        <p:spPr>
          <a:xfrm>
            <a:off x="6143636" y="2000240"/>
            <a:ext cx="42862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e ionic capital facade.jpg"/>
          <p:cNvPicPr>
            <a:picLocks noChangeAspect="1"/>
          </p:cNvPicPr>
          <p:nvPr/>
        </p:nvPicPr>
        <p:blipFill>
          <a:blip r:embed="rId2"/>
          <a:stretch>
            <a:fillRect/>
          </a:stretch>
        </p:blipFill>
        <p:spPr>
          <a:xfrm>
            <a:off x="0" y="0"/>
            <a:ext cx="2776251" cy="6858000"/>
          </a:xfrm>
          <a:prstGeom prst="rect">
            <a:avLst/>
          </a:prstGeom>
        </p:spPr>
      </p:pic>
      <p:sp>
        <p:nvSpPr>
          <p:cNvPr id="3" name="TextovéPole 2"/>
          <p:cNvSpPr txBox="1"/>
          <p:nvPr/>
        </p:nvSpPr>
        <p:spPr>
          <a:xfrm>
            <a:off x="2857488" y="214290"/>
            <a:ext cx="6286512" cy="2862322"/>
          </a:xfrm>
          <a:prstGeom prst="rect">
            <a:avLst/>
          </a:prstGeom>
          <a:noFill/>
        </p:spPr>
        <p:txBody>
          <a:bodyPr wrap="square" rtlCol="0">
            <a:spAutoFit/>
          </a:bodyPr>
          <a:lstStyle/>
          <a:p>
            <a:pPr>
              <a:buFontTx/>
              <a:buChar char="-"/>
            </a:pPr>
            <a:r>
              <a:rPr lang="en-US" dirty="0" smtClean="0"/>
              <a:t> </a:t>
            </a:r>
            <a:r>
              <a:rPr lang="cs-CZ" dirty="0" smtClean="0"/>
              <a:t>8 x 8 </a:t>
            </a:r>
            <a:r>
              <a:rPr lang="cs-CZ" dirty="0" err="1" smtClean="0"/>
              <a:t>columns</a:t>
            </a:r>
            <a:r>
              <a:rPr lang="cs-CZ" dirty="0" smtClean="0"/>
              <a:t>, </a:t>
            </a:r>
            <a:r>
              <a:rPr lang="cs-CZ" dirty="0" err="1" smtClean="0"/>
              <a:t>semi</a:t>
            </a:r>
            <a:r>
              <a:rPr lang="en-US" dirty="0" smtClean="0"/>
              <a:t> – columns in the corners, attic bases, smooth and tapered shaft, made by drums with a ionic capital</a:t>
            </a:r>
          </a:p>
          <a:p>
            <a:pPr>
              <a:buFontTx/>
              <a:buChar char="-"/>
            </a:pPr>
            <a:endParaRPr lang="en-US" dirty="0" smtClean="0"/>
          </a:p>
          <a:p>
            <a:pPr>
              <a:buFontTx/>
              <a:buChar char="-"/>
            </a:pPr>
            <a:r>
              <a:rPr lang="en-US" dirty="0" smtClean="0"/>
              <a:t> the architrave was made of single blocks, not monolithic (limestone and sandstone are not suitable for monolithic </a:t>
            </a:r>
            <a:r>
              <a:rPr lang="en-US" dirty="0" err="1" smtClean="0"/>
              <a:t>trabeations</a:t>
            </a:r>
            <a:r>
              <a:rPr lang="en-US" dirty="0" smtClean="0"/>
              <a:t>)</a:t>
            </a:r>
          </a:p>
          <a:p>
            <a:pPr>
              <a:buFontTx/>
              <a:buChar char="-"/>
            </a:pPr>
            <a:endParaRPr lang="en-US" dirty="0" smtClean="0"/>
          </a:p>
          <a:p>
            <a:pPr>
              <a:buFontTx/>
              <a:buChar char="-"/>
            </a:pPr>
            <a:r>
              <a:rPr lang="en-US" dirty="0" smtClean="0"/>
              <a:t> Only one block preserved with the upper half of a </a:t>
            </a:r>
            <a:r>
              <a:rPr lang="en-US" i="1" dirty="0" smtClean="0"/>
              <a:t>tabula </a:t>
            </a:r>
            <a:r>
              <a:rPr lang="en-US" i="1" dirty="0" err="1" smtClean="0"/>
              <a:t>ansata</a:t>
            </a:r>
            <a:r>
              <a:rPr lang="en-US" i="1" dirty="0" smtClean="0"/>
              <a:t>  </a:t>
            </a:r>
            <a:r>
              <a:rPr lang="en-US" dirty="0" smtClean="0"/>
              <a:t>(a tablet with dovetail handles, very popular in Rome for votive reliefs)</a:t>
            </a:r>
            <a:endParaRPr lang="cs-CZ" dirty="0"/>
          </a:p>
        </p:txBody>
      </p:sp>
      <p:pic>
        <p:nvPicPr>
          <p:cNvPr id="4" name="Obrázek 3" descr="tabula ansata.jpg"/>
          <p:cNvPicPr>
            <a:picLocks noChangeAspect="1"/>
          </p:cNvPicPr>
          <p:nvPr/>
        </p:nvPicPr>
        <p:blipFill>
          <a:blip r:embed="rId3"/>
          <a:stretch>
            <a:fillRect/>
          </a:stretch>
        </p:blipFill>
        <p:spPr>
          <a:xfrm>
            <a:off x="2928926" y="3071810"/>
            <a:ext cx="6072230" cy="16238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e pediment reconstruction.jpg"/>
          <p:cNvPicPr>
            <a:picLocks noChangeAspect="1"/>
          </p:cNvPicPr>
          <p:nvPr/>
        </p:nvPicPr>
        <p:blipFill>
          <a:blip r:embed="rId2"/>
          <a:stretch>
            <a:fillRect/>
          </a:stretch>
        </p:blipFill>
        <p:spPr>
          <a:xfrm>
            <a:off x="0" y="-1"/>
            <a:ext cx="9144000" cy="2720225"/>
          </a:xfrm>
          <a:prstGeom prst="rect">
            <a:avLst/>
          </a:prstGeom>
        </p:spPr>
      </p:pic>
      <p:pic>
        <p:nvPicPr>
          <p:cNvPr id="3" name="Obrázek 2" descr="temple architrave.jpg"/>
          <p:cNvPicPr>
            <a:picLocks noChangeAspect="1"/>
          </p:cNvPicPr>
          <p:nvPr/>
        </p:nvPicPr>
        <p:blipFill>
          <a:blip r:embed="rId3"/>
          <a:stretch>
            <a:fillRect/>
          </a:stretch>
        </p:blipFill>
        <p:spPr>
          <a:xfrm>
            <a:off x="214282" y="3214686"/>
            <a:ext cx="5072066" cy="3122399"/>
          </a:xfrm>
          <a:prstGeom prst="rect">
            <a:avLst/>
          </a:prstGeom>
        </p:spPr>
      </p:pic>
      <p:pic>
        <p:nvPicPr>
          <p:cNvPr id="5" name="Obrázek 4" descr="tabula ansata fragment.jpg"/>
          <p:cNvPicPr>
            <a:picLocks noChangeAspect="1"/>
          </p:cNvPicPr>
          <p:nvPr/>
        </p:nvPicPr>
        <p:blipFill>
          <a:blip r:embed="rId4"/>
          <a:stretch>
            <a:fillRect/>
          </a:stretch>
        </p:blipFill>
        <p:spPr>
          <a:xfrm>
            <a:off x="6126646" y="3571876"/>
            <a:ext cx="2794486" cy="1357322"/>
          </a:xfrm>
          <a:prstGeom prst="rect">
            <a:avLst/>
          </a:prstGeom>
        </p:spPr>
      </p:pic>
      <p:cxnSp>
        <p:nvCxnSpPr>
          <p:cNvPr id="7" name="Přímá spojovací šipka 6"/>
          <p:cNvCxnSpPr/>
          <p:nvPr/>
        </p:nvCxnSpPr>
        <p:spPr>
          <a:xfrm rot="5400000">
            <a:off x="7393801" y="2035959"/>
            <a:ext cx="1714512" cy="12144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929058" y="2143116"/>
            <a:ext cx="5214942" cy="2585323"/>
          </a:xfrm>
          <a:prstGeom prst="rect">
            <a:avLst/>
          </a:prstGeom>
        </p:spPr>
        <p:txBody>
          <a:bodyPr wrap="square">
            <a:spAutoFit/>
          </a:bodyPr>
          <a:lstStyle/>
          <a:p>
            <a:pPr>
              <a:buFontTx/>
              <a:buChar char="-"/>
            </a:pPr>
            <a:r>
              <a:rPr lang="en-US" dirty="0" smtClean="0"/>
              <a:t>the </a:t>
            </a:r>
            <a:r>
              <a:rPr lang="en-US" i="1" dirty="0" err="1" smtClean="0"/>
              <a:t>cella</a:t>
            </a:r>
            <a:r>
              <a:rPr lang="en-US" dirty="0" smtClean="0"/>
              <a:t> measures 10.30 x 18.55 m with a large podium in the rear as wide as the </a:t>
            </a:r>
            <a:r>
              <a:rPr lang="en-US" i="1" dirty="0" err="1" smtClean="0"/>
              <a:t>cella</a:t>
            </a:r>
            <a:r>
              <a:rPr lang="en-US" dirty="0" smtClean="0"/>
              <a:t> itself, against the rear wall</a:t>
            </a:r>
          </a:p>
          <a:p>
            <a:endParaRPr lang="en-US" dirty="0" smtClean="0"/>
          </a:p>
          <a:p>
            <a:pPr>
              <a:buFontTx/>
              <a:buChar char="-"/>
            </a:pPr>
            <a:r>
              <a:rPr lang="en-US" dirty="0" smtClean="0"/>
              <a:t> the podium covered with marble slabs (</a:t>
            </a:r>
            <a:r>
              <a:rPr lang="en-US" i="1" dirty="0" err="1" smtClean="0"/>
              <a:t>pavonazzetto</a:t>
            </a:r>
            <a:r>
              <a:rPr lang="en-US" i="1" dirty="0" smtClean="0"/>
              <a:t>, </a:t>
            </a:r>
            <a:r>
              <a:rPr lang="en-US" i="1" dirty="0" err="1" smtClean="0"/>
              <a:t>giallo</a:t>
            </a:r>
            <a:r>
              <a:rPr lang="en-US" i="1" dirty="0" smtClean="0"/>
              <a:t> </a:t>
            </a:r>
            <a:r>
              <a:rPr lang="en-US" i="1" dirty="0" err="1" smtClean="0"/>
              <a:t>antico</a:t>
            </a:r>
            <a:r>
              <a:rPr lang="en-US" dirty="0" smtClean="0"/>
              <a:t>, green serpentine)</a:t>
            </a:r>
          </a:p>
          <a:p>
            <a:pPr>
              <a:buFontTx/>
              <a:buChar char="-"/>
            </a:pPr>
            <a:endParaRPr lang="en-US" dirty="0" smtClean="0"/>
          </a:p>
          <a:p>
            <a:pPr>
              <a:buFontTx/>
              <a:buChar char="-"/>
            </a:pPr>
            <a:r>
              <a:rPr lang="en-US" dirty="0" smtClean="0"/>
              <a:t> the </a:t>
            </a:r>
            <a:r>
              <a:rPr lang="en-US" i="1" dirty="0" err="1" smtClean="0"/>
              <a:t>cella</a:t>
            </a:r>
            <a:r>
              <a:rPr lang="en-US" dirty="0" smtClean="0"/>
              <a:t> contains a single room (the three partition walls must have been a further support of the floor)</a:t>
            </a:r>
            <a:endParaRPr lang="cs-CZ" dirty="0"/>
          </a:p>
        </p:txBody>
      </p:sp>
      <p:pic>
        <p:nvPicPr>
          <p:cNvPr id="6" name="Obrázek 5" descr="roma and augustus plan.jpg"/>
          <p:cNvPicPr>
            <a:picLocks noChangeAspect="1"/>
          </p:cNvPicPr>
          <p:nvPr/>
        </p:nvPicPr>
        <p:blipFill>
          <a:blip r:embed="rId2"/>
          <a:stretch>
            <a:fillRect/>
          </a:stretch>
        </p:blipFill>
        <p:spPr>
          <a:xfrm rot="5400000">
            <a:off x="-1188720" y="1403010"/>
            <a:ext cx="6272784" cy="38953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Libya-map-AI.png"/>
          <p:cNvPicPr>
            <a:picLocks noChangeAspect="1"/>
          </p:cNvPicPr>
          <p:nvPr/>
        </p:nvPicPr>
        <p:blipFill>
          <a:blip r:embed="rId2"/>
          <a:srcRect t="2778" r="6942"/>
          <a:stretch>
            <a:fillRect/>
          </a:stretch>
        </p:blipFill>
        <p:spPr>
          <a:xfrm>
            <a:off x="142844" y="357166"/>
            <a:ext cx="5143561" cy="4286280"/>
          </a:xfrm>
          <a:prstGeom prst="rect">
            <a:avLst/>
          </a:prstGeom>
        </p:spPr>
      </p:pic>
      <p:sp>
        <p:nvSpPr>
          <p:cNvPr id="3" name="TextovéPole 2"/>
          <p:cNvSpPr txBox="1"/>
          <p:nvPr/>
        </p:nvSpPr>
        <p:spPr>
          <a:xfrm>
            <a:off x="5286380" y="285728"/>
            <a:ext cx="3643338" cy="4801314"/>
          </a:xfrm>
          <a:prstGeom prst="rect">
            <a:avLst/>
          </a:prstGeom>
          <a:noFill/>
        </p:spPr>
        <p:txBody>
          <a:bodyPr wrap="square" rtlCol="0">
            <a:spAutoFit/>
          </a:bodyPr>
          <a:lstStyle/>
          <a:p>
            <a:pPr>
              <a:buFontTx/>
              <a:buChar char="-"/>
            </a:pPr>
            <a:r>
              <a:rPr lang="en-US" dirty="0" smtClean="0"/>
              <a:t> </a:t>
            </a:r>
            <a:r>
              <a:rPr lang="cs-CZ" dirty="0" err="1" smtClean="0"/>
              <a:t>North</a:t>
            </a:r>
            <a:r>
              <a:rPr lang="cs-CZ" dirty="0" smtClean="0"/>
              <a:t> </a:t>
            </a:r>
            <a:r>
              <a:rPr lang="cs-CZ" dirty="0" err="1" smtClean="0"/>
              <a:t>Africa</a:t>
            </a:r>
            <a:r>
              <a:rPr lang="en-US" dirty="0" smtClean="0"/>
              <a:t> – most of the country in the Sahara desert</a:t>
            </a:r>
          </a:p>
          <a:p>
            <a:pPr>
              <a:buFontTx/>
              <a:buChar char="-"/>
            </a:pPr>
            <a:r>
              <a:rPr lang="en-US" dirty="0"/>
              <a:t> </a:t>
            </a:r>
            <a:r>
              <a:rPr lang="en-US" dirty="0" smtClean="0"/>
              <a:t>population: along the coast and its immediate hinterland</a:t>
            </a:r>
          </a:p>
          <a:p>
            <a:pPr>
              <a:buFontTx/>
              <a:buChar char="-"/>
            </a:pPr>
            <a:r>
              <a:rPr lang="en-US" dirty="0"/>
              <a:t> </a:t>
            </a:r>
            <a:r>
              <a:rPr lang="en-US" dirty="0" smtClean="0"/>
              <a:t>Tripoli – the capital</a:t>
            </a:r>
          </a:p>
          <a:p>
            <a:pPr>
              <a:buFontTx/>
              <a:buChar char="-"/>
            </a:pPr>
            <a:r>
              <a:rPr lang="en-US" dirty="0"/>
              <a:t> </a:t>
            </a:r>
            <a:r>
              <a:rPr lang="en-US" dirty="0" smtClean="0"/>
              <a:t>3 historical regions:</a:t>
            </a:r>
          </a:p>
          <a:p>
            <a:r>
              <a:rPr lang="en-US" dirty="0"/>
              <a:t>	</a:t>
            </a:r>
            <a:r>
              <a:rPr lang="en-US" dirty="0" smtClean="0"/>
              <a:t>a) Tripolitania</a:t>
            </a:r>
          </a:p>
          <a:p>
            <a:r>
              <a:rPr lang="en-US" dirty="0"/>
              <a:t>	</a:t>
            </a:r>
            <a:r>
              <a:rPr lang="en-US" dirty="0" smtClean="0"/>
              <a:t>b) Cyrenaica</a:t>
            </a:r>
          </a:p>
          <a:p>
            <a:r>
              <a:rPr lang="en-US" dirty="0"/>
              <a:t>	</a:t>
            </a:r>
            <a:r>
              <a:rPr lang="en-US" dirty="0" smtClean="0"/>
              <a:t>c) Fezzan</a:t>
            </a:r>
          </a:p>
          <a:p>
            <a:pPr>
              <a:buFontTx/>
              <a:buChar char="-"/>
            </a:pPr>
            <a:r>
              <a:rPr lang="en-US" dirty="0"/>
              <a:t> </a:t>
            </a:r>
            <a:r>
              <a:rPr lang="en-US" dirty="0" smtClean="0"/>
              <a:t>Two languages: Greek and Punic</a:t>
            </a:r>
          </a:p>
          <a:p>
            <a:pPr>
              <a:buFontTx/>
              <a:buChar char="-"/>
            </a:pPr>
            <a:r>
              <a:rPr lang="en-US" dirty="0"/>
              <a:t> </a:t>
            </a:r>
            <a:r>
              <a:rPr lang="en-US" dirty="0" smtClean="0"/>
              <a:t>History:</a:t>
            </a:r>
          </a:p>
          <a:p>
            <a:r>
              <a:rPr lang="en-US" dirty="0"/>
              <a:t>t</a:t>
            </a:r>
            <a:r>
              <a:rPr lang="en-US" dirty="0" smtClean="0"/>
              <a:t>rading post – Phoenicians</a:t>
            </a:r>
          </a:p>
          <a:p>
            <a:r>
              <a:rPr lang="en-US" b="1" dirty="0" smtClean="0"/>
              <a:t>Cyrenaica</a:t>
            </a:r>
          </a:p>
          <a:p>
            <a:r>
              <a:rPr lang="en-US" dirty="0" smtClean="0"/>
              <a:t>630 BC – Greek colonization – city Cyrene – Persians – Alexander the Great – Ptolemaic kingdom</a:t>
            </a:r>
          </a:p>
          <a:p>
            <a:endParaRPr lang="en-US" dirty="0" smtClean="0"/>
          </a:p>
        </p:txBody>
      </p:sp>
      <p:sp>
        <p:nvSpPr>
          <p:cNvPr id="4" name="TextovéPole 3"/>
          <p:cNvSpPr txBox="1"/>
          <p:nvPr/>
        </p:nvSpPr>
        <p:spPr>
          <a:xfrm>
            <a:off x="0" y="4826675"/>
            <a:ext cx="9144000" cy="1754326"/>
          </a:xfrm>
          <a:prstGeom prst="rect">
            <a:avLst/>
          </a:prstGeom>
          <a:noFill/>
        </p:spPr>
        <p:txBody>
          <a:bodyPr wrap="square" rtlCol="0">
            <a:spAutoFit/>
          </a:bodyPr>
          <a:lstStyle/>
          <a:p>
            <a:r>
              <a:rPr lang="en-US" b="1" dirty="0" smtClean="0"/>
              <a:t>Tripolitania</a:t>
            </a:r>
          </a:p>
          <a:p>
            <a:r>
              <a:rPr lang="en-US" dirty="0" smtClean="0"/>
              <a:t>5</a:t>
            </a:r>
            <a:r>
              <a:rPr lang="en-US" baseline="30000" dirty="0" smtClean="0"/>
              <a:t>th</a:t>
            </a:r>
            <a:r>
              <a:rPr lang="en-US" dirty="0" smtClean="0"/>
              <a:t> c. BC – Carthage – hegemony across most of the North Africa – fall of Carthage – </a:t>
            </a:r>
            <a:r>
              <a:rPr lang="en-US" dirty="0" err="1" smtClean="0"/>
              <a:t>Numidian</a:t>
            </a:r>
            <a:r>
              <a:rPr lang="en-US" dirty="0" smtClean="0"/>
              <a:t> kings – Roman empire as a province Africa Nova with Crete –golden age 2</a:t>
            </a:r>
            <a:r>
              <a:rPr lang="en-US" baseline="30000" dirty="0" smtClean="0"/>
              <a:t>nd</a:t>
            </a:r>
            <a:r>
              <a:rPr lang="en-US" dirty="0" smtClean="0"/>
              <a:t> and 3</a:t>
            </a:r>
            <a:r>
              <a:rPr lang="en-US" baseline="30000" dirty="0" smtClean="0"/>
              <a:t>rd</a:t>
            </a:r>
            <a:r>
              <a:rPr lang="en-US" dirty="0" smtClean="0"/>
              <a:t> c. AD</a:t>
            </a:r>
          </a:p>
          <a:p>
            <a:r>
              <a:rPr lang="en-US" b="1" dirty="0" smtClean="0"/>
              <a:t>Fezzan</a:t>
            </a:r>
          </a:p>
          <a:p>
            <a:r>
              <a:rPr lang="en-US" dirty="0" smtClean="0"/>
              <a:t>5</a:t>
            </a:r>
            <a:r>
              <a:rPr lang="en-US" baseline="30000" dirty="0" smtClean="0"/>
              <a:t>th</a:t>
            </a:r>
            <a:r>
              <a:rPr lang="en-US" dirty="0" smtClean="0"/>
              <a:t> c. BC – 5</a:t>
            </a:r>
            <a:r>
              <a:rPr lang="en-US" baseline="30000" dirty="0" smtClean="0"/>
              <a:t>th</a:t>
            </a:r>
            <a:r>
              <a:rPr lang="en-US" dirty="0" smtClean="0"/>
              <a:t> c. AD – </a:t>
            </a:r>
            <a:r>
              <a:rPr lang="en-US" dirty="0" err="1" smtClean="0"/>
              <a:t>Garamantiam</a:t>
            </a:r>
            <a:r>
              <a:rPr lang="en-US" dirty="0" smtClean="0"/>
              <a:t> Empire – operated trans-</a:t>
            </a:r>
            <a:r>
              <a:rPr lang="en-US" dirty="0" err="1" smtClean="0"/>
              <a:t>saharan</a:t>
            </a:r>
            <a:r>
              <a:rPr lang="en-US" dirty="0" smtClean="0"/>
              <a:t> trade routes between Carthage and the Roman Empire and </a:t>
            </a:r>
            <a:r>
              <a:rPr lang="en-US" dirty="0" err="1" smtClean="0"/>
              <a:t>Sahelian</a:t>
            </a:r>
            <a:r>
              <a:rPr lang="en-US" dirty="0" smtClean="0"/>
              <a:t> states of west and central Africa</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801314"/>
          </a:xfrm>
          <a:prstGeom prst="rect">
            <a:avLst/>
          </a:prstGeom>
          <a:noFill/>
        </p:spPr>
        <p:txBody>
          <a:bodyPr wrap="square" rtlCol="0">
            <a:spAutoFit/>
          </a:bodyPr>
          <a:lstStyle/>
          <a:p>
            <a:r>
              <a:rPr lang="en-US" b="1" dirty="0" smtClean="0"/>
              <a:t>Phase I – </a:t>
            </a:r>
            <a:r>
              <a:rPr lang="en-US" b="1" dirty="0" err="1" smtClean="0"/>
              <a:t>Tiberian</a:t>
            </a:r>
            <a:r>
              <a:rPr lang="en-US" b="1" dirty="0" smtClean="0"/>
              <a:t> period</a:t>
            </a:r>
          </a:p>
          <a:p>
            <a:pPr>
              <a:buFontTx/>
              <a:buChar char="-"/>
            </a:pPr>
            <a:r>
              <a:rPr lang="en-US" dirty="0" smtClean="0"/>
              <a:t>large description above the doorway in limestone, found during excavations</a:t>
            </a:r>
          </a:p>
          <a:p>
            <a:pPr>
              <a:buFontTx/>
              <a:buChar char="-"/>
            </a:pPr>
            <a:r>
              <a:rPr lang="en-US" dirty="0" smtClean="0"/>
              <a:t> neo-</a:t>
            </a:r>
            <a:r>
              <a:rPr lang="en-US" dirty="0" err="1" smtClean="0"/>
              <a:t>punic</a:t>
            </a:r>
            <a:r>
              <a:rPr lang="en-US" dirty="0" smtClean="0"/>
              <a:t> inscription</a:t>
            </a:r>
          </a:p>
          <a:p>
            <a:pPr>
              <a:buFontTx/>
              <a:buChar char="-"/>
            </a:pPr>
            <a:endParaRPr lang="en-US" dirty="0" smtClean="0"/>
          </a:p>
          <a:p>
            <a:r>
              <a:rPr lang="en-US" dirty="0" smtClean="0"/>
              <a:t>	</a:t>
            </a:r>
            <a:r>
              <a:rPr lang="en-US" i="1" dirty="0" smtClean="0"/>
              <a:t>…the statues of the god </a:t>
            </a:r>
            <a:r>
              <a:rPr lang="en-US" i="1" dirty="0" err="1" smtClean="0"/>
              <a:t>Augus</a:t>
            </a:r>
            <a:r>
              <a:rPr lang="en-US" i="1" dirty="0" smtClean="0"/>
              <a:t>]</a:t>
            </a:r>
            <a:r>
              <a:rPr lang="en-US" i="1" dirty="0" err="1" smtClean="0"/>
              <a:t>tus</a:t>
            </a:r>
            <a:r>
              <a:rPr lang="en-US" i="1" dirty="0" smtClean="0"/>
              <a:t> and of Rome and of Tiberius Augustus and of Julia 	Augusta and of </a:t>
            </a:r>
            <a:r>
              <a:rPr lang="en-US" i="1" dirty="0" err="1" smtClean="0"/>
              <a:t>Germanicus</a:t>
            </a:r>
            <a:r>
              <a:rPr lang="en-US" i="1" dirty="0" smtClean="0"/>
              <a:t> and of Drusus Caesar and of </a:t>
            </a:r>
            <a:r>
              <a:rPr lang="en-US" i="1" dirty="0" err="1" smtClean="0"/>
              <a:t>Agrippin</a:t>
            </a:r>
            <a:r>
              <a:rPr lang="en-US" i="1" dirty="0" smtClean="0"/>
              <a:t>[a, the wife of] 	</a:t>
            </a:r>
            <a:r>
              <a:rPr lang="en-US" i="1" dirty="0" err="1" smtClean="0"/>
              <a:t>Germanicus</a:t>
            </a:r>
            <a:r>
              <a:rPr lang="en-US" i="1" dirty="0" smtClean="0"/>
              <a:t> and [of </a:t>
            </a:r>
            <a:r>
              <a:rPr lang="en-US" i="1" dirty="0" err="1" smtClean="0"/>
              <a:t>Livia</a:t>
            </a:r>
            <a:r>
              <a:rPr lang="en-US" i="1" dirty="0" smtClean="0"/>
              <a:t> the wife of </a:t>
            </a:r>
            <a:r>
              <a:rPr lang="en-US" i="1" dirty="0" err="1" smtClean="0"/>
              <a:t>Dru</a:t>
            </a:r>
            <a:r>
              <a:rPr lang="en-US" i="1" dirty="0" smtClean="0"/>
              <a:t>]us and of Antonia the [mother of 	Ger]</a:t>
            </a:r>
            <a:r>
              <a:rPr lang="en-US" i="1" dirty="0" err="1" smtClean="0"/>
              <a:t>manicus</a:t>
            </a:r>
            <a:r>
              <a:rPr lang="en-US" i="1" dirty="0" smtClean="0"/>
              <a:t> and of </a:t>
            </a:r>
            <a:r>
              <a:rPr lang="en-US" i="1" dirty="0" err="1" smtClean="0"/>
              <a:t>Agrippin</a:t>
            </a:r>
            <a:r>
              <a:rPr lang="en-US" i="1" dirty="0" smtClean="0"/>
              <a:t>[a the mother of ] Drusus and the collection of statues of 	the god Augustus and the throne of the statue of the god Augustus</a:t>
            </a:r>
          </a:p>
          <a:p>
            <a:endParaRPr lang="en-US" i="1" dirty="0" smtClean="0"/>
          </a:p>
          <a:p>
            <a:r>
              <a:rPr lang="en-US" i="1" dirty="0" smtClean="0"/>
              <a:t>	…of the statue of the god] Augustus and the vestments of the statues of </a:t>
            </a:r>
            <a:r>
              <a:rPr lang="en-US" i="1" dirty="0" err="1" smtClean="0"/>
              <a:t>Germanicus</a:t>
            </a:r>
            <a:r>
              <a:rPr lang="en-US" i="1" dirty="0" smtClean="0"/>
              <a:t> 	and of Drusus </a:t>
            </a:r>
            <a:r>
              <a:rPr lang="en-US" i="1" dirty="0" err="1" smtClean="0"/>
              <a:t>Caes</a:t>
            </a:r>
            <a:r>
              <a:rPr lang="en-US" i="1" dirty="0" smtClean="0"/>
              <a:t>[</a:t>
            </a:r>
            <a:r>
              <a:rPr lang="en-US" i="1" dirty="0" err="1" smtClean="0"/>
              <a:t>ar</a:t>
            </a:r>
            <a:r>
              <a:rPr lang="en-US" i="1" dirty="0" smtClean="0"/>
              <a:t>]… for Tiberius Caesar and the </a:t>
            </a:r>
            <a:r>
              <a:rPr lang="en-US" i="1" dirty="0" err="1" smtClean="0"/>
              <a:t>quadriga</a:t>
            </a:r>
            <a:r>
              <a:rPr lang="en-US" i="1" dirty="0" smtClean="0"/>
              <a:t> of [</a:t>
            </a:r>
            <a:r>
              <a:rPr lang="en-US" i="1" dirty="0" err="1" smtClean="0"/>
              <a:t>Germani</a:t>
            </a:r>
            <a:r>
              <a:rPr lang="en-US" i="1" dirty="0" smtClean="0"/>
              <a:t>]</a:t>
            </a:r>
            <a:r>
              <a:rPr lang="en-US" i="1" dirty="0" err="1" smtClean="0"/>
              <a:t>cus</a:t>
            </a:r>
            <a:r>
              <a:rPr lang="en-US" i="1" dirty="0" smtClean="0"/>
              <a:t> and of 	Drusus C[</a:t>
            </a:r>
            <a:r>
              <a:rPr lang="en-US" i="1" dirty="0" err="1" smtClean="0"/>
              <a:t>aesar</a:t>
            </a:r>
            <a:r>
              <a:rPr lang="en-US" i="1" dirty="0" smtClean="0"/>
              <a:t>] and the bronze doors and the ceiling of the </a:t>
            </a:r>
            <a:r>
              <a:rPr lang="en-US" i="1" dirty="0" err="1" smtClean="0"/>
              <a:t>portic</a:t>
            </a:r>
            <a:r>
              <a:rPr lang="en-US" i="1" dirty="0" smtClean="0"/>
              <a:t>[o and the] 	forecourt of the </a:t>
            </a:r>
            <a:r>
              <a:rPr lang="en-US" i="1" dirty="0" err="1" smtClean="0"/>
              <a:t>sancturary</a:t>
            </a:r>
            <a:r>
              <a:rPr lang="en-US" i="1" dirty="0" smtClean="0"/>
              <a:t> and the porticos, they were taken up at the expanse ..., 	the </a:t>
            </a:r>
            <a:r>
              <a:rPr lang="en-US" i="1" dirty="0" err="1" smtClean="0"/>
              <a:t>sufets</a:t>
            </a:r>
            <a:r>
              <a:rPr lang="en-US" i="1" dirty="0" smtClean="0"/>
              <a:t> being </a:t>
            </a:r>
            <a:r>
              <a:rPr lang="en-US" i="1" dirty="0" err="1" smtClean="0"/>
              <a:t>Baliton</a:t>
            </a:r>
            <a:r>
              <a:rPr lang="en-US" i="1" dirty="0" smtClean="0"/>
              <a:t>, the son of Hanno G… </a:t>
            </a:r>
            <a:r>
              <a:rPr lang="en-US" i="1" dirty="0" err="1" smtClean="0"/>
              <a:t>Saturninus</a:t>
            </a:r>
            <a:r>
              <a:rPr lang="en-US" i="1" dirty="0" smtClean="0"/>
              <a:t> and </a:t>
            </a:r>
            <a:r>
              <a:rPr lang="en-US" i="1" dirty="0" err="1" smtClean="0"/>
              <a:t>Bodmelqart</a:t>
            </a:r>
            <a:r>
              <a:rPr lang="en-US" i="1" dirty="0" smtClean="0"/>
              <a:t>, the son of 	</a:t>
            </a:r>
            <a:r>
              <a:rPr lang="en-US" i="1" dirty="0" err="1" smtClean="0"/>
              <a:t>Bodmelqart</a:t>
            </a:r>
            <a:r>
              <a:rPr lang="en-US" i="1" dirty="0" smtClean="0"/>
              <a:t> </a:t>
            </a:r>
            <a:r>
              <a:rPr lang="en-US" i="1" dirty="0" err="1" smtClean="0"/>
              <a:t>Tapapi</a:t>
            </a:r>
            <a:r>
              <a:rPr lang="en-US" i="1" dirty="0" smtClean="0"/>
              <a:t> …</a:t>
            </a:r>
            <a:r>
              <a:rPr lang="en-US" i="1" dirty="0" err="1" smtClean="0"/>
              <a:t>riculus</a:t>
            </a:r>
            <a:r>
              <a:rPr lang="en-US" i="1" dirty="0" smtClean="0"/>
              <a:t>.</a:t>
            </a:r>
          </a:p>
          <a:p>
            <a:endParaRPr lang="en-US" i="1" dirty="0" smtClean="0"/>
          </a:p>
        </p:txBody>
      </p:sp>
      <p:pic>
        <p:nvPicPr>
          <p:cNvPr id="3" name="Obrázek 2" descr="temple inscription.jpg"/>
          <p:cNvPicPr>
            <a:picLocks noChangeAspect="1"/>
          </p:cNvPicPr>
          <p:nvPr/>
        </p:nvPicPr>
        <p:blipFill>
          <a:blip r:embed="rId2"/>
          <a:stretch>
            <a:fillRect/>
          </a:stretch>
        </p:blipFill>
        <p:spPr>
          <a:xfrm>
            <a:off x="4929190" y="4244774"/>
            <a:ext cx="3857620" cy="261322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4643438" cy="4801314"/>
          </a:xfrm>
          <a:prstGeom prst="rect">
            <a:avLst/>
          </a:prstGeom>
          <a:noFill/>
        </p:spPr>
        <p:txBody>
          <a:bodyPr wrap="square" rtlCol="0">
            <a:spAutoFit/>
          </a:bodyPr>
          <a:lstStyle/>
          <a:p>
            <a:r>
              <a:rPr lang="en-US" u="sng" dirty="0" smtClean="0"/>
              <a:t>The statues listed in the inscription:</a:t>
            </a:r>
          </a:p>
          <a:p>
            <a:pPr marL="342900" indent="-342900">
              <a:buAutoNum type="arabicPeriod"/>
            </a:pPr>
            <a:r>
              <a:rPr lang="en-US" dirty="0" err="1" smtClean="0"/>
              <a:t>Divus</a:t>
            </a:r>
            <a:r>
              <a:rPr lang="en-US" dirty="0" smtClean="0"/>
              <a:t> Augustus (head)</a:t>
            </a:r>
          </a:p>
          <a:p>
            <a:pPr marL="342900" indent="-342900">
              <a:buAutoNum type="arabicPeriod"/>
            </a:pPr>
            <a:r>
              <a:rPr lang="en-US" dirty="0" smtClean="0"/>
              <a:t>Rome (head)</a:t>
            </a:r>
          </a:p>
          <a:p>
            <a:pPr marL="342900" indent="-342900">
              <a:buAutoNum type="arabicPeriod"/>
            </a:pPr>
            <a:r>
              <a:rPr lang="en-US" dirty="0" smtClean="0"/>
              <a:t>Tiberius Augustus (head)</a:t>
            </a:r>
          </a:p>
          <a:p>
            <a:pPr marL="342900" indent="-342900">
              <a:buAutoNum type="arabicPeriod"/>
            </a:pPr>
            <a:r>
              <a:rPr lang="en-US" dirty="0" smtClean="0"/>
              <a:t>Julia Augusta [</a:t>
            </a:r>
            <a:r>
              <a:rPr lang="en-US" dirty="0" err="1" smtClean="0"/>
              <a:t>Livia</a:t>
            </a:r>
            <a:r>
              <a:rPr lang="en-US" dirty="0" smtClean="0"/>
              <a:t>] (head)</a:t>
            </a:r>
          </a:p>
          <a:p>
            <a:pPr marL="342900" indent="-342900">
              <a:buAutoNum type="arabicPeriod"/>
            </a:pPr>
            <a:r>
              <a:rPr lang="en-US" dirty="0" err="1" smtClean="0"/>
              <a:t>Germanicus</a:t>
            </a:r>
            <a:r>
              <a:rPr lang="en-US" dirty="0" smtClean="0"/>
              <a:t>’ mother Antonia (complete standing statue)</a:t>
            </a:r>
          </a:p>
          <a:p>
            <a:pPr marL="342900" indent="-342900">
              <a:buAutoNum type="arabicPeriod"/>
            </a:pPr>
            <a:r>
              <a:rPr lang="en-US" dirty="0" err="1" smtClean="0"/>
              <a:t>Germanicus’wife</a:t>
            </a:r>
            <a:r>
              <a:rPr lang="en-US" dirty="0" smtClean="0"/>
              <a:t> Agrippina [</a:t>
            </a:r>
            <a:r>
              <a:rPr lang="en-US" dirty="0" err="1" smtClean="0"/>
              <a:t>Maior</a:t>
            </a:r>
            <a:r>
              <a:rPr lang="en-US" dirty="0" smtClean="0"/>
              <a:t>] (complete standing statue)</a:t>
            </a:r>
          </a:p>
          <a:p>
            <a:pPr marL="342900" indent="-342900">
              <a:buAutoNum type="arabicPeriod"/>
            </a:pPr>
            <a:r>
              <a:rPr lang="en-US" dirty="0" err="1" smtClean="0"/>
              <a:t>Germanicus</a:t>
            </a:r>
            <a:r>
              <a:rPr lang="en-US" dirty="0" smtClean="0"/>
              <a:t> (head in the round)</a:t>
            </a:r>
          </a:p>
          <a:p>
            <a:pPr marL="342900" indent="-342900">
              <a:buAutoNum type="arabicPeriod"/>
            </a:pPr>
            <a:r>
              <a:rPr lang="en-US" dirty="0" err="1" smtClean="0"/>
              <a:t>Quadriga</a:t>
            </a:r>
            <a:endParaRPr lang="en-US" dirty="0" smtClean="0"/>
          </a:p>
          <a:p>
            <a:pPr marL="342900" indent="-342900">
              <a:buAutoNum type="arabicPeriod"/>
            </a:pPr>
            <a:r>
              <a:rPr lang="en-US" dirty="0" err="1" smtClean="0"/>
              <a:t>Quadriga</a:t>
            </a:r>
            <a:endParaRPr lang="en-US" dirty="0" smtClean="0"/>
          </a:p>
          <a:p>
            <a:pPr marL="342900" indent="-342900">
              <a:buAutoNum type="arabicPeriod"/>
            </a:pPr>
            <a:r>
              <a:rPr lang="en-US" dirty="0" smtClean="0"/>
              <a:t>Drusus [Minor] Caesar (head in the round)</a:t>
            </a:r>
          </a:p>
          <a:p>
            <a:pPr marL="342900" indent="-342900">
              <a:buAutoNum type="arabicPeriod"/>
            </a:pPr>
            <a:r>
              <a:rPr lang="en-US" dirty="0" smtClean="0"/>
              <a:t>Drusus [Minor] Caesar’s wife </a:t>
            </a:r>
            <a:r>
              <a:rPr lang="en-US" dirty="0" err="1" smtClean="0"/>
              <a:t>Livia</a:t>
            </a:r>
            <a:r>
              <a:rPr lang="en-US" dirty="0" smtClean="0"/>
              <a:t> [</a:t>
            </a:r>
            <a:r>
              <a:rPr lang="en-US" dirty="0" err="1" smtClean="0"/>
              <a:t>Livilla</a:t>
            </a:r>
            <a:r>
              <a:rPr lang="en-US" dirty="0" smtClean="0"/>
              <a:t>]</a:t>
            </a:r>
          </a:p>
          <a:p>
            <a:pPr marL="342900" indent="-342900">
              <a:buAutoNum type="arabicPeriod"/>
            </a:pPr>
            <a:r>
              <a:rPr lang="en-US" dirty="0" smtClean="0"/>
              <a:t>Drusus [Minor] Caesar’s mother </a:t>
            </a:r>
            <a:r>
              <a:rPr lang="en-US" dirty="0" err="1" smtClean="0"/>
              <a:t>Vipsania</a:t>
            </a:r>
            <a:r>
              <a:rPr lang="en-US" dirty="0" smtClean="0"/>
              <a:t> Agrippina (head in the round)</a:t>
            </a:r>
          </a:p>
          <a:p>
            <a:pPr marL="342900" indent="-342900"/>
            <a:endParaRPr lang="en-US" dirty="0" smtClean="0"/>
          </a:p>
        </p:txBody>
      </p:sp>
      <p:sp>
        <p:nvSpPr>
          <p:cNvPr id="3" name="TextovéPole 2"/>
          <p:cNvSpPr txBox="1"/>
          <p:nvPr/>
        </p:nvSpPr>
        <p:spPr>
          <a:xfrm>
            <a:off x="0" y="4857760"/>
            <a:ext cx="9144000" cy="2585323"/>
          </a:xfrm>
          <a:prstGeom prst="rect">
            <a:avLst/>
          </a:prstGeom>
          <a:noFill/>
        </p:spPr>
        <p:txBody>
          <a:bodyPr wrap="square" rtlCol="0">
            <a:spAutoFit/>
          </a:bodyPr>
          <a:lstStyle/>
          <a:p>
            <a:pPr marL="342900" indent="-342900">
              <a:buFontTx/>
              <a:buChar char="-"/>
            </a:pPr>
            <a:r>
              <a:rPr lang="en-US" dirty="0" err="1" smtClean="0"/>
              <a:t>quadriga</a:t>
            </a:r>
            <a:r>
              <a:rPr lang="en-US" dirty="0" smtClean="0"/>
              <a:t>: for </a:t>
            </a:r>
            <a:r>
              <a:rPr lang="en-US" dirty="0" err="1" smtClean="0"/>
              <a:t>Germanicus</a:t>
            </a:r>
            <a:r>
              <a:rPr lang="en-US" dirty="0" smtClean="0"/>
              <a:t> and Drusus Caesar, only several blocks of the base found, some of them inscribed, the </a:t>
            </a:r>
            <a:r>
              <a:rPr lang="en-US" dirty="0" err="1" smtClean="0"/>
              <a:t>quadriga</a:t>
            </a:r>
            <a:r>
              <a:rPr lang="en-US" dirty="0" smtClean="0"/>
              <a:t> must have been in bronze, 1.5 times larger than life-size, total width 5.30 m, coherent width the space between the two rostra in the middle</a:t>
            </a:r>
          </a:p>
          <a:p>
            <a:pPr marL="342900" indent="-342900">
              <a:buFontTx/>
              <a:buChar char="-"/>
            </a:pPr>
            <a:r>
              <a:rPr lang="en-US" dirty="0" smtClean="0"/>
              <a:t>all statues are in the Museum of Tripoli, they were studied in the 40’s on the base of the list of the dedicatory inscription</a:t>
            </a:r>
          </a:p>
          <a:p>
            <a:pPr marL="342900" indent="-342900">
              <a:buFontTx/>
              <a:buChar char="-"/>
            </a:pPr>
            <a:r>
              <a:rPr lang="en-US" dirty="0" smtClean="0"/>
              <a:t>The heads of the acroliths 1-4 are all partially empty inside (the same technique of assembling the statue of Genius </a:t>
            </a:r>
            <a:r>
              <a:rPr lang="en-US" dirty="0" err="1" smtClean="0"/>
              <a:t>Augusti</a:t>
            </a:r>
            <a:r>
              <a:rPr lang="en-US" dirty="0" smtClean="0"/>
              <a:t> in the Hall of the Colossus)</a:t>
            </a:r>
          </a:p>
          <a:p>
            <a:pPr marL="342900" indent="-342900">
              <a:buFontTx/>
              <a:buChar char="-"/>
            </a:pPr>
            <a:endParaRPr lang="cs-CZ" dirty="0" smtClean="0"/>
          </a:p>
          <a:p>
            <a:endParaRPr lang="cs-CZ" dirty="0"/>
          </a:p>
        </p:txBody>
      </p:sp>
      <p:pic>
        <p:nvPicPr>
          <p:cNvPr id="4" name="Obrázek 3" descr="temple fragments statues.jpg"/>
          <p:cNvPicPr>
            <a:picLocks noChangeAspect="1"/>
          </p:cNvPicPr>
          <p:nvPr/>
        </p:nvPicPr>
        <p:blipFill>
          <a:blip r:embed="rId2"/>
          <a:stretch>
            <a:fillRect/>
          </a:stretch>
        </p:blipFill>
        <p:spPr>
          <a:xfrm>
            <a:off x="4377549" y="214290"/>
            <a:ext cx="4766451" cy="46434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14290"/>
            <a:ext cx="9144000" cy="1477328"/>
          </a:xfrm>
          <a:prstGeom prst="rect">
            <a:avLst/>
          </a:prstGeom>
          <a:noFill/>
        </p:spPr>
        <p:txBody>
          <a:bodyPr wrap="square" rtlCol="0">
            <a:spAutoFit/>
          </a:bodyPr>
          <a:lstStyle/>
          <a:p>
            <a:r>
              <a:rPr lang="en-US" dirty="0" smtClean="0"/>
              <a:t>- internal dimensions of the </a:t>
            </a:r>
            <a:r>
              <a:rPr lang="en-US" i="1" dirty="0" err="1" smtClean="0"/>
              <a:t>cella</a:t>
            </a:r>
            <a:r>
              <a:rPr lang="en-US" dirty="0" smtClean="0"/>
              <a:t> are 17.25 x 8.70 m, the base against the rear wall was 2.06 m deep, housed the acroliths of </a:t>
            </a:r>
            <a:r>
              <a:rPr lang="en-US" b="1" dirty="0" smtClean="0"/>
              <a:t>Augustus and Rome </a:t>
            </a:r>
            <a:r>
              <a:rPr lang="en-US" dirty="0" smtClean="0"/>
              <a:t>only (4:1), Tiberius and </a:t>
            </a:r>
            <a:r>
              <a:rPr lang="en-US" dirty="0" err="1" smtClean="0"/>
              <a:t>Livia</a:t>
            </a:r>
            <a:r>
              <a:rPr lang="en-US" dirty="0" smtClean="0"/>
              <a:t> outside (not enough room)</a:t>
            </a:r>
          </a:p>
          <a:p>
            <a:r>
              <a:rPr lang="en-US" dirty="0" smtClean="0"/>
              <a:t>- dimensions of Augustus 3.50 m wide, 7.60 m high</a:t>
            </a:r>
          </a:p>
          <a:p>
            <a:pPr marL="342900" indent="-342900"/>
            <a:endParaRPr lang="cs-CZ" dirty="0"/>
          </a:p>
        </p:txBody>
      </p:sp>
      <p:pic>
        <p:nvPicPr>
          <p:cNvPr id="3" name="Obrázek 2" descr="temple acrolith cella.jpg"/>
          <p:cNvPicPr>
            <a:picLocks noChangeAspect="1"/>
          </p:cNvPicPr>
          <p:nvPr/>
        </p:nvPicPr>
        <p:blipFill>
          <a:blip r:embed="rId2"/>
          <a:stretch>
            <a:fillRect/>
          </a:stretch>
        </p:blipFill>
        <p:spPr>
          <a:xfrm>
            <a:off x="2285984" y="1928802"/>
            <a:ext cx="4572032" cy="3390034"/>
          </a:xfrm>
          <a:prstGeom prst="rect">
            <a:avLst/>
          </a:prstGeom>
        </p:spPr>
      </p:pic>
      <p:pic>
        <p:nvPicPr>
          <p:cNvPr id="4" name="Obrázek 3" descr="temple augustus.jpg"/>
          <p:cNvPicPr>
            <a:picLocks noChangeAspect="1"/>
          </p:cNvPicPr>
          <p:nvPr/>
        </p:nvPicPr>
        <p:blipFill>
          <a:blip r:embed="rId3"/>
          <a:stretch>
            <a:fillRect/>
          </a:stretch>
        </p:blipFill>
        <p:spPr>
          <a:xfrm>
            <a:off x="6643702" y="3214686"/>
            <a:ext cx="2392721" cy="3500462"/>
          </a:xfrm>
          <a:prstGeom prst="rect">
            <a:avLst/>
          </a:prstGeom>
        </p:spPr>
      </p:pic>
      <p:pic>
        <p:nvPicPr>
          <p:cNvPr id="5" name="Obrázek 4" descr="temple rome.jpg"/>
          <p:cNvPicPr>
            <a:picLocks noChangeAspect="1"/>
          </p:cNvPicPr>
          <p:nvPr/>
        </p:nvPicPr>
        <p:blipFill>
          <a:blip r:embed="rId4"/>
          <a:stretch>
            <a:fillRect/>
          </a:stretch>
        </p:blipFill>
        <p:spPr>
          <a:xfrm>
            <a:off x="142844" y="3500438"/>
            <a:ext cx="2514600" cy="32552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97347"/>
            <a:ext cx="9144000" cy="1754326"/>
          </a:xfrm>
          <a:prstGeom prst="rect">
            <a:avLst/>
          </a:prstGeom>
        </p:spPr>
        <p:txBody>
          <a:bodyPr wrap="square">
            <a:spAutoFit/>
          </a:bodyPr>
          <a:lstStyle/>
          <a:p>
            <a:r>
              <a:rPr lang="en-US" dirty="0" smtClean="0"/>
              <a:t>- the statues of </a:t>
            </a:r>
            <a:r>
              <a:rPr lang="en-US" b="1" dirty="0" smtClean="0"/>
              <a:t>Tiberius and </a:t>
            </a:r>
            <a:r>
              <a:rPr lang="en-US" b="1" dirty="0" err="1" smtClean="0"/>
              <a:t>Livia</a:t>
            </a:r>
            <a:r>
              <a:rPr lang="en-US" b="1" dirty="0" smtClean="0"/>
              <a:t> </a:t>
            </a:r>
            <a:r>
              <a:rPr lang="en-US" dirty="0" smtClean="0"/>
              <a:t>were placed outside the </a:t>
            </a:r>
            <a:r>
              <a:rPr lang="en-US" i="1" dirty="0" err="1" smtClean="0"/>
              <a:t>cella</a:t>
            </a:r>
            <a:r>
              <a:rPr lang="en-US" dirty="0" smtClean="0"/>
              <a:t> (both were still alive at the time of construction), the best place is the </a:t>
            </a:r>
            <a:r>
              <a:rPr lang="en-US" i="1" dirty="0" err="1" smtClean="0"/>
              <a:t>pronaos</a:t>
            </a:r>
            <a:r>
              <a:rPr lang="en-US" dirty="0" smtClean="0"/>
              <a:t> at each side of the doorway (Pantheon of Agrippa – Augustus and Agrippa during their lifetime)</a:t>
            </a:r>
          </a:p>
          <a:p>
            <a:r>
              <a:rPr lang="en-US" dirty="0" smtClean="0"/>
              <a:t>- inside the podium - remains of a structure similar to that under the base inside the </a:t>
            </a:r>
            <a:r>
              <a:rPr lang="en-US" i="1" dirty="0" err="1" smtClean="0"/>
              <a:t>cella</a:t>
            </a:r>
            <a:r>
              <a:rPr lang="en-US" dirty="0" smtClean="0"/>
              <a:t> – it could have supported two segments of the base 2.20 m deep, on which the two acroliths of Tiberius and </a:t>
            </a:r>
            <a:r>
              <a:rPr lang="en-US" dirty="0" err="1" smtClean="0"/>
              <a:t>Livia</a:t>
            </a:r>
            <a:r>
              <a:rPr lang="en-US" dirty="0" smtClean="0"/>
              <a:t> were places (3:1)</a:t>
            </a:r>
          </a:p>
        </p:txBody>
      </p:sp>
      <p:pic>
        <p:nvPicPr>
          <p:cNvPr id="3" name="Obrázek 2" descr="temple sculptures facade.jpg"/>
          <p:cNvPicPr>
            <a:picLocks noChangeAspect="1"/>
          </p:cNvPicPr>
          <p:nvPr/>
        </p:nvPicPr>
        <p:blipFill>
          <a:blip r:embed="rId2"/>
          <a:stretch>
            <a:fillRect/>
          </a:stretch>
        </p:blipFill>
        <p:spPr>
          <a:xfrm>
            <a:off x="2357422" y="2000240"/>
            <a:ext cx="4429156" cy="3129055"/>
          </a:xfrm>
          <a:prstGeom prst="rect">
            <a:avLst/>
          </a:prstGeom>
        </p:spPr>
      </p:pic>
      <p:pic>
        <p:nvPicPr>
          <p:cNvPr id="4" name="Obrázek 3" descr="temple tiberius.jpg"/>
          <p:cNvPicPr>
            <a:picLocks noChangeAspect="1"/>
          </p:cNvPicPr>
          <p:nvPr/>
        </p:nvPicPr>
        <p:blipFill>
          <a:blip r:embed="rId3"/>
          <a:stretch>
            <a:fillRect/>
          </a:stretch>
        </p:blipFill>
        <p:spPr>
          <a:xfrm>
            <a:off x="71406" y="3214686"/>
            <a:ext cx="2258568" cy="3383280"/>
          </a:xfrm>
          <a:prstGeom prst="rect">
            <a:avLst/>
          </a:prstGeom>
        </p:spPr>
      </p:pic>
      <p:pic>
        <p:nvPicPr>
          <p:cNvPr id="5" name="Obrázek 4" descr="temple livia.jpg"/>
          <p:cNvPicPr>
            <a:picLocks noChangeAspect="1"/>
          </p:cNvPicPr>
          <p:nvPr/>
        </p:nvPicPr>
        <p:blipFill>
          <a:blip r:embed="rId4"/>
          <a:stretch>
            <a:fillRect/>
          </a:stretch>
        </p:blipFill>
        <p:spPr>
          <a:xfrm>
            <a:off x="6876288" y="3465576"/>
            <a:ext cx="2267712" cy="3392424"/>
          </a:xfrm>
          <a:prstGeom prst="rect">
            <a:avLst/>
          </a:prstGeom>
        </p:spPr>
      </p:pic>
      <p:cxnSp>
        <p:nvCxnSpPr>
          <p:cNvPr id="7" name="Přímá spojovací šipka 6"/>
          <p:cNvCxnSpPr/>
          <p:nvPr/>
        </p:nvCxnSpPr>
        <p:spPr>
          <a:xfrm rot="10800000" flipV="1">
            <a:off x="2000232" y="3357562"/>
            <a:ext cx="2071702" cy="214314"/>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9" name="Přímá spojovací šipka 8"/>
          <p:cNvCxnSpPr/>
          <p:nvPr/>
        </p:nvCxnSpPr>
        <p:spPr>
          <a:xfrm>
            <a:off x="5357818" y="3500438"/>
            <a:ext cx="1714512" cy="285752"/>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2031325"/>
          </a:xfrm>
          <a:prstGeom prst="rect">
            <a:avLst/>
          </a:prstGeom>
        </p:spPr>
        <p:txBody>
          <a:bodyPr wrap="square">
            <a:spAutoFit/>
          </a:bodyPr>
          <a:lstStyle/>
          <a:p>
            <a:r>
              <a:rPr lang="en-US" dirty="0" smtClean="0"/>
              <a:t>- the number of remaining statues is the subject of discussion – the main problem: were </a:t>
            </a:r>
            <a:r>
              <a:rPr lang="en-US" dirty="0" err="1" smtClean="0"/>
              <a:t>Germanicus</a:t>
            </a:r>
            <a:r>
              <a:rPr lang="en-US" dirty="0" smtClean="0"/>
              <a:t> and Drusus Minor shown twice? (standing and in the </a:t>
            </a:r>
            <a:r>
              <a:rPr lang="en-US" dirty="0" err="1" smtClean="0"/>
              <a:t>quadriga</a:t>
            </a:r>
            <a:r>
              <a:rPr lang="en-US" dirty="0" smtClean="0"/>
              <a:t>) or only once?</a:t>
            </a:r>
          </a:p>
          <a:p>
            <a:r>
              <a:rPr lang="en-US" dirty="0" smtClean="0"/>
              <a:t>Reasons for the first </a:t>
            </a:r>
            <a:r>
              <a:rPr lang="en-US" dirty="0" err="1" smtClean="0"/>
              <a:t>hypotesis</a:t>
            </a:r>
            <a:r>
              <a:rPr lang="en-US" dirty="0" smtClean="0"/>
              <a:t>:</a:t>
            </a:r>
          </a:p>
          <a:p>
            <a:pPr marL="342900" indent="-342900">
              <a:buAutoNum type="alphaLcParenR"/>
            </a:pPr>
            <a:r>
              <a:rPr lang="en-US" dirty="0" smtClean="0"/>
              <a:t>The </a:t>
            </a:r>
            <a:r>
              <a:rPr lang="en-US" dirty="0" err="1" smtClean="0"/>
              <a:t>quadriga</a:t>
            </a:r>
            <a:r>
              <a:rPr lang="en-US" dirty="0" smtClean="0"/>
              <a:t> was in bronze, the two heads are in marble</a:t>
            </a:r>
          </a:p>
          <a:p>
            <a:pPr marL="342900" indent="-342900">
              <a:buAutoNum type="alphaLcParenR"/>
            </a:pPr>
            <a:r>
              <a:rPr lang="en-US" dirty="0" smtClean="0"/>
              <a:t>The ratio of the </a:t>
            </a:r>
            <a:r>
              <a:rPr lang="en-US" dirty="0" err="1" smtClean="0"/>
              <a:t>quadriga</a:t>
            </a:r>
            <a:r>
              <a:rPr lang="en-US" dirty="0" smtClean="0"/>
              <a:t> 1.5:1, the heads are 2:1</a:t>
            </a:r>
          </a:p>
          <a:p>
            <a:pPr marL="342900" indent="-342900">
              <a:buAutoNum type="alphaLcParenR"/>
            </a:pPr>
            <a:r>
              <a:rPr lang="en-US" dirty="0" smtClean="0"/>
              <a:t>The marble heads are unfinished in the back (</a:t>
            </a:r>
            <a:r>
              <a:rPr lang="en-US" dirty="0" err="1" smtClean="0"/>
              <a:t>Germanicus</a:t>
            </a:r>
            <a:r>
              <a:rPr lang="en-US" dirty="0" smtClean="0"/>
              <a:t>) and show the hole for a </a:t>
            </a:r>
            <a:r>
              <a:rPr lang="en-US" dirty="0" err="1" smtClean="0"/>
              <a:t>tenon</a:t>
            </a:r>
            <a:r>
              <a:rPr lang="en-US" dirty="0" smtClean="0"/>
              <a:t> (Drusus Minor) – not in the sight, must have been secured on its back</a:t>
            </a:r>
          </a:p>
        </p:txBody>
      </p:sp>
      <p:pic>
        <p:nvPicPr>
          <p:cNvPr id="3" name="Obrázek 2" descr="temple germanicus.jpg"/>
          <p:cNvPicPr>
            <a:picLocks noChangeAspect="1"/>
          </p:cNvPicPr>
          <p:nvPr/>
        </p:nvPicPr>
        <p:blipFill>
          <a:blip r:embed="rId2"/>
          <a:stretch>
            <a:fillRect/>
          </a:stretch>
        </p:blipFill>
        <p:spPr>
          <a:xfrm>
            <a:off x="714348" y="2000239"/>
            <a:ext cx="3214710" cy="4409673"/>
          </a:xfrm>
          <a:prstGeom prst="rect">
            <a:avLst/>
          </a:prstGeom>
        </p:spPr>
      </p:pic>
      <p:pic>
        <p:nvPicPr>
          <p:cNvPr id="4" name="Obrázek 3" descr="temple drusus.jpg"/>
          <p:cNvPicPr>
            <a:picLocks noChangeAspect="1"/>
          </p:cNvPicPr>
          <p:nvPr/>
        </p:nvPicPr>
        <p:blipFill>
          <a:blip r:embed="rId3"/>
          <a:stretch>
            <a:fillRect/>
          </a:stretch>
        </p:blipFill>
        <p:spPr>
          <a:xfrm>
            <a:off x="5072066" y="2000239"/>
            <a:ext cx="3182345" cy="4384709"/>
          </a:xfrm>
          <a:prstGeom prst="rect">
            <a:avLst/>
          </a:prstGeom>
        </p:spPr>
      </p:pic>
      <p:sp>
        <p:nvSpPr>
          <p:cNvPr id="5" name="TextovéPole 4"/>
          <p:cNvSpPr txBox="1"/>
          <p:nvPr/>
        </p:nvSpPr>
        <p:spPr>
          <a:xfrm>
            <a:off x="1571604" y="6357958"/>
            <a:ext cx="1428760" cy="307777"/>
          </a:xfrm>
          <a:prstGeom prst="rect">
            <a:avLst/>
          </a:prstGeom>
          <a:noFill/>
        </p:spPr>
        <p:txBody>
          <a:bodyPr wrap="square" rtlCol="0">
            <a:spAutoFit/>
          </a:bodyPr>
          <a:lstStyle/>
          <a:p>
            <a:r>
              <a:rPr lang="en-US" sz="1400" dirty="0" err="1" smtClean="0"/>
              <a:t>Germanicus</a:t>
            </a:r>
            <a:endParaRPr lang="cs-CZ" sz="1400" dirty="0"/>
          </a:p>
        </p:txBody>
      </p:sp>
      <p:sp>
        <p:nvSpPr>
          <p:cNvPr id="7" name="TextovéPole 6"/>
          <p:cNvSpPr txBox="1"/>
          <p:nvPr/>
        </p:nvSpPr>
        <p:spPr>
          <a:xfrm>
            <a:off x="6072198" y="6357958"/>
            <a:ext cx="1571636" cy="307777"/>
          </a:xfrm>
          <a:prstGeom prst="rect">
            <a:avLst/>
          </a:prstGeom>
          <a:noFill/>
        </p:spPr>
        <p:txBody>
          <a:bodyPr wrap="square" rtlCol="0">
            <a:spAutoFit/>
          </a:bodyPr>
          <a:lstStyle/>
          <a:p>
            <a:r>
              <a:rPr lang="en-US" sz="1400" dirty="0" smtClean="0"/>
              <a:t>Drusus Minor</a:t>
            </a:r>
            <a:endParaRPr lang="cs-CZ"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14290"/>
            <a:ext cx="9001156" cy="2585323"/>
          </a:xfrm>
          <a:prstGeom prst="rect">
            <a:avLst/>
          </a:prstGeom>
          <a:noFill/>
        </p:spPr>
        <p:txBody>
          <a:bodyPr wrap="square" rtlCol="0">
            <a:spAutoFit/>
          </a:bodyPr>
          <a:lstStyle/>
          <a:p>
            <a:r>
              <a:rPr lang="en-US" u="sng" dirty="0" smtClean="0"/>
              <a:t>The result – several sculptural groups</a:t>
            </a:r>
            <a:r>
              <a:rPr lang="en-US" dirty="0" smtClean="0"/>
              <a:t>:</a:t>
            </a:r>
          </a:p>
          <a:p>
            <a:pPr marL="342900" indent="-342900">
              <a:buAutoNum type="arabicPeriod"/>
            </a:pPr>
            <a:r>
              <a:rPr lang="en-US" dirty="0" smtClean="0"/>
              <a:t>In the </a:t>
            </a:r>
            <a:r>
              <a:rPr lang="en-US" dirty="0" err="1" smtClean="0"/>
              <a:t>cella</a:t>
            </a:r>
            <a:r>
              <a:rPr lang="en-US" dirty="0" smtClean="0"/>
              <a:t> – Augustus and Rome</a:t>
            </a:r>
          </a:p>
          <a:p>
            <a:pPr marL="342900" indent="-342900">
              <a:buAutoNum type="arabicPeriod"/>
            </a:pPr>
            <a:r>
              <a:rPr lang="en-US" dirty="0" smtClean="0"/>
              <a:t>Under the </a:t>
            </a:r>
            <a:r>
              <a:rPr lang="en-US" dirty="0" err="1" smtClean="0"/>
              <a:t>pronaos</a:t>
            </a:r>
            <a:r>
              <a:rPr lang="en-US" dirty="0" smtClean="0"/>
              <a:t> – Tiberius and </a:t>
            </a:r>
            <a:r>
              <a:rPr lang="en-US" dirty="0" err="1" smtClean="0"/>
              <a:t>Livia</a:t>
            </a:r>
            <a:endParaRPr lang="en-US" dirty="0" smtClean="0"/>
          </a:p>
          <a:p>
            <a:pPr marL="342900" indent="-342900">
              <a:buAutoNum type="arabicPeriod"/>
            </a:pPr>
            <a:r>
              <a:rPr lang="en-US" dirty="0" smtClean="0"/>
              <a:t>Under the intermediate terrace, in alignment with the outer three columns on both sides of the temple: Antonia </a:t>
            </a:r>
            <a:r>
              <a:rPr lang="en-US" dirty="0" err="1" smtClean="0"/>
              <a:t>Maior</a:t>
            </a:r>
            <a:r>
              <a:rPr lang="en-US" dirty="0" smtClean="0"/>
              <a:t> (A), Agrippina </a:t>
            </a:r>
            <a:r>
              <a:rPr lang="en-US" dirty="0" err="1" smtClean="0"/>
              <a:t>Maior</a:t>
            </a:r>
            <a:r>
              <a:rPr lang="en-US" dirty="0" smtClean="0"/>
              <a:t> (B), </a:t>
            </a:r>
            <a:r>
              <a:rPr lang="en-US" dirty="0" err="1" smtClean="0"/>
              <a:t>Livilla</a:t>
            </a:r>
            <a:r>
              <a:rPr lang="en-US" dirty="0" smtClean="0"/>
              <a:t> (C), </a:t>
            </a:r>
            <a:r>
              <a:rPr lang="en-US" dirty="0" err="1" smtClean="0"/>
              <a:t>Vipsania</a:t>
            </a:r>
            <a:r>
              <a:rPr lang="en-US" dirty="0" smtClean="0"/>
              <a:t> Agrippina (D) and the other two, who cannot be but </a:t>
            </a:r>
            <a:r>
              <a:rPr lang="en-US" dirty="0" err="1" smtClean="0"/>
              <a:t>Germanicus</a:t>
            </a:r>
            <a:r>
              <a:rPr lang="en-US" dirty="0" smtClean="0"/>
              <a:t> (E) and Drusus Minor (F) depicted standing. (</a:t>
            </a:r>
            <a:r>
              <a:rPr lang="en-US" dirty="0" err="1" smtClean="0"/>
              <a:t>Germanicus</a:t>
            </a:r>
            <a:r>
              <a:rPr lang="en-US" dirty="0" smtClean="0"/>
              <a:t> and Drusus Minor 2:1, wives and mothers 1.5:1)</a:t>
            </a:r>
          </a:p>
          <a:p>
            <a:pPr marL="342900" indent="-342900">
              <a:buAutoNum type="arabicPeriod"/>
            </a:pPr>
            <a:r>
              <a:rPr lang="en-US" dirty="0" smtClean="0"/>
              <a:t>The </a:t>
            </a:r>
            <a:r>
              <a:rPr lang="en-US" dirty="0" err="1" smtClean="0"/>
              <a:t>quadriga</a:t>
            </a:r>
            <a:r>
              <a:rPr lang="en-US" dirty="0" smtClean="0"/>
              <a:t> on the tribune, inside filled with soil according to the building tradition for North-Africa</a:t>
            </a:r>
            <a:endParaRPr lang="cs-CZ" dirty="0"/>
          </a:p>
        </p:txBody>
      </p:sp>
      <p:pic>
        <p:nvPicPr>
          <p:cNvPr id="4" name="Obrázek 3" descr="temple sculptures facade.jpg"/>
          <p:cNvPicPr>
            <a:picLocks noChangeAspect="1"/>
          </p:cNvPicPr>
          <p:nvPr/>
        </p:nvPicPr>
        <p:blipFill>
          <a:blip r:embed="rId2"/>
          <a:stretch>
            <a:fillRect/>
          </a:stretch>
        </p:blipFill>
        <p:spPr>
          <a:xfrm>
            <a:off x="1785918" y="2571744"/>
            <a:ext cx="5513832" cy="3895344"/>
          </a:xfrm>
          <a:prstGeom prst="rect">
            <a:avLst/>
          </a:prstGeom>
        </p:spPr>
      </p:pic>
      <p:sp>
        <p:nvSpPr>
          <p:cNvPr id="5" name="TextovéPole 4"/>
          <p:cNvSpPr txBox="1"/>
          <p:nvPr/>
        </p:nvSpPr>
        <p:spPr>
          <a:xfrm>
            <a:off x="3143240" y="4429132"/>
            <a:ext cx="357190" cy="307777"/>
          </a:xfrm>
          <a:prstGeom prst="rect">
            <a:avLst/>
          </a:prstGeom>
          <a:noFill/>
        </p:spPr>
        <p:txBody>
          <a:bodyPr wrap="square" rtlCol="0">
            <a:spAutoFit/>
          </a:bodyPr>
          <a:lstStyle/>
          <a:p>
            <a:r>
              <a:rPr lang="en-US" sz="1400" dirty="0" smtClean="0"/>
              <a:t>B</a:t>
            </a:r>
            <a:endParaRPr lang="cs-CZ" sz="1400" dirty="0"/>
          </a:p>
        </p:txBody>
      </p:sp>
      <p:sp>
        <p:nvSpPr>
          <p:cNvPr id="6" name="TextovéPole 5"/>
          <p:cNvSpPr txBox="1"/>
          <p:nvPr/>
        </p:nvSpPr>
        <p:spPr>
          <a:xfrm>
            <a:off x="6500826" y="4429132"/>
            <a:ext cx="285720" cy="307777"/>
          </a:xfrm>
          <a:prstGeom prst="rect">
            <a:avLst/>
          </a:prstGeom>
          <a:noFill/>
        </p:spPr>
        <p:txBody>
          <a:bodyPr wrap="square" rtlCol="0">
            <a:spAutoFit/>
          </a:bodyPr>
          <a:lstStyle/>
          <a:p>
            <a:r>
              <a:rPr lang="en-US" sz="1400" dirty="0" smtClean="0"/>
              <a:t>D</a:t>
            </a:r>
            <a:endParaRPr lang="cs-CZ" sz="1400" dirty="0"/>
          </a:p>
        </p:txBody>
      </p:sp>
      <p:sp>
        <p:nvSpPr>
          <p:cNvPr id="7" name="TextovéPole 6"/>
          <p:cNvSpPr txBox="1"/>
          <p:nvPr/>
        </p:nvSpPr>
        <p:spPr>
          <a:xfrm>
            <a:off x="2571736" y="4429132"/>
            <a:ext cx="357190" cy="307777"/>
          </a:xfrm>
          <a:prstGeom prst="rect">
            <a:avLst/>
          </a:prstGeom>
          <a:noFill/>
        </p:spPr>
        <p:txBody>
          <a:bodyPr wrap="square" rtlCol="0">
            <a:spAutoFit/>
          </a:bodyPr>
          <a:lstStyle/>
          <a:p>
            <a:r>
              <a:rPr lang="en-US" sz="1400" dirty="0" smtClean="0"/>
              <a:t>A</a:t>
            </a:r>
            <a:endParaRPr lang="cs-CZ" sz="1400" dirty="0"/>
          </a:p>
        </p:txBody>
      </p:sp>
      <p:sp>
        <p:nvSpPr>
          <p:cNvPr id="8" name="TextovéPole 7"/>
          <p:cNvSpPr txBox="1"/>
          <p:nvPr/>
        </p:nvSpPr>
        <p:spPr>
          <a:xfrm>
            <a:off x="5929322" y="4429132"/>
            <a:ext cx="357190" cy="307777"/>
          </a:xfrm>
          <a:prstGeom prst="rect">
            <a:avLst/>
          </a:prstGeom>
          <a:noFill/>
        </p:spPr>
        <p:txBody>
          <a:bodyPr wrap="square" rtlCol="0">
            <a:spAutoFit/>
          </a:bodyPr>
          <a:lstStyle/>
          <a:p>
            <a:r>
              <a:rPr lang="en-US" sz="1400" dirty="0" smtClean="0"/>
              <a:t>C</a:t>
            </a:r>
            <a:endParaRPr lang="cs-CZ" sz="1400" dirty="0"/>
          </a:p>
        </p:txBody>
      </p:sp>
      <p:sp>
        <p:nvSpPr>
          <p:cNvPr id="9" name="TextovéPole 8"/>
          <p:cNvSpPr txBox="1"/>
          <p:nvPr/>
        </p:nvSpPr>
        <p:spPr>
          <a:xfrm>
            <a:off x="3643306" y="4214818"/>
            <a:ext cx="285752" cy="307777"/>
          </a:xfrm>
          <a:prstGeom prst="rect">
            <a:avLst/>
          </a:prstGeom>
          <a:noFill/>
        </p:spPr>
        <p:txBody>
          <a:bodyPr wrap="square" rtlCol="0">
            <a:spAutoFit/>
          </a:bodyPr>
          <a:lstStyle/>
          <a:p>
            <a:r>
              <a:rPr lang="en-US" sz="1400" dirty="0" smtClean="0"/>
              <a:t>E</a:t>
            </a:r>
            <a:endParaRPr lang="cs-CZ" sz="1400" dirty="0"/>
          </a:p>
        </p:txBody>
      </p:sp>
      <p:sp>
        <p:nvSpPr>
          <p:cNvPr id="10" name="TextovéPole 9"/>
          <p:cNvSpPr txBox="1"/>
          <p:nvPr/>
        </p:nvSpPr>
        <p:spPr>
          <a:xfrm>
            <a:off x="5357818" y="4214818"/>
            <a:ext cx="285752" cy="307777"/>
          </a:xfrm>
          <a:prstGeom prst="rect">
            <a:avLst/>
          </a:prstGeom>
          <a:noFill/>
        </p:spPr>
        <p:txBody>
          <a:bodyPr wrap="square" rtlCol="0">
            <a:spAutoFit/>
          </a:bodyPr>
          <a:lstStyle/>
          <a:p>
            <a:r>
              <a:rPr lang="en-US" sz="1400" dirty="0" smtClean="0"/>
              <a:t>F</a:t>
            </a:r>
            <a:endParaRPr lang="cs-CZ"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e germanicus and drusus.jpg"/>
          <p:cNvPicPr>
            <a:picLocks noChangeAspect="1"/>
          </p:cNvPicPr>
          <p:nvPr/>
        </p:nvPicPr>
        <p:blipFill>
          <a:blip r:embed="rId2"/>
          <a:stretch>
            <a:fillRect/>
          </a:stretch>
        </p:blipFill>
        <p:spPr>
          <a:xfrm>
            <a:off x="2428860" y="142852"/>
            <a:ext cx="4143404" cy="2744787"/>
          </a:xfrm>
          <a:prstGeom prst="rect">
            <a:avLst/>
          </a:prstGeom>
        </p:spPr>
      </p:pic>
      <p:pic>
        <p:nvPicPr>
          <p:cNvPr id="3" name="Obrázek 2" descr="temple agrippina maior.jpg"/>
          <p:cNvPicPr>
            <a:picLocks noChangeAspect="1"/>
          </p:cNvPicPr>
          <p:nvPr/>
        </p:nvPicPr>
        <p:blipFill>
          <a:blip r:embed="rId3"/>
          <a:stretch>
            <a:fillRect/>
          </a:stretch>
        </p:blipFill>
        <p:spPr>
          <a:xfrm>
            <a:off x="2357421" y="2928934"/>
            <a:ext cx="2330687" cy="3500462"/>
          </a:xfrm>
          <a:prstGeom prst="rect">
            <a:avLst/>
          </a:prstGeom>
        </p:spPr>
      </p:pic>
      <p:pic>
        <p:nvPicPr>
          <p:cNvPr id="4" name="Obrázek 3" descr="temple antonia minor.jpg"/>
          <p:cNvPicPr>
            <a:picLocks noChangeAspect="1"/>
          </p:cNvPicPr>
          <p:nvPr/>
        </p:nvPicPr>
        <p:blipFill>
          <a:blip r:embed="rId4"/>
          <a:stretch>
            <a:fillRect/>
          </a:stretch>
        </p:blipFill>
        <p:spPr>
          <a:xfrm>
            <a:off x="428596" y="2928934"/>
            <a:ext cx="1785950" cy="3510617"/>
          </a:xfrm>
          <a:prstGeom prst="rect">
            <a:avLst/>
          </a:prstGeom>
        </p:spPr>
      </p:pic>
      <p:pic>
        <p:nvPicPr>
          <p:cNvPr id="5" name="Obrázek 4" descr="temple vipsania agrippina.jpg"/>
          <p:cNvPicPr>
            <a:picLocks noChangeAspect="1"/>
          </p:cNvPicPr>
          <p:nvPr/>
        </p:nvPicPr>
        <p:blipFill>
          <a:blip r:embed="rId5"/>
          <a:stretch>
            <a:fillRect/>
          </a:stretch>
        </p:blipFill>
        <p:spPr>
          <a:xfrm>
            <a:off x="7429520" y="2928934"/>
            <a:ext cx="1571604" cy="2445874"/>
          </a:xfrm>
          <a:prstGeom prst="rect">
            <a:avLst/>
          </a:prstGeom>
        </p:spPr>
      </p:pic>
      <p:sp>
        <p:nvSpPr>
          <p:cNvPr id="6" name="TextovéPole 5"/>
          <p:cNvSpPr txBox="1"/>
          <p:nvPr/>
        </p:nvSpPr>
        <p:spPr>
          <a:xfrm>
            <a:off x="1214414" y="142852"/>
            <a:ext cx="1214446" cy="338554"/>
          </a:xfrm>
          <a:prstGeom prst="rect">
            <a:avLst/>
          </a:prstGeom>
          <a:noFill/>
        </p:spPr>
        <p:txBody>
          <a:bodyPr wrap="square" rtlCol="0">
            <a:spAutoFit/>
          </a:bodyPr>
          <a:lstStyle/>
          <a:p>
            <a:r>
              <a:rPr lang="en-US" sz="1600" dirty="0" err="1" smtClean="0"/>
              <a:t>Germanicus</a:t>
            </a:r>
            <a:endParaRPr lang="cs-CZ" sz="1600" dirty="0"/>
          </a:p>
        </p:txBody>
      </p:sp>
      <p:sp>
        <p:nvSpPr>
          <p:cNvPr id="7" name="TextovéPole 6"/>
          <p:cNvSpPr txBox="1"/>
          <p:nvPr/>
        </p:nvSpPr>
        <p:spPr>
          <a:xfrm>
            <a:off x="6572264" y="142852"/>
            <a:ext cx="1571636" cy="338554"/>
          </a:xfrm>
          <a:prstGeom prst="rect">
            <a:avLst/>
          </a:prstGeom>
          <a:noFill/>
        </p:spPr>
        <p:txBody>
          <a:bodyPr wrap="square" rtlCol="0">
            <a:spAutoFit/>
          </a:bodyPr>
          <a:lstStyle/>
          <a:p>
            <a:r>
              <a:rPr lang="en-US" sz="1600" dirty="0" smtClean="0"/>
              <a:t>Drusus Minor</a:t>
            </a:r>
            <a:endParaRPr lang="cs-CZ" sz="1600" dirty="0"/>
          </a:p>
        </p:txBody>
      </p:sp>
      <p:sp>
        <p:nvSpPr>
          <p:cNvPr id="8" name="TextovéPole 7"/>
          <p:cNvSpPr txBox="1"/>
          <p:nvPr/>
        </p:nvSpPr>
        <p:spPr>
          <a:xfrm>
            <a:off x="571472" y="6357958"/>
            <a:ext cx="1500198" cy="338554"/>
          </a:xfrm>
          <a:prstGeom prst="rect">
            <a:avLst/>
          </a:prstGeom>
          <a:noFill/>
        </p:spPr>
        <p:txBody>
          <a:bodyPr wrap="square" rtlCol="0">
            <a:spAutoFit/>
          </a:bodyPr>
          <a:lstStyle/>
          <a:p>
            <a:r>
              <a:rPr lang="en-US" sz="1600" dirty="0" smtClean="0"/>
              <a:t>Antonia Minor</a:t>
            </a:r>
            <a:endParaRPr lang="cs-CZ" sz="1600" dirty="0"/>
          </a:p>
        </p:txBody>
      </p:sp>
      <p:sp>
        <p:nvSpPr>
          <p:cNvPr id="9" name="TextovéPole 8"/>
          <p:cNvSpPr txBox="1"/>
          <p:nvPr/>
        </p:nvSpPr>
        <p:spPr>
          <a:xfrm>
            <a:off x="2786050" y="6357958"/>
            <a:ext cx="1857388" cy="338554"/>
          </a:xfrm>
          <a:prstGeom prst="rect">
            <a:avLst/>
          </a:prstGeom>
          <a:noFill/>
        </p:spPr>
        <p:txBody>
          <a:bodyPr wrap="square" rtlCol="0">
            <a:spAutoFit/>
          </a:bodyPr>
          <a:lstStyle/>
          <a:p>
            <a:r>
              <a:rPr lang="en-US" sz="1600" dirty="0" smtClean="0"/>
              <a:t>Agrippina </a:t>
            </a:r>
            <a:r>
              <a:rPr lang="en-US" sz="1600" dirty="0" err="1" smtClean="0"/>
              <a:t>Maior</a:t>
            </a:r>
            <a:endParaRPr lang="cs-CZ" sz="1600" dirty="0"/>
          </a:p>
        </p:txBody>
      </p:sp>
      <p:sp>
        <p:nvSpPr>
          <p:cNvPr id="10" name="TextovéPole 9"/>
          <p:cNvSpPr txBox="1"/>
          <p:nvPr/>
        </p:nvSpPr>
        <p:spPr>
          <a:xfrm>
            <a:off x="7429520" y="5286388"/>
            <a:ext cx="2071702" cy="338554"/>
          </a:xfrm>
          <a:prstGeom prst="rect">
            <a:avLst/>
          </a:prstGeom>
          <a:noFill/>
        </p:spPr>
        <p:txBody>
          <a:bodyPr wrap="square" rtlCol="0">
            <a:spAutoFit/>
          </a:bodyPr>
          <a:lstStyle/>
          <a:p>
            <a:r>
              <a:rPr lang="en-US" sz="1600" dirty="0" err="1" smtClean="0"/>
              <a:t>Vipsania</a:t>
            </a:r>
            <a:r>
              <a:rPr lang="en-US" sz="1600" dirty="0" smtClean="0"/>
              <a:t> Agrippina</a:t>
            </a:r>
            <a:endParaRPr lang="cs-CZ" sz="1600" dirty="0"/>
          </a:p>
        </p:txBody>
      </p:sp>
      <p:sp>
        <p:nvSpPr>
          <p:cNvPr id="11" name="Obdélník 10"/>
          <p:cNvSpPr/>
          <p:nvPr/>
        </p:nvSpPr>
        <p:spPr>
          <a:xfrm>
            <a:off x="4857752" y="2928934"/>
            <a:ext cx="2357454" cy="350046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715008" y="6357958"/>
            <a:ext cx="1571636" cy="338554"/>
          </a:xfrm>
          <a:prstGeom prst="rect">
            <a:avLst/>
          </a:prstGeom>
          <a:noFill/>
        </p:spPr>
        <p:txBody>
          <a:bodyPr wrap="square" rtlCol="0">
            <a:spAutoFit/>
          </a:bodyPr>
          <a:lstStyle/>
          <a:p>
            <a:r>
              <a:rPr lang="en-US" sz="1600" dirty="0" err="1" smtClean="0"/>
              <a:t>Livilla</a:t>
            </a:r>
            <a:endParaRPr lang="cs-CZ"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42852"/>
            <a:ext cx="9144000" cy="6740307"/>
          </a:xfrm>
          <a:prstGeom prst="rect">
            <a:avLst/>
          </a:prstGeom>
          <a:noFill/>
        </p:spPr>
        <p:txBody>
          <a:bodyPr wrap="square" rtlCol="0">
            <a:spAutoFit/>
          </a:bodyPr>
          <a:lstStyle/>
          <a:p>
            <a:r>
              <a:rPr lang="en-US" dirty="0" smtClean="0"/>
              <a:t>The chronology of the Temple of Rome and Augustus</a:t>
            </a:r>
          </a:p>
          <a:p>
            <a:pPr>
              <a:buFontTx/>
              <a:buChar char="-"/>
            </a:pPr>
            <a:r>
              <a:rPr lang="en-US" dirty="0" smtClean="0"/>
              <a:t> deduced by </a:t>
            </a:r>
          </a:p>
          <a:p>
            <a:r>
              <a:rPr lang="en-US" dirty="0" smtClean="0"/>
              <a:t>	the relationship of the temple with the pavement of the square</a:t>
            </a:r>
          </a:p>
          <a:p>
            <a:r>
              <a:rPr lang="en-US" dirty="0" smtClean="0"/>
              <a:t>	the adjacent temples</a:t>
            </a:r>
          </a:p>
          <a:p>
            <a:r>
              <a:rPr lang="en-US" dirty="0" smtClean="0"/>
              <a:t>	the inscription above the doorway</a:t>
            </a:r>
          </a:p>
          <a:p>
            <a:r>
              <a:rPr lang="en-US" dirty="0" smtClean="0"/>
              <a:t>Results:</a:t>
            </a:r>
          </a:p>
          <a:p>
            <a:pPr marL="342900" indent="-342900">
              <a:buAutoNum type="arabicPeriod"/>
            </a:pPr>
            <a:r>
              <a:rPr lang="en-US" dirty="0" smtClean="0"/>
              <a:t>Relative chronology: the temple is later than both the other two temples (the arches were additionally added), but earlier than the pavement of the square (dated to 53 AD by an inscription)</a:t>
            </a:r>
          </a:p>
          <a:p>
            <a:pPr marL="342900" indent="-342900">
              <a:buAutoNum type="arabicPeriod"/>
            </a:pPr>
            <a:r>
              <a:rPr lang="en-US" dirty="0" smtClean="0"/>
              <a:t>The absolute chronology is possible due to the inscription. The temple itself was built in function of the sculptural cycle</a:t>
            </a:r>
          </a:p>
          <a:p>
            <a:pPr marL="1257300" lvl="2" indent="-342900">
              <a:buAutoNum type="alphaLcParenR"/>
            </a:pPr>
            <a:r>
              <a:rPr lang="en-US" dirty="0" smtClean="0"/>
              <a:t>The presence of the acrolith of Augustus inside the temple and </a:t>
            </a:r>
            <a:r>
              <a:rPr lang="en-US" dirty="0" err="1" smtClean="0"/>
              <a:t>Livia</a:t>
            </a:r>
            <a:r>
              <a:rPr lang="en-US" dirty="0" smtClean="0"/>
              <a:t> and Tiberius at each side of the doorway, the term </a:t>
            </a:r>
            <a:r>
              <a:rPr lang="en-US" i="1" dirty="0" err="1" smtClean="0"/>
              <a:t>divus</a:t>
            </a:r>
            <a:r>
              <a:rPr lang="en-US" dirty="0" smtClean="0"/>
              <a:t> related to the name of Augustus and the attribute Augustus to the name of Tiberius in the inscription suggest a date post 14 AD</a:t>
            </a:r>
          </a:p>
          <a:p>
            <a:pPr marL="1257300" lvl="2" indent="-342900">
              <a:buAutoNum type="alphaLcParenR"/>
            </a:pPr>
            <a:r>
              <a:rPr lang="en-US" dirty="0" smtClean="0"/>
              <a:t>End of the works – after 32 AD (</a:t>
            </a:r>
            <a:r>
              <a:rPr lang="en-US" i="1" dirty="0" err="1" smtClean="0"/>
              <a:t>damnatio</a:t>
            </a:r>
            <a:r>
              <a:rPr lang="en-US" i="1" dirty="0" smtClean="0"/>
              <a:t> </a:t>
            </a:r>
            <a:r>
              <a:rPr lang="en-US" i="1" dirty="0" err="1" smtClean="0"/>
              <a:t>memoriae</a:t>
            </a:r>
            <a:r>
              <a:rPr lang="en-US" i="1" dirty="0" smtClean="0"/>
              <a:t> </a:t>
            </a:r>
            <a:r>
              <a:rPr lang="en-US" dirty="0" smtClean="0"/>
              <a:t>of </a:t>
            </a:r>
            <a:r>
              <a:rPr lang="en-US" dirty="0" err="1" smtClean="0"/>
              <a:t>Livilla</a:t>
            </a:r>
            <a:r>
              <a:rPr lang="en-US" dirty="0" smtClean="0"/>
              <a:t>, wife of Drusus, whose statue was on the terrace of the temple) or even before 29 AD, the year of Agrippina’s exile to </a:t>
            </a:r>
            <a:r>
              <a:rPr lang="en-US" dirty="0" err="1" smtClean="0"/>
              <a:t>Pandataria</a:t>
            </a:r>
            <a:r>
              <a:rPr lang="en-US" dirty="0" smtClean="0"/>
              <a:t> (today </a:t>
            </a:r>
            <a:r>
              <a:rPr lang="en-US" dirty="0" err="1" smtClean="0"/>
              <a:t>Ventotene</a:t>
            </a:r>
            <a:r>
              <a:rPr lang="en-US" dirty="0" smtClean="0"/>
              <a:t>)</a:t>
            </a:r>
          </a:p>
          <a:p>
            <a:pPr marL="1257300" lvl="2" indent="-342900">
              <a:buAutoNum type="alphaLcParenR"/>
            </a:pPr>
            <a:r>
              <a:rPr lang="en-US" dirty="0" smtClean="0"/>
              <a:t>The </a:t>
            </a:r>
            <a:r>
              <a:rPr lang="en-US" dirty="0" err="1" smtClean="0"/>
              <a:t>Quadriga</a:t>
            </a:r>
            <a:r>
              <a:rPr lang="en-US" dirty="0" smtClean="0"/>
              <a:t> with </a:t>
            </a:r>
            <a:r>
              <a:rPr lang="en-US" dirty="0" err="1" smtClean="0"/>
              <a:t>Germanicus</a:t>
            </a:r>
            <a:r>
              <a:rPr lang="en-US" dirty="0" smtClean="0"/>
              <a:t> and Drusus Minor – its base partly preserved, the titles indicate a date after the death of the two princes, already </a:t>
            </a:r>
            <a:r>
              <a:rPr lang="en-US" dirty="0" err="1" smtClean="0"/>
              <a:t>heroized</a:t>
            </a:r>
            <a:r>
              <a:rPr lang="en-US" dirty="0" smtClean="0"/>
              <a:t> there. The monument must have been ready at the moment in which the inscription above the doorway was made. Then, the end of the works ranges from 23 AD (Drusus’s death) to 29 AD (Agrippina’s exile)</a:t>
            </a:r>
          </a:p>
          <a:p>
            <a:pPr marL="1257300" lvl="2" indent="-342900">
              <a:buAutoNum type="alphaLcParenR"/>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3000372"/>
            <a:ext cx="3929058" cy="3970318"/>
          </a:xfrm>
          <a:prstGeom prst="rect">
            <a:avLst/>
          </a:prstGeom>
          <a:noFill/>
        </p:spPr>
        <p:txBody>
          <a:bodyPr wrap="square" rtlCol="0">
            <a:spAutoFit/>
          </a:bodyPr>
          <a:lstStyle/>
          <a:p>
            <a:r>
              <a:rPr lang="en-US" i="1" dirty="0" smtClean="0"/>
              <a:t>- </a:t>
            </a:r>
            <a:r>
              <a:rPr lang="en-US" dirty="0" smtClean="0"/>
              <a:t>the new pavement – large slabs of limestone of </a:t>
            </a:r>
            <a:r>
              <a:rPr lang="en-US" dirty="0" err="1" smtClean="0"/>
              <a:t>Ras</a:t>
            </a:r>
            <a:r>
              <a:rPr lang="en-US" dirty="0" smtClean="0"/>
              <a:t> el-</a:t>
            </a:r>
            <a:r>
              <a:rPr lang="en-US" dirty="0" err="1" smtClean="0"/>
              <a:t>Hammam</a:t>
            </a:r>
            <a:r>
              <a:rPr lang="en-US" dirty="0" smtClean="0"/>
              <a:t> (the level of the square raised by 32 cm)</a:t>
            </a:r>
          </a:p>
          <a:p>
            <a:r>
              <a:rPr lang="en-US" dirty="0" smtClean="0"/>
              <a:t>- in front of the tribune, against the front side, the bases of four inscribed </a:t>
            </a:r>
            <a:r>
              <a:rPr lang="en-US" i="1" dirty="0" err="1" smtClean="0"/>
              <a:t>stelae</a:t>
            </a:r>
            <a:r>
              <a:rPr lang="en-US" dirty="0" smtClean="0"/>
              <a:t> were put (three of them are still </a:t>
            </a:r>
            <a:r>
              <a:rPr lang="en-US" i="1" dirty="0" smtClean="0"/>
              <a:t>in situ</a:t>
            </a:r>
            <a:r>
              <a:rPr lang="en-US" dirty="0" smtClean="0"/>
              <a:t>), they are not evenly spaced, but are placed in two pairs slightly closer to the corners</a:t>
            </a:r>
          </a:p>
          <a:p>
            <a:pPr>
              <a:buFontTx/>
              <a:buChar char="-"/>
            </a:pPr>
            <a:r>
              <a:rPr lang="en-US" i="1" dirty="0" smtClean="0"/>
              <a:t> </a:t>
            </a:r>
            <a:r>
              <a:rPr lang="en-US" dirty="0" smtClean="0"/>
              <a:t>the </a:t>
            </a:r>
            <a:r>
              <a:rPr lang="en-US" i="1" dirty="0" err="1" smtClean="0"/>
              <a:t>stelae</a:t>
            </a:r>
            <a:r>
              <a:rPr lang="en-US" dirty="0" smtClean="0"/>
              <a:t> also indicate a position of the statues on the tribune of a later date – did not clutter the area of the central </a:t>
            </a:r>
            <a:r>
              <a:rPr lang="en-US" dirty="0" err="1" smtClean="0"/>
              <a:t>quadriga</a:t>
            </a:r>
            <a:endParaRPr lang="en-US" dirty="0" smtClean="0"/>
          </a:p>
          <a:p>
            <a:endParaRPr lang="cs-CZ" dirty="0"/>
          </a:p>
        </p:txBody>
      </p:sp>
      <p:pic>
        <p:nvPicPr>
          <p:cNvPr id="3" name="Obrázek 2" descr="temple stele.jpg"/>
          <p:cNvPicPr>
            <a:picLocks noChangeAspect="1"/>
          </p:cNvPicPr>
          <p:nvPr/>
        </p:nvPicPr>
        <p:blipFill>
          <a:blip r:embed="rId2"/>
          <a:stretch>
            <a:fillRect/>
          </a:stretch>
        </p:blipFill>
        <p:spPr>
          <a:xfrm>
            <a:off x="3857620" y="3000372"/>
            <a:ext cx="5102352" cy="3675888"/>
          </a:xfrm>
          <a:prstGeom prst="rect">
            <a:avLst/>
          </a:prstGeom>
        </p:spPr>
      </p:pic>
      <p:pic>
        <p:nvPicPr>
          <p:cNvPr id="4" name="Obrázek 3" descr="temple II phase.jpg"/>
          <p:cNvPicPr>
            <a:picLocks noChangeAspect="1"/>
          </p:cNvPicPr>
          <p:nvPr/>
        </p:nvPicPr>
        <p:blipFill>
          <a:blip r:embed="rId3"/>
          <a:stretch>
            <a:fillRect/>
          </a:stretch>
        </p:blipFill>
        <p:spPr>
          <a:xfrm>
            <a:off x="285720" y="214290"/>
            <a:ext cx="4675438" cy="2808567"/>
          </a:xfrm>
          <a:prstGeom prst="rect">
            <a:avLst/>
          </a:prstGeom>
        </p:spPr>
      </p:pic>
      <p:sp>
        <p:nvSpPr>
          <p:cNvPr id="5" name="TextovéPole 4"/>
          <p:cNvSpPr txBox="1"/>
          <p:nvPr/>
        </p:nvSpPr>
        <p:spPr>
          <a:xfrm>
            <a:off x="5000628" y="142852"/>
            <a:ext cx="4143372" cy="3139321"/>
          </a:xfrm>
          <a:prstGeom prst="rect">
            <a:avLst/>
          </a:prstGeom>
          <a:noFill/>
        </p:spPr>
        <p:txBody>
          <a:bodyPr wrap="square" rtlCol="0">
            <a:spAutoFit/>
          </a:bodyPr>
          <a:lstStyle/>
          <a:p>
            <a:r>
              <a:rPr lang="cs-CZ" b="1" dirty="0" err="1" smtClean="0"/>
              <a:t>Phase</a:t>
            </a:r>
            <a:r>
              <a:rPr lang="cs-CZ" b="1" dirty="0" smtClean="0"/>
              <a:t> II – </a:t>
            </a:r>
            <a:r>
              <a:rPr lang="cs-CZ" b="1" dirty="0" err="1" smtClean="0"/>
              <a:t>Claudian</a:t>
            </a:r>
            <a:r>
              <a:rPr lang="cs-CZ" b="1" dirty="0" smtClean="0"/>
              <a:t> period</a:t>
            </a:r>
            <a:endParaRPr lang="en-US" b="1" dirty="0" smtClean="0"/>
          </a:p>
          <a:p>
            <a:endParaRPr lang="cs-CZ" b="1" dirty="0" smtClean="0"/>
          </a:p>
          <a:p>
            <a:pPr>
              <a:buFontTx/>
              <a:buChar char="-"/>
            </a:pPr>
            <a:r>
              <a:rPr lang="en-US" dirty="0" smtClean="0"/>
              <a:t>4 b</a:t>
            </a:r>
            <a:r>
              <a:rPr lang="cs-CZ" dirty="0" err="1" smtClean="0"/>
              <a:t>ilingual</a:t>
            </a:r>
            <a:r>
              <a:rPr lang="cs-CZ" dirty="0" smtClean="0"/>
              <a:t> </a:t>
            </a:r>
            <a:r>
              <a:rPr lang="cs-CZ" dirty="0" err="1" smtClean="0"/>
              <a:t>stelae</a:t>
            </a:r>
            <a:r>
              <a:rPr lang="cs-CZ" dirty="0" smtClean="0"/>
              <a:t> </a:t>
            </a:r>
            <a:r>
              <a:rPr lang="en-US" dirty="0" smtClean="0"/>
              <a:t>(Latin and Neo-Punic) attest that in 53 AD a rich citizen of Leptis offered </a:t>
            </a:r>
            <a:r>
              <a:rPr lang="en-US" i="1" dirty="0" smtClean="0"/>
              <a:t>de </a:t>
            </a:r>
            <a:r>
              <a:rPr lang="en-US" i="1" dirty="0" err="1" smtClean="0"/>
              <a:t>pecunia</a:t>
            </a:r>
            <a:r>
              <a:rPr lang="en-US" i="1" dirty="0" smtClean="0"/>
              <a:t> </a:t>
            </a:r>
            <a:r>
              <a:rPr lang="en-US" i="1" dirty="0" err="1" smtClean="0"/>
              <a:t>sua</a:t>
            </a:r>
            <a:r>
              <a:rPr lang="en-US" i="1" dirty="0" smtClean="0"/>
              <a:t> </a:t>
            </a:r>
            <a:r>
              <a:rPr lang="en-US" i="1" dirty="0" err="1" smtClean="0"/>
              <a:t>columnas</a:t>
            </a:r>
            <a:r>
              <a:rPr lang="en-US" i="1" dirty="0" smtClean="0"/>
              <a:t> cum </a:t>
            </a:r>
            <a:r>
              <a:rPr lang="en-US" i="1" dirty="0" err="1" smtClean="0"/>
              <a:t>superficie</a:t>
            </a:r>
            <a:r>
              <a:rPr lang="en-US" i="1" dirty="0" smtClean="0"/>
              <a:t> et forum</a:t>
            </a:r>
          </a:p>
          <a:p>
            <a:pPr>
              <a:buFontTx/>
              <a:buChar char="-"/>
            </a:pPr>
            <a:r>
              <a:rPr lang="en-US" i="1" dirty="0" smtClean="0"/>
              <a:t> </a:t>
            </a:r>
            <a:r>
              <a:rPr lang="en-US" dirty="0" smtClean="0"/>
              <a:t>new pavement, a three-side portico, three connected temples and a basilica at the opposite side of the temples – the Roman-Italic trend</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214290"/>
            <a:ext cx="4929190" cy="6186309"/>
          </a:xfrm>
          <a:prstGeom prst="rect">
            <a:avLst/>
          </a:prstGeom>
          <a:noFill/>
        </p:spPr>
        <p:txBody>
          <a:bodyPr wrap="square" rtlCol="0">
            <a:spAutoFit/>
          </a:bodyPr>
          <a:lstStyle/>
          <a:p>
            <a:r>
              <a:rPr lang="en-US" u="sng" dirty="0" smtClean="0"/>
              <a:t>two sculptural cycles in this period</a:t>
            </a:r>
            <a:r>
              <a:rPr lang="en-US" dirty="0" smtClean="0"/>
              <a:t>:</a:t>
            </a:r>
          </a:p>
          <a:p>
            <a:endParaRPr lang="en-US" i="1" dirty="0" smtClean="0"/>
          </a:p>
          <a:p>
            <a:pPr marL="342900" indent="-342900">
              <a:buAutoNum type="alphaLcParenR"/>
            </a:pPr>
            <a:r>
              <a:rPr lang="en-US" dirty="0" smtClean="0"/>
              <a:t>only the bases survive – found close to the Temple of Rome and Augustus</a:t>
            </a:r>
          </a:p>
          <a:p>
            <a:pPr marL="342900" indent="-342900">
              <a:buAutoNum type="alphaLcParenR"/>
            </a:pPr>
            <a:endParaRPr lang="en-US" dirty="0" smtClean="0"/>
          </a:p>
          <a:p>
            <a:r>
              <a:rPr lang="en-US" dirty="0" smtClean="0"/>
              <a:t>5 identical bases: 1) DIVO AVGVSTO (Augustus)</a:t>
            </a:r>
          </a:p>
          <a:p>
            <a:r>
              <a:rPr lang="en-US" dirty="0" smtClean="0"/>
              <a:t>	              2) DIVAE AVGV (</a:t>
            </a:r>
            <a:r>
              <a:rPr lang="en-US" dirty="0" err="1" smtClean="0"/>
              <a:t>Livia</a:t>
            </a:r>
            <a:r>
              <a:rPr lang="en-US" dirty="0" smtClean="0"/>
              <a:t>)</a:t>
            </a:r>
          </a:p>
          <a:p>
            <a:r>
              <a:rPr lang="en-US" dirty="0" smtClean="0"/>
              <a:t>	              3) TI. CAESARI DIVI AVG F 			 AVGVSTO (Tiberius)</a:t>
            </a:r>
          </a:p>
          <a:p>
            <a:r>
              <a:rPr lang="en-US" dirty="0" smtClean="0"/>
              <a:t>	              4) TI CLAUDIO CAESARI AVG 			 GERMANICO PONT MAX TRIB 		 POT V IMP XI P </a:t>
            </a:r>
            <a:r>
              <a:rPr lang="en-US" dirty="0" err="1" smtClean="0"/>
              <a:t>P</a:t>
            </a:r>
            <a:r>
              <a:rPr lang="en-US" dirty="0" smtClean="0"/>
              <a:t> COS DESIG 			 IIII (Claudius) – 45 – 46 AD</a:t>
            </a:r>
          </a:p>
          <a:p>
            <a:r>
              <a:rPr lang="en-US" dirty="0" smtClean="0"/>
              <a:t>	              5) (</a:t>
            </a:r>
            <a:r>
              <a:rPr lang="en-US" dirty="0" err="1" smtClean="0"/>
              <a:t>eraded</a:t>
            </a:r>
            <a:r>
              <a:rPr lang="en-US" dirty="0" smtClean="0"/>
              <a:t>) MESSALINAE C[…] 			 (Messalina)</a:t>
            </a:r>
          </a:p>
          <a:p>
            <a:endParaRPr lang="en-US" dirty="0" smtClean="0"/>
          </a:p>
          <a:p>
            <a:pPr>
              <a:buFontTx/>
              <a:buChar char="-"/>
            </a:pPr>
            <a:r>
              <a:rPr lang="en-US" dirty="0" smtClean="0"/>
              <a:t>none of the survived statues can be ascribed to such bases  </a:t>
            </a:r>
          </a:p>
          <a:p>
            <a:pPr>
              <a:buFontTx/>
              <a:buChar char="-"/>
            </a:pPr>
            <a:r>
              <a:rPr lang="en-US" dirty="0" smtClean="0"/>
              <a:t> the dimensions suggest statues with the ratio 1:1, they must have been placed against a wall (the back side is rough)</a:t>
            </a:r>
            <a:endParaRPr lang="cs-CZ" dirty="0" smtClean="0"/>
          </a:p>
          <a:p>
            <a:endParaRPr lang="cs-CZ" dirty="0"/>
          </a:p>
        </p:txBody>
      </p:sp>
      <p:pic>
        <p:nvPicPr>
          <p:cNvPr id="3" name="Obrázek 2" descr="temple claudius bases.jpg"/>
          <p:cNvPicPr>
            <a:picLocks noChangeAspect="1"/>
          </p:cNvPicPr>
          <p:nvPr/>
        </p:nvPicPr>
        <p:blipFill>
          <a:blip r:embed="rId2"/>
          <a:stretch>
            <a:fillRect/>
          </a:stretch>
        </p:blipFill>
        <p:spPr>
          <a:xfrm>
            <a:off x="5143504" y="285728"/>
            <a:ext cx="3799344" cy="6223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yrene map.jpg"/>
          <p:cNvPicPr>
            <a:picLocks noChangeAspect="1"/>
          </p:cNvPicPr>
          <p:nvPr/>
        </p:nvPicPr>
        <p:blipFill>
          <a:blip r:embed="rId2"/>
          <a:stretch>
            <a:fillRect/>
          </a:stretch>
        </p:blipFill>
        <p:spPr>
          <a:xfrm>
            <a:off x="214282" y="214290"/>
            <a:ext cx="6668075" cy="6429396"/>
          </a:xfrm>
          <a:prstGeom prst="rect">
            <a:avLst/>
          </a:prstGeom>
        </p:spPr>
      </p:pic>
      <p:sp>
        <p:nvSpPr>
          <p:cNvPr id="3" name="TextovéPole 2"/>
          <p:cNvSpPr txBox="1"/>
          <p:nvPr/>
        </p:nvSpPr>
        <p:spPr>
          <a:xfrm>
            <a:off x="1500166" y="0"/>
            <a:ext cx="1428760" cy="400110"/>
          </a:xfrm>
          <a:prstGeom prst="rect">
            <a:avLst/>
          </a:prstGeom>
          <a:noFill/>
        </p:spPr>
        <p:txBody>
          <a:bodyPr wrap="square" rtlCol="0">
            <a:spAutoFit/>
          </a:bodyPr>
          <a:lstStyle/>
          <a:p>
            <a:r>
              <a:rPr lang="en-US" sz="2000" b="1" dirty="0" smtClean="0">
                <a:solidFill>
                  <a:srgbClr val="FF0000"/>
                </a:solidFill>
              </a:rPr>
              <a:t>Carthage</a:t>
            </a:r>
            <a:endParaRPr lang="cs-CZ" sz="2000" b="1" dirty="0">
              <a:solidFill>
                <a:srgbClr val="FF0000"/>
              </a:solidFill>
            </a:endParaRPr>
          </a:p>
        </p:txBody>
      </p:sp>
      <p:sp>
        <p:nvSpPr>
          <p:cNvPr id="4" name="TextovéPole 3"/>
          <p:cNvSpPr txBox="1"/>
          <p:nvPr/>
        </p:nvSpPr>
        <p:spPr>
          <a:xfrm>
            <a:off x="6858016" y="357166"/>
            <a:ext cx="2500330" cy="923330"/>
          </a:xfrm>
          <a:prstGeom prst="rect">
            <a:avLst/>
          </a:prstGeom>
          <a:noFill/>
        </p:spPr>
        <p:txBody>
          <a:bodyPr wrap="square" rtlCol="0">
            <a:spAutoFit/>
          </a:bodyPr>
          <a:lstStyle/>
          <a:p>
            <a:r>
              <a:rPr lang="en-US" b="1" dirty="0" smtClean="0"/>
              <a:t>Sallust</a:t>
            </a:r>
          </a:p>
          <a:p>
            <a:r>
              <a:rPr lang="en-US" b="1" dirty="0" smtClean="0"/>
              <a:t>The War with </a:t>
            </a:r>
            <a:r>
              <a:rPr lang="en-US" b="1" dirty="0" err="1" smtClean="0"/>
              <a:t>Jugurtha</a:t>
            </a:r>
            <a:endParaRPr lang="en-US" b="1" dirty="0" smtClean="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3139321"/>
          </a:xfrm>
          <a:prstGeom prst="rect">
            <a:avLst/>
          </a:prstGeom>
          <a:noFill/>
        </p:spPr>
        <p:txBody>
          <a:bodyPr wrap="square" rtlCol="0">
            <a:spAutoFit/>
          </a:bodyPr>
          <a:lstStyle/>
          <a:p>
            <a:r>
              <a:rPr lang="en-US" dirty="0" smtClean="0"/>
              <a:t>	</a:t>
            </a:r>
          </a:p>
          <a:p>
            <a:r>
              <a:rPr lang="en-US" dirty="0" smtClean="0"/>
              <a:t>b)    Three seated statues and one standing</a:t>
            </a:r>
          </a:p>
          <a:p>
            <a:endParaRPr lang="en-US" dirty="0" smtClean="0"/>
          </a:p>
          <a:p>
            <a:pPr>
              <a:buFontTx/>
              <a:buChar char="-"/>
            </a:pPr>
            <a:r>
              <a:rPr lang="en-US" dirty="0" smtClean="0"/>
              <a:t>the ratio is 1.5:1</a:t>
            </a:r>
          </a:p>
          <a:p>
            <a:pPr>
              <a:buFontTx/>
              <a:buChar char="-"/>
            </a:pPr>
            <a:r>
              <a:rPr lang="en-US" dirty="0" smtClean="0"/>
              <a:t> probably a fourth seated statue was part of the cycle, so four enthroned statues located on the level of the tribune, at the sides of the </a:t>
            </a:r>
            <a:r>
              <a:rPr lang="en-US" dirty="0" err="1" smtClean="0"/>
              <a:t>quadriga</a:t>
            </a:r>
            <a:r>
              <a:rPr lang="en-US" dirty="0" smtClean="0"/>
              <a:t>, in correspondence with the </a:t>
            </a:r>
            <a:r>
              <a:rPr lang="en-US" i="1" dirty="0" err="1" smtClean="0"/>
              <a:t>stelae</a:t>
            </a:r>
            <a:r>
              <a:rPr lang="en-US" dirty="0" smtClean="0"/>
              <a:t> below</a:t>
            </a:r>
          </a:p>
          <a:p>
            <a:pPr>
              <a:buFontTx/>
              <a:buChar char="-"/>
            </a:pPr>
            <a:r>
              <a:rPr lang="en-US" dirty="0" smtClean="0"/>
              <a:t> the standing statues on the pavement below</a:t>
            </a:r>
          </a:p>
          <a:p>
            <a:pPr>
              <a:buFontTx/>
              <a:buChar char="-"/>
            </a:pPr>
            <a:r>
              <a:rPr lang="en-US" dirty="0" smtClean="0"/>
              <a:t> but, the seated statue of Claudius shows a hole for a </a:t>
            </a:r>
            <a:r>
              <a:rPr lang="en-US" dirty="0" err="1" smtClean="0"/>
              <a:t>tenon</a:t>
            </a:r>
            <a:r>
              <a:rPr lang="en-US" dirty="0" smtClean="0"/>
              <a:t> – must have been placed at the wall, the same with the Tiberius statue </a:t>
            </a:r>
          </a:p>
          <a:p>
            <a:pPr>
              <a:buFontTx/>
              <a:buChar char="-"/>
            </a:pPr>
            <a:r>
              <a:rPr lang="en-US" dirty="0" smtClean="0"/>
              <a:t> the standing Tiberius statue was found in the </a:t>
            </a:r>
            <a:r>
              <a:rPr lang="en-US" i="1" dirty="0" err="1" smtClean="0"/>
              <a:t>cella</a:t>
            </a:r>
            <a:r>
              <a:rPr lang="en-US" dirty="0" smtClean="0"/>
              <a:t>, so some of the Julio-</a:t>
            </a:r>
            <a:r>
              <a:rPr lang="en-US" dirty="0" err="1" smtClean="0"/>
              <a:t>Claudian</a:t>
            </a:r>
            <a:r>
              <a:rPr lang="en-US" dirty="0" smtClean="0"/>
              <a:t> portraits must have been located inside the </a:t>
            </a:r>
            <a:r>
              <a:rPr lang="en-US" i="1" dirty="0" err="1" smtClean="0"/>
              <a:t>cella</a:t>
            </a:r>
            <a:endParaRPr lang="en-US" i="1" dirty="0" smtClean="0"/>
          </a:p>
        </p:txBody>
      </p:sp>
      <p:pic>
        <p:nvPicPr>
          <p:cNvPr id="4" name="Obrázek 3" descr="temple claudius statues reconstruction.jpg"/>
          <p:cNvPicPr>
            <a:picLocks noChangeAspect="1"/>
          </p:cNvPicPr>
          <p:nvPr/>
        </p:nvPicPr>
        <p:blipFill>
          <a:blip r:embed="rId2"/>
          <a:stretch>
            <a:fillRect/>
          </a:stretch>
        </p:blipFill>
        <p:spPr>
          <a:xfrm>
            <a:off x="714348" y="3429000"/>
            <a:ext cx="7922228" cy="300039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4572000" cy="2585323"/>
          </a:xfrm>
          <a:prstGeom prst="rect">
            <a:avLst/>
          </a:prstGeom>
        </p:spPr>
        <p:txBody>
          <a:bodyPr>
            <a:spAutoFit/>
          </a:bodyPr>
          <a:lstStyle/>
          <a:p>
            <a:pPr>
              <a:buFontTx/>
              <a:buChar char="-"/>
            </a:pPr>
            <a:r>
              <a:rPr lang="en-US" dirty="0" smtClean="0"/>
              <a:t> the preserved statues portray:</a:t>
            </a:r>
          </a:p>
          <a:p>
            <a:pPr>
              <a:buFontTx/>
              <a:buChar char="-"/>
            </a:pPr>
            <a:endParaRPr lang="en-US" dirty="0" smtClean="0"/>
          </a:p>
          <a:p>
            <a:pPr marL="800100" lvl="1" indent="-342900">
              <a:buAutoNum type="alphaLcParenR"/>
            </a:pPr>
            <a:r>
              <a:rPr lang="en-US" dirty="0" smtClean="0"/>
              <a:t>Seated Augustus</a:t>
            </a:r>
          </a:p>
          <a:p>
            <a:pPr marL="800100" lvl="1" indent="-342900">
              <a:buAutoNum type="alphaLcParenR"/>
            </a:pPr>
            <a:r>
              <a:rPr lang="en-US" dirty="0" smtClean="0"/>
              <a:t>Seated </a:t>
            </a:r>
            <a:r>
              <a:rPr lang="en-US" dirty="0" err="1" smtClean="0"/>
              <a:t>Livia</a:t>
            </a:r>
            <a:r>
              <a:rPr lang="en-US" dirty="0" smtClean="0"/>
              <a:t> (reconstructed from two large fragments, the lower could also belong to a fourth (female) seated statue</a:t>
            </a:r>
          </a:p>
          <a:p>
            <a:pPr marL="800100" lvl="1" indent="-342900">
              <a:buAutoNum type="alphaLcParenR"/>
            </a:pPr>
            <a:r>
              <a:rPr lang="en-US" dirty="0" smtClean="0"/>
              <a:t>Seated Claudius</a:t>
            </a:r>
          </a:p>
          <a:p>
            <a:pPr marL="800100" lvl="1" indent="-342900">
              <a:buAutoNum type="alphaLcParenR"/>
            </a:pPr>
            <a:r>
              <a:rPr lang="en-US" dirty="0" smtClean="0"/>
              <a:t>Standing Tiberius </a:t>
            </a:r>
          </a:p>
        </p:txBody>
      </p:sp>
      <p:pic>
        <p:nvPicPr>
          <p:cNvPr id="3" name="Obrázek 2" descr="temple claudius seated statues.jpg"/>
          <p:cNvPicPr>
            <a:picLocks noChangeAspect="1"/>
          </p:cNvPicPr>
          <p:nvPr/>
        </p:nvPicPr>
        <p:blipFill>
          <a:blip r:embed="rId2"/>
          <a:srcRect b="50883"/>
          <a:stretch>
            <a:fillRect/>
          </a:stretch>
        </p:blipFill>
        <p:spPr>
          <a:xfrm>
            <a:off x="142844" y="2500306"/>
            <a:ext cx="4390685" cy="3643338"/>
          </a:xfrm>
          <a:prstGeom prst="rect">
            <a:avLst/>
          </a:prstGeom>
        </p:spPr>
      </p:pic>
      <p:pic>
        <p:nvPicPr>
          <p:cNvPr id="4" name="Obrázek 3" descr="temple claudius seated statues.jpg"/>
          <p:cNvPicPr>
            <a:picLocks noChangeAspect="1"/>
          </p:cNvPicPr>
          <p:nvPr/>
        </p:nvPicPr>
        <p:blipFill>
          <a:blip r:embed="rId2"/>
          <a:srcRect l="4044" t="51088"/>
          <a:stretch>
            <a:fillRect/>
          </a:stretch>
        </p:blipFill>
        <p:spPr>
          <a:xfrm>
            <a:off x="4714876" y="2500306"/>
            <a:ext cx="4230800" cy="364333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temple nowadays.jpg"/>
          <p:cNvPicPr>
            <a:picLocks noChangeAspect="1"/>
          </p:cNvPicPr>
          <p:nvPr/>
        </p:nvPicPr>
        <p:blipFill>
          <a:blip r:embed="rId2"/>
          <a:stretch>
            <a:fillRect/>
          </a:stretch>
        </p:blipFill>
        <p:spPr>
          <a:xfrm>
            <a:off x="357158" y="500042"/>
            <a:ext cx="8219429" cy="5357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leptis magna plan.jpg"/>
          <p:cNvPicPr>
            <a:picLocks noChangeAspect="1"/>
          </p:cNvPicPr>
          <p:nvPr/>
        </p:nvPicPr>
        <p:blipFill>
          <a:blip r:embed="rId2"/>
          <a:stretch>
            <a:fillRect/>
          </a:stretch>
        </p:blipFill>
        <p:spPr>
          <a:xfrm>
            <a:off x="142843" y="214290"/>
            <a:ext cx="5572165" cy="4776141"/>
          </a:xfrm>
          <a:prstGeom prst="rect">
            <a:avLst/>
          </a:prstGeom>
        </p:spPr>
      </p:pic>
      <p:sp>
        <p:nvSpPr>
          <p:cNvPr id="3" name="TextovéPole 2"/>
          <p:cNvSpPr txBox="1"/>
          <p:nvPr/>
        </p:nvSpPr>
        <p:spPr>
          <a:xfrm>
            <a:off x="5786446" y="214290"/>
            <a:ext cx="3357554" cy="3970318"/>
          </a:xfrm>
          <a:prstGeom prst="rect">
            <a:avLst/>
          </a:prstGeom>
          <a:noFill/>
        </p:spPr>
        <p:txBody>
          <a:bodyPr wrap="square" rtlCol="0">
            <a:spAutoFit/>
          </a:bodyPr>
          <a:lstStyle/>
          <a:p>
            <a:pPr>
              <a:buFontTx/>
              <a:buChar char="-"/>
            </a:pPr>
            <a:r>
              <a:rPr lang="en-US" dirty="0" smtClean="0"/>
              <a:t> 130 km east of Tripoli, near </a:t>
            </a:r>
            <a:r>
              <a:rPr lang="en-US" dirty="0" err="1" smtClean="0"/>
              <a:t>Khom</a:t>
            </a:r>
            <a:r>
              <a:rPr lang="en-US" dirty="0" smtClean="0"/>
              <a:t>, on the coast</a:t>
            </a:r>
          </a:p>
          <a:p>
            <a:pPr>
              <a:buFontTx/>
              <a:buChar char="-"/>
            </a:pPr>
            <a:r>
              <a:rPr lang="en-US" dirty="0" smtClean="0"/>
              <a:t>  founded by Phoenicians – 12</a:t>
            </a:r>
            <a:r>
              <a:rPr lang="en-US" baseline="30000" dirty="0" smtClean="0"/>
              <a:t>th</a:t>
            </a:r>
            <a:r>
              <a:rPr lang="en-US" dirty="0" smtClean="0"/>
              <a:t> c. BC</a:t>
            </a:r>
          </a:p>
          <a:p>
            <a:pPr>
              <a:buFontTx/>
              <a:buChar char="-"/>
            </a:pPr>
            <a:r>
              <a:rPr lang="en-US" dirty="0" smtClean="0"/>
              <a:t> prominence when Carthage a major power in the Mediterranean – 4</a:t>
            </a:r>
            <a:r>
              <a:rPr lang="en-US" baseline="30000" dirty="0" smtClean="0"/>
              <a:t>th</a:t>
            </a:r>
            <a:r>
              <a:rPr lang="en-US" dirty="0" smtClean="0"/>
              <a:t> c. BC</a:t>
            </a:r>
          </a:p>
          <a:p>
            <a:pPr>
              <a:buFontTx/>
              <a:buChar char="-"/>
            </a:pPr>
            <a:r>
              <a:rPr lang="en-US" dirty="0" smtClean="0"/>
              <a:t> after the 3</a:t>
            </a:r>
            <a:r>
              <a:rPr lang="en-US" baseline="30000" dirty="0" smtClean="0"/>
              <a:t>rd</a:t>
            </a:r>
            <a:r>
              <a:rPr lang="en-US" dirty="0" smtClean="0"/>
              <a:t> Punic War – part of the Roman Republic</a:t>
            </a:r>
          </a:p>
          <a:p>
            <a:pPr>
              <a:buFontTx/>
              <a:buChar char="-"/>
            </a:pPr>
            <a:r>
              <a:rPr lang="en-US" dirty="0" smtClean="0"/>
              <a:t> </a:t>
            </a:r>
            <a:r>
              <a:rPr lang="en-US" dirty="0" err="1" smtClean="0"/>
              <a:t>Septimius</a:t>
            </a:r>
            <a:r>
              <a:rPr lang="en-US" dirty="0" smtClean="0"/>
              <a:t> Severus – independent city</a:t>
            </a:r>
          </a:p>
          <a:p>
            <a:pPr>
              <a:buFontTx/>
              <a:buChar char="-"/>
            </a:pPr>
            <a:r>
              <a:rPr lang="en-US" dirty="0" smtClean="0"/>
              <a:t> high degree of preservation (earthquakes, </a:t>
            </a:r>
            <a:r>
              <a:rPr lang="en-US" dirty="0" err="1" smtClean="0"/>
              <a:t>abandone</a:t>
            </a:r>
            <a:r>
              <a:rPr lang="cs-CZ" dirty="0" smtClean="0"/>
              <a:t>d</a:t>
            </a:r>
            <a:r>
              <a:rPr lang="en-US" dirty="0" smtClean="0"/>
              <a:t> – Arab conquest)</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leptis magna aerial.jpg"/>
          <p:cNvPicPr>
            <a:picLocks noChangeAspect="1"/>
          </p:cNvPicPr>
          <p:nvPr/>
        </p:nvPicPr>
        <p:blipFill>
          <a:blip r:embed="rId2"/>
          <a:stretch>
            <a:fillRect/>
          </a:stretch>
        </p:blipFill>
        <p:spPr>
          <a:xfrm>
            <a:off x="285720" y="285728"/>
            <a:ext cx="8688748" cy="54279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foro vecchio plan.jpg"/>
          <p:cNvPicPr>
            <a:picLocks noChangeAspect="1"/>
          </p:cNvPicPr>
          <p:nvPr/>
        </p:nvPicPr>
        <p:blipFill>
          <a:blip r:embed="rId2"/>
          <a:stretch>
            <a:fillRect/>
          </a:stretch>
        </p:blipFill>
        <p:spPr>
          <a:xfrm>
            <a:off x="0" y="0"/>
            <a:ext cx="6157452" cy="6858000"/>
          </a:xfrm>
          <a:prstGeom prst="rect">
            <a:avLst/>
          </a:prstGeom>
        </p:spPr>
      </p:pic>
      <p:sp>
        <p:nvSpPr>
          <p:cNvPr id="4" name="TextovéPole 3"/>
          <p:cNvSpPr txBox="1"/>
          <p:nvPr/>
        </p:nvSpPr>
        <p:spPr>
          <a:xfrm>
            <a:off x="6143636" y="1000108"/>
            <a:ext cx="3000364" cy="5355312"/>
          </a:xfrm>
          <a:prstGeom prst="rect">
            <a:avLst/>
          </a:prstGeom>
          <a:noFill/>
        </p:spPr>
        <p:txBody>
          <a:bodyPr wrap="square" rtlCol="0">
            <a:spAutoFit/>
          </a:bodyPr>
          <a:lstStyle/>
          <a:p>
            <a:r>
              <a:rPr lang="en-US" b="1" dirty="0" smtClean="0"/>
              <a:t>The Old Forum</a:t>
            </a:r>
          </a:p>
          <a:p>
            <a:endParaRPr lang="en-US" b="1" dirty="0" smtClean="0"/>
          </a:p>
          <a:p>
            <a:r>
              <a:rPr lang="en-US" dirty="0" smtClean="0"/>
              <a:t>Augustan age</a:t>
            </a:r>
          </a:p>
          <a:p>
            <a:r>
              <a:rPr lang="en-US" dirty="0" smtClean="0"/>
              <a:t>reconstructions: Claudius (53/54 AD), the </a:t>
            </a:r>
            <a:r>
              <a:rPr lang="en-US" dirty="0" err="1" smtClean="0"/>
              <a:t>Antonines</a:t>
            </a:r>
            <a:r>
              <a:rPr lang="en-US" dirty="0" smtClean="0"/>
              <a:t> (mid. 2</a:t>
            </a:r>
            <a:r>
              <a:rPr lang="en-US" baseline="30000" dirty="0" smtClean="0"/>
              <a:t>nd</a:t>
            </a:r>
            <a:r>
              <a:rPr lang="en-US" dirty="0" smtClean="0"/>
              <a:t> c. AD)</a:t>
            </a:r>
          </a:p>
          <a:p>
            <a:endParaRPr lang="en-US" dirty="0" smtClean="0"/>
          </a:p>
          <a:p>
            <a:r>
              <a:rPr lang="en-US" dirty="0" smtClean="0"/>
              <a:t>3 temples N side: </a:t>
            </a:r>
          </a:p>
          <a:p>
            <a:r>
              <a:rPr lang="en-US" dirty="0" smtClean="0"/>
              <a:t>	</a:t>
            </a:r>
            <a:r>
              <a:rPr lang="en-US" i="1" dirty="0" err="1" smtClean="0"/>
              <a:t>Liber</a:t>
            </a:r>
            <a:r>
              <a:rPr lang="en-US" i="1" dirty="0" smtClean="0"/>
              <a:t> Pater</a:t>
            </a:r>
          </a:p>
          <a:p>
            <a:r>
              <a:rPr lang="en-US" i="1" dirty="0" smtClean="0"/>
              <a:t>	Hercules</a:t>
            </a:r>
          </a:p>
          <a:p>
            <a:r>
              <a:rPr lang="en-US" i="1" dirty="0" smtClean="0"/>
              <a:t>	</a:t>
            </a:r>
            <a:r>
              <a:rPr lang="en-US" b="1" i="1" dirty="0" smtClean="0"/>
              <a:t>Rome and Augustus</a:t>
            </a:r>
          </a:p>
          <a:p>
            <a:pPr>
              <a:buFontTx/>
              <a:buChar char="-"/>
            </a:pPr>
            <a:r>
              <a:rPr lang="en-US" dirty="0" smtClean="0"/>
              <a:t>typical </a:t>
            </a:r>
            <a:r>
              <a:rPr lang="en-US" dirty="0" err="1" smtClean="0"/>
              <a:t>Leptitan</a:t>
            </a:r>
            <a:r>
              <a:rPr lang="en-US" dirty="0" smtClean="0"/>
              <a:t> temples: very high podium housing rooms in its inside</a:t>
            </a:r>
          </a:p>
          <a:p>
            <a:pPr>
              <a:buFontTx/>
              <a:buChar char="-"/>
            </a:pPr>
            <a:endParaRPr lang="en-US" dirty="0" smtClean="0"/>
          </a:p>
          <a:p>
            <a:pPr>
              <a:buFontTx/>
              <a:buChar char="-"/>
            </a:pPr>
            <a:r>
              <a:rPr lang="en-US" dirty="0" smtClean="0"/>
              <a:t>Augustan period: theatre, market, The Old Forum, </a:t>
            </a:r>
          </a:p>
          <a:p>
            <a:pPr>
              <a:buFontTx/>
              <a:buChar char="-"/>
            </a:pPr>
            <a:endParaRPr lang="en-US" dirty="0" smtClean="0"/>
          </a:p>
          <a:p>
            <a:pPr>
              <a:buFontTx/>
              <a:buChar char="-"/>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roma and augustus temple excavations.jpg"/>
          <p:cNvPicPr>
            <a:picLocks noChangeAspect="1"/>
          </p:cNvPicPr>
          <p:nvPr/>
        </p:nvPicPr>
        <p:blipFill>
          <a:blip r:embed="rId2"/>
          <a:stretch>
            <a:fillRect/>
          </a:stretch>
        </p:blipFill>
        <p:spPr>
          <a:xfrm>
            <a:off x="0" y="0"/>
            <a:ext cx="5136633" cy="6858000"/>
          </a:xfrm>
          <a:prstGeom prst="rect">
            <a:avLst/>
          </a:prstGeom>
        </p:spPr>
      </p:pic>
      <p:sp>
        <p:nvSpPr>
          <p:cNvPr id="3" name="TextovéPole 2"/>
          <p:cNvSpPr txBox="1"/>
          <p:nvPr/>
        </p:nvSpPr>
        <p:spPr>
          <a:xfrm>
            <a:off x="5214942" y="0"/>
            <a:ext cx="3929058" cy="7294305"/>
          </a:xfrm>
          <a:prstGeom prst="rect">
            <a:avLst/>
          </a:prstGeom>
          <a:noFill/>
        </p:spPr>
        <p:txBody>
          <a:bodyPr wrap="square" rtlCol="0">
            <a:spAutoFit/>
          </a:bodyPr>
          <a:lstStyle/>
          <a:p>
            <a:r>
              <a:rPr lang="en-US" b="1" dirty="0" smtClean="0"/>
              <a:t>Excavations</a:t>
            </a:r>
          </a:p>
          <a:p>
            <a:endParaRPr lang="en-US" b="1" dirty="0" smtClean="0"/>
          </a:p>
          <a:p>
            <a:r>
              <a:rPr lang="en-US" dirty="0" smtClean="0"/>
              <a:t>The temple excavated in 1922, 1925 – 27, 1932, published only partly</a:t>
            </a:r>
          </a:p>
          <a:p>
            <a:endParaRPr lang="en-US" dirty="0" smtClean="0"/>
          </a:p>
          <a:p>
            <a:r>
              <a:rPr lang="en-US" dirty="0" smtClean="0"/>
              <a:t>J.B. Ward Perkins – after the war, only  basic research</a:t>
            </a:r>
          </a:p>
          <a:p>
            <a:endParaRPr lang="en-US" dirty="0" smtClean="0"/>
          </a:p>
          <a:p>
            <a:r>
              <a:rPr lang="en-US" dirty="0" smtClean="0"/>
              <a:t>Systematic research – 2001 – 2003</a:t>
            </a:r>
          </a:p>
          <a:p>
            <a:r>
              <a:rPr lang="en-US" dirty="0" smtClean="0"/>
              <a:t>2001 – the first recognition of the structures and the size of the temple</a:t>
            </a:r>
          </a:p>
          <a:p>
            <a:endParaRPr lang="en-US" dirty="0" smtClean="0"/>
          </a:p>
          <a:p>
            <a:r>
              <a:rPr lang="en-US" dirty="0" smtClean="0"/>
              <a:t>2002 – cleaning the structures, detailed survey, fragments documentation, a small trench to study foundations</a:t>
            </a:r>
          </a:p>
          <a:p>
            <a:endParaRPr lang="en-US" dirty="0" smtClean="0"/>
          </a:p>
          <a:p>
            <a:r>
              <a:rPr lang="en-US" dirty="0" smtClean="0"/>
              <a:t>2003 – historical research and documentation – based on photos, drawings and aerial photos from 1965</a:t>
            </a:r>
          </a:p>
          <a:p>
            <a:pPr>
              <a:buFontTx/>
              <a:buChar char="-"/>
            </a:pPr>
            <a:r>
              <a:rPr lang="en-US" dirty="0" smtClean="0"/>
              <a:t>architectural fragments determine different phases of the temple</a:t>
            </a:r>
          </a:p>
          <a:p>
            <a:pPr>
              <a:buFontTx/>
              <a:buChar char="-"/>
            </a:pPr>
            <a:endParaRPr lang="en-US" dirty="0" smtClean="0"/>
          </a:p>
          <a:p>
            <a:pPr>
              <a:buFontTx/>
              <a:buChar char="-"/>
            </a:pPr>
            <a:endParaRPr lang="en-US" dirty="0" smtClean="0"/>
          </a:p>
          <a:p>
            <a:r>
              <a:rPr lang="en-US" sz="1600" dirty="0" smtClean="0"/>
              <a:t>The two semi-columns in the rear side of the temple have been always visible</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foro vecchio phases.jpg"/>
          <p:cNvPicPr>
            <a:picLocks noChangeAspect="1"/>
          </p:cNvPicPr>
          <p:nvPr/>
        </p:nvPicPr>
        <p:blipFill>
          <a:blip r:embed="rId2"/>
          <a:stretch>
            <a:fillRect/>
          </a:stretch>
        </p:blipFill>
        <p:spPr>
          <a:xfrm>
            <a:off x="1" y="0"/>
            <a:ext cx="5545084" cy="6715148"/>
          </a:xfrm>
          <a:prstGeom prst="rect">
            <a:avLst/>
          </a:prstGeom>
        </p:spPr>
      </p:pic>
      <p:sp>
        <p:nvSpPr>
          <p:cNvPr id="3" name="TextovéPole 2"/>
          <p:cNvSpPr txBox="1"/>
          <p:nvPr/>
        </p:nvSpPr>
        <p:spPr>
          <a:xfrm>
            <a:off x="5572132" y="0"/>
            <a:ext cx="3357554" cy="7017306"/>
          </a:xfrm>
          <a:prstGeom prst="rect">
            <a:avLst/>
          </a:prstGeom>
          <a:noFill/>
        </p:spPr>
        <p:txBody>
          <a:bodyPr wrap="square" rtlCol="0">
            <a:spAutoFit/>
          </a:bodyPr>
          <a:lstStyle/>
          <a:p>
            <a:r>
              <a:rPr lang="en-US" b="1" dirty="0" smtClean="0"/>
              <a:t>The Old Forum</a:t>
            </a:r>
          </a:p>
          <a:p>
            <a:endParaRPr lang="en-US" dirty="0" smtClean="0"/>
          </a:p>
          <a:p>
            <a:r>
              <a:rPr lang="en-US" dirty="0" smtClean="0"/>
              <a:t>South-west, north-east: two streets linking the Old Forum with the residential quarters at north-west</a:t>
            </a:r>
          </a:p>
          <a:p>
            <a:pPr>
              <a:buFontTx/>
              <a:buChar char="-"/>
            </a:pPr>
            <a:r>
              <a:rPr lang="en-US" dirty="0" smtClean="0"/>
              <a:t>7 phases</a:t>
            </a:r>
          </a:p>
          <a:p>
            <a:endParaRPr lang="en-US" dirty="0" smtClean="0"/>
          </a:p>
          <a:p>
            <a:r>
              <a:rPr lang="en-US" b="1" dirty="0" smtClean="0"/>
              <a:t>The Temple of Rome and Augustus</a:t>
            </a:r>
          </a:p>
          <a:p>
            <a:endParaRPr lang="en-US" dirty="0" smtClean="0"/>
          </a:p>
          <a:p>
            <a:r>
              <a:rPr lang="en-US" b="1" dirty="0" smtClean="0"/>
              <a:t>Phase I – </a:t>
            </a:r>
            <a:r>
              <a:rPr lang="en-US" b="1" dirty="0" err="1" smtClean="0"/>
              <a:t>Tiberian</a:t>
            </a:r>
            <a:r>
              <a:rPr lang="en-US" b="1" dirty="0" smtClean="0"/>
              <a:t> period</a:t>
            </a:r>
          </a:p>
          <a:p>
            <a:pPr>
              <a:buFontTx/>
              <a:buChar char="-"/>
            </a:pPr>
            <a:r>
              <a:rPr lang="en-US" dirty="0" smtClean="0"/>
              <a:t>construction of the building, first figurative cycle (</a:t>
            </a:r>
            <a:r>
              <a:rPr lang="en-US" dirty="0" err="1" smtClean="0"/>
              <a:t>Tiberian</a:t>
            </a:r>
            <a:r>
              <a:rPr lang="en-US" dirty="0" smtClean="0"/>
              <a:t>)</a:t>
            </a:r>
          </a:p>
          <a:p>
            <a:r>
              <a:rPr lang="en-US" b="1" dirty="0" smtClean="0"/>
              <a:t>Phase II – </a:t>
            </a:r>
            <a:r>
              <a:rPr lang="en-US" b="1" dirty="0" err="1" smtClean="0"/>
              <a:t>Claudian</a:t>
            </a:r>
            <a:r>
              <a:rPr lang="en-US" b="1" dirty="0" smtClean="0"/>
              <a:t> period</a:t>
            </a:r>
          </a:p>
          <a:p>
            <a:pPr>
              <a:buFontTx/>
              <a:buChar char="-"/>
            </a:pPr>
            <a:r>
              <a:rPr lang="en-US" dirty="0" smtClean="0"/>
              <a:t>Remake of the square pavement and bilingual inscription, other two figurative cycles (</a:t>
            </a:r>
            <a:r>
              <a:rPr lang="en-US" dirty="0" err="1" smtClean="0"/>
              <a:t>Claudian</a:t>
            </a:r>
            <a:r>
              <a:rPr lang="en-US" dirty="0" smtClean="0"/>
              <a:t>)</a:t>
            </a:r>
            <a:endParaRPr lang="en-US" b="1" dirty="0" smtClean="0"/>
          </a:p>
          <a:p>
            <a:r>
              <a:rPr lang="en-US" b="1" dirty="0" smtClean="0"/>
              <a:t>Phase III – </a:t>
            </a:r>
            <a:r>
              <a:rPr lang="en-US" b="1" dirty="0" err="1" smtClean="0"/>
              <a:t>Antonine</a:t>
            </a:r>
            <a:r>
              <a:rPr lang="en-US" b="1" dirty="0" smtClean="0"/>
              <a:t> period</a:t>
            </a:r>
          </a:p>
          <a:p>
            <a:pPr>
              <a:buFontTx/>
              <a:buChar char="-"/>
            </a:pPr>
            <a:r>
              <a:rPr lang="en-US" dirty="0" smtClean="0"/>
              <a:t>Works on the </a:t>
            </a:r>
            <a:r>
              <a:rPr lang="en-US" dirty="0" err="1" smtClean="0"/>
              <a:t>peristasis</a:t>
            </a:r>
            <a:r>
              <a:rPr lang="en-US" dirty="0" smtClean="0"/>
              <a:t> and the top order of the </a:t>
            </a:r>
            <a:r>
              <a:rPr lang="en-US" i="1" dirty="0" err="1" smtClean="0"/>
              <a:t>cella</a:t>
            </a:r>
            <a:endParaRPr lang="en-US" i="1" dirty="0" smtClean="0"/>
          </a:p>
          <a:p>
            <a:r>
              <a:rPr lang="en-US" b="1" dirty="0" smtClean="0"/>
              <a:t>Phase IV – Destruction and later re-occupations</a:t>
            </a:r>
          </a:p>
          <a:p>
            <a:r>
              <a:rPr lang="en-US" dirty="0" smtClean="0"/>
              <a:t>310 and 365 AD</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roma and augustus plan.jpg"/>
          <p:cNvPicPr>
            <a:picLocks noChangeAspect="1"/>
          </p:cNvPicPr>
          <p:nvPr/>
        </p:nvPicPr>
        <p:blipFill>
          <a:blip r:embed="rId2"/>
          <a:stretch>
            <a:fillRect/>
          </a:stretch>
        </p:blipFill>
        <p:spPr>
          <a:xfrm>
            <a:off x="0" y="500042"/>
            <a:ext cx="6272784" cy="3895344"/>
          </a:xfrm>
          <a:prstGeom prst="rect">
            <a:avLst/>
          </a:prstGeom>
        </p:spPr>
      </p:pic>
      <p:sp>
        <p:nvSpPr>
          <p:cNvPr id="3" name="TextovéPole 2"/>
          <p:cNvSpPr txBox="1"/>
          <p:nvPr/>
        </p:nvSpPr>
        <p:spPr>
          <a:xfrm>
            <a:off x="6357950" y="214290"/>
            <a:ext cx="2786050" cy="3693319"/>
          </a:xfrm>
          <a:prstGeom prst="rect">
            <a:avLst/>
          </a:prstGeom>
          <a:noFill/>
        </p:spPr>
        <p:txBody>
          <a:bodyPr wrap="square" rtlCol="0">
            <a:spAutoFit/>
          </a:bodyPr>
          <a:lstStyle/>
          <a:p>
            <a:r>
              <a:rPr lang="en-US" b="1" dirty="0" smtClean="0"/>
              <a:t>The Temple of Roma and Augustus</a:t>
            </a:r>
          </a:p>
          <a:p>
            <a:endParaRPr lang="en-US" dirty="0" smtClean="0"/>
          </a:p>
          <a:p>
            <a:r>
              <a:rPr lang="en-US" dirty="0" smtClean="0"/>
              <a:t>Date: 14 – 23 AD</a:t>
            </a:r>
          </a:p>
          <a:p>
            <a:r>
              <a:rPr lang="en-US" dirty="0" smtClean="0"/>
              <a:t>Position: the centre of the north-east part of the Old Forum</a:t>
            </a:r>
          </a:p>
          <a:p>
            <a:pPr>
              <a:buFontTx/>
              <a:buChar char="-"/>
            </a:pPr>
            <a:r>
              <a:rPr lang="en-US" dirty="0" smtClean="0"/>
              <a:t>south-east the Temple of </a:t>
            </a:r>
            <a:r>
              <a:rPr lang="en-US" i="1" dirty="0" err="1" smtClean="0"/>
              <a:t>Liber</a:t>
            </a:r>
            <a:r>
              <a:rPr lang="en-US" i="1" dirty="0" smtClean="0"/>
              <a:t> Pater</a:t>
            </a:r>
            <a:r>
              <a:rPr lang="en-US" dirty="0" smtClean="0"/>
              <a:t>, opposite side the Temple of Hercules</a:t>
            </a:r>
            <a:endParaRPr lang="cs-CZ" dirty="0" smtClean="0"/>
          </a:p>
          <a:p>
            <a:r>
              <a:rPr lang="cs-CZ" dirty="0" err="1" smtClean="0"/>
              <a:t>Dimensions</a:t>
            </a:r>
            <a:r>
              <a:rPr lang="cs-CZ" dirty="0" smtClean="0"/>
              <a:t>: 41,41 x 21,05 m</a:t>
            </a:r>
          </a:p>
          <a:p>
            <a:endParaRPr lang="cs-CZ" dirty="0"/>
          </a:p>
        </p:txBody>
      </p:sp>
      <p:sp>
        <p:nvSpPr>
          <p:cNvPr id="4" name="TextovéPole 3"/>
          <p:cNvSpPr txBox="1"/>
          <p:nvPr/>
        </p:nvSpPr>
        <p:spPr>
          <a:xfrm>
            <a:off x="0" y="4714884"/>
            <a:ext cx="9144000" cy="1477328"/>
          </a:xfrm>
          <a:prstGeom prst="rect">
            <a:avLst/>
          </a:prstGeom>
          <a:noFill/>
        </p:spPr>
        <p:txBody>
          <a:bodyPr wrap="square" rtlCol="0">
            <a:spAutoFit/>
          </a:bodyPr>
          <a:lstStyle/>
          <a:p>
            <a:r>
              <a:rPr lang="cs-CZ" dirty="0" smtClean="0"/>
              <a:t>Type: </a:t>
            </a:r>
            <a:r>
              <a:rPr lang="en-US" dirty="0" smtClean="0"/>
              <a:t>ionic, </a:t>
            </a:r>
            <a:r>
              <a:rPr lang="en-US" i="1" dirty="0" err="1" smtClean="0"/>
              <a:t>peripteros</a:t>
            </a:r>
            <a:r>
              <a:rPr lang="en-US" i="1" dirty="0" smtClean="0"/>
              <a:t> sine </a:t>
            </a:r>
            <a:r>
              <a:rPr lang="en-US" i="1" dirty="0" err="1" smtClean="0"/>
              <a:t>postico</a:t>
            </a:r>
            <a:r>
              <a:rPr lang="en-US" i="1" dirty="0" smtClean="0"/>
              <a:t> </a:t>
            </a:r>
            <a:r>
              <a:rPr lang="en-US" dirty="0" smtClean="0"/>
              <a:t>on a high podium, </a:t>
            </a:r>
            <a:r>
              <a:rPr lang="en-US" dirty="0" err="1" smtClean="0"/>
              <a:t>octastyle</a:t>
            </a:r>
            <a:r>
              <a:rPr lang="en-US" dirty="0" smtClean="0"/>
              <a:t> porch, 8 columns on its sides too</a:t>
            </a:r>
          </a:p>
          <a:p>
            <a:pPr>
              <a:buFontTx/>
              <a:buChar char="-"/>
            </a:pPr>
            <a:r>
              <a:rPr lang="en-US" dirty="0" smtClean="0"/>
              <a:t> corners: heart-shaped half</a:t>
            </a:r>
            <a:r>
              <a:rPr lang="cs-CZ" dirty="0" smtClean="0"/>
              <a:t>-</a:t>
            </a:r>
            <a:r>
              <a:rPr lang="en-US" dirty="0" smtClean="0"/>
              <a:t>columns</a:t>
            </a:r>
          </a:p>
          <a:p>
            <a:r>
              <a:rPr lang="en-US" dirty="0" smtClean="0"/>
              <a:t>Podium: 5.09 m high above the surface level of the forum, in front a lower part – rostra (2.77 m height), 3 staircases, </a:t>
            </a:r>
            <a:r>
              <a:rPr lang="en-US" dirty="0" err="1" smtClean="0"/>
              <a:t>Ras</a:t>
            </a:r>
            <a:r>
              <a:rPr lang="en-US" dirty="0" smtClean="0"/>
              <a:t> el-</a:t>
            </a:r>
            <a:r>
              <a:rPr lang="en-US" dirty="0" err="1" smtClean="0"/>
              <a:t>Hammam</a:t>
            </a:r>
            <a:r>
              <a:rPr lang="en-US" dirty="0" smtClean="0"/>
              <a:t> limestone (rear wall in sandstone covered with plaster)</a:t>
            </a:r>
          </a:p>
          <a:p>
            <a:r>
              <a:rPr lang="en-US" dirty="0" err="1" smtClean="0"/>
              <a:t>Cella</a:t>
            </a:r>
            <a:r>
              <a:rPr lang="en-US" dirty="0" smtClean="0"/>
              <a:t>: 10.30 x 18.55 m, podium covered with marble slabs in the back supported the cult statues</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1759</Words>
  <Application>Microsoft Office PowerPoint</Application>
  <PresentationFormat>Předvádění na obrazovce (4:3)</PresentationFormat>
  <Paragraphs>209</Paragraphs>
  <Slides>32</Slides>
  <Notes>0</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sady Office</vt:lpstr>
      <vt:lpstr>The Buildings and the Images  of the Imperial Cult</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Monika</dc:creator>
  <cp:lastModifiedBy>Monika</cp:lastModifiedBy>
  <cp:revision>132</cp:revision>
  <dcterms:created xsi:type="dcterms:W3CDTF">2015-03-29T18:29:16Z</dcterms:created>
  <dcterms:modified xsi:type="dcterms:W3CDTF">2017-04-09T17:01:58Z</dcterms:modified>
</cp:coreProperties>
</file>