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64" r:id="rId7"/>
    <p:sldId id="265" r:id="rId8"/>
    <p:sldId id="266" r:id="rId9"/>
    <p:sldId id="259" r:id="rId10"/>
    <p:sldId id="260" r:id="rId11"/>
    <p:sldId id="261" r:id="rId12"/>
    <p:sldId id="268" r:id="rId13"/>
    <p:sldId id="267" r:id="rId14"/>
    <p:sldId id="269" r:id="rId15"/>
    <p:sldId id="273" r:id="rId16"/>
    <p:sldId id="270" r:id="rId17"/>
    <p:sldId id="274" r:id="rId18"/>
    <p:sldId id="275" r:id="rId19"/>
    <p:sldId id="271" r:id="rId20"/>
    <p:sldId id="272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9" r:id="rId32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0" autoAdjust="0"/>
    <p:restoredTop sz="94500" autoAdjust="0"/>
  </p:normalViewPr>
  <p:slideViewPr>
    <p:cSldViewPr>
      <p:cViewPr varScale="1">
        <p:scale>
          <a:sx n="127" d="100"/>
          <a:sy n="12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35D-F7A4-4AC4-8C68-70A6C3C2F5B2}" type="datetimeFigureOut">
              <a:rPr lang="cs-CZ" smtClean="0"/>
              <a:pPr/>
              <a:t>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00-3698-4A9B-B191-842B95B2BA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35D-F7A4-4AC4-8C68-70A6C3C2F5B2}" type="datetimeFigureOut">
              <a:rPr lang="cs-CZ" smtClean="0"/>
              <a:pPr/>
              <a:t>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00-3698-4A9B-B191-842B95B2BA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35D-F7A4-4AC4-8C68-70A6C3C2F5B2}" type="datetimeFigureOut">
              <a:rPr lang="cs-CZ" smtClean="0"/>
              <a:pPr/>
              <a:t>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00-3698-4A9B-B191-842B95B2BA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35D-F7A4-4AC4-8C68-70A6C3C2F5B2}" type="datetimeFigureOut">
              <a:rPr lang="cs-CZ" smtClean="0"/>
              <a:pPr/>
              <a:t>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00-3698-4A9B-B191-842B95B2BA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35D-F7A4-4AC4-8C68-70A6C3C2F5B2}" type="datetimeFigureOut">
              <a:rPr lang="cs-CZ" smtClean="0"/>
              <a:pPr/>
              <a:t>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00-3698-4A9B-B191-842B95B2BA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35D-F7A4-4AC4-8C68-70A6C3C2F5B2}" type="datetimeFigureOut">
              <a:rPr lang="cs-CZ" smtClean="0"/>
              <a:pPr/>
              <a:t>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00-3698-4A9B-B191-842B95B2BA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35D-F7A4-4AC4-8C68-70A6C3C2F5B2}" type="datetimeFigureOut">
              <a:rPr lang="cs-CZ" smtClean="0"/>
              <a:pPr/>
              <a:t>9.4.2017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00-3698-4A9B-B191-842B95B2BA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35D-F7A4-4AC4-8C68-70A6C3C2F5B2}" type="datetimeFigureOut">
              <a:rPr lang="cs-CZ" smtClean="0"/>
              <a:pPr/>
              <a:t>9.4.2017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00-3698-4A9B-B191-842B95B2BA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35D-F7A4-4AC4-8C68-70A6C3C2F5B2}" type="datetimeFigureOut">
              <a:rPr lang="cs-CZ" smtClean="0"/>
              <a:pPr/>
              <a:t>9.4.2017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00-3698-4A9B-B191-842B95B2BA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35D-F7A4-4AC4-8C68-70A6C3C2F5B2}" type="datetimeFigureOut">
              <a:rPr lang="cs-CZ" smtClean="0"/>
              <a:pPr/>
              <a:t>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00-3698-4A9B-B191-842B95B2BA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35D-F7A4-4AC4-8C68-70A6C3C2F5B2}" type="datetimeFigureOut">
              <a:rPr lang="cs-CZ" smtClean="0"/>
              <a:pPr/>
              <a:t>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00-3698-4A9B-B191-842B95B2BA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B135D-F7A4-4AC4-8C68-70A6C3C2F5B2}" type="datetimeFigureOut">
              <a:rPr lang="cs-CZ" smtClean="0"/>
              <a:pPr/>
              <a:t>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4600-3698-4A9B-B191-842B95B2BAA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Buildings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Images</a:t>
            </a:r>
            <a:r>
              <a:rPr lang="cs-CZ" b="1" dirty="0" smtClean="0"/>
              <a:t> 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Imperial</a:t>
            </a:r>
            <a:r>
              <a:rPr lang="cs-CZ" b="1" dirty="0" smtClean="0"/>
              <a:t> </a:t>
            </a:r>
            <a:r>
              <a:rPr lang="cs-CZ" b="1" dirty="0" err="1" smtClean="0"/>
              <a:t>Cult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0166" y="6029316"/>
            <a:ext cx="6400800" cy="828684"/>
          </a:xfrm>
        </p:spPr>
        <p:txBody>
          <a:bodyPr/>
          <a:lstStyle/>
          <a:p>
            <a:r>
              <a:rPr lang="cs-CZ" dirty="0" smtClean="0"/>
              <a:t>VII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Flavian</a:t>
            </a:r>
            <a:r>
              <a:rPr lang="cs-CZ" dirty="0" smtClean="0"/>
              <a:t> </a:t>
            </a:r>
            <a:r>
              <a:rPr lang="cs-CZ" dirty="0" err="1" smtClean="0"/>
              <a:t>cult</a:t>
            </a:r>
            <a:endParaRPr lang="cs-CZ" dirty="0"/>
          </a:p>
        </p:txBody>
      </p:sp>
      <p:pic>
        <p:nvPicPr>
          <p:cNvPr id="34818" name="Picture 2" descr="http://www.maquettes-historiques.net/R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357982" cy="469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rval acta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948"/>
            <a:ext cx="9144000" cy="51321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Genius</a:t>
            </a:r>
          </a:p>
          <a:p>
            <a:endParaRPr lang="cs-CZ" b="1" dirty="0" smtClean="0"/>
          </a:p>
          <a:p>
            <a:r>
              <a:rPr lang="en-US" dirty="0" err="1" smtClean="0"/>
              <a:t>Censorinus</a:t>
            </a:r>
            <a:r>
              <a:rPr lang="en-US" dirty="0" smtClean="0"/>
              <a:t> (grammarian):  “</a:t>
            </a:r>
            <a:r>
              <a:rPr lang="en-US" i="1" dirty="0" smtClean="0"/>
              <a:t>A genius is a god under whose protection each person lives from birth</a:t>
            </a:r>
            <a:r>
              <a:rPr lang="en-US" dirty="0" smtClean="0"/>
              <a:t>”</a:t>
            </a:r>
          </a:p>
          <a:p>
            <a:endParaRPr lang="cs-CZ" dirty="0" smtClean="0"/>
          </a:p>
          <a:p>
            <a:r>
              <a:rPr lang="en-US" dirty="0" smtClean="0"/>
              <a:t>Modern scholars: “</a:t>
            </a:r>
            <a:r>
              <a:rPr lang="en-US" i="1" dirty="0" smtClean="0"/>
              <a:t>Life force or guardian spirit</a:t>
            </a:r>
            <a:r>
              <a:rPr lang="en-US" dirty="0" smtClean="0"/>
              <a:t>”</a:t>
            </a:r>
          </a:p>
          <a:p>
            <a:endParaRPr lang="cs-CZ" dirty="0" smtClean="0"/>
          </a:p>
          <a:p>
            <a:r>
              <a:rPr lang="en-US" u="sng" dirty="0" smtClean="0"/>
              <a:t>Julio-</a:t>
            </a:r>
            <a:r>
              <a:rPr lang="en-US" u="sng" dirty="0" err="1" smtClean="0"/>
              <a:t>Claudians</a:t>
            </a:r>
            <a:endParaRPr lang="cs-CZ" u="sng" dirty="0" smtClean="0"/>
          </a:p>
          <a:p>
            <a:pPr>
              <a:buFontTx/>
              <a:buChar char="-"/>
            </a:pPr>
            <a:r>
              <a:rPr lang="en-US" dirty="0" smtClean="0"/>
              <a:t> gradually incorporated into the state imperial cult</a:t>
            </a:r>
          </a:p>
          <a:p>
            <a:endParaRPr lang="cs-CZ" dirty="0" smtClean="0"/>
          </a:p>
          <a:p>
            <a:r>
              <a:rPr lang="en-US" u="sng" dirty="0" smtClean="0"/>
              <a:t>Augustus </a:t>
            </a:r>
          </a:p>
          <a:p>
            <a:pPr>
              <a:buFontTx/>
              <a:buChar char="-"/>
            </a:pPr>
            <a:r>
              <a:rPr lang="en-US" dirty="0" smtClean="0"/>
              <a:t> introduced into the state imperial cult – street guardians – then identified with the guardians of Augustus’ </a:t>
            </a:r>
            <a:r>
              <a:rPr lang="en-US" i="1" dirty="0" err="1" smtClean="0"/>
              <a:t>domus</a:t>
            </a:r>
            <a:r>
              <a:rPr lang="en-US" dirty="0" smtClean="0"/>
              <a:t> – became known as the </a:t>
            </a:r>
            <a:r>
              <a:rPr lang="en-US" i="1" dirty="0" err="1" smtClean="0"/>
              <a:t>Lares</a:t>
            </a:r>
            <a:r>
              <a:rPr lang="en-US" i="1" dirty="0" smtClean="0"/>
              <a:t> </a:t>
            </a:r>
            <a:r>
              <a:rPr lang="en-US" i="1" dirty="0" err="1" smtClean="0"/>
              <a:t>Augusti</a:t>
            </a:r>
            <a:r>
              <a:rPr lang="en-US" i="1" dirty="0" smtClean="0"/>
              <a:t> </a:t>
            </a:r>
            <a:r>
              <a:rPr lang="en-US" dirty="0" smtClean="0"/>
              <a:t>(at this time </a:t>
            </a:r>
            <a:r>
              <a:rPr lang="en-US" i="1" dirty="0" smtClean="0"/>
              <a:t>Genius</a:t>
            </a:r>
            <a:r>
              <a:rPr lang="en-US" dirty="0" smtClean="0"/>
              <a:t> of the </a:t>
            </a:r>
            <a:r>
              <a:rPr lang="en-US" dirty="0" err="1" smtClean="0"/>
              <a:t>princeps</a:t>
            </a:r>
            <a:r>
              <a:rPr lang="en-US" dirty="0" smtClean="0"/>
              <a:t> was included in the </a:t>
            </a:r>
            <a:r>
              <a:rPr lang="en-US" i="1" dirty="0" err="1" smtClean="0"/>
              <a:t>compita</a:t>
            </a:r>
            <a:r>
              <a:rPr lang="en-US" dirty="0" smtClean="0"/>
              <a:t> alongside </a:t>
            </a:r>
            <a:r>
              <a:rPr lang="en-US" i="1" dirty="0" err="1" smtClean="0"/>
              <a:t>Lares</a:t>
            </a:r>
            <a:r>
              <a:rPr lang="en-US" i="1" dirty="0" smtClean="0"/>
              <a:t> </a:t>
            </a:r>
            <a:r>
              <a:rPr lang="en-US" i="1" dirty="0" err="1" smtClean="0"/>
              <a:t>Augusti</a:t>
            </a:r>
            <a:r>
              <a:rPr lang="en-US" i="1" dirty="0" smtClean="0"/>
              <a:t> </a:t>
            </a:r>
            <a:r>
              <a:rPr lang="en-US" dirty="0" smtClean="0"/>
              <a:t>mimicking Augustus’ domestic cult)</a:t>
            </a:r>
          </a:p>
          <a:p>
            <a:pPr>
              <a:buFontTx/>
              <a:buChar char="-"/>
            </a:pPr>
            <a:r>
              <a:rPr lang="en-US" dirty="0" smtClean="0"/>
              <a:t> oaths taken by the </a:t>
            </a:r>
            <a:r>
              <a:rPr lang="en-US" i="1" dirty="0" smtClean="0"/>
              <a:t>Genius</a:t>
            </a:r>
            <a:r>
              <a:rPr lang="en-US" dirty="0" smtClean="0"/>
              <a:t> (Tiberius refused it)</a:t>
            </a:r>
          </a:p>
          <a:p>
            <a:endParaRPr lang="cs-CZ" dirty="0" smtClean="0"/>
          </a:p>
          <a:p>
            <a:r>
              <a:rPr lang="en-US" u="sng" dirty="0" smtClean="0"/>
              <a:t>Nero</a:t>
            </a:r>
          </a:p>
          <a:p>
            <a:pPr>
              <a:buFontTx/>
              <a:buChar char="-"/>
            </a:pPr>
            <a:r>
              <a:rPr lang="en-US" dirty="0" err="1" smtClean="0"/>
              <a:t>Arval</a:t>
            </a:r>
            <a:r>
              <a:rPr lang="en-US" dirty="0" smtClean="0"/>
              <a:t> Brothers sacrificed to his Genius in 55 AD, throughout his reign important part of pantheon</a:t>
            </a:r>
          </a:p>
          <a:p>
            <a:pPr>
              <a:buFontTx/>
              <a:buChar char="-"/>
            </a:pPr>
            <a:r>
              <a:rPr lang="en-US" dirty="0" smtClean="0"/>
              <a:t> receiving sacrifices on emperor’s birthday, </a:t>
            </a:r>
            <a:r>
              <a:rPr lang="en-US" i="1" dirty="0" smtClean="0"/>
              <a:t>dies </a:t>
            </a:r>
            <a:r>
              <a:rPr lang="en-US" i="1" dirty="0" err="1" smtClean="0"/>
              <a:t>imperii</a:t>
            </a:r>
            <a:r>
              <a:rPr lang="en-US" dirty="0" smtClean="0"/>
              <a:t>, </a:t>
            </a:r>
            <a:r>
              <a:rPr lang="en-US" i="1" dirty="0" err="1" smtClean="0"/>
              <a:t>Pontifex</a:t>
            </a:r>
            <a:r>
              <a:rPr lang="en-US" i="1" dirty="0" smtClean="0"/>
              <a:t> </a:t>
            </a:r>
            <a:r>
              <a:rPr lang="en-US" i="1" dirty="0" err="1" smtClean="0"/>
              <a:t>Maximus</a:t>
            </a:r>
            <a:endParaRPr lang="cs-CZ" i="1" dirty="0" smtClean="0"/>
          </a:p>
          <a:p>
            <a:pPr>
              <a:buFontTx/>
              <a:buChar char="-"/>
            </a:pPr>
            <a:r>
              <a:rPr lang="en-US" dirty="0" smtClean="0"/>
              <a:t> the earliest written note, but probably incorporated during Caligula’s reign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i="1" dirty="0" smtClean="0"/>
              <a:t>genius </a:t>
            </a:r>
            <a:r>
              <a:rPr lang="en-US" i="1" dirty="0" err="1" smtClean="0"/>
              <a:t>Augusti</a:t>
            </a:r>
            <a:r>
              <a:rPr lang="en-US" i="1" dirty="0" smtClean="0"/>
              <a:t> </a:t>
            </a:r>
            <a:r>
              <a:rPr lang="en-US" dirty="0" smtClean="0"/>
              <a:t>on the coinage with the same iconography as Genius of the Roman People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Galba, </a:t>
            </a:r>
            <a:r>
              <a:rPr lang="en-US" u="sng" dirty="0" err="1" smtClean="0"/>
              <a:t>Otho</a:t>
            </a:r>
            <a:r>
              <a:rPr lang="en-US" u="sng" dirty="0" smtClean="0"/>
              <a:t>, </a:t>
            </a:r>
            <a:r>
              <a:rPr lang="en-US" u="sng" dirty="0" err="1" smtClean="0"/>
              <a:t>Vitellus</a:t>
            </a:r>
            <a:r>
              <a:rPr lang="en-US" u="sng" dirty="0" smtClean="0"/>
              <a:t> </a:t>
            </a:r>
          </a:p>
          <a:p>
            <a:pPr>
              <a:buFontTx/>
              <a:buChar char="-"/>
            </a:pPr>
            <a:r>
              <a:rPr lang="en-US" i="1" dirty="0" smtClean="0"/>
              <a:t>Genii</a:t>
            </a:r>
            <a:r>
              <a:rPr lang="en-US" dirty="0" smtClean="0"/>
              <a:t> important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u="sng" dirty="0" smtClean="0"/>
              <a:t>Vespasian</a:t>
            </a:r>
          </a:p>
          <a:p>
            <a:r>
              <a:rPr lang="en-US" dirty="0" smtClean="0"/>
              <a:t>- change in the role of Genius </a:t>
            </a:r>
          </a:p>
          <a:p>
            <a:endParaRPr lang="en-US" dirty="0" smtClean="0"/>
          </a:p>
          <a:p>
            <a:r>
              <a:rPr lang="en-US" u="sng" dirty="0" smtClean="0"/>
              <a:t>Domitian</a:t>
            </a:r>
            <a:endParaRPr lang="cs-CZ" u="sng" dirty="0" smtClean="0"/>
          </a:p>
          <a:p>
            <a:pPr>
              <a:buFontTx/>
              <a:buChar char="-"/>
            </a:pPr>
            <a:r>
              <a:rPr lang="en-US" dirty="0" smtClean="0"/>
              <a:t>  Genius completely absent </a:t>
            </a:r>
          </a:p>
          <a:p>
            <a:pPr>
              <a:buFontTx/>
              <a:buChar char="-"/>
            </a:pPr>
            <a:r>
              <a:rPr lang="en-US" dirty="0" smtClean="0"/>
              <a:t>  instead to represent the state: People, Senate, Rome</a:t>
            </a:r>
          </a:p>
          <a:p>
            <a:r>
              <a:rPr lang="en-US" dirty="0" smtClean="0"/>
              <a:t>- an autocratic ruler, </a:t>
            </a:r>
            <a:r>
              <a:rPr lang="en-US" i="1" dirty="0" smtClean="0"/>
              <a:t>Genius</a:t>
            </a:r>
            <a:r>
              <a:rPr lang="en-US" dirty="0" smtClean="0"/>
              <a:t> was largely suppressed – not included into pantheon (dramatic decrease)</a:t>
            </a:r>
            <a:endParaRPr lang="cs-CZ" dirty="0" smtClean="0"/>
          </a:p>
          <a:p>
            <a:r>
              <a:rPr lang="en-US" dirty="0" smtClean="0"/>
              <a:t>- Pliny – </a:t>
            </a:r>
            <a:r>
              <a:rPr lang="en-US" dirty="0" err="1" smtClean="0"/>
              <a:t>Panegyricus</a:t>
            </a:r>
            <a:r>
              <a:rPr lang="en-US" dirty="0" smtClean="0"/>
              <a:t> – praises Trajan for not allowing gratitude for his benefactions to be delivered to his Genius (implying that Domitian had done the opposite)</a:t>
            </a:r>
            <a:endParaRPr lang="cs-CZ" dirty="0" smtClean="0"/>
          </a:p>
          <a:p>
            <a:r>
              <a:rPr lang="en-US" dirty="0" smtClean="0"/>
              <a:t>- Domitian’s genius present in </a:t>
            </a:r>
            <a:r>
              <a:rPr lang="en-US" i="1" dirty="0" err="1" smtClean="0"/>
              <a:t>compita</a:t>
            </a:r>
            <a:r>
              <a:rPr lang="en-US" dirty="0" smtClean="0"/>
              <a:t> – inscriptions from </a:t>
            </a:r>
            <a:r>
              <a:rPr lang="en-US" dirty="0" err="1" smtClean="0"/>
              <a:t>compital</a:t>
            </a:r>
            <a:r>
              <a:rPr lang="en-US" dirty="0" smtClean="0"/>
              <a:t> altars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41433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Iconographic evidence:</a:t>
            </a:r>
          </a:p>
          <a:p>
            <a:endParaRPr lang="cs-CZ" dirty="0" smtClean="0"/>
          </a:p>
          <a:p>
            <a:pPr lvl="0"/>
            <a:r>
              <a:rPr lang="en-US" dirty="0" smtClean="0"/>
              <a:t>	a) The Arch of Titus</a:t>
            </a:r>
            <a:endParaRPr lang="cs-CZ" dirty="0" smtClean="0"/>
          </a:p>
          <a:p>
            <a:pPr lvl="0"/>
            <a:r>
              <a:rPr lang="en-US" dirty="0" smtClean="0"/>
              <a:t>	b) </a:t>
            </a:r>
            <a:r>
              <a:rPr lang="en-US" dirty="0" err="1" smtClean="0"/>
              <a:t>Cancelleria</a:t>
            </a:r>
            <a:r>
              <a:rPr lang="en-US" dirty="0" smtClean="0"/>
              <a:t> A and B</a:t>
            </a:r>
            <a:endParaRPr lang="cs-CZ" dirty="0" smtClean="0"/>
          </a:p>
          <a:p>
            <a:pPr lvl="0"/>
            <a:r>
              <a:rPr lang="en-US" dirty="0" smtClean="0"/>
              <a:t>	c) The Temple of </a:t>
            </a:r>
            <a:r>
              <a:rPr lang="en-US" dirty="0" err="1" smtClean="0"/>
              <a:t>Domus</a:t>
            </a:r>
            <a:r>
              <a:rPr lang="en-US" dirty="0" smtClean="0"/>
              <a:t> </a:t>
            </a:r>
            <a:r>
              <a:rPr lang="en-US" dirty="0" err="1" smtClean="0"/>
              <a:t>Flaviae</a:t>
            </a:r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Genius absent - each relief includes </a:t>
            </a:r>
            <a:r>
              <a:rPr lang="en-US" i="1" dirty="0" smtClean="0"/>
              <a:t>Genius </a:t>
            </a:r>
            <a:r>
              <a:rPr lang="en-US" i="1" dirty="0" err="1" smtClean="0"/>
              <a:t>Populi</a:t>
            </a:r>
            <a:r>
              <a:rPr lang="en-US" i="1" dirty="0" smtClean="0"/>
              <a:t> Romani</a:t>
            </a:r>
            <a:r>
              <a:rPr lang="en-US" dirty="0" smtClean="0"/>
              <a:t> and </a:t>
            </a:r>
            <a:r>
              <a:rPr lang="en-US" i="1" dirty="0" err="1" smtClean="0"/>
              <a:t>Senatus</a:t>
            </a:r>
            <a:r>
              <a:rPr lang="en-US" dirty="0" smtClean="0"/>
              <a:t>, together with </a:t>
            </a:r>
            <a:r>
              <a:rPr lang="en-US" i="1" dirty="0" smtClean="0"/>
              <a:t>Roma</a:t>
            </a:r>
            <a:r>
              <a:rPr lang="en-US" dirty="0" smtClean="0"/>
              <a:t> - personification of the Roman state</a:t>
            </a:r>
            <a:endParaRPr lang="cs-CZ" dirty="0" smtClean="0"/>
          </a:p>
          <a:p>
            <a:r>
              <a:rPr lang="en-US" dirty="0" smtClean="0"/>
              <a:t>- all these reliefs – </a:t>
            </a:r>
            <a:r>
              <a:rPr lang="en-US" dirty="0" err="1" smtClean="0"/>
              <a:t>princeps</a:t>
            </a:r>
            <a:r>
              <a:rPr lang="en-US" dirty="0" smtClean="0"/>
              <a:t> alongside 3 deities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ancelleria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714620"/>
            <a:ext cx="5072098" cy="1981102"/>
          </a:xfrm>
          <a:prstGeom prst="rect">
            <a:avLst/>
          </a:prstGeom>
        </p:spPr>
      </p:pic>
      <p:pic>
        <p:nvPicPr>
          <p:cNvPr id="5" name="Obrázek 4" descr="cancelleria 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857760"/>
            <a:ext cx="5072098" cy="1814021"/>
          </a:xfrm>
          <a:prstGeom prst="rect">
            <a:avLst/>
          </a:prstGeom>
        </p:spPr>
      </p:pic>
      <p:pic>
        <p:nvPicPr>
          <p:cNvPr id="7" name="Obrázek 6" descr="IMG_3232.JPG"/>
          <p:cNvPicPr>
            <a:picLocks noChangeAspect="1"/>
          </p:cNvPicPr>
          <p:nvPr/>
        </p:nvPicPr>
        <p:blipFill>
          <a:blip r:embed="rId4" cstate="print"/>
          <a:srcRect l="17187" t="16666" r="9375" b="35417"/>
          <a:stretch>
            <a:fillRect/>
          </a:stretch>
        </p:blipFill>
        <p:spPr>
          <a:xfrm>
            <a:off x="4000496" y="142852"/>
            <a:ext cx="5072098" cy="24820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471487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The Arch of Titus</a:t>
            </a:r>
            <a:endParaRPr lang="cs-CZ" b="1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- the arch dedicated to </a:t>
            </a:r>
            <a:r>
              <a:rPr lang="en-US" dirty="0" err="1" smtClean="0"/>
              <a:t>Divus</a:t>
            </a:r>
            <a:r>
              <a:rPr lang="en-US" dirty="0" smtClean="0"/>
              <a:t> Titus by the Senate and Roman People, inscription and apotheosis of Titus – after death</a:t>
            </a:r>
            <a:endParaRPr lang="cs-CZ" dirty="0" smtClean="0"/>
          </a:p>
          <a:p>
            <a:pPr lvl="0">
              <a:buFontTx/>
              <a:buChar char="-"/>
            </a:pPr>
            <a:r>
              <a:rPr lang="en-US" dirty="0" smtClean="0"/>
              <a:t> dedicated by </a:t>
            </a:r>
            <a:r>
              <a:rPr lang="en-US" b="1" dirty="0" smtClean="0"/>
              <a:t>Domitian or Trajan</a:t>
            </a:r>
          </a:p>
          <a:p>
            <a:pPr lvl="0">
              <a:buFontTx/>
              <a:buChar char="-"/>
            </a:pPr>
            <a:r>
              <a:rPr lang="en-US" dirty="0" smtClean="0"/>
              <a:t> </a:t>
            </a:r>
            <a:r>
              <a:rPr lang="cs-CZ" dirty="0" smtClean="0"/>
              <a:t>1</a:t>
            </a:r>
            <a:r>
              <a:rPr lang="en-US" baseline="30000" dirty="0" err="1" smtClean="0"/>
              <a:t>st</a:t>
            </a:r>
            <a:r>
              <a:rPr lang="en-US" dirty="0" smtClean="0"/>
              <a:t> theory: Domitian hated his brother - Trajan</a:t>
            </a:r>
            <a:endParaRPr lang="cs-CZ" dirty="0" smtClean="0"/>
          </a:p>
          <a:p>
            <a:pPr>
              <a:buFontTx/>
              <a:buChar char="-"/>
            </a:pP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theory: the Booty relief (opposite the </a:t>
            </a:r>
            <a:r>
              <a:rPr lang="en-US" dirty="0" err="1" smtClean="0"/>
              <a:t>Triumphator</a:t>
            </a:r>
            <a:r>
              <a:rPr lang="en-US" dirty="0" smtClean="0"/>
              <a:t> relief) – men carrying spoils taken from Judea in the triumphal procession of  71 AD passing under a triumphal arch</a:t>
            </a:r>
          </a:p>
          <a:p>
            <a:pPr>
              <a:buFontTx/>
              <a:buChar char="-"/>
            </a:pPr>
            <a:r>
              <a:rPr lang="en-US" dirty="0" smtClean="0"/>
              <a:t>  the arch at the far right: two men in </a:t>
            </a:r>
            <a:r>
              <a:rPr lang="en-US" dirty="0" err="1" smtClean="0"/>
              <a:t>quadrigae</a:t>
            </a:r>
            <a:r>
              <a:rPr lang="en-US" dirty="0" smtClean="0"/>
              <a:t> flanking a man on horseback and a larger than life female figure</a:t>
            </a:r>
          </a:p>
          <a:p>
            <a:pPr>
              <a:buFontTx/>
              <a:buChar char="-"/>
            </a:pPr>
            <a:r>
              <a:rPr lang="en-US" dirty="0" smtClean="0"/>
              <a:t> the arch: a temporary structure erected for the day of the Judean triumph, later replaced with a permanent structure</a:t>
            </a:r>
          </a:p>
          <a:p>
            <a:pPr>
              <a:buFontTx/>
              <a:buChar char="-"/>
            </a:pPr>
            <a:r>
              <a:rPr lang="en-US" dirty="0" smtClean="0"/>
              <a:t> the two men – </a:t>
            </a:r>
            <a:r>
              <a:rPr lang="en-US" i="1" dirty="0" err="1" smtClean="0"/>
              <a:t>triumphatores</a:t>
            </a:r>
            <a:r>
              <a:rPr lang="en-US" dirty="0" smtClean="0"/>
              <a:t> Vespasian and Titus, the equestrian Domitian, unidentified goddess</a:t>
            </a:r>
          </a:p>
          <a:p>
            <a:pPr lvl="0">
              <a:buFontTx/>
              <a:buChar char="-"/>
            </a:pPr>
            <a:r>
              <a:rPr lang="en-US" dirty="0" smtClean="0"/>
              <a:t> because Domitian appears on the arch supports the suggestion that the relief image completed during his reign</a:t>
            </a:r>
          </a:p>
          <a:p>
            <a:pPr lvl="0">
              <a:buFontTx/>
              <a:buChar char="-"/>
            </a:pPr>
            <a:r>
              <a:rPr lang="en-US" dirty="0" smtClean="0"/>
              <a:t> Trajan – </a:t>
            </a:r>
            <a:r>
              <a:rPr lang="en-US" i="1" dirty="0" smtClean="0"/>
              <a:t>damnation </a:t>
            </a:r>
            <a:r>
              <a:rPr lang="en-US" i="1" dirty="0" err="1" smtClean="0"/>
              <a:t>memoriae</a:t>
            </a:r>
            <a:r>
              <a:rPr lang="en-US" i="1" dirty="0" smtClean="0"/>
              <a:t> </a:t>
            </a:r>
            <a:r>
              <a:rPr lang="en-US" dirty="0" smtClean="0"/>
              <a:t>on Domitian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3" name="Obrázek 2" descr="arch-of-tit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1414"/>
            <a:ext cx="4250561" cy="3400449"/>
          </a:xfrm>
          <a:prstGeom prst="rect">
            <a:avLst/>
          </a:prstGeom>
        </p:spPr>
      </p:pic>
      <p:pic>
        <p:nvPicPr>
          <p:cNvPr id="4" name="Obrázek 3" descr="booty rel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714752"/>
            <a:ext cx="4209739" cy="278608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001024" y="4214818"/>
            <a:ext cx="1000132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385762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Arch of Titus – the </a:t>
            </a:r>
            <a:r>
              <a:rPr lang="en-US" b="1" dirty="0" err="1" smtClean="0"/>
              <a:t>Triumphator</a:t>
            </a:r>
            <a:r>
              <a:rPr lang="en-US" b="1" dirty="0" smtClean="0"/>
              <a:t> relief</a:t>
            </a:r>
          </a:p>
          <a:p>
            <a:pPr>
              <a:buFontTx/>
              <a:buChar char="-"/>
            </a:pPr>
            <a:r>
              <a:rPr lang="en-US" dirty="0" smtClean="0"/>
              <a:t>the protagonists: both human and divine – the first monumental state relief in which the two coexist</a:t>
            </a:r>
          </a:p>
          <a:p>
            <a:pPr>
              <a:buFontTx/>
              <a:buChar char="-"/>
            </a:pPr>
            <a:r>
              <a:rPr lang="en-US" dirty="0" smtClean="0"/>
              <a:t> the scene not a specific historical event:</a:t>
            </a:r>
          </a:p>
          <a:p>
            <a:pPr marL="342900" indent="-342900">
              <a:buAutoNum type="alphaLcParenR"/>
            </a:pPr>
            <a:r>
              <a:rPr lang="en-US" dirty="0" smtClean="0"/>
              <a:t>the triumph was voted for Titus and Vespasian</a:t>
            </a:r>
          </a:p>
          <a:p>
            <a:pPr marL="342900" indent="-342900">
              <a:buAutoNum type="alphaLcParenR"/>
            </a:pPr>
            <a:r>
              <a:rPr lang="en-US" dirty="0" smtClean="0"/>
              <a:t>Domitian was an active participant in the triumph too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b="1" dirty="0" smtClean="0"/>
              <a:t>The vault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coffers with central rosettes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 square panel: framed with garlands held in the corners by four </a:t>
            </a:r>
            <a:r>
              <a:rPr lang="en-US" dirty="0" err="1" smtClean="0"/>
              <a:t>Erotes</a:t>
            </a:r>
            <a:r>
              <a:rPr lang="en-US" dirty="0" smtClean="0"/>
              <a:t>, Titus wears a tunic and toga, he is being carried to heaven by an eagle (apotheosis)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Apotheosis scene – the first in the monumental Roman art (previously only gem)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cs-CZ" dirty="0"/>
          </a:p>
        </p:txBody>
      </p:sp>
      <p:pic>
        <p:nvPicPr>
          <p:cNvPr id="5" name="Obrázek 4" descr="IMG_3232.JPG"/>
          <p:cNvPicPr>
            <a:picLocks noChangeAspect="1"/>
          </p:cNvPicPr>
          <p:nvPr/>
        </p:nvPicPr>
        <p:blipFill>
          <a:blip r:embed="rId2" cstate="print"/>
          <a:srcRect l="17187" t="16666" r="9375" b="35417"/>
          <a:stretch>
            <a:fillRect/>
          </a:stretch>
        </p:blipFill>
        <p:spPr>
          <a:xfrm>
            <a:off x="3742667" y="71414"/>
            <a:ext cx="5401333" cy="2643206"/>
          </a:xfrm>
          <a:prstGeom prst="rect">
            <a:avLst/>
          </a:prstGeom>
        </p:spPr>
      </p:pic>
      <p:pic>
        <p:nvPicPr>
          <p:cNvPr id="6" name="Obrázek 5" descr="IMG_3236.JPG"/>
          <p:cNvPicPr>
            <a:picLocks noChangeAspect="1"/>
          </p:cNvPicPr>
          <p:nvPr/>
        </p:nvPicPr>
        <p:blipFill>
          <a:blip r:embed="rId3" cstate="print"/>
          <a:srcRect l="31250" t="46875" r="34375" b="21875"/>
          <a:stretch>
            <a:fillRect/>
          </a:stretch>
        </p:blipFill>
        <p:spPr>
          <a:xfrm rot="5400000">
            <a:off x="4339826" y="3411141"/>
            <a:ext cx="3929089" cy="2678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0"/>
            <a:ext cx="91439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Cancelleria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Reliefs</a:t>
            </a:r>
            <a:endParaRPr lang="cs-CZ" sz="11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discovered in 1937 and 1939, under the Palazzo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della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Cancelleria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in Rome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controversy: date, identity of the protagonists, appearance of the building for which they were fashioned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style: classicizing, high relief and relatively low, no background, heads always in profile or three quarters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 descr="cancelleria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7" y="1785926"/>
            <a:ext cx="6591563" cy="2357454"/>
          </a:xfrm>
          <a:prstGeom prst="rect">
            <a:avLst/>
          </a:prstGeom>
        </p:spPr>
      </p:pic>
      <p:pic>
        <p:nvPicPr>
          <p:cNvPr id="4" name="Obrázek 3" descr="cancelleria 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143380"/>
            <a:ext cx="6572264" cy="25670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Panel B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Vespasian’s return to Rome (</a:t>
            </a:r>
            <a:r>
              <a:rPr lang="en-US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adventus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– 70 AD after his victory in the Civil War, Domitian is greeting him with Roma, </a:t>
            </a: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Genius </a:t>
            </a:r>
            <a:r>
              <a:rPr lang="en-US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Senatus</a:t>
            </a: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Genius </a:t>
            </a:r>
            <a:r>
              <a:rPr lang="en-US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Populi</a:t>
            </a: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Romani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Roma – seated on a throne raised on 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pedestral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(maybe one of the Rome’s seven hills?), around Roma – Vestal Virgins, virgins followed by </a:t>
            </a:r>
            <a:r>
              <a:rPr lang="en-US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lictors</a:t>
            </a: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Domitian, Vespasian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Domitian – identification – protruding upper lip, hairstyle, slight beard on the cheeks and chin – a young man before the first shave at the age of 20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Vespasian – short, receding hair at the temples, lined forehead, cheeks and chin, remains of laurel wreath about his head, probably flying Victory (latest theories – Domitian reworked to Vespasian)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Genius </a:t>
            </a:r>
            <a:r>
              <a:rPr lang="en-US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Senatus</a:t>
            </a: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Genius </a:t>
            </a:r>
            <a:r>
              <a:rPr lang="en-US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Populi</a:t>
            </a: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Romani</a:t>
            </a:r>
            <a:endParaRPr lang="cs-CZ" sz="11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 descr="cancelleria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357562"/>
            <a:ext cx="8286776" cy="29637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espasian cancelle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28604"/>
            <a:ext cx="2636011" cy="3701066"/>
          </a:xfrm>
          <a:prstGeom prst="rect">
            <a:avLst/>
          </a:prstGeom>
        </p:spPr>
      </p:pic>
      <p:pic>
        <p:nvPicPr>
          <p:cNvPr id="3" name="Obrázek 2" descr="domitian cancell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500042"/>
            <a:ext cx="2948745" cy="364333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428728" y="4214818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Domitian –</a:t>
            </a:r>
            <a:r>
              <a:rPr lang="cs-CZ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protruding upper lip, hairstyle, slight beard on the cheeks and chin – a young man before the first shave at the age of 20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143504" y="4143380"/>
            <a:ext cx="2714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Vespasian – short, receding hair at the temples, lined forehead, cheeks and chin, remains of laurel wreath about his head, probably flying Victory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286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Panel A</a:t>
            </a:r>
            <a:endParaRPr lang="cs-CZ" sz="11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- 23 years later, Domitian an emperor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Domitian’s departure (</a:t>
            </a:r>
            <a:r>
              <a:rPr lang="en-US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profecti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for his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Sarmatian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War in 92 – 93 AD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he is lead by Victory, </a:t>
            </a:r>
            <a:r>
              <a:rPr lang="en-US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lictor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Mars, Minerva (Domitian’s divine patroness), Roma (or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Virtus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), </a:t>
            </a: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Genius </a:t>
            </a:r>
            <a:r>
              <a:rPr lang="en-US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Senatus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Genius </a:t>
            </a:r>
            <a:r>
              <a:rPr lang="en-US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Populi</a:t>
            </a: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Romani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roman soldiers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Domitian – reworked to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Nerva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Placement: the Temple of Fortuna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Redux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Porticus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Divorum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Porta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Triumphalis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 descr="cancelleria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85992"/>
            <a:ext cx="8429652" cy="32925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lavian_family_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484538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erva cancelleria.jpg"/>
          <p:cNvPicPr>
            <a:picLocks noChangeAspect="1"/>
          </p:cNvPicPr>
          <p:nvPr/>
        </p:nvPicPr>
        <p:blipFill>
          <a:blip r:embed="rId2"/>
          <a:srcRect b="5575"/>
          <a:stretch>
            <a:fillRect/>
          </a:stretch>
        </p:blipFill>
        <p:spPr>
          <a:xfrm>
            <a:off x="2500298" y="3143248"/>
            <a:ext cx="2750004" cy="335758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u="sng" dirty="0" smtClean="0"/>
              <a:t>the hairstyle </a:t>
            </a:r>
            <a:r>
              <a:rPr lang="en-US" dirty="0" smtClean="0"/>
              <a:t>– clearly </a:t>
            </a:r>
            <a:r>
              <a:rPr lang="en-US" dirty="0" err="1" smtClean="0"/>
              <a:t>Neronian</a:t>
            </a:r>
            <a:r>
              <a:rPr lang="en-US" dirty="0" smtClean="0"/>
              <a:t> </a:t>
            </a:r>
            <a:r>
              <a:rPr lang="en-US" i="1" dirty="0" smtClean="0"/>
              <a:t>coma in </a:t>
            </a:r>
            <a:r>
              <a:rPr lang="en-US" i="1" dirty="0" err="1" smtClean="0"/>
              <a:t>gradus</a:t>
            </a:r>
            <a:r>
              <a:rPr lang="en-US" i="1" dirty="0" smtClean="0"/>
              <a:t> </a:t>
            </a:r>
            <a:r>
              <a:rPr lang="en-US" i="1" dirty="0" err="1" smtClean="0"/>
              <a:t>formata</a:t>
            </a:r>
            <a:r>
              <a:rPr lang="en-US" dirty="0" smtClean="0"/>
              <a:t> that he </a:t>
            </a:r>
            <a:r>
              <a:rPr lang="en-US" dirty="0" err="1" smtClean="0"/>
              <a:t>favoured</a:t>
            </a:r>
            <a:r>
              <a:rPr lang="en-US" dirty="0" smtClean="0"/>
              <a:t>, but the head is too small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u="sng" dirty="0" smtClean="0"/>
              <a:t>facial characteristics</a:t>
            </a:r>
            <a:r>
              <a:rPr lang="en-US" dirty="0" smtClean="0"/>
              <a:t>: slanting forehead, thin lips, hooked nose - </a:t>
            </a:r>
            <a:r>
              <a:rPr lang="en-US" dirty="0" err="1" smtClean="0"/>
              <a:t>Nerva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4" name="Obrázek 3" descr="cancelleria A.jpg"/>
          <p:cNvPicPr>
            <a:picLocks noChangeAspect="1"/>
          </p:cNvPicPr>
          <p:nvPr/>
        </p:nvPicPr>
        <p:blipFill>
          <a:blip r:embed="rId3"/>
          <a:srcRect l="15625" r="48437"/>
          <a:stretch>
            <a:fillRect/>
          </a:stretch>
        </p:blipFill>
        <p:spPr>
          <a:xfrm>
            <a:off x="5429256" y="2928934"/>
            <a:ext cx="3346480" cy="3637110"/>
          </a:xfrm>
          <a:prstGeom prst="rect">
            <a:avLst/>
          </a:prstGeom>
        </p:spPr>
      </p:pic>
      <p:pic>
        <p:nvPicPr>
          <p:cNvPr id="5" name="Obrázek 4" descr="Nerva tivo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143248"/>
            <a:ext cx="2214101" cy="3357586"/>
          </a:xfrm>
          <a:prstGeom prst="rect">
            <a:avLst/>
          </a:prstGeom>
        </p:spPr>
      </p:pic>
      <p:pic>
        <p:nvPicPr>
          <p:cNvPr id="6" name="Obrázek 5" descr="domitian napels hairstyle.jpg"/>
          <p:cNvPicPr>
            <a:picLocks noChangeAspect="1"/>
          </p:cNvPicPr>
          <p:nvPr/>
        </p:nvPicPr>
        <p:blipFill>
          <a:blip r:embed="rId5"/>
          <a:srcRect r="6862" b="7468"/>
          <a:stretch>
            <a:fillRect/>
          </a:stretch>
        </p:blipFill>
        <p:spPr>
          <a:xfrm>
            <a:off x="7072330" y="214290"/>
            <a:ext cx="1928826" cy="2623178"/>
          </a:xfrm>
          <a:prstGeom prst="rect">
            <a:avLst/>
          </a:prstGeom>
        </p:spPr>
      </p:pic>
      <p:pic>
        <p:nvPicPr>
          <p:cNvPr id="7" name="Obrázek 6" descr="domitian naples hairstyle 2.jpg"/>
          <p:cNvPicPr>
            <a:picLocks noChangeAspect="1"/>
          </p:cNvPicPr>
          <p:nvPr/>
        </p:nvPicPr>
        <p:blipFill>
          <a:blip r:embed="rId6"/>
          <a:srcRect r="2597" b="4545"/>
          <a:stretch>
            <a:fillRect/>
          </a:stretch>
        </p:blipFill>
        <p:spPr>
          <a:xfrm>
            <a:off x="4071934" y="214290"/>
            <a:ext cx="2857519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71414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Divus</a:t>
            </a:r>
            <a:endParaRPr lang="en-US" b="1" dirty="0" smtClean="0"/>
          </a:p>
          <a:p>
            <a:endParaRPr lang="cs-CZ" b="1" dirty="0" smtClean="0"/>
          </a:p>
          <a:p>
            <a:pPr>
              <a:buFontTx/>
              <a:buChar char="-"/>
            </a:pPr>
            <a:r>
              <a:rPr lang="en-US" dirty="0" smtClean="0"/>
              <a:t> more similarities between the Julio - </a:t>
            </a:r>
            <a:r>
              <a:rPr lang="en-US" dirty="0" err="1" smtClean="0"/>
              <a:t>Claudians</a:t>
            </a:r>
            <a:r>
              <a:rPr lang="en-US" dirty="0" smtClean="0"/>
              <a:t> and Domitian</a:t>
            </a:r>
          </a:p>
          <a:p>
            <a:r>
              <a:rPr lang="en-US" i="1" u="sng" dirty="0" smtClean="0"/>
              <a:t>The Julio-</a:t>
            </a:r>
            <a:r>
              <a:rPr lang="en-US" i="1" u="sng" dirty="0" err="1" smtClean="0"/>
              <a:t>Claudians</a:t>
            </a:r>
            <a:endParaRPr lang="en-US" i="1" u="sng" dirty="0" smtClean="0"/>
          </a:p>
          <a:p>
            <a:r>
              <a:rPr lang="en-US" dirty="0" smtClean="0"/>
              <a:t>- used </a:t>
            </a:r>
            <a:r>
              <a:rPr lang="en-US" i="1" dirty="0" err="1" smtClean="0"/>
              <a:t>divi</a:t>
            </a:r>
            <a:r>
              <a:rPr lang="en-US" dirty="0" smtClean="0"/>
              <a:t> to bolster their own position on the basis of their dynastic connections</a:t>
            </a:r>
            <a:endParaRPr lang="cs-CZ" dirty="0" smtClean="0"/>
          </a:p>
          <a:p>
            <a:pPr lvl="0">
              <a:buFontTx/>
              <a:buChar char="-"/>
            </a:pPr>
            <a:r>
              <a:rPr lang="en-US" dirty="0" smtClean="0"/>
              <a:t> central role in the </a:t>
            </a:r>
            <a:r>
              <a:rPr lang="en-US" dirty="0" err="1" smtClean="0"/>
              <a:t>Arval</a:t>
            </a:r>
            <a:r>
              <a:rPr lang="en-US" dirty="0" smtClean="0"/>
              <a:t> pantheon of deities to receive sacrifices</a:t>
            </a:r>
          </a:p>
          <a:p>
            <a:pPr lvl="0">
              <a:buFontTx/>
              <a:buChar char="-"/>
            </a:pPr>
            <a:r>
              <a:rPr lang="en-US" dirty="0" smtClean="0"/>
              <a:t> guardians of the </a:t>
            </a:r>
            <a:r>
              <a:rPr lang="en-US" i="1" dirty="0" err="1" smtClean="0"/>
              <a:t>princeps</a:t>
            </a:r>
            <a:r>
              <a:rPr lang="en-US" dirty="0" smtClean="0"/>
              <a:t>, emphasized the dynastic source of imperial power</a:t>
            </a:r>
            <a:endParaRPr lang="cs-CZ" dirty="0" smtClean="0"/>
          </a:p>
          <a:p>
            <a:pPr lvl="0"/>
            <a:r>
              <a:rPr lang="en-US" i="1" u="sng" dirty="0" smtClean="0"/>
              <a:t>Beginning of Vespasian’s rule </a:t>
            </a:r>
          </a:p>
          <a:p>
            <a:pPr lvl="0">
              <a:buFontTx/>
              <a:buChar char="-"/>
            </a:pPr>
            <a:r>
              <a:rPr lang="en-US" i="1" dirty="0" err="1" smtClean="0"/>
              <a:t>divi</a:t>
            </a:r>
            <a:r>
              <a:rPr lang="en-US" dirty="0" smtClean="0"/>
              <a:t> removed from the pantheon (both Julio-</a:t>
            </a:r>
            <a:r>
              <a:rPr lang="en-US" dirty="0" err="1" smtClean="0"/>
              <a:t>Claudian</a:t>
            </a:r>
            <a:r>
              <a:rPr lang="en-US" dirty="0" smtClean="0"/>
              <a:t> and </a:t>
            </a:r>
            <a:r>
              <a:rPr lang="en-US" dirty="0" err="1" smtClean="0"/>
              <a:t>Flavian</a:t>
            </a:r>
            <a:r>
              <a:rPr lang="en-US" dirty="0" smtClean="0"/>
              <a:t>)</a:t>
            </a:r>
          </a:p>
          <a:p>
            <a:pPr lvl="0">
              <a:buFontTx/>
              <a:buChar char="-"/>
            </a:pPr>
            <a:r>
              <a:rPr lang="en-US" dirty="0" smtClean="0"/>
              <a:t> no need in deifying ancestors (</a:t>
            </a:r>
            <a:r>
              <a:rPr lang="en-US" i="1" dirty="0" err="1" smtClean="0"/>
              <a:t>divi</a:t>
            </a:r>
            <a:r>
              <a:rPr lang="en-US" dirty="0" smtClean="0"/>
              <a:t> were not his ancestors)</a:t>
            </a:r>
          </a:p>
          <a:p>
            <a:pPr lvl="0"/>
            <a:r>
              <a:rPr lang="en-US" i="1" u="sng" dirty="0" smtClean="0"/>
              <a:t>Titus</a:t>
            </a:r>
          </a:p>
          <a:p>
            <a:pPr lvl="0"/>
            <a:r>
              <a:rPr lang="en-US" dirty="0" smtClean="0"/>
              <a:t>- deified Vespasian – </a:t>
            </a:r>
            <a:r>
              <a:rPr lang="en-US" i="1" dirty="0" err="1" smtClean="0"/>
              <a:t>Divus</a:t>
            </a:r>
            <a:r>
              <a:rPr lang="en-US" i="1" dirty="0" smtClean="0"/>
              <a:t> </a:t>
            </a:r>
            <a:r>
              <a:rPr lang="en-US" i="1" dirty="0" err="1" smtClean="0"/>
              <a:t>Vespasianus</a:t>
            </a:r>
            <a:endParaRPr lang="en-US" i="1" dirty="0" smtClean="0"/>
          </a:p>
          <a:p>
            <a:pPr lvl="0"/>
            <a:r>
              <a:rPr lang="en-US" i="1" u="sng" dirty="0" smtClean="0"/>
              <a:t>Domitian</a:t>
            </a:r>
          </a:p>
          <a:p>
            <a:pPr lvl="0">
              <a:buFontTx/>
              <a:buChar char="-"/>
            </a:pPr>
            <a:r>
              <a:rPr lang="en-US" dirty="0" smtClean="0"/>
              <a:t> used </a:t>
            </a:r>
            <a:r>
              <a:rPr lang="en-US" dirty="0" err="1" smtClean="0"/>
              <a:t>Flavian</a:t>
            </a:r>
            <a:r>
              <a:rPr lang="en-US" dirty="0" smtClean="0"/>
              <a:t> </a:t>
            </a:r>
            <a:r>
              <a:rPr lang="en-US" i="1" dirty="0" err="1" smtClean="0"/>
              <a:t>divi</a:t>
            </a:r>
            <a:r>
              <a:rPr lang="en-US" dirty="0" smtClean="0"/>
              <a:t> to bolster his claim to power through dynasty – promoting all </a:t>
            </a:r>
            <a:r>
              <a:rPr lang="en-US" dirty="0" err="1" smtClean="0"/>
              <a:t>Flavian</a:t>
            </a:r>
            <a:r>
              <a:rPr lang="en-US" dirty="0" smtClean="0"/>
              <a:t> </a:t>
            </a:r>
            <a:r>
              <a:rPr lang="en-US" i="1" dirty="0" err="1" smtClean="0"/>
              <a:t>divi</a:t>
            </a:r>
            <a:r>
              <a:rPr lang="en-US" dirty="0" smtClean="0"/>
              <a:t> as a collective – shared temples and priests </a:t>
            </a:r>
          </a:p>
          <a:p>
            <a:pPr lvl="0">
              <a:buFontTx/>
              <a:buChar char="-"/>
            </a:pPr>
            <a:r>
              <a:rPr lang="en-US" dirty="0" smtClean="0"/>
              <a:t> idea of a distinctive </a:t>
            </a:r>
            <a:r>
              <a:rPr lang="en-US" dirty="0" err="1" smtClean="0"/>
              <a:t>Flavian</a:t>
            </a:r>
            <a:r>
              <a:rPr lang="en-US" dirty="0" smtClean="0"/>
              <a:t> heaven from which </a:t>
            </a:r>
            <a:r>
              <a:rPr lang="en-US" dirty="0" err="1" smtClean="0"/>
              <a:t>princeps</a:t>
            </a:r>
            <a:r>
              <a:rPr lang="en-US" dirty="0" smtClean="0"/>
              <a:t> drew power (not only in Rome but also in all provinces)</a:t>
            </a:r>
          </a:p>
          <a:p>
            <a:pPr lvl="0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Ephesos</a:t>
            </a:r>
            <a:r>
              <a:rPr lang="en-US" dirty="0" smtClean="0"/>
              <a:t> – provincial cult of the </a:t>
            </a:r>
            <a:r>
              <a:rPr lang="en-US" dirty="0" err="1" smtClean="0"/>
              <a:t>Flavians</a:t>
            </a:r>
            <a:r>
              <a:rPr lang="en-US" dirty="0" smtClean="0"/>
              <a:t> – cult dedicated to </a:t>
            </a:r>
            <a:r>
              <a:rPr lang="en-US" dirty="0" err="1" smtClean="0"/>
              <a:t>Sebastoi</a:t>
            </a:r>
            <a:r>
              <a:rPr lang="en-US" dirty="0" smtClean="0"/>
              <a:t> (</a:t>
            </a:r>
            <a:r>
              <a:rPr lang="en-US" i="1" dirty="0" err="1" smtClean="0"/>
              <a:t>divi</a:t>
            </a:r>
            <a:r>
              <a:rPr lang="en-US" dirty="0" smtClean="0"/>
              <a:t>, the </a:t>
            </a:r>
            <a:r>
              <a:rPr lang="en-US" dirty="0" err="1" smtClean="0"/>
              <a:t>princeps</a:t>
            </a:r>
            <a:r>
              <a:rPr lang="en-US" dirty="0" smtClean="0"/>
              <a:t> and the members of the imperial family),</a:t>
            </a:r>
          </a:p>
          <a:p>
            <a:pPr lvl="0">
              <a:buFontTx/>
              <a:buChar char="-"/>
            </a:pPr>
            <a:r>
              <a:rPr lang="en-US" dirty="0" smtClean="0"/>
              <a:t> deified many members of his family</a:t>
            </a:r>
          </a:p>
          <a:p>
            <a:pPr lvl="0"/>
            <a:endParaRPr lang="cs-CZ" dirty="0" smtClean="0"/>
          </a:p>
          <a:p>
            <a:r>
              <a:rPr lang="en-US" b="1" dirty="0" err="1" smtClean="0"/>
              <a:t>Flavians</a:t>
            </a:r>
            <a:r>
              <a:rPr lang="en-US" dirty="0" smtClean="0"/>
              <a:t> – two groups of </a:t>
            </a:r>
            <a:r>
              <a:rPr lang="en-US" i="1" dirty="0" err="1" smtClean="0"/>
              <a:t>divi</a:t>
            </a:r>
            <a:r>
              <a:rPr lang="en-US" i="1" dirty="0" smtClean="0"/>
              <a:t>: </a:t>
            </a:r>
            <a:r>
              <a:rPr lang="en-US" i="1" dirty="0" err="1" smtClean="0"/>
              <a:t>divi</a:t>
            </a:r>
            <a:r>
              <a:rPr lang="en-US" i="1" dirty="0" smtClean="0"/>
              <a:t> principles</a:t>
            </a:r>
            <a:r>
              <a:rPr lang="en-US" dirty="0" smtClean="0"/>
              <a:t> and </a:t>
            </a:r>
            <a:r>
              <a:rPr lang="en-US" i="1" dirty="0" err="1" smtClean="0"/>
              <a:t>divi</a:t>
            </a:r>
            <a:r>
              <a:rPr lang="en-US" i="1" dirty="0" smtClean="0"/>
              <a:t> minors</a:t>
            </a:r>
            <a:r>
              <a:rPr lang="en-US" dirty="0" smtClean="0"/>
              <a:t>, Hadrian canceled this division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42852"/>
            <a:ext cx="571500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Flavian</a:t>
            </a:r>
            <a:r>
              <a:rPr lang="en-US" b="1" dirty="0" smtClean="0"/>
              <a:t> deification</a:t>
            </a:r>
            <a:endParaRPr lang="cs-CZ" dirty="0" smtClean="0"/>
          </a:p>
          <a:p>
            <a:r>
              <a:rPr lang="en-US" dirty="0" smtClean="0"/>
              <a:t>5 members deified: </a:t>
            </a:r>
            <a:r>
              <a:rPr lang="en-US" i="1" dirty="0" smtClean="0"/>
              <a:t>Vespasian, Titus, Julia </a:t>
            </a:r>
            <a:r>
              <a:rPr lang="en-US" i="1" dirty="0" err="1" smtClean="0"/>
              <a:t>Titi</a:t>
            </a:r>
            <a:r>
              <a:rPr lang="en-US" i="1" dirty="0" smtClean="0"/>
              <a:t>, Caesar </a:t>
            </a:r>
            <a:r>
              <a:rPr lang="en-US" i="1" dirty="0" err="1" smtClean="0"/>
              <a:t>Domitiani</a:t>
            </a:r>
            <a:r>
              <a:rPr lang="en-US" i="1" dirty="0" smtClean="0"/>
              <a:t> </a:t>
            </a:r>
            <a:r>
              <a:rPr lang="en-US" i="1" dirty="0" err="1" smtClean="0"/>
              <a:t>filius</a:t>
            </a:r>
            <a:r>
              <a:rPr lang="en-US" i="1" dirty="0" smtClean="0"/>
              <a:t>, </a:t>
            </a:r>
            <a:r>
              <a:rPr lang="en-US" i="1" dirty="0" err="1" smtClean="0"/>
              <a:t>Domitilla</a:t>
            </a:r>
            <a:r>
              <a:rPr lang="en-US" i="1" dirty="0" smtClean="0"/>
              <a:t> </a:t>
            </a:r>
            <a:r>
              <a:rPr lang="en-US" dirty="0" smtClean="0"/>
              <a:t>(4 deified under </a:t>
            </a:r>
            <a:r>
              <a:rPr lang="en-US" dirty="0" err="1" smtClean="0"/>
              <a:t>Domitianus</a:t>
            </a:r>
            <a:r>
              <a:rPr lang="en-US" dirty="0" smtClean="0"/>
              <a:t>)</a:t>
            </a:r>
          </a:p>
          <a:p>
            <a:endParaRPr lang="cs-CZ" dirty="0" smtClean="0"/>
          </a:p>
          <a:p>
            <a:r>
              <a:rPr lang="en-US" u="sng" dirty="0" smtClean="0"/>
              <a:t>Vespasian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- died 24</a:t>
            </a:r>
            <a:r>
              <a:rPr lang="en-US" baseline="30000" dirty="0" smtClean="0"/>
              <a:t>th</a:t>
            </a:r>
            <a:r>
              <a:rPr lang="en-US" dirty="0" smtClean="0"/>
              <a:t> June, 79 AD, </a:t>
            </a:r>
            <a:r>
              <a:rPr lang="en-US" i="1" dirty="0" err="1" smtClean="0"/>
              <a:t>divus</a:t>
            </a:r>
            <a:r>
              <a:rPr lang="en-US" dirty="0" smtClean="0"/>
              <a:t> in September 79 AD (delay) – 2 military diplomas dating to the summer of 79 AD – referring to Titus as </a:t>
            </a:r>
            <a:r>
              <a:rPr lang="en-US" i="1" dirty="0" err="1" smtClean="0"/>
              <a:t>Augusti</a:t>
            </a:r>
            <a:r>
              <a:rPr lang="en-US" i="1" dirty="0" smtClean="0"/>
              <a:t> </a:t>
            </a:r>
            <a:r>
              <a:rPr lang="en-US" i="1" dirty="0" err="1" smtClean="0"/>
              <a:t>filius</a:t>
            </a:r>
            <a:r>
              <a:rPr lang="en-US" i="1" dirty="0" smtClean="0"/>
              <a:t> </a:t>
            </a:r>
            <a:r>
              <a:rPr lang="en-US" dirty="0" smtClean="0"/>
              <a:t>rather than </a:t>
            </a:r>
            <a:r>
              <a:rPr lang="en-US" i="1" dirty="0" err="1" smtClean="0"/>
              <a:t>divi</a:t>
            </a:r>
            <a:r>
              <a:rPr lang="en-US" i="1" dirty="0" smtClean="0"/>
              <a:t> </a:t>
            </a:r>
            <a:r>
              <a:rPr lang="en-US" i="1" dirty="0" err="1" smtClean="0"/>
              <a:t>filius</a:t>
            </a:r>
            <a:r>
              <a:rPr lang="en-US" i="1" dirty="0" smtClean="0"/>
              <a:t> </a:t>
            </a:r>
            <a:r>
              <a:rPr lang="en-US" dirty="0" smtClean="0"/>
              <a:t>– indicating that Vespasian hadn’t been yet deified</a:t>
            </a:r>
            <a:endParaRPr lang="cs-CZ" dirty="0" smtClean="0"/>
          </a:p>
          <a:p>
            <a:r>
              <a:rPr lang="en-US" dirty="0" smtClean="0"/>
              <a:t>- but an inscription from 79 AD – Phrygia, Aqua Marcia – Titus as </a:t>
            </a:r>
            <a:r>
              <a:rPr lang="en-US" i="1" dirty="0" err="1" smtClean="0"/>
              <a:t>divi</a:t>
            </a:r>
            <a:r>
              <a:rPr lang="en-US" i="1" dirty="0" smtClean="0"/>
              <a:t> </a:t>
            </a:r>
            <a:r>
              <a:rPr lang="en-US" i="1" dirty="0" err="1" smtClean="0"/>
              <a:t>filius</a:t>
            </a:r>
            <a:r>
              <a:rPr lang="en-US" i="1" dirty="0" smtClean="0"/>
              <a:t> </a:t>
            </a:r>
            <a:r>
              <a:rPr lang="en-US" dirty="0" smtClean="0"/>
              <a:t>– must have been deified before the end of 79 AD</a:t>
            </a:r>
            <a:endParaRPr lang="cs-CZ" dirty="0" smtClean="0"/>
          </a:p>
          <a:p>
            <a:r>
              <a:rPr lang="en-US" dirty="0" smtClean="0"/>
              <a:t>Coins – title officially changed in 80 AD, deification in 79 or early 80 AD</a:t>
            </a:r>
          </a:p>
          <a:p>
            <a:endParaRPr lang="cs-CZ" dirty="0" smtClean="0"/>
          </a:p>
          <a:p>
            <a:r>
              <a:rPr lang="en-US" u="sng" dirty="0" smtClean="0"/>
              <a:t>Titus </a:t>
            </a:r>
          </a:p>
          <a:p>
            <a:pPr>
              <a:buFontTx/>
              <a:buChar char="-"/>
            </a:pPr>
            <a:r>
              <a:rPr lang="en-US" dirty="0" smtClean="0"/>
              <a:t> even more difficult to determine, phrase “brother of the God” not normally included in Domitian’s title</a:t>
            </a:r>
          </a:p>
          <a:p>
            <a:pPr>
              <a:buFontTx/>
              <a:buChar char="-"/>
            </a:pPr>
            <a:r>
              <a:rPr lang="en-US" dirty="0" smtClean="0"/>
              <a:t> died 13</a:t>
            </a:r>
            <a:r>
              <a:rPr lang="en-US" baseline="30000" dirty="0" smtClean="0"/>
              <a:t>th</a:t>
            </a:r>
            <a:r>
              <a:rPr lang="en-US" dirty="0" smtClean="0"/>
              <a:t> September 81 AD and his daughter Julia </a:t>
            </a:r>
            <a:r>
              <a:rPr lang="en-US" dirty="0" err="1" smtClean="0"/>
              <a:t>Titi</a:t>
            </a:r>
            <a:r>
              <a:rPr lang="en-US" dirty="0" smtClean="0"/>
              <a:t> still “</a:t>
            </a:r>
            <a:r>
              <a:rPr lang="en-US" i="1" dirty="0" err="1" smtClean="0"/>
              <a:t>filia</a:t>
            </a:r>
            <a:r>
              <a:rPr lang="en-US" i="1" dirty="0" smtClean="0"/>
              <a:t> </a:t>
            </a:r>
            <a:r>
              <a:rPr lang="en-US" i="1" dirty="0" err="1" smtClean="0"/>
              <a:t>Augusta</a:t>
            </a:r>
            <a:r>
              <a:rPr lang="en-US" dirty="0" err="1" smtClean="0"/>
              <a:t>”on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October (not deified yet)</a:t>
            </a:r>
            <a:endParaRPr lang="cs-CZ" dirty="0" smtClean="0"/>
          </a:p>
          <a:p>
            <a:pPr>
              <a:buFontTx/>
              <a:buChar char="-"/>
            </a:pPr>
            <a:r>
              <a:rPr lang="en-US" dirty="0" smtClean="0"/>
              <a:t>but later only as Julia Augusta (no titles) – hard to determine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i="1" dirty="0" err="1" smtClean="0"/>
              <a:t>divi</a:t>
            </a:r>
            <a:r>
              <a:rPr lang="en-US" i="1" dirty="0" smtClean="0"/>
              <a:t> </a:t>
            </a:r>
            <a:r>
              <a:rPr lang="en-US" i="1" dirty="0" err="1" smtClean="0"/>
              <a:t>filia</a:t>
            </a:r>
            <a:r>
              <a:rPr lang="en-US" i="1" dirty="0" smtClean="0"/>
              <a:t> </a:t>
            </a:r>
            <a:r>
              <a:rPr lang="en-US" dirty="0" smtClean="0"/>
              <a:t>on coins and other inscriptions – can’t be dated precisely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3074" name="Picture 2" descr="http://www.rome101.com/Portraiture/Vespasian/thumb/051106_9890WS_T.jpg"/>
          <p:cNvPicPr>
            <a:picLocks noChangeAspect="1" noChangeArrowheads="1"/>
          </p:cNvPicPr>
          <p:nvPr/>
        </p:nvPicPr>
        <p:blipFill>
          <a:blip r:embed="rId2"/>
          <a:srcRect r="5101" b="2597"/>
          <a:stretch>
            <a:fillRect/>
          </a:stretch>
        </p:blipFill>
        <p:spPr bwMode="auto">
          <a:xfrm>
            <a:off x="6000760" y="142852"/>
            <a:ext cx="2436036" cy="3143272"/>
          </a:xfrm>
          <a:prstGeom prst="rect">
            <a:avLst/>
          </a:prstGeom>
          <a:noFill/>
        </p:spPr>
      </p:pic>
      <p:pic>
        <p:nvPicPr>
          <p:cNvPr id="3076" name="Picture 4" descr="http://www.rome101.com/Portraiture/Titus/thumb/0608_8329WS_T.jpg"/>
          <p:cNvPicPr>
            <a:picLocks noChangeAspect="1" noChangeArrowheads="1"/>
          </p:cNvPicPr>
          <p:nvPr/>
        </p:nvPicPr>
        <p:blipFill>
          <a:blip r:embed="rId3"/>
          <a:srcRect r="3433" b="5032"/>
          <a:stretch>
            <a:fillRect/>
          </a:stretch>
        </p:blipFill>
        <p:spPr bwMode="auto">
          <a:xfrm>
            <a:off x="6000760" y="3500437"/>
            <a:ext cx="2428892" cy="3157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42852"/>
            <a:ext cx="5000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Julia </a:t>
            </a:r>
            <a:r>
              <a:rPr lang="en-US" u="sng" dirty="0" err="1" smtClean="0"/>
              <a:t>Titi</a:t>
            </a:r>
            <a:r>
              <a:rPr lang="en-US" u="sng" dirty="0" smtClean="0"/>
              <a:t> </a:t>
            </a:r>
          </a:p>
          <a:p>
            <a:r>
              <a:rPr lang="en-US" dirty="0" smtClean="0"/>
              <a:t>- died 89 AD – must have been deified within a few months of her death</a:t>
            </a:r>
          </a:p>
          <a:p>
            <a:pPr>
              <a:buFontTx/>
              <a:buChar char="-"/>
            </a:pPr>
            <a:r>
              <a:rPr lang="en-US" dirty="0" smtClean="0"/>
              <a:t>appears as </a:t>
            </a:r>
            <a:r>
              <a:rPr lang="en-US" i="1" dirty="0" smtClean="0"/>
              <a:t>diva</a:t>
            </a:r>
            <a:r>
              <a:rPr lang="en-US" dirty="0" smtClean="0"/>
              <a:t> on coins between 90 – 94 AD, - also titled </a:t>
            </a:r>
            <a:r>
              <a:rPr lang="en-US" i="1" dirty="0" smtClean="0"/>
              <a:t>diva</a:t>
            </a:r>
            <a:r>
              <a:rPr lang="en-US" dirty="0" smtClean="0"/>
              <a:t> in 90 AD in a book </a:t>
            </a:r>
            <a:r>
              <a:rPr lang="en-US" i="1" dirty="0" err="1" smtClean="0"/>
              <a:t>Epigrammata</a:t>
            </a: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Others – must have been deified much longer after their deaths</a:t>
            </a:r>
          </a:p>
          <a:p>
            <a:endParaRPr lang="cs-CZ" dirty="0" smtClean="0"/>
          </a:p>
        </p:txBody>
      </p:sp>
      <p:pic>
        <p:nvPicPr>
          <p:cNvPr id="1026" name="Picture 2" descr="http://www.rome101.com/Portraiture/JuliaTiti/thumb/0608_8521WS_T.jpg"/>
          <p:cNvPicPr>
            <a:picLocks noChangeAspect="1" noChangeArrowheads="1"/>
          </p:cNvPicPr>
          <p:nvPr/>
        </p:nvPicPr>
        <p:blipFill>
          <a:blip r:embed="rId2"/>
          <a:srcRect l="10655" t="3788" r="4109" b="5032"/>
          <a:stretch>
            <a:fillRect/>
          </a:stretch>
        </p:blipFill>
        <p:spPr bwMode="auto">
          <a:xfrm>
            <a:off x="5715008" y="0"/>
            <a:ext cx="2286016" cy="3439229"/>
          </a:xfrm>
          <a:prstGeom prst="rect">
            <a:avLst/>
          </a:prstGeom>
          <a:noFill/>
        </p:spPr>
      </p:pic>
      <p:pic>
        <p:nvPicPr>
          <p:cNvPr id="5" name="Obrázek 4" descr="diva domiti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4643446"/>
            <a:ext cx="4554951" cy="2143140"/>
          </a:xfrm>
          <a:prstGeom prst="rect">
            <a:avLst/>
          </a:prstGeom>
        </p:spPr>
      </p:pic>
      <p:pic>
        <p:nvPicPr>
          <p:cNvPr id="6" name="Obrázek 5" descr="domitian 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643446"/>
            <a:ext cx="4337423" cy="21161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714876" y="364331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Domitian’s son </a:t>
            </a:r>
          </a:p>
          <a:p>
            <a:pPr>
              <a:buFontTx/>
              <a:buChar char="-"/>
            </a:pPr>
            <a:r>
              <a:rPr lang="en-US" dirty="0" smtClean="0"/>
              <a:t>deified early in Domitian’s reign – on the coins 82 - 84 AD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3500438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Diva </a:t>
            </a:r>
            <a:r>
              <a:rPr lang="en-US" u="sng" dirty="0" err="1" smtClean="0"/>
              <a:t>Domitilla</a:t>
            </a:r>
            <a:r>
              <a:rPr lang="en-US" u="sng" dirty="0" smtClean="0"/>
              <a:t> </a:t>
            </a:r>
          </a:p>
          <a:p>
            <a:r>
              <a:rPr lang="en-US" dirty="0" smtClean="0"/>
              <a:t>- wife or daughter of Vespasian</a:t>
            </a:r>
            <a:endParaRPr lang="cs-CZ" dirty="0" smtClean="0"/>
          </a:p>
          <a:p>
            <a:r>
              <a:rPr lang="en-US" dirty="0" smtClean="0"/>
              <a:t>Deification under the reign of Titus (numismatic evidence)</a:t>
            </a:r>
            <a:endParaRPr lang="cs-CZ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Cult Apparatus</a:t>
            </a:r>
          </a:p>
          <a:p>
            <a:endParaRPr lang="cs-CZ" b="1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cs-CZ" dirty="0" smtClean="0"/>
              <a:t>s</a:t>
            </a:r>
            <a:r>
              <a:rPr lang="en-US" dirty="0" smtClean="0"/>
              <a:t>hared temples and shared priests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Divae</a:t>
            </a:r>
            <a:r>
              <a:rPr lang="en-US" dirty="0" smtClean="0"/>
              <a:t> – shared a temple with the </a:t>
            </a:r>
            <a:r>
              <a:rPr lang="en-US" dirty="0" err="1" smtClean="0"/>
              <a:t>Divi</a:t>
            </a:r>
            <a:r>
              <a:rPr lang="en-US" dirty="0" smtClean="0"/>
              <a:t> – coin – installment of the image in the temple of </a:t>
            </a:r>
            <a:r>
              <a:rPr lang="en-US" i="1" dirty="0" err="1" smtClean="0"/>
              <a:t>Gentis</a:t>
            </a:r>
            <a:r>
              <a:rPr lang="en-US" i="1" dirty="0" smtClean="0"/>
              <a:t> </a:t>
            </a:r>
            <a:r>
              <a:rPr lang="en-US" i="1" dirty="0" err="1" smtClean="0"/>
              <a:t>Flaviae</a:t>
            </a:r>
            <a:r>
              <a:rPr lang="en-US" dirty="0" smtClean="0"/>
              <a:t> (all 5 </a:t>
            </a:r>
            <a:r>
              <a:rPr lang="en-US" i="1" dirty="0" err="1" smtClean="0"/>
              <a:t>divi</a:t>
            </a:r>
            <a:r>
              <a:rPr lang="en-US" dirty="0" smtClean="0"/>
              <a:t> had a place there)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3 temples: </a:t>
            </a:r>
            <a:endParaRPr lang="cs-CZ" dirty="0" smtClean="0"/>
          </a:p>
          <a:p>
            <a:pPr marL="342900" indent="-342900">
              <a:buAutoNum type="alphaLcParenR"/>
            </a:pPr>
            <a:r>
              <a:rPr lang="en-US" dirty="0" err="1" smtClean="0"/>
              <a:t>Divus</a:t>
            </a:r>
            <a:r>
              <a:rPr lang="en-US" dirty="0" smtClean="0"/>
              <a:t> </a:t>
            </a:r>
            <a:r>
              <a:rPr lang="en-US" dirty="0" err="1" smtClean="0"/>
              <a:t>Vespasianus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en-US" dirty="0" smtClean="0"/>
              <a:t> </a:t>
            </a:r>
            <a:r>
              <a:rPr lang="en-US" dirty="0" err="1" smtClean="0"/>
              <a:t>Divus</a:t>
            </a:r>
            <a:r>
              <a:rPr lang="en-US" dirty="0" smtClean="0"/>
              <a:t> Titus (Forum </a:t>
            </a:r>
            <a:r>
              <a:rPr lang="en-US" dirty="0" err="1" smtClean="0"/>
              <a:t>Romanum</a:t>
            </a:r>
            <a:r>
              <a:rPr lang="en-US" dirty="0" smtClean="0"/>
              <a:t>)</a:t>
            </a:r>
          </a:p>
          <a:p>
            <a:pPr marL="342900" indent="-342900">
              <a:buAutoNum type="alphaLcParenR"/>
            </a:pPr>
            <a:r>
              <a:rPr lang="cs-CZ" dirty="0" err="1" smtClean="0"/>
              <a:t>Porticus</a:t>
            </a:r>
            <a:r>
              <a:rPr lang="cs-CZ" dirty="0" smtClean="0"/>
              <a:t> </a:t>
            </a:r>
            <a:r>
              <a:rPr lang="cs-CZ" dirty="0" err="1" smtClean="0"/>
              <a:t>Divorum</a:t>
            </a:r>
            <a:r>
              <a:rPr lang="en-US" dirty="0" smtClean="0"/>
              <a:t> (Campus </a:t>
            </a:r>
            <a:r>
              <a:rPr lang="en-US" dirty="0" err="1" smtClean="0"/>
              <a:t>Martius</a:t>
            </a:r>
            <a:r>
              <a:rPr lang="en-US" dirty="0" smtClean="0"/>
              <a:t>) </a:t>
            </a:r>
          </a:p>
          <a:p>
            <a:pPr marL="342900" indent="-342900">
              <a:buAutoNum type="alphaLcParenR"/>
            </a:pPr>
            <a:r>
              <a:rPr lang="cs-CZ" dirty="0" err="1" smtClean="0"/>
              <a:t>Templum</a:t>
            </a:r>
            <a:r>
              <a:rPr lang="cs-CZ" dirty="0" smtClean="0"/>
              <a:t> </a:t>
            </a:r>
            <a:r>
              <a:rPr lang="cs-CZ" dirty="0" err="1" smtClean="0"/>
              <a:t>Gentis</a:t>
            </a:r>
            <a:r>
              <a:rPr lang="cs-CZ" dirty="0" smtClean="0"/>
              <a:t> </a:t>
            </a:r>
            <a:r>
              <a:rPr lang="cs-CZ" dirty="0" err="1" smtClean="0"/>
              <a:t>Flaviae</a:t>
            </a:r>
            <a:r>
              <a:rPr lang="en-US" dirty="0" smtClean="0"/>
              <a:t> (to all the </a:t>
            </a:r>
            <a:r>
              <a:rPr lang="en-US" i="1" dirty="0" err="1" smtClean="0"/>
              <a:t>divi</a:t>
            </a:r>
            <a:r>
              <a:rPr lang="en-US" dirty="0" smtClean="0"/>
              <a:t> as well as important family deities – </a:t>
            </a:r>
            <a:r>
              <a:rPr lang="en-US" i="1" dirty="0" err="1" smtClean="0"/>
              <a:t>penates</a:t>
            </a:r>
            <a:r>
              <a:rPr lang="en-US" dirty="0" smtClean="0"/>
              <a:t>) (Quirinal hill)</a:t>
            </a:r>
          </a:p>
          <a:p>
            <a:pPr marL="342900" indent="-34290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temple of </a:t>
            </a:r>
            <a:r>
              <a:rPr lang="en-US" b="1" i="1" dirty="0" err="1" smtClean="0"/>
              <a:t>Divus</a:t>
            </a:r>
            <a:r>
              <a:rPr lang="en-US" b="1" i="1" dirty="0" smtClean="0"/>
              <a:t> </a:t>
            </a:r>
            <a:r>
              <a:rPr lang="en-US" b="1" i="1" dirty="0" err="1" smtClean="0"/>
              <a:t>Vespasianus</a:t>
            </a:r>
            <a:r>
              <a:rPr lang="en-US" b="1" i="1" dirty="0" smtClean="0"/>
              <a:t> and </a:t>
            </a:r>
            <a:r>
              <a:rPr lang="en-US" b="1" i="1" dirty="0" err="1" smtClean="0"/>
              <a:t>Divus</a:t>
            </a:r>
            <a:r>
              <a:rPr lang="en-US" b="1" i="1" dirty="0" smtClean="0"/>
              <a:t> Titus</a:t>
            </a:r>
          </a:p>
          <a:p>
            <a:r>
              <a:rPr lang="en-US" b="1" i="1" dirty="0" smtClean="0"/>
              <a:t>Forum </a:t>
            </a:r>
            <a:r>
              <a:rPr lang="en-US" b="1" i="1" dirty="0" err="1" smtClean="0"/>
              <a:t>Romanum</a:t>
            </a:r>
            <a:endParaRPr lang="en-US" b="1" i="1" dirty="0" smtClean="0"/>
          </a:p>
          <a:p>
            <a:endParaRPr lang="en-US" i="1" dirty="0" smtClean="0"/>
          </a:p>
          <a:p>
            <a:r>
              <a:rPr lang="en-US" i="1" dirty="0" smtClean="0"/>
              <a:t>- </a:t>
            </a:r>
            <a:r>
              <a:rPr lang="en-US" dirty="0" smtClean="0"/>
              <a:t>North of the </a:t>
            </a:r>
            <a:r>
              <a:rPr lang="en-US" dirty="0" err="1" smtClean="0"/>
              <a:t>Porticus</a:t>
            </a:r>
            <a:r>
              <a:rPr lang="en-US" dirty="0" smtClean="0"/>
              <a:t> Dei </a:t>
            </a:r>
            <a:r>
              <a:rPr lang="en-US" dirty="0" err="1" smtClean="0"/>
              <a:t>Consonentes</a:t>
            </a:r>
            <a:r>
              <a:rPr lang="en-US" dirty="0" smtClean="0"/>
              <a:t> and south of the Temple of Concord</a:t>
            </a:r>
          </a:p>
          <a:p>
            <a:r>
              <a:rPr lang="en-US" i="1" dirty="0" smtClean="0"/>
              <a:t>- </a:t>
            </a:r>
            <a:r>
              <a:rPr lang="en-US" dirty="0" smtClean="0"/>
              <a:t>The temple closed off the entrance to the </a:t>
            </a:r>
            <a:r>
              <a:rPr lang="en-US" dirty="0" err="1" smtClean="0"/>
              <a:t>Tabularium</a:t>
            </a:r>
            <a:endParaRPr lang="en-US" dirty="0" smtClean="0"/>
          </a:p>
          <a:p>
            <a:r>
              <a:rPr lang="en-US" dirty="0" smtClean="0"/>
              <a:t>Identification: the inscription on the architrave visible in the 8</a:t>
            </a:r>
            <a:r>
              <a:rPr lang="en-US" baseline="30000" dirty="0" smtClean="0"/>
              <a:t>th</a:t>
            </a:r>
            <a:r>
              <a:rPr lang="en-US" dirty="0" smtClean="0"/>
              <a:t> century AD</a:t>
            </a:r>
          </a:p>
          <a:p>
            <a:r>
              <a:rPr lang="en-US" dirty="0" smtClean="0"/>
              <a:t>Dedicated to: Vespasian and Titus (started during Titus’ reign, completed by Domitian)</a:t>
            </a:r>
          </a:p>
        </p:txBody>
      </p:sp>
      <p:pic>
        <p:nvPicPr>
          <p:cNvPr id="3" name="Obrázek 2" descr="forum roman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14554"/>
            <a:ext cx="6143636" cy="441842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000232" y="4071942"/>
            <a:ext cx="928694" cy="8572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ogettotraiano.com/_include/img/work/thumbs/Tempio-di-Vespasiano-02-thumb.png"/>
          <p:cNvPicPr>
            <a:picLocks noChangeAspect="1" noChangeArrowheads="1"/>
          </p:cNvPicPr>
          <p:nvPr/>
        </p:nvPicPr>
        <p:blipFill>
          <a:blip r:embed="rId2"/>
          <a:srcRect l="15790" r="11841"/>
          <a:stretch>
            <a:fillRect/>
          </a:stretch>
        </p:blipFill>
        <p:spPr bwMode="auto">
          <a:xfrm>
            <a:off x="428596" y="3143248"/>
            <a:ext cx="3571900" cy="3463636"/>
          </a:xfrm>
          <a:prstGeom prst="rect">
            <a:avLst/>
          </a:prstGeom>
          <a:noFill/>
        </p:spPr>
      </p:pic>
      <p:pic>
        <p:nvPicPr>
          <p:cNvPr id="3" name="Obrázek 2" descr="temple FR titus and vespas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179" y="428604"/>
            <a:ext cx="4461821" cy="59293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71414"/>
            <a:ext cx="4643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- 33 x 22 m, </a:t>
            </a:r>
            <a:r>
              <a:rPr lang="en-US" dirty="0" err="1" smtClean="0"/>
              <a:t>prostyle</a:t>
            </a:r>
            <a:r>
              <a:rPr lang="en-US" dirty="0" smtClean="0"/>
              <a:t>, </a:t>
            </a:r>
            <a:r>
              <a:rPr lang="en-US" dirty="0" err="1" smtClean="0"/>
              <a:t>hexastyle</a:t>
            </a:r>
            <a:r>
              <a:rPr lang="en-US" dirty="0" smtClean="0"/>
              <a:t> </a:t>
            </a:r>
            <a:r>
              <a:rPr lang="en-US" dirty="0" err="1" smtClean="0"/>
              <a:t>porticus</a:t>
            </a:r>
            <a:r>
              <a:rPr lang="en-US" dirty="0" smtClean="0"/>
              <a:t> with a spacious </a:t>
            </a:r>
            <a:r>
              <a:rPr lang="en-US" dirty="0" err="1" smtClean="0"/>
              <a:t>cella</a:t>
            </a:r>
            <a:r>
              <a:rPr lang="en-US" dirty="0" smtClean="0"/>
              <a:t> (two story, vaulted room)</a:t>
            </a:r>
          </a:p>
          <a:p>
            <a:r>
              <a:rPr lang="en-US" dirty="0" smtClean="0"/>
              <a:t>- statues of the two deified emperors</a:t>
            </a:r>
          </a:p>
          <a:p>
            <a:r>
              <a:rPr lang="en-US" dirty="0" smtClean="0"/>
              <a:t>- only the 3 columns survive, supporting a fragment of the architrave – a frieze  with sacrificial implements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Severan</a:t>
            </a:r>
            <a:r>
              <a:rPr lang="en-US" dirty="0" smtClean="0"/>
              <a:t> restoration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roma.org/images/raia_images/frieze_vespas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44" cy="6322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Poticus</a:t>
            </a:r>
            <a:r>
              <a:rPr lang="en-US" b="1" i="1" dirty="0" smtClean="0"/>
              <a:t> </a:t>
            </a:r>
            <a:r>
              <a:rPr lang="en-US" b="1" i="1" dirty="0" err="1" smtClean="0"/>
              <a:t>Divorum</a:t>
            </a:r>
            <a:r>
              <a:rPr lang="en-US" b="1" i="1" dirty="0" smtClean="0"/>
              <a:t>, </a:t>
            </a:r>
            <a:r>
              <a:rPr lang="en-US" b="1" i="1" dirty="0" err="1" smtClean="0"/>
              <a:t>Divorum</a:t>
            </a:r>
            <a:r>
              <a:rPr lang="en-US" b="1" i="1" dirty="0" smtClean="0"/>
              <a:t>, </a:t>
            </a:r>
            <a:r>
              <a:rPr lang="en-US" b="1" i="1" dirty="0" err="1" smtClean="0"/>
              <a:t>Temlum</a:t>
            </a:r>
            <a:r>
              <a:rPr lang="en-US" b="1" i="1" dirty="0" smtClean="0"/>
              <a:t> </a:t>
            </a:r>
            <a:r>
              <a:rPr lang="en-US" b="1" i="1" dirty="0" err="1" smtClean="0"/>
              <a:t>Divorum</a:t>
            </a:r>
            <a:endParaRPr lang="en-US" b="1" i="1" dirty="0" smtClean="0"/>
          </a:p>
          <a:p>
            <a:r>
              <a:rPr lang="en-US" b="1" i="1" dirty="0" smtClean="0"/>
              <a:t>Campus </a:t>
            </a:r>
            <a:r>
              <a:rPr lang="en-US" b="1" i="1" dirty="0" err="1" smtClean="0"/>
              <a:t>Martius</a:t>
            </a:r>
            <a:endParaRPr lang="cs-CZ" b="1" i="1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43438" y="2428844"/>
            <a:ext cx="4500562" cy="4429156"/>
            <a:chOff x="0" y="0"/>
            <a:chExt cx="4128" cy="3798"/>
          </a:xfrm>
        </p:grpSpPr>
        <p:pic>
          <p:nvPicPr>
            <p:cNvPr id="4" name="Picture 3" descr="Iseo_Campense019"/>
            <p:cNvPicPr>
              <a:picLocks noChangeAspect="1" noChangeArrowheads="1"/>
            </p:cNvPicPr>
            <p:nvPr/>
          </p:nvPicPr>
          <p:blipFill>
            <a:blip r:embed="rId2" cstate="print"/>
            <a:srcRect r="2272"/>
            <a:stretch>
              <a:fillRect/>
            </a:stretch>
          </p:blipFill>
          <p:spPr bwMode="auto">
            <a:xfrm>
              <a:off x="0" y="0"/>
              <a:ext cx="4128" cy="3798"/>
            </a:xfrm>
            <a:prstGeom prst="rect">
              <a:avLst/>
            </a:prstGeom>
            <a:noFill/>
          </p:spPr>
        </p:pic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>
              <a:off x="240" y="480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528" y="38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8" name="Picture 5" descr="Iseo_Campense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143248"/>
            <a:ext cx="2808560" cy="3000396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6572264" y="2714620"/>
            <a:ext cx="1928826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0" y="71435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dirty="0" smtClean="0"/>
              <a:t> coins of Domitian (94-96 AD) - the image of a </a:t>
            </a:r>
            <a:r>
              <a:rPr lang="en-GB" dirty="0" err="1" smtClean="0"/>
              <a:t>tetrastyle</a:t>
            </a:r>
            <a:r>
              <a:rPr lang="en-GB" dirty="0" smtClean="0"/>
              <a:t> temple</a:t>
            </a:r>
          </a:p>
          <a:p>
            <a:pPr>
              <a:buFontTx/>
              <a:buChar char="-"/>
            </a:pPr>
            <a:r>
              <a:rPr lang="en-GB" dirty="0" smtClean="0"/>
              <a:t> a stairway, a triangular pediment with an eagle holding a wreath in its beak, a sitting statue identified with a copy of the </a:t>
            </a:r>
            <a:r>
              <a:rPr lang="en-GB" dirty="0" err="1" smtClean="0"/>
              <a:t>Bryaxis</a:t>
            </a:r>
            <a:r>
              <a:rPr lang="en-GB" dirty="0" smtClean="0">
                <a:latin typeface="Arial"/>
              </a:rPr>
              <a:t>’</a:t>
            </a:r>
            <a:r>
              <a:rPr lang="en-GB" dirty="0" smtClean="0"/>
              <a:t> statue for the </a:t>
            </a:r>
            <a:r>
              <a:rPr lang="en-GB" i="1" dirty="0" err="1" smtClean="0"/>
              <a:t>Serapeum</a:t>
            </a:r>
            <a:r>
              <a:rPr lang="en-GB" dirty="0" smtClean="0"/>
              <a:t> in Alexandria</a:t>
            </a:r>
          </a:p>
          <a:p>
            <a:r>
              <a:rPr lang="en-GB" dirty="0" smtClean="0"/>
              <a:t>Identification:</a:t>
            </a:r>
          </a:p>
          <a:p>
            <a:pPr marL="342900" indent="-342900">
              <a:buAutoNum type="alphaLcParenR"/>
            </a:pPr>
            <a:r>
              <a:rPr lang="en-GB" dirty="0" smtClean="0"/>
              <a:t>the </a:t>
            </a:r>
            <a:r>
              <a:rPr lang="en-GB" b="1" i="1" dirty="0" smtClean="0"/>
              <a:t>Temple of </a:t>
            </a:r>
            <a:r>
              <a:rPr lang="en-GB" b="1" i="1" dirty="0" err="1" smtClean="0"/>
              <a:t>Sarapis</a:t>
            </a:r>
            <a:r>
              <a:rPr lang="en-GB" b="1" i="1" dirty="0" smtClean="0"/>
              <a:t> </a:t>
            </a:r>
            <a:r>
              <a:rPr lang="en-GB" dirty="0" smtClean="0"/>
              <a:t>flanking that of Isis inside the </a:t>
            </a:r>
            <a:r>
              <a:rPr lang="en-GB" i="1" dirty="0" err="1" smtClean="0"/>
              <a:t>temenos</a:t>
            </a:r>
            <a:r>
              <a:rPr lang="en-GB" dirty="0" smtClean="0"/>
              <a:t>, where yet it never was</a:t>
            </a:r>
          </a:p>
          <a:p>
            <a:pPr marL="342900" indent="-342900">
              <a:buFontTx/>
              <a:buAutoNum type="alphaLcParenR"/>
            </a:pPr>
            <a:r>
              <a:rPr lang="en-GB" dirty="0" err="1" smtClean="0"/>
              <a:t>Domitianic</a:t>
            </a:r>
            <a:r>
              <a:rPr lang="en-GB" dirty="0" smtClean="0"/>
              <a:t> building in the central </a:t>
            </a:r>
            <a:r>
              <a:rPr lang="en-GB" i="1" dirty="0" smtClean="0"/>
              <a:t>Campus </a:t>
            </a:r>
            <a:r>
              <a:rPr lang="en-GB" i="1" dirty="0" err="1" smtClean="0"/>
              <a:t>Martius</a:t>
            </a:r>
            <a:r>
              <a:rPr lang="en-GB" dirty="0" smtClean="0"/>
              <a:t>: the </a:t>
            </a:r>
            <a:r>
              <a:rPr lang="en-GB" b="1" i="1" dirty="0" err="1" smtClean="0"/>
              <a:t>Porticus</a:t>
            </a:r>
            <a:r>
              <a:rPr lang="en-GB" b="1" i="1" dirty="0" smtClean="0"/>
              <a:t> </a:t>
            </a:r>
            <a:r>
              <a:rPr lang="en-GB" b="1" i="1" dirty="0" err="1" smtClean="0"/>
              <a:t>Divorum</a:t>
            </a:r>
            <a:r>
              <a:rPr lang="en-GB" dirty="0" smtClean="0"/>
              <a:t>, built in honour of  father Vespasian and brother Titus, </a:t>
            </a:r>
          </a:p>
          <a:p>
            <a:pPr marL="342900" indent="-342900"/>
            <a:r>
              <a:rPr lang="en-GB" dirty="0" smtClean="0"/>
              <a:t>	both deified. </a:t>
            </a:r>
            <a:endParaRPr lang="cs-CZ" dirty="0" smtClean="0"/>
          </a:p>
          <a:p>
            <a:pPr marL="342900" indent="-342900">
              <a:buAutoNum type="alphaLcParenR"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1414"/>
            <a:ext cx="44291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building had a great importance in the religious policy of Domitian, having as final goal the legitimization of the </a:t>
            </a:r>
            <a:r>
              <a:rPr lang="en-GB" i="1" dirty="0" err="1" smtClean="0"/>
              <a:t>princeps</a:t>
            </a:r>
            <a:r>
              <a:rPr lang="en-GB" dirty="0" smtClean="0">
                <a:latin typeface="Arial"/>
              </a:rPr>
              <a:t>’</a:t>
            </a:r>
            <a:r>
              <a:rPr lang="en-GB" dirty="0" smtClean="0"/>
              <a:t> power.</a:t>
            </a:r>
          </a:p>
          <a:p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well known from the </a:t>
            </a:r>
            <a:r>
              <a:rPr lang="en-GB" i="1" dirty="0" smtClean="0"/>
              <a:t>Forma Urbis </a:t>
            </a:r>
            <a:r>
              <a:rPr lang="en-GB" i="1" dirty="0" err="1" smtClean="0"/>
              <a:t>Marmorea</a:t>
            </a:r>
            <a:r>
              <a:rPr lang="en-GB" i="1" dirty="0" smtClean="0"/>
              <a:t> </a:t>
            </a:r>
            <a:r>
              <a:rPr lang="en-GB" dirty="0" smtClean="0"/>
              <a:t>(eleven fragments represent the </a:t>
            </a:r>
            <a:r>
              <a:rPr lang="en-GB" dirty="0" err="1" smtClean="0"/>
              <a:t>porticus</a:t>
            </a:r>
            <a:r>
              <a:rPr lang="en-GB" dirty="0" smtClean="0"/>
              <a:t>) : it is a great </a:t>
            </a:r>
            <a:r>
              <a:rPr lang="en-GB" i="1" dirty="0" err="1" smtClean="0"/>
              <a:t>temenos</a:t>
            </a:r>
            <a:r>
              <a:rPr lang="en-GB" dirty="0" smtClean="0"/>
              <a:t> in the open air (200 x 77 m ca.), porches on three sides and a magnificent </a:t>
            </a:r>
            <a:r>
              <a:rPr lang="en-GB" i="1" dirty="0" err="1" smtClean="0"/>
              <a:t>propylaeum</a:t>
            </a:r>
            <a:r>
              <a:rPr lang="en-GB" dirty="0" smtClean="0"/>
              <a:t> on the northern side as an entrance.</a:t>
            </a:r>
          </a:p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US" dirty="0" smtClean="0"/>
              <a:t>between the </a:t>
            </a:r>
            <a:r>
              <a:rPr lang="en-US" dirty="0" err="1" smtClean="0"/>
              <a:t>Saepta</a:t>
            </a:r>
            <a:r>
              <a:rPr lang="en-US" dirty="0" smtClean="0"/>
              <a:t> and the baths of Agrippa</a:t>
            </a:r>
          </a:p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 err="1" smtClean="0"/>
              <a:t>porticus</a:t>
            </a:r>
            <a:r>
              <a:rPr lang="en-US" b="1" dirty="0" smtClean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rectangular, about 200 </a:t>
            </a:r>
            <a:r>
              <a:rPr lang="en-US" dirty="0" err="1" smtClean="0"/>
              <a:t>metres</a:t>
            </a:r>
            <a:r>
              <a:rPr lang="en-US" dirty="0" smtClean="0"/>
              <a:t> long and 55 wide</a:t>
            </a:r>
          </a:p>
          <a:p>
            <a:pPr>
              <a:buFontTx/>
              <a:buChar char="-"/>
            </a:pPr>
            <a:r>
              <a:rPr lang="en-US" dirty="0" smtClean="0"/>
              <a:t> over thirty columns on the long sides and sixteen on the short side. </a:t>
            </a:r>
          </a:p>
          <a:p>
            <a:pPr>
              <a:buFontTx/>
              <a:buChar char="-"/>
            </a:pPr>
            <a:r>
              <a:rPr lang="en-US" dirty="0" smtClean="0"/>
              <a:t> extended:  from the present Piazza </a:t>
            </a:r>
            <a:r>
              <a:rPr lang="en-US" dirty="0" err="1" smtClean="0"/>
              <a:t>Grazioli</a:t>
            </a:r>
            <a:r>
              <a:rPr lang="en-US" dirty="0" smtClean="0"/>
              <a:t> nearly to the Via </a:t>
            </a:r>
            <a:r>
              <a:rPr lang="en-US" dirty="0" err="1" smtClean="0"/>
              <a:t>di</a:t>
            </a:r>
            <a:r>
              <a:rPr lang="en-US" dirty="0" smtClean="0"/>
              <a:t> San Marco 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3" descr="Iseo_Campense003"/>
          <p:cNvPicPr>
            <a:picLocks noChangeAspect="1" noChangeArrowheads="1"/>
          </p:cNvPicPr>
          <p:nvPr/>
        </p:nvPicPr>
        <p:blipFill>
          <a:blip r:embed="rId2"/>
          <a:srcRect l="-76" t="16730" r="14330" b="-64"/>
          <a:stretch>
            <a:fillRect/>
          </a:stretch>
        </p:blipFill>
        <p:spPr bwMode="auto">
          <a:xfrm>
            <a:off x="4500562" y="714356"/>
            <a:ext cx="4577985" cy="535785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143768" y="4500570"/>
            <a:ext cx="1785950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357166"/>
            <a:ext cx="87154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Flavian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Cult</a:t>
            </a:r>
            <a:endParaRPr lang="en-US" sz="2000" b="1" dirty="0" smtClean="0"/>
          </a:p>
          <a:p>
            <a:endParaRPr lang="cs-CZ" dirty="0" smtClean="0"/>
          </a:p>
          <a:p>
            <a:r>
              <a:rPr lang="en-US" dirty="0" err="1"/>
              <a:t>c</a:t>
            </a:r>
            <a:r>
              <a:rPr lang="cs-CZ" dirty="0" err="1" smtClean="0"/>
              <a:t>hanges</a:t>
            </a:r>
            <a:r>
              <a:rPr lang="en-US" dirty="0" smtClean="0"/>
              <a:t>:</a:t>
            </a:r>
          </a:p>
          <a:p>
            <a:r>
              <a:rPr lang="en-US" dirty="0"/>
              <a:t>	</a:t>
            </a:r>
            <a:r>
              <a:rPr lang="en-US" dirty="0" smtClean="0"/>
              <a:t>a) </a:t>
            </a:r>
            <a:r>
              <a:rPr lang="en-US" dirty="0" err="1" smtClean="0"/>
              <a:t>Arval</a:t>
            </a:r>
            <a:r>
              <a:rPr lang="en-US" dirty="0" smtClean="0"/>
              <a:t> rituals</a:t>
            </a:r>
          </a:p>
          <a:p>
            <a:r>
              <a:rPr lang="en-US" dirty="0"/>
              <a:t>	</a:t>
            </a:r>
            <a:r>
              <a:rPr lang="en-US" dirty="0" smtClean="0"/>
              <a:t>b) Genius of the </a:t>
            </a:r>
            <a:r>
              <a:rPr lang="en-US" dirty="0" err="1" smtClean="0"/>
              <a:t>princeps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c) </a:t>
            </a:r>
            <a:r>
              <a:rPr lang="en-US" dirty="0" err="1" smtClean="0"/>
              <a:t>Divi</a:t>
            </a:r>
            <a:endParaRPr lang="cs-CZ" dirty="0"/>
          </a:p>
        </p:txBody>
      </p:sp>
      <p:pic>
        <p:nvPicPr>
          <p:cNvPr id="14338" name="Picture 2" descr="https://bleon1.files.wordpress.com/2012/04/titus_dsc04750lmauldin.png?w=450&amp;h=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785926"/>
            <a:ext cx="522967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maquettes-historiques.net/R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357562"/>
            <a:ext cx="5067300" cy="33147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307183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</a:t>
            </a:r>
            <a:r>
              <a:rPr lang="en-GB" b="1" dirty="0" err="1" smtClean="0"/>
              <a:t>Propylaeum</a:t>
            </a:r>
            <a:r>
              <a:rPr lang="en-GB" b="1" dirty="0" smtClean="0"/>
              <a:t> </a:t>
            </a:r>
          </a:p>
          <a:p>
            <a:r>
              <a:rPr lang="en-GB" dirty="0" smtClean="0"/>
              <a:t>- </a:t>
            </a:r>
            <a:r>
              <a:rPr lang="en-US" dirty="0" smtClean="0"/>
              <a:t>a triple arch on the north side</a:t>
            </a:r>
          </a:p>
          <a:p>
            <a:pPr>
              <a:buFontTx/>
              <a:buChar char="-"/>
            </a:pPr>
            <a:r>
              <a:rPr lang="en-GB" dirty="0" smtClean="0"/>
              <a:t> flanked by two rooms, oriented toward the inside of the complex, toward the two temples (</a:t>
            </a: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dirty="0" smtClean="0"/>
              <a:t>)</a:t>
            </a:r>
            <a:endParaRPr lang="en-US" dirty="0" smtClean="0"/>
          </a:p>
          <a:p>
            <a:r>
              <a:rPr lang="en-US" b="1" dirty="0" smtClean="0"/>
              <a:t>The Temples</a:t>
            </a:r>
          </a:p>
          <a:p>
            <a:pPr>
              <a:buFontTx/>
              <a:buChar char="-"/>
            </a:pPr>
            <a:r>
              <a:rPr lang="en-GB" dirty="0" smtClean="0"/>
              <a:t> both </a:t>
            </a:r>
            <a:r>
              <a:rPr lang="en-GB" dirty="0" err="1" smtClean="0"/>
              <a:t>prostyle</a:t>
            </a:r>
            <a:r>
              <a:rPr lang="en-GB" dirty="0" smtClean="0"/>
              <a:t> </a:t>
            </a:r>
            <a:r>
              <a:rPr lang="en-GB" dirty="0" err="1" smtClean="0"/>
              <a:t>tetrastyle</a:t>
            </a:r>
            <a:r>
              <a:rPr lang="en-GB" dirty="0" smtClean="0"/>
              <a:t> with stairway on the front, built in the inside corners of the front side of the </a:t>
            </a:r>
            <a:r>
              <a:rPr lang="en-GB" i="1" dirty="0" err="1" smtClean="0"/>
              <a:t>temenos</a:t>
            </a:r>
            <a:endParaRPr lang="en-GB" i="1" dirty="0" smtClean="0"/>
          </a:p>
          <a:p>
            <a:pPr>
              <a:buFontTx/>
              <a:buChar char="-"/>
            </a:pPr>
            <a:r>
              <a:rPr lang="en-GB" dirty="0" smtClean="0"/>
              <a:t> facing each other, and dedicated to Vespasian and Titus (</a:t>
            </a:r>
            <a:r>
              <a:rPr lang="en-GB" i="1" dirty="0" err="1" smtClean="0"/>
              <a:t>aedes</a:t>
            </a:r>
            <a:r>
              <a:rPr lang="en-GB" i="1" dirty="0" smtClean="0"/>
              <a:t> </a:t>
            </a:r>
            <a:r>
              <a:rPr lang="en-GB" i="1" dirty="0" err="1" smtClean="0"/>
              <a:t>divi</a:t>
            </a:r>
            <a:r>
              <a:rPr lang="en-GB" i="1" dirty="0" smtClean="0"/>
              <a:t> </a:t>
            </a:r>
            <a:r>
              <a:rPr lang="en-GB" i="1" dirty="0" err="1" smtClean="0"/>
              <a:t>Vespasiani</a:t>
            </a:r>
            <a:r>
              <a:rPr lang="en-GB" i="1" dirty="0" smtClean="0"/>
              <a:t> </a:t>
            </a:r>
            <a:r>
              <a:rPr lang="en-GB" dirty="0" smtClean="0"/>
              <a:t>and </a:t>
            </a:r>
            <a:r>
              <a:rPr lang="en-GB" i="1" dirty="0" err="1" smtClean="0"/>
              <a:t>aedes</a:t>
            </a:r>
            <a:r>
              <a:rPr lang="en-GB" i="1" dirty="0" smtClean="0"/>
              <a:t> </a:t>
            </a:r>
            <a:r>
              <a:rPr lang="en-GB" i="1" dirty="0" err="1" smtClean="0"/>
              <a:t>divi</a:t>
            </a:r>
            <a:r>
              <a:rPr lang="en-GB" i="1" dirty="0" smtClean="0"/>
              <a:t> </a:t>
            </a:r>
            <a:r>
              <a:rPr lang="en-GB" i="1" dirty="0" err="1" smtClean="0"/>
              <a:t>Titi</a:t>
            </a:r>
            <a:r>
              <a:rPr lang="en-GB" dirty="0" smtClean="0"/>
              <a:t>).</a:t>
            </a:r>
          </a:p>
          <a:p>
            <a:r>
              <a:rPr lang="en-GB" dirty="0" smtClean="0"/>
              <a:t>- the coin represents one of them:</a:t>
            </a:r>
          </a:p>
          <a:p>
            <a:r>
              <a:rPr lang="en-GB" dirty="0" smtClean="0"/>
              <a:t>the eagle with the wreath is a symbol of divinization, while the </a:t>
            </a:r>
            <a:r>
              <a:rPr lang="en-GB" i="1" dirty="0" err="1" smtClean="0"/>
              <a:t>quadriga</a:t>
            </a:r>
            <a:r>
              <a:rPr lang="en-GB" dirty="0" smtClean="0"/>
              <a:t> on the top of the pediment refers to the triumph and </a:t>
            </a:r>
            <a:r>
              <a:rPr lang="en-GB" dirty="0" err="1" smtClean="0"/>
              <a:t>Sarapis</a:t>
            </a:r>
            <a:r>
              <a:rPr lang="en-GB" dirty="0" smtClean="0"/>
              <a:t> is a deity linked to the Judaic victory.</a:t>
            </a:r>
            <a:endParaRPr lang="cs-CZ" dirty="0"/>
          </a:p>
        </p:txBody>
      </p:sp>
      <p:pic>
        <p:nvPicPr>
          <p:cNvPr id="6" name="Picture 5" descr="Iseo_Campense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71480"/>
            <a:ext cx="2273596" cy="2428892"/>
          </a:xfrm>
          <a:prstGeom prst="rect">
            <a:avLst/>
          </a:prstGeom>
          <a:noFill/>
        </p:spPr>
      </p:pic>
      <p:pic>
        <p:nvPicPr>
          <p:cNvPr id="7" name="Picture 4" descr="http://www.maquettes-historiques.net/R2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71480"/>
            <a:ext cx="3676650" cy="24384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429256" y="550070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43636" y="578645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aquettes-historiques.net/R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362450" cy="3276601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572000" y="142852"/>
            <a:ext cx="4572000" cy="629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after the fourth century there is no mention of the structure, but its name is preserved in the </a:t>
            </a:r>
            <a:r>
              <a:rPr lang="en-US" dirty="0" err="1" smtClean="0"/>
              <a:t>Diburi</a:t>
            </a:r>
            <a:r>
              <a:rPr lang="en-US" dirty="0" smtClean="0"/>
              <a:t> or </a:t>
            </a:r>
            <a:r>
              <a:rPr lang="en-US" dirty="0" err="1" smtClean="0"/>
              <a:t>Diburo</a:t>
            </a:r>
            <a:r>
              <a:rPr lang="en-US" dirty="0" smtClean="0"/>
              <a:t> of several mediaeval documents in connection with the monastery of S. </a:t>
            </a:r>
            <a:r>
              <a:rPr lang="en-US" dirty="0" err="1" smtClean="0"/>
              <a:t>Ciriaco</a:t>
            </a:r>
            <a:r>
              <a:rPr lang="en-US" dirty="0" smtClean="0"/>
              <a:t> in </a:t>
            </a:r>
            <a:r>
              <a:rPr lang="en-US" dirty="0" err="1" smtClean="0"/>
              <a:t>Camiliano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 many architectural remains have been found on the site of the building, but not such as to permit of a reconstruction.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GB" i="1" dirty="0" smtClean="0"/>
              <a:t> </a:t>
            </a:r>
            <a:r>
              <a:rPr lang="en-GB" i="1" dirty="0" err="1" smtClean="0"/>
              <a:t>Porticus</a:t>
            </a:r>
            <a:r>
              <a:rPr lang="en-GB" i="1" dirty="0" smtClean="0"/>
              <a:t> </a:t>
            </a:r>
            <a:r>
              <a:rPr lang="en-GB" i="1" dirty="0" err="1" smtClean="0"/>
              <a:t>Divorum</a:t>
            </a:r>
            <a:r>
              <a:rPr lang="en-GB" i="1" dirty="0" smtClean="0"/>
              <a:t> </a:t>
            </a:r>
            <a:r>
              <a:rPr lang="en-GB" dirty="0" smtClean="0"/>
              <a:t>belongs to the sanctuary in Rome dedicated to the Egyptian gods, which consist of three complexes:</a:t>
            </a:r>
            <a:endParaRPr lang="en-GB" i="1" dirty="0" smtClean="0"/>
          </a:p>
          <a:p>
            <a:pPr marL="342900" indent="-342900">
              <a:buAutoNum type="alphaLcParenR"/>
            </a:pPr>
            <a:r>
              <a:rPr lang="en-GB" dirty="0" smtClean="0"/>
              <a:t>the Temple of </a:t>
            </a:r>
            <a:r>
              <a:rPr lang="en-GB" i="1" dirty="0" smtClean="0"/>
              <a:t>Minerva </a:t>
            </a:r>
            <a:r>
              <a:rPr lang="en-GB" i="1" dirty="0" err="1" smtClean="0"/>
              <a:t>Chalcidica</a:t>
            </a:r>
            <a:endParaRPr lang="en-GB" dirty="0" smtClean="0"/>
          </a:p>
          <a:p>
            <a:pPr marL="342900" indent="-342900">
              <a:buAutoNum type="alphaLcParenR"/>
            </a:pPr>
            <a:r>
              <a:rPr lang="en-GB" dirty="0" smtClean="0"/>
              <a:t>the </a:t>
            </a:r>
            <a:r>
              <a:rPr lang="en-GB" i="1" dirty="0" err="1" smtClean="0"/>
              <a:t>Iseum</a:t>
            </a:r>
            <a:r>
              <a:rPr lang="en-GB" i="1" dirty="0" smtClean="0"/>
              <a:t> </a:t>
            </a:r>
            <a:r>
              <a:rPr lang="en-GB" i="1" dirty="0" err="1" smtClean="0"/>
              <a:t>Campense</a:t>
            </a:r>
            <a:r>
              <a:rPr lang="en-GB" i="1" dirty="0" smtClean="0"/>
              <a:t>/</a:t>
            </a:r>
            <a:r>
              <a:rPr lang="en-GB" i="1" dirty="0" err="1" smtClean="0"/>
              <a:t>Serapeum</a:t>
            </a:r>
            <a:endParaRPr lang="en-GB" dirty="0" smtClean="0"/>
          </a:p>
          <a:p>
            <a:pPr marL="342900" indent="-342900">
              <a:buAutoNum type="alphaLcParenR"/>
            </a:pPr>
            <a:r>
              <a:rPr lang="en-GB" dirty="0" smtClean="0"/>
              <a:t>the </a:t>
            </a:r>
            <a:r>
              <a:rPr lang="en-GB" i="1" dirty="0" err="1" smtClean="0"/>
              <a:t>Porticus</a:t>
            </a:r>
            <a:r>
              <a:rPr lang="en-GB" i="1" dirty="0" smtClean="0"/>
              <a:t> </a:t>
            </a:r>
            <a:r>
              <a:rPr lang="en-GB" i="1" dirty="0" err="1" smtClean="0"/>
              <a:t>Divorum</a:t>
            </a:r>
            <a:endParaRPr lang="en-GB" i="1" dirty="0" smtClean="0"/>
          </a:p>
          <a:p>
            <a:pPr marL="342900" indent="-342900"/>
            <a:endParaRPr lang="en-GB" i="1" dirty="0" smtClean="0"/>
          </a:p>
          <a:p>
            <a:pPr>
              <a:lnSpc>
                <a:spcPct val="90000"/>
              </a:lnSpc>
            </a:pPr>
            <a:r>
              <a:rPr lang="en-GB" i="1" dirty="0" smtClean="0"/>
              <a:t>- </a:t>
            </a:r>
            <a:r>
              <a:rPr lang="en-GB" dirty="0" smtClean="0"/>
              <a:t>the two temples inside - dedicated to Egyptian gods, in an ideological frame in which the deceased Vespasian and Titus were assimilated to gods.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- one of the Egyptian gods was </a:t>
            </a:r>
            <a:r>
              <a:rPr lang="en-GB" dirty="0" err="1" smtClean="0"/>
              <a:t>Sarapis</a:t>
            </a:r>
            <a:r>
              <a:rPr lang="en-GB" dirty="0" smtClean="0"/>
              <a:t>, the second must have been Anubis. 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6" name="Picture 3" descr="Iseo_Campense019"/>
          <p:cNvPicPr>
            <a:picLocks noChangeAspect="1" noChangeArrowheads="1"/>
          </p:cNvPicPr>
          <p:nvPr/>
        </p:nvPicPr>
        <p:blipFill>
          <a:blip r:embed="rId3" cstate="print"/>
          <a:srcRect r="2272"/>
          <a:stretch>
            <a:fillRect/>
          </a:stretch>
        </p:blipFill>
        <p:spPr bwMode="auto">
          <a:xfrm>
            <a:off x="642910" y="3357562"/>
            <a:ext cx="3556871" cy="3500438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714348" y="3429000"/>
            <a:ext cx="3071834" cy="178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Arval</a:t>
            </a:r>
            <a:r>
              <a:rPr lang="en-US" b="1" dirty="0"/>
              <a:t> </a:t>
            </a:r>
            <a:r>
              <a:rPr lang="en-US" b="1" dirty="0" smtClean="0"/>
              <a:t>rituals</a:t>
            </a:r>
          </a:p>
          <a:p>
            <a:endParaRPr lang="en-US" b="1" dirty="0"/>
          </a:p>
          <a:p>
            <a:r>
              <a:rPr lang="en-US" dirty="0" smtClean="0"/>
              <a:t>- the calendar of events marked with the imperial cult and the pantheon of deities - differed under the Julio - </a:t>
            </a:r>
            <a:r>
              <a:rPr lang="en-US" dirty="0" err="1" smtClean="0"/>
              <a:t>Claudians</a:t>
            </a:r>
            <a:r>
              <a:rPr lang="en-US" dirty="0" smtClean="0"/>
              <a:t> and Domitian</a:t>
            </a:r>
            <a:endParaRPr lang="cs-CZ" dirty="0" smtClean="0"/>
          </a:p>
          <a:p>
            <a:endParaRPr lang="cs-CZ" dirty="0"/>
          </a:p>
          <a:p>
            <a:r>
              <a:rPr lang="en-US" i="1" u="sng" dirty="0" smtClean="0"/>
              <a:t>Julio-</a:t>
            </a:r>
            <a:r>
              <a:rPr lang="en-US" i="1" u="sng" dirty="0" err="1" smtClean="0"/>
              <a:t>Claudians</a:t>
            </a:r>
            <a:endParaRPr lang="cs-CZ" i="1" u="sng" dirty="0"/>
          </a:p>
          <a:p>
            <a:r>
              <a:rPr lang="en-US" dirty="0" smtClean="0"/>
              <a:t>- anniversaries </a:t>
            </a:r>
            <a:r>
              <a:rPr lang="en-US" dirty="0"/>
              <a:t>of </a:t>
            </a:r>
            <a:r>
              <a:rPr lang="en-US" dirty="0" smtClean="0"/>
              <a:t>the days </a:t>
            </a:r>
            <a:r>
              <a:rPr lang="en-US" dirty="0"/>
              <a:t>on which the </a:t>
            </a:r>
            <a:r>
              <a:rPr lang="en-US" dirty="0" err="1"/>
              <a:t>princeps</a:t>
            </a:r>
            <a:r>
              <a:rPr lang="en-US" dirty="0"/>
              <a:t> received important </a:t>
            </a:r>
            <a:r>
              <a:rPr lang="en-US" dirty="0" smtClean="0"/>
              <a:t>powers: </a:t>
            </a:r>
            <a:r>
              <a:rPr lang="en-US" i="1" dirty="0" err="1" smtClean="0"/>
              <a:t>imperium</a:t>
            </a:r>
            <a:r>
              <a:rPr lang="en-US" i="1" dirty="0" smtClean="0"/>
              <a:t>, Pater </a:t>
            </a:r>
            <a:r>
              <a:rPr lang="en-US" i="1" dirty="0" err="1" smtClean="0"/>
              <a:t>Patriae</a:t>
            </a:r>
            <a:r>
              <a:rPr lang="en-US" i="1" dirty="0" smtClean="0"/>
              <a:t>, </a:t>
            </a:r>
            <a:r>
              <a:rPr lang="en-US" i="1" dirty="0" err="1" smtClean="0"/>
              <a:t>Pontifex</a:t>
            </a:r>
            <a:r>
              <a:rPr lang="en-US" i="1" dirty="0" smtClean="0"/>
              <a:t> </a:t>
            </a:r>
            <a:r>
              <a:rPr lang="en-US" i="1" dirty="0" err="1" smtClean="0"/>
              <a:t>Maximus</a:t>
            </a:r>
            <a:endParaRPr lang="cs-CZ" i="1" dirty="0"/>
          </a:p>
          <a:p>
            <a:r>
              <a:rPr lang="en-US" dirty="0" smtClean="0"/>
              <a:t>- imperial birthdays, </a:t>
            </a:r>
            <a:r>
              <a:rPr lang="en-US" dirty="0"/>
              <a:t>first entering the city as </a:t>
            </a:r>
            <a:r>
              <a:rPr lang="en-US" i="1" dirty="0" err="1"/>
              <a:t>princeps</a:t>
            </a:r>
            <a:r>
              <a:rPr lang="en-US" i="1" dirty="0" smtClean="0"/>
              <a:t>,</a:t>
            </a:r>
            <a:r>
              <a:rPr lang="en-US" dirty="0" smtClean="0"/>
              <a:t>…</a:t>
            </a:r>
          </a:p>
          <a:p>
            <a:endParaRPr lang="cs-CZ" dirty="0"/>
          </a:p>
          <a:p>
            <a:r>
              <a:rPr lang="en-US" i="1" u="sng" dirty="0" err="1"/>
              <a:t>Flavians</a:t>
            </a:r>
            <a:endParaRPr lang="cs-CZ" i="1" u="sng" dirty="0"/>
          </a:p>
          <a:p>
            <a:pPr>
              <a:buFontTx/>
              <a:buChar char="-"/>
            </a:pPr>
            <a:r>
              <a:rPr lang="en-US" dirty="0" smtClean="0"/>
              <a:t>almost </a:t>
            </a:r>
            <a:r>
              <a:rPr lang="en-US" dirty="0"/>
              <a:t>all these occasions </a:t>
            </a:r>
            <a:r>
              <a:rPr lang="en-US" dirty="0" smtClean="0"/>
              <a:t>ceased</a:t>
            </a:r>
            <a:r>
              <a:rPr lang="cs-CZ" dirty="0" smtClean="0"/>
              <a:t>: </a:t>
            </a:r>
            <a:r>
              <a:rPr lang="en-US" dirty="0" smtClean="0"/>
              <a:t>birthdays, assumption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en-US" dirty="0" smtClean="0"/>
              <a:t> power (the </a:t>
            </a:r>
            <a:r>
              <a:rPr lang="en-US" i="1" dirty="0" err="1"/>
              <a:t>imeprium</a:t>
            </a:r>
            <a:r>
              <a:rPr lang="en-US" dirty="0"/>
              <a:t> and </a:t>
            </a:r>
            <a:r>
              <a:rPr lang="en-US" i="1" dirty="0" err="1"/>
              <a:t>tribunicia</a:t>
            </a:r>
            <a:r>
              <a:rPr lang="en-US" i="1" dirty="0"/>
              <a:t> </a:t>
            </a:r>
            <a:r>
              <a:rPr lang="en-US" i="1" dirty="0" err="1"/>
              <a:t>potestas</a:t>
            </a:r>
            <a:r>
              <a:rPr lang="en-US" dirty="0"/>
              <a:t>), the only annual imperial cult from </a:t>
            </a:r>
            <a:r>
              <a:rPr lang="cs-CZ" dirty="0" err="1" smtClean="0"/>
              <a:t>the</a:t>
            </a:r>
            <a:r>
              <a:rPr lang="cs-CZ" dirty="0" smtClean="0"/>
              <a:t> J</a:t>
            </a:r>
            <a:r>
              <a:rPr lang="en-US" dirty="0" err="1" smtClean="0"/>
              <a:t>ulio-Claudian</a:t>
            </a:r>
            <a:r>
              <a:rPr lang="en-US" dirty="0" smtClean="0"/>
              <a:t> </a:t>
            </a:r>
            <a:r>
              <a:rPr lang="en-US" dirty="0"/>
              <a:t>which continued was </a:t>
            </a:r>
            <a:r>
              <a:rPr lang="en-US" dirty="0" err="1"/>
              <a:t>Januray</a:t>
            </a:r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i="1" dirty="0" err="1" smtClean="0"/>
              <a:t>vota</a:t>
            </a:r>
            <a:endParaRPr lang="en-US" i="1" dirty="0" smtClean="0"/>
          </a:p>
          <a:p>
            <a:r>
              <a:rPr lang="en-US" i="1" dirty="0" err="1" smtClean="0"/>
              <a:t>Votum</a:t>
            </a:r>
            <a:r>
              <a:rPr lang="en-US" i="1" dirty="0" smtClean="0"/>
              <a:t>:</a:t>
            </a:r>
            <a:r>
              <a:rPr lang="en-US" dirty="0" smtClean="0"/>
              <a:t> the people assembled on January 3</a:t>
            </a:r>
            <a:r>
              <a:rPr lang="en-US" baseline="30000" dirty="0" smtClean="0"/>
              <a:t>rd</a:t>
            </a:r>
            <a:r>
              <a:rPr lang="en-US" dirty="0" smtClean="0"/>
              <a:t> to offer collective vows for the </a:t>
            </a:r>
            <a:r>
              <a:rPr lang="en-US" i="1" dirty="0" err="1" smtClean="0"/>
              <a:t>salus</a:t>
            </a:r>
            <a:r>
              <a:rPr lang="en-US" dirty="0" smtClean="0"/>
              <a:t> ("health, safety, wellbeing") of the emperor</a:t>
            </a:r>
          </a:p>
          <a:p>
            <a:endParaRPr lang="cs-CZ" dirty="0"/>
          </a:p>
          <a:p>
            <a:r>
              <a:rPr lang="en-US" b="1" dirty="0"/>
              <a:t>Pantheon</a:t>
            </a:r>
            <a:endParaRPr lang="cs-CZ" dirty="0"/>
          </a:p>
          <a:p>
            <a:r>
              <a:rPr lang="en-US" i="1" dirty="0" smtClean="0"/>
              <a:t>Julio-</a:t>
            </a:r>
            <a:r>
              <a:rPr lang="en-US" i="1" dirty="0" err="1" smtClean="0"/>
              <a:t>Claudians</a:t>
            </a:r>
            <a:endParaRPr lang="en-US" i="1" dirty="0" smtClean="0"/>
          </a:p>
          <a:p>
            <a:r>
              <a:rPr lang="en-US" dirty="0" smtClean="0"/>
              <a:t> </a:t>
            </a:r>
            <a:r>
              <a:rPr lang="en-US" dirty="0"/>
              <a:t>- Capitoline Triad, </a:t>
            </a:r>
            <a:r>
              <a:rPr lang="en-US" dirty="0" err="1"/>
              <a:t>Salus</a:t>
            </a:r>
            <a:r>
              <a:rPr lang="en-US" dirty="0"/>
              <a:t>, </a:t>
            </a:r>
            <a:r>
              <a:rPr lang="en-US" dirty="0" err="1"/>
              <a:t>divi</a:t>
            </a:r>
            <a:r>
              <a:rPr lang="en-US" dirty="0"/>
              <a:t>, </a:t>
            </a:r>
            <a:r>
              <a:rPr lang="en-US" i="1" dirty="0"/>
              <a:t>Genius</a:t>
            </a:r>
            <a:r>
              <a:rPr lang="en-US" dirty="0"/>
              <a:t> of the </a:t>
            </a:r>
            <a:r>
              <a:rPr lang="en-US" i="1" dirty="0" err="1"/>
              <a:t>princeps</a:t>
            </a:r>
            <a:r>
              <a:rPr lang="en-US" dirty="0"/>
              <a:t> (responsible for the prosperity and continuation of the </a:t>
            </a:r>
            <a:r>
              <a:rPr lang="en-US" dirty="0" smtClean="0"/>
              <a:t>Julio-</a:t>
            </a:r>
            <a:r>
              <a:rPr lang="en-US" dirty="0" err="1" smtClean="0"/>
              <a:t>Claudian</a:t>
            </a:r>
            <a:r>
              <a:rPr lang="en-US" dirty="0" smtClean="0"/>
              <a:t> </a:t>
            </a:r>
            <a:r>
              <a:rPr lang="en-US" dirty="0"/>
              <a:t>household, emphasized the dynastic source of imperial power</a:t>
            </a:r>
            <a:endParaRPr lang="cs-CZ" dirty="0"/>
          </a:p>
          <a:p>
            <a:r>
              <a:rPr lang="en-US" i="1" dirty="0"/>
              <a:t>Domitian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-  </a:t>
            </a:r>
            <a:r>
              <a:rPr lang="en-US" dirty="0" err="1"/>
              <a:t>divi</a:t>
            </a:r>
            <a:r>
              <a:rPr lang="en-US" dirty="0"/>
              <a:t> and Genius absent, new imperial cult ritual – January 22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vota</a:t>
            </a:r>
            <a:r>
              <a:rPr lang="en-US" dirty="0"/>
              <a:t>, focused on the importance of the </a:t>
            </a:r>
            <a:r>
              <a:rPr lang="en-US" dirty="0" err="1"/>
              <a:t>Principate</a:t>
            </a:r>
            <a:r>
              <a:rPr lang="en-US" dirty="0"/>
              <a:t> as an institution in the state rather than on the individual incumbent </a:t>
            </a:r>
            <a:r>
              <a:rPr lang="en-US" i="1" dirty="0" err="1" smtClean="0"/>
              <a:t>princeps</a:t>
            </a:r>
            <a:endParaRPr lang="cs-CZ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Sources:</a:t>
            </a:r>
          </a:p>
          <a:p>
            <a:endParaRPr lang="cs-CZ" dirty="0" smtClean="0"/>
          </a:p>
          <a:p>
            <a:r>
              <a:rPr lang="en-US" u="sng" dirty="0" smtClean="0"/>
              <a:t>Galba, </a:t>
            </a:r>
            <a:r>
              <a:rPr lang="en-US" u="sng" dirty="0" err="1" smtClean="0"/>
              <a:t>Otho</a:t>
            </a:r>
            <a:r>
              <a:rPr lang="en-US" u="sng" dirty="0" smtClean="0"/>
              <a:t>, </a:t>
            </a:r>
            <a:r>
              <a:rPr lang="en-US" u="sng" dirty="0" err="1" smtClean="0"/>
              <a:t>Vitellius</a:t>
            </a:r>
            <a:r>
              <a:rPr lang="en-US" u="sng" dirty="0" smtClean="0"/>
              <a:t> </a:t>
            </a:r>
            <a:r>
              <a:rPr lang="en-US" dirty="0" smtClean="0"/>
              <a:t>– quite complete records - the same cultic calendar as under Nero</a:t>
            </a:r>
          </a:p>
          <a:p>
            <a:endParaRPr lang="en-US" dirty="0" smtClean="0"/>
          </a:p>
          <a:p>
            <a:r>
              <a:rPr lang="en-US" u="sng" dirty="0" smtClean="0"/>
              <a:t>Vespasian</a:t>
            </a:r>
            <a:r>
              <a:rPr lang="en-US" dirty="0" smtClean="0"/>
              <a:t> - no evidence from </a:t>
            </a:r>
            <a:r>
              <a:rPr lang="en-US" dirty="0" err="1" smtClean="0"/>
              <a:t>Arvals</a:t>
            </a:r>
            <a:r>
              <a:rPr lang="en-US" dirty="0" smtClean="0"/>
              <a:t> celebrating anniversaries (also Titus), only 70 AD </a:t>
            </a:r>
            <a:r>
              <a:rPr lang="en-US" i="1" dirty="0" err="1" smtClean="0"/>
              <a:t>adventus</a:t>
            </a:r>
            <a:endParaRPr lang="en-US" i="1" dirty="0" smtClean="0"/>
          </a:p>
          <a:p>
            <a:r>
              <a:rPr lang="en-US" i="1" dirty="0" smtClean="0"/>
              <a:t>- </a:t>
            </a:r>
            <a:r>
              <a:rPr lang="en-US" dirty="0" smtClean="0"/>
              <a:t>only 12 entries of </a:t>
            </a:r>
            <a:r>
              <a:rPr lang="en-US" dirty="0" err="1" smtClean="0"/>
              <a:t>Arval</a:t>
            </a:r>
            <a:r>
              <a:rPr lang="en-US" dirty="0" smtClean="0"/>
              <a:t> Brothers from his ten-year-long reign, 4 related to the imperial cult (the rest </a:t>
            </a:r>
            <a:r>
              <a:rPr lang="en-US" dirty="0" err="1" smtClean="0"/>
              <a:t>Dea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  <a:endParaRPr lang="cs-CZ" i="1" dirty="0" smtClean="0"/>
          </a:p>
          <a:p>
            <a:endParaRPr lang="cs-CZ" dirty="0" smtClean="0"/>
          </a:p>
          <a:p>
            <a:r>
              <a:rPr lang="en-US" u="sng" dirty="0" smtClean="0"/>
              <a:t>Titus</a:t>
            </a:r>
            <a:r>
              <a:rPr lang="en-US" dirty="0" smtClean="0"/>
              <a:t> – a clear decrease of annual rites in the imperial cult and pantheon reduction</a:t>
            </a:r>
          </a:p>
          <a:p>
            <a:endParaRPr lang="cs-CZ" dirty="0" smtClean="0"/>
          </a:p>
          <a:p>
            <a:r>
              <a:rPr lang="en-US" u="sng" dirty="0" smtClean="0"/>
              <a:t>Domitian </a:t>
            </a:r>
            <a:r>
              <a:rPr lang="en-US" dirty="0" smtClean="0"/>
              <a:t>- 91 AD – </a:t>
            </a:r>
            <a:r>
              <a:rPr lang="en-US" i="1" dirty="0" err="1" smtClean="0"/>
              <a:t>Salus</a:t>
            </a:r>
            <a:r>
              <a:rPr lang="en-US" i="1" dirty="0" smtClean="0"/>
              <a:t> Augusta </a:t>
            </a:r>
            <a:r>
              <a:rPr lang="en-US" dirty="0" smtClean="0"/>
              <a:t>introduced for the first time, changes official</a:t>
            </a:r>
          </a:p>
          <a:p>
            <a:endParaRPr lang="cs-CZ" dirty="0" smtClean="0"/>
          </a:p>
          <a:p>
            <a:r>
              <a:rPr lang="en-US" dirty="0" smtClean="0"/>
              <a:t>- but it is hard to say for sure that </a:t>
            </a:r>
            <a:r>
              <a:rPr lang="en-US" i="1" dirty="0" smtClean="0"/>
              <a:t>Genius</a:t>
            </a:r>
            <a:r>
              <a:rPr lang="en-US" dirty="0" smtClean="0"/>
              <a:t> of the </a:t>
            </a:r>
            <a:r>
              <a:rPr lang="en-US" dirty="0" err="1" smtClean="0"/>
              <a:t>princeps</a:t>
            </a:r>
            <a:r>
              <a:rPr lang="en-US" dirty="0" smtClean="0"/>
              <a:t> was removed - only with </a:t>
            </a:r>
            <a:r>
              <a:rPr lang="en-US" i="1" dirty="0" err="1" smtClean="0"/>
              <a:t>Arval</a:t>
            </a:r>
            <a:r>
              <a:rPr lang="en-US" i="1" dirty="0" smtClean="0"/>
              <a:t> </a:t>
            </a:r>
            <a:r>
              <a:rPr lang="en-US" i="1" dirty="0" err="1" smtClean="0"/>
              <a:t>Acta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rval act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rval act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291"/>
            <a:ext cx="9144000" cy="61134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rval acta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794"/>
            <a:ext cx="9144000" cy="59044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rval acta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139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2192</Words>
  <Application>Microsoft Office PowerPoint</Application>
  <PresentationFormat>Předvádění na obrazovce (4:3)</PresentationFormat>
  <Paragraphs>219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The Buildings and the Images  of the Imperial Cult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Buildings and the Images  of the Imperial Cult</dc:title>
  <dc:creator>Monika</dc:creator>
  <cp:lastModifiedBy>Monika</cp:lastModifiedBy>
  <cp:revision>86</cp:revision>
  <dcterms:created xsi:type="dcterms:W3CDTF">2015-04-06T08:35:03Z</dcterms:created>
  <dcterms:modified xsi:type="dcterms:W3CDTF">2017-04-09T17:01:47Z</dcterms:modified>
</cp:coreProperties>
</file>