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2" r:id="rId3"/>
    <p:sldId id="315" r:id="rId4"/>
    <p:sldId id="295" r:id="rId5"/>
    <p:sldId id="292" r:id="rId6"/>
    <p:sldId id="293" r:id="rId7"/>
    <p:sldId id="294" r:id="rId8"/>
    <p:sldId id="298" r:id="rId9"/>
    <p:sldId id="297" r:id="rId10"/>
    <p:sldId id="296" r:id="rId11"/>
    <p:sldId id="299" r:id="rId12"/>
    <p:sldId id="304" r:id="rId13"/>
    <p:sldId id="300" r:id="rId14"/>
    <p:sldId id="303" r:id="rId15"/>
    <p:sldId id="305" r:id="rId16"/>
    <p:sldId id="301" r:id="rId17"/>
    <p:sldId id="306" r:id="rId18"/>
    <p:sldId id="302" r:id="rId19"/>
    <p:sldId id="307" r:id="rId20"/>
    <p:sldId id="308" r:id="rId21"/>
    <p:sldId id="309" r:id="rId22"/>
    <p:sldId id="310" r:id="rId23"/>
    <p:sldId id="311" r:id="rId24"/>
    <p:sldId id="312" r:id="rId25"/>
    <p:sldId id="313" r:id="rId26"/>
    <p:sldId id="314" r:id="rId27"/>
    <p:sldId id="291" r:id="rId28"/>
    <p:sldId id="316" r:id="rId29"/>
    <p:sldId id="317" r:id="rId30"/>
    <p:sldId id="318" r:id="rId31"/>
    <p:sldId id="325" r:id="rId32"/>
    <p:sldId id="329" r:id="rId33"/>
    <p:sldId id="326" r:id="rId34"/>
    <p:sldId id="327" r:id="rId35"/>
    <p:sldId id="332" r:id="rId36"/>
    <p:sldId id="333" r:id="rId37"/>
    <p:sldId id="330" r:id="rId38"/>
    <p:sldId id="328" r:id="rId39"/>
    <p:sldId id="331" r:id="rId40"/>
    <p:sldId id="335" r:id="rId41"/>
    <p:sldId id="336" r:id="rId42"/>
    <p:sldId id="337" r:id="rId43"/>
    <p:sldId id="319" r:id="rId44"/>
    <p:sldId id="338" r:id="rId45"/>
  </p:sldIdLst>
  <p:sldSz cx="9144000" cy="6858000" type="screen4x3"/>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4368" autoAdjust="0"/>
    <p:restoredTop sz="94500" autoAdjust="0"/>
  </p:normalViewPr>
  <p:slideViewPr>
    <p:cSldViewPr>
      <p:cViewPr varScale="1">
        <p:scale>
          <a:sx n="127" d="100"/>
          <a:sy n="127" d="100"/>
        </p:scale>
        <p:origin x="-11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cs-CZ"/>
          </a:p>
        </p:txBody>
      </p:sp>
      <p:sp>
        <p:nvSpPr>
          <p:cNvPr id="3" name="Zástupný symbol pro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BF57E47-9179-447C-98B4-217EEEDB8304}" type="datetimeFigureOut">
              <a:rPr lang="cs-CZ" smtClean="0"/>
              <a:pPr/>
              <a:t>9.4.2017</a:t>
            </a:fld>
            <a:endParaRPr lang="cs-CZ"/>
          </a:p>
        </p:txBody>
      </p:sp>
      <p:sp>
        <p:nvSpPr>
          <p:cNvPr id="4" name="Zástupný symbol pro obrázek snímk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cs-CZ"/>
          </a:p>
        </p:txBody>
      </p:sp>
      <p:sp>
        <p:nvSpPr>
          <p:cNvPr id="5" name="Zástupný symbol pro poznámky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E42814A-54B3-4AF3-AC4D-ABA65FDFF7CB}" type="slidenum">
              <a:rPr lang="cs-CZ" smtClean="0"/>
              <a:pPr/>
              <a:t>‹#›</a:t>
            </a:fld>
            <a:endParaRPr lang="cs-CZ"/>
          </a:p>
        </p:txBody>
      </p:sp>
    </p:spTree>
    <p:extLst>
      <p:ext uri="{BB962C8B-B14F-4D97-AF65-F5344CB8AC3E}">
        <p14:creationId xmlns="" xmlns:p14="http://schemas.microsoft.com/office/powerpoint/2010/main" val="22781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8BDB135D-F7A4-4AC4-8C68-70A6C3C2F5B2}"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194600-3698-4A9B-B191-842B95B2BAA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B135D-F7A4-4AC4-8C68-70A6C3C2F5B2}"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194600-3698-4A9B-B191-842B95B2BAA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B135D-F7A4-4AC4-8C68-70A6C3C2F5B2}"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194600-3698-4A9B-B191-842B95B2BAA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B135D-F7A4-4AC4-8C68-70A6C3C2F5B2}"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194600-3698-4A9B-B191-842B95B2BAA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8BDB135D-F7A4-4AC4-8C68-70A6C3C2F5B2}"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9194600-3698-4A9B-B191-842B95B2BAA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BDB135D-F7A4-4AC4-8C68-70A6C3C2F5B2}" type="datetimeFigureOut">
              <a:rPr lang="cs-CZ" smtClean="0"/>
              <a:pPr/>
              <a:t>9.4.2017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9194600-3698-4A9B-B191-842B95B2BAA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BDB135D-F7A4-4AC4-8C68-70A6C3C2F5B2}" type="datetimeFigureOut">
              <a:rPr lang="cs-CZ" smtClean="0"/>
              <a:pPr/>
              <a:t>9.4.2017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9194600-3698-4A9B-B191-842B95B2BAA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8BDB135D-F7A4-4AC4-8C68-70A6C3C2F5B2}" type="datetimeFigureOut">
              <a:rPr lang="cs-CZ" smtClean="0"/>
              <a:pPr/>
              <a:t>9.4.2017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9194600-3698-4A9B-B191-842B95B2BAA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DB135D-F7A4-4AC4-8C68-70A6C3C2F5B2}" type="datetimeFigureOut">
              <a:rPr lang="cs-CZ" smtClean="0"/>
              <a:pPr/>
              <a:t>9.4.2017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9194600-3698-4A9B-B191-842B95B2BAA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BDB135D-F7A4-4AC4-8C68-70A6C3C2F5B2}" type="datetimeFigureOut">
              <a:rPr lang="cs-CZ" smtClean="0"/>
              <a:pPr/>
              <a:t>9.4.2017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9194600-3698-4A9B-B191-842B95B2BAA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BDB135D-F7A4-4AC4-8C68-70A6C3C2F5B2}" type="datetimeFigureOut">
              <a:rPr lang="cs-CZ" smtClean="0"/>
              <a:pPr/>
              <a:t>9.4.2017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9194600-3698-4A9B-B191-842B95B2BAA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B135D-F7A4-4AC4-8C68-70A6C3C2F5B2}" type="datetimeFigureOut">
              <a:rPr lang="cs-CZ" smtClean="0"/>
              <a:pPr/>
              <a:t>9.4.2017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94600-3698-4A9B-B191-842B95B2BAA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71472" y="0"/>
            <a:ext cx="7772400" cy="1470025"/>
          </a:xfrm>
        </p:spPr>
        <p:txBody>
          <a:bodyPr/>
          <a:lstStyle/>
          <a:p>
            <a:r>
              <a:rPr lang="cs-CZ" b="1" dirty="0" err="1" smtClean="0"/>
              <a:t>The</a:t>
            </a:r>
            <a:r>
              <a:rPr lang="cs-CZ" b="1" dirty="0" smtClean="0"/>
              <a:t> </a:t>
            </a:r>
            <a:r>
              <a:rPr lang="cs-CZ" b="1" dirty="0" err="1" smtClean="0"/>
              <a:t>Buildings</a:t>
            </a:r>
            <a:r>
              <a:rPr lang="cs-CZ" b="1" dirty="0" smtClean="0"/>
              <a:t> </a:t>
            </a:r>
            <a:r>
              <a:rPr lang="cs-CZ" b="1" dirty="0" err="1" smtClean="0"/>
              <a:t>and</a:t>
            </a:r>
            <a:r>
              <a:rPr lang="cs-CZ" b="1" dirty="0" smtClean="0"/>
              <a:t> </a:t>
            </a:r>
            <a:r>
              <a:rPr lang="cs-CZ" b="1" dirty="0" err="1" smtClean="0"/>
              <a:t>the</a:t>
            </a:r>
            <a:r>
              <a:rPr lang="cs-CZ" b="1" dirty="0" smtClean="0"/>
              <a:t> </a:t>
            </a:r>
            <a:r>
              <a:rPr lang="cs-CZ" b="1" dirty="0" err="1" smtClean="0"/>
              <a:t>Images</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Imperial</a:t>
            </a:r>
            <a:r>
              <a:rPr lang="cs-CZ" b="1" dirty="0" smtClean="0"/>
              <a:t> </a:t>
            </a:r>
            <a:r>
              <a:rPr lang="cs-CZ" b="1" dirty="0" err="1" smtClean="0"/>
              <a:t>Cult</a:t>
            </a:r>
            <a:endParaRPr lang="cs-CZ" dirty="0"/>
          </a:p>
        </p:txBody>
      </p:sp>
      <p:sp>
        <p:nvSpPr>
          <p:cNvPr id="3" name="Podnadpis 2"/>
          <p:cNvSpPr>
            <a:spLocks noGrp="1"/>
          </p:cNvSpPr>
          <p:nvPr>
            <p:ph type="subTitle" idx="1"/>
          </p:nvPr>
        </p:nvSpPr>
        <p:spPr>
          <a:xfrm>
            <a:off x="1500166" y="5715016"/>
            <a:ext cx="6500858" cy="1142984"/>
          </a:xfrm>
        </p:spPr>
        <p:txBody>
          <a:bodyPr>
            <a:normAutofit/>
          </a:bodyPr>
          <a:lstStyle/>
          <a:p>
            <a:r>
              <a:rPr lang="cs-CZ" dirty="0" smtClean="0"/>
              <a:t>VIII </a:t>
            </a:r>
            <a:r>
              <a:rPr lang="cs-CZ" dirty="0" err="1" smtClean="0"/>
              <a:t>Templum</a:t>
            </a:r>
            <a:r>
              <a:rPr lang="cs-CZ" dirty="0" smtClean="0"/>
              <a:t> </a:t>
            </a:r>
            <a:r>
              <a:rPr lang="cs-CZ" dirty="0" err="1" smtClean="0"/>
              <a:t>Gentis</a:t>
            </a:r>
            <a:r>
              <a:rPr lang="cs-CZ" dirty="0" smtClean="0"/>
              <a:t> </a:t>
            </a:r>
            <a:r>
              <a:rPr lang="cs-CZ" dirty="0" err="1" smtClean="0"/>
              <a:t>Flaviae</a:t>
            </a:r>
            <a:r>
              <a:rPr lang="cs-CZ" dirty="0" smtClean="0"/>
              <a:t>, </a:t>
            </a:r>
            <a:r>
              <a:rPr lang="cs-CZ" dirty="0" err="1" smtClean="0"/>
              <a:t>Domitian</a:t>
            </a:r>
            <a:r>
              <a:rPr lang="cs-CZ" dirty="0" smtClean="0"/>
              <a:t> temple (</a:t>
            </a:r>
            <a:r>
              <a:rPr lang="cs-CZ" dirty="0" err="1" smtClean="0"/>
              <a:t>Ephesos</a:t>
            </a:r>
            <a:r>
              <a:rPr lang="cs-CZ" dirty="0" smtClean="0"/>
              <a:t>)</a:t>
            </a:r>
            <a:endParaRPr lang="cs-CZ" dirty="0"/>
          </a:p>
        </p:txBody>
      </p:sp>
      <p:pic>
        <p:nvPicPr>
          <p:cNvPr id="31750" name="Picture 6" descr="http://www.maquettes-historiques.net/R85X.jpg"/>
          <p:cNvPicPr>
            <a:picLocks noChangeAspect="1" noChangeArrowheads="1"/>
          </p:cNvPicPr>
          <p:nvPr/>
        </p:nvPicPr>
        <p:blipFill>
          <a:blip r:embed="rId2"/>
          <a:srcRect/>
          <a:stretch>
            <a:fillRect/>
          </a:stretch>
        </p:blipFill>
        <p:spPr bwMode="auto">
          <a:xfrm>
            <a:off x="1000100" y="1500174"/>
            <a:ext cx="7215238" cy="405857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
            <a:ext cx="5929322" cy="6740307"/>
          </a:xfrm>
          <a:prstGeom prst="rect">
            <a:avLst/>
          </a:prstGeom>
          <a:noFill/>
        </p:spPr>
        <p:txBody>
          <a:bodyPr wrap="square" rtlCol="0">
            <a:spAutoFit/>
          </a:bodyPr>
          <a:lstStyle/>
          <a:p>
            <a:r>
              <a:rPr lang="en-US" b="1" dirty="0" smtClean="0"/>
              <a:t>Sculptural decoration</a:t>
            </a:r>
          </a:p>
          <a:p>
            <a:endParaRPr lang="en-US" b="1" dirty="0" smtClean="0"/>
          </a:p>
          <a:p>
            <a:r>
              <a:rPr lang="en-US" dirty="0" smtClean="0"/>
              <a:t>- symbol of the whole cycle of life: birth, death, apotheosis</a:t>
            </a:r>
            <a:endParaRPr lang="cs-CZ" dirty="0" smtClean="0"/>
          </a:p>
          <a:p>
            <a:endParaRPr lang="en-US" dirty="0" smtClean="0"/>
          </a:p>
          <a:p>
            <a:r>
              <a:rPr lang="en-US" dirty="0" smtClean="0"/>
              <a:t>1901 – Paul </a:t>
            </a:r>
            <a:r>
              <a:rPr lang="en-US" dirty="0" err="1" smtClean="0"/>
              <a:t>Hartwig</a:t>
            </a:r>
            <a:r>
              <a:rPr lang="en-US" dirty="0" smtClean="0"/>
              <a:t> – purchased a group of sculptural fragments – art market – donated to the </a:t>
            </a:r>
            <a:r>
              <a:rPr lang="en-US" dirty="0" err="1" smtClean="0"/>
              <a:t>Museo</a:t>
            </a:r>
            <a:r>
              <a:rPr lang="en-US" dirty="0" smtClean="0"/>
              <a:t> </a:t>
            </a:r>
            <a:r>
              <a:rPr lang="en-US" dirty="0" err="1" smtClean="0"/>
              <a:t>Nazionale</a:t>
            </a:r>
            <a:r>
              <a:rPr lang="en-US" dirty="0" smtClean="0"/>
              <a:t> </a:t>
            </a:r>
            <a:r>
              <a:rPr lang="en-US" dirty="0" err="1" smtClean="0"/>
              <a:t>delle</a:t>
            </a:r>
            <a:r>
              <a:rPr lang="en-US" dirty="0" smtClean="0"/>
              <a:t> </a:t>
            </a:r>
            <a:r>
              <a:rPr lang="en-US" dirty="0" err="1" smtClean="0"/>
              <a:t>Terme</a:t>
            </a:r>
            <a:r>
              <a:rPr lang="en-US" dirty="0" smtClean="0"/>
              <a:t>, there is a record: discovered while construction of the large semicircular palazzo on the northern side of the exedra – not organized excavation</a:t>
            </a:r>
            <a:endParaRPr lang="cs-CZ" dirty="0" smtClean="0"/>
          </a:p>
          <a:p>
            <a:endParaRPr lang="en-US" dirty="0" smtClean="0"/>
          </a:p>
          <a:p>
            <a:r>
              <a:rPr lang="en-US" dirty="0" smtClean="0"/>
              <a:t>1901 – Francis W. Kelsey – a set of relief fragments – record: from the bath of Diocletian, similar style – </a:t>
            </a:r>
            <a:r>
              <a:rPr lang="en-US" dirty="0" err="1" smtClean="0"/>
              <a:t>penthelic</a:t>
            </a:r>
            <a:r>
              <a:rPr lang="en-US" dirty="0" smtClean="0"/>
              <a:t> marble, figure proportions similar</a:t>
            </a:r>
          </a:p>
          <a:p>
            <a:endParaRPr lang="en-US" dirty="0" smtClean="0"/>
          </a:p>
          <a:p>
            <a:r>
              <a:rPr lang="en-US" dirty="0" smtClean="0"/>
              <a:t>- </a:t>
            </a:r>
            <a:r>
              <a:rPr lang="en-US" dirty="0" err="1" smtClean="0"/>
              <a:t>Hartwig</a:t>
            </a:r>
            <a:r>
              <a:rPr lang="en-US" dirty="0" smtClean="0"/>
              <a:t>-Kelsey Reliefs – </a:t>
            </a:r>
            <a:r>
              <a:rPr lang="en-US" dirty="0" err="1" smtClean="0"/>
              <a:t>Museo</a:t>
            </a:r>
            <a:r>
              <a:rPr lang="en-US" dirty="0" smtClean="0"/>
              <a:t> </a:t>
            </a:r>
            <a:r>
              <a:rPr lang="en-US" dirty="0" err="1" smtClean="0"/>
              <a:t>Nazionale</a:t>
            </a:r>
            <a:r>
              <a:rPr lang="en-US" dirty="0" smtClean="0"/>
              <a:t> Romano, University of Michigan – they didn’t know about the connection, </a:t>
            </a:r>
            <a:r>
              <a:rPr lang="en-US" dirty="0" err="1" smtClean="0"/>
              <a:t>Hartwig</a:t>
            </a:r>
            <a:r>
              <a:rPr lang="en-US" dirty="0" smtClean="0"/>
              <a:t> identified them immediately, Kelsey 70 years later – head and a breastplate fit perfectly</a:t>
            </a:r>
            <a:endParaRPr lang="cs-CZ" dirty="0" smtClean="0"/>
          </a:p>
          <a:p>
            <a:endParaRPr lang="en-US" dirty="0" smtClean="0"/>
          </a:p>
          <a:p>
            <a:pPr>
              <a:buFontTx/>
              <a:buChar char="-"/>
            </a:pPr>
            <a:r>
              <a:rPr lang="en-US" dirty="0" smtClean="0"/>
              <a:t> stylistically late first or early 2</a:t>
            </a:r>
            <a:r>
              <a:rPr lang="en-US" baseline="30000" dirty="0" smtClean="0"/>
              <a:t>nd</a:t>
            </a:r>
            <a:r>
              <a:rPr lang="en-US" dirty="0" smtClean="0"/>
              <a:t> century</a:t>
            </a:r>
          </a:p>
          <a:p>
            <a:pPr>
              <a:buFontTx/>
              <a:buChar char="-"/>
            </a:pPr>
            <a:r>
              <a:rPr lang="en-US" dirty="0" smtClean="0"/>
              <a:t> palm tree columns – subjugation of Judea</a:t>
            </a:r>
          </a:p>
          <a:p>
            <a:pPr>
              <a:buFontTx/>
              <a:buChar char="-"/>
            </a:pPr>
            <a:r>
              <a:rPr lang="en-US" dirty="0" smtClean="0"/>
              <a:t> Vespasian’s head – a high quality of the sculpture</a:t>
            </a:r>
          </a:p>
          <a:p>
            <a:pPr>
              <a:buFontTx/>
              <a:buChar char="-"/>
            </a:pPr>
            <a:r>
              <a:rPr lang="en-US" dirty="0" smtClean="0"/>
              <a:t> suggest they belong to a monument of a major importance at the time of the </a:t>
            </a:r>
            <a:r>
              <a:rPr lang="en-US" dirty="0" err="1" smtClean="0"/>
              <a:t>Flavians</a:t>
            </a:r>
            <a:endParaRPr lang="cs-CZ" dirty="0" smtClean="0"/>
          </a:p>
        </p:txBody>
      </p:sp>
      <p:pic>
        <p:nvPicPr>
          <p:cNvPr id="53250" name="Picture 2" descr="The rejoined soldier"/>
          <p:cNvPicPr>
            <a:picLocks noChangeAspect="1" noChangeArrowheads="1"/>
          </p:cNvPicPr>
          <p:nvPr/>
        </p:nvPicPr>
        <p:blipFill>
          <a:blip r:embed="rId2"/>
          <a:srcRect/>
          <a:stretch>
            <a:fillRect/>
          </a:stretch>
        </p:blipFill>
        <p:spPr bwMode="auto">
          <a:xfrm>
            <a:off x="5857884" y="-1"/>
            <a:ext cx="3286116" cy="688441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8833187"/>
          </a:xfrm>
          <a:prstGeom prst="rect">
            <a:avLst/>
          </a:prstGeom>
          <a:noFill/>
        </p:spPr>
        <p:txBody>
          <a:bodyPr wrap="square" rtlCol="0">
            <a:spAutoFit/>
          </a:bodyPr>
          <a:lstStyle/>
          <a:p>
            <a:r>
              <a:rPr lang="en-US" sz="1700" b="1" dirty="0" err="1" smtClean="0"/>
              <a:t>Hartwig</a:t>
            </a:r>
            <a:r>
              <a:rPr lang="en-US" sz="1700" b="1" dirty="0" smtClean="0"/>
              <a:t>:</a:t>
            </a:r>
            <a:endParaRPr lang="cs-CZ" sz="1700" b="1" dirty="0" smtClean="0"/>
          </a:p>
          <a:p>
            <a:r>
              <a:rPr lang="en-US" sz="1700" dirty="0" smtClean="0"/>
              <a:t>1. Corner Entablature Fragment with Part of a Capital</a:t>
            </a:r>
          </a:p>
          <a:p>
            <a:r>
              <a:rPr lang="en-US" sz="1700" dirty="0" smtClean="0"/>
              <a:t>2. Projecting Corner Entablature Fragment with Part of a Capital</a:t>
            </a:r>
          </a:p>
          <a:p>
            <a:r>
              <a:rPr lang="en-US" sz="1700" dirty="0" smtClean="0"/>
              <a:t>3. Male Torso Draped in a Mantle and Leaning against a Palm Tree</a:t>
            </a:r>
          </a:p>
          <a:p>
            <a:r>
              <a:rPr lang="en-US" sz="1700" dirty="0" smtClean="0"/>
              <a:t>4. Nude Male Torso</a:t>
            </a:r>
          </a:p>
          <a:p>
            <a:r>
              <a:rPr lang="en-US" sz="1700" dirty="0" smtClean="0"/>
              <a:t>5. Relief Fragment with Representation of the Temple of </a:t>
            </a:r>
            <a:r>
              <a:rPr lang="en-US" sz="1700" dirty="0" err="1" smtClean="0"/>
              <a:t>Quirinus</a:t>
            </a:r>
            <a:endParaRPr lang="en-US" sz="1700" dirty="0" smtClean="0"/>
          </a:p>
          <a:p>
            <a:r>
              <a:rPr lang="en-US" sz="1700" dirty="0" smtClean="0"/>
              <a:t>6. Relief Fragment with Head of a Bull</a:t>
            </a:r>
          </a:p>
          <a:p>
            <a:r>
              <a:rPr lang="en-US" sz="1700" dirty="0" smtClean="0"/>
              <a:t>7. Relief Fragment with the Head of a Soldier</a:t>
            </a:r>
          </a:p>
          <a:p>
            <a:r>
              <a:rPr lang="en-US" sz="1700" dirty="0" smtClean="0"/>
              <a:t>8. Relief Fragment with Female Head</a:t>
            </a:r>
          </a:p>
          <a:p>
            <a:r>
              <a:rPr lang="en-US" sz="1700" dirty="0" smtClean="0"/>
              <a:t>9. Relief Fragment with the Profile of a Male Head</a:t>
            </a:r>
          </a:p>
          <a:p>
            <a:pPr lvl="0"/>
            <a:endParaRPr lang="cs-CZ" sz="1700" dirty="0" smtClean="0"/>
          </a:p>
          <a:p>
            <a:r>
              <a:rPr lang="en-US" sz="1700" b="1" dirty="0" smtClean="0"/>
              <a:t>Kelsey:</a:t>
            </a:r>
            <a:endParaRPr lang="cs-CZ" sz="1700" b="1" dirty="0" smtClean="0"/>
          </a:p>
          <a:p>
            <a:r>
              <a:rPr lang="en-US" sz="1700" dirty="0" smtClean="0"/>
              <a:t>10. Profile Head of a Soldier in Relief</a:t>
            </a:r>
          </a:p>
          <a:p>
            <a:r>
              <a:rPr lang="en-US" sz="1700" dirty="0" smtClean="0"/>
              <a:t>11. Fragment of a </a:t>
            </a:r>
            <a:r>
              <a:rPr lang="en-US" sz="1700" i="1" dirty="0" err="1" smtClean="0"/>
              <a:t>Lorica</a:t>
            </a:r>
            <a:r>
              <a:rPr lang="en-US" sz="1700" i="1" dirty="0" smtClean="0"/>
              <a:t> </a:t>
            </a:r>
            <a:r>
              <a:rPr lang="en-US" sz="1700" i="1" dirty="0" err="1" smtClean="0"/>
              <a:t>Segmentata</a:t>
            </a:r>
            <a:r>
              <a:rPr lang="en-US" sz="1700" dirty="0" smtClean="0"/>
              <a:t> and Right Hand in Relief</a:t>
            </a:r>
          </a:p>
          <a:p>
            <a:r>
              <a:rPr lang="en-US" sz="1700" dirty="0" smtClean="0"/>
              <a:t>12. Head in Relief of Vespasian Wearing the </a:t>
            </a:r>
            <a:r>
              <a:rPr lang="en-US" sz="1700" i="1" dirty="0" smtClean="0"/>
              <a:t>Corona </a:t>
            </a:r>
            <a:r>
              <a:rPr lang="en-US" sz="1700" i="1" dirty="0" err="1" smtClean="0"/>
              <a:t>Civica</a:t>
            </a:r>
            <a:endParaRPr lang="en-US" sz="1700" dirty="0" smtClean="0"/>
          </a:p>
          <a:p>
            <a:r>
              <a:rPr lang="en-US" sz="1700" dirty="0" smtClean="0"/>
              <a:t>13. Fragment of an Entablature</a:t>
            </a:r>
          </a:p>
          <a:p>
            <a:r>
              <a:rPr lang="en-US" sz="1700" dirty="0" smtClean="0"/>
              <a:t>14. Fragment of an Entablature</a:t>
            </a:r>
          </a:p>
          <a:p>
            <a:r>
              <a:rPr lang="en-US" sz="1700" dirty="0" smtClean="0"/>
              <a:t>15. Fragment of an Ionic or Composite Capital</a:t>
            </a:r>
          </a:p>
          <a:p>
            <a:endParaRPr lang="en-US" sz="1700" dirty="0" smtClean="0"/>
          </a:p>
          <a:p>
            <a:r>
              <a:rPr lang="en-US" sz="1700" b="1" dirty="0" smtClean="0"/>
              <a:t>3 groups: </a:t>
            </a:r>
            <a:endParaRPr lang="cs-CZ" sz="1700" b="1" dirty="0" smtClean="0"/>
          </a:p>
          <a:p>
            <a:pPr marL="342900" lvl="0" indent="-342900">
              <a:buAutoNum type="alphaLcParenR"/>
            </a:pPr>
            <a:r>
              <a:rPr lang="en-US" sz="1700" u="sng" dirty="0" smtClean="0"/>
              <a:t>Architectural features</a:t>
            </a:r>
            <a:r>
              <a:rPr lang="en-US" sz="1700" dirty="0" smtClean="0"/>
              <a:t>: entablature crowning a wall, free standing columns shaped and stylized palm trees, male figures leaning against them</a:t>
            </a:r>
          </a:p>
          <a:p>
            <a:pPr marL="342900" lvl="0" indent="-342900">
              <a:buFontTx/>
              <a:buAutoNum type="alphaLcParenR"/>
            </a:pPr>
            <a:r>
              <a:rPr lang="en-US" sz="1700" u="sng" dirty="0" smtClean="0"/>
              <a:t>Panel 1Triumph (</a:t>
            </a:r>
            <a:r>
              <a:rPr lang="en-US" sz="1700" i="1" u="sng" dirty="0" err="1" smtClean="0"/>
              <a:t>adventus</a:t>
            </a:r>
            <a:r>
              <a:rPr lang="en-US" sz="1700" u="sng" dirty="0" smtClean="0"/>
              <a:t>) of Vespasian</a:t>
            </a:r>
            <a:r>
              <a:rPr lang="en-US" sz="1700" dirty="0" smtClean="0"/>
              <a:t>: the head of Vespasian, the torso of armored soldier, idealized youthful head of </a:t>
            </a:r>
            <a:r>
              <a:rPr lang="en-US" sz="1700" i="1" dirty="0" smtClean="0"/>
              <a:t>Genius </a:t>
            </a:r>
            <a:r>
              <a:rPr lang="en-US" sz="1700" i="1" dirty="0" err="1" smtClean="0"/>
              <a:t>Populi</a:t>
            </a:r>
            <a:r>
              <a:rPr lang="en-US" sz="1700" i="1" dirty="0" smtClean="0"/>
              <a:t> Roman</a:t>
            </a:r>
            <a:r>
              <a:rPr lang="en-US" sz="1700" dirty="0" smtClean="0"/>
              <a:t>i, head of Victoria</a:t>
            </a:r>
          </a:p>
          <a:p>
            <a:pPr marL="342900" indent="-342900">
              <a:buFontTx/>
              <a:buAutoNum type="alphaLcParenR"/>
            </a:pPr>
            <a:r>
              <a:rPr lang="en-US" sz="1700" u="sng" dirty="0" smtClean="0"/>
              <a:t>Panel 2 Sacrifice of a bull</a:t>
            </a:r>
            <a:r>
              <a:rPr lang="en-US" sz="1700" dirty="0" smtClean="0"/>
              <a:t>: Head of a sacrificial bull, head of a </a:t>
            </a:r>
            <a:r>
              <a:rPr lang="en-US" sz="1700" i="1" dirty="0" err="1" smtClean="0"/>
              <a:t>flamen</a:t>
            </a:r>
            <a:r>
              <a:rPr lang="en-US" sz="1700" i="1" dirty="0" smtClean="0"/>
              <a:t>,</a:t>
            </a:r>
            <a:r>
              <a:rPr lang="en-US" sz="1700" dirty="0" smtClean="0"/>
              <a:t> a temple façade – temple of </a:t>
            </a:r>
            <a:r>
              <a:rPr lang="en-US" sz="1700" dirty="0" err="1" smtClean="0"/>
              <a:t>Quirinus</a:t>
            </a:r>
            <a:r>
              <a:rPr lang="en-US" sz="1700" dirty="0" smtClean="0"/>
              <a:t> – ceremony of founding of the Temple </a:t>
            </a:r>
            <a:r>
              <a:rPr lang="en-US" sz="1700" dirty="0" err="1" smtClean="0"/>
              <a:t>Gentis</a:t>
            </a:r>
            <a:r>
              <a:rPr lang="en-US" sz="1700" dirty="0" smtClean="0"/>
              <a:t> </a:t>
            </a:r>
            <a:r>
              <a:rPr lang="en-US" sz="1700" dirty="0" err="1" smtClean="0"/>
              <a:t>Flaviae</a:t>
            </a:r>
            <a:endParaRPr lang="cs-CZ" sz="1700" dirty="0" smtClean="0"/>
          </a:p>
          <a:p>
            <a:pPr marL="342900" indent="-342900">
              <a:buFontTx/>
              <a:buAutoNum type="alphaLcParenR"/>
            </a:pPr>
            <a:endParaRPr lang="cs-CZ" dirty="0" smtClean="0"/>
          </a:p>
          <a:p>
            <a:pPr marL="342900" lvl="0" indent="-342900"/>
            <a:endParaRPr lang="en-US" dirty="0" smtClean="0"/>
          </a:p>
          <a:p>
            <a:pPr marL="342900" lvl="0" indent="-342900">
              <a:buAutoNum type="alphaLcParenR"/>
            </a:pPr>
            <a:endParaRPr lang="cs-CZ" dirty="0" smtClean="0"/>
          </a:p>
          <a:p>
            <a:endParaRPr lang="en-US" dirty="0" smtClean="0"/>
          </a:p>
          <a:p>
            <a:pPr lvl="0"/>
            <a:endParaRPr lang="cs-CZ" dirty="0" smtClean="0"/>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jamesstevenscurl.com/images/drawing-dict-203-1-lg.jpg"/>
          <p:cNvPicPr>
            <a:picLocks noChangeAspect="1" noChangeArrowheads="1"/>
          </p:cNvPicPr>
          <p:nvPr/>
        </p:nvPicPr>
        <p:blipFill>
          <a:blip r:embed="rId2"/>
          <a:srcRect/>
          <a:stretch>
            <a:fillRect/>
          </a:stretch>
        </p:blipFill>
        <p:spPr bwMode="auto">
          <a:xfrm>
            <a:off x="1357290" y="0"/>
            <a:ext cx="6250577"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MNR 310254"/>
          <p:cNvPicPr>
            <a:picLocks noChangeAspect="1" noChangeArrowheads="1"/>
          </p:cNvPicPr>
          <p:nvPr/>
        </p:nvPicPr>
        <p:blipFill>
          <a:blip r:embed="rId2"/>
          <a:srcRect/>
          <a:stretch>
            <a:fillRect/>
          </a:stretch>
        </p:blipFill>
        <p:spPr bwMode="auto">
          <a:xfrm>
            <a:off x="0" y="357166"/>
            <a:ext cx="3413363" cy="4357694"/>
          </a:xfrm>
          <a:prstGeom prst="rect">
            <a:avLst/>
          </a:prstGeom>
          <a:noFill/>
        </p:spPr>
      </p:pic>
      <p:sp>
        <p:nvSpPr>
          <p:cNvPr id="5" name="TextovéPole 4"/>
          <p:cNvSpPr txBox="1"/>
          <p:nvPr/>
        </p:nvSpPr>
        <p:spPr>
          <a:xfrm>
            <a:off x="3428992" y="0"/>
            <a:ext cx="5715008" cy="5909310"/>
          </a:xfrm>
          <a:prstGeom prst="rect">
            <a:avLst/>
          </a:prstGeom>
          <a:noFill/>
        </p:spPr>
        <p:txBody>
          <a:bodyPr wrap="square" rtlCol="0">
            <a:spAutoFit/>
          </a:bodyPr>
          <a:lstStyle/>
          <a:p>
            <a:r>
              <a:rPr lang="en-US" b="1" dirty="0" smtClean="0"/>
              <a:t>Corner Entablature Fragment with Part of a Capital</a:t>
            </a:r>
          </a:p>
          <a:p>
            <a:endParaRPr lang="en-US" dirty="0" smtClean="0"/>
          </a:p>
          <a:p>
            <a:r>
              <a:rPr lang="en-US" dirty="0" smtClean="0"/>
              <a:t>-the corner entablature, decorated on all sides, respects all the elements of the Corinthian order aside from the absence of a corona. </a:t>
            </a:r>
          </a:p>
          <a:p>
            <a:r>
              <a:rPr lang="en-US" dirty="0" smtClean="0"/>
              <a:t>- the cornice composed of a molding, a cyma decorated with upturned leaves, the astragal, the echinus decorated with down-turned leaves, and dentils with hollowed centers. </a:t>
            </a:r>
          </a:p>
          <a:p>
            <a:pPr>
              <a:buFontTx/>
              <a:buChar char="-"/>
            </a:pPr>
            <a:r>
              <a:rPr lang="en-US" dirty="0" smtClean="0"/>
              <a:t>the </a:t>
            </a:r>
            <a:r>
              <a:rPr lang="en-US" dirty="0" err="1" smtClean="0"/>
              <a:t>subcornice</a:t>
            </a:r>
            <a:r>
              <a:rPr lang="en-US" dirty="0" smtClean="0"/>
              <a:t> is composed of an astragal and cyma </a:t>
            </a:r>
            <a:r>
              <a:rPr lang="en-US" dirty="0" err="1" smtClean="0"/>
              <a:t>reversa</a:t>
            </a:r>
            <a:r>
              <a:rPr lang="en-US" dirty="0" smtClean="0"/>
              <a:t> decorated with a double row of down-turned leaves</a:t>
            </a:r>
          </a:p>
          <a:p>
            <a:pPr>
              <a:buFontTx/>
              <a:buChar char="-"/>
            </a:pPr>
            <a:r>
              <a:rPr lang="en-US" dirty="0" smtClean="0"/>
              <a:t> the frieze is a continuous relief of crouching griffins</a:t>
            </a:r>
          </a:p>
          <a:p>
            <a:pPr>
              <a:buFontTx/>
              <a:buChar char="-"/>
            </a:pPr>
            <a:r>
              <a:rPr lang="en-US" dirty="0" smtClean="0"/>
              <a:t> there follows a molding, a cyma </a:t>
            </a:r>
            <a:r>
              <a:rPr lang="en-US" dirty="0" err="1" smtClean="0"/>
              <a:t>reversa</a:t>
            </a:r>
            <a:r>
              <a:rPr lang="en-US" dirty="0" smtClean="0"/>
              <a:t> decorated with a row of lotus flowers, the first fascia of the architrave, an echinus decorated with a vegetal motif, and the second fascia of the architrave. </a:t>
            </a:r>
          </a:p>
          <a:p>
            <a:pPr>
              <a:buFontTx/>
              <a:buChar char="-"/>
            </a:pPr>
            <a:r>
              <a:rPr lang="en-US" dirty="0" smtClean="0"/>
              <a:t> the capital is composed of palm fronds articulated by deep drill channels that create a sense of movement </a:t>
            </a:r>
          </a:p>
          <a:p>
            <a:endParaRPr lang="en-US" dirty="0" smtClean="0"/>
          </a:p>
          <a:p>
            <a:endParaRPr lang="cs-CZ" dirty="0"/>
          </a:p>
        </p:txBody>
      </p:sp>
      <p:sp>
        <p:nvSpPr>
          <p:cNvPr id="6" name="TextovéPole 5"/>
          <p:cNvSpPr txBox="1"/>
          <p:nvPr/>
        </p:nvSpPr>
        <p:spPr>
          <a:xfrm>
            <a:off x="0" y="5214950"/>
            <a:ext cx="9144000" cy="1477328"/>
          </a:xfrm>
          <a:prstGeom prst="rect">
            <a:avLst/>
          </a:prstGeom>
          <a:noFill/>
        </p:spPr>
        <p:txBody>
          <a:bodyPr wrap="square" rtlCol="0">
            <a:spAutoFit/>
          </a:bodyPr>
          <a:lstStyle/>
          <a:p>
            <a:r>
              <a:rPr lang="en-US" b="1" dirty="0" smtClean="0"/>
              <a:t>The griffins </a:t>
            </a:r>
            <a:r>
              <a:rPr lang="en-US" dirty="0" smtClean="0"/>
              <a:t>- a recurrent motif in Roman decorative art</a:t>
            </a:r>
          </a:p>
          <a:p>
            <a:r>
              <a:rPr lang="en-US" dirty="0" smtClean="0"/>
              <a:t>- their symbolic meaning is connected with the apotheosis of the deceased and was ultimately </a:t>
            </a:r>
            <a:r>
              <a:rPr lang="en-US" dirty="0" err="1" smtClean="0"/>
              <a:t>coopted</a:t>
            </a:r>
            <a:r>
              <a:rPr lang="en-US" dirty="0" smtClean="0"/>
              <a:t> as a symbol of imperial apotheosis (</a:t>
            </a:r>
            <a:r>
              <a:rPr lang="en-US" i="1" dirty="0" err="1" smtClean="0"/>
              <a:t>Ara</a:t>
            </a:r>
            <a:r>
              <a:rPr lang="en-US" i="1" dirty="0" smtClean="0"/>
              <a:t> </a:t>
            </a:r>
            <a:r>
              <a:rPr lang="en-US" i="1" dirty="0" err="1" smtClean="0"/>
              <a:t>Pacis</a:t>
            </a:r>
            <a:r>
              <a:rPr lang="en-US" dirty="0" smtClean="0"/>
              <a:t>, Basilica </a:t>
            </a:r>
            <a:r>
              <a:rPr lang="en-US" i="1" dirty="0" err="1" smtClean="0"/>
              <a:t>Ulpia</a:t>
            </a:r>
            <a:r>
              <a:rPr lang="en-US" dirty="0" smtClean="0"/>
              <a:t> in the Forum of Trajan, the frieze of the Temple of </a:t>
            </a:r>
            <a:r>
              <a:rPr lang="en-US" dirty="0" err="1" smtClean="0"/>
              <a:t>Antoninus</a:t>
            </a:r>
            <a:r>
              <a:rPr lang="en-US" dirty="0" smtClean="0"/>
              <a:t> and </a:t>
            </a:r>
            <a:r>
              <a:rPr lang="en-US" dirty="0" err="1" smtClean="0"/>
              <a:t>Faustina</a:t>
            </a:r>
            <a:r>
              <a:rPr lang="en-US" dirty="0" smtClean="0"/>
              <a:t>)</a:t>
            </a:r>
          </a:p>
          <a:p>
            <a:r>
              <a:rPr lang="en-US" b="1" dirty="0" smtClean="0"/>
              <a:t>Dentils</a:t>
            </a:r>
            <a:r>
              <a:rPr lang="en-US" dirty="0" smtClean="0"/>
              <a:t> - with hollowed centers are rare and specific to the </a:t>
            </a:r>
            <a:r>
              <a:rPr lang="en-US" dirty="0" err="1" smtClean="0"/>
              <a:t>Domitianic</a:t>
            </a:r>
            <a:r>
              <a:rPr lang="en-US" dirty="0" smtClean="0"/>
              <a:t> period</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NR 310255"/>
          <p:cNvPicPr>
            <a:picLocks noChangeAspect="1" noChangeArrowheads="1"/>
          </p:cNvPicPr>
          <p:nvPr/>
        </p:nvPicPr>
        <p:blipFill>
          <a:blip r:embed="rId2"/>
          <a:srcRect/>
          <a:stretch>
            <a:fillRect/>
          </a:stretch>
        </p:blipFill>
        <p:spPr bwMode="auto">
          <a:xfrm>
            <a:off x="0" y="500042"/>
            <a:ext cx="3962982" cy="5429288"/>
          </a:xfrm>
          <a:prstGeom prst="rect">
            <a:avLst/>
          </a:prstGeom>
          <a:noFill/>
        </p:spPr>
      </p:pic>
      <p:sp>
        <p:nvSpPr>
          <p:cNvPr id="3" name="TextovéPole 2"/>
          <p:cNvSpPr txBox="1"/>
          <p:nvPr/>
        </p:nvSpPr>
        <p:spPr>
          <a:xfrm>
            <a:off x="4000496" y="571480"/>
            <a:ext cx="5143504" cy="2585323"/>
          </a:xfrm>
          <a:prstGeom prst="rect">
            <a:avLst/>
          </a:prstGeom>
          <a:noFill/>
        </p:spPr>
        <p:txBody>
          <a:bodyPr wrap="square" rtlCol="0">
            <a:spAutoFit/>
          </a:bodyPr>
          <a:lstStyle/>
          <a:p>
            <a:r>
              <a:rPr lang="en-US" b="1" dirty="0" smtClean="0"/>
              <a:t>2. Projecting Corner Entablature Fragment with Part of a Capital</a:t>
            </a:r>
          </a:p>
          <a:p>
            <a:endParaRPr lang="en-US" b="1" dirty="0" smtClean="0"/>
          </a:p>
          <a:p>
            <a:pPr>
              <a:buFontTx/>
              <a:buChar char="-"/>
            </a:pPr>
            <a:r>
              <a:rPr lang="en-US" dirty="0" smtClean="0"/>
              <a:t> the moldings are the same as previous </a:t>
            </a:r>
          </a:p>
          <a:p>
            <a:pPr>
              <a:buFontTx/>
              <a:buChar char="-"/>
            </a:pPr>
            <a:r>
              <a:rPr lang="en-US" dirty="0" smtClean="0"/>
              <a:t> this piece belonged to a projecting part of the structure and was associated with the male torso that leans against a palm tree </a:t>
            </a:r>
          </a:p>
          <a:p>
            <a:endParaRPr lang="en-US" dirty="0" smtClean="0"/>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le torso, front (MNR 310252)"/>
          <p:cNvPicPr>
            <a:picLocks noChangeAspect="1" noChangeArrowheads="1"/>
          </p:cNvPicPr>
          <p:nvPr/>
        </p:nvPicPr>
        <p:blipFill>
          <a:blip r:embed="rId2"/>
          <a:srcRect/>
          <a:stretch>
            <a:fillRect/>
          </a:stretch>
        </p:blipFill>
        <p:spPr bwMode="auto">
          <a:xfrm>
            <a:off x="0" y="0"/>
            <a:ext cx="2481227" cy="3714753"/>
          </a:xfrm>
          <a:prstGeom prst="rect">
            <a:avLst/>
          </a:prstGeom>
          <a:noFill/>
        </p:spPr>
      </p:pic>
      <p:pic>
        <p:nvPicPr>
          <p:cNvPr id="3" name="Picture 2" descr="Male torso, back (MNR 310252)"/>
          <p:cNvPicPr>
            <a:picLocks noChangeAspect="1" noChangeArrowheads="1"/>
          </p:cNvPicPr>
          <p:nvPr/>
        </p:nvPicPr>
        <p:blipFill>
          <a:blip r:embed="rId3"/>
          <a:srcRect/>
          <a:stretch>
            <a:fillRect/>
          </a:stretch>
        </p:blipFill>
        <p:spPr bwMode="auto">
          <a:xfrm>
            <a:off x="2500298" y="0"/>
            <a:ext cx="2500299" cy="3743306"/>
          </a:xfrm>
          <a:prstGeom prst="rect">
            <a:avLst/>
          </a:prstGeom>
          <a:noFill/>
        </p:spPr>
      </p:pic>
      <p:sp>
        <p:nvSpPr>
          <p:cNvPr id="4" name="TextovéPole 3"/>
          <p:cNvSpPr txBox="1"/>
          <p:nvPr/>
        </p:nvSpPr>
        <p:spPr>
          <a:xfrm>
            <a:off x="5000628" y="0"/>
            <a:ext cx="4143372" cy="3970318"/>
          </a:xfrm>
          <a:prstGeom prst="rect">
            <a:avLst/>
          </a:prstGeom>
          <a:noFill/>
        </p:spPr>
        <p:txBody>
          <a:bodyPr wrap="square" rtlCol="0">
            <a:spAutoFit/>
          </a:bodyPr>
          <a:lstStyle/>
          <a:p>
            <a:r>
              <a:rPr lang="en-US" b="1" dirty="0" smtClean="0"/>
              <a:t>3. Male Torso Draped in a Mantle and Leaning against a Palm Tree </a:t>
            </a:r>
          </a:p>
          <a:p>
            <a:pPr>
              <a:buFontTx/>
              <a:buChar char="-"/>
            </a:pPr>
            <a:r>
              <a:rPr lang="en-US" dirty="0" smtClean="0"/>
              <a:t> the figure depicts a male personage of mature age, in a standing position and dressed in a mantle fastened by a bulla on the right shoulder</a:t>
            </a:r>
          </a:p>
          <a:p>
            <a:pPr>
              <a:buFontTx/>
              <a:buChar char="-"/>
            </a:pPr>
            <a:r>
              <a:rPr lang="en-US" dirty="0" smtClean="0"/>
              <a:t> the left hand probably held an attribute</a:t>
            </a:r>
          </a:p>
          <a:p>
            <a:pPr>
              <a:buFontTx/>
              <a:buChar char="-"/>
            </a:pPr>
            <a:r>
              <a:rPr lang="en-US" dirty="0" smtClean="0"/>
              <a:t> the back of the figure is not finished, leans against the trunk of a palm tree, which continued upward to form a palm-frond capital </a:t>
            </a:r>
          </a:p>
          <a:p>
            <a:pPr>
              <a:buFontTx/>
              <a:buChar char="-"/>
            </a:pPr>
            <a:r>
              <a:rPr lang="en-US" dirty="0" smtClean="0"/>
              <a:t>  constituted the colonnaded part of the structure</a:t>
            </a:r>
          </a:p>
          <a:p>
            <a:pPr>
              <a:buFontTx/>
              <a:buChar char="-"/>
            </a:pPr>
            <a:endParaRPr lang="en-US" dirty="0" smtClean="0"/>
          </a:p>
        </p:txBody>
      </p:sp>
      <p:sp>
        <p:nvSpPr>
          <p:cNvPr id="5" name="TextovéPole 4"/>
          <p:cNvSpPr txBox="1"/>
          <p:nvPr/>
        </p:nvSpPr>
        <p:spPr>
          <a:xfrm>
            <a:off x="0" y="3714752"/>
            <a:ext cx="9144000" cy="1754326"/>
          </a:xfrm>
          <a:prstGeom prst="rect">
            <a:avLst/>
          </a:prstGeom>
          <a:noFill/>
        </p:spPr>
        <p:txBody>
          <a:bodyPr wrap="square" rtlCol="0">
            <a:spAutoFit/>
          </a:bodyPr>
          <a:lstStyle/>
          <a:p>
            <a:r>
              <a:rPr lang="en-US" dirty="0" smtClean="0"/>
              <a:t>- the use of male and female figures as supports for the entablature of buildings - long tradition - two typologies: </a:t>
            </a:r>
            <a:r>
              <a:rPr lang="en-US" i="1" dirty="0" err="1" smtClean="0"/>
              <a:t>telamones</a:t>
            </a:r>
            <a:r>
              <a:rPr lang="en-US" i="1" dirty="0" smtClean="0"/>
              <a:t> </a:t>
            </a:r>
            <a:r>
              <a:rPr lang="en-US" dirty="0" smtClean="0"/>
              <a:t>(support the overlaying architecture) </a:t>
            </a:r>
            <a:r>
              <a:rPr lang="en-US" i="1" dirty="0" smtClean="0"/>
              <a:t>and caryatids</a:t>
            </a:r>
            <a:r>
              <a:rPr lang="en-US" dirty="0" smtClean="0"/>
              <a:t>  (in no way emphasize their weight-bearing, often female - the Forum of Augustus)</a:t>
            </a:r>
          </a:p>
          <a:p>
            <a:pPr>
              <a:buFontTx/>
              <a:buChar char="-"/>
            </a:pPr>
            <a:r>
              <a:rPr lang="en-US" dirty="0" smtClean="0"/>
              <a:t> probably represents a personification</a:t>
            </a:r>
          </a:p>
          <a:p>
            <a:pPr>
              <a:buFontTx/>
              <a:buChar char="-"/>
            </a:pPr>
            <a:r>
              <a:rPr lang="en-US" dirty="0" smtClean="0"/>
              <a:t> given the association with a palm tree, the conquest of Judaea, an event of the highest importance in the history of the </a:t>
            </a:r>
            <a:r>
              <a:rPr lang="en-US" dirty="0" err="1" smtClean="0"/>
              <a:t>Flavians</a:t>
            </a:r>
            <a:r>
              <a:rPr lang="en-US" dirty="0" smtClean="0"/>
              <a:t>, immediately comes to mind.</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MNR 310256"/>
          <p:cNvPicPr>
            <a:picLocks noChangeAspect="1" noChangeArrowheads="1"/>
          </p:cNvPicPr>
          <p:nvPr/>
        </p:nvPicPr>
        <p:blipFill>
          <a:blip r:embed="rId2"/>
          <a:srcRect/>
          <a:stretch>
            <a:fillRect/>
          </a:stretch>
        </p:blipFill>
        <p:spPr bwMode="auto">
          <a:xfrm>
            <a:off x="0" y="785794"/>
            <a:ext cx="3721271" cy="5143536"/>
          </a:xfrm>
          <a:prstGeom prst="rect">
            <a:avLst/>
          </a:prstGeom>
          <a:noFill/>
        </p:spPr>
      </p:pic>
      <p:sp>
        <p:nvSpPr>
          <p:cNvPr id="3" name="TextovéPole 2"/>
          <p:cNvSpPr txBox="1"/>
          <p:nvPr/>
        </p:nvSpPr>
        <p:spPr>
          <a:xfrm>
            <a:off x="3786182" y="1071546"/>
            <a:ext cx="5357818" cy="2862322"/>
          </a:xfrm>
          <a:prstGeom prst="rect">
            <a:avLst/>
          </a:prstGeom>
          <a:noFill/>
        </p:spPr>
        <p:txBody>
          <a:bodyPr wrap="square" rtlCol="0">
            <a:spAutoFit/>
          </a:bodyPr>
          <a:lstStyle/>
          <a:p>
            <a:r>
              <a:rPr lang="cs-CZ" b="1" dirty="0" smtClean="0"/>
              <a:t>4. </a:t>
            </a:r>
            <a:r>
              <a:rPr lang="cs-CZ" b="1" dirty="0" err="1" smtClean="0"/>
              <a:t>Nude</a:t>
            </a:r>
            <a:r>
              <a:rPr lang="cs-CZ" b="1" dirty="0" smtClean="0"/>
              <a:t> Male Torso</a:t>
            </a:r>
            <a:endParaRPr lang="en-US" b="1" dirty="0" smtClean="0"/>
          </a:p>
          <a:p>
            <a:endParaRPr lang="en-US" b="1" dirty="0" smtClean="0"/>
          </a:p>
          <a:p>
            <a:pPr>
              <a:buFontTx/>
              <a:buChar char="-"/>
            </a:pPr>
            <a:r>
              <a:rPr lang="en-US" dirty="0" smtClean="0"/>
              <a:t> a nude male at the height of his physical powers</a:t>
            </a:r>
          </a:p>
          <a:p>
            <a:pPr>
              <a:buFontTx/>
              <a:buChar char="-"/>
            </a:pPr>
            <a:r>
              <a:rPr lang="en-US" dirty="0" smtClean="0"/>
              <a:t> the hand probably held an attribute, of which a small part remains under the left breast</a:t>
            </a:r>
          </a:p>
          <a:p>
            <a:pPr>
              <a:buFontTx/>
              <a:buChar char="-"/>
            </a:pPr>
            <a:r>
              <a:rPr lang="en-US" dirty="0" smtClean="0"/>
              <a:t> served as one of the columns of the structure</a:t>
            </a:r>
          </a:p>
          <a:p>
            <a:pPr>
              <a:buFontTx/>
              <a:buChar char="-"/>
            </a:pPr>
            <a:r>
              <a:rPr lang="en-US" dirty="0" smtClean="0"/>
              <a:t> this figure was directly attached to the wall Its dimensions are the same as those of the preceding. </a:t>
            </a:r>
          </a:p>
          <a:p>
            <a:endParaRPr lang="en-US" b="1" dirty="0" smtClean="0"/>
          </a:p>
          <a:p>
            <a:endParaRPr lang="cs-CZ"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857620" y="0"/>
            <a:ext cx="5286380" cy="6463308"/>
          </a:xfrm>
          <a:prstGeom prst="rect">
            <a:avLst/>
          </a:prstGeom>
        </p:spPr>
        <p:txBody>
          <a:bodyPr wrap="square">
            <a:spAutoFit/>
          </a:bodyPr>
          <a:lstStyle/>
          <a:p>
            <a:r>
              <a:rPr lang="en-US" b="1" dirty="0" smtClean="0"/>
              <a:t>5. Relief Fragment with Representation of the Temple of </a:t>
            </a:r>
            <a:r>
              <a:rPr lang="en-US" b="1" dirty="0" err="1" smtClean="0"/>
              <a:t>Quirinus</a:t>
            </a:r>
            <a:endParaRPr lang="en-US" b="1" dirty="0" smtClean="0"/>
          </a:p>
          <a:p>
            <a:endParaRPr lang="en-US" b="1" dirty="0" smtClean="0"/>
          </a:p>
          <a:p>
            <a:pPr>
              <a:buFontTx/>
              <a:buChar char="-"/>
            </a:pPr>
            <a:r>
              <a:rPr lang="en-US" dirty="0" smtClean="0"/>
              <a:t>the head of a </a:t>
            </a:r>
            <a:r>
              <a:rPr lang="en-US" i="1" dirty="0" err="1" smtClean="0"/>
              <a:t>flamen</a:t>
            </a:r>
            <a:r>
              <a:rPr lang="en-US" dirty="0" smtClean="0"/>
              <a:t>, who wears the characteristic headgear, the spiked </a:t>
            </a:r>
            <a:r>
              <a:rPr lang="en-US" i="1" dirty="0" err="1" smtClean="0"/>
              <a:t>galerus</a:t>
            </a:r>
            <a:r>
              <a:rPr lang="en-US" dirty="0" smtClean="0"/>
              <a:t>, in front of </a:t>
            </a:r>
          </a:p>
          <a:p>
            <a:pPr>
              <a:buFontTx/>
              <a:buChar char="-"/>
            </a:pPr>
            <a:r>
              <a:rPr lang="en-US" dirty="0" smtClean="0"/>
              <a:t> the central part of a temple identified as the Temple of </a:t>
            </a:r>
            <a:r>
              <a:rPr lang="en-US" dirty="0" err="1" smtClean="0"/>
              <a:t>Quirinus</a:t>
            </a:r>
            <a:r>
              <a:rPr lang="en-US" dirty="0" smtClean="0"/>
              <a:t> on the Quirinal - two columns of the Tuscan order, part of the </a:t>
            </a:r>
            <a:r>
              <a:rPr lang="en-US" dirty="0" err="1" smtClean="0"/>
              <a:t>isodomic</a:t>
            </a:r>
            <a:r>
              <a:rPr lang="en-US" dirty="0" smtClean="0"/>
              <a:t> masonry of the wall of the </a:t>
            </a:r>
            <a:r>
              <a:rPr lang="en-US" dirty="0" err="1" smtClean="0"/>
              <a:t>cella</a:t>
            </a:r>
            <a:r>
              <a:rPr lang="en-US" dirty="0" smtClean="0"/>
              <a:t>, part of the cornice of the doorway, and almost all of the pediment decorated with a complex figural scene</a:t>
            </a:r>
          </a:p>
          <a:p>
            <a:endParaRPr lang="en-US" dirty="0" smtClean="0"/>
          </a:p>
          <a:p>
            <a:r>
              <a:rPr lang="en-US" dirty="0" smtClean="0"/>
              <a:t>- scholars have advanced many interpretations of the scene represented on the pediment all involve the theme of the foundation of Rome: </a:t>
            </a:r>
          </a:p>
          <a:p>
            <a:r>
              <a:rPr lang="en-US" dirty="0" smtClean="0"/>
              <a:t>a) </a:t>
            </a:r>
            <a:r>
              <a:rPr lang="en-US" i="1" dirty="0" err="1" smtClean="0"/>
              <a:t>augurium</a:t>
            </a:r>
            <a:r>
              <a:rPr lang="en-US" i="1" dirty="0" smtClean="0"/>
              <a:t> </a:t>
            </a:r>
            <a:r>
              <a:rPr lang="en-US" i="1" dirty="0" err="1" smtClean="0"/>
              <a:t>augustum</a:t>
            </a:r>
            <a:r>
              <a:rPr lang="en-US" i="1" dirty="0" smtClean="0"/>
              <a:t> </a:t>
            </a:r>
            <a:r>
              <a:rPr lang="en-US" dirty="0" smtClean="0"/>
              <a:t>– taking of auspices at the foundation of Rome watched by Romulus and </a:t>
            </a:r>
            <a:r>
              <a:rPr lang="en-US" dirty="0" err="1" smtClean="0"/>
              <a:t>Remus</a:t>
            </a:r>
            <a:endParaRPr lang="cs-CZ" dirty="0" smtClean="0"/>
          </a:p>
          <a:p>
            <a:r>
              <a:rPr lang="en-US" dirty="0" smtClean="0"/>
              <a:t>b) the apotheosis of Romulus – Victory crowning him, witnesses: Aeneas, Mercury, Hercules, </a:t>
            </a:r>
            <a:r>
              <a:rPr lang="en-US" dirty="0" err="1" smtClean="0"/>
              <a:t>Faustulus</a:t>
            </a:r>
            <a:r>
              <a:rPr lang="en-US" dirty="0" smtClean="0"/>
              <a:t>, </a:t>
            </a:r>
            <a:r>
              <a:rPr lang="en-US" dirty="0" err="1" smtClean="0"/>
              <a:t>Alea</a:t>
            </a:r>
            <a:r>
              <a:rPr lang="en-US" dirty="0" smtClean="0"/>
              <a:t> </a:t>
            </a:r>
            <a:r>
              <a:rPr lang="en-US" dirty="0" err="1" smtClean="0"/>
              <a:t>Larentia</a:t>
            </a:r>
            <a:endParaRPr lang="cs-CZ" dirty="0" smtClean="0"/>
          </a:p>
          <a:p>
            <a:endParaRPr lang="en-US" dirty="0" smtClean="0"/>
          </a:p>
          <a:p>
            <a:r>
              <a:rPr lang="en-US" dirty="0" smtClean="0"/>
              <a:t>- the appearance of the temple is that of the Augustan restoration of AD 16. </a:t>
            </a:r>
            <a:endParaRPr lang="en-US" b="1" dirty="0"/>
          </a:p>
        </p:txBody>
      </p:sp>
      <p:pic>
        <p:nvPicPr>
          <p:cNvPr id="61442" name="Picture 2" descr="MNR 310251"/>
          <p:cNvPicPr>
            <a:picLocks noChangeAspect="1" noChangeArrowheads="1"/>
          </p:cNvPicPr>
          <p:nvPr/>
        </p:nvPicPr>
        <p:blipFill>
          <a:blip r:embed="rId2"/>
          <a:srcRect/>
          <a:stretch>
            <a:fillRect/>
          </a:stretch>
        </p:blipFill>
        <p:spPr bwMode="auto">
          <a:xfrm>
            <a:off x="0" y="785794"/>
            <a:ext cx="3823189" cy="507209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ead of bull"/>
          <p:cNvPicPr>
            <a:picLocks noChangeAspect="1" noChangeArrowheads="1"/>
          </p:cNvPicPr>
          <p:nvPr/>
        </p:nvPicPr>
        <p:blipFill>
          <a:blip r:embed="rId2"/>
          <a:srcRect/>
          <a:stretch>
            <a:fillRect/>
          </a:stretch>
        </p:blipFill>
        <p:spPr bwMode="auto">
          <a:xfrm>
            <a:off x="0" y="642918"/>
            <a:ext cx="3334381" cy="5214974"/>
          </a:xfrm>
          <a:prstGeom prst="rect">
            <a:avLst/>
          </a:prstGeom>
          <a:noFill/>
        </p:spPr>
      </p:pic>
      <p:sp>
        <p:nvSpPr>
          <p:cNvPr id="3" name="Obdélník 2"/>
          <p:cNvSpPr/>
          <p:nvPr/>
        </p:nvSpPr>
        <p:spPr>
          <a:xfrm>
            <a:off x="3357554" y="1643050"/>
            <a:ext cx="5786446" cy="2862322"/>
          </a:xfrm>
          <a:prstGeom prst="rect">
            <a:avLst/>
          </a:prstGeom>
        </p:spPr>
        <p:txBody>
          <a:bodyPr wrap="square">
            <a:spAutoFit/>
          </a:bodyPr>
          <a:lstStyle/>
          <a:p>
            <a:r>
              <a:rPr lang="en-US" b="1" dirty="0" smtClean="0"/>
              <a:t>6. Relief Fragment with Head of Bull</a:t>
            </a:r>
          </a:p>
          <a:p>
            <a:endParaRPr lang="en-US" b="1" dirty="0" smtClean="0"/>
          </a:p>
          <a:p>
            <a:pPr>
              <a:buFontTx/>
              <a:buChar char="-"/>
            </a:pPr>
            <a:r>
              <a:rPr lang="en-US" dirty="0" smtClean="0"/>
              <a:t> the head with its join to the neck</a:t>
            </a:r>
          </a:p>
          <a:p>
            <a:pPr>
              <a:buFontTx/>
              <a:buChar char="-"/>
            </a:pPr>
            <a:r>
              <a:rPr lang="en-US" dirty="0" smtClean="0"/>
              <a:t> the animal depicted in an erect position, walking toward the left, with its head slightly inclined to the rear.</a:t>
            </a:r>
          </a:p>
          <a:p>
            <a:pPr>
              <a:buFontTx/>
              <a:buChar char="-"/>
            </a:pPr>
            <a:r>
              <a:rPr lang="en-US" dirty="0" smtClean="0"/>
              <a:t> the </a:t>
            </a:r>
            <a:r>
              <a:rPr lang="en-US" i="1" dirty="0" err="1" smtClean="0"/>
              <a:t>infula</a:t>
            </a:r>
            <a:r>
              <a:rPr lang="en-US" dirty="0" smtClean="0"/>
              <a:t>, a typical ornament for a bull destined for sacrifice, is wound between the horns and then hangs down along the body</a:t>
            </a:r>
          </a:p>
          <a:p>
            <a:pPr>
              <a:buFontTx/>
              <a:buChar char="-"/>
            </a:pPr>
            <a:r>
              <a:rPr lang="en-US" dirty="0" smtClean="0"/>
              <a:t> the victim is shown at a moment before the blood sacrifice.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ead of soldier"/>
          <p:cNvPicPr>
            <a:picLocks noChangeAspect="1" noChangeArrowheads="1"/>
          </p:cNvPicPr>
          <p:nvPr/>
        </p:nvPicPr>
        <p:blipFill>
          <a:blip r:embed="rId2"/>
          <a:srcRect/>
          <a:stretch>
            <a:fillRect/>
          </a:stretch>
        </p:blipFill>
        <p:spPr bwMode="auto">
          <a:xfrm>
            <a:off x="-1" y="0"/>
            <a:ext cx="2571737" cy="3806172"/>
          </a:xfrm>
          <a:prstGeom prst="rect">
            <a:avLst/>
          </a:prstGeom>
          <a:noFill/>
        </p:spPr>
      </p:pic>
      <p:pic>
        <p:nvPicPr>
          <p:cNvPr id="63492" name="Picture 4" descr="Torso of soldier"/>
          <p:cNvPicPr>
            <a:picLocks noChangeAspect="1" noChangeArrowheads="1"/>
          </p:cNvPicPr>
          <p:nvPr/>
        </p:nvPicPr>
        <p:blipFill>
          <a:blip r:embed="rId3"/>
          <a:srcRect/>
          <a:stretch>
            <a:fillRect/>
          </a:stretch>
        </p:blipFill>
        <p:spPr bwMode="auto">
          <a:xfrm>
            <a:off x="-1" y="3857628"/>
            <a:ext cx="2586527" cy="3000373"/>
          </a:xfrm>
          <a:prstGeom prst="rect">
            <a:avLst/>
          </a:prstGeom>
          <a:noFill/>
        </p:spPr>
      </p:pic>
      <p:sp>
        <p:nvSpPr>
          <p:cNvPr id="4" name="TextovéPole 3"/>
          <p:cNvSpPr txBox="1"/>
          <p:nvPr/>
        </p:nvSpPr>
        <p:spPr>
          <a:xfrm>
            <a:off x="2643174" y="142852"/>
            <a:ext cx="6500826" cy="6463308"/>
          </a:xfrm>
          <a:prstGeom prst="rect">
            <a:avLst/>
          </a:prstGeom>
          <a:noFill/>
        </p:spPr>
        <p:txBody>
          <a:bodyPr wrap="square" rtlCol="0">
            <a:spAutoFit/>
          </a:bodyPr>
          <a:lstStyle/>
          <a:p>
            <a:r>
              <a:rPr lang="en-US" b="1" dirty="0" smtClean="0"/>
              <a:t>7. Relief Fragment with the Head of a Soldier</a:t>
            </a:r>
          </a:p>
          <a:p>
            <a:pPr>
              <a:buFontTx/>
              <a:buChar char="-"/>
            </a:pPr>
            <a:r>
              <a:rPr lang="en-US" dirty="0" smtClean="0"/>
              <a:t> the head, in high relief, of a soldier depicted against the background of a building</a:t>
            </a:r>
          </a:p>
          <a:p>
            <a:pPr>
              <a:buFontTx/>
              <a:buChar char="-"/>
            </a:pPr>
            <a:r>
              <a:rPr lang="en-US" dirty="0" smtClean="0"/>
              <a:t> the figure has a beard and moustache and wears a helmet decorated with a very delicate vegetal design. The right cheek guard is decorated; the other has been left plain because it would not have been visible. </a:t>
            </a:r>
          </a:p>
          <a:p>
            <a:r>
              <a:rPr lang="en-US" dirty="0" smtClean="0"/>
              <a:t>- belonged to a scene of military character, probably involving the presence of the emperor Vespasian (close to certain individuals on Relief A from the Palazzo </a:t>
            </a:r>
            <a:r>
              <a:rPr lang="en-US" dirty="0" err="1" smtClean="0"/>
              <a:t>della</a:t>
            </a:r>
            <a:r>
              <a:rPr lang="en-US" dirty="0" smtClean="0"/>
              <a:t> </a:t>
            </a:r>
            <a:r>
              <a:rPr lang="en-US" dirty="0" err="1" smtClean="0"/>
              <a:t>Cancelleria</a:t>
            </a:r>
            <a:r>
              <a:rPr lang="en-US" dirty="0" smtClean="0"/>
              <a:t> – much more formal and academic)</a:t>
            </a:r>
          </a:p>
          <a:p>
            <a:pPr>
              <a:buFontTx/>
              <a:buChar char="-"/>
            </a:pPr>
            <a:r>
              <a:rPr lang="en-US" dirty="0" smtClean="0"/>
              <a:t>face appears to have been carved with a greater degree of refinement, different parts of the figure worked by different artists</a:t>
            </a:r>
          </a:p>
          <a:p>
            <a:endParaRPr lang="en-US" dirty="0" smtClean="0"/>
          </a:p>
          <a:p>
            <a:endParaRPr lang="en-US" b="1" dirty="0" smtClean="0"/>
          </a:p>
          <a:p>
            <a:r>
              <a:rPr lang="en-US" b="1" dirty="0" smtClean="0"/>
              <a:t>11. Fragment of a </a:t>
            </a:r>
            <a:r>
              <a:rPr lang="en-US" b="1" i="1" dirty="0" err="1" smtClean="0"/>
              <a:t>Lorica</a:t>
            </a:r>
            <a:r>
              <a:rPr lang="en-US" b="1" i="1" dirty="0" smtClean="0"/>
              <a:t> </a:t>
            </a:r>
            <a:r>
              <a:rPr lang="en-US" b="1" i="1" dirty="0" err="1" smtClean="0"/>
              <a:t>Segmentata</a:t>
            </a:r>
            <a:r>
              <a:rPr lang="en-US" b="1" dirty="0" smtClean="0"/>
              <a:t> and Right Hand in Relief</a:t>
            </a:r>
          </a:p>
          <a:p>
            <a:pPr>
              <a:buFontTx/>
              <a:buChar char="-"/>
            </a:pPr>
            <a:r>
              <a:rPr lang="en-US" dirty="0" smtClean="0"/>
              <a:t> the upper chest, right hand, wrist, shoulder, and upper arm of a soldier</a:t>
            </a:r>
          </a:p>
          <a:p>
            <a:pPr>
              <a:buFontTx/>
              <a:buChar char="-"/>
            </a:pPr>
            <a:r>
              <a:rPr lang="en-US" dirty="0" smtClean="0"/>
              <a:t> eight low relief bands of his </a:t>
            </a:r>
            <a:r>
              <a:rPr lang="en-US" i="1" dirty="0" err="1" smtClean="0"/>
              <a:t>lorica</a:t>
            </a:r>
            <a:r>
              <a:rPr lang="en-US" i="1" dirty="0" smtClean="0"/>
              <a:t> </a:t>
            </a:r>
            <a:r>
              <a:rPr lang="en-US" i="1" dirty="0" err="1" smtClean="0"/>
              <a:t>segmentata</a:t>
            </a:r>
            <a:r>
              <a:rPr lang="en-US" dirty="0" smtClean="0"/>
              <a:t> fasten along the center of his chest in an alternating pattern. </a:t>
            </a:r>
          </a:p>
          <a:p>
            <a:pPr>
              <a:buFontTx/>
              <a:buChar char="-"/>
            </a:pPr>
            <a:r>
              <a:rPr lang="en-US" dirty="0" smtClean="0"/>
              <a:t> the soldier's right hand grasps a lance marked with a spiraling groove</a:t>
            </a:r>
          </a:p>
          <a:p>
            <a:pPr>
              <a:buFontTx/>
              <a:buChar char="-"/>
            </a:pPr>
            <a:r>
              <a:rPr lang="en-US" dirty="0" smtClean="0"/>
              <a:t> the pommel of his </a:t>
            </a:r>
            <a:r>
              <a:rPr lang="en-US" dirty="0" err="1" smtClean="0"/>
              <a:t>gladius</a:t>
            </a:r>
            <a:r>
              <a:rPr lang="en-US" dirty="0" smtClean="0"/>
              <a:t> is visible near the wrist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0"/>
            <a:ext cx="8929750" cy="369332"/>
          </a:xfrm>
          <a:prstGeom prst="rect">
            <a:avLst/>
          </a:prstGeom>
          <a:noFill/>
        </p:spPr>
        <p:txBody>
          <a:bodyPr wrap="square" rtlCol="0">
            <a:spAutoFit/>
          </a:bodyPr>
          <a:lstStyle/>
          <a:p>
            <a:r>
              <a:rPr lang="en-US" b="1" dirty="0" err="1" smtClean="0"/>
              <a:t>Templum</a:t>
            </a:r>
            <a:r>
              <a:rPr lang="en-US" b="1" dirty="0" smtClean="0"/>
              <a:t> </a:t>
            </a:r>
            <a:r>
              <a:rPr lang="en-US" b="1" dirty="0" err="1" smtClean="0"/>
              <a:t>Gentis</a:t>
            </a:r>
            <a:r>
              <a:rPr lang="en-US" b="1" dirty="0" smtClean="0"/>
              <a:t> </a:t>
            </a:r>
            <a:r>
              <a:rPr lang="en-US" b="1" dirty="0" err="1" smtClean="0"/>
              <a:t>Flaviae</a:t>
            </a:r>
            <a:endParaRPr lang="cs-CZ" b="1" dirty="0" smtClean="0"/>
          </a:p>
        </p:txBody>
      </p:sp>
      <p:pic>
        <p:nvPicPr>
          <p:cNvPr id="4" name="Obrázek 3" descr="mapa quirinal viminal.jpg"/>
          <p:cNvPicPr>
            <a:picLocks noChangeAspect="1"/>
          </p:cNvPicPr>
          <p:nvPr/>
        </p:nvPicPr>
        <p:blipFill>
          <a:blip r:embed="rId2"/>
          <a:stretch>
            <a:fillRect/>
          </a:stretch>
        </p:blipFill>
        <p:spPr>
          <a:xfrm>
            <a:off x="3143240" y="71413"/>
            <a:ext cx="5862330" cy="5005797"/>
          </a:xfrm>
          <a:prstGeom prst="rect">
            <a:avLst/>
          </a:prstGeom>
        </p:spPr>
      </p:pic>
      <p:sp>
        <p:nvSpPr>
          <p:cNvPr id="5" name="TextovéPole 4"/>
          <p:cNvSpPr txBox="1"/>
          <p:nvPr/>
        </p:nvSpPr>
        <p:spPr>
          <a:xfrm>
            <a:off x="0" y="357166"/>
            <a:ext cx="3071802" cy="5693866"/>
          </a:xfrm>
          <a:prstGeom prst="rect">
            <a:avLst/>
          </a:prstGeom>
          <a:noFill/>
        </p:spPr>
        <p:txBody>
          <a:bodyPr wrap="square" rtlCol="0">
            <a:spAutoFit/>
          </a:bodyPr>
          <a:lstStyle/>
          <a:p>
            <a:r>
              <a:rPr lang="en-US" i="1" dirty="0" smtClean="0"/>
              <a:t>Suetonius</a:t>
            </a:r>
            <a:r>
              <a:rPr lang="en-US" dirty="0" smtClean="0"/>
              <a:t>: </a:t>
            </a:r>
            <a:endParaRPr lang="cs-CZ" dirty="0" smtClean="0"/>
          </a:p>
          <a:p>
            <a:r>
              <a:rPr lang="en-US" sz="1600" dirty="0" smtClean="0"/>
              <a:t>“</a:t>
            </a:r>
            <a:r>
              <a:rPr lang="en-US" sz="1600" i="1" dirty="0" smtClean="0"/>
              <a:t>Domitian was born on the ninth day before the </a:t>
            </a:r>
            <a:r>
              <a:rPr lang="en-US" sz="1600" i="1" dirty="0" err="1" smtClean="0"/>
              <a:t>Calendes</a:t>
            </a:r>
            <a:r>
              <a:rPr lang="en-US" sz="1600" i="1" dirty="0" smtClean="0"/>
              <a:t> of November, when his father was a consul… in Pomegranate Street in the 6</a:t>
            </a:r>
            <a:r>
              <a:rPr lang="en-US" sz="1600" i="1" baseline="30000" dirty="0" smtClean="0"/>
              <a:t>th</a:t>
            </a:r>
            <a:r>
              <a:rPr lang="en-US" sz="1600" i="1" dirty="0" smtClean="0"/>
              <a:t> district of the city, in a house that he later converted into the Temple of the </a:t>
            </a:r>
            <a:r>
              <a:rPr lang="en-US" sz="1600" i="1" dirty="0" err="1" smtClean="0"/>
              <a:t>Flavian</a:t>
            </a:r>
            <a:r>
              <a:rPr lang="en-US" sz="1600" i="1" dirty="0" smtClean="0"/>
              <a:t> Gens</a:t>
            </a:r>
            <a:r>
              <a:rPr lang="en-US" sz="1600" dirty="0" smtClean="0"/>
              <a:t>.”</a:t>
            </a:r>
          </a:p>
          <a:p>
            <a:r>
              <a:rPr lang="en-US" dirty="0" smtClean="0"/>
              <a:t>- 12 references to the temple in the sources</a:t>
            </a:r>
            <a:endParaRPr lang="cs-CZ" dirty="0" smtClean="0"/>
          </a:p>
          <a:p>
            <a:endParaRPr lang="cs-CZ" dirty="0" smtClean="0"/>
          </a:p>
          <a:p>
            <a:pPr>
              <a:buFontTx/>
              <a:buChar char="-"/>
            </a:pPr>
            <a:r>
              <a:rPr lang="en-US" dirty="0" smtClean="0"/>
              <a:t>the house  was on the Quirinal hill, Vespasian moved here his house, 6</a:t>
            </a:r>
            <a:r>
              <a:rPr lang="en-US" baseline="30000" dirty="0" smtClean="0"/>
              <a:t>th</a:t>
            </a:r>
            <a:r>
              <a:rPr lang="en-US" dirty="0" smtClean="0"/>
              <a:t> Roman region </a:t>
            </a:r>
          </a:p>
          <a:p>
            <a:pPr>
              <a:buFontTx/>
              <a:buChar char="-"/>
            </a:pPr>
            <a:endParaRPr lang="en-US" dirty="0" smtClean="0"/>
          </a:p>
          <a:p>
            <a:r>
              <a:rPr lang="it-IT" u="sng" dirty="0" smtClean="0"/>
              <a:t>Fragments: </a:t>
            </a:r>
          </a:p>
          <a:p>
            <a:r>
              <a:rPr lang="it-IT" dirty="0" smtClean="0"/>
              <a:t>a) Piazza della republica (north side) – the relief with flamen</a:t>
            </a:r>
            <a:endParaRPr lang="cs-CZ" dirty="0" smtClean="0"/>
          </a:p>
          <a:p>
            <a:pPr>
              <a:buFontTx/>
              <a:buChar char="-"/>
            </a:pPr>
            <a:endParaRPr lang="en-US" dirty="0" smtClean="0"/>
          </a:p>
          <a:p>
            <a:endParaRPr lang="cs-CZ" dirty="0"/>
          </a:p>
        </p:txBody>
      </p:sp>
      <p:sp>
        <p:nvSpPr>
          <p:cNvPr id="6" name="TextovéPole 5"/>
          <p:cNvSpPr txBox="1"/>
          <p:nvPr/>
        </p:nvSpPr>
        <p:spPr>
          <a:xfrm>
            <a:off x="0" y="5380672"/>
            <a:ext cx="9144000" cy="1477328"/>
          </a:xfrm>
          <a:prstGeom prst="rect">
            <a:avLst/>
          </a:prstGeom>
          <a:noFill/>
        </p:spPr>
        <p:txBody>
          <a:bodyPr wrap="square" rtlCol="0">
            <a:spAutoFit/>
          </a:bodyPr>
          <a:lstStyle/>
          <a:p>
            <a:r>
              <a:rPr lang="en-US" dirty="0" smtClean="0"/>
              <a:t>b) </a:t>
            </a:r>
            <a:r>
              <a:rPr lang="en-US" dirty="0" err="1" smtClean="0"/>
              <a:t>Ministero</a:t>
            </a:r>
            <a:r>
              <a:rPr lang="en-US" dirty="0" smtClean="0"/>
              <a:t> </a:t>
            </a:r>
            <a:r>
              <a:rPr lang="en-US" dirty="0" err="1" smtClean="0"/>
              <a:t>delle</a:t>
            </a:r>
            <a:r>
              <a:rPr lang="en-US" dirty="0" smtClean="0"/>
              <a:t> </a:t>
            </a:r>
            <a:r>
              <a:rPr lang="en-US" dirty="0" err="1" smtClean="0"/>
              <a:t>Finanze</a:t>
            </a:r>
            <a:r>
              <a:rPr lang="en-US" dirty="0" smtClean="0"/>
              <a:t> e </a:t>
            </a:r>
            <a:r>
              <a:rPr lang="en-US" dirty="0" err="1" smtClean="0"/>
              <a:t>dell’Economia</a:t>
            </a:r>
            <a:r>
              <a:rPr lang="en-US" dirty="0" smtClean="0"/>
              <a:t> –  a colossal head of Titus , found in 1872 – known facial features of Titus, but not an official portrait type</a:t>
            </a:r>
          </a:p>
          <a:p>
            <a:pPr>
              <a:buFontTx/>
              <a:buChar char="-"/>
            </a:pPr>
            <a:r>
              <a:rPr lang="en-US" dirty="0" smtClean="0"/>
              <a:t> contrast: smooth surface of the face, strong </a:t>
            </a:r>
            <a:r>
              <a:rPr lang="en-US" dirty="0" err="1" smtClean="0"/>
              <a:t>contourism</a:t>
            </a:r>
            <a:r>
              <a:rPr lang="en-US" dirty="0" smtClean="0"/>
              <a:t> of the hair (drilled), possibly a cult statue inside the temple, an acrolith</a:t>
            </a:r>
          </a:p>
          <a:p>
            <a:pPr>
              <a:buFontTx/>
              <a:buChar char="-"/>
            </a:pPr>
            <a:r>
              <a:rPr lang="en-US" dirty="0" smtClean="0"/>
              <a:t> now in Naples – exchange for some fragments of the </a:t>
            </a:r>
            <a:r>
              <a:rPr lang="en-US" dirty="0" err="1" smtClean="0"/>
              <a:t>Acta</a:t>
            </a:r>
            <a:r>
              <a:rPr lang="en-US" dirty="0" smtClean="0"/>
              <a:t> </a:t>
            </a:r>
            <a:r>
              <a:rPr lang="en-US" dirty="0" err="1" smtClean="0"/>
              <a:t>Fratrum</a:t>
            </a:r>
            <a:r>
              <a:rPr lang="en-US" dirty="0" smtClean="0"/>
              <a:t> </a:t>
            </a:r>
            <a:r>
              <a:rPr lang="en-US" dirty="0" err="1" smtClean="0"/>
              <a:t>Arvalium</a:t>
            </a:r>
            <a:endParaRPr lang="cs-CZ" dirty="0"/>
          </a:p>
        </p:txBody>
      </p:sp>
      <p:sp>
        <p:nvSpPr>
          <p:cNvPr id="7" name="Obdélník 6"/>
          <p:cNvSpPr/>
          <p:nvPr/>
        </p:nvSpPr>
        <p:spPr>
          <a:xfrm>
            <a:off x="4714876" y="0"/>
            <a:ext cx="1500198" cy="6429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3214678" y="1071546"/>
            <a:ext cx="642942" cy="1285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071802" y="214290"/>
            <a:ext cx="6072198" cy="2862322"/>
          </a:xfrm>
          <a:prstGeom prst="rect">
            <a:avLst/>
          </a:prstGeom>
        </p:spPr>
        <p:txBody>
          <a:bodyPr wrap="square">
            <a:spAutoFit/>
          </a:bodyPr>
          <a:lstStyle/>
          <a:p>
            <a:r>
              <a:rPr lang="en-US" b="1" dirty="0" smtClean="0"/>
              <a:t>8. Relief Fragment with Female Head</a:t>
            </a:r>
          </a:p>
          <a:p>
            <a:pPr>
              <a:buFontTx/>
              <a:buChar char="-"/>
            </a:pPr>
            <a:r>
              <a:rPr lang="en-US" dirty="0" smtClean="0"/>
              <a:t> this little head is worked almost in the round and is shown in three-quarter view</a:t>
            </a:r>
          </a:p>
          <a:p>
            <a:pPr>
              <a:buFontTx/>
              <a:buChar char="-"/>
            </a:pPr>
            <a:r>
              <a:rPr lang="en-US" dirty="0" smtClean="0"/>
              <a:t>The hairstyle, with center part and soft curls gathered at the nape of the neck, is completed by a garland. </a:t>
            </a:r>
          </a:p>
          <a:p>
            <a:r>
              <a:rPr lang="en-US" dirty="0" smtClean="0"/>
              <a:t>- in this head one can recognize a representation of Victory, who frequently appears in scenes of a military-commemorative character (the Arch of Titus, the Palazzo </a:t>
            </a:r>
            <a:r>
              <a:rPr lang="en-US" dirty="0" err="1" smtClean="0"/>
              <a:t>della</a:t>
            </a:r>
            <a:r>
              <a:rPr lang="en-US" dirty="0" smtClean="0"/>
              <a:t> </a:t>
            </a:r>
            <a:r>
              <a:rPr lang="en-US" dirty="0" err="1" smtClean="0"/>
              <a:t>Cancelleria</a:t>
            </a:r>
            <a:r>
              <a:rPr lang="en-US" dirty="0" smtClean="0"/>
              <a:t>, and the Arch of Trajan at </a:t>
            </a:r>
            <a:r>
              <a:rPr lang="en-US" dirty="0" err="1" smtClean="0"/>
              <a:t>Beneventum</a:t>
            </a:r>
            <a:r>
              <a:rPr lang="en-US" dirty="0" smtClean="0"/>
              <a:t>)</a:t>
            </a:r>
          </a:p>
          <a:p>
            <a:endParaRPr lang="en-US" dirty="0"/>
          </a:p>
        </p:txBody>
      </p:sp>
      <p:pic>
        <p:nvPicPr>
          <p:cNvPr id="62466" name="Picture 2" descr="Female head"/>
          <p:cNvPicPr>
            <a:picLocks noChangeAspect="1" noChangeArrowheads="1"/>
          </p:cNvPicPr>
          <p:nvPr/>
        </p:nvPicPr>
        <p:blipFill>
          <a:blip r:embed="rId2"/>
          <a:srcRect/>
          <a:stretch>
            <a:fillRect/>
          </a:stretch>
        </p:blipFill>
        <p:spPr bwMode="auto">
          <a:xfrm>
            <a:off x="500034" y="0"/>
            <a:ext cx="2449286" cy="3429000"/>
          </a:xfrm>
          <a:prstGeom prst="rect">
            <a:avLst/>
          </a:prstGeom>
          <a:noFill/>
        </p:spPr>
      </p:pic>
      <p:pic>
        <p:nvPicPr>
          <p:cNvPr id="4" name="Picture 2" descr="MNR 310259"/>
          <p:cNvPicPr>
            <a:picLocks noChangeAspect="1" noChangeArrowheads="1"/>
          </p:cNvPicPr>
          <p:nvPr/>
        </p:nvPicPr>
        <p:blipFill>
          <a:blip r:embed="rId3"/>
          <a:srcRect/>
          <a:stretch>
            <a:fillRect/>
          </a:stretch>
        </p:blipFill>
        <p:spPr bwMode="auto">
          <a:xfrm>
            <a:off x="500034" y="3632428"/>
            <a:ext cx="2428893" cy="3225572"/>
          </a:xfrm>
          <a:prstGeom prst="rect">
            <a:avLst/>
          </a:prstGeom>
          <a:noFill/>
        </p:spPr>
      </p:pic>
      <p:sp>
        <p:nvSpPr>
          <p:cNvPr id="5" name="Obdélník 4"/>
          <p:cNvSpPr/>
          <p:nvPr/>
        </p:nvSpPr>
        <p:spPr>
          <a:xfrm>
            <a:off x="3071802" y="4071942"/>
            <a:ext cx="6072198" cy="1477328"/>
          </a:xfrm>
          <a:prstGeom prst="rect">
            <a:avLst/>
          </a:prstGeom>
        </p:spPr>
        <p:txBody>
          <a:bodyPr wrap="square">
            <a:spAutoFit/>
          </a:bodyPr>
          <a:lstStyle/>
          <a:p>
            <a:r>
              <a:rPr lang="en-US" b="1" dirty="0" smtClean="0"/>
              <a:t>9. Relief Fragment with the Profile of a Male Head</a:t>
            </a:r>
          </a:p>
          <a:p>
            <a:pPr>
              <a:buFontTx/>
              <a:buChar char="-"/>
            </a:pPr>
            <a:r>
              <a:rPr lang="en-US" dirty="0" smtClean="0"/>
              <a:t> left profile of a young man with idealized features</a:t>
            </a:r>
          </a:p>
          <a:p>
            <a:pPr>
              <a:buFontTx/>
              <a:buChar char="-"/>
            </a:pPr>
            <a:r>
              <a:rPr lang="en-US" dirty="0" smtClean="0"/>
              <a:t> the very close comparison with the figure who represents the </a:t>
            </a:r>
            <a:r>
              <a:rPr lang="en-US" i="1" dirty="0" smtClean="0"/>
              <a:t>Genius </a:t>
            </a:r>
            <a:r>
              <a:rPr lang="en-US" i="1" dirty="0" err="1" smtClean="0"/>
              <a:t>Populi</a:t>
            </a:r>
            <a:r>
              <a:rPr lang="en-US" i="1" dirty="0" smtClean="0"/>
              <a:t> Romani</a:t>
            </a:r>
            <a:r>
              <a:rPr lang="en-US" dirty="0" smtClean="0"/>
              <a:t> on one of the </a:t>
            </a:r>
            <a:r>
              <a:rPr lang="en-US" dirty="0" err="1" smtClean="0"/>
              <a:t>Cancelleria</a:t>
            </a:r>
            <a:r>
              <a:rPr lang="en-US" dirty="0" smtClean="0"/>
              <a:t> relief panels - - - ought to be recognized as the same personification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KM 2425"/>
          <p:cNvPicPr>
            <a:picLocks noChangeAspect="1" noChangeArrowheads="1"/>
          </p:cNvPicPr>
          <p:nvPr/>
        </p:nvPicPr>
        <p:blipFill>
          <a:blip r:embed="rId2"/>
          <a:srcRect/>
          <a:stretch>
            <a:fillRect/>
          </a:stretch>
        </p:blipFill>
        <p:spPr bwMode="auto">
          <a:xfrm>
            <a:off x="1" y="0"/>
            <a:ext cx="3004379" cy="3214686"/>
          </a:xfrm>
          <a:prstGeom prst="rect">
            <a:avLst/>
          </a:prstGeom>
          <a:noFill/>
        </p:spPr>
      </p:pic>
      <p:pic>
        <p:nvPicPr>
          <p:cNvPr id="64518" name="Picture 6" descr="Vespasian"/>
          <p:cNvPicPr>
            <a:picLocks noChangeAspect="1" noChangeArrowheads="1"/>
          </p:cNvPicPr>
          <p:nvPr/>
        </p:nvPicPr>
        <p:blipFill>
          <a:blip r:embed="rId3"/>
          <a:srcRect b="5882"/>
          <a:stretch>
            <a:fillRect/>
          </a:stretch>
        </p:blipFill>
        <p:spPr bwMode="auto">
          <a:xfrm>
            <a:off x="214282" y="3357538"/>
            <a:ext cx="2606927" cy="3500462"/>
          </a:xfrm>
          <a:prstGeom prst="rect">
            <a:avLst/>
          </a:prstGeom>
          <a:noFill/>
        </p:spPr>
      </p:pic>
      <p:sp>
        <p:nvSpPr>
          <p:cNvPr id="6" name="Obdélník 5"/>
          <p:cNvSpPr/>
          <p:nvPr/>
        </p:nvSpPr>
        <p:spPr>
          <a:xfrm>
            <a:off x="3000364" y="428604"/>
            <a:ext cx="6143636" cy="1477328"/>
          </a:xfrm>
          <a:prstGeom prst="rect">
            <a:avLst/>
          </a:prstGeom>
        </p:spPr>
        <p:txBody>
          <a:bodyPr wrap="square">
            <a:spAutoFit/>
          </a:bodyPr>
          <a:lstStyle/>
          <a:p>
            <a:r>
              <a:rPr lang="en-US" b="1" dirty="0" smtClean="0"/>
              <a:t>10. Profile Head of a Soldier in Relief</a:t>
            </a:r>
          </a:p>
          <a:p>
            <a:endParaRPr lang="en-US" b="1" dirty="0" smtClean="0"/>
          </a:p>
          <a:p>
            <a:pPr>
              <a:buFontTx/>
              <a:buChar char="-"/>
            </a:pPr>
            <a:r>
              <a:rPr lang="en-US" dirty="0" smtClean="0"/>
              <a:t> the soldier's head, in low relief, is shown in right profile wearing a helmet with cheek guards, brow-plate, and crest </a:t>
            </a:r>
          </a:p>
          <a:p>
            <a:pPr>
              <a:buFontTx/>
              <a:buChar char="-"/>
            </a:pPr>
            <a:r>
              <a:rPr lang="en-US" dirty="0" smtClean="0"/>
              <a:t> the cheek guard bears a decorative scroll in low relief </a:t>
            </a:r>
          </a:p>
        </p:txBody>
      </p:sp>
      <p:sp>
        <p:nvSpPr>
          <p:cNvPr id="7" name="TextovéPole 6"/>
          <p:cNvSpPr txBox="1"/>
          <p:nvPr/>
        </p:nvSpPr>
        <p:spPr>
          <a:xfrm>
            <a:off x="2857488" y="3786190"/>
            <a:ext cx="6286512" cy="2031325"/>
          </a:xfrm>
          <a:prstGeom prst="rect">
            <a:avLst/>
          </a:prstGeom>
          <a:noFill/>
        </p:spPr>
        <p:txBody>
          <a:bodyPr wrap="square" rtlCol="0">
            <a:spAutoFit/>
          </a:bodyPr>
          <a:lstStyle/>
          <a:p>
            <a:r>
              <a:rPr lang="en-US" b="1" dirty="0" smtClean="0"/>
              <a:t>12. Head in Relief of Vespasian Wearing the </a:t>
            </a:r>
            <a:r>
              <a:rPr lang="en-US" b="1" i="1" dirty="0" smtClean="0"/>
              <a:t>Corona </a:t>
            </a:r>
            <a:r>
              <a:rPr lang="en-US" b="1" i="1" dirty="0" err="1" smtClean="0"/>
              <a:t>Civica</a:t>
            </a:r>
            <a:endParaRPr lang="en-US" dirty="0" smtClean="0"/>
          </a:p>
          <a:p>
            <a:pPr>
              <a:buFontTx/>
              <a:buChar char="-"/>
            </a:pPr>
            <a:r>
              <a:rPr lang="en-US" dirty="0" smtClean="0"/>
              <a:t>Vespasian appears as an idealized aging man with furrowed cheeks, sagging flesh, and crow's feet at the corners of his eyes. - - his lips curve into a slight smile</a:t>
            </a:r>
          </a:p>
          <a:p>
            <a:pPr>
              <a:buFontTx/>
              <a:buChar char="-"/>
            </a:pPr>
            <a:r>
              <a:rPr lang="en-US" dirty="0" smtClean="0"/>
              <a:t> an expression of remote benevolence</a:t>
            </a:r>
          </a:p>
          <a:p>
            <a:pPr>
              <a:buFontTx/>
              <a:buChar char="-"/>
            </a:pPr>
            <a:r>
              <a:rPr lang="en-US" i="1" dirty="0" smtClean="0"/>
              <a:t> </a:t>
            </a:r>
            <a:r>
              <a:rPr lang="en-US" dirty="0" smtClean="0"/>
              <a:t>he wears </a:t>
            </a:r>
            <a:r>
              <a:rPr lang="en-US" i="1" dirty="0" smtClean="0"/>
              <a:t>corona </a:t>
            </a:r>
            <a:r>
              <a:rPr lang="en-US" i="1" dirty="0" err="1" smtClean="0"/>
              <a:t>civica</a:t>
            </a:r>
            <a:r>
              <a:rPr lang="en-US" dirty="0" smtClean="0"/>
              <a:t> </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KM 2424"/>
          <p:cNvPicPr>
            <a:picLocks noChangeAspect="1" noChangeArrowheads="1"/>
          </p:cNvPicPr>
          <p:nvPr/>
        </p:nvPicPr>
        <p:blipFill>
          <a:blip r:embed="rId2"/>
          <a:srcRect/>
          <a:stretch>
            <a:fillRect/>
          </a:stretch>
        </p:blipFill>
        <p:spPr bwMode="auto">
          <a:xfrm>
            <a:off x="0" y="0"/>
            <a:ext cx="2857500" cy="3609976"/>
          </a:xfrm>
          <a:prstGeom prst="rect">
            <a:avLst/>
          </a:prstGeom>
          <a:noFill/>
        </p:spPr>
      </p:pic>
      <p:pic>
        <p:nvPicPr>
          <p:cNvPr id="65540" name="Picture 4" descr="KM 2427"/>
          <p:cNvPicPr>
            <a:picLocks noChangeAspect="1" noChangeArrowheads="1"/>
          </p:cNvPicPr>
          <p:nvPr/>
        </p:nvPicPr>
        <p:blipFill>
          <a:blip r:embed="rId3"/>
          <a:srcRect/>
          <a:stretch>
            <a:fillRect/>
          </a:stretch>
        </p:blipFill>
        <p:spPr bwMode="auto">
          <a:xfrm>
            <a:off x="-1" y="3929066"/>
            <a:ext cx="4066469" cy="2643206"/>
          </a:xfrm>
          <a:prstGeom prst="rect">
            <a:avLst/>
          </a:prstGeom>
          <a:noFill/>
        </p:spPr>
      </p:pic>
      <p:sp>
        <p:nvSpPr>
          <p:cNvPr id="4" name="Obdélník 3"/>
          <p:cNvSpPr/>
          <p:nvPr/>
        </p:nvSpPr>
        <p:spPr>
          <a:xfrm>
            <a:off x="2928926" y="0"/>
            <a:ext cx="6215074" cy="3693319"/>
          </a:xfrm>
          <a:prstGeom prst="rect">
            <a:avLst/>
          </a:prstGeom>
        </p:spPr>
        <p:txBody>
          <a:bodyPr wrap="square">
            <a:spAutoFit/>
          </a:bodyPr>
          <a:lstStyle/>
          <a:p>
            <a:r>
              <a:rPr lang="en-US" b="1" dirty="0" smtClean="0"/>
              <a:t>13. Fragment of an Entablature</a:t>
            </a:r>
          </a:p>
          <a:p>
            <a:pPr>
              <a:buFontTx/>
              <a:buChar char="-"/>
            </a:pPr>
            <a:r>
              <a:rPr lang="en-US" dirty="0" smtClean="0"/>
              <a:t> the somewhat concave </a:t>
            </a:r>
            <a:r>
              <a:rPr lang="en-US" i="1" dirty="0" err="1" smtClean="0"/>
              <a:t>sima</a:t>
            </a:r>
            <a:r>
              <a:rPr lang="en-US" dirty="0" smtClean="0"/>
              <a:t> at the top of the piece bears the profile of a seated griffin in low relief</a:t>
            </a:r>
          </a:p>
          <a:p>
            <a:pPr>
              <a:buFontTx/>
              <a:buChar char="-"/>
            </a:pPr>
            <a:r>
              <a:rPr lang="en-US" dirty="0" smtClean="0"/>
              <a:t> beneath the </a:t>
            </a:r>
            <a:r>
              <a:rPr lang="en-US" dirty="0" err="1" smtClean="0"/>
              <a:t>sima</a:t>
            </a:r>
            <a:r>
              <a:rPr lang="en-US" dirty="0" smtClean="0"/>
              <a:t> are the broken remains of a projecting cornice, followed by a beaded astragal, an </a:t>
            </a:r>
            <a:r>
              <a:rPr lang="en-US" dirty="0" err="1" smtClean="0"/>
              <a:t>ovolo</a:t>
            </a:r>
            <a:r>
              <a:rPr lang="en-US" dirty="0" smtClean="0"/>
              <a:t> with broad pendant leaves, dentils with indented centers, another beaded astragal, a smaller </a:t>
            </a:r>
            <a:r>
              <a:rPr lang="en-US" dirty="0" err="1" smtClean="0"/>
              <a:t>ovolo</a:t>
            </a:r>
            <a:r>
              <a:rPr lang="en-US" dirty="0" smtClean="0"/>
              <a:t> with pendant leaves, and a fillet covered with broader pendant leaves</a:t>
            </a:r>
          </a:p>
          <a:p>
            <a:pPr>
              <a:buFontTx/>
              <a:buChar char="-"/>
            </a:pPr>
            <a:r>
              <a:rPr lang="en-US" dirty="0" smtClean="0"/>
              <a:t> below these is a frieze with opposed lion griffins</a:t>
            </a:r>
          </a:p>
          <a:p>
            <a:r>
              <a:rPr lang="en-US" dirty="0" smtClean="0"/>
              <a:t>- parallels for individual elements of the unusual decorative forms of these pieces can be found in structures datable to the late </a:t>
            </a:r>
            <a:r>
              <a:rPr lang="en-US" dirty="0" err="1" smtClean="0"/>
              <a:t>Flavian</a:t>
            </a:r>
            <a:r>
              <a:rPr lang="en-US" dirty="0" smtClean="0"/>
              <a:t> and early </a:t>
            </a:r>
            <a:r>
              <a:rPr lang="en-US" dirty="0" err="1" smtClean="0"/>
              <a:t>Trajanic</a:t>
            </a:r>
            <a:r>
              <a:rPr lang="en-US" dirty="0" smtClean="0"/>
              <a:t> periods. </a:t>
            </a:r>
          </a:p>
          <a:p>
            <a:endParaRPr lang="en-US" b="1" dirty="0"/>
          </a:p>
        </p:txBody>
      </p:sp>
      <p:sp>
        <p:nvSpPr>
          <p:cNvPr id="5" name="Obdélník 4"/>
          <p:cNvSpPr/>
          <p:nvPr/>
        </p:nvSpPr>
        <p:spPr>
          <a:xfrm>
            <a:off x="4071934" y="3929066"/>
            <a:ext cx="5072066" cy="2308324"/>
          </a:xfrm>
          <a:prstGeom prst="rect">
            <a:avLst/>
          </a:prstGeom>
        </p:spPr>
        <p:txBody>
          <a:bodyPr wrap="square">
            <a:spAutoFit/>
          </a:bodyPr>
          <a:lstStyle/>
          <a:p>
            <a:r>
              <a:rPr lang="en-US" b="1" dirty="0" smtClean="0"/>
              <a:t>14. Fragment of an Entablature</a:t>
            </a:r>
          </a:p>
          <a:p>
            <a:pPr>
              <a:buFontTx/>
              <a:buChar char="-"/>
            </a:pPr>
            <a:r>
              <a:rPr lang="en-US" dirty="0" smtClean="0"/>
              <a:t>the same sequence of decorative elements as the previous piece except for the </a:t>
            </a:r>
            <a:r>
              <a:rPr lang="en-US" i="1" dirty="0" smtClean="0"/>
              <a:t>cyma recta </a:t>
            </a:r>
            <a:r>
              <a:rPr lang="en-US" dirty="0" smtClean="0"/>
              <a:t>of leaves pointed upward above the upper beaded astragal </a:t>
            </a:r>
          </a:p>
          <a:p>
            <a:r>
              <a:rPr lang="en-US" dirty="0" smtClean="0"/>
              <a:t>- below this astragal are preserved only an </a:t>
            </a:r>
            <a:r>
              <a:rPr lang="en-US" dirty="0" err="1" smtClean="0"/>
              <a:t>ovolo</a:t>
            </a:r>
            <a:r>
              <a:rPr lang="en-US" dirty="0" smtClean="0"/>
              <a:t> with broad pendant leaves, a row of dentils with central indentations, another beaded astragal, and a smaller </a:t>
            </a:r>
            <a:r>
              <a:rPr lang="en-US" dirty="0" err="1" smtClean="0"/>
              <a:t>ovolo</a:t>
            </a:r>
            <a:r>
              <a:rPr lang="en-US" dirty="0" smtClean="0"/>
              <a:t> with pendant leaves.</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Architectural fragment"/>
          <p:cNvPicPr>
            <a:picLocks noChangeAspect="1" noChangeArrowheads="1"/>
          </p:cNvPicPr>
          <p:nvPr/>
        </p:nvPicPr>
        <p:blipFill>
          <a:blip r:embed="rId2"/>
          <a:srcRect/>
          <a:stretch>
            <a:fillRect/>
          </a:stretch>
        </p:blipFill>
        <p:spPr bwMode="auto">
          <a:xfrm>
            <a:off x="-1" y="142852"/>
            <a:ext cx="3770337" cy="2714644"/>
          </a:xfrm>
          <a:prstGeom prst="rect">
            <a:avLst/>
          </a:prstGeom>
          <a:noFill/>
        </p:spPr>
      </p:pic>
      <p:sp>
        <p:nvSpPr>
          <p:cNvPr id="3" name="Obdélník 2"/>
          <p:cNvSpPr/>
          <p:nvPr/>
        </p:nvSpPr>
        <p:spPr>
          <a:xfrm>
            <a:off x="3786181" y="857232"/>
            <a:ext cx="5357819" cy="1200329"/>
          </a:xfrm>
          <a:prstGeom prst="rect">
            <a:avLst/>
          </a:prstGeom>
        </p:spPr>
        <p:txBody>
          <a:bodyPr wrap="square">
            <a:spAutoFit/>
          </a:bodyPr>
          <a:lstStyle/>
          <a:p>
            <a:r>
              <a:rPr lang="en-US" b="1" dirty="0" smtClean="0"/>
              <a:t>15. Fragment of an Ionic or Composite Capital</a:t>
            </a:r>
          </a:p>
          <a:p>
            <a:r>
              <a:rPr lang="en-US" dirty="0" smtClean="0"/>
              <a:t>- the fragment consists of an egg-and-dart band over a bead-and-reel band. </a:t>
            </a:r>
          </a:p>
          <a:p>
            <a:r>
              <a:rPr lang="en-US" dirty="0" smtClean="0"/>
              <a:t>- approximately the upper part of an Ionic </a:t>
            </a:r>
            <a:r>
              <a:rPr lang="en-US" dirty="0" err="1" smtClean="0"/>
              <a:t>columm</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Nude caryatid"/>
          <p:cNvPicPr>
            <a:picLocks noChangeAspect="1" noChangeArrowheads="1"/>
          </p:cNvPicPr>
          <p:nvPr/>
        </p:nvPicPr>
        <p:blipFill>
          <a:blip r:embed="rId2"/>
          <a:srcRect/>
          <a:stretch>
            <a:fillRect/>
          </a:stretch>
        </p:blipFill>
        <p:spPr bwMode="auto">
          <a:xfrm>
            <a:off x="500034" y="285728"/>
            <a:ext cx="3918488" cy="6143668"/>
          </a:xfrm>
          <a:prstGeom prst="rect">
            <a:avLst/>
          </a:prstGeom>
          <a:noFill/>
        </p:spPr>
      </p:pic>
      <p:pic>
        <p:nvPicPr>
          <p:cNvPr id="69636" name="Picture 4" descr="Draped caryatid"/>
          <p:cNvPicPr>
            <a:picLocks noChangeAspect="1" noChangeArrowheads="1"/>
          </p:cNvPicPr>
          <p:nvPr/>
        </p:nvPicPr>
        <p:blipFill>
          <a:blip r:embed="rId3"/>
          <a:srcRect/>
          <a:stretch>
            <a:fillRect/>
          </a:stretch>
        </p:blipFill>
        <p:spPr bwMode="auto">
          <a:xfrm>
            <a:off x="4643438" y="285727"/>
            <a:ext cx="3862093" cy="612644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acrificial procession"/>
          <p:cNvPicPr>
            <a:picLocks noChangeAspect="1" noChangeArrowheads="1"/>
          </p:cNvPicPr>
          <p:nvPr/>
        </p:nvPicPr>
        <p:blipFill>
          <a:blip r:embed="rId2"/>
          <a:srcRect/>
          <a:stretch>
            <a:fillRect/>
          </a:stretch>
        </p:blipFill>
        <p:spPr bwMode="auto">
          <a:xfrm>
            <a:off x="642910" y="357166"/>
            <a:ext cx="7698830" cy="614366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lsa.umich.edu/kelsey/galleries/Exhibits/Empire2/Assets/relief2.jpg"/>
          <p:cNvPicPr>
            <a:picLocks noChangeAspect="1" noChangeArrowheads="1"/>
          </p:cNvPicPr>
          <p:nvPr/>
        </p:nvPicPr>
        <p:blipFill>
          <a:blip r:embed="rId2"/>
          <a:srcRect/>
          <a:stretch>
            <a:fillRect/>
          </a:stretch>
        </p:blipFill>
        <p:spPr bwMode="auto">
          <a:xfrm>
            <a:off x="857224" y="285728"/>
            <a:ext cx="7358114" cy="623968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0"/>
            <a:ext cx="9144000" cy="6463308"/>
          </a:xfrm>
          <a:prstGeom prst="rect">
            <a:avLst/>
          </a:prstGeom>
        </p:spPr>
        <p:txBody>
          <a:bodyPr wrap="square">
            <a:spAutoFit/>
          </a:bodyPr>
          <a:lstStyle/>
          <a:p>
            <a:endParaRPr lang="en-US" dirty="0" smtClean="0"/>
          </a:p>
          <a:p>
            <a:r>
              <a:rPr lang="cs-CZ" dirty="0" err="1" smtClean="0"/>
              <a:t>Function</a:t>
            </a:r>
            <a:r>
              <a:rPr lang="en-US" dirty="0" smtClean="0"/>
              <a:t>:</a:t>
            </a:r>
          </a:p>
          <a:p>
            <a:pPr marL="342900" indent="-342900">
              <a:buAutoNum type="alphaLcParenR"/>
            </a:pPr>
            <a:r>
              <a:rPr lang="en-US" dirty="0" smtClean="0"/>
              <a:t>Political manifesto addressed to the citizens (problems justifying position – dedicated temples)</a:t>
            </a:r>
          </a:p>
          <a:p>
            <a:pPr marL="342900" indent="-342900">
              <a:buFontTx/>
              <a:buAutoNum type="alphaLcParenR"/>
            </a:pPr>
            <a:r>
              <a:rPr lang="en-US" dirty="0" err="1" smtClean="0"/>
              <a:t>Torelli</a:t>
            </a:r>
            <a:r>
              <a:rPr lang="en-US" dirty="0" smtClean="0"/>
              <a:t>: competition – </a:t>
            </a:r>
            <a:r>
              <a:rPr lang="en-US" i="1" dirty="0" err="1" smtClean="0"/>
              <a:t>nomen</a:t>
            </a:r>
            <a:r>
              <a:rPr lang="en-US" i="1" dirty="0" smtClean="0"/>
              <a:t> </a:t>
            </a:r>
            <a:r>
              <a:rPr lang="en-US" i="1" dirty="0" err="1" smtClean="0"/>
              <a:t>Flavian</a:t>
            </a:r>
            <a:r>
              <a:rPr lang="en-US" dirty="0" smtClean="0"/>
              <a:t> as popular as </a:t>
            </a:r>
            <a:r>
              <a:rPr lang="en-US" i="1" dirty="0" err="1" smtClean="0"/>
              <a:t>nomen</a:t>
            </a:r>
            <a:r>
              <a:rPr lang="en-US" i="1" dirty="0" smtClean="0"/>
              <a:t> </a:t>
            </a:r>
            <a:r>
              <a:rPr lang="en-US" i="1" dirty="0" err="1" smtClean="0"/>
              <a:t>Julium</a:t>
            </a:r>
            <a:endParaRPr lang="cs-CZ" i="1" dirty="0" smtClean="0"/>
          </a:p>
          <a:p>
            <a:pPr marL="342900" indent="-342900">
              <a:buAutoNum type="alphaLcParenR"/>
            </a:pPr>
            <a:r>
              <a:rPr lang="en-US" dirty="0" smtClean="0"/>
              <a:t>To legitimate adoptive sons (children of his cousin, his own son died very young, no other children)</a:t>
            </a:r>
          </a:p>
          <a:p>
            <a:pPr lvl="0"/>
            <a:r>
              <a:rPr lang="en-US" dirty="0" smtClean="0"/>
              <a:t>d)   Male caryatids against palm trees – symbol of </a:t>
            </a:r>
            <a:r>
              <a:rPr lang="en-US" i="1" dirty="0" err="1" smtClean="0"/>
              <a:t>Judae</a:t>
            </a:r>
            <a:r>
              <a:rPr lang="en-US" dirty="0" smtClean="0"/>
              <a:t> conquered by the </a:t>
            </a:r>
            <a:r>
              <a:rPr lang="en-US" dirty="0" err="1" smtClean="0"/>
              <a:t>Flavians</a:t>
            </a:r>
            <a:r>
              <a:rPr lang="en-US" dirty="0" smtClean="0"/>
              <a:t>, gained a    + </a:t>
            </a:r>
          </a:p>
          <a:p>
            <a:pPr lvl="0"/>
            <a:r>
              <a:rPr lang="en-US" dirty="0" smtClean="0"/>
              <a:t>       triumph and Vespasian return home</a:t>
            </a:r>
            <a:endParaRPr lang="cs-CZ" dirty="0" smtClean="0"/>
          </a:p>
          <a:p>
            <a:pPr marL="342900" indent="-342900">
              <a:buAutoNum type="alphaLcParenR"/>
            </a:pPr>
            <a:endParaRPr lang="en-US" dirty="0" smtClean="0"/>
          </a:p>
          <a:p>
            <a:pPr marL="342900" indent="-342900">
              <a:buAutoNum type="alphaLcParenR"/>
            </a:pPr>
            <a:endParaRPr lang="en-US" dirty="0" smtClean="0"/>
          </a:p>
          <a:p>
            <a:r>
              <a:rPr lang="en-US" dirty="0" smtClean="0"/>
              <a:t>Collective priests: </a:t>
            </a:r>
          </a:p>
          <a:p>
            <a:r>
              <a:rPr lang="en-US" i="1" dirty="0" err="1" smtClean="0"/>
              <a:t>flamines</a:t>
            </a:r>
            <a:r>
              <a:rPr lang="en-US" dirty="0" smtClean="0"/>
              <a:t> and </a:t>
            </a:r>
            <a:r>
              <a:rPr lang="en-US" i="1" dirty="0" err="1" smtClean="0"/>
              <a:t>sodales</a:t>
            </a:r>
            <a:endParaRPr lang="en-US" i="1" dirty="0" smtClean="0"/>
          </a:p>
          <a:p>
            <a:endParaRPr lang="cs-CZ" i="1" dirty="0" smtClean="0"/>
          </a:p>
          <a:p>
            <a:pPr lvl="0"/>
            <a:r>
              <a:rPr lang="en-US" dirty="0" err="1" smtClean="0"/>
              <a:t>Flamines</a:t>
            </a:r>
            <a:r>
              <a:rPr lang="en-US" dirty="0" smtClean="0"/>
              <a:t> – none, specific for the </a:t>
            </a:r>
            <a:r>
              <a:rPr lang="en-US" dirty="0" err="1" smtClean="0"/>
              <a:t>Flavians</a:t>
            </a:r>
            <a:endParaRPr lang="cs-CZ" dirty="0" smtClean="0"/>
          </a:p>
          <a:p>
            <a:pPr lvl="0"/>
            <a:r>
              <a:rPr lang="en-US" dirty="0" err="1" smtClean="0"/>
              <a:t>Sodales</a:t>
            </a:r>
            <a:r>
              <a:rPr lang="en-US" dirty="0" smtClean="0"/>
              <a:t> – a college of priests created by Tiberius to serve </a:t>
            </a:r>
            <a:r>
              <a:rPr lang="en-US" i="1" dirty="0" err="1" smtClean="0"/>
              <a:t>Divus</a:t>
            </a:r>
            <a:r>
              <a:rPr lang="en-US" i="1" dirty="0" smtClean="0"/>
              <a:t> Augustus </a:t>
            </a:r>
            <a:r>
              <a:rPr lang="en-US" dirty="0" smtClean="0"/>
              <a:t>and the Julian gens, originally 21 members, continued to be important for 3 </a:t>
            </a:r>
            <a:r>
              <a:rPr lang="en-US" dirty="0" err="1" smtClean="0"/>
              <a:t>Flavians</a:t>
            </a:r>
            <a:r>
              <a:rPr lang="en-US" dirty="0" smtClean="0"/>
              <a:t>, they were important – 30 inscriptions (other adjectives – </a:t>
            </a:r>
            <a:r>
              <a:rPr lang="en-US" i="1" dirty="0" err="1" smtClean="0"/>
              <a:t>Flaviales</a:t>
            </a:r>
            <a:r>
              <a:rPr lang="en-US" i="1" dirty="0" smtClean="0"/>
              <a:t>, </a:t>
            </a:r>
            <a:r>
              <a:rPr lang="en-US" i="1" dirty="0" err="1" smtClean="0"/>
              <a:t>Titiales</a:t>
            </a:r>
            <a:r>
              <a:rPr lang="en-US" i="1" dirty="0" smtClean="0"/>
              <a:t>, </a:t>
            </a:r>
            <a:r>
              <a:rPr lang="en-US" i="1" dirty="0" err="1" smtClean="0"/>
              <a:t>Flaviales</a:t>
            </a:r>
            <a:r>
              <a:rPr lang="en-US" i="1" dirty="0" smtClean="0"/>
              <a:t> </a:t>
            </a:r>
            <a:r>
              <a:rPr lang="en-US" i="1" dirty="0" err="1" smtClean="0"/>
              <a:t>Titiales</a:t>
            </a:r>
            <a:r>
              <a:rPr lang="en-US" dirty="0" smtClean="0"/>
              <a:t>)</a:t>
            </a:r>
          </a:p>
          <a:p>
            <a:pPr lvl="0"/>
            <a:endParaRPr lang="en-US" dirty="0" smtClean="0"/>
          </a:p>
          <a:p>
            <a:pPr lvl="0"/>
            <a:endParaRPr lang="cs-CZ" dirty="0" smtClean="0"/>
          </a:p>
          <a:p>
            <a:endParaRPr lang="cs-CZ" dirty="0" smtClean="0"/>
          </a:p>
          <a:p>
            <a:endParaRPr lang="cs-CZ" dirty="0"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0"/>
            <a:ext cx="8229600" cy="1143000"/>
          </a:xfrm>
        </p:spPr>
        <p:txBody>
          <a:bodyPr/>
          <a:lstStyle/>
          <a:p>
            <a:r>
              <a:rPr lang="en-US" dirty="0" smtClean="0"/>
              <a:t>EPHESUS</a:t>
            </a:r>
            <a:endParaRPr lang="cs-CZ" dirty="0"/>
          </a:p>
        </p:txBody>
      </p:sp>
      <p:pic>
        <p:nvPicPr>
          <p:cNvPr id="1026" name="Picture 2" descr="http://www.rondougherty.com/photoalbum/2012/20120518MediterraneanCruiseIndex/20120524/20120524-EphesusAerial.jpg"/>
          <p:cNvPicPr>
            <a:picLocks noChangeAspect="1" noChangeArrowheads="1"/>
          </p:cNvPicPr>
          <p:nvPr/>
        </p:nvPicPr>
        <p:blipFill>
          <a:blip r:embed="rId2"/>
          <a:srcRect/>
          <a:stretch>
            <a:fillRect/>
          </a:stretch>
        </p:blipFill>
        <p:spPr bwMode="auto">
          <a:xfrm>
            <a:off x="1714480" y="1000108"/>
            <a:ext cx="5715000" cy="56007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www.ephesus.us/images/map_ephesus2.jpg"/>
          <p:cNvPicPr>
            <a:picLocks noChangeAspect="1" noChangeArrowheads="1"/>
          </p:cNvPicPr>
          <p:nvPr/>
        </p:nvPicPr>
        <p:blipFill>
          <a:blip r:embed="rId2"/>
          <a:srcRect/>
          <a:stretch>
            <a:fillRect/>
          </a:stretch>
        </p:blipFill>
        <p:spPr bwMode="auto">
          <a:xfrm>
            <a:off x="1000100" y="142852"/>
            <a:ext cx="6991350" cy="3533776"/>
          </a:xfrm>
          <a:prstGeom prst="rect">
            <a:avLst/>
          </a:prstGeom>
          <a:noFill/>
        </p:spPr>
      </p:pic>
      <p:sp>
        <p:nvSpPr>
          <p:cNvPr id="4" name="TextovéPole 3"/>
          <p:cNvSpPr txBox="1"/>
          <p:nvPr/>
        </p:nvSpPr>
        <p:spPr>
          <a:xfrm>
            <a:off x="214250" y="3714752"/>
            <a:ext cx="8929750" cy="2862322"/>
          </a:xfrm>
          <a:prstGeom prst="rect">
            <a:avLst/>
          </a:prstGeom>
          <a:noFill/>
        </p:spPr>
        <p:txBody>
          <a:bodyPr wrap="square" rtlCol="0">
            <a:spAutoFit/>
          </a:bodyPr>
          <a:lstStyle/>
          <a:p>
            <a:r>
              <a:rPr lang="en-US" u="sng" dirty="0" smtClean="0"/>
              <a:t>Strabo, Pausanias</a:t>
            </a:r>
            <a:r>
              <a:rPr lang="en-US" dirty="0" smtClean="0"/>
              <a:t>:</a:t>
            </a:r>
          </a:p>
          <a:p>
            <a:r>
              <a:rPr lang="en-US" dirty="0" smtClean="0"/>
              <a:t>10th century B.C the story of the settlement: </a:t>
            </a:r>
            <a:r>
              <a:rPr lang="en-US" i="1" dirty="0" err="1" smtClean="0"/>
              <a:t>Androklos</a:t>
            </a:r>
            <a:r>
              <a:rPr lang="en-US" i="1" dirty="0" smtClean="0"/>
              <a:t>, son of </a:t>
            </a:r>
            <a:r>
              <a:rPr lang="en-US" i="1" dirty="0" err="1" smtClean="0"/>
              <a:t>Kodros</a:t>
            </a:r>
            <a:r>
              <a:rPr lang="en-US" i="1" dirty="0" smtClean="0"/>
              <a:t> (the King of Athens), and his friends who were about to migrate to Anatolia, could not decide on the location of the new city they were going to establish. They consulted the oracle of Apollo, which told them to establish their new city at the location which would be indicated by fish and a boar. </a:t>
            </a:r>
            <a:r>
              <a:rPr lang="en-US" i="1" dirty="0" err="1" smtClean="0"/>
              <a:t>Androklos</a:t>
            </a:r>
            <a:r>
              <a:rPr lang="en-US" i="1" dirty="0" smtClean="0"/>
              <a:t> and his friends who came to the region wanted to cook fish, but the fish they were frying jumped off the pan, scattering flames that set the dry bushes on fire. A boar ran out of the burning bushes and </a:t>
            </a:r>
            <a:r>
              <a:rPr lang="en-US" i="1" dirty="0" err="1" smtClean="0"/>
              <a:t>Androklos</a:t>
            </a:r>
            <a:r>
              <a:rPr lang="en-US" i="1" dirty="0" smtClean="0"/>
              <a:t> started to chase the boar, caught it and killed it. Convinced that the prophesy of the oracle had come true, </a:t>
            </a:r>
            <a:r>
              <a:rPr lang="en-US" i="1" dirty="0" err="1" smtClean="0"/>
              <a:t>Androklos</a:t>
            </a:r>
            <a:r>
              <a:rPr lang="en-US" i="1" dirty="0" smtClean="0"/>
              <a:t> and his friends established their new city in this location. </a:t>
            </a:r>
            <a:endParaRPr lang="cs-CZ"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emplum gentis flaviae titus statue.jpg"/>
          <p:cNvPicPr>
            <a:picLocks noChangeAspect="1"/>
          </p:cNvPicPr>
          <p:nvPr/>
        </p:nvPicPr>
        <p:blipFill>
          <a:blip r:embed="rId2"/>
          <a:stretch>
            <a:fillRect/>
          </a:stretch>
        </p:blipFill>
        <p:spPr>
          <a:xfrm>
            <a:off x="0" y="357166"/>
            <a:ext cx="5762898" cy="6072206"/>
          </a:xfrm>
          <a:prstGeom prst="rect">
            <a:avLst/>
          </a:prstGeom>
        </p:spPr>
      </p:pic>
      <p:sp>
        <p:nvSpPr>
          <p:cNvPr id="3" name="TextovéPole 2"/>
          <p:cNvSpPr txBox="1"/>
          <p:nvPr/>
        </p:nvSpPr>
        <p:spPr>
          <a:xfrm>
            <a:off x="5857884" y="1714488"/>
            <a:ext cx="3286116" cy="3970318"/>
          </a:xfrm>
          <a:prstGeom prst="rect">
            <a:avLst/>
          </a:prstGeom>
          <a:noFill/>
        </p:spPr>
        <p:txBody>
          <a:bodyPr wrap="square" rtlCol="0">
            <a:spAutoFit/>
          </a:bodyPr>
          <a:lstStyle/>
          <a:p>
            <a:pPr>
              <a:buFontTx/>
              <a:buChar char="-"/>
            </a:pPr>
            <a:r>
              <a:rPr lang="en-US" dirty="0" smtClean="0"/>
              <a:t> found in 1871/1872</a:t>
            </a:r>
          </a:p>
          <a:p>
            <a:pPr>
              <a:buFontTx/>
              <a:buChar char="-"/>
            </a:pPr>
            <a:r>
              <a:rPr lang="en-US" dirty="0" smtClean="0"/>
              <a:t> known facial features of Titus, but not exactly comparable to any official portrait type</a:t>
            </a:r>
          </a:p>
          <a:p>
            <a:pPr>
              <a:buFontTx/>
              <a:buChar char="-"/>
            </a:pPr>
            <a:r>
              <a:rPr lang="en-US" dirty="0" smtClean="0"/>
              <a:t> remarkable: the contrast between the smooth surface of the face and the strong contours of the hair</a:t>
            </a:r>
          </a:p>
          <a:p>
            <a:pPr>
              <a:buFontTx/>
              <a:buChar char="-"/>
            </a:pPr>
            <a:r>
              <a:rPr lang="en-US" dirty="0" smtClean="0"/>
              <a:t> deeply influenced by Domitian’s portrait (could be his posthumous portrait)</a:t>
            </a:r>
          </a:p>
          <a:p>
            <a:pPr>
              <a:buFontTx/>
              <a:buChar char="-"/>
            </a:pPr>
            <a:r>
              <a:rPr lang="en-US" dirty="0" smtClean="0"/>
              <a:t> possible a cult statue of Titus inside the </a:t>
            </a:r>
            <a:r>
              <a:rPr lang="en-US" dirty="0" err="1" smtClean="0"/>
              <a:t>Templum</a:t>
            </a:r>
            <a:r>
              <a:rPr lang="en-US" dirty="0" smtClean="0"/>
              <a:t> </a:t>
            </a:r>
            <a:r>
              <a:rPr lang="en-US" dirty="0" err="1" smtClean="0"/>
              <a:t>Gentis</a:t>
            </a:r>
            <a:r>
              <a:rPr lang="en-US" dirty="0" smtClean="0"/>
              <a:t> </a:t>
            </a:r>
            <a:r>
              <a:rPr lang="en-US" dirty="0" err="1" smtClean="0"/>
              <a:t>Flaviae</a:t>
            </a: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itemaker.umich.edu/late-antiquity/files/ephesosview.jpg"/>
          <p:cNvPicPr>
            <a:picLocks noChangeAspect="1" noChangeArrowheads="1"/>
          </p:cNvPicPr>
          <p:nvPr/>
        </p:nvPicPr>
        <p:blipFill>
          <a:blip r:embed="rId2"/>
          <a:srcRect/>
          <a:stretch>
            <a:fillRect/>
          </a:stretch>
        </p:blipFill>
        <p:spPr bwMode="auto">
          <a:xfrm>
            <a:off x="1" y="1"/>
            <a:ext cx="5357817" cy="4170098"/>
          </a:xfrm>
          <a:prstGeom prst="rect">
            <a:avLst/>
          </a:prstGeom>
          <a:noFill/>
        </p:spPr>
      </p:pic>
      <p:sp>
        <p:nvSpPr>
          <p:cNvPr id="3" name="TextovéPole 2"/>
          <p:cNvSpPr txBox="1"/>
          <p:nvPr/>
        </p:nvSpPr>
        <p:spPr>
          <a:xfrm>
            <a:off x="5500694" y="-71462"/>
            <a:ext cx="3643306" cy="4247317"/>
          </a:xfrm>
          <a:prstGeom prst="rect">
            <a:avLst/>
          </a:prstGeom>
          <a:noFill/>
        </p:spPr>
        <p:txBody>
          <a:bodyPr wrap="square" rtlCol="0">
            <a:spAutoFit/>
          </a:bodyPr>
          <a:lstStyle/>
          <a:p>
            <a:pPr>
              <a:buFontTx/>
              <a:buChar char="-"/>
            </a:pPr>
            <a:r>
              <a:rPr lang="en-US" dirty="0" smtClean="0"/>
              <a:t> the town of </a:t>
            </a:r>
            <a:r>
              <a:rPr lang="en-US" dirty="0" err="1" smtClean="0"/>
              <a:t>Apasas</a:t>
            </a:r>
            <a:r>
              <a:rPr lang="en-US" dirty="0" smtClean="0"/>
              <a:t> under the rule of </a:t>
            </a:r>
            <a:r>
              <a:rPr lang="en-US" dirty="0" err="1" smtClean="0"/>
              <a:t>Ahhiyava</a:t>
            </a:r>
            <a:r>
              <a:rPr lang="en-US" dirty="0" smtClean="0"/>
              <a:t> Kingdom mentioned in the written records of the Hittites of the 14th and 13th centuries B.C</a:t>
            </a:r>
          </a:p>
          <a:p>
            <a:pPr>
              <a:buFontTx/>
              <a:buChar char="-"/>
            </a:pPr>
            <a:r>
              <a:rPr lang="en-US" dirty="0" smtClean="0"/>
              <a:t> a number of the findings on southern slopes of </a:t>
            </a:r>
            <a:r>
              <a:rPr lang="en-US" dirty="0" err="1" smtClean="0"/>
              <a:t>Ayasuluk</a:t>
            </a:r>
            <a:r>
              <a:rPr lang="en-US" dirty="0" smtClean="0"/>
              <a:t> (</a:t>
            </a:r>
            <a:r>
              <a:rPr lang="en-US" dirty="0" err="1" smtClean="0"/>
              <a:t>Selcuk</a:t>
            </a:r>
            <a:r>
              <a:rPr lang="en-US" dirty="0" smtClean="0"/>
              <a:t>) by the Ephesus Museum are dated to second millennium</a:t>
            </a:r>
          </a:p>
          <a:p>
            <a:pPr>
              <a:buFontTx/>
              <a:buChar char="-"/>
            </a:pPr>
            <a:r>
              <a:rPr lang="en-US" dirty="0" smtClean="0"/>
              <a:t> after the fall of Troy, the Thracians started migrating south and settled in Western Anatolia, forming colonies</a:t>
            </a:r>
          </a:p>
          <a:p>
            <a:pPr>
              <a:buFontTx/>
              <a:buChar char="-"/>
            </a:pPr>
            <a:r>
              <a:rPr lang="en-US" dirty="0" smtClean="0"/>
              <a:t> to ensure security, the immigrants preferred to settle on islands near the coast and on peninsulas</a:t>
            </a:r>
            <a:endParaRPr lang="cs-CZ" dirty="0"/>
          </a:p>
        </p:txBody>
      </p:sp>
      <p:sp>
        <p:nvSpPr>
          <p:cNvPr id="4" name="TextovéPole 3"/>
          <p:cNvSpPr txBox="1"/>
          <p:nvPr/>
        </p:nvSpPr>
        <p:spPr>
          <a:xfrm>
            <a:off x="0" y="4071942"/>
            <a:ext cx="9144000" cy="2933760"/>
          </a:xfrm>
          <a:prstGeom prst="rect">
            <a:avLst/>
          </a:prstGeom>
          <a:noFill/>
        </p:spPr>
        <p:txBody>
          <a:bodyPr wrap="square" rtlCol="0">
            <a:spAutoFit/>
          </a:bodyPr>
          <a:lstStyle/>
          <a:p>
            <a:pPr>
              <a:buFontTx/>
              <a:buChar char="-"/>
            </a:pPr>
            <a:r>
              <a:rPr lang="en-US" dirty="0" smtClean="0"/>
              <a:t> the colonization of Ephesus was completed in the 10th century B.C.</a:t>
            </a:r>
          </a:p>
          <a:p>
            <a:pPr>
              <a:buFontTx/>
              <a:buChar char="-"/>
            </a:pPr>
            <a:r>
              <a:rPr lang="en-US" dirty="0" smtClean="0"/>
              <a:t> Ephesus was attacked by the Cimmerians in the 7th century BC but the 6th century BC brought a prosperous period </a:t>
            </a:r>
          </a:p>
          <a:p>
            <a:pPr>
              <a:buFontTx/>
              <a:buChar char="-"/>
            </a:pPr>
            <a:r>
              <a:rPr lang="en-US" dirty="0" smtClean="0"/>
              <a:t> later under the rule of the </a:t>
            </a:r>
            <a:r>
              <a:rPr lang="en-US" dirty="0" err="1" smtClean="0"/>
              <a:t>Lydians</a:t>
            </a:r>
            <a:r>
              <a:rPr lang="en-US" dirty="0" smtClean="0"/>
              <a:t> and then under the Persians, in 334 BC, Alexander the Great captured Ephesus </a:t>
            </a:r>
          </a:p>
          <a:p>
            <a:pPr>
              <a:buFontTx/>
              <a:buChar char="-"/>
            </a:pPr>
            <a:r>
              <a:rPr lang="en-US" dirty="0" smtClean="0"/>
              <a:t> after the death of Alexander - dark days, ruled in 287 BC by </a:t>
            </a:r>
            <a:r>
              <a:rPr lang="en-US" dirty="0" err="1" smtClean="0"/>
              <a:t>Lysimachos</a:t>
            </a:r>
            <a:r>
              <a:rPr lang="en-US" dirty="0" smtClean="0"/>
              <a:t>. </a:t>
            </a:r>
          </a:p>
          <a:p>
            <a:pPr>
              <a:buFontTx/>
              <a:buChar char="-"/>
            </a:pPr>
            <a:r>
              <a:rPr lang="en-US" dirty="0" smtClean="0"/>
              <a:t> later on Ephesus came under the sovereignty of Rome, and Emperor Augustus declared Ephesus a metropolis</a:t>
            </a:r>
          </a:p>
          <a:p>
            <a:pPr>
              <a:buFontTx/>
              <a:buChar char="-"/>
            </a:pPr>
            <a:r>
              <a:rPr lang="en-US" dirty="0" smtClean="0"/>
              <a:t> in the year 262 AD Ephesus was attacked and destroyed by the Goths and after this, it never regained its previous importance.</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Ephesus Map - Tourist Attractions"/>
          <p:cNvPicPr>
            <a:picLocks noChangeAspect="1" noChangeArrowheads="1"/>
          </p:cNvPicPr>
          <p:nvPr/>
        </p:nvPicPr>
        <p:blipFill>
          <a:blip r:embed="rId2"/>
          <a:srcRect l="3512" t="3333" r="6908"/>
          <a:stretch>
            <a:fillRect/>
          </a:stretch>
        </p:blipFill>
        <p:spPr bwMode="auto">
          <a:xfrm>
            <a:off x="142845" y="71414"/>
            <a:ext cx="3929090" cy="4468345"/>
          </a:xfrm>
          <a:prstGeom prst="rect">
            <a:avLst/>
          </a:prstGeom>
          <a:noFill/>
        </p:spPr>
      </p:pic>
      <p:sp>
        <p:nvSpPr>
          <p:cNvPr id="3" name="TextovéPole 2"/>
          <p:cNvSpPr txBox="1"/>
          <p:nvPr/>
        </p:nvSpPr>
        <p:spPr>
          <a:xfrm>
            <a:off x="4357686" y="71414"/>
            <a:ext cx="4786314" cy="5909310"/>
          </a:xfrm>
          <a:prstGeom prst="rect">
            <a:avLst/>
          </a:prstGeom>
          <a:noFill/>
        </p:spPr>
        <p:txBody>
          <a:bodyPr wrap="square" rtlCol="0">
            <a:spAutoFit/>
          </a:bodyPr>
          <a:lstStyle/>
          <a:p>
            <a:r>
              <a:rPr lang="en-US" b="1" dirty="0" smtClean="0"/>
              <a:t>The cult in </a:t>
            </a:r>
            <a:r>
              <a:rPr lang="en-US" b="1" dirty="0" err="1" smtClean="0"/>
              <a:t>Ephesos</a:t>
            </a:r>
            <a:r>
              <a:rPr lang="en-US" dirty="0" smtClean="0"/>
              <a:t>:</a:t>
            </a:r>
          </a:p>
          <a:p>
            <a:pPr>
              <a:buFontTx/>
              <a:buChar char="-"/>
            </a:pPr>
            <a:r>
              <a:rPr lang="en-US" dirty="0" smtClean="0"/>
              <a:t> 4 imperial temples</a:t>
            </a:r>
          </a:p>
          <a:p>
            <a:pPr>
              <a:buFontTx/>
              <a:buChar char="-"/>
            </a:pPr>
            <a:r>
              <a:rPr lang="en-US" dirty="0" smtClean="0"/>
              <a:t> a monumental </a:t>
            </a:r>
            <a:r>
              <a:rPr lang="en-US" dirty="0" err="1" smtClean="0"/>
              <a:t>Antonine</a:t>
            </a:r>
            <a:r>
              <a:rPr lang="en-US" dirty="0" smtClean="0"/>
              <a:t> altar </a:t>
            </a:r>
          </a:p>
          <a:p>
            <a:pPr>
              <a:buFontTx/>
              <a:buChar char="-"/>
            </a:pPr>
            <a:r>
              <a:rPr lang="en-US" dirty="0" smtClean="0"/>
              <a:t> an imperial portico</a:t>
            </a:r>
          </a:p>
          <a:p>
            <a:pPr>
              <a:buFontTx/>
              <a:buChar char="-"/>
            </a:pPr>
            <a:r>
              <a:rPr lang="en-US" dirty="0" smtClean="0"/>
              <a:t> 4 gymnasia associated with the emperor</a:t>
            </a:r>
          </a:p>
          <a:p>
            <a:pPr>
              <a:buFontTx/>
              <a:buChar char="-"/>
            </a:pPr>
            <a:r>
              <a:rPr lang="en-US" dirty="0" smtClean="0"/>
              <a:t> 3 monumental gates – statues of members of Augustus, Trajan, Severus’</a:t>
            </a:r>
            <a:r>
              <a:rPr lang="cs-CZ" dirty="0" smtClean="0"/>
              <a:t> </a:t>
            </a:r>
            <a:r>
              <a:rPr lang="en-US" dirty="0" smtClean="0"/>
              <a:t>family</a:t>
            </a:r>
            <a:endParaRPr lang="cs-CZ" dirty="0" smtClean="0"/>
          </a:p>
          <a:p>
            <a:r>
              <a:rPr lang="en-US" dirty="0" smtClean="0"/>
              <a:t>- number of imperial statues – in buildings, theatre, council house, streets…</a:t>
            </a:r>
            <a:endParaRPr lang="cs-CZ" dirty="0" smtClean="0"/>
          </a:p>
          <a:p>
            <a:pPr>
              <a:buFontTx/>
              <a:buChar char="-"/>
            </a:pPr>
            <a:r>
              <a:rPr lang="en-US" dirty="0" smtClean="0"/>
              <a:t> monumental </a:t>
            </a:r>
            <a:r>
              <a:rPr lang="en-US" dirty="0" err="1" smtClean="0"/>
              <a:t>nympheum</a:t>
            </a:r>
            <a:r>
              <a:rPr lang="en-US" dirty="0" smtClean="0"/>
              <a:t> – life-sized statue of Trajan</a:t>
            </a:r>
          </a:p>
          <a:p>
            <a:pPr>
              <a:buFontTx/>
              <a:buChar char="-"/>
            </a:pPr>
            <a:endParaRPr lang="en-US" dirty="0" smtClean="0"/>
          </a:p>
          <a:p>
            <a:r>
              <a:rPr lang="en-US" dirty="0" smtClean="0"/>
              <a:t>- the city had two dominant, equivalent cults – </a:t>
            </a:r>
            <a:r>
              <a:rPr lang="en-US" dirty="0" err="1" smtClean="0"/>
              <a:t>Ephesian</a:t>
            </a:r>
            <a:r>
              <a:rPr lang="en-US" dirty="0" smtClean="0"/>
              <a:t> Artemis, the Emperors</a:t>
            </a:r>
            <a:endParaRPr lang="cs-CZ" dirty="0" smtClean="0"/>
          </a:p>
          <a:p>
            <a:pPr>
              <a:buFontTx/>
              <a:buChar char="-"/>
            </a:pPr>
            <a:endParaRPr lang="en-US" dirty="0" smtClean="0"/>
          </a:p>
          <a:p>
            <a:pPr marL="342900" indent="-342900"/>
            <a:endParaRPr lang="cs-CZ" dirty="0" smtClean="0"/>
          </a:p>
          <a:p>
            <a:pPr marL="342900" indent="-342900">
              <a:buFontTx/>
              <a:buAutoNum type="alphaLcParenR"/>
            </a:pPr>
            <a:endParaRPr lang="en-US" dirty="0" smtClean="0"/>
          </a:p>
          <a:p>
            <a:pPr marL="342900" indent="-342900">
              <a:buAutoNum type="alphaLcParenR"/>
            </a:pPr>
            <a:endParaRPr lang="cs-CZ" dirty="0" smtClean="0"/>
          </a:p>
          <a:p>
            <a:endParaRPr lang="cs-CZ" dirty="0" smtClean="0"/>
          </a:p>
          <a:p>
            <a:endParaRPr lang="cs-CZ" dirty="0" smtClean="0"/>
          </a:p>
          <a:p>
            <a:endParaRPr lang="cs-CZ" dirty="0"/>
          </a:p>
        </p:txBody>
      </p:sp>
      <p:sp>
        <p:nvSpPr>
          <p:cNvPr id="5" name="Obdélník 4"/>
          <p:cNvSpPr/>
          <p:nvPr/>
        </p:nvSpPr>
        <p:spPr>
          <a:xfrm>
            <a:off x="2786050" y="3500438"/>
            <a:ext cx="1357322" cy="107157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0" y="4500570"/>
            <a:ext cx="9286908" cy="2585323"/>
          </a:xfrm>
          <a:prstGeom prst="rect">
            <a:avLst/>
          </a:prstGeom>
          <a:noFill/>
        </p:spPr>
        <p:txBody>
          <a:bodyPr wrap="square" rtlCol="0">
            <a:spAutoFit/>
          </a:bodyPr>
          <a:lstStyle/>
          <a:p>
            <a:pPr marL="342900" indent="-342900">
              <a:buAutoNum type="arabicPeriod"/>
            </a:pPr>
            <a:r>
              <a:rPr lang="en-US" b="1" dirty="0" smtClean="0"/>
              <a:t>Porticoes</a:t>
            </a:r>
            <a:r>
              <a:rPr lang="en-US" dirty="0" smtClean="0"/>
              <a:t> – not only used for trade, started a cultic function (not only </a:t>
            </a:r>
            <a:r>
              <a:rPr lang="en-US" dirty="0" err="1" smtClean="0"/>
              <a:t>Ephesos</a:t>
            </a:r>
            <a:r>
              <a:rPr lang="en-US" dirty="0" smtClean="0"/>
              <a:t>, also </a:t>
            </a:r>
            <a:r>
              <a:rPr lang="en-US" dirty="0" err="1" smtClean="0"/>
              <a:t>Thera</a:t>
            </a:r>
            <a:r>
              <a:rPr lang="en-US" dirty="0" smtClean="0"/>
              <a:t> (north end – imperial statues), Italy, North Africa) - porticoes regulated boundaries</a:t>
            </a:r>
          </a:p>
          <a:p>
            <a:pPr marL="342900" indent="-342900">
              <a:buFontTx/>
              <a:buAutoNum type="arabicPeriod"/>
            </a:pPr>
            <a:r>
              <a:rPr lang="en-US" dirty="0" smtClean="0"/>
              <a:t>Creation of </a:t>
            </a:r>
            <a:r>
              <a:rPr lang="en-US" b="1" dirty="0" smtClean="0"/>
              <a:t>special rooms </a:t>
            </a:r>
            <a:r>
              <a:rPr lang="en-US" dirty="0" smtClean="0"/>
              <a:t>for the imperial cult </a:t>
            </a:r>
            <a:r>
              <a:rPr lang="en-US" b="1" dirty="0" smtClean="0"/>
              <a:t>in gymnasia </a:t>
            </a:r>
            <a:r>
              <a:rPr lang="en-US" dirty="0" smtClean="0"/>
              <a:t>– Hellenistic period – cults of kings and benefactors (</a:t>
            </a:r>
            <a:r>
              <a:rPr lang="en-US" dirty="0" err="1" smtClean="0"/>
              <a:t>Pergamon</a:t>
            </a:r>
            <a:r>
              <a:rPr lang="en-US" dirty="0" smtClean="0"/>
              <a:t> – king, </a:t>
            </a:r>
            <a:r>
              <a:rPr lang="en-US" dirty="0" err="1" smtClean="0"/>
              <a:t>Diadorus</a:t>
            </a:r>
            <a:r>
              <a:rPr lang="en-US" dirty="0" smtClean="0"/>
              <a:t> </a:t>
            </a:r>
            <a:r>
              <a:rPr lang="en-US" dirty="0" err="1" smtClean="0"/>
              <a:t>Pasparos</a:t>
            </a:r>
            <a:r>
              <a:rPr lang="en-US" dirty="0" smtClean="0"/>
              <a:t>), about 10 gymnasia in Asia Minor</a:t>
            </a:r>
          </a:p>
          <a:p>
            <a:pPr marL="342900" indent="-342900">
              <a:buFontTx/>
              <a:buAutoNum type="arabicPeriod"/>
            </a:pPr>
            <a:r>
              <a:rPr lang="en-US" dirty="0" smtClean="0"/>
              <a:t>Small altars</a:t>
            </a:r>
          </a:p>
          <a:p>
            <a:pPr marL="342900" indent="-342900">
              <a:buFontTx/>
              <a:buAutoNum type="arabicPeriod"/>
            </a:pPr>
            <a:r>
              <a:rPr lang="en-US" dirty="0" smtClean="0"/>
              <a:t>imperial statues in various locations</a:t>
            </a:r>
            <a:endParaRPr lang="cs-CZ" dirty="0" smtClean="0"/>
          </a:p>
          <a:p>
            <a:r>
              <a:rPr lang="en-US" dirty="0" smtClean="0"/>
              <a:t>- the imperial cult – attempts to find a position – it should be within the civic space rather than separate area outside the city</a:t>
            </a:r>
            <a:endParaRPr lang="cs-CZ" dirty="0" smtClean="0"/>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ephesus upper agora plan.jpg"/>
          <p:cNvPicPr>
            <a:picLocks noChangeAspect="1"/>
          </p:cNvPicPr>
          <p:nvPr/>
        </p:nvPicPr>
        <p:blipFill>
          <a:blip r:embed="rId2"/>
          <a:stretch>
            <a:fillRect/>
          </a:stretch>
        </p:blipFill>
        <p:spPr>
          <a:xfrm>
            <a:off x="142844" y="71414"/>
            <a:ext cx="4143372" cy="3594706"/>
          </a:xfrm>
          <a:prstGeom prst="rect">
            <a:avLst/>
          </a:prstGeom>
        </p:spPr>
      </p:pic>
      <p:sp>
        <p:nvSpPr>
          <p:cNvPr id="3" name="TextovéPole 2"/>
          <p:cNvSpPr txBox="1"/>
          <p:nvPr/>
        </p:nvSpPr>
        <p:spPr>
          <a:xfrm>
            <a:off x="4286248" y="0"/>
            <a:ext cx="4786346" cy="3970318"/>
          </a:xfrm>
          <a:prstGeom prst="rect">
            <a:avLst/>
          </a:prstGeom>
          <a:noFill/>
        </p:spPr>
        <p:txBody>
          <a:bodyPr wrap="square" rtlCol="0">
            <a:spAutoFit/>
          </a:bodyPr>
          <a:lstStyle/>
          <a:p>
            <a:r>
              <a:rPr lang="en-US" b="1" dirty="0" smtClean="0"/>
              <a:t>Upper agora</a:t>
            </a:r>
          </a:p>
          <a:p>
            <a:pPr>
              <a:buFontTx/>
              <a:buChar char="-"/>
            </a:pPr>
            <a:r>
              <a:rPr lang="en-US" dirty="0" smtClean="0"/>
              <a:t>redesigned during Augustus: </a:t>
            </a:r>
          </a:p>
          <a:p>
            <a:pPr marL="342900" indent="-342900">
              <a:buAutoNum type="alphaLcParenR"/>
            </a:pPr>
            <a:r>
              <a:rPr lang="en-US" dirty="0" err="1" smtClean="0"/>
              <a:t>prytaneum</a:t>
            </a:r>
            <a:r>
              <a:rPr lang="en-US" dirty="0" smtClean="0"/>
              <a:t>, magistrate building – the sacred hearth of the city, council house, </a:t>
            </a:r>
          </a:p>
          <a:p>
            <a:pPr marL="342900" indent="-342900">
              <a:buAutoNum type="alphaLcParenR"/>
            </a:pPr>
            <a:r>
              <a:rPr lang="en-US" dirty="0" smtClean="0"/>
              <a:t>Double temple Roma and Julius Caesar </a:t>
            </a:r>
          </a:p>
          <a:p>
            <a:pPr marL="342900" indent="-342900">
              <a:buAutoNum type="alphaLcParenR"/>
            </a:pPr>
            <a:r>
              <a:rPr lang="en-US" dirty="0" smtClean="0"/>
              <a:t>Royal portico – dedicated to Artemis, Augustus, Tiberius – one end – over life-sized statues of Augustus and </a:t>
            </a:r>
            <a:r>
              <a:rPr lang="en-US" dirty="0" err="1" smtClean="0"/>
              <a:t>Livia</a:t>
            </a:r>
            <a:endParaRPr lang="en-US" dirty="0" smtClean="0"/>
          </a:p>
          <a:p>
            <a:pPr marL="342900" indent="-342900">
              <a:buFontTx/>
              <a:buAutoNum type="alphaLcParenR"/>
            </a:pPr>
            <a:r>
              <a:rPr lang="en-US" dirty="0" smtClean="0"/>
              <a:t>The centre of the square – a temple of Augustus – 27 BC</a:t>
            </a:r>
          </a:p>
          <a:p>
            <a:pPr marL="342900" indent="-342900">
              <a:buFontTx/>
              <a:buAutoNum type="alphaLcParenR"/>
            </a:pPr>
            <a:r>
              <a:rPr lang="en-US" dirty="0" smtClean="0"/>
              <a:t>Domitian – a precinct next to the main square – construction of a high platform and fine façade to the main street</a:t>
            </a:r>
            <a:endParaRPr lang="cs-CZ" dirty="0" smtClean="0"/>
          </a:p>
          <a:p>
            <a:endParaRPr lang="cs-CZ" dirty="0"/>
          </a:p>
        </p:txBody>
      </p:sp>
      <p:sp>
        <p:nvSpPr>
          <p:cNvPr id="4" name="TextovéPole 3"/>
          <p:cNvSpPr txBox="1"/>
          <p:nvPr/>
        </p:nvSpPr>
        <p:spPr>
          <a:xfrm>
            <a:off x="0" y="3929066"/>
            <a:ext cx="9144000" cy="3416320"/>
          </a:xfrm>
          <a:prstGeom prst="rect">
            <a:avLst/>
          </a:prstGeom>
          <a:noFill/>
        </p:spPr>
        <p:txBody>
          <a:bodyPr wrap="square" rtlCol="0">
            <a:spAutoFit/>
          </a:bodyPr>
          <a:lstStyle/>
          <a:p>
            <a:r>
              <a:rPr lang="en-US" dirty="0" smtClean="0"/>
              <a:t>e.g.: </a:t>
            </a:r>
            <a:r>
              <a:rPr lang="en-US" dirty="0" err="1" smtClean="0"/>
              <a:t>Ephesos</a:t>
            </a:r>
            <a:r>
              <a:rPr lang="en-US" dirty="0" smtClean="0"/>
              <a:t> – imperial cult buildings – double temple, royal portico, free-standing temple, later further addition of Domitian – transformed central civic space of Ephesus, permanent position of the emperor in the heart of the city</a:t>
            </a:r>
          </a:p>
          <a:p>
            <a:endParaRPr lang="cs-CZ" dirty="0" smtClean="0"/>
          </a:p>
          <a:p>
            <a:r>
              <a:rPr lang="en-US" dirty="0" smtClean="0"/>
              <a:t>- imperial architecture – relationship of the city and the emperor, the emperor and traditional deities</a:t>
            </a:r>
            <a:endParaRPr lang="cs-CZ" dirty="0" smtClean="0"/>
          </a:p>
          <a:p>
            <a:r>
              <a:rPr lang="en-US" dirty="0" smtClean="0"/>
              <a:t>traditional sanctuaries included emperor in 2 main ways:</a:t>
            </a:r>
            <a:endParaRPr lang="cs-CZ" dirty="0" smtClean="0"/>
          </a:p>
          <a:p>
            <a:pPr marL="342900" lvl="0" indent="-342900">
              <a:buAutoNum type="alphaLcParenR"/>
            </a:pPr>
            <a:r>
              <a:rPr lang="en-US" dirty="0" smtClean="0"/>
              <a:t>separate buildings in the sanctuary</a:t>
            </a:r>
          </a:p>
          <a:p>
            <a:pPr marL="342900" indent="-342900">
              <a:buFontTx/>
              <a:buAutoNum type="alphaLcParenR"/>
            </a:pPr>
            <a:r>
              <a:rPr lang="en-US" dirty="0" smtClean="0"/>
              <a:t>in the temple – several ways: statues, inscriptions, colossal statues in the separate part of the temple</a:t>
            </a:r>
            <a:endParaRPr lang="cs-CZ" dirty="0" smtClean="0"/>
          </a:p>
          <a:p>
            <a:pPr marL="342900" lvl="0" indent="-342900">
              <a:buAutoNum type="alphaLcParenR"/>
            </a:pPr>
            <a:endParaRPr lang="cs-CZ" dirty="0" smtClean="0"/>
          </a:p>
          <a:p>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7294305"/>
          </a:xfrm>
          <a:prstGeom prst="rect">
            <a:avLst/>
          </a:prstGeom>
          <a:noFill/>
        </p:spPr>
        <p:txBody>
          <a:bodyPr wrap="square" rtlCol="0">
            <a:spAutoFit/>
          </a:bodyPr>
          <a:lstStyle/>
          <a:p>
            <a:r>
              <a:rPr lang="en-US" b="1" i="1" dirty="0" err="1" smtClean="0"/>
              <a:t>Neokoros</a:t>
            </a:r>
            <a:r>
              <a:rPr lang="en-US" b="1" dirty="0" smtClean="0"/>
              <a:t> of the cult (</a:t>
            </a:r>
            <a:r>
              <a:rPr lang="en-US" b="1" dirty="0" err="1" smtClean="0"/>
              <a:t>Ephesos</a:t>
            </a:r>
            <a:r>
              <a:rPr lang="en-US" b="1" dirty="0" smtClean="0"/>
              <a:t>)</a:t>
            </a:r>
            <a:endParaRPr lang="cs-CZ" b="1" dirty="0" smtClean="0"/>
          </a:p>
          <a:p>
            <a:pPr lvl="0"/>
            <a:r>
              <a:rPr lang="en-US" dirty="0" smtClean="0"/>
              <a:t>- a term is standard part of modern interpretation of provincial cults</a:t>
            </a:r>
            <a:endParaRPr lang="cs-CZ" dirty="0" smtClean="0"/>
          </a:p>
          <a:p>
            <a:pPr lvl="0"/>
            <a:r>
              <a:rPr lang="en-US" i="1" dirty="0" err="1" smtClean="0"/>
              <a:t>Neokoros</a:t>
            </a:r>
            <a:r>
              <a:rPr lang="en-US" dirty="0" smtClean="0"/>
              <a:t> – a title for certain officials associated with many different cults, the officials always associated with the temple cult, the office lasted for a year, sometimes granted for life</a:t>
            </a:r>
            <a:endParaRPr lang="cs-CZ" dirty="0" smtClean="0"/>
          </a:p>
          <a:p>
            <a:pPr lvl="0"/>
            <a:r>
              <a:rPr lang="en-US" dirty="0" smtClean="0"/>
              <a:t>Responsibilities (not the same in all regions, depended on the size of the cult):</a:t>
            </a:r>
          </a:p>
          <a:p>
            <a:pPr marL="342900" lvl="0" indent="-342900">
              <a:buAutoNum type="alphaLcParenR"/>
            </a:pPr>
            <a:r>
              <a:rPr lang="en-US" dirty="0" smtClean="0"/>
              <a:t>the same as priests (priestesses)</a:t>
            </a:r>
          </a:p>
          <a:p>
            <a:pPr marL="342900" lvl="0" indent="-342900">
              <a:buAutoNum type="alphaLcParenR"/>
            </a:pPr>
            <a:r>
              <a:rPr lang="en-US" dirty="0" smtClean="0"/>
              <a:t>assist the priests (Socrates said: “the temple cults – ideal state – priests and </a:t>
            </a:r>
            <a:r>
              <a:rPr lang="en-US" dirty="0" err="1" smtClean="0"/>
              <a:t>neokoroi</a:t>
            </a:r>
            <a:r>
              <a:rPr lang="en-US" dirty="0" smtClean="0"/>
              <a:t>) </a:t>
            </a:r>
          </a:p>
          <a:p>
            <a:pPr marL="342900" indent="-342900">
              <a:buFontTx/>
              <a:buAutoNum type="alphaLcParenR"/>
            </a:pPr>
            <a:r>
              <a:rPr lang="en-US" dirty="0" smtClean="0"/>
              <a:t>In some occasions – a guard for a precinct or the possessions of the deity</a:t>
            </a:r>
          </a:p>
          <a:p>
            <a:pPr marL="342900" lvl="0" indent="-342900">
              <a:buFontTx/>
              <a:buAutoNum type="alphaLcParenR"/>
            </a:pPr>
            <a:r>
              <a:rPr lang="en-US" dirty="0" smtClean="0"/>
              <a:t>Care of sacred facilities, equipment and funds</a:t>
            </a:r>
            <a:endParaRPr lang="cs-CZ" dirty="0" smtClean="0"/>
          </a:p>
          <a:p>
            <a:pPr marL="342900" lvl="0" indent="-342900"/>
            <a:endParaRPr lang="en-US" dirty="0" smtClean="0"/>
          </a:p>
          <a:p>
            <a:pPr>
              <a:buFontTx/>
              <a:buChar char="-"/>
            </a:pPr>
            <a:r>
              <a:rPr lang="en-US" dirty="0" smtClean="0"/>
              <a:t> at some point, cities started to call themselves “</a:t>
            </a:r>
            <a:r>
              <a:rPr lang="en-US" i="1" dirty="0" err="1" smtClean="0"/>
              <a:t>neokoroi</a:t>
            </a:r>
            <a:r>
              <a:rPr lang="en-US" dirty="0" smtClean="0"/>
              <a:t>”</a:t>
            </a:r>
          </a:p>
          <a:p>
            <a:pPr>
              <a:buFontTx/>
              <a:buChar char="-"/>
            </a:pPr>
            <a:r>
              <a:rPr lang="en-US" dirty="0" smtClean="0"/>
              <a:t> no trace of it before the 1</a:t>
            </a:r>
            <a:r>
              <a:rPr lang="en-US" baseline="30000" dirty="0" smtClean="0"/>
              <a:t>st</a:t>
            </a:r>
            <a:r>
              <a:rPr lang="en-US" dirty="0" smtClean="0"/>
              <a:t> century AD</a:t>
            </a:r>
            <a:endParaRPr lang="cs-CZ" dirty="0" smtClean="0"/>
          </a:p>
          <a:p>
            <a:r>
              <a:rPr lang="en-US" dirty="0" smtClean="0"/>
              <a:t>In the 1</a:t>
            </a:r>
            <a:r>
              <a:rPr lang="en-US" baseline="30000" dirty="0" smtClean="0"/>
              <a:t>st</a:t>
            </a:r>
            <a:r>
              <a:rPr lang="en-US" dirty="0" smtClean="0"/>
              <a:t> century/2</a:t>
            </a:r>
            <a:r>
              <a:rPr lang="en-US" baseline="30000" dirty="0" smtClean="0"/>
              <a:t>nd</a:t>
            </a:r>
            <a:r>
              <a:rPr lang="en-US" dirty="0" smtClean="0"/>
              <a:t> century AD – 3 mentions: </a:t>
            </a:r>
            <a:endParaRPr lang="cs-CZ" dirty="0" smtClean="0"/>
          </a:p>
          <a:p>
            <a:pPr marL="342900" lvl="0" indent="-342900">
              <a:buAutoNum type="alphaLcParenR"/>
            </a:pPr>
            <a:r>
              <a:rPr lang="en-US" b="1" dirty="0" err="1" smtClean="0"/>
              <a:t>Kyzikos</a:t>
            </a:r>
            <a:r>
              <a:rPr lang="en-US" b="1" dirty="0" smtClean="0"/>
              <a:t> inscription </a:t>
            </a:r>
            <a:r>
              <a:rPr lang="en-US" dirty="0" smtClean="0"/>
              <a:t>38 AD – honoring Antonia </a:t>
            </a:r>
            <a:r>
              <a:rPr lang="en-US" dirty="0" err="1" smtClean="0"/>
              <a:t>Tryphania</a:t>
            </a:r>
            <a:r>
              <a:rPr lang="en-US" dirty="0" smtClean="0"/>
              <a:t> – the first known usage of “</a:t>
            </a:r>
            <a:r>
              <a:rPr lang="en-US" i="1" dirty="0" err="1" smtClean="0"/>
              <a:t>neokoros</a:t>
            </a:r>
            <a:r>
              <a:rPr lang="en-US" dirty="0" smtClean="0"/>
              <a:t>” – not yet an official city title, only emphasizes benefits</a:t>
            </a:r>
          </a:p>
          <a:p>
            <a:pPr marL="342900" indent="-342900">
              <a:buFontTx/>
              <a:buAutoNum type="alphaLcParenR"/>
            </a:pPr>
            <a:r>
              <a:rPr lang="en-US" b="1" dirty="0" smtClean="0"/>
              <a:t>Nero coin</a:t>
            </a:r>
            <a:r>
              <a:rPr lang="en-US" dirty="0" smtClean="0"/>
              <a:t>– obverse Nero, reverse proconsul of Asia </a:t>
            </a:r>
            <a:r>
              <a:rPr lang="en-US" dirty="0" err="1" smtClean="0"/>
              <a:t>Marcilius</a:t>
            </a:r>
            <a:r>
              <a:rPr lang="en-US" dirty="0" smtClean="0"/>
              <a:t> </a:t>
            </a:r>
            <a:r>
              <a:rPr lang="en-US" dirty="0" err="1" smtClean="0"/>
              <a:t>Acilius</a:t>
            </a:r>
            <a:r>
              <a:rPr lang="en-US" dirty="0" smtClean="0"/>
              <a:t> </a:t>
            </a:r>
            <a:r>
              <a:rPr lang="en-US" dirty="0" err="1" smtClean="0"/>
              <a:t>Aviola</a:t>
            </a:r>
            <a:r>
              <a:rPr lang="en-US" dirty="0" smtClean="0"/>
              <a:t> – 65/66 AD and a temple depiction with 4x6 columns, the town called “</a:t>
            </a:r>
            <a:r>
              <a:rPr lang="en-US" i="1" dirty="0" err="1" smtClean="0"/>
              <a:t>neokoros</a:t>
            </a:r>
            <a:r>
              <a:rPr lang="en-US" dirty="0" smtClean="0"/>
              <a:t>” of Artemis</a:t>
            </a:r>
          </a:p>
          <a:p>
            <a:pPr marL="342900" lvl="0" indent="-342900">
              <a:buFontTx/>
              <a:buAutoNum type="alphaLcParenR"/>
            </a:pPr>
            <a:r>
              <a:rPr lang="en-US" b="1" dirty="0" smtClean="0"/>
              <a:t>The book Acts </a:t>
            </a:r>
            <a:r>
              <a:rPr lang="en-US" dirty="0" smtClean="0"/>
              <a:t>– later than Nero – city of the Ephesians was known throughout the world as the </a:t>
            </a:r>
            <a:r>
              <a:rPr lang="en-US" i="1" dirty="0" err="1" smtClean="0"/>
              <a:t>neokoros</a:t>
            </a:r>
            <a:r>
              <a:rPr lang="en-US" dirty="0" smtClean="0"/>
              <a:t> of Artemis</a:t>
            </a:r>
            <a:endParaRPr lang="cs-CZ" dirty="0" smtClean="0"/>
          </a:p>
          <a:p>
            <a:r>
              <a:rPr lang="en-US" dirty="0" smtClean="0"/>
              <a:t>- the latter two – emphasize responsibilities, which come from the title</a:t>
            </a:r>
            <a:endParaRPr lang="cs-CZ" dirty="0" smtClean="0"/>
          </a:p>
          <a:p>
            <a:r>
              <a:rPr lang="en-US" dirty="0" smtClean="0"/>
              <a:t>Evidence: coins – twice </a:t>
            </a:r>
            <a:r>
              <a:rPr lang="en-US" i="1" dirty="0" err="1" smtClean="0"/>
              <a:t>neokoros</a:t>
            </a:r>
            <a:r>
              <a:rPr lang="en-US" i="1" dirty="0" smtClean="0"/>
              <a:t> </a:t>
            </a:r>
            <a:r>
              <a:rPr lang="en-US" dirty="0" smtClean="0"/>
              <a:t>(Domitian + Artemis, </a:t>
            </a:r>
            <a:r>
              <a:rPr lang="en-US" dirty="0" err="1" smtClean="0"/>
              <a:t>Domitia</a:t>
            </a:r>
            <a:r>
              <a:rPr lang="en-US" dirty="0" smtClean="0"/>
              <a:t> + Artemis)</a:t>
            </a:r>
          </a:p>
          <a:p>
            <a:endParaRPr lang="cs-CZ" dirty="0" smtClean="0"/>
          </a:p>
          <a:p>
            <a:r>
              <a:rPr lang="en-US" dirty="0" smtClean="0"/>
              <a:t>- the use of the city titles constituted a fundamental </a:t>
            </a:r>
            <a:r>
              <a:rPr lang="en-US" b="1" dirty="0" smtClean="0"/>
              <a:t>development in the political and religious propaganda of the Empire</a:t>
            </a:r>
            <a:endParaRPr lang="cs-CZ" b="1" dirty="0" smtClean="0"/>
          </a:p>
          <a:p>
            <a:pPr lvl="0"/>
            <a:endParaRPr lang="cs-CZ" dirty="0" smtClean="0"/>
          </a:p>
          <a:p>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0"/>
            <a:ext cx="4357686" cy="7017306"/>
          </a:xfrm>
          <a:prstGeom prst="rect">
            <a:avLst/>
          </a:prstGeom>
        </p:spPr>
        <p:txBody>
          <a:bodyPr wrap="square">
            <a:spAutoFit/>
          </a:bodyPr>
          <a:lstStyle/>
          <a:p>
            <a:r>
              <a:rPr lang="en-US" b="1" dirty="0" smtClean="0"/>
              <a:t>EXCAVATIONS</a:t>
            </a:r>
          </a:p>
          <a:p>
            <a:r>
              <a:rPr lang="en-US" dirty="0"/>
              <a:t>- Austrian Archaeological Institute – began excavating in the late 19</a:t>
            </a:r>
            <a:r>
              <a:rPr lang="en-US" baseline="30000" dirty="0"/>
              <a:t>th</a:t>
            </a:r>
            <a:r>
              <a:rPr lang="en-US" dirty="0"/>
              <a:t> century</a:t>
            </a:r>
            <a:endParaRPr lang="cs-CZ" dirty="0"/>
          </a:p>
          <a:p>
            <a:endParaRPr lang="en-US" b="1" dirty="0" smtClean="0"/>
          </a:p>
          <a:p>
            <a:r>
              <a:rPr lang="en-US" b="1" dirty="0" smtClean="0"/>
              <a:t>1930</a:t>
            </a:r>
          </a:p>
          <a:p>
            <a:r>
              <a:rPr lang="en-US" dirty="0" smtClean="0"/>
              <a:t>- Josef </a:t>
            </a:r>
            <a:r>
              <a:rPr lang="en-US" dirty="0" err="1" smtClean="0"/>
              <a:t>Keil</a:t>
            </a:r>
            <a:r>
              <a:rPr lang="en-US" dirty="0" smtClean="0"/>
              <a:t> – excavation on the top of an artificial terrace</a:t>
            </a:r>
          </a:p>
          <a:p>
            <a:r>
              <a:rPr lang="en-US" dirty="0" smtClean="0"/>
              <a:t>- Roman imperial period (south-west corner of the Upper agora)</a:t>
            </a:r>
            <a:endParaRPr lang="cs-CZ" dirty="0" smtClean="0"/>
          </a:p>
          <a:p>
            <a:r>
              <a:rPr lang="en-US" dirty="0" smtClean="0"/>
              <a:t>- large marble friezes – existence of the Parthian Monument – earlier discoveries, excavations to uncover the monument there, but foundations supported a temple</a:t>
            </a:r>
            <a:endParaRPr lang="cs-CZ" dirty="0" smtClean="0"/>
          </a:p>
          <a:p>
            <a:r>
              <a:rPr lang="en-US" dirty="0" smtClean="0"/>
              <a:t>- identification unclear until a colossal acrolithic male was found</a:t>
            </a:r>
            <a:endParaRPr lang="cs-CZ" dirty="0" smtClean="0"/>
          </a:p>
          <a:p>
            <a:r>
              <a:rPr lang="en-US" dirty="0" smtClean="0"/>
              <a:t>- the temple floor plan – 34x24 m (under a Byzantine cistern), </a:t>
            </a:r>
            <a:r>
              <a:rPr lang="en-US" i="1" dirty="0" err="1" smtClean="0"/>
              <a:t>cella</a:t>
            </a:r>
            <a:r>
              <a:rPr lang="en-US" dirty="0" smtClean="0"/>
              <a:t> 7.5x13m</a:t>
            </a:r>
            <a:endParaRPr lang="cs-CZ" dirty="0" smtClean="0"/>
          </a:p>
          <a:p>
            <a:pPr>
              <a:buFontTx/>
              <a:buChar char="-"/>
            </a:pPr>
            <a:r>
              <a:rPr lang="en-US" dirty="0" smtClean="0"/>
              <a:t>how many statues? - the statue of Titus - a base at least 3.5x2 m, 5</a:t>
            </a:r>
            <a:endParaRPr lang="cs-CZ" dirty="0" smtClean="0"/>
          </a:p>
          <a:p>
            <a:r>
              <a:rPr lang="en-US" dirty="0" smtClean="0"/>
              <a:t>- </a:t>
            </a:r>
            <a:r>
              <a:rPr lang="en-US" dirty="0" err="1" smtClean="0"/>
              <a:t>tetraprostyle</a:t>
            </a:r>
            <a:r>
              <a:rPr lang="en-US" dirty="0" smtClean="0"/>
              <a:t> temple surrounded by a </a:t>
            </a:r>
            <a:r>
              <a:rPr lang="en-US" dirty="0" err="1" smtClean="0"/>
              <a:t>pseudodipteral</a:t>
            </a:r>
            <a:r>
              <a:rPr lang="en-US" dirty="0" smtClean="0"/>
              <a:t> colonnade (8x13 columns), </a:t>
            </a:r>
            <a:r>
              <a:rPr lang="en-US" dirty="0" err="1" smtClean="0"/>
              <a:t>crepidomia</a:t>
            </a:r>
            <a:r>
              <a:rPr lang="en-US" dirty="0" smtClean="0"/>
              <a:t> – 6 steps on all sides</a:t>
            </a:r>
          </a:p>
          <a:p>
            <a:endParaRPr lang="en-US" dirty="0" smtClean="0"/>
          </a:p>
          <a:p>
            <a:endParaRPr lang="en-US" dirty="0" smtClean="0"/>
          </a:p>
          <a:p>
            <a:endParaRPr lang="cs-CZ" dirty="0" smtClean="0"/>
          </a:p>
        </p:txBody>
      </p:sp>
      <p:pic>
        <p:nvPicPr>
          <p:cNvPr id="4" name="Obrázek 3" descr="ephesus excavations 1930.jpg"/>
          <p:cNvPicPr>
            <a:picLocks noChangeAspect="1"/>
          </p:cNvPicPr>
          <p:nvPr/>
        </p:nvPicPr>
        <p:blipFill>
          <a:blip r:embed="rId2"/>
          <a:stretch>
            <a:fillRect/>
          </a:stretch>
        </p:blipFill>
        <p:spPr>
          <a:xfrm>
            <a:off x="4203777" y="571480"/>
            <a:ext cx="4940223" cy="5017760"/>
          </a:xfrm>
          <a:prstGeom prst="rect">
            <a:avLst/>
          </a:prstGeom>
        </p:spPr>
      </p:pic>
      <p:sp>
        <p:nvSpPr>
          <p:cNvPr id="2" name="TextovéPole 1"/>
          <p:cNvSpPr txBox="1"/>
          <p:nvPr/>
        </p:nvSpPr>
        <p:spPr>
          <a:xfrm>
            <a:off x="0" y="6237312"/>
            <a:ext cx="9144000" cy="923330"/>
          </a:xfrm>
          <a:prstGeom prst="rect">
            <a:avLst/>
          </a:prstGeom>
          <a:noFill/>
        </p:spPr>
        <p:txBody>
          <a:bodyPr wrap="square" rtlCol="0">
            <a:spAutoFit/>
          </a:bodyPr>
          <a:lstStyle/>
          <a:p>
            <a:r>
              <a:rPr lang="en-US" dirty="0"/>
              <a:t>Later excavation – north- east corner of the precinct – confirmed </a:t>
            </a:r>
            <a:r>
              <a:rPr lang="en-US" dirty="0" err="1"/>
              <a:t>datation</a:t>
            </a:r>
            <a:r>
              <a:rPr lang="en-US" dirty="0"/>
              <a:t> to the late 1</a:t>
            </a:r>
            <a:r>
              <a:rPr lang="en-US" baseline="30000" dirty="0"/>
              <a:t>st</a:t>
            </a:r>
            <a:r>
              <a:rPr lang="en-US" dirty="0"/>
              <a:t> century AD, during Domitian’s reign</a:t>
            </a:r>
            <a:endParaRPr lang="cs-CZ" dirty="0"/>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4572000" cy="6463308"/>
          </a:xfrm>
          <a:prstGeom prst="rect">
            <a:avLst/>
          </a:prstGeom>
        </p:spPr>
        <p:txBody>
          <a:bodyPr>
            <a:spAutoFit/>
          </a:bodyPr>
          <a:lstStyle/>
          <a:p>
            <a:r>
              <a:rPr lang="en-US" dirty="0" smtClean="0"/>
              <a:t>- 13 </a:t>
            </a:r>
            <a:r>
              <a:rPr lang="en-US" dirty="0"/>
              <a:t>inscriptions found in different places – mostly bases for statues</a:t>
            </a:r>
            <a:endParaRPr lang="cs-CZ" dirty="0"/>
          </a:p>
          <a:p>
            <a:r>
              <a:rPr lang="en-US" dirty="0" smtClean="0"/>
              <a:t>- </a:t>
            </a:r>
            <a:r>
              <a:rPr lang="en-US" dirty="0"/>
              <a:t>t</a:t>
            </a:r>
            <a:r>
              <a:rPr lang="en-US" dirty="0" smtClean="0"/>
              <a:t>he temple dedicated </a:t>
            </a:r>
            <a:r>
              <a:rPr lang="en-US" dirty="0"/>
              <a:t>in 89/90 AD</a:t>
            </a:r>
            <a:endParaRPr lang="cs-CZ" dirty="0"/>
          </a:p>
          <a:p>
            <a:r>
              <a:rPr lang="en-US" dirty="0" smtClean="0"/>
              <a:t>- the </a:t>
            </a:r>
            <a:r>
              <a:rPr lang="en-US" dirty="0"/>
              <a:t>right to establish the cult -</a:t>
            </a:r>
            <a:r>
              <a:rPr lang="en-US" dirty="0" smtClean="0"/>
              <a:t> granted  by Domitian </a:t>
            </a:r>
            <a:r>
              <a:rPr lang="en-US" dirty="0"/>
              <a:t>– early or </a:t>
            </a:r>
            <a:r>
              <a:rPr lang="en-US" dirty="0" smtClean="0"/>
              <a:t>mid-eighties</a:t>
            </a:r>
          </a:p>
          <a:p>
            <a:endParaRPr lang="cs-CZ" dirty="0"/>
          </a:p>
          <a:p>
            <a:r>
              <a:rPr lang="en-US" dirty="0"/>
              <a:t>Nature of the cult</a:t>
            </a:r>
            <a:r>
              <a:rPr lang="en-US" dirty="0" smtClean="0"/>
              <a:t>:</a:t>
            </a:r>
          </a:p>
          <a:p>
            <a:r>
              <a:rPr lang="en-US" dirty="0" smtClean="0"/>
              <a:t>- Domitian </a:t>
            </a:r>
            <a:r>
              <a:rPr lang="en-US" dirty="0"/>
              <a:t>– </a:t>
            </a:r>
            <a:r>
              <a:rPr lang="en-US" dirty="0" smtClean="0"/>
              <a:t>a predominant  </a:t>
            </a:r>
            <a:r>
              <a:rPr lang="en-US" dirty="0"/>
              <a:t>figure in the cult, but he was not the only recipient of the worship in the </a:t>
            </a:r>
            <a:r>
              <a:rPr lang="en-US" dirty="0" smtClean="0"/>
              <a:t>temple</a:t>
            </a:r>
          </a:p>
          <a:p>
            <a:endParaRPr lang="cs-CZ" dirty="0"/>
          </a:p>
          <a:p>
            <a:r>
              <a:rPr lang="en-US" dirty="0" smtClean="0"/>
              <a:t>Inscriptions:</a:t>
            </a:r>
          </a:p>
          <a:p>
            <a:r>
              <a:rPr lang="en-US" dirty="0" smtClean="0"/>
              <a:t>- </a:t>
            </a:r>
            <a:r>
              <a:rPr lang="en-US" dirty="0" err="1" smtClean="0"/>
              <a:t>Sebastoi</a:t>
            </a:r>
            <a:r>
              <a:rPr lang="en-US" dirty="0" smtClean="0"/>
              <a:t> </a:t>
            </a:r>
            <a:r>
              <a:rPr lang="en-US" dirty="0"/>
              <a:t>– it means Domitian was only one of </a:t>
            </a:r>
            <a:r>
              <a:rPr lang="en-US" dirty="0" smtClean="0"/>
              <a:t>them</a:t>
            </a:r>
          </a:p>
          <a:p>
            <a:r>
              <a:rPr lang="en-US" dirty="0" smtClean="0"/>
              <a:t>- all </a:t>
            </a:r>
            <a:r>
              <a:rPr lang="en-US" dirty="0"/>
              <a:t>three Flavians: Vespasian, Titus and Domitian + maybe </a:t>
            </a:r>
            <a:r>
              <a:rPr lang="en-US" dirty="0" err="1"/>
              <a:t>Domitia</a:t>
            </a:r>
            <a:r>
              <a:rPr lang="en-US" dirty="0"/>
              <a:t> </a:t>
            </a:r>
            <a:endParaRPr lang="en-US" dirty="0" smtClean="0"/>
          </a:p>
          <a:p>
            <a:endParaRPr lang="en-US" dirty="0" smtClean="0"/>
          </a:p>
          <a:p>
            <a:r>
              <a:rPr lang="en-US" dirty="0" smtClean="0"/>
              <a:t>- the </a:t>
            </a:r>
            <a:r>
              <a:rPr lang="en-US" dirty="0"/>
              <a:t>group dedication </a:t>
            </a:r>
            <a:r>
              <a:rPr lang="en-US" dirty="0" smtClean="0"/>
              <a:t>- </a:t>
            </a:r>
            <a:r>
              <a:rPr lang="en-US" dirty="0"/>
              <a:t>allowed the cult to survive “</a:t>
            </a:r>
            <a:r>
              <a:rPr lang="en-US" dirty="0" err="1"/>
              <a:t>damnatio</a:t>
            </a:r>
            <a:r>
              <a:rPr lang="en-US" dirty="0"/>
              <a:t> </a:t>
            </a:r>
            <a:r>
              <a:rPr lang="en-US" dirty="0" err="1"/>
              <a:t>memoriae</a:t>
            </a:r>
            <a:r>
              <a:rPr lang="en-US" dirty="0" smtClean="0"/>
              <a:t>” – the cult </a:t>
            </a:r>
            <a:r>
              <a:rPr lang="en-US" dirty="0"/>
              <a:t>shifted its focus to Vespasian and flourished for at least another century (Domitian was erased)</a:t>
            </a:r>
            <a:endParaRPr lang="cs-CZ" dirty="0"/>
          </a:p>
          <a:p>
            <a:r>
              <a:rPr lang="en-US" dirty="0"/>
              <a:t> </a:t>
            </a:r>
            <a:endParaRPr lang="cs-CZ" dirty="0"/>
          </a:p>
        </p:txBody>
      </p:sp>
      <p:pic>
        <p:nvPicPr>
          <p:cNvPr id="3" name="Obrázek 2" descr="epheusus inscriptions.jpg"/>
          <p:cNvPicPr>
            <a:picLocks noChangeAspect="1"/>
          </p:cNvPicPr>
          <p:nvPr/>
        </p:nvPicPr>
        <p:blipFill>
          <a:blip r:embed="rId2"/>
          <a:stretch>
            <a:fillRect/>
          </a:stretch>
        </p:blipFill>
        <p:spPr>
          <a:xfrm>
            <a:off x="4786314" y="214290"/>
            <a:ext cx="4118957" cy="5929354"/>
          </a:xfrm>
          <a:prstGeom prst="rect">
            <a:avLst/>
          </a:prstGeom>
        </p:spPr>
      </p:pic>
    </p:spTree>
    <p:extLst>
      <p:ext uri="{BB962C8B-B14F-4D97-AF65-F5344CB8AC3E}">
        <p14:creationId xmlns="" xmlns:p14="http://schemas.microsoft.com/office/powerpoint/2010/main" val="1226803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leon1.files.wordpress.com/2010/04/ephesus-domitian-museu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260648"/>
            <a:ext cx="5023813" cy="50405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ovéPole 1"/>
          <p:cNvSpPr txBox="1"/>
          <p:nvPr/>
        </p:nvSpPr>
        <p:spPr>
          <a:xfrm>
            <a:off x="5275333" y="260648"/>
            <a:ext cx="3868667" cy="4524315"/>
          </a:xfrm>
          <a:prstGeom prst="rect">
            <a:avLst/>
          </a:prstGeom>
          <a:noFill/>
        </p:spPr>
        <p:txBody>
          <a:bodyPr wrap="square" rtlCol="0">
            <a:spAutoFit/>
          </a:bodyPr>
          <a:lstStyle/>
          <a:p>
            <a:r>
              <a:rPr lang="en-US" dirty="0" smtClean="0"/>
              <a:t>- a colossal statue found close to the sanctuary</a:t>
            </a:r>
          </a:p>
          <a:p>
            <a:r>
              <a:rPr lang="en-US" dirty="0" smtClean="0"/>
              <a:t>- immediately </a:t>
            </a:r>
            <a:r>
              <a:rPr lang="en-US" dirty="0"/>
              <a:t>identified as Domitian, but other scholars argued that the facial features belong to Titus (it must have been one of the statues in the </a:t>
            </a:r>
            <a:r>
              <a:rPr lang="en-US" dirty="0" err="1"/>
              <a:t>cella</a:t>
            </a:r>
            <a:r>
              <a:rPr lang="en-US" dirty="0" smtClean="0"/>
              <a:t>)</a:t>
            </a:r>
          </a:p>
          <a:p>
            <a:r>
              <a:rPr lang="en-US" dirty="0" smtClean="0"/>
              <a:t>- the </a:t>
            </a:r>
            <a:r>
              <a:rPr lang="en-US" dirty="0"/>
              <a:t>portrait is a bit unusual – not an official portrait known in </a:t>
            </a:r>
            <a:r>
              <a:rPr lang="en-US" dirty="0" smtClean="0"/>
              <a:t>Rome</a:t>
            </a:r>
          </a:p>
          <a:p>
            <a:r>
              <a:rPr lang="en-US" dirty="0" smtClean="0"/>
              <a:t>- Wegner: this </a:t>
            </a:r>
            <a:r>
              <a:rPr lang="en-US" dirty="0"/>
              <a:t>is an example of Asian workmanship “</a:t>
            </a:r>
            <a:r>
              <a:rPr lang="en-US" i="1" dirty="0"/>
              <a:t>das </a:t>
            </a:r>
            <a:r>
              <a:rPr lang="en-US" i="1" dirty="0" err="1"/>
              <a:t>asianische</a:t>
            </a:r>
            <a:r>
              <a:rPr lang="en-US" i="1" dirty="0"/>
              <a:t> </a:t>
            </a:r>
            <a:r>
              <a:rPr lang="en-US" i="1" dirty="0" err="1" smtClean="0"/>
              <a:t>Barock</a:t>
            </a:r>
            <a:r>
              <a:rPr lang="en-US" dirty="0" smtClean="0"/>
              <a:t>”</a:t>
            </a:r>
          </a:p>
          <a:p>
            <a:r>
              <a:rPr lang="en-US" dirty="0" smtClean="0"/>
              <a:t>- the </a:t>
            </a:r>
            <a:r>
              <a:rPr lang="en-US" dirty="0"/>
              <a:t>left forearm is as tall as an adult, a spear was held (agrees with the coins depicting a statue in a standing position and holding a spear)</a:t>
            </a:r>
            <a:endParaRPr lang="cs-CZ" dirty="0"/>
          </a:p>
          <a:p>
            <a:endParaRPr lang="cs-CZ" dirty="0"/>
          </a:p>
        </p:txBody>
      </p:sp>
    </p:spTree>
    <p:extLst>
      <p:ext uri="{BB962C8B-B14F-4D97-AF65-F5344CB8AC3E}">
        <p14:creationId xmlns="" xmlns:p14="http://schemas.microsoft.com/office/powerpoint/2010/main" val="2919606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4357686" cy="6740307"/>
          </a:xfrm>
          <a:prstGeom prst="rect">
            <a:avLst/>
          </a:prstGeom>
        </p:spPr>
        <p:txBody>
          <a:bodyPr wrap="square">
            <a:spAutoFit/>
          </a:bodyPr>
          <a:lstStyle/>
          <a:p>
            <a:r>
              <a:rPr lang="en-US" b="1" dirty="0" smtClean="0"/>
              <a:t>1960 – 1961 </a:t>
            </a:r>
          </a:p>
          <a:p>
            <a:r>
              <a:rPr lang="en-US" dirty="0" smtClean="0"/>
              <a:t>- eastern side terrace – trenches:</a:t>
            </a:r>
            <a:endParaRPr lang="cs-CZ" dirty="0" smtClean="0"/>
          </a:p>
          <a:p>
            <a:pPr marL="342900" lvl="0" indent="-342900">
              <a:buAutoNum type="alphaLcParenR"/>
            </a:pPr>
            <a:r>
              <a:rPr lang="en-US" dirty="0" smtClean="0"/>
              <a:t>shops - under pre-Roman wall, unidentified building</a:t>
            </a:r>
          </a:p>
          <a:p>
            <a:pPr marL="342900" indent="-342900">
              <a:buFontTx/>
              <a:buAutoNum type="alphaLcParenR"/>
            </a:pPr>
            <a:r>
              <a:rPr lang="en-US" dirty="0" smtClean="0"/>
              <a:t>Street - an earlier street from Augustan period</a:t>
            </a:r>
            <a:endParaRPr lang="cs-CZ" dirty="0" smtClean="0"/>
          </a:p>
          <a:p>
            <a:pPr marL="342900" lvl="0" indent="-342900">
              <a:buAutoNum type="alphaLcParenR"/>
            </a:pPr>
            <a:endParaRPr lang="cs-CZ" dirty="0" smtClean="0"/>
          </a:p>
          <a:p>
            <a:pPr lvl="0">
              <a:buFontTx/>
              <a:buChar char="-"/>
            </a:pPr>
            <a:r>
              <a:rPr lang="en-US" dirty="0" smtClean="0"/>
              <a:t> north-western corner – early imperial pottery – in the fill that supports the terrace - bellow: Hellenistic period</a:t>
            </a:r>
          </a:p>
          <a:p>
            <a:pPr lvl="0"/>
            <a:endParaRPr lang="cs-CZ" dirty="0" smtClean="0"/>
          </a:p>
          <a:p>
            <a:r>
              <a:rPr lang="en-US" dirty="0" smtClean="0"/>
              <a:t>Occupation: </a:t>
            </a:r>
          </a:p>
          <a:p>
            <a:r>
              <a:rPr lang="en-US" dirty="0" smtClean="0"/>
              <a:t>- part of the terrace – residential area in Hellenistic times – larger building</a:t>
            </a:r>
            <a:endParaRPr lang="cs-CZ" dirty="0" smtClean="0"/>
          </a:p>
          <a:p>
            <a:pPr>
              <a:buFontTx/>
              <a:buChar char="-"/>
            </a:pPr>
            <a:r>
              <a:rPr lang="en-US" dirty="0" smtClean="0"/>
              <a:t>the street – Augustan period – shops on the agora, repaved when the terrace was built – red</a:t>
            </a:r>
            <a:r>
              <a:rPr lang="cs-CZ" dirty="0" smtClean="0"/>
              <a:t>e</a:t>
            </a:r>
            <a:r>
              <a:rPr lang="en-US" dirty="0" smtClean="0"/>
              <a:t>fining an existing district</a:t>
            </a:r>
          </a:p>
          <a:p>
            <a:r>
              <a:rPr lang="en-US" dirty="0" smtClean="0"/>
              <a:t>- north-east corner – large square in relation to the temple - apsidal monument raised in the middle, terrace opened to the square in the north (not the 4</a:t>
            </a:r>
            <a:r>
              <a:rPr lang="en-US" baseline="30000" dirty="0" smtClean="0"/>
              <a:t>th</a:t>
            </a:r>
            <a:r>
              <a:rPr lang="en-US" dirty="0" smtClean="0"/>
              <a:t> </a:t>
            </a:r>
            <a:r>
              <a:rPr lang="en-US" dirty="0" err="1" smtClean="0"/>
              <a:t>stoa</a:t>
            </a:r>
            <a:r>
              <a:rPr lang="en-US" dirty="0" smtClean="0"/>
              <a:t> built)</a:t>
            </a:r>
            <a:endParaRPr lang="cs-CZ" dirty="0" smtClean="0"/>
          </a:p>
          <a:p>
            <a:r>
              <a:rPr lang="en-US" dirty="0" smtClean="0"/>
              <a:t>Square function: free space from which the </a:t>
            </a:r>
            <a:r>
              <a:rPr lang="cs-CZ" dirty="0" smtClean="0"/>
              <a:t>v</a:t>
            </a:r>
            <a:r>
              <a:rPr lang="en-US" dirty="0" err="1" smtClean="0"/>
              <a:t>ie</a:t>
            </a:r>
            <a:r>
              <a:rPr lang="cs-CZ" dirty="0" smtClean="0"/>
              <a:t>w</a:t>
            </a:r>
            <a:r>
              <a:rPr lang="en-US" dirty="0" err="1" smtClean="0"/>
              <a:t>er</a:t>
            </a:r>
            <a:r>
              <a:rPr lang="en-US" dirty="0" smtClean="0"/>
              <a:t> could watch north side of the terrace and the temple</a:t>
            </a:r>
            <a:endParaRPr lang="cs-CZ" dirty="0"/>
          </a:p>
        </p:txBody>
      </p:sp>
      <p:pic>
        <p:nvPicPr>
          <p:cNvPr id="3" name="Obrázek 2" descr="ephesus upper agora plan.jpg"/>
          <p:cNvPicPr>
            <a:picLocks noChangeAspect="1"/>
          </p:cNvPicPr>
          <p:nvPr/>
        </p:nvPicPr>
        <p:blipFill>
          <a:blip r:embed="rId2"/>
          <a:stretch>
            <a:fillRect/>
          </a:stretch>
        </p:blipFill>
        <p:spPr>
          <a:xfrm>
            <a:off x="4285840" y="1000108"/>
            <a:ext cx="4858160" cy="421484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71414"/>
            <a:ext cx="4644008" cy="5909310"/>
          </a:xfrm>
          <a:prstGeom prst="rect">
            <a:avLst/>
          </a:prstGeom>
          <a:noFill/>
        </p:spPr>
        <p:txBody>
          <a:bodyPr wrap="square" rtlCol="0">
            <a:spAutoFit/>
          </a:bodyPr>
          <a:lstStyle/>
          <a:p>
            <a:r>
              <a:rPr lang="en-US" b="1" dirty="0" smtClean="0"/>
              <a:t>2009 - 2011</a:t>
            </a:r>
          </a:p>
          <a:p>
            <a:pPr>
              <a:buFontTx/>
              <a:buChar char="-"/>
            </a:pPr>
            <a:r>
              <a:rPr lang="en-US" dirty="0" smtClean="0"/>
              <a:t> the project Cult and Ruler - the absolute chronological classification of the building phases </a:t>
            </a:r>
          </a:p>
          <a:p>
            <a:pPr>
              <a:buFontTx/>
              <a:buChar char="-"/>
            </a:pPr>
            <a:endParaRPr lang="en-US" dirty="0" smtClean="0"/>
          </a:p>
          <a:p>
            <a:pPr>
              <a:buFontTx/>
              <a:buChar char="-"/>
            </a:pPr>
            <a:r>
              <a:rPr lang="en-US" dirty="0" smtClean="0"/>
              <a:t> the excavations in the area of the imperial cult temple 2009, a geophysical survey in 2010</a:t>
            </a:r>
          </a:p>
          <a:p>
            <a:endParaRPr lang="cs-CZ" dirty="0" smtClean="0"/>
          </a:p>
          <a:p>
            <a:pPr>
              <a:buFontTx/>
              <a:buChar char="-"/>
            </a:pPr>
            <a:r>
              <a:rPr lang="en-US" dirty="0" smtClean="0"/>
              <a:t> </a:t>
            </a:r>
            <a:r>
              <a:rPr lang="cs-CZ" dirty="0"/>
              <a:t>t</a:t>
            </a:r>
            <a:r>
              <a:rPr lang="en-US" dirty="0" smtClean="0"/>
              <a:t>he focus of the excavations was on the period of destruction and the later usage of the site</a:t>
            </a:r>
          </a:p>
          <a:p>
            <a:pPr>
              <a:buFontTx/>
              <a:buChar char="-"/>
            </a:pPr>
            <a:endParaRPr lang="en-US" dirty="0" smtClean="0"/>
          </a:p>
          <a:p>
            <a:r>
              <a:rPr lang="en-US" dirty="0" smtClean="0"/>
              <a:t>- </a:t>
            </a:r>
            <a:r>
              <a:rPr lang="cs-CZ" dirty="0" smtClean="0"/>
              <a:t>a</a:t>
            </a:r>
            <a:r>
              <a:rPr lang="en-US" dirty="0" smtClean="0"/>
              <a:t>n initial chronological evaluation indicated that the temple was destroyed in the 5</a:t>
            </a:r>
            <a:r>
              <a:rPr lang="en-US" baseline="30000" dirty="0" smtClean="0"/>
              <a:t>th</a:t>
            </a:r>
            <a:r>
              <a:rPr lang="en-US" dirty="0" smtClean="0"/>
              <a:t> century AD</a:t>
            </a:r>
          </a:p>
          <a:p>
            <a:r>
              <a:rPr lang="en-US" dirty="0" smtClean="0"/>
              <a:t> </a:t>
            </a:r>
          </a:p>
          <a:p>
            <a:r>
              <a:rPr lang="en-US" dirty="0" smtClean="0"/>
              <a:t>- Almost immediately a building was erected in the 5th century AD</a:t>
            </a:r>
          </a:p>
          <a:p>
            <a:endParaRPr lang="en-US" dirty="0" smtClean="0"/>
          </a:p>
          <a:p>
            <a:r>
              <a:rPr lang="en-US" dirty="0" smtClean="0"/>
              <a:t>- </a:t>
            </a:r>
            <a:r>
              <a:rPr lang="en-US" dirty="0"/>
              <a:t>t</a:t>
            </a:r>
            <a:r>
              <a:rPr lang="en-US" dirty="0" smtClean="0"/>
              <a:t>he period of usage extended probably into the 6th century A.D., as it has not been possible to document more recent finds.</a:t>
            </a:r>
            <a:endParaRPr lang="cs-CZ" dirty="0"/>
          </a:p>
        </p:txBody>
      </p:sp>
      <p:pic>
        <p:nvPicPr>
          <p:cNvPr id="1026" name="Picture 2" descr="http://www.oeai.at/tl_files/img/Forschungen_Tuerkei/Ephesos-kult_herrschaft/Wien_Forschungen_Tuerkei_Ephesos_Feldforschungen_Kult%20und%20Herrschaft_Domitianstempe_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33947" y="116632"/>
            <a:ext cx="4384203" cy="309634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oeai.at/tl_files/img/Forschungen_Tuerkei/Ephesos-kult_herrschaft/Wien_Forschungen_Tuerkei_Ephesos_Feldforschungen_Kult%20und%20Herrschaft_Domitianstempel_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16990" y="3723159"/>
            <a:ext cx="4418116" cy="294357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
            <a:ext cx="4524159" cy="3416320"/>
          </a:xfrm>
          <a:prstGeom prst="rect">
            <a:avLst/>
          </a:prstGeom>
          <a:noFill/>
        </p:spPr>
        <p:txBody>
          <a:bodyPr wrap="square" rtlCol="0">
            <a:spAutoFit/>
          </a:bodyPr>
          <a:lstStyle/>
          <a:p>
            <a:r>
              <a:rPr lang="en-US" dirty="0" smtClean="0"/>
              <a:t>- the </a:t>
            </a:r>
            <a:r>
              <a:rPr lang="en-US" dirty="0"/>
              <a:t>east of the Imperial cult </a:t>
            </a:r>
            <a:r>
              <a:rPr lang="en-US" dirty="0" smtClean="0"/>
              <a:t>area</a:t>
            </a:r>
          </a:p>
          <a:p>
            <a:r>
              <a:rPr lang="en-US" dirty="0" smtClean="0"/>
              <a:t>- excavations in 2011- </a:t>
            </a:r>
            <a:r>
              <a:rPr lang="en-US" dirty="0"/>
              <a:t>an impressive building complex consisting of a courtyard, an elongated room with mosaic floor, a fountain and a tract for commercial </a:t>
            </a:r>
            <a:r>
              <a:rPr lang="en-US" dirty="0" smtClean="0"/>
              <a:t>use</a:t>
            </a:r>
          </a:p>
          <a:p>
            <a:r>
              <a:rPr lang="en-US" dirty="0" smtClean="0"/>
              <a:t>- bases</a:t>
            </a:r>
            <a:r>
              <a:rPr lang="en-US" dirty="0"/>
              <a:t>, columns and capitals of marble are preserved, and the courtyard was also paved with marble slabs. </a:t>
            </a:r>
            <a:endParaRPr lang="en-US" dirty="0" smtClean="0"/>
          </a:p>
          <a:p>
            <a:r>
              <a:rPr lang="en-US" dirty="0" smtClean="0"/>
              <a:t>- a four-colored </a:t>
            </a:r>
            <a:r>
              <a:rPr lang="en-US" dirty="0"/>
              <a:t>mosaic floor </a:t>
            </a:r>
            <a:r>
              <a:rPr lang="en-US" dirty="0" smtClean="0"/>
              <a:t>in one of the rooms – marine motive</a:t>
            </a:r>
          </a:p>
          <a:p>
            <a:r>
              <a:rPr lang="en-US" dirty="0" smtClean="0"/>
              <a:t>- to </a:t>
            </a:r>
            <a:r>
              <a:rPr lang="en-US" dirty="0"/>
              <a:t>the south of the mosaic room </a:t>
            </a:r>
            <a:r>
              <a:rPr lang="en-US" dirty="0" smtClean="0"/>
              <a:t>- a </a:t>
            </a:r>
            <a:r>
              <a:rPr lang="en-US" dirty="0"/>
              <a:t>three-part </a:t>
            </a:r>
            <a:r>
              <a:rPr lang="en-US" dirty="0" smtClean="0"/>
              <a:t>nymphaeum</a:t>
            </a:r>
            <a:endParaRPr lang="cs-CZ" dirty="0"/>
          </a:p>
        </p:txBody>
      </p:sp>
      <p:pic>
        <p:nvPicPr>
          <p:cNvPr id="2050" name="Picture 2" descr="http://www.oeai.at/tl_files/img/Brunne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24159" y="44625"/>
            <a:ext cx="4538908" cy="3024336"/>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oeai.at/tl_files/img/Mosaik_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24160" y="3210803"/>
            <a:ext cx="4538908" cy="3632282"/>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www.oeai.at/tl_files/img/Mosaik_0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7504" y="3386326"/>
            <a:ext cx="4113930" cy="32549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5167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4357694"/>
            <a:ext cx="9144000" cy="2308324"/>
          </a:xfrm>
          <a:prstGeom prst="rect">
            <a:avLst/>
          </a:prstGeom>
        </p:spPr>
        <p:txBody>
          <a:bodyPr wrap="square">
            <a:spAutoFit/>
          </a:bodyPr>
          <a:lstStyle/>
          <a:p>
            <a:r>
              <a:rPr lang="en-US" dirty="0" smtClean="0"/>
              <a:t>- republican walls in </a:t>
            </a:r>
            <a:r>
              <a:rPr lang="en-US" i="1" dirty="0" smtClean="0"/>
              <a:t>opus </a:t>
            </a:r>
            <a:r>
              <a:rPr lang="en-US" i="1" dirty="0" err="1" smtClean="0"/>
              <a:t>reticulatum</a:t>
            </a:r>
            <a:r>
              <a:rPr lang="en-US" dirty="0" smtClean="0"/>
              <a:t>, some of which were decorated with glass paste polychrome mosaics of fantastic architectural and human figures (similar to 4</a:t>
            </a:r>
            <a:r>
              <a:rPr lang="en-US" baseline="30000" dirty="0" smtClean="0"/>
              <a:t>th</a:t>
            </a:r>
            <a:r>
              <a:rPr lang="en-US" dirty="0" smtClean="0"/>
              <a:t> style wall painting)</a:t>
            </a:r>
            <a:endParaRPr lang="cs-CZ" dirty="0" smtClean="0"/>
          </a:p>
          <a:p>
            <a:r>
              <a:rPr lang="en-US" dirty="0" smtClean="0"/>
              <a:t>- dating to </a:t>
            </a:r>
            <a:r>
              <a:rPr lang="en-US" dirty="0" err="1" smtClean="0"/>
              <a:t>Neronian</a:t>
            </a:r>
            <a:r>
              <a:rPr lang="en-US" dirty="0" smtClean="0"/>
              <a:t> or </a:t>
            </a:r>
            <a:r>
              <a:rPr lang="en-US" dirty="0" err="1" smtClean="0"/>
              <a:t>Flavian</a:t>
            </a:r>
            <a:r>
              <a:rPr lang="en-US" dirty="0" smtClean="0"/>
              <a:t> period</a:t>
            </a:r>
            <a:endParaRPr lang="cs-CZ" dirty="0" smtClean="0"/>
          </a:p>
          <a:p>
            <a:r>
              <a:rPr lang="en-US" dirty="0" smtClean="0"/>
              <a:t>- water pipe – identification – </a:t>
            </a:r>
            <a:r>
              <a:rPr lang="en-US" i="1" dirty="0" err="1" smtClean="0"/>
              <a:t>nympheum</a:t>
            </a:r>
            <a:endParaRPr lang="cs-CZ" i="1" dirty="0" smtClean="0"/>
          </a:p>
          <a:p>
            <a:r>
              <a:rPr lang="en-US" dirty="0" smtClean="0"/>
              <a:t>Inscriptions: owner – Flavius </a:t>
            </a:r>
            <a:r>
              <a:rPr lang="en-US" dirty="0" err="1" smtClean="0"/>
              <a:t>Sabinus</a:t>
            </a:r>
            <a:r>
              <a:rPr lang="en-US" dirty="0" smtClean="0"/>
              <a:t> (Vespasian’s brother), Domitian was born in </a:t>
            </a:r>
            <a:r>
              <a:rPr lang="en-US" dirty="0" err="1" smtClean="0"/>
              <a:t>neighbouring</a:t>
            </a:r>
            <a:r>
              <a:rPr lang="en-US" dirty="0" smtClean="0"/>
              <a:t> residence belonging to Vespasian or this one (Flavius </a:t>
            </a:r>
            <a:r>
              <a:rPr lang="en-US" dirty="0" err="1" smtClean="0"/>
              <a:t>Sabinus</a:t>
            </a:r>
            <a:r>
              <a:rPr lang="en-US" dirty="0" smtClean="0"/>
              <a:t>), so the podium might be a site of the </a:t>
            </a:r>
            <a:r>
              <a:rPr lang="en-US" dirty="0" err="1" smtClean="0"/>
              <a:t>Templum</a:t>
            </a:r>
            <a:r>
              <a:rPr lang="en-US" dirty="0" smtClean="0"/>
              <a:t> </a:t>
            </a:r>
            <a:r>
              <a:rPr lang="en-US" dirty="0" err="1" smtClean="0"/>
              <a:t>Gentis</a:t>
            </a:r>
            <a:r>
              <a:rPr lang="en-US" dirty="0" smtClean="0"/>
              <a:t> </a:t>
            </a:r>
            <a:r>
              <a:rPr lang="en-US" dirty="0" err="1" smtClean="0"/>
              <a:t>Flaviae</a:t>
            </a:r>
            <a:endParaRPr lang="cs-CZ" dirty="0" smtClean="0"/>
          </a:p>
        </p:txBody>
      </p:sp>
      <p:pic>
        <p:nvPicPr>
          <p:cNvPr id="50178" name="Picture 2" descr="http://www.maquettes-historiques.net/R203a.jpg"/>
          <p:cNvPicPr>
            <a:picLocks noChangeAspect="1" noChangeArrowheads="1"/>
          </p:cNvPicPr>
          <p:nvPr/>
        </p:nvPicPr>
        <p:blipFill>
          <a:blip r:embed="rId2"/>
          <a:srcRect/>
          <a:stretch>
            <a:fillRect/>
          </a:stretch>
        </p:blipFill>
        <p:spPr bwMode="auto">
          <a:xfrm>
            <a:off x="0" y="142852"/>
            <a:ext cx="5731218" cy="4143379"/>
          </a:xfrm>
          <a:prstGeom prst="rect">
            <a:avLst/>
          </a:prstGeom>
          <a:noFill/>
        </p:spPr>
      </p:pic>
      <p:sp>
        <p:nvSpPr>
          <p:cNvPr id="4" name="TextovéPole 3"/>
          <p:cNvSpPr txBox="1"/>
          <p:nvPr/>
        </p:nvSpPr>
        <p:spPr>
          <a:xfrm>
            <a:off x="5786446" y="0"/>
            <a:ext cx="3357554" cy="4247317"/>
          </a:xfrm>
          <a:prstGeom prst="rect">
            <a:avLst/>
          </a:prstGeom>
          <a:noFill/>
        </p:spPr>
        <p:txBody>
          <a:bodyPr wrap="square" rtlCol="0">
            <a:spAutoFit/>
          </a:bodyPr>
          <a:lstStyle/>
          <a:p>
            <a:r>
              <a:rPr lang="en-US" u="sng" dirty="0" smtClean="0"/>
              <a:t>Vicinity</a:t>
            </a:r>
            <a:r>
              <a:rPr lang="en-US" dirty="0" smtClean="0"/>
              <a:t> </a:t>
            </a:r>
          </a:p>
          <a:p>
            <a:endParaRPr lang="en-US" dirty="0" smtClean="0"/>
          </a:p>
          <a:p>
            <a:pPr>
              <a:buFontTx/>
              <a:buChar char="-"/>
            </a:pPr>
            <a:r>
              <a:rPr lang="en-US" dirty="0" smtClean="0"/>
              <a:t> the Temple of </a:t>
            </a:r>
            <a:r>
              <a:rPr lang="en-US" dirty="0" err="1" smtClean="0"/>
              <a:t>Quirinus</a:t>
            </a:r>
            <a:r>
              <a:rPr lang="en-US" dirty="0" smtClean="0"/>
              <a:t>, </a:t>
            </a:r>
            <a:r>
              <a:rPr lang="en-US" dirty="0" err="1" smtClean="0"/>
              <a:t>Horti</a:t>
            </a:r>
            <a:r>
              <a:rPr lang="en-US" dirty="0" smtClean="0"/>
              <a:t> </a:t>
            </a:r>
            <a:r>
              <a:rPr lang="en-US" dirty="0" err="1" smtClean="0"/>
              <a:t>Sallustiani</a:t>
            </a:r>
            <a:r>
              <a:rPr lang="en-US" dirty="0" smtClean="0"/>
              <a:t>, Bath of Diocletian, a republican house</a:t>
            </a:r>
          </a:p>
          <a:p>
            <a:endParaRPr lang="en-US" dirty="0" smtClean="0"/>
          </a:p>
          <a:p>
            <a:r>
              <a:rPr lang="en-US" dirty="0" smtClean="0"/>
              <a:t>- Romulus – Domitian’s legendary counterpart, Quirinal – the temple of </a:t>
            </a:r>
            <a:r>
              <a:rPr lang="en-US" dirty="0" err="1" smtClean="0"/>
              <a:t>Quirinus</a:t>
            </a:r>
            <a:r>
              <a:rPr lang="en-US" dirty="0" smtClean="0"/>
              <a:t> (</a:t>
            </a:r>
            <a:r>
              <a:rPr lang="en-US" dirty="0" err="1" smtClean="0"/>
              <a:t>Iulius</a:t>
            </a:r>
            <a:r>
              <a:rPr lang="en-US" dirty="0" smtClean="0"/>
              <a:t> </a:t>
            </a:r>
            <a:r>
              <a:rPr lang="en-US" dirty="0" err="1" smtClean="0"/>
              <a:t>Proculus</a:t>
            </a:r>
            <a:r>
              <a:rPr lang="en-US" dirty="0" smtClean="0"/>
              <a:t> 325 BC the first temple)</a:t>
            </a:r>
            <a:endParaRPr lang="cs-CZ" dirty="0" smtClean="0"/>
          </a:p>
          <a:p>
            <a:r>
              <a:rPr lang="en-US" dirty="0" smtClean="0"/>
              <a:t>- the temple of the </a:t>
            </a:r>
            <a:r>
              <a:rPr lang="en-US" dirty="0" err="1" smtClean="0"/>
              <a:t>Flavians</a:t>
            </a:r>
            <a:r>
              <a:rPr lang="en-US" dirty="0" smtClean="0"/>
              <a:t> and Romulus - very close (Domitian deliberately emphasized the proximity)</a:t>
            </a:r>
            <a:endParaRPr lang="cs-CZ" dirty="0" smtClean="0"/>
          </a:p>
          <a:p>
            <a:pPr>
              <a:buFontTx/>
              <a:buChar char="-"/>
            </a:pP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252520" cy="3139321"/>
          </a:xfrm>
          <a:prstGeom prst="rect">
            <a:avLst/>
          </a:prstGeom>
          <a:noFill/>
        </p:spPr>
        <p:txBody>
          <a:bodyPr wrap="square" rtlCol="0">
            <a:spAutoFit/>
          </a:bodyPr>
          <a:lstStyle/>
          <a:p>
            <a:r>
              <a:rPr lang="en-US" b="1" dirty="0" smtClean="0"/>
              <a:t>TYPOLOGY</a:t>
            </a:r>
          </a:p>
          <a:p>
            <a:r>
              <a:rPr lang="en-US" b="1" dirty="0" smtClean="0"/>
              <a:t>Terrace</a:t>
            </a:r>
          </a:p>
          <a:p>
            <a:r>
              <a:rPr lang="en-US" dirty="0" smtClean="0"/>
              <a:t>- near </a:t>
            </a:r>
            <a:r>
              <a:rPr lang="en-US" dirty="0"/>
              <a:t>the upper agora – close to large dwellings of wealthy inhabitants – valuable land in the city </a:t>
            </a:r>
            <a:r>
              <a:rPr lang="en-US" dirty="0" err="1" smtClean="0"/>
              <a:t>centre</a:t>
            </a:r>
            <a:endParaRPr lang="en-US" dirty="0" smtClean="0"/>
          </a:p>
          <a:p>
            <a:r>
              <a:rPr lang="en-US" dirty="0" smtClean="0"/>
              <a:t>- </a:t>
            </a:r>
            <a:r>
              <a:rPr lang="en-US" dirty="0"/>
              <a:t>function: to create a level area above the descending slope of Mr. </a:t>
            </a:r>
            <a:r>
              <a:rPr lang="en-US" dirty="0" err="1"/>
              <a:t>Koressos</a:t>
            </a:r>
            <a:endParaRPr lang="cs-CZ" dirty="0"/>
          </a:p>
          <a:p>
            <a:r>
              <a:rPr lang="en-US" dirty="0" smtClean="0"/>
              <a:t>- the </a:t>
            </a:r>
            <a:r>
              <a:rPr lang="en-US" dirty="0"/>
              <a:t>greatest </a:t>
            </a:r>
            <a:r>
              <a:rPr lang="en-US" dirty="0" smtClean="0"/>
              <a:t>height – in the north - </a:t>
            </a:r>
            <a:r>
              <a:rPr lang="en-US" dirty="0"/>
              <a:t>square </a:t>
            </a:r>
            <a:r>
              <a:rPr lang="en-US" dirty="0" smtClean="0"/>
              <a:t>- </a:t>
            </a:r>
            <a:r>
              <a:rPr lang="en-US" dirty="0"/>
              <a:t>10.4 m </a:t>
            </a:r>
            <a:r>
              <a:rPr lang="en-US" dirty="0" smtClean="0"/>
              <a:t>- </a:t>
            </a:r>
            <a:r>
              <a:rPr lang="en-US" dirty="0"/>
              <a:t>vaulted shops behind a colonnaded hall </a:t>
            </a:r>
            <a:r>
              <a:rPr lang="en-US" dirty="0" err="1"/>
              <a:t>cca</a:t>
            </a:r>
            <a:r>
              <a:rPr lang="en-US" dirty="0"/>
              <a:t> 5 m wide</a:t>
            </a:r>
            <a:endParaRPr lang="cs-CZ" dirty="0"/>
          </a:p>
          <a:p>
            <a:r>
              <a:rPr lang="en-US" dirty="0" smtClean="0"/>
              <a:t>- in </a:t>
            </a:r>
            <a:r>
              <a:rPr lang="en-US" dirty="0"/>
              <a:t>front of the hall – 3-story façade reaching to the top of the terrace, </a:t>
            </a:r>
            <a:r>
              <a:rPr lang="en-US" dirty="0" smtClean="0"/>
              <a:t>4.3 m </a:t>
            </a:r>
            <a:r>
              <a:rPr lang="en-US" dirty="0"/>
              <a:t>wide monumental stairway – close to north-eastern corner – main access to the top of the terrace, at least one other entrance is known</a:t>
            </a:r>
            <a:endParaRPr lang="cs-CZ" dirty="0"/>
          </a:p>
          <a:p>
            <a:endParaRPr lang="cs-CZ" dirty="0"/>
          </a:p>
        </p:txBody>
      </p:sp>
      <p:pic>
        <p:nvPicPr>
          <p:cNvPr id="3" name="Picture 4" descr="http://www.oeai.at/tl_files/img/Forschungen_Tuerkei/Ephesos-kult_herrschaft/Wien_Forschungen_Tuerkei_Ephesos_Feldforschungen_Kult%20und%20Herrschaft_Domitianstempel_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03648" y="2780094"/>
            <a:ext cx="6120680" cy="40779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78485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bleon1.files.wordpress.com/2010/04/ephesus-domitian-templ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71" y="3023929"/>
            <a:ext cx="5088565" cy="381642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Obdélník 1"/>
          <p:cNvSpPr/>
          <p:nvPr/>
        </p:nvSpPr>
        <p:spPr>
          <a:xfrm>
            <a:off x="0" y="4976"/>
            <a:ext cx="9144000" cy="2031325"/>
          </a:xfrm>
          <a:prstGeom prst="rect">
            <a:avLst/>
          </a:prstGeom>
        </p:spPr>
        <p:txBody>
          <a:bodyPr wrap="square">
            <a:spAutoFit/>
          </a:bodyPr>
          <a:lstStyle/>
          <a:p>
            <a:r>
              <a:rPr lang="en-US" dirty="0"/>
              <a:t>1</a:t>
            </a:r>
            <a:r>
              <a:rPr lang="en-US" baseline="30000" dirty="0"/>
              <a:t>st</a:t>
            </a:r>
            <a:r>
              <a:rPr lang="en-US" dirty="0"/>
              <a:t> story - Doric - architrave (</a:t>
            </a:r>
            <a:r>
              <a:rPr lang="en-US" dirty="0" err="1"/>
              <a:t>palmette</a:t>
            </a:r>
            <a:r>
              <a:rPr lang="en-US" dirty="0"/>
              <a:t>, lotus, rosette designs) </a:t>
            </a:r>
          </a:p>
          <a:p>
            <a:r>
              <a:rPr lang="en-US" dirty="0"/>
              <a:t>2</a:t>
            </a:r>
            <a:r>
              <a:rPr lang="en-US" baseline="30000" dirty="0"/>
              <a:t>nd</a:t>
            </a:r>
            <a:r>
              <a:rPr lang="en-US" dirty="0"/>
              <a:t> story - columns with engaged deities (</a:t>
            </a:r>
            <a:r>
              <a:rPr lang="en-US" dirty="0" err="1"/>
              <a:t>Attis</a:t>
            </a:r>
            <a:r>
              <a:rPr lang="en-US" dirty="0"/>
              <a:t> and Isis) along the length of the façade</a:t>
            </a:r>
          </a:p>
          <a:p>
            <a:r>
              <a:rPr lang="en-US" dirty="0"/>
              <a:t>	</a:t>
            </a:r>
            <a:r>
              <a:rPr lang="en-US" i="1" dirty="0"/>
              <a:t>Banner</a:t>
            </a:r>
            <a:r>
              <a:rPr lang="en-US" dirty="0"/>
              <a:t> – the colonnade contained eastern </a:t>
            </a:r>
            <a:r>
              <a:rPr lang="en-US" dirty="0" smtClean="0"/>
              <a:t>deities</a:t>
            </a:r>
            <a:endParaRPr lang="en-US" dirty="0"/>
          </a:p>
          <a:p>
            <a:r>
              <a:rPr lang="en-US" dirty="0"/>
              <a:t>	</a:t>
            </a:r>
            <a:r>
              <a:rPr lang="en-US" i="1" dirty="0"/>
              <a:t>Price</a:t>
            </a:r>
            <a:r>
              <a:rPr lang="en-US" dirty="0"/>
              <a:t> - way of depicting the relationship of </a:t>
            </a:r>
            <a:r>
              <a:rPr lang="en-US" dirty="0" smtClean="0"/>
              <a:t>the </a:t>
            </a:r>
            <a:r>
              <a:rPr lang="en-US" dirty="0"/>
              <a:t>emperors and the gods, deliberate 	attempt to classify the emperors in the </a:t>
            </a:r>
            <a:r>
              <a:rPr lang="en-US" dirty="0" smtClean="0"/>
              <a:t>divine </a:t>
            </a:r>
            <a:r>
              <a:rPr lang="en-US" dirty="0"/>
              <a:t>category without equating them 	with the gods</a:t>
            </a:r>
          </a:p>
          <a:p>
            <a:r>
              <a:rPr lang="en-US" dirty="0"/>
              <a:t>3</a:t>
            </a:r>
            <a:r>
              <a:rPr lang="en-US" baseline="30000" dirty="0"/>
              <a:t>rd</a:t>
            </a:r>
            <a:r>
              <a:rPr lang="en-US" dirty="0"/>
              <a:t> story - Corinthian order</a:t>
            </a:r>
            <a:endParaRPr lang="cs-CZ" dirty="0"/>
          </a:p>
        </p:txBody>
      </p:sp>
      <p:pic>
        <p:nvPicPr>
          <p:cNvPr id="5122" name="Picture 2" descr="http://www.e-ephesushistory.com/image/3-domitien.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0" y="1412776"/>
            <a:ext cx="4461365" cy="27363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96116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3.bp.blogspot.com/-X_eW6Ms01sI/TsTxNHLY6NI/AAAAAAAAPbw/PlMvwrg12i4/s1600/DSC_0338_2.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7025"/>
          <a:stretch/>
        </p:blipFill>
        <p:spPr bwMode="auto">
          <a:xfrm>
            <a:off x="107505" y="116633"/>
            <a:ext cx="4032448" cy="4032448"/>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www.ephesustoursguide.com/wp-content/uploads/2013/11/Plan-of-the-Temple-of-Domitian.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86877" y="3068961"/>
            <a:ext cx="5052052" cy="37890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8723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8099"/>
            <a:ext cx="9252520" cy="4801314"/>
          </a:xfrm>
          <a:prstGeom prst="rect">
            <a:avLst/>
          </a:prstGeom>
          <a:noFill/>
        </p:spPr>
        <p:txBody>
          <a:bodyPr wrap="square" rtlCol="0">
            <a:spAutoFit/>
          </a:bodyPr>
          <a:lstStyle/>
          <a:p>
            <a:r>
              <a:rPr lang="en-US" b="1" dirty="0" smtClean="0"/>
              <a:t>TYPOLOGY</a:t>
            </a:r>
          </a:p>
          <a:p>
            <a:r>
              <a:rPr lang="en-US" b="1" dirty="0" smtClean="0"/>
              <a:t>Temple</a:t>
            </a:r>
          </a:p>
          <a:p>
            <a:r>
              <a:rPr lang="en-US" dirty="0" smtClean="0"/>
              <a:t>- reconstruction: </a:t>
            </a:r>
            <a:r>
              <a:rPr lang="en-US" dirty="0"/>
              <a:t>not possible, but it appears on the reverses of several coins – alongside the temple of Artemis, sometimes with other (later) provincial temples (Hadrian)</a:t>
            </a:r>
            <a:endParaRPr lang="cs-CZ" dirty="0"/>
          </a:p>
          <a:p>
            <a:r>
              <a:rPr lang="en-US" dirty="0" smtClean="0"/>
              <a:t>- order</a:t>
            </a:r>
            <a:r>
              <a:rPr lang="en-US" dirty="0"/>
              <a:t>: Corinthian – typical for imperial temple buildings (even though that depicted as Ionic on the coins – just the way how temples depicted, inspired by </a:t>
            </a:r>
            <a:r>
              <a:rPr lang="en-US" dirty="0" err="1"/>
              <a:t>Artemision</a:t>
            </a:r>
            <a:r>
              <a:rPr lang="en-US" dirty="0"/>
              <a:t>)</a:t>
            </a:r>
            <a:endParaRPr lang="cs-CZ" dirty="0"/>
          </a:p>
          <a:p>
            <a:r>
              <a:rPr lang="en-US" dirty="0" smtClean="0"/>
              <a:t>- the </a:t>
            </a:r>
            <a:r>
              <a:rPr lang="en-US" dirty="0"/>
              <a:t>temple set within a precinct – occupied the </a:t>
            </a:r>
            <a:r>
              <a:rPr lang="en-US" dirty="0" smtClean="0"/>
              <a:t>area </a:t>
            </a:r>
            <a:r>
              <a:rPr lang="en-US" dirty="0"/>
              <a:t>on top of the artificial terrace (85.6x64.6m) </a:t>
            </a:r>
            <a:r>
              <a:rPr lang="en-US" dirty="0" smtClean="0"/>
              <a:t>- </a:t>
            </a:r>
            <a:r>
              <a:rPr lang="en-US" dirty="0"/>
              <a:t>lined by </a:t>
            </a:r>
            <a:r>
              <a:rPr lang="en-US" i="1" dirty="0" err="1"/>
              <a:t>stoas</a:t>
            </a:r>
            <a:r>
              <a:rPr lang="en-US" dirty="0"/>
              <a:t> (3 sides), north side open to a square and an intersection of streets below</a:t>
            </a:r>
            <a:endParaRPr lang="cs-CZ" dirty="0"/>
          </a:p>
          <a:p>
            <a:r>
              <a:rPr lang="en-US" dirty="0"/>
              <a:t>The layout is typically Hellenistic:</a:t>
            </a:r>
            <a:endParaRPr lang="cs-CZ" dirty="0"/>
          </a:p>
          <a:p>
            <a:pPr lvl="0"/>
            <a:r>
              <a:rPr lang="en-US" dirty="0"/>
              <a:t>- temple – a Greek style (Italian temples – not unknown – the cult of Rome and </a:t>
            </a:r>
            <a:r>
              <a:rPr lang="en-US" i="1" dirty="0" err="1"/>
              <a:t>Divus</a:t>
            </a:r>
            <a:r>
              <a:rPr lang="en-US" i="1" dirty="0"/>
              <a:t> </a:t>
            </a:r>
            <a:r>
              <a:rPr lang="en-US" i="1" dirty="0" err="1"/>
              <a:t>Iulius</a:t>
            </a:r>
            <a:r>
              <a:rPr lang="en-US" i="1" dirty="0"/>
              <a:t> </a:t>
            </a:r>
            <a:r>
              <a:rPr lang="en-US" dirty="0"/>
              <a:t>– north side of Ephesian upper agora), but the Greek design – more appropriate for </a:t>
            </a:r>
            <a:r>
              <a:rPr lang="en-US" i="1" dirty="0" err="1"/>
              <a:t>Sebastoi</a:t>
            </a:r>
            <a:endParaRPr lang="cs-CZ" i="1" dirty="0"/>
          </a:p>
          <a:p>
            <a:r>
              <a:rPr lang="en-US" dirty="0"/>
              <a:t>- Floor plan – modeled on traditional forms from Asia – </a:t>
            </a:r>
            <a:r>
              <a:rPr lang="cs-CZ" dirty="0" err="1" smtClean="0"/>
              <a:t>tetra</a:t>
            </a:r>
            <a:r>
              <a:rPr lang="en-US" dirty="0" err="1" smtClean="0"/>
              <a:t>prostyle</a:t>
            </a:r>
            <a:r>
              <a:rPr lang="en-US" dirty="0" smtClean="0"/>
              <a:t> </a:t>
            </a:r>
            <a:r>
              <a:rPr lang="en-US" dirty="0"/>
              <a:t>temple surrounded by a </a:t>
            </a:r>
            <a:r>
              <a:rPr lang="en-US" dirty="0" err="1"/>
              <a:t>pseudodipteral</a:t>
            </a:r>
            <a:r>
              <a:rPr lang="en-US" dirty="0"/>
              <a:t> colonnade (8x13 columns), </a:t>
            </a:r>
            <a:r>
              <a:rPr lang="en-US" dirty="0" err="1"/>
              <a:t>crepidomia</a:t>
            </a:r>
            <a:r>
              <a:rPr lang="en-US" dirty="0"/>
              <a:t> – 6 steps on all sides</a:t>
            </a:r>
          </a:p>
          <a:p>
            <a:pPr lvl="0"/>
            <a:endParaRPr lang="cs-CZ" dirty="0"/>
          </a:p>
          <a:p>
            <a:endParaRPr lang="cs-CZ" dirty="0"/>
          </a:p>
          <a:p>
            <a:endParaRPr lang="en-US" b="1" dirty="0" smtClean="0"/>
          </a:p>
          <a:p>
            <a:endParaRPr lang="cs-CZ" b="1" dirty="0"/>
          </a:p>
        </p:txBody>
      </p:sp>
      <p:pic>
        <p:nvPicPr>
          <p:cNvPr id="4" name="Picture 2" descr="http://www.ephesustravelguide.com/uploads/9/6/2/2/9622452/138863019_ori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866268"/>
            <a:ext cx="4449890" cy="298513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http://www.timediver.de/Tuerkei/Ephesos/Ephesos0056.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50" t="1330" r="265" b="6284"/>
          <a:stretch/>
        </p:blipFill>
        <p:spPr bwMode="auto">
          <a:xfrm>
            <a:off x="4751512" y="3866267"/>
            <a:ext cx="4392488" cy="297684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46331"/>
          </a:xfrm>
          <a:prstGeom prst="rect">
            <a:avLst/>
          </a:prstGeom>
        </p:spPr>
        <p:txBody>
          <a:bodyPr wrap="square">
            <a:spAutoFit/>
          </a:bodyPr>
          <a:lstStyle/>
          <a:p>
            <a:endParaRPr lang="cs-CZ" dirty="0"/>
          </a:p>
          <a:p>
            <a:endParaRPr lang="cs-CZ" dirty="0"/>
          </a:p>
        </p:txBody>
      </p:sp>
      <p:sp>
        <p:nvSpPr>
          <p:cNvPr id="3" name="Obdélník 2"/>
          <p:cNvSpPr/>
          <p:nvPr/>
        </p:nvSpPr>
        <p:spPr>
          <a:xfrm>
            <a:off x="0" y="-23097"/>
            <a:ext cx="9144000" cy="2308324"/>
          </a:xfrm>
          <a:prstGeom prst="rect">
            <a:avLst/>
          </a:prstGeom>
        </p:spPr>
        <p:txBody>
          <a:bodyPr wrap="square">
            <a:spAutoFit/>
          </a:bodyPr>
          <a:lstStyle/>
          <a:p>
            <a:pPr lvl="0"/>
            <a:r>
              <a:rPr lang="en-US" b="1" dirty="0" smtClean="0"/>
              <a:t>Altar</a:t>
            </a:r>
          </a:p>
          <a:p>
            <a:pPr lvl="0"/>
            <a:r>
              <a:rPr lang="en-US" dirty="0" smtClean="0"/>
              <a:t>- U-shaped </a:t>
            </a:r>
            <a:r>
              <a:rPr lang="en-US" dirty="0"/>
              <a:t>altar – a common feature associated with major temples in Asia – </a:t>
            </a:r>
            <a:r>
              <a:rPr lang="en-US" dirty="0" err="1"/>
              <a:t>Artemision</a:t>
            </a:r>
            <a:r>
              <a:rPr lang="en-US" dirty="0"/>
              <a:t>, Athena in </a:t>
            </a:r>
            <a:r>
              <a:rPr lang="en-US" dirty="0" err="1"/>
              <a:t>Priene</a:t>
            </a:r>
            <a:r>
              <a:rPr lang="en-US" dirty="0"/>
              <a:t>, </a:t>
            </a:r>
            <a:r>
              <a:rPr lang="en-US" dirty="0" err="1"/>
              <a:t>Pergamon</a:t>
            </a:r>
            <a:r>
              <a:rPr lang="en-US" dirty="0"/>
              <a:t>…</a:t>
            </a:r>
          </a:p>
          <a:p>
            <a:r>
              <a:rPr lang="en-US" dirty="0" smtClean="0"/>
              <a:t>- imperial </a:t>
            </a:r>
            <a:r>
              <a:rPr lang="en-US" dirty="0"/>
              <a:t>altars – appropriate location for elaborate relief sculpture </a:t>
            </a:r>
            <a:endParaRPr lang="en-US" dirty="0" smtClean="0"/>
          </a:p>
          <a:p>
            <a:r>
              <a:rPr lang="en-US" dirty="0" smtClean="0"/>
              <a:t>- Ephesus </a:t>
            </a:r>
            <a:r>
              <a:rPr lang="en-US" dirty="0"/>
              <a:t>– 2</a:t>
            </a:r>
            <a:r>
              <a:rPr lang="en-US" baseline="30000" dirty="0"/>
              <a:t>nd</a:t>
            </a:r>
            <a:r>
              <a:rPr lang="en-US" dirty="0"/>
              <a:t> century </a:t>
            </a:r>
            <a:r>
              <a:rPr lang="en-US" dirty="0" smtClean="0"/>
              <a:t>AD – U-shaped altar (9 m2, only half of the foundations survived)</a:t>
            </a:r>
          </a:p>
          <a:p>
            <a:r>
              <a:rPr lang="en-US" dirty="0" smtClean="0"/>
              <a:t>- Steps – western side (faced the temple), raised platform, three friezes found – mid. 2</a:t>
            </a:r>
            <a:r>
              <a:rPr lang="en-US" baseline="30000" dirty="0" smtClean="0"/>
              <a:t>nd</a:t>
            </a:r>
            <a:r>
              <a:rPr lang="en-US" dirty="0" smtClean="0"/>
              <a:t> c. AD  </a:t>
            </a:r>
          </a:p>
          <a:p>
            <a:r>
              <a:rPr lang="en-US" dirty="0" smtClean="0"/>
              <a:t>- reliefs </a:t>
            </a:r>
            <a:r>
              <a:rPr lang="en-US" dirty="0"/>
              <a:t>– military motifs, shields, spears, </a:t>
            </a:r>
            <a:r>
              <a:rPr lang="en-US" dirty="0" err="1"/>
              <a:t>armour</a:t>
            </a:r>
            <a:r>
              <a:rPr lang="en-US" dirty="0"/>
              <a:t>, trophies, a band captive – ideology of imperial </a:t>
            </a:r>
            <a:r>
              <a:rPr lang="en-US" dirty="0" smtClean="0"/>
              <a:t>victory</a:t>
            </a:r>
            <a:endParaRPr lang="cs-CZ" dirty="0"/>
          </a:p>
        </p:txBody>
      </p:sp>
    </p:spTree>
    <p:extLst>
      <p:ext uri="{BB962C8B-B14F-4D97-AF65-F5344CB8AC3E}">
        <p14:creationId xmlns="" xmlns:p14="http://schemas.microsoft.com/office/powerpoint/2010/main" val="216866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ancient.eu/uploads/images/display-1174.jpg?v=1391176042"/>
          <p:cNvPicPr>
            <a:picLocks noChangeAspect="1" noChangeArrowheads="1"/>
          </p:cNvPicPr>
          <p:nvPr/>
        </p:nvPicPr>
        <p:blipFill>
          <a:blip r:embed="rId2"/>
          <a:srcRect/>
          <a:stretch>
            <a:fillRect/>
          </a:stretch>
        </p:blipFill>
        <p:spPr bwMode="auto">
          <a:xfrm>
            <a:off x="4143372" y="214290"/>
            <a:ext cx="4762500" cy="4171951"/>
          </a:xfrm>
          <a:prstGeom prst="rect">
            <a:avLst/>
          </a:prstGeom>
          <a:noFill/>
        </p:spPr>
      </p:pic>
      <p:sp>
        <p:nvSpPr>
          <p:cNvPr id="3" name="Obdélník 2"/>
          <p:cNvSpPr/>
          <p:nvPr/>
        </p:nvSpPr>
        <p:spPr>
          <a:xfrm>
            <a:off x="5143504" y="2285992"/>
            <a:ext cx="1500198" cy="1285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descr="templum gentis flaviae plan.jpg"/>
          <p:cNvPicPr>
            <a:picLocks noChangeAspect="1"/>
          </p:cNvPicPr>
          <p:nvPr/>
        </p:nvPicPr>
        <p:blipFill>
          <a:blip r:embed="rId3"/>
          <a:stretch>
            <a:fillRect/>
          </a:stretch>
        </p:blipFill>
        <p:spPr>
          <a:xfrm>
            <a:off x="1000100" y="214290"/>
            <a:ext cx="2786082" cy="3862710"/>
          </a:xfrm>
          <a:prstGeom prst="rect">
            <a:avLst/>
          </a:prstGeom>
        </p:spPr>
      </p:pic>
      <p:cxnSp>
        <p:nvCxnSpPr>
          <p:cNvPr id="5" name="Přímá spojovací šipka 4"/>
          <p:cNvCxnSpPr/>
          <p:nvPr/>
        </p:nvCxnSpPr>
        <p:spPr>
          <a:xfrm rot="10800000">
            <a:off x="3714744" y="2071678"/>
            <a:ext cx="1428760" cy="64294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7" name="TextovéPole 6"/>
          <p:cNvSpPr txBox="1"/>
          <p:nvPr/>
        </p:nvSpPr>
        <p:spPr>
          <a:xfrm>
            <a:off x="0" y="4357694"/>
            <a:ext cx="9144000" cy="2585323"/>
          </a:xfrm>
          <a:prstGeom prst="rect">
            <a:avLst/>
          </a:prstGeom>
          <a:noFill/>
        </p:spPr>
        <p:txBody>
          <a:bodyPr wrap="square" rtlCol="0">
            <a:spAutoFit/>
          </a:bodyPr>
          <a:lstStyle/>
          <a:p>
            <a:r>
              <a:rPr lang="en-US" b="1" dirty="0" smtClean="0"/>
              <a:t>The Baths of Diocletian </a:t>
            </a:r>
          </a:p>
          <a:p>
            <a:pPr>
              <a:buFontTx/>
              <a:buChar char="-"/>
            </a:pPr>
            <a:r>
              <a:rPr lang="en-US" dirty="0" smtClean="0"/>
              <a:t> between the Aula </a:t>
            </a:r>
            <a:r>
              <a:rPr lang="en-US" dirty="0" err="1" smtClean="0"/>
              <a:t>Ottagona</a:t>
            </a:r>
            <a:r>
              <a:rPr lang="en-US" dirty="0" smtClean="0"/>
              <a:t>  and the church of San Bernardo – remains of a huge building</a:t>
            </a:r>
          </a:p>
          <a:p>
            <a:pPr>
              <a:buFontTx/>
              <a:buChar char="-"/>
            </a:pPr>
            <a:r>
              <a:rPr lang="en-US" dirty="0" smtClean="0"/>
              <a:t> dating: the age of Domitian, demolished when the baths were built (based on the </a:t>
            </a:r>
            <a:r>
              <a:rPr lang="en-US" dirty="0" err="1" smtClean="0"/>
              <a:t>brickmarks</a:t>
            </a:r>
            <a:r>
              <a:rPr lang="en-US" dirty="0" smtClean="0"/>
              <a:t> and the technique of the walls)</a:t>
            </a:r>
          </a:p>
          <a:p>
            <a:pPr>
              <a:buFontTx/>
              <a:buChar char="-"/>
            </a:pPr>
            <a:r>
              <a:rPr lang="en-US" dirty="0" smtClean="0"/>
              <a:t> a wide </a:t>
            </a:r>
            <a:r>
              <a:rPr lang="en-US" dirty="0" err="1" smtClean="0"/>
              <a:t>porticoed</a:t>
            </a:r>
            <a:r>
              <a:rPr lang="en-US" dirty="0" smtClean="0"/>
              <a:t> precinct – pillars in travertine, walls in opus </a:t>
            </a:r>
            <a:r>
              <a:rPr lang="en-US" dirty="0" err="1" smtClean="0"/>
              <a:t>latericium</a:t>
            </a:r>
            <a:endParaRPr lang="en-US" dirty="0" smtClean="0"/>
          </a:p>
          <a:p>
            <a:pPr>
              <a:buFontTx/>
              <a:buChar char="-"/>
            </a:pPr>
            <a:r>
              <a:rPr lang="en-US" dirty="0" smtClean="0"/>
              <a:t> dimensions: </a:t>
            </a:r>
            <a:r>
              <a:rPr lang="en-US" dirty="0" err="1" smtClean="0"/>
              <a:t>quadriporticus</a:t>
            </a:r>
            <a:r>
              <a:rPr lang="en-US" dirty="0" smtClean="0"/>
              <a:t> 123x83 m, the porticoes 5.80 m deep, the walls always 1.20 m thick</a:t>
            </a:r>
          </a:p>
          <a:p>
            <a:pPr>
              <a:buFontTx/>
              <a:buChar char="-"/>
            </a:pPr>
            <a:r>
              <a:rPr lang="en-US" dirty="0" smtClean="0"/>
              <a:t> on the outside – semi-circular and rectangular </a:t>
            </a:r>
            <a:r>
              <a:rPr lang="en-US" dirty="0" err="1" smtClean="0"/>
              <a:t>exedrae</a:t>
            </a:r>
            <a:endParaRPr lang="en-US" dirty="0" smtClean="0"/>
          </a:p>
          <a:p>
            <a:pPr>
              <a:buFontTx/>
              <a:buChar char="-"/>
            </a:pPr>
            <a:r>
              <a:rPr lang="en-US" dirty="0" smtClean="0"/>
              <a:t> a monumental entrance probably on the NW side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emplum gentis flaviae plan.jpg"/>
          <p:cNvPicPr>
            <a:picLocks noChangeAspect="1"/>
          </p:cNvPicPr>
          <p:nvPr/>
        </p:nvPicPr>
        <p:blipFill>
          <a:blip r:embed="rId2"/>
          <a:srcRect b="6993"/>
          <a:stretch>
            <a:fillRect/>
          </a:stretch>
        </p:blipFill>
        <p:spPr>
          <a:xfrm>
            <a:off x="6286512" y="0"/>
            <a:ext cx="2857488" cy="3684674"/>
          </a:xfrm>
          <a:prstGeom prst="rect">
            <a:avLst/>
          </a:prstGeom>
        </p:spPr>
      </p:pic>
      <p:pic>
        <p:nvPicPr>
          <p:cNvPr id="49154" name="Picture 2" descr="Templo de Trajano"/>
          <p:cNvPicPr>
            <a:picLocks noChangeAspect="1" noChangeArrowheads="1"/>
          </p:cNvPicPr>
          <p:nvPr/>
        </p:nvPicPr>
        <p:blipFill>
          <a:blip r:embed="rId3"/>
          <a:srcRect/>
          <a:stretch>
            <a:fillRect/>
          </a:stretch>
        </p:blipFill>
        <p:spPr bwMode="auto">
          <a:xfrm>
            <a:off x="0" y="0"/>
            <a:ext cx="2643174" cy="3727553"/>
          </a:xfrm>
          <a:prstGeom prst="rect">
            <a:avLst/>
          </a:prstGeom>
          <a:noFill/>
        </p:spPr>
      </p:pic>
      <p:sp>
        <p:nvSpPr>
          <p:cNvPr id="5" name="TextovéPole 4"/>
          <p:cNvSpPr txBox="1"/>
          <p:nvPr/>
        </p:nvSpPr>
        <p:spPr>
          <a:xfrm>
            <a:off x="0" y="3714752"/>
            <a:ext cx="5500694" cy="2585323"/>
          </a:xfrm>
          <a:prstGeom prst="rect">
            <a:avLst/>
          </a:prstGeom>
          <a:noFill/>
        </p:spPr>
        <p:txBody>
          <a:bodyPr wrap="square" rtlCol="0">
            <a:spAutoFit/>
          </a:bodyPr>
          <a:lstStyle/>
          <a:p>
            <a:r>
              <a:rPr lang="en-US" u="sng" dirty="0" smtClean="0"/>
              <a:t>the centre of the site</a:t>
            </a:r>
            <a:r>
              <a:rPr lang="en-US" dirty="0" smtClean="0"/>
              <a:t>:</a:t>
            </a:r>
          </a:p>
          <a:p>
            <a:r>
              <a:rPr lang="en-US" dirty="0" smtClean="0"/>
              <a:t>- difficult to state dimensions – a podium 70x47 m</a:t>
            </a:r>
          </a:p>
          <a:p>
            <a:pPr>
              <a:buFontTx/>
              <a:buChar char="-"/>
            </a:pPr>
            <a:r>
              <a:rPr lang="en-US" dirty="0" smtClean="0"/>
              <a:t> on the podium – a giant temple or smaller one with altar (similar to </a:t>
            </a:r>
            <a:r>
              <a:rPr lang="en-US" dirty="0" err="1" smtClean="0"/>
              <a:t>Traiaeneum</a:t>
            </a:r>
            <a:r>
              <a:rPr lang="en-US" dirty="0" smtClean="0"/>
              <a:t> at </a:t>
            </a:r>
            <a:r>
              <a:rPr lang="en-US" dirty="0" err="1" smtClean="0"/>
              <a:t>Italica</a:t>
            </a:r>
            <a:r>
              <a:rPr lang="en-US" dirty="0" smtClean="0"/>
              <a:t>)</a:t>
            </a:r>
          </a:p>
          <a:p>
            <a:pPr>
              <a:buFontTx/>
              <a:buChar char="-"/>
            </a:pPr>
            <a:r>
              <a:rPr lang="en-US" dirty="0" smtClean="0"/>
              <a:t> Hadrian’s library, </a:t>
            </a:r>
            <a:r>
              <a:rPr lang="en-US" dirty="0" err="1" smtClean="0"/>
              <a:t>Templum</a:t>
            </a:r>
            <a:r>
              <a:rPr lang="en-US" dirty="0" smtClean="0"/>
              <a:t> </a:t>
            </a:r>
            <a:r>
              <a:rPr lang="en-US" dirty="0" err="1" smtClean="0"/>
              <a:t>Pacis</a:t>
            </a:r>
            <a:r>
              <a:rPr lang="en-US" dirty="0" smtClean="0"/>
              <a:t> – </a:t>
            </a:r>
            <a:r>
              <a:rPr lang="en-US" dirty="0" err="1" smtClean="0"/>
              <a:t>exedrae</a:t>
            </a:r>
            <a:r>
              <a:rPr lang="en-US" dirty="0" smtClean="0"/>
              <a:t>, regular distance</a:t>
            </a:r>
          </a:p>
          <a:p>
            <a:r>
              <a:rPr lang="en-US" dirty="0" smtClean="0"/>
              <a:t>- the scheme of the </a:t>
            </a:r>
            <a:r>
              <a:rPr lang="en-US" dirty="0" err="1" smtClean="0"/>
              <a:t>porticoed</a:t>
            </a:r>
            <a:r>
              <a:rPr lang="en-US" dirty="0" smtClean="0"/>
              <a:t> square with </a:t>
            </a:r>
            <a:r>
              <a:rPr lang="en-US" dirty="0" err="1" smtClean="0"/>
              <a:t>exedrae</a:t>
            </a:r>
            <a:r>
              <a:rPr lang="en-US" dirty="0" smtClean="0"/>
              <a:t> comes from Hellenistic models – imitated in Rome and Italy and then later used in provinces (Trajan, Hadrian)</a:t>
            </a:r>
            <a:endParaRPr lang="cs-CZ" dirty="0"/>
          </a:p>
        </p:txBody>
      </p:sp>
      <p:pic>
        <p:nvPicPr>
          <p:cNvPr id="49156" name="Picture 4" descr="https://s3.amazonaws.com/test.classconnection/365/flashcards/184365/png/forum.png"/>
          <p:cNvPicPr>
            <a:picLocks noChangeAspect="1" noChangeArrowheads="1"/>
          </p:cNvPicPr>
          <p:nvPr/>
        </p:nvPicPr>
        <p:blipFill>
          <a:blip r:embed="rId4" cstate="print"/>
          <a:srcRect/>
          <a:stretch>
            <a:fillRect/>
          </a:stretch>
        </p:blipFill>
        <p:spPr bwMode="auto">
          <a:xfrm>
            <a:off x="5413559" y="3857628"/>
            <a:ext cx="3730441" cy="3000372"/>
          </a:xfrm>
          <a:prstGeom prst="rect">
            <a:avLst/>
          </a:prstGeom>
          <a:noFill/>
        </p:spPr>
      </p:pic>
      <p:pic>
        <p:nvPicPr>
          <p:cNvPr id="49158" name="Picture 6" descr="http://people.duke.edu/%7Ewj25/uc_web_site/libraries/hadrian%20images/hadrian%20plan.jpg"/>
          <p:cNvPicPr>
            <a:picLocks noChangeAspect="1" noChangeArrowheads="1"/>
          </p:cNvPicPr>
          <p:nvPr/>
        </p:nvPicPr>
        <p:blipFill>
          <a:blip r:embed="rId5"/>
          <a:srcRect b="10526"/>
          <a:stretch>
            <a:fillRect/>
          </a:stretch>
        </p:blipFill>
        <p:spPr bwMode="auto">
          <a:xfrm>
            <a:off x="2857488" y="0"/>
            <a:ext cx="3183033" cy="37147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7540526"/>
          </a:xfrm>
          <a:prstGeom prst="rect">
            <a:avLst/>
          </a:prstGeom>
        </p:spPr>
        <p:txBody>
          <a:bodyPr wrap="square">
            <a:spAutoFit/>
          </a:bodyPr>
          <a:lstStyle/>
          <a:p>
            <a:r>
              <a:rPr lang="en-US" sz="1600" u="sng" dirty="0" smtClean="0"/>
              <a:t>Chronology of the area of Quirinal</a:t>
            </a:r>
            <a:r>
              <a:rPr lang="en-US" sz="1600" dirty="0" smtClean="0"/>
              <a:t>:</a:t>
            </a:r>
          </a:p>
          <a:p>
            <a:endParaRPr lang="en-US" sz="1600" dirty="0" smtClean="0"/>
          </a:p>
          <a:p>
            <a:r>
              <a:rPr lang="en-US" sz="1600" dirty="0" smtClean="0"/>
              <a:t>64 AD republican </a:t>
            </a:r>
            <a:r>
              <a:rPr lang="en-US" sz="1600" i="1" dirty="0" err="1" smtClean="0"/>
              <a:t>Macellum</a:t>
            </a:r>
            <a:r>
              <a:rPr lang="en-US" sz="1600" dirty="0" smtClean="0"/>
              <a:t> destroyed by “Nero’s fire”</a:t>
            </a:r>
            <a:endParaRPr lang="cs-CZ" sz="1600" dirty="0" smtClean="0"/>
          </a:p>
          <a:p>
            <a:r>
              <a:rPr lang="en-US" sz="1600" dirty="0" smtClean="0"/>
              <a:t>71-75 AD – Vespasian financed the construction on the Quirinal hill with the spoils of the Judaic War </a:t>
            </a:r>
          </a:p>
          <a:p>
            <a:r>
              <a:rPr lang="en-US" sz="1600" dirty="0" smtClean="0"/>
              <a:t>Domitian: huge reconstruction and building campaign (after Nero’s fire)</a:t>
            </a:r>
          </a:p>
          <a:p>
            <a:endParaRPr lang="cs-CZ" sz="1600" dirty="0" smtClean="0"/>
          </a:p>
          <a:p>
            <a:r>
              <a:rPr lang="en-US" sz="1600" u="sng" dirty="0" smtClean="0"/>
              <a:t>Temple construction</a:t>
            </a:r>
          </a:p>
          <a:p>
            <a:pPr>
              <a:buFontTx/>
              <a:buChar char="-"/>
            </a:pPr>
            <a:r>
              <a:rPr lang="en-US" sz="1600" dirty="0" smtClean="0"/>
              <a:t> after some time of Domitian’s assumption in 81 AD, completion between 89 – 94 AD (not known precisely)</a:t>
            </a:r>
          </a:p>
          <a:p>
            <a:pPr>
              <a:buFontTx/>
              <a:buChar char="-"/>
            </a:pPr>
            <a:r>
              <a:rPr lang="en-US" sz="1600" dirty="0" smtClean="0"/>
              <a:t> before Domitian’s death September 18</a:t>
            </a:r>
            <a:r>
              <a:rPr lang="en-US" sz="1600" baseline="30000" dirty="0" smtClean="0"/>
              <a:t>th</a:t>
            </a:r>
            <a:r>
              <a:rPr lang="en-US" sz="1600" dirty="0" smtClean="0"/>
              <a:t> 96 AD – quoted in several sources (e.g. </a:t>
            </a:r>
            <a:r>
              <a:rPr lang="en-US" sz="1600" i="1" dirty="0" err="1" smtClean="0"/>
              <a:t>Epirgrammata</a:t>
            </a:r>
            <a:r>
              <a:rPr lang="en-US" sz="1600" dirty="0" smtClean="0"/>
              <a:t>) - regularly referred to in contemporary literature, but not identified on the coinage</a:t>
            </a:r>
            <a:endParaRPr lang="cs-CZ" sz="1600" dirty="0" smtClean="0"/>
          </a:p>
          <a:p>
            <a:r>
              <a:rPr lang="en-US" sz="1600" dirty="0" smtClean="0"/>
              <a:t>96AD - lightning struck it</a:t>
            </a:r>
          </a:p>
          <a:p>
            <a:r>
              <a:rPr lang="en-US" sz="1600" dirty="0" smtClean="0"/>
              <a:t>192 AD - another fire, rebuilt by </a:t>
            </a:r>
            <a:r>
              <a:rPr lang="en-US" sz="1600" dirty="0" err="1" smtClean="0"/>
              <a:t>Septimius</a:t>
            </a:r>
            <a:r>
              <a:rPr lang="en-US" sz="1600" dirty="0" smtClean="0"/>
              <a:t> Severus</a:t>
            </a:r>
            <a:endParaRPr lang="cs-CZ" sz="1600" dirty="0" smtClean="0"/>
          </a:p>
          <a:p>
            <a:r>
              <a:rPr lang="en-US" sz="1600" dirty="0" smtClean="0"/>
              <a:t>354 AD - Chronographer took a note of it</a:t>
            </a:r>
            <a:endParaRPr lang="cs-CZ" sz="1600" dirty="0" smtClean="0"/>
          </a:p>
          <a:p>
            <a:r>
              <a:rPr lang="en-US" sz="1600" dirty="0" smtClean="0"/>
              <a:t>408 AD - earthquake, restoration</a:t>
            </a:r>
          </a:p>
          <a:p>
            <a:endParaRPr lang="en-US" sz="1600" dirty="0" smtClean="0"/>
          </a:p>
          <a:p>
            <a:r>
              <a:rPr lang="en-US" sz="1600" dirty="0" smtClean="0"/>
              <a:t>The mausoleum for:</a:t>
            </a:r>
          </a:p>
          <a:p>
            <a:r>
              <a:rPr lang="en-US" sz="1600" dirty="0" err="1" smtClean="0"/>
              <a:t>Flavia</a:t>
            </a:r>
            <a:r>
              <a:rPr lang="en-US" sz="1600" dirty="0" smtClean="0"/>
              <a:t> </a:t>
            </a:r>
            <a:r>
              <a:rPr lang="en-US" sz="1600" dirty="0" err="1" smtClean="0"/>
              <a:t>Domitilla</a:t>
            </a:r>
            <a:r>
              <a:rPr lang="en-US" sz="1600" dirty="0" smtClean="0"/>
              <a:t> (69 AD)</a:t>
            </a:r>
          </a:p>
          <a:p>
            <a:r>
              <a:rPr lang="en-US" sz="1600" dirty="0" smtClean="0"/>
              <a:t>Flavius </a:t>
            </a:r>
            <a:r>
              <a:rPr lang="en-US" sz="1600" dirty="0" err="1" smtClean="0"/>
              <a:t>Sabinus</a:t>
            </a:r>
            <a:r>
              <a:rPr lang="en-US" sz="1600" dirty="0" smtClean="0"/>
              <a:t> (69 AD)</a:t>
            </a:r>
          </a:p>
          <a:p>
            <a:r>
              <a:rPr lang="en-US" sz="1600" dirty="0" smtClean="0"/>
              <a:t>Vespasian (79 AD)</a:t>
            </a:r>
          </a:p>
          <a:p>
            <a:r>
              <a:rPr lang="en-US" sz="1600" dirty="0" smtClean="0"/>
              <a:t>Titus (81 AD)</a:t>
            </a:r>
          </a:p>
          <a:p>
            <a:r>
              <a:rPr lang="en-US" sz="1600" dirty="0" smtClean="0"/>
              <a:t>Julia </a:t>
            </a:r>
            <a:r>
              <a:rPr lang="en-US" sz="1600" dirty="0" err="1" smtClean="0"/>
              <a:t>Titi</a:t>
            </a:r>
            <a:r>
              <a:rPr lang="en-US" sz="1600" dirty="0" smtClean="0"/>
              <a:t> (89 AD)</a:t>
            </a:r>
          </a:p>
          <a:p>
            <a:r>
              <a:rPr lang="en-US" sz="1600" dirty="0" smtClean="0"/>
              <a:t>the son of Domitian (73 AD)</a:t>
            </a:r>
          </a:p>
          <a:p>
            <a:r>
              <a:rPr lang="en-US" sz="1600" dirty="0" smtClean="0"/>
              <a:t>Domitian (96 AD)</a:t>
            </a:r>
          </a:p>
          <a:p>
            <a:endParaRPr lang="en-US" sz="1600" dirty="0" smtClean="0"/>
          </a:p>
          <a:p>
            <a:r>
              <a:rPr lang="en-US" sz="1600" dirty="0" smtClean="0"/>
              <a:t>Use: imperial mausoleum until the death of Domitian, </a:t>
            </a:r>
            <a:r>
              <a:rPr lang="en-US" sz="1600" dirty="0" err="1" smtClean="0"/>
              <a:t>Nerva</a:t>
            </a:r>
            <a:r>
              <a:rPr lang="en-US" sz="1600" dirty="0" smtClean="0"/>
              <a:t> (96 AD died) – buried in Augustus Mausoleum</a:t>
            </a:r>
          </a:p>
          <a:p>
            <a:endParaRPr lang="en-US" sz="1600" dirty="0" smtClean="0"/>
          </a:p>
          <a:p>
            <a:r>
              <a:rPr lang="en-US" sz="1600" dirty="0" smtClean="0"/>
              <a:t>Combination of a sanctuary of the familiar cult and a dynastic mausoleum, within the </a:t>
            </a:r>
            <a:r>
              <a:rPr lang="en-US" sz="1600" dirty="0" err="1" smtClean="0"/>
              <a:t>pomerium</a:t>
            </a:r>
            <a:r>
              <a:rPr lang="en-US" sz="1600" dirty="0" smtClean="0"/>
              <a:t> – special permission by the Senate</a:t>
            </a:r>
            <a:endParaRPr lang="cs-CZ" sz="1600" dirty="0" smtClean="0"/>
          </a:p>
          <a:p>
            <a:endParaRPr lang="cs-CZ" sz="1600" dirty="0" smtClean="0"/>
          </a:p>
          <a:p>
            <a:endParaRPr lang="en-US" sz="16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
            <a:ext cx="4929190" cy="6955750"/>
          </a:xfrm>
          <a:prstGeom prst="rect">
            <a:avLst/>
          </a:prstGeom>
          <a:noFill/>
        </p:spPr>
        <p:txBody>
          <a:bodyPr wrap="square" rtlCol="0">
            <a:spAutoFit/>
          </a:bodyPr>
          <a:lstStyle/>
          <a:p>
            <a:r>
              <a:rPr lang="en-US" u="sng" dirty="0" smtClean="0"/>
              <a:t>Several different theories of reconstruction</a:t>
            </a:r>
            <a:r>
              <a:rPr lang="en-US" dirty="0" smtClean="0"/>
              <a:t>:</a:t>
            </a:r>
          </a:p>
          <a:p>
            <a:endParaRPr lang="en-US" dirty="0" smtClean="0"/>
          </a:p>
          <a:p>
            <a:r>
              <a:rPr lang="en-US" dirty="0" smtClean="0"/>
              <a:t>- Statius “</a:t>
            </a:r>
            <a:r>
              <a:rPr lang="en-US" dirty="0" err="1" smtClean="0"/>
              <a:t>Flavian</a:t>
            </a:r>
            <a:r>
              <a:rPr lang="en-US" dirty="0" smtClean="0"/>
              <a:t> heaven” – many scholars meaning that it was round or oval, topped with a dome to complete the impression of the skies</a:t>
            </a:r>
          </a:p>
          <a:p>
            <a:endParaRPr lang="cs-CZ" dirty="0" smtClean="0"/>
          </a:p>
          <a:p>
            <a:r>
              <a:rPr lang="en-US" dirty="0" smtClean="0"/>
              <a:t>- Martial and Statius – a rectangular, </a:t>
            </a:r>
            <a:r>
              <a:rPr lang="en-US" dirty="0" err="1" smtClean="0"/>
              <a:t>peripteral</a:t>
            </a:r>
            <a:r>
              <a:rPr lang="en-US" dirty="0" smtClean="0"/>
              <a:t> building with </a:t>
            </a:r>
            <a:r>
              <a:rPr lang="en-US" dirty="0" err="1" smtClean="0"/>
              <a:t>cryptoporticoes</a:t>
            </a:r>
            <a:r>
              <a:rPr lang="en-US" dirty="0" smtClean="0"/>
              <a:t> and </a:t>
            </a:r>
            <a:r>
              <a:rPr lang="en-US" dirty="0" err="1" smtClean="0"/>
              <a:t>nymphea</a:t>
            </a:r>
            <a:r>
              <a:rPr lang="en-US" dirty="0" smtClean="0"/>
              <a:t>, along the line of the </a:t>
            </a:r>
            <a:r>
              <a:rPr lang="en-US" dirty="0" err="1" smtClean="0"/>
              <a:t>Claudian</a:t>
            </a:r>
            <a:r>
              <a:rPr lang="en-US" dirty="0" smtClean="0"/>
              <a:t> on the Caelian hill</a:t>
            </a:r>
          </a:p>
          <a:p>
            <a:pPr lvl="0"/>
            <a:endParaRPr lang="en-US" dirty="0" smtClean="0"/>
          </a:p>
          <a:p>
            <a:pPr lvl="0"/>
            <a:r>
              <a:rPr lang="en-US" dirty="0" smtClean="0"/>
              <a:t>La </a:t>
            </a:r>
            <a:r>
              <a:rPr lang="en-US" dirty="0" err="1" smtClean="0"/>
              <a:t>Rocca</a:t>
            </a:r>
            <a:r>
              <a:rPr lang="en-US" dirty="0" smtClean="0"/>
              <a:t> - on the podium a medium-sized temple, altar in front with </a:t>
            </a:r>
            <a:r>
              <a:rPr lang="en-US" dirty="0" err="1" smtClean="0"/>
              <a:t>Hartwig</a:t>
            </a:r>
            <a:r>
              <a:rPr lang="en-US" dirty="0" smtClean="0"/>
              <a:t> reliefs</a:t>
            </a:r>
            <a:endParaRPr lang="cs-CZ" dirty="0" smtClean="0"/>
          </a:p>
          <a:p>
            <a:pPr lvl="0"/>
            <a:endParaRPr lang="en-US" dirty="0" smtClean="0"/>
          </a:p>
          <a:p>
            <a:pPr lvl="0"/>
            <a:r>
              <a:rPr lang="en-US" dirty="0" err="1" smtClean="0"/>
              <a:t>Coarelli</a:t>
            </a:r>
            <a:r>
              <a:rPr lang="en-US" dirty="0" smtClean="0"/>
              <a:t> - centralized circular building covered by a dome</a:t>
            </a:r>
          </a:p>
          <a:p>
            <a:pPr lvl="0"/>
            <a:endParaRPr lang="en-US" dirty="0" smtClean="0"/>
          </a:p>
          <a:p>
            <a:r>
              <a:rPr lang="en-US" dirty="0" smtClean="0"/>
              <a:t>Paris – an arch similar to Titus, or an altar similar to </a:t>
            </a:r>
            <a:r>
              <a:rPr lang="en-US" dirty="0" err="1" smtClean="0"/>
              <a:t>Ara</a:t>
            </a:r>
            <a:r>
              <a:rPr lang="en-US" dirty="0" smtClean="0"/>
              <a:t> </a:t>
            </a:r>
            <a:r>
              <a:rPr lang="en-US" dirty="0" err="1" smtClean="0"/>
              <a:t>Pacis</a:t>
            </a:r>
            <a:r>
              <a:rPr lang="en-US" dirty="0" smtClean="0"/>
              <a:t> , enclosure with caryatids leaning against palm trees</a:t>
            </a:r>
            <a:endParaRPr lang="cs-CZ" dirty="0" smtClean="0"/>
          </a:p>
          <a:p>
            <a:pPr lvl="0"/>
            <a:endParaRPr lang="en-US" dirty="0" smtClean="0"/>
          </a:p>
          <a:p>
            <a:r>
              <a:rPr lang="en-US" b="1" dirty="0" err="1" smtClean="0"/>
              <a:t>Torelli</a:t>
            </a:r>
            <a:r>
              <a:rPr lang="en-US" b="1" dirty="0" smtClean="0"/>
              <a:t> - </a:t>
            </a:r>
            <a:r>
              <a:rPr lang="en-US" dirty="0" smtClean="0"/>
              <a:t>a giant temple occupying the whole podium, historical relief in the Vatican Museums and </a:t>
            </a:r>
            <a:r>
              <a:rPr lang="en-US" dirty="0" err="1" smtClean="0"/>
              <a:t>Terme</a:t>
            </a:r>
            <a:r>
              <a:rPr lang="en-US" dirty="0" smtClean="0"/>
              <a:t> </a:t>
            </a:r>
            <a:r>
              <a:rPr lang="en-US" dirty="0" err="1" smtClean="0"/>
              <a:t>di</a:t>
            </a:r>
            <a:r>
              <a:rPr lang="en-US" dirty="0" smtClean="0"/>
              <a:t> </a:t>
            </a:r>
            <a:r>
              <a:rPr lang="en-US" dirty="0" err="1" smtClean="0"/>
              <a:t>Diocleziano</a:t>
            </a:r>
            <a:r>
              <a:rPr lang="en-US" b="1" dirty="0" smtClean="0"/>
              <a:t> </a:t>
            </a:r>
          </a:p>
          <a:p>
            <a:endParaRPr lang="en-US" sz="1600" dirty="0" smtClean="0"/>
          </a:p>
          <a:p>
            <a:pPr>
              <a:buFontTx/>
              <a:buChar char="-"/>
            </a:pPr>
            <a:endParaRPr lang="cs-CZ" sz="1600" dirty="0"/>
          </a:p>
        </p:txBody>
      </p:sp>
      <p:pic>
        <p:nvPicPr>
          <p:cNvPr id="3" name="Picture 2" descr="http://www.maquettes-historiques.net/R203a.jpg"/>
          <p:cNvPicPr>
            <a:picLocks noChangeAspect="1" noChangeArrowheads="1"/>
          </p:cNvPicPr>
          <p:nvPr/>
        </p:nvPicPr>
        <p:blipFill>
          <a:blip r:embed="rId2"/>
          <a:srcRect l="16204" r="20226"/>
          <a:stretch>
            <a:fillRect/>
          </a:stretch>
        </p:blipFill>
        <p:spPr bwMode="auto">
          <a:xfrm>
            <a:off x="4872474" y="500043"/>
            <a:ext cx="4271525" cy="48577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emplum gentis flaviae relief pediment.jpg"/>
          <p:cNvPicPr>
            <a:picLocks noChangeAspect="1"/>
          </p:cNvPicPr>
          <p:nvPr/>
        </p:nvPicPr>
        <p:blipFill>
          <a:blip r:embed="rId2"/>
          <a:stretch>
            <a:fillRect/>
          </a:stretch>
        </p:blipFill>
        <p:spPr>
          <a:xfrm>
            <a:off x="4214810" y="214290"/>
            <a:ext cx="4929190" cy="3517393"/>
          </a:xfrm>
          <a:prstGeom prst="rect">
            <a:avLst/>
          </a:prstGeom>
        </p:spPr>
      </p:pic>
      <p:pic>
        <p:nvPicPr>
          <p:cNvPr id="3" name="Obrázek 2" descr=".jpgtemplum gentis flaviae relief procession.jpg"/>
          <p:cNvPicPr>
            <a:picLocks noChangeAspect="1"/>
          </p:cNvPicPr>
          <p:nvPr/>
        </p:nvPicPr>
        <p:blipFill>
          <a:blip r:embed="rId3"/>
          <a:stretch>
            <a:fillRect/>
          </a:stretch>
        </p:blipFill>
        <p:spPr>
          <a:xfrm>
            <a:off x="4279392" y="3857628"/>
            <a:ext cx="4864608" cy="2862072"/>
          </a:xfrm>
          <a:prstGeom prst="rect">
            <a:avLst/>
          </a:prstGeom>
        </p:spPr>
      </p:pic>
      <p:sp>
        <p:nvSpPr>
          <p:cNvPr id="4" name="Obdélník 3"/>
          <p:cNvSpPr/>
          <p:nvPr/>
        </p:nvSpPr>
        <p:spPr>
          <a:xfrm>
            <a:off x="0" y="0"/>
            <a:ext cx="4357686" cy="8125301"/>
          </a:xfrm>
          <a:prstGeom prst="rect">
            <a:avLst/>
          </a:prstGeom>
        </p:spPr>
        <p:txBody>
          <a:bodyPr wrap="square">
            <a:spAutoFit/>
          </a:bodyPr>
          <a:lstStyle/>
          <a:p>
            <a:r>
              <a:rPr lang="en-US" dirty="0" smtClean="0"/>
              <a:t>a) on the basis of </a:t>
            </a:r>
            <a:r>
              <a:rPr lang="en-US" i="1" dirty="0" err="1" smtClean="0"/>
              <a:t>sestertius</a:t>
            </a:r>
            <a:r>
              <a:rPr lang="en-US" dirty="0" smtClean="0"/>
              <a:t> – </a:t>
            </a:r>
            <a:r>
              <a:rPr lang="en-US" dirty="0" err="1" smtClean="0"/>
              <a:t>decastyle</a:t>
            </a:r>
            <a:r>
              <a:rPr lang="en-US" dirty="0" smtClean="0"/>
              <a:t> porch within a double precinct, complete porticoes and a façade marked by an arch and 2 lateral entrances</a:t>
            </a:r>
          </a:p>
          <a:p>
            <a:pPr>
              <a:buFontTx/>
              <a:buChar char="-"/>
            </a:pPr>
            <a:r>
              <a:rPr lang="en-US" dirty="0" smtClean="0"/>
              <a:t>the coin minted in 95/96 AD (Domitian)</a:t>
            </a:r>
          </a:p>
          <a:p>
            <a:endParaRPr lang="en-US" dirty="0" smtClean="0"/>
          </a:p>
          <a:p>
            <a:r>
              <a:rPr lang="en-US" dirty="0" smtClean="0"/>
              <a:t>b) Two reliefs depicting a temple (</a:t>
            </a:r>
            <a:r>
              <a:rPr lang="en-US" dirty="0" err="1" smtClean="0"/>
              <a:t>Museo</a:t>
            </a:r>
            <a:r>
              <a:rPr lang="en-US" dirty="0" smtClean="0"/>
              <a:t> </a:t>
            </a:r>
            <a:r>
              <a:rPr lang="en-US" dirty="0" err="1" smtClean="0"/>
              <a:t>Nazionale</a:t>
            </a:r>
            <a:r>
              <a:rPr lang="en-US" dirty="0" smtClean="0"/>
              <a:t> Romano, </a:t>
            </a:r>
            <a:r>
              <a:rPr lang="en-US" dirty="0" err="1" smtClean="0"/>
              <a:t>Terme</a:t>
            </a:r>
            <a:r>
              <a:rPr lang="en-US" dirty="0" smtClean="0"/>
              <a:t> </a:t>
            </a:r>
            <a:r>
              <a:rPr lang="en-US" dirty="0" err="1" smtClean="0"/>
              <a:t>di</a:t>
            </a:r>
            <a:r>
              <a:rPr lang="en-US" dirty="0" smtClean="0"/>
              <a:t> </a:t>
            </a:r>
            <a:r>
              <a:rPr lang="en-US" dirty="0" err="1" smtClean="0"/>
              <a:t>Diocleziano</a:t>
            </a:r>
            <a:endParaRPr lang="en-US" dirty="0" smtClean="0"/>
          </a:p>
          <a:p>
            <a:pPr>
              <a:buFontTx/>
              <a:buChar char="-"/>
            </a:pPr>
            <a:r>
              <a:rPr lang="en-US" dirty="0" smtClean="0"/>
              <a:t>the pediment decoration suggests the decoration of the temple – </a:t>
            </a:r>
            <a:r>
              <a:rPr lang="en-US" dirty="0" err="1" smtClean="0"/>
              <a:t>Lupercal</a:t>
            </a:r>
            <a:r>
              <a:rPr lang="en-US" dirty="0" smtClean="0"/>
              <a:t> - the birth of Romulus and </a:t>
            </a:r>
            <a:r>
              <a:rPr lang="en-US" dirty="0" err="1" smtClean="0"/>
              <a:t>Remus</a:t>
            </a:r>
            <a:r>
              <a:rPr lang="en-US" dirty="0" smtClean="0"/>
              <a:t>, sleeping Vestal Virgin, Rhea Silvia, in the heaven Mars (only legs and spear), she-wolf suckles twins, two shepherds standing nearby with their flock</a:t>
            </a:r>
          </a:p>
          <a:p>
            <a:endParaRPr lang="en-US" dirty="0" smtClean="0"/>
          </a:p>
          <a:p>
            <a:pPr>
              <a:buFontTx/>
              <a:buChar char="-"/>
            </a:pPr>
            <a:r>
              <a:rPr lang="en-US" dirty="0" smtClean="0"/>
              <a:t>cycle of birth, death, apotheosis in the pediment and nearby temple</a:t>
            </a:r>
          </a:p>
          <a:p>
            <a:pPr>
              <a:buFontTx/>
              <a:buChar char="-"/>
            </a:pPr>
            <a:endParaRPr lang="en-US" dirty="0" smtClean="0"/>
          </a:p>
          <a:p>
            <a:r>
              <a:rPr lang="en-US" dirty="0" smtClean="0"/>
              <a:t>- 1980’s – excavations – a concrete core for a huge podium facing south</a:t>
            </a:r>
            <a:endParaRPr lang="cs-CZ" dirty="0" smtClean="0"/>
          </a:p>
          <a:p>
            <a:r>
              <a:rPr lang="en-US" dirty="0" smtClean="0"/>
              <a:t>Only a little evidence of the temple -monumental, very decorated</a:t>
            </a:r>
          </a:p>
          <a:p>
            <a:endParaRPr lang="en-US" dirty="0" smtClean="0"/>
          </a:p>
          <a:p>
            <a:r>
              <a:rPr lang="en-US" dirty="0" smtClean="0"/>
              <a:t>- family tomb and cult place (mausoleum and </a:t>
            </a:r>
            <a:r>
              <a:rPr lang="en-US" i="1" dirty="0" err="1" smtClean="0"/>
              <a:t>sacrarium</a:t>
            </a:r>
            <a:r>
              <a:rPr lang="en-US" dirty="0" smtClean="0"/>
              <a:t>)</a:t>
            </a:r>
          </a:p>
          <a:p>
            <a:endParaRPr lang="cs-CZ" dirty="0" smtClean="0"/>
          </a:p>
          <a:p>
            <a:pPr>
              <a:buFontTx/>
              <a:buChar char="-"/>
            </a:pPr>
            <a:endParaRPr lang="cs-CZ" dirty="0" smtClean="0"/>
          </a:p>
          <a:p>
            <a:endParaRPr lang="en-US" i="1" dirty="0" smtClean="0"/>
          </a:p>
          <a:p>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TotalTime>
  <Words>5114</Words>
  <Application>Microsoft Office PowerPoint</Application>
  <PresentationFormat>Předvádění na obrazovce (4:3)</PresentationFormat>
  <Paragraphs>387</Paragraphs>
  <Slides>44</Slides>
  <Notes>0</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Motiv sady Office</vt:lpstr>
      <vt:lpstr>The Buildings and the Images  of the Imperial Cult</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EPHESUS</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Buildings and the Images  of the Imperial Cult</dc:title>
  <dc:creator>Monika</dc:creator>
  <cp:lastModifiedBy>Monika</cp:lastModifiedBy>
  <cp:revision>249</cp:revision>
  <dcterms:created xsi:type="dcterms:W3CDTF">2015-04-06T08:35:03Z</dcterms:created>
  <dcterms:modified xsi:type="dcterms:W3CDTF">2017-04-09T17:01:34Z</dcterms:modified>
</cp:coreProperties>
</file>