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embeddedFontLst>
    <p:embeddedFont>
      <p:font typeface="Lato" panose="02020500000000000000" charset="0"/>
      <p:regular r:id="rId23"/>
      <p:bold r:id="rId24"/>
      <p:italic r:id="rId25"/>
      <p:boldItalic r:id="rId26"/>
    </p:embeddedFont>
    <p:embeddedFont>
      <p:font typeface="Raleway" panose="02020500000000000000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3FC2EC-E7B3-4E3B-B04E-B42A82942D5E}">
  <a:tblStyle styleId="{183FC2EC-E7B3-4E3B-B04E-B42A82942D5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13b2c9f52e_3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13b2c9f52e_3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3b2c9f52e_3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3b2c9f52e_3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3b2c9f52e_3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3b2c9f52e_3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3b2c9f52e_3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13b2c9f52e_3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13b2c9f52e_3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13b2c9f52e_3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13b2c9f52e_3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13b2c9f52e_3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3b2c9f52e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13b2c9f52e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13b2c9f52e_3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13b2c9f52e_3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3b2c9f52e_3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13b2c9f52e_3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3b2c9f52e_3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3b2c9f52e_3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3b2c9f52e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13b2c9f52e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3b2c9f52e_3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13b2c9f52e_3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3b2c9f52e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3b2c9f52e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3b2c9f52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3b2c9f52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3b2c9f52e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3b2c9f52e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3b2c9f52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13b2c9f52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3b2c9f52e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13b2c9f52e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3b2c9f52e_3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13b2c9f52e_3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13b2c9f52e_3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13b2c9f52e_3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2022年2月14 星期一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然后ránhòu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S1，然后S2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如：爸爸去超市买了红茶，然后回家。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颜色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8134500" cy="28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900"/>
              <a:t>两人一组</a:t>
            </a:r>
            <a:br>
              <a:rPr lang="zh-TW" sz="2900"/>
            </a:br>
            <a:r>
              <a:rPr lang="zh-TW" sz="2900"/>
              <a:t>Q：「这是什么颜色？」「~~~是什么颜色？」</a:t>
            </a:r>
            <a:br>
              <a:rPr lang="zh-TW" sz="2900"/>
            </a:br>
            <a:r>
              <a:rPr lang="zh-TW" sz="2900"/>
              <a:t>A：「这是~色」</a:t>
            </a:r>
            <a:br>
              <a:rPr lang="zh-TW" sz="2900"/>
            </a:br>
            <a:r>
              <a:rPr lang="zh-TW" sz="2900"/>
              <a:t>深色(shēnsè) &lt;=&gt;   浅色(qiǎnsè)</a:t>
            </a:r>
            <a:br>
              <a:rPr lang="zh-TW" sz="2900"/>
            </a:br>
            <a:r>
              <a:rPr lang="zh-TW" sz="2900"/>
              <a:t>深蓝色 &lt;=&gt; 浅蓝色</a:t>
            </a:r>
            <a:endParaRPr sz="2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393625" y="2005150"/>
            <a:ext cx="8581200" cy="27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zh-TW" sz="2584"/>
              <a:t>最后 zuìhòu</a:t>
            </a:r>
            <a:endParaRPr sz="2584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zh-TW" sz="2584"/>
              <a:t>S1，S2…，最后~~~</a:t>
            </a:r>
            <a:endParaRPr sz="2584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zh-TW" sz="2669">
                <a:latin typeface="Arial"/>
                <a:ea typeface="Arial"/>
                <a:cs typeface="Arial"/>
                <a:sym typeface="Arial"/>
              </a:rPr>
              <a:t>如：回到家后，我先做功课，然后吃晚饭，最后洗澡。</a:t>
            </a:r>
            <a:endParaRPr sz="2584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2365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58" name="Google Shape;158;p25"/>
          <p:cNvGraphicFramePr/>
          <p:nvPr/>
        </p:nvGraphicFramePr>
        <p:xfrm>
          <a:off x="952500" y="2000250"/>
          <a:ext cx="7239000" cy="1874430"/>
        </p:xfrm>
        <a:graphic>
          <a:graphicData uri="http://schemas.openxmlformats.org/drawingml/2006/table">
            <a:tbl>
              <a:tblPr>
                <a:noFill/>
                <a:tableStyleId>{183FC2EC-E7B3-4E3B-B04E-B42A82942D5E}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中国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台湾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出租车 chūzū chē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计程车jìchéng chē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打车 dǎ chē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叫车 jiào chē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body" idx="1"/>
          </p:nvPr>
        </p:nvSpPr>
        <p:spPr>
          <a:xfrm>
            <a:off x="729450" y="1697875"/>
            <a:ext cx="81231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zh-TW" sz="2400"/>
              <a:t>开车</a:t>
            </a:r>
            <a:endParaRPr sz="2400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2400"/>
              <a:t>「开」有三个用法：</a:t>
            </a:r>
            <a:endParaRPr sz="2000"/>
          </a:p>
          <a:p>
            <a:pPr marL="457200" lvl="0" indent="-38100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2400"/>
              <a:buAutoNum type="arabicPeriod"/>
            </a:pPr>
            <a:r>
              <a:rPr lang="zh-TW" sz="2400"/>
              <a:t>开车、开飞机、开出租车 </a:t>
            </a:r>
            <a:endParaRPr sz="2400"/>
          </a:p>
          <a:p>
            <a:pPr marL="457200" lvl="0" indent="-3810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zh-TW" sz="2400"/>
              <a:t>开门(kāi mén)、开窗(kāi chuāng)</a:t>
            </a:r>
            <a:br>
              <a:rPr lang="zh-TW" sz="2400"/>
            </a:br>
            <a:r>
              <a:rPr lang="zh-TW" sz="2400"/>
              <a:t>⇔ 关门(guān mén)、关窗(guān chuāng)</a:t>
            </a:r>
            <a:endParaRPr sz="2400"/>
          </a:p>
          <a:p>
            <a:pPr marL="457200" lvl="0" indent="-3810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zh-TW" sz="2400"/>
              <a:t>开灯(kāi dēng)、开机(kā jī) </a:t>
            </a:r>
            <a:br>
              <a:rPr lang="zh-TW" sz="2400"/>
            </a:br>
            <a:r>
              <a:rPr lang="zh-TW" sz="2400"/>
              <a:t>⇔ 关灯(guān dēng)、关机 (guān jī)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30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900"/>
              <a:t>送</a:t>
            </a:r>
            <a:endParaRPr sz="290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900"/>
              <a:t>两个用法：</a:t>
            </a:r>
            <a:endParaRPr sz="290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900"/>
              <a:t>1. 我开车送你、送机</a:t>
            </a:r>
            <a:endParaRPr sz="290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900"/>
              <a:t>2. 我送你一件衣服、他送我一双鞋子</a:t>
            </a:r>
            <a:endParaRPr sz="2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或者，还是，或是</a:t>
            </a:r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marR="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➢"/>
            </a:pPr>
            <a:r>
              <a:rPr lang="zh-TW" sz="2900"/>
              <a:t>或者：用在肯定句</a:t>
            </a:r>
            <a:endParaRPr sz="29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900"/>
              <a:t>我晚饭想吃捷克菜或者中国菜。</a:t>
            </a:r>
            <a:endParaRPr sz="2900"/>
          </a:p>
          <a:p>
            <a:pPr marL="457200" marR="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➢"/>
            </a:pPr>
            <a:r>
              <a:rPr lang="zh-TW" sz="2900"/>
              <a:t>还是：用在问句</a:t>
            </a:r>
            <a:endParaRPr sz="29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900"/>
              <a:t>你要咖啡还是茶？</a:t>
            </a:r>
            <a:endParaRPr sz="2900"/>
          </a:p>
          <a:p>
            <a:pPr marL="457200" marR="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➢"/>
            </a:pPr>
            <a:r>
              <a:rPr lang="zh-TW" sz="2900"/>
              <a:t>或是：都可以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先~，再~</a:t>
            </a:r>
            <a:endParaRPr/>
          </a:p>
        </p:txBody>
      </p:sp>
      <p:sp>
        <p:nvSpPr>
          <p:cNvPr id="187" name="Google Shape;187;p30"/>
          <p:cNvSpPr txBox="1">
            <a:spLocks noGrp="1"/>
          </p:cNvSpPr>
          <p:nvPr>
            <p:ph type="body" idx="1"/>
          </p:nvPr>
        </p:nvSpPr>
        <p:spPr>
          <a:xfrm>
            <a:off x="780325" y="3560875"/>
            <a:ext cx="828690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770"/>
              <a:buNone/>
            </a:pPr>
            <a:r>
              <a:rPr lang="zh-TW" sz="2330">
                <a:latin typeface="Arial"/>
                <a:ea typeface="Arial"/>
                <a:cs typeface="Arial"/>
                <a:sym typeface="Arial"/>
              </a:rPr>
              <a:t>今天早上，我先刷牙，然后洗脸，再换衣服，最后吃早饭。</a:t>
            </a:r>
            <a:endParaRPr sz="1210"/>
          </a:p>
        </p:txBody>
      </p:sp>
      <p:graphicFrame>
        <p:nvGraphicFramePr>
          <p:cNvPr id="188" name="Google Shape;188;p30"/>
          <p:cNvGraphicFramePr/>
          <p:nvPr/>
        </p:nvGraphicFramePr>
        <p:xfrm>
          <a:off x="952500" y="2381250"/>
          <a:ext cx="7239000" cy="1066770"/>
        </p:xfrm>
        <a:graphic>
          <a:graphicData uri="http://schemas.openxmlformats.org/drawingml/2006/table">
            <a:tbl>
              <a:tblPr>
                <a:noFill/>
                <a:tableStyleId>{183FC2EC-E7B3-4E3B-B04E-B42A82942D5E}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先~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再~</a:t>
                      </a:r>
                      <a:b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然后~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最后~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~以后，再~~</a:t>
            </a:r>
            <a:endParaRPr/>
          </a:p>
        </p:txBody>
      </p:sp>
      <p:sp>
        <p:nvSpPr>
          <p:cNvPr id="194" name="Google Shape;194;p31"/>
          <p:cNvSpPr txBox="1">
            <a:spLocks noGrp="1"/>
          </p:cNvSpPr>
          <p:nvPr>
            <p:ph type="body" idx="1"/>
          </p:nvPr>
        </p:nvSpPr>
        <p:spPr>
          <a:xfrm>
            <a:off x="929175" y="4013275"/>
            <a:ext cx="7879800" cy="10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900"/>
              <a:t>(X) 先~以后，再~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95" name="Google Shape;195;p31"/>
          <p:cNvGraphicFramePr/>
          <p:nvPr/>
        </p:nvGraphicFramePr>
        <p:xfrm>
          <a:off x="929175" y="1930230"/>
          <a:ext cx="7879800" cy="1874430"/>
        </p:xfrm>
        <a:graphic>
          <a:graphicData uri="http://schemas.openxmlformats.org/drawingml/2006/table">
            <a:tbl>
              <a:tblPr>
                <a:noFill/>
                <a:tableStyleId>{183FC2EC-E7B3-4E3B-B04E-B42A82942D5E}</a:tableStyleId>
              </a:tblPr>
              <a:tblGrid>
                <a:gridCol w="260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先~，再~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/>
                        <a:t>先跟朋友吃晚饭，再写功课</a:t>
                      </a:r>
                      <a:endParaRPr sz="2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~，再~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/>
                        <a:t>跟朋友吃晚饭，再写功课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~以后，再~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900"/>
                        <a:t>跟朋友吃晚饭</a:t>
                      </a:r>
                      <a:r>
                        <a:rPr lang="zh-TW" sz="29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以后</a:t>
                      </a:r>
                      <a:r>
                        <a:rPr lang="zh-TW" sz="2900"/>
                        <a:t>，再写功课</a:t>
                      </a:r>
                      <a:endParaRPr sz="2900">
                        <a:solidFill>
                          <a:schemeClr val="accen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040"/>
              <a:t>自我介绍</a:t>
            </a:r>
            <a:endParaRPr sz="30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0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040"/>
              <a:t>请同学用中文自我介绍</a:t>
            </a:r>
            <a:endParaRPr sz="304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课文对话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课程说明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AutoNum type="arabicPeriod"/>
            </a:pPr>
            <a:r>
              <a:rPr lang="zh-TW" sz="2900"/>
              <a:t>每周都会点名，缺席五次就不能考试。</a:t>
            </a:r>
            <a:endParaRPr sz="29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AutoNum type="arabicPeriod"/>
            </a:pPr>
            <a:r>
              <a:rPr lang="zh-TW" sz="2900"/>
              <a:t>一周一课，这个学期是10~20课。</a:t>
            </a:r>
            <a:endParaRPr sz="29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9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900"/>
              <a:t>有问题吗？</a:t>
            </a:r>
            <a:endParaRPr sz="2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第十课 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476850" y="1974775"/>
            <a:ext cx="7941300" cy="26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endParaRPr sz="3000" b="1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交通  jiāotōng </a:t>
            </a:r>
            <a:endParaRPr sz="3000" b="1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生词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生词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727650" y="18538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寒假hánjià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寒hán＝冷lěng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假jià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3000"/>
              <a:t>寒假hánjià ⇔ 暑假shǔjià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3000"/>
              <a:t>「你寒假做了什么？」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729450" y="1449025"/>
            <a:ext cx="7688700" cy="2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zh-TW" sz="3000"/>
              <a:t>坐zuò</a:t>
            </a:r>
            <a:endParaRPr sz="300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zh-TW" sz="3000"/>
              <a:t>两个意思：</a:t>
            </a:r>
            <a:endParaRPr sz="300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1.坐车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如：</a:t>
            </a:r>
            <a:r>
              <a:rPr lang="zh-TW" sz="3000"/>
              <a:t>我坐车去布拉格</a:t>
            </a:r>
            <a:endParaRPr sz="3000"/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2.坐在~(上)、坐下、请坐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如：</a:t>
            </a:r>
            <a:r>
              <a:rPr lang="zh-TW" sz="3000"/>
              <a:t>他坐在椅子上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852"/>
              <a:buNone/>
            </a:pP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729450" y="1587650"/>
            <a:ext cx="7688700" cy="331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走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语法：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1.走在~上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   如：她走在路上。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2.走去~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    </a:t>
            </a:r>
            <a:r>
              <a:rPr lang="zh-TW" sz="3000">
                <a:latin typeface="Arial"/>
                <a:ea typeface="Arial"/>
                <a:cs typeface="Arial"/>
                <a:sym typeface="Arial"/>
              </a:rPr>
              <a:t>如：妈妈走去火车站买东西。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站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两个意思：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1.名词：~站。如：</a:t>
            </a:r>
            <a:r>
              <a:rPr lang="zh-TW" sz="3000">
                <a:latin typeface="Arial"/>
                <a:ea typeface="Arial"/>
                <a:cs typeface="Arial"/>
                <a:sym typeface="Arial"/>
              </a:rPr>
              <a:t>他在公车站等车。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2.动词：站在~。如：</a:t>
            </a:r>
            <a:r>
              <a:rPr lang="zh-TW" sz="3000">
                <a:latin typeface="Arial"/>
                <a:ea typeface="Arial"/>
                <a:cs typeface="Arial"/>
                <a:sym typeface="Arial"/>
              </a:rPr>
              <a:t>她站在地铁站等人。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如螢幕大小 (16:9)</PresentationFormat>
  <Paragraphs>87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4" baseType="lpstr">
      <vt:lpstr>Lato</vt:lpstr>
      <vt:lpstr>Raleway</vt:lpstr>
      <vt:lpstr>Arial</vt:lpstr>
      <vt:lpstr>Streamline</vt:lpstr>
      <vt:lpstr>MU  2022 Spring  KSCA007 Chinese II Class </vt:lpstr>
      <vt:lpstr>自我介绍  请同学用中文自我介绍</vt:lpstr>
      <vt:lpstr>课程说明</vt:lpstr>
      <vt:lpstr>第十课 </vt:lpstr>
      <vt:lpstr>生词</vt:lpstr>
      <vt:lpstr>生词</vt:lpstr>
      <vt:lpstr> </vt:lpstr>
      <vt:lpstr> </vt:lpstr>
      <vt:lpstr>PowerPoint 簡報</vt:lpstr>
      <vt:lpstr>PowerPoint 簡報</vt:lpstr>
      <vt:lpstr>颜色</vt:lpstr>
      <vt:lpstr> </vt:lpstr>
      <vt:lpstr>PowerPoint 簡報</vt:lpstr>
      <vt:lpstr> </vt:lpstr>
      <vt:lpstr>PowerPoint 簡報</vt:lpstr>
      <vt:lpstr>语法</vt:lpstr>
      <vt:lpstr>或者，还是，或是</vt:lpstr>
      <vt:lpstr>先~，再~</vt:lpstr>
      <vt:lpstr>~以后，再~~</vt:lpstr>
      <vt:lpstr>课文对话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 </dc:title>
  <dc:creator>Surface</dc:creator>
  <cp:lastModifiedBy>Surface</cp:lastModifiedBy>
  <cp:revision>1</cp:revision>
  <dcterms:modified xsi:type="dcterms:W3CDTF">2022-02-20T20:43:57Z</dcterms:modified>
</cp:coreProperties>
</file>