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02" r:id="rId44"/>
    <p:sldId id="303" r:id="rId45"/>
    <p:sldId id="298" r:id="rId46"/>
    <p:sldId id="299" r:id="rId47"/>
    <p:sldId id="300" r:id="rId48"/>
    <p:sldId id="301" r:id="rId49"/>
  </p:sldIdLst>
  <p:sldSz cx="9144000" cy="5143500" type="screen16x9"/>
  <p:notesSz cx="6858000" cy="9144000"/>
  <p:embeddedFontLst>
    <p:embeddedFont>
      <p:font typeface="Lato" panose="02020500000000000000" charset="0"/>
      <p:regular r:id="rId51"/>
      <p:bold r:id="rId52"/>
      <p:italic r:id="rId53"/>
      <p:boldItalic r:id="rId54"/>
    </p:embeddedFont>
    <p:embeddedFont>
      <p:font typeface="Roboto" panose="02020500000000000000" charset="0"/>
      <p:regular r:id="rId55"/>
      <p:bold r:id="rId56"/>
      <p:italic r:id="rId57"/>
      <p:boldItalic r:id="rId58"/>
    </p:embeddedFont>
    <p:embeddedFont>
      <p:font typeface="Raleway" panose="02020500000000000000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6AADAC-0EFF-49EF-ACB7-056C50BD5038}">
  <a:tblStyle styleId="{736AADAC-0EFF-49EF-ACB7-056C50BD50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92" autoAdjust="0"/>
  </p:normalViewPr>
  <p:slideViewPr>
    <p:cSldViewPr snapToGrid="0">
      <p:cViewPr varScale="1">
        <p:scale>
          <a:sx n="116" d="100"/>
          <a:sy n="116" d="100"/>
        </p:scale>
        <p:origin x="75" y="2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14fa18eefe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14fa18eefe_1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14f9690df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14f9690df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17d7a00a6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17d7a00a6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17d7a00a6e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17d7a00a6e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 smtClean="0"/>
              <a:t>上</a:t>
            </a:r>
            <a:r>
              <a:rPr lang="zh-TW" altLang="en-US" dirty="0" smtClean="0"/>
              <a:t> </a:t>
            </a:r>
            <a:r>
              <a:rPr lang="zh-TW" dirty="0" smtClean="0"/>
              <a:t>下</a:t>
            </a:r>
            <a:r>
              <a:rPr lang="zh-TW" altLang="en-US" dirty="0" smtClean="0"/>
              <a:t> </a:t>
            </a:r>
            <a:r>
              <a:rPr lang="zh-TW" dirty="0" smtClean="0"/>
              <a:t>前</a:t>
            </a:r>
            <a:r>
              <a:rPr lang="zh-TW" altLang="en-US" dirty="0" smtClean="0"/>
              <a:t> </a:t>
            </a:r>
            <a:r>
              <a:rPr lang="zh-TW" dirty="0" smtClean="0"/>
              <a:t>后</a:t>
            </a:r>
            <a:r>
              <a:rPr lang="zh-TW" altLang="en-US" dirty="0" smtClean="0"/>
              <a:t> 也</a:t>
            </a:r>
            <a:r>
              <a:rPr lang="zh-TW" dirty="0" smtClean="0"/>
              <a:t>可</a:t>
            </a:r>
            <a:r>
              <a:rPr lang="en-US" altLang="zh-TW" dirty="0"/>
              <a:t>+</a:t>
            </a:r>
            <a:r>
              <a:rPr lang="zh-TW" dirty="0" smtClean="0"/>
              <a:t>"</a:t>
            </a:r>
            <a:r>
              <a:rPr lang="zh-TW" dirty="0"/>
              <a:t>方"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前面有车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前方有车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17d7a00a6e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17d7a00a6e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17d7a00a6e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17d7a00a6e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17d7a00a6e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17d7a00a6e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17d7a00a6e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17d7a00a6e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A跟B的中间是/有C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C在A跟B的中间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16f629f4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16f629f49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17d7a00a6e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17d7a00a6e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17d7a00a6e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17d7a00a6e_1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13cc8a0bdd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13cc8a0bdd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17d7a00a6e_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17d7a00a6e_1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16f629f49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16f629f49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17d7a00a6e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17d7a00a6e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17d7a00a6e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17d7a00a6e_1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14f9690df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14f9690df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13cc8a0bdd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13cc8a0bdd_3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17d7a00a6e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17d7a00a6e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17d7a00a6e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17d7a00a6e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17d7a00a6e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17d7a00a6e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17d7a00a6e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17d7a00a6e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4f9690d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14f9690d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16f629f49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16f629f49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16f629f49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16f629f49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17d7a00a6e_1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17d7a00a6e_1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d1ff7d01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d1ff7d01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14f9690dff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14f9690dff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17d7a00a6e_1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17d7a00a6e_1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d1ff7d01ee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d1ff7d01ee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17d7a00a6e_1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17d7a00a6e_1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d1ff7d01ee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d1ff7d01ee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d1ff7d01ee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d1ff7d01ee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14f9690df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14f9690df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17d7a00a6e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17d7a00a6e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d1ff7d01e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d1ff7d01e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13cc8a0bdd_3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13cc8a0bdd_3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13cc8a0bdd_3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13cc8a0bdd_3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5662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159c7932e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159c7932e0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17d7a00a6e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17d7a00a6e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17d7a00a6e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17d7a00a6e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17d7a00a6e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17d7a00a6e_1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17d7a00a6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17d7a00a6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17d7a00a6e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17d7a00a6e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7d7a00a6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7d7a00a6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17d7a00a6e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17d7a00a6e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17d7a00a6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17d7a00a6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56;p1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7" name="Google Shape;57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23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0" name="Google Shape;120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23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23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1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1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1" name="Google Shape;71;p1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9" name="Google Shape;79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oogle Shape;87;p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8" name="Google Shape;88;p1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1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5" name="Google Shape;95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2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02" name="Google Shape;102;p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9" name="Google Shape;109;p2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>
            <a:spLocks noGrp="1"/>
          </p:cNvSpPr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830"/>
              <a:t>MU </a:t>
            </a:r>
            <a:endParaRPr sz="383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830"/>
              <a:t>2022 Spring </a:t>
            </a:r>
            <a:endParaRPr sz="383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830"/>
              <a:t>KSCA007</a:t>
            </a:r>
            <a:endParaRPr sz="383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830"/>
              <a:t>Chinese II Class </a:t>
            </a:r>
            <a:endParaRPr sz="3380"/>
          </a:p>
        </p:txBody>
      </p:sp>
      <p:sp>
        <p:nvSpPr>
          <p:cNvPr id="132" name="Google Shape;132;p25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5"/>
          <p:cNvSpPr txBox="1"/>
          <p:nvPr/>
        </p:nvSpPr>
        <p:spPr>
          <a:xfrm>
            <a:off x="3094325" y="4448375"/>
            <a:ext cx="3505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2022年3月7日~3月9日</a:t>
            </a:r>
            <a:endParaRPr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语法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>
            <a:spLocks noGrp="1"/>
          </p:cNvSpPr>
          <p:nvPr>
            <p:ph type="title"/>
          </p:nvPr>
        </p:nvSpPr>
        <p:spPr>
          <a:xfrm>
            <a:off x="727650" y="11722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A在什么地方？ A在哪儿？</a:t>
            </a:r>
            <a:endParaRPr/>
          </a:p>
        </p:txBody>
      </p:sp>
      <p:sp>
        <p:nvSpPr>
          <p:cNvPr id="190" name="Google Shape;190;p35"/>
          <p:cNvSpPr txBox="1">
            <a:spLocks noGrp="1"/>
          </p:cNvSpPr>
          <p:nvPr>
            <p:ph type="body" idx="1"/>
          </p:nvPr>
        </p:nvSpPr>
        <p:spPr>
          <a:xfrm>
            <a:off x="563525" y="1903200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zh-TW" sz="3000"/>
              <a:t>     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zh-TW" sz="3000"/>
              <a:t> </a:t>
            </a:r>
            <a:endParaRPr sz="3000"/>
          </a:p>
        </p:txBody>
      </p:sp>
      <p:graphicFrame>
        <p:nvGraphicFramePr>
          <p:cNvPr id="191" name="Google Shape;191;p35"/>
          <p:cNvGraphicFramePr/>
          <p:nvPr/>
        </p:nvGraphicFramePr>
        <p:xfrm>
          <a:off x="1013225" y="1853850"/>
          <a:ext cx="7239000" cy="3181932"/>
        </p:xfrm>
        <a:graphic>
          <a:graphicData uri="http://schemas.openxmlformats.org/drawingml/2006/table">
            <a:tbl>
              <a:tblPr>
                <a:noFill/>
                <a:tableStyleId>{736AADAC-0EFF-49EF-ACB7-056C50BD5038}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000000"/>
                        </a:buClr>
                        <a:buSzPts val="1018"/>
                        <a:buFont typeface="Arial"/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A在B的____。  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000000"/>
                        </a:buClr>
                        <a:buSzPts val="1018"/>
                        <a:buFont typeface="Arial"/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学生在教室的里面</a:t>
                      </a:r>
                      <a:endParaRPr sz="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000000"/>
                        </a:buClr>
                        <a:buSzPts val="1018"/>
                        <a:buFont typeface="Arial"/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A在_____。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学生在里面</a:t>
                      </a:r>
                      <a:endParaRPr sz="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B(的)____有A。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教室的里面有学生</a:t>
                      </a:r>
                      <a:endParaRPr sz="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____有A。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里面有学生</a:t>
                      </a:r>
                      <a:endParaRPr sz="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B(的)____是A。</a:t>
                      </a:r>
                      <a:endParaRPr sz="24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教室的前面是老师</a:t>
                      </a:r>
                      <a:endParaRPr sz="24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____是A。</a:t>
                      </a:r>
                      <a:endParaRPr sz="24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前面是老师</a:t>
                      </a:r>
                      <a:endParaRPr sz="24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上 / 下 / 前 / 后 </a:t>
            </a:r>
            <a:r>
              <a:rPr lang="zh-TW" sz="3000" b="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＋边 / 面 / 头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97" name="Google Shape;197;p3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85090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  <p:pic>
        <p:nvPicPr>
          <p:cNvPr id="198" name="Google Shape;1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975" y="1901125"/>
            <a:ext cx="5119175" cy="324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里 / 外</a:t>
            </a:r>
            <a:r>
              <a:rPr lang="zh-TW" sz="3000" b="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＋边 / 面 / 头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04" name="Google Shape;204;p3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85090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  <p:pic>
        <p:nvPicPr>
          <p:cNvPr id="205" name="Google Shape;205;p37"/>
          <p:cNvPicPr preferRelativeResize="0"/>
          <p:nvPr/>
        </p:nvPicPr>
        <p:blipFill rotWithShape="1">
          <a:blip r:embed="rId3">
            <a:alphaModFix/>
          </a:blip>
          <a:srcRect l="-1180" t="6960" r="1180" b="-6959"/>
          <a:stretch/>
        </p:blipFill>
        <p:spPr>
          <a:xfrm>
            <a:off x="1506288" y="2236888"/>
            <a:ext cx="6638925" cy="25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左 / 右  </a:t>
            </a:r>
            <a:r>
              <a:rPr lang="zh-TW" sz="3000" b="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+ 边 / 面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11" name="Google Shape;211;p3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  <p:pic>
        <p:nvPicPr>
          <p:cNvPr id="212" name="Google Shape;21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7038" y="2497113"/>
            <a:ext cx="5953125" cy="225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东 / 西 / 南 / 北  </a:t>
            </a:r>
            <a:r>
              <a:rPr lang="zh-TW" sz="3000" b="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+ 边 / 面 / </a:t>
            </a:r>
            <a:r>
              <a:rPr lang="zh-TW" sz="3000" b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方 / 部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18" name="Google Shape;218;p3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  <p:pic>
        <p:nvPicPr>
          <p:cNvPr id="219" name="Google Shape;21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9100" y="985750"/>
            <a:ext cx="3584900" cy="415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中间 / 旁边</a:t>
            </a:r>
            <a:endParaRPr/>
          </a:p>
        </p:txBody>
      </p:sp>
      <p:sp>
        <p:nvSpPr>
          <p:cNvPr id="225" name="Google Shape;225;p4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  <p:pic>
        <p:nvPicPr>
          <p:cNvPr id="226" name="Google Shape;22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7375" y="2012331"/>
            <a:ext cx="3898126" cy="25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799" y="1892288"/>
            <a:ext cx="3044975" cy="282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里 in somewhere</a:t>
            </a:r>
            <a:endParaRPr/>
          </a:p>
        </p:txBody>
      </p:sp>
      <p:sp>
        <p:nvSpPr>
          <p:cNvPr id="233" name="Google Shape;233;p4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学校里 / 教室里 / 图书馆里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学校里有很多学生。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活动中心里很多人。 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饭馆里 ...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机场里 ...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 </a:t>
            </a:r>
            <a:endParaRPr/>
          </a:p>
        </p:txBody>
      </p:sp>
      <p:sp>
        <p:nvSpPr>
          <p:cNvPr id="239" name="Google Shape;239;p4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  <p:pic>
        <p:nvPicPr>
          <p:cNvPr id="240" name="Google Shape;24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1726" y="-317325"/>
            <a:ext cx="6121674" cy="550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A 没有 B (那么) adj. </a:t>
            </a:r>
            <a:endParaRPr/>
          </a:p>
        </p:txBody>
      </p:sp>
      <p:sp>
        <p:nvSpPr>
          <p:cNvPr id="246" name="Google Shape;246;p4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今天没有昨天 (那么) 热。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台湾人没有捷克人 (那么) 爱喝酒。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课文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A比B 的 否定</a:t>
            </a:r>
            <a:endParaRPr/>
          </a:p>
        </p:txBody>
      </p:sp>
      <p:sp>
        <p:nvSpPr>
          <p:cNvPr id="252" name="Google Shape;252;p4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  <p:graphicFrame>
        <p:nvGraphicFramePr>
          <p:cNvPr id="253" name="Google Shape;253;p44"/>
          <p:cNvGraphicFramePr/>
          <p:nvPr/>
        </p:nvGraphicFramePr>
        <p:xfrm>
          <a:off x="952500" y="2000250"/>
          <a:ext cx="7239000" cy="1920150"/>
        </p:xfrm>
        <a:graphic>
          <a:graphicData uri="http://schemas.openxmlformats.org/drawingml/2006/table">
            <a:tbl>
              <a:tblPr>
                <a:noFill/>
                <a:tableStyleId>{736AADAC-0EFF-49EF-ACB7-056C50BD5038}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000"/>
                        <a:t>A 比 B</a:t>
                      </a:r>
                      <a:endParaRPr sz="3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000"/>
                        <a:t>A &gt; B</a:t>
                      </a:r>
                      <a:endParaRPr sz="3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000"/>
                        <a:t>A 沒有 B</a:t>
                      </a:r>
                      <a:endParaRPr sz="3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000"/>
                        <a:t>A &lt; B</a:t>
                      </a:r>
                      <a:endParaRPr sz="3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000"/>
                        <a:t>A 不比 B</a:t>
                      </a:r>
                      <a:endParaRPr sz="3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000"/>
                        <a:t>A ≤  B</a:t>
                      </a:r>
                      <a:endParaRPr sz="3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A 没有 / 不比 B adj. </a:t>
            </a:r>
            <a:endParaRPr sz="3000" b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9" name="Google Shape;259;p4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台湾啤酒没有捷克啤酒好喝。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学校不比机场远。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凉拌小黄瓜不比糖醋鱼好吃。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" name="Google Shape;264;p46"/>
          <p:cNvGraphicFramePr/>
          <p:nvPr/>
        </p:nvGraphicFramePr>
        <p:xfrm>
          <a:off x="856700" y="1424700"/>
          <a:ext cx="7585475" cy="3657420"/>
        </p:xfrm>
        <a:graphic>
          <a:graphicData uri="http://schemas.openxmlformats.org/drawingml/2006/table">
            <a:tbl>
              <a:tblPr>
                <a:noFill/>
                <a:tableStyleId>{736AADAC-0EFF-49EF-ACB7-056C50BD5038}</a:tableStyleId>
              </a:tblPr>
              <a:tblGrid>
                <a:gridCol w="1544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60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</a:rPr>
                        <a:t>那么 adj.</a:t>
                      </a:r>
                      <a:endParaRPr sz="2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</a:rPr>
                        <a:t>那么 v.</a:t>
                      </a:r>
                      <a:endParaRPr sz="2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</a:rPr>
                        <a:t>那么想</a:t>
                      </a:r>
                      <a:endParaRPr sz="2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</a:rPr>
                        <a:t>你那么想睡觉，那你先去睡吧！</a:t>
                      </a:r>
                      <a:endParaRPr sz="240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</a:rPr>
                        <a:t>那么喜欢</a:t>
                      </a:r>
                      <a:endParaRPr sz="2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</a:rPr>
                        <a:t>你那么喜欢他，多见见他吧！</a:t>
                      </a:r>
                      <a:endParaRPr sz="240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</a:rPr>
                        <a:t>那么会</a:t>
                      </a:r>
                      <a:endParaRPr sz="2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</a:rPr>
                        <a:t>你那么会唱歌，来一首吧！</a:t>
                      </a:r>
                      <a:endParaRPr sz="240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</a:rPr>
                        <a:t>那么能</a:t>
                      </a:r>
                      <a:endParaRPr sz="2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</a:rPr>
                        <a:t>你那么能做，就多做一点儿。</a:t>
                      </a:r>
                      <a:endParaRPr sz="240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</a:rPr>
                        <a:t>那么希望</a:t>
                      </a:r>
                      <a:endParaRPr sz="2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chemeClr val="accent1"/>
                          </a:solidFill>
                        </a:rPr>
                        <a:t>你那么希望说好中文，那你得多练习。</a:t>
                      </a:r>
                      <a:endParaRPr sz="240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到 + place + (去) + action</a:t>
            </a:r>
            <a:endParaRPr sz="3000" b="0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到饭馆(去)吃晚饭</a:t>
            </a:r>
            <a:endParaRPr sz="30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到公园(去)运动</a:t>
            </a:r>
            <a:endParaRPr sz="30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到车站(去)搭地铁</a:t>
            </a:r>
            <a:endParaRPr sz="30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到 + </a:t>
            </a:r>
            <a:r>
              <a:rPr lang="zh-TW" sz="3000" u="sng"/>
              <a:t>          </a:t>
            </a:r>
            <a:r>
              <a:rPr lang="zh-TW" sz="3000"/>
              <a:t> + (去)   </a:t>
            </a:r>
            <a:r>
              <a:rPr lang="zh-TW" sz="3000" u="sng"/>
              <a:t>          </a:t>
            </a:r>
            <a:r>
              <a:rPr lang="zh-TW" sz="3000"/>
              <a:t> </a:t>
            </a:r>
            <a:r>
              <a:rPr lang="zh-TW" sz="3000">
                <a:solidFill>
                  <a:schemeClr val="lt1"/>
                </a:solidFill>
              </a:rPr>
              <a:t> +   </a:t>
            </a:r>
            <a:r>
              <a:rPr lang="zh-TW" sz="3000" u="sng">
                <a:solidFill>
                  <a:schemeClr val="lt1"/>
                </a:solidFill>
              </a:rPr>
              <a:t> </a:t>
            </a:r>
            <a:r>
              <a:rPr lang="zh-TW" sz="3000">
                <a:solidFill>
                  <a:schemeClr val="lt1"/>
                </a:solidFill>
              </a:rPr>
              <a:t>  </a:t>
            </a:r>
            <a:r>
              <a:rPr lang="zh-TW" sz="3000"/>
              <a:t>            </a:t>
            </a:r>
            <a:r>
              <a:rPr lang="zh-TW" sz="3000" u="sng"/>
              <a:t>     </a:t>
            </a:r>
            <a:r>
              <a:rPr lang="zh-TW" sz="3000"/>
              <a:t>         </a:t>
            </a:r>
            <a:endParaRPr sz="30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8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课文2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9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生词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城</a:t>
            </a:r>
            <a:endParaRPr sz="3000" b="0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50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城市 (chéngshì)</a:t>
            </a:r>
            <a:br>
              <a:rPr lang="zh-TW" sz="3000">
                <a:latin typeface="Arial"/>
                <a:ea typeface="Arial"/>
                <a:cs typeface="Arial"/>
                <a:sym typeface="Arial"/>
              </a:rPr>
            </a:br>
            <a:r>
              <a:rPr lang="zh-TW" sz="3000">
                <a:latin typeface="Arial"/>
                <a:ea typeface="Arial"/>
                <a:cs typeface="Arial"/>
                <a:sym typeface="Arial"/>
              </a:rPr>
              <a:t>大城市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zh-TW" sz="3000"/>
              <a:t>城堡(chéng bǎo)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  <p:sp>
        <p:nvSpPr>
          <p:cNvPr id="287" name="Google Shape;287;p50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小镇 (xiǎo zhèn) 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农村 (nóngcūn)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乡镇 (xiāngzhèn)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拿</a:t>
            </a:r>
            <a:endParaRPr/>
          </a:p>
        </p:txBody>
      </p:sp>
      <p:sp>
        <p:nvSpPr>
          <p:cNvPr id="293" name="Google Shape;293;p5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拿 + something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带 + something</a:t>
            </a:r>
            <a:br>
              <a:rPr lang="zh-TW" sz="3000">
                <a:latin typeface="Arial"/>
                <a:ea typeface="Arial"/>
                <a:cs typeface="Arial"/>
                <a:sym typeface="Arial"/>
              </a:rPr>
            </a:br>
            <a:r>
              <a:rPr lang="zh-TW" sz="3000">
                <a:latin typeface="Arial"/>
                <a:ea typeface="Arial"/>
                <a:cs typeface="Arial"/>
                <a:sym typeface="Arial"/>
              </a:rPr>
              <a:t>把~拿来~、把~拿去~</a:t>
            </a:r>
            <a:br>
              <a:rPr lang="zh-TW" sz="3000">
                <a:latin typeface="Arial"/>
                <a:ea typeface="Arial"/>
                <a:cs typeface="Arial"/>
                <a:sym typeface="Arial"/>
              </a:rPr>
            </a:br>
            <a:r>
              <a:rPr lang="zh-TW" sz="3000">
                <a:latin typeface="Arial"/>
                <a:ea typeface="Arial"/>
                <a:cs typeface="Arial"/>
                <a:sym typeface="Arial"/>
              </a:rPr>
              <a:t>拿到+ something</a:t>
            </a:r>
            <a:br>
              <a:rPr lang="zh-TW" sz="3000">
                <a:latin typeface="Arial"/>
                <a:ea typeface="Arial"/>
                <a:cs typeface="Arial"/>
                <a:sym typeface="Arial"/>
              </a:rPr>
            </a:br>
            <a:r>
              <a:rPr lang="zh-TW" sz="3000">
                <a:latin typeface="Arial"/>
                <a:ea typeface="Arial"/>
                <a:cs typeface="Arial"/>
                <a:sym typeface="Arial"/>
              </a:rPr>
              <a:t>拿错了</a:t>
            </a:r>
            <a:endParaRPr sz="3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次</a:t>
            </a:r>
            <a:endParaRPr/>
          </a:p>
        </p:txBody>
      </p:sp>
      <p:sp>
        <p:nvSpPr>
          <p:cNvPr id="299" name="Google Shape;299;p5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我去过三次中国城。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这本书我看过两次。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第十课我复习过五次。</a:t>
            </a:r>
            <a:endParaRPr sz="3000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从 ... 到 / 往 from toward</a:t>
            </a:r>
            <a:endParaRPr sz="3000" b="0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5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从 ... 到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从 ... 往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从我家到学校得花30分钟。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从斯洛伐克坐车到学校会花我2小时。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从这里往前走，就会到火车站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生词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一直 + v. </a:t>
            </a:r>
            <a:endParaRPr/>
          </a:p>
        </p:txBody>
      </p:sp>
      <p:sp>
        <p:nvSpPr>
          <p:cNvPr id="311" name="Google Shape;311;p54"/>
          <p:cNvSpPr txBox="1">
            <a:spLocks noGrp="1"/>
          </p:cNvSpPr>
          <p:nvPr>
            <p:ph type="body" idx="1"/>
          </p:nvPr>
        </p:nvSpPr>
        <p:spPr>
          <a:xfrm>
            <a:off x="729450" y="2082994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一直吃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一直哭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今天一</a:t>
            </a:r>
            <a:r>
              <a:rPr lang="zh-TW" sz="3000">
                <a:latin typeface="Arial"/>
                <a:ea typeface="Arial"/>
                <a:cs typeface="Arial"/>
                <a:sym typeface="Arial"/>
              </a:rPr>
              <a:t>直下雨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爸爸一直买没有用的东西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3000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0" dirty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过</a:t>
            </a:r>
            <a:endParaRPr sz="3000" b="0" dirty="0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5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 smtClean="0">
                <a:latin typeface="Arial"/>
                <a:ea typeface="Arial"/>
                <a:cs typeface="Arial"/>
                <a:sym typeface="Arial"/>
              </a:rPr>
              <a:t>走过</a:t>
            </a:r>
            <a:r>
              <a:rPr lang="zh-TW" altLang="en-US" sz="3000" dirty="0" smtClean="0">
                <a:latin typeface="Arial"/>
                <a:ea typeface="Arial"/>
                <a:cs typeface="Arial"/>
                <a:sym typeface="Arial"/>
              </a:rPr>
              <a:t>：</a:t>
            </a:r>
            <a:endParaRPr lang="en-US" altLang="zh-TW" sz="30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000" dirty="0" smtClean="0">
                <a:latin typeface="Arial"/>
                <a:ea typeface="Arial"/>
                <a:cs typeface="Arial"/>
                <a:sym typeface="Arial"/>
              </a:rPr>
              <a:t>走过路口。</a:t>
            </a:r>
            <a:r>
              <a:rPr lang="en-US" altLang="zh-TW" sz="300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altLang="zh-TW" sz="300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zh-TW" sz="3000" dirty="0" smtClean="0">
                <a:latin typeface="Arial"/>
                <a:ea typeface="Arial"/>
                <a:cs typeface="Arial"/>
                <a:sym typeface="Arial"/>
              </a:rPr>
              <a:t>经</a:t>
            </a:r>
            <a:r>
              <a:rPr lang="zh-TW" sz="3000" dirty="0">
                <a:latin typeface="Arial"/>
                <a:ea typeface="Arial"/>
                <a:cs typeface="Arial"/>
                <a:sym typeface="Arial"/>
              </a:rPr>
              <a:t>过 </a:t>
            </a:r>
            <a:r>
              <a:rPr lang="en-US" altLang="zh-TW" sz="3000" dirty="0" smtClean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zh-TW" sz="3000" dirty="0" smtClean="0">
                <a:latin typeface="Arial"/>
                <a:ea typeface="Arial"/>
                <a:cs typeface="Arial"/>
                <a:sym typeface="Arial"/>
              </a:rPr>
              <a:t>j</a:t>
            </a:r>
            <a:r>
              <a:rPr lang="zh-TW" sz="3000" dirty="0">
                <a:latin typeface="Arial"/>
                <a:ea typeface="Arial"/>
                <a:cs typeface="Arial"/>
                <a:sym typeface="Arial"/>
              </a:rPr>
              <a:t>ī</a:t>
            </a:r>
            <a:r>
              <a:rPr lang="zh-TW" sz="3000" dirty="0" smtClean="0">
                <a:latin typeface="Arial"/>
                <a:ea typeface="Arial"/>
                <a:cs typeface="Arial"/>
                <a:sym typeface="Arial"/>
              </a:rPr>
              <a:t>ngguò</a:t>
            </a:r>
            <a:r>
              <a:rPr lang="en-US" altLang="zh-TW" sz="3000" dirty="0" smtClean="0"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zh-TW" altLang="en-US" sz="3000" dirty="0" smtClean="0">
                <a:latin typeface="Arial"/>
                <a:ea typeface="Arial"/>
                <a:cs typeface="Arial"/>
                <a:sym typeface="Arial"/>
              </a:rPr>
              <a:t>：</a:t>
            </a:r>
            <a:endParaRPr lang="en-US" altLang="zh-TW" sz="30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000" dirty="0" smtClean="0">
                <a:latin typeface="Arial"/>
                <a:ea typeface="Arial"/>
                <a:cs typeface="Arial"/>
                <a:sym typeface="Arial"/>
              </a:rPr>
              <a:t>经过那间中国饭</a:t>
            </a:r>
            <a:r>
              <a:rPr lang="zh-TW" altLang="en-US" sz="3000" dirty="0">
                <a:latin typeface="Arial"/>
                <a:ea typeface="Arial"/>
                <a:cs typeface="Arial"/>
                <a:sym typeface="Arial"/>
              </a:rPr>
              <a:t>馆</a:t>
            </a:r>
            <a:endParaRPr sz="3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3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209" y="823912"/>
            <a:ext cx="4334679" cy="3422693"/>
          </a:xfrm>
          <a:prstGeom prst="rect">
            <a:avLst/>
          </a:prstGeom>
        </p:spPr>
      </p:pic>
      <p:cxnSp>
        <p:nvCxnSpPr>
          <p:cNvPr id="4" name="直線單箭頭接點 3"/>
          <p:cNvCxnSpPr/>
          <p:nvPr/>
        </p:nvCxnSpPr>
        <p:spPr>
          <a:xfrm>
            <a:off x="4221892" y="823912"/>
            <a:ext cx="1433384" cy="37410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肘形接點 5"/>
          <p:cNvCxnSpPr/>
          <p:nvPr/>
        </p:nvCxnSpPr>
        <p:spPr>
          <a:xfrm rot="16200000" flipH="1">
            <a:off x="4589915" y="2103328"/>
            <a:ext cx="3559986" cy="136336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4278728" y="4416972"/>
            <a:ext cx="449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经过公园</a:t>
            </a:r>
            <a:r>
              <a:rPr lang="en-US" altLang="zh-TW" sz="2400" dirty="0" smtClean="0"/>
              <a:t>		</a:t>
            </a:r>
            <a:r>
              <a:rPr lang="zh-TW" altLang="en-US" sz="2400" dirty="0" smtClean="0"/>
              <a:t>走过公园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拐</a:t>
            </a:r>
            <a:endParaRPr/>
          </a:p>
        </p:txBody>
      </p:sp>
      <p:sp>
        <p:nvSpPr>
          <p:cNvPr id="323" name="Google Shape;323;p5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拐 = 转 zhuǎn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往左拐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往右转 </a:t>
            </a:r>
            <a:endParaRPr sz="3000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灯</a:t>
            </a:r>
            <a:endParaRPr/>
          </a:p>
        </p:txBody>
      </p:sp>
      <p:sp>
        <p:nvSpPr>
          <p:cNvPr id="329" name="Google Shape;329;p5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红绿灯有红灯、绿灯、黄灯。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请帮我开灯。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别忘了关灯。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8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语法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 V + 过</a:t>
            </a:r>
            <a:endParaRPr/>
          </a:p>
        </p:txBody>
      </p:sp>
      <p:sp>
        <p:nvSpPr>
          <p:cNvPr id="340" name="Google Shape;340;p59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40140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你去过台湾吗？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3000"/>
              <a:t>你看过那部电影了吗？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3000"/>
              <a:t>你喝过酸辣汤吗？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  <p:sp>
        <p:nvSpPr>
          <p:cNvPr id="341" name="Google Shape;341;p59"/>
          <p:cNvSpPr txBox="1">
            <a:spLocks noGrp="1"/>
          </p:cNvSpPr>
          <p:nvPr>
            <p:ph type="body" idx="1"/>
          </p:nvPr>
        </p:nvSpPr>
        <p:spPr>
          <a:xfrm>
            <a:off x="4572000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我没去过台湾。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3000"/>
              <a:t>我看过那部电影了。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3000"/>
              <a:t>我喝过酸辣汤。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 V + 过 + 次数 </a:t>
            </a:r>
            <a:br>
              <a:rPr lang="zh-TW"/>
            </a:br>
            <a:r>
              <a:rPr lang="zh-TW"/>
              <a:t>在 + P + V + 过 + 次数/时间</a:t>
            </a:r>
            <a:endParaRPr/>
          </a:p>
        </p:txBody>
      </p:sp>
      <p:sp>
        <p:nvSpPr>
          <p:cNvPr id="347" name="Google Shape;347;p60"/>
          <p:cNvSpPr txBox="1">
            <a:spLocks noGrp="1"/>
          </p:cNvSpPr>
          <p:nvPr>
            <p:ph type="body" idx="1"/>
          </p:nvPr>
        </p:nvSpPr>
        <p:spPr>
          <a:xfrm>
            <a:off x="729325" y="2402475"/>
            <a:ext cx="4014000" cy="23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你去过日本吗？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3000"/>
              <a:t>你去过日本吗？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3000"/>
              <a:t>你在日本工作过吗？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3000"/>
              <a:t>你在日本工作过吗？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  <p:sp>
        <p:nvSpPr>
          <p:cNvPr id="348" name="Google Shape;348;p60"/>
          <p:cNvSpPr txBox="1">
            <a:spLocks noGrp="1"/>
          </p:cNvSpPr>
          <p:nvPr>
            <p:ph type="body" idx="1"/>
          </p:nvPr>
        </p:nvSpPr>
        <p:spPr>
          <a:xfrm>
            <a:off x="4572000" y="2402475"/>
            <a:ext cx="4284300" cy="23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我去过三次。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3000"/>
              <a:t>我去过日本三次。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3000"/>
              <a:t>我在日本工作过一年。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zh-TW" sz="3000"/>
              <a:t>我在日本工作过两次</a:t>
            </a:r>
            <a:endParaRPr sz="30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Reduplication of Verbs</a:t>
            </a:r>
            <a:endParaRPr/>
          </a:p>
        </p:txBody>
      </p:sp>
      <p:sp>
        <p:nvSpPr>
          <p:cNvPr id="354" name="Google Shape;354;p6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  <p:graphicFrame>
        <p:nvGraphicFramePr>
          <p:cNvPr id="355" name="Google Shape;355;p61"/>
          <p:cNvGraphicFramePr/>
          <p:nvPr/>
        </p:nvGraphicFramePr>
        <p:xfrm>
          <a:off x="899125" y="1853895"/>
          <a:ext cx="7239000" cy="2998450"/>
        </p:xfrm>
        <a:graphic>
          <a:graphicData uri="http://schemas.openxmlformats.org/drawingml/2006/table">
            <a:tbl>
              <a:tblPr>
                <a:noFill/>
                <a:tableStyleId>{736AADAC-0EFF-49EF-ACB7-056C50BD5038}</a:tableStyleId>
              </a:tblPr>
              <a:tblGrid>
                <a:gridCol w="60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0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2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8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v.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v. + v.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v. 一 v.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v. 一下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3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说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你说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你说说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你说一说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你说一下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3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看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你看看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3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用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你用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3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找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你找一下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3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走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去公园走走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3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聊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聊一聊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补语 bǔyǔ (complements)</a:t>
            </a:r>
            <a:endParaRPr sz="3000" b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6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V+补语</a:t>
            </a:r>
            <a:br>
              <a:rPr lang="zh-TW" sz="3000">
                <a:latin typeface="Arial"/>
                <a:ea typeface="Arial"/>
                <a:cs typeface="Arial"/>
                <a:sym typeface="Arial"/>
              </a:rPr>
            </a:br>
            <a:r>
              <a:rPr lang="zh-TW" sz="3000">
                <a:latin typeface="Arial"/>
                <a:ea typeface="Arial"/>
                <a:cs typeface="Arial"/>
                <a:sym typeface="Arial"/>
              </a:rPr>
              <a:t>Adj+补语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3000">
                <a:latin typeface="Arial"/>
                <a:ea typeface="Arial"/>
                <a:cs typeface="Arial"/>
                <a:sym typeface="Arial"/>
              </a:rPr>
            </a:br>
            <a:r>
              <a:rPr lang="zh-TW" sz="2000">
                <a:latin typeface="Arial"/>
                <a:ea typeface="Arial"/>
                <a:cs typeface="Arial"/>
                <a:sym typeface="Arial"/>
              </a:rPr>
              <a:t>结果补语：</a:t>
            </a:r>
            <a:br>
              <a:rPr lang="zh-TW" sz="2000">
                <a:latin typeface="Arial"/>
                <a:ea typeface="Arial"/>
                <a:cs typeface="Arial"/>
                <a:sym typeface="Arial"/>
              </a:rPr>
            </a:br>
            <a:r>
              <a:rPr lang="zh-TW" sz="20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见</a:t>
            </a:r>
            <a:r>
              <a:rPr lang="zh-TW" sz="2000"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zh-TW" sz="20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懂</a:t>
            </a:r>
            <a:r>
              <a:rPr lang="zh-TW" sz="2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zh-TW" sz="20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到</a:t>
            </a:r>
            <a:r>
              <a:rPr lang="zh-TW" sz="2000">
                <a:latin typeface="Arial"/>
                <a:ea typeface="Arial"/>
                <a:cs typeface="Arial"/>
                <a:sym typeface="Arial"/>
              </a:rPr>
              <a:t>、给、走、开、着、</a:t>
            </a:r>
            <a:r>
              <a:rPr lang="zh-TW" sz="20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会</a:t>
            </a:r>
            <a:r>
              <a:rPr lang="zh-TW" sz="200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2000">
                <a:latin typeface="Arial"/>
                <a:ea typeface="Arial"/>
                <a:cs typeface="Arial"/>
                <a:sym typeface="Arial"/>
              </a:rPr>
            </a:br>
            <a:r>
              <a:rPr lang="zh-TW" sz="2000">
                <a:latin typeface="Arial"/>
                <a:ea typeface="Arial"/>
                <a:cs typeface="Arial"/>
                <a:sym typeface="Arial"/>
              </a:rPr>
              <a:t>上、下、住、</a:t>
            </a:r>
            <a:r>
              <a:rPr lang="zh-TW" sz="2200" b="1">
                <a:latin typeface="Arial"/>
                <a:ea typeface="Arial"/>
                <a:cs typeface="Arial"/>
                <a:sym typeface="Arial"/>
              </a:rPr>
              <a:t>对</a:t>
            </a:r>
            <a:r>
              <a:rPr lang="zh-TW" sz="2000"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zh-TW" sz="2200" b="1">
                <a:latin typeface="Arial"/>
                <a:ea typeface="Arial"/>
                <a:cs typeface="Arial"/>
                <a:sym typeface="Arial"/>
              </a:rPr>
              <a:t>错</a:t>
            </a:r>
            <a:r>
              <a:rPr lang="zh-TW" sz="2000">
                <a:latin typeface="Arial"/>
                <a:ea typeface="Arial"/>
                <a:cs typeface="Arial"/>
                <a:sym typeface="Arial"/>
              </a:rPr>
              <a:t>、快、慢</a:t>
            </a:r>
            <a:br>
              <a:rPr lang="zh-TW" sz="2000">
                <a:latin typeface="Arial"/>
                <a:ea typeface="Arial"/>
                <a:cs typeface="Arial"/>
                <a:sym typeface="Arial"/>
              </a:rPr>
            </a:br>
            <a:r>
              <a:rPr lang="zh-TW" sz="2000">
                <a:latin typeface="Arial"/>
                <a:ea typeface="Arial"/>
                <a:cs typeface="Arial"/>
                <a:sym typeface="Arial"/>
              </a:rPr>
              <a:t>胖、瘦、</a:t>
            </a:r>
            <a:r>
              <a:rPr lang="zh-TW" sz="2200" b="1">
                <a:latin typeface="Arial"/>
                <a:ea typeface="Arial"/>
                <a:cs typeface="Arial"/>
                <a:sym typeface="Arial"/>
              </a:rPr>
              <a:t>好</a:t>
            </a:r>
            <a:r>
              <a:rPr lang="zh-TW" sz="2000">
                <a:latin typeface="Arial"/>
                <a:ea typeface="Arial"/>
                <a:cs typeface="Arial"/>
                <a:sym typeface="Arial"/>
              </a:rPr>
              <a:t>、坏、干净、清楚、</a:t>
            </a:r>
            <a:r>
              <a:rPr lang="zh-TW" sz="2200" b="1">
                <a:latin typeface="Arial"/>
                <a:ea typeface="Arial"/>
                <a:cs typeface="Arial"/>
                <a:sym typeface="Arial"/>
              </a:rPr>
              <a:t>完</a:t>
            </a:r>
            <a:endParaRPr sz="22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62"/>
          <p:cNvSpPr/>
          <p:nvPr/>
        </p:nvSpPr>
        <p:spPr>
          <a:xfrm>
            <a:off x="4816000" y="1269850"/>
            <a:ext cx="3723900" cy="35331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62"/>
          <p:cNvSpPr/>
          <p:nvPr/>
        </p:nvSpPr>
        <p:spPr>
          <a:xfrm>
            <a:off x="5270050" y="3279350"/>
            <a:ext cx="2815800" cy="956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62"/>
          <p:cNvSpPr txBox="1"/>
          <p:nvPr/>
        </p:nvSpPr>
        <p:spPr>
          <a:xfrm>
            <a:off x="5227150" y="1853850"/>
            <a:ext cx="2901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>
                <a:solidFill>
                  <a:schemeClr val="accent1"/>
                </a:solidFill>
              </a:rPr>
              <a:t>补语</a:t>
            </a:r>
            <a:br>
              <a:rPr lang="zh-TW" sz="3300">
                <a:solidFill>
                  <a:schemeClr val="accent1"/>
                </a:solidFill>
              </a:rPr>
            </a:br>
            <a:r>
              <a:rPr lang="zh-TW" sz="3300">
                <a:solidFill>
                  <a:schemeClr val="accent1"/>
                </a:solidFill>
              </a:rPr>
              <a:t>complements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5" name="Google Shape;365;p62"/>
          <p:cNvSpPr txBox="1"/>
          <p:nvPr/>
        </p:nvSpPr>
        <p:spPr>
          <a:xfrm>
            <a:off x="5765200" y="3279350"/>
            <a:ext cx="1825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Lato"/>
                <a:ea typeface="Lato"/>
                <a:cs typeface="Lato"/>
                <a:sym typeface="Lato"/>
              </a:rPr>
              <a:t>结果补语</a:t>
            </a:r>
            <a:br>
              <a:rPr lang="zh-TW" sz="1800">
                <a:latin typeface="Lato"/>
                <a:ea typeface="Lato"/>
                <a:cs typeface="Lato"/>
                <a:sym typeface="Lato"/>
              </a:rPr>
            </a:br>
            <a:r>
              <a:rPr lang="zh-TW" sz="1800">
                <a:solidFill>
                  <a:schemeClr val="accent1"/>
                </a:solidFill>
              </a:rPr>
              <a:t>resultative</a:t>
            </a:r>
            <a:br>
              <a:rPr lang="zh-TW" sz="1800">
                <a:solidFill>
                  <a:schemeClr val="accent1"/>
                </a:solidFill>
              </a:rPr>
            </a:br>
            <a:r>
              <a:rPr lang="zh-TW" sz="1800">
                <a:solidFill>
                  <a:schemeClr val="accent1"/>
                </a:solidFill>
              </a:rPr>
              <a:t>complements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结果补语 jiéguǒ bǔyǔ (resultative complements)</a:t>
            </a:r>
            <a:endParaRPr sz="3000" b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6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zh-TW" sz="2800">
                <a:latin typeface="Arial"/>
                <a:ea typeface="Arial"/>
                <a:cs typeface="Arial"/>
                <a:sym typeface="Arial"/>
              </a:rPr>
              <a:t>表示动作、行为产生的结果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zh-TW" sz="28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见</a:t>
            </a:r>
            <a:r>
              <a:rPr lang="zh-TW" sz="2800">
                <a:latin typeface="Arial"/>
                <a:ea typeface="Arial"/>
                <a:cs typeface="Arial"/>
                <a:sym typeface="Arial"/>
              </a:rPr>
              <a:t>：看-</a:t>
            </a:r>
            <a:r>
              <a:rPr lang="zh-TW" sz="2800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rPr>
              <a:t>见、听-见</a:t>
            </a:r>
            <a:r>
              <a:rPr lang="zh-TW" sz="280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2800">
                <a:latin typeface="Arial"/>
                <a:ea typeface="Arial"/>
                <a:cs typeface="Arial"/>
                <a:sym typeface="Arial"/>
              </a:rPr>
            </a:br>
            <a:r>
              <a:rPr lang="zh-TW" sz="28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懂</a:t>
            </a:r>
            <a:r>
              <a:rPr lang="zh-TW" sz="2800">
                <a:latin typeface="Arial"/>
                <a:ea typeface="Arial"/>
                <a:cs typeface="Arial"/>
                <a:sym typeface="Arial"/>
              </a:rPr>
              <a:t>：看-懂、听-懂、读-懂</a:t>
            </a:r>
            <a:br>
              <a:rPr lang="zh-TW" sz="2800">
                <a:latin typeface="Arial"/>
                <a:ea typeface="Arial"/>
                <a:cs typeface="Arial"/>
                <a:sym typeface="Arial"/>
              </a:rPr>
            </a:br>
            <a:r>
              <a:rPr lang="zh-TW" sz="28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到</a:t>
            </a:r>
            <a:r>
              <a:rPr lang="zh-TW" sz="2800">
                <a:latin typeface="Arial"/>
                <a:ea typeface="Arial"/>
                <a:cs typeface="Arial"/>
                <a:sym typeface="Arial"/>
              </a:rPr>
              <a:t>：看-到、听-到、买-到、找-到、写-到</a:t>
            </a:r>
            <a:br>
              <a:rPr lang="zh-TW" sz="2800">
                <a:latin typeface="Arial"/>
                <a:ea typeface="Arial"/>
                <a:cs typeface="Arial"/>
                <a:sym typeface="Arial"/>
              </a:rPr>
            </a:br>
            <a:r>
              <a:rPr lang="zh-TW" sz="28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会</a:t>
            </a:r>
            <a:r>
              <a:rPr lang="zh-TW" sz="2800">
                <a:latin typeface="Arial"/>
                <a:ea typeface="Arial"/>
                <a:cs typeface="Arial"/>
                <a:sym typeface="Arial"/>
              </a:rPr>
              <a:t>：学-会</a:t>
            </a:r>
            <a:br>
              <a:rPr lang="zh-TW" sz="2800">
                <a:latin typeface="Arial"/>
                <a:ea typeface="Arial"/>
                <a:cs typeface="Arial"/>
                <a:sym typeface="Arial"/>
              </a:rPr>
            </a:b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听说</a:t>
            </a:r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zh-TW" sz="3000"/>
              <a:t>(S)+听说+________。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zh-TW" sz="3000"/>
              <a:t>听说明天会下雨。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zh-TW" sz="3000"/>
              <a:t>听说他常常去图书馆。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zh-TW" sz="3000"/>
              <a:t>我听说他吃素，一点儿肉都不吃。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结果补语动词的否定</a:t>
            </a:r>
            <a:endParaRPr/>
          </a:p>
        </p:txBody>
      </p:sp>
      <p:sp>
        <p:nvSpPr>
          <p:cNvPr id="377" name="Google Shape;377;p64"/>
          <p:cNvSpPr txBox="1">
            <a:spLocks noGrp="1"/>
          </p:cNvSpPr>
          <p:nvPr>
            <p:ph type="body" idx="1"/>
          </p:nvPr>
        </p:nvSpPr>
        <p:spPr>
          <a:xfrm>
            <a:off x="729450" y="3875100"/>
            <a:ext cx="7688700" cy="9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zh-TW" sz="2600"/>
              <a:t>结果补语的"好""对""错"，常常不能用"不"</a:t>
            </a:r>
            <a:endParaRPr sz="26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zh-TW" sz="2600"/>
              <a:t>写不错(X)	买不好(X)	找不对(△)	</a:t>
            </a:r>
            <a:endParaRPr sz="2600"/>
          </a:p>
        </p:txBody>
      </p:sp>
      <p:graphicFrame>
        <p:nvGraphicFramePr>
          <p:cNvPr id="378" name="Google Shape;378;p64"/>
          <p:cNvGraphicFramePr/>
          <p:nvPr/>
        </p:nvGraphicFramePr>
        <p:xfrm>
          <a:off x="952500" y="1809750"/>
          <a:ext cx="7239000" cy="1950600"/>
        </p:xfrm>
        <a:graphic>
          <a:graphicData uri="http://schemas.openxmlformats.org/drawingml/2006/table">
            <a:tbl>
              <a:tblPr>
                <a:noFill/>
                <a:tableStyleId>{736AADAC-0EFF-49EF-ACB7-056C50BD5038}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没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不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没看见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看不见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没吃完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吃不完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没做好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做不好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一 + V …就 + V/Adj.</a:t>
            </a:r>
            <a:endParaRPr sz="3000" b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6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zh-TW" sz="2800">
                <a:latin typeface="Arial"/>
                <a:ea typeface="Arial"/>
                <a:cs typeface="Arial"/>
                <a:sym typeface="Arial"/>
              </a:rPr>
              <a:t>学生一下课就回家了。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zh-TW" sz="2800">
                <a:latin typeface="Arial"/>
                <a:ea typeface="Arial"/>
                <a:cs typeface="Arial"/>
                <a:sym typeface="Arial"/>
              </a:rPr>
              <a:t>他一出门就下雪。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zh-TW" sz="2800">
                <a:latin typeface="Arial"/>
                <a:ea typeface="Arial"/>
                <a:cs typeface="Arial"/>
                <a:sym typeface="Arial"/>
              </a:rPr>
              <a:t>我一来学校就看见老师在教室里面。</a:t>
            </a:r>
            <a:br>
              <a:rPr lang="zh-TW" sz="2800">
                <a:latin typeface="Arial"/>
                <a:ea typeface="Arial"/>
                <a:cs typeface="Arial"/>
                <a:sym typeface="Arial"/>
              </a:rPr>
            </a:b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6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补充生词&amp;文化亮点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6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作</a:t>
            </a:r>
            <a:r>
              <a:rPr lang="zh-TW" altLang="en-US" dirty="0" smtClean="0"/>
              <a:t>业回顾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35372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146050" indent="0">
              <a:buNone/>
            </a:pPr>
            <a:r>
              <a:rPr lang="zh-TW" altLang="en-US" sz="2800" dirty="0" smtClean="0"/>
              <a:t>喝汤</a:t>
            </a:r>
            <a:r>
              <a:rPr lang="en-US" altLang="zh-TW" sz="2800" dirty="0" smtClean="0"/>
              <a:t>(O)</a:t>
            </a:r>
            <a:r>
              <a:rPr lang="en-US" altLang="zh-TW" sz="2800" dirty="0"/>
              <a:t>	</a:t>
            </a:r>
            <a:r>
              <a:rPr lang="en-US" altLang="zh-TW" sz="2800" dirty="0" smtClean="0"/>
              <a:t>	</a:t>
            </a:r>
            <a:r>
              <a:rPr lang="zh-TW" altLang="en-US" sz="2800" dirty="0" smtClean="0"/>
              <a:t>吃汤</a:t>
            </a:r>
            <a:r>
              <a:rPr lang="en-US" altLang="zh-TW" sz="2800" dirty="0" smtClean="0"/>
              <a:t>(X)</a:t>
            </a:r>
          </a:p>
          <a:p>
            <a:pPr marL="146050" indent="0">
              <a:buNone/>
            </a:pPr>
            <a:r>
              <a:rPr lang="zh-TW" altLang="en-US" sz="2800" dirty="0"/>
              <a:t>一</a:t>
            </a:r>
            <a:r>
              <a:rPr lang="zh-TW" altLang="en-US" sz="2800" dirty="0" smtClean="0"/>
              <a:t>盘</a:t>
            </a:r>
            <a:endParaRPr lang="en-US" altLang="zh-TW" sz="2800" dirty="0" smtClean="0"/>
          </a:p>
          <a:p>
            <a:pPr marL="146050" indent="0">
              <a:buNone/>
            </a:pPr>
            <a:r>
              <a:rPr lang="zh-TW" altLang="en-US" sz="2800" dirty="0"/>
              <a:t>一</a:t>
            </a:r>
            <a:r>
              <a:rPr lang="zh-TW" altLang="en-US" sz="2800" dirty="0" smtClean="0"/>
              <a:t>碗</a:t>
            </a:r>
            <a:endParaRPr lang="en-US" altLang="zh-TW" sz="2800" dirty="0"/>
          </a:p>
          <a:p>
            <a:pPr marL="146050" indent="0">
              <a:buNone/>
            </a:pPr>
            <a:r>
              <a:rPr lang="zh-TW" altLang="en-US" sz="2800" dirty="0" smtClean="0"/>
              <a:t>一盘饺子</a:t>
            </a:r>
            <a:endParaRPr lang="en-US" altLang="zh-TW" sz="2800" dirty="0" smtClean="0"/>
          </a:p>
          <a:p>
            <a:pPr marL="146050" indent="0">
              <a:buNone/>
            </a:pPr>
            <a:r>
              <a:rPr lang="zh-TW" altLang="en-US" sz="2800" dirty="0"/>
              <a:t>一</a:t>
            </a:r>
            <a:r>
              <a:rPr lang="zh-TW" altLang="en-US" sz="2800" dirty="0" smtClean="0"/>
              <a:t>场</a:t>
            </a:r>
            <a:r>
              <a:rPr lang="zh-TW" altLang="en-US" sz="2800" dirty="0"/>
              <a:t>音</a:t>
            </a:r>
            <a:r>
              <a:rPr lang="zh-TW" altLang="en-US" sz="2800" dirty="0" smtClean="0"/>
              <a:t>乐</a:t>
            </a:r>
            <a:r>
              <a:rPr lang="zh-TW" altLang="en-US" sz="2800" dirty="0"/>
              <a:t>会</a:t>
            </a:r>
          </a:p>
        </p:txBody>
      </p:sp>
    </p:spTree>
    <p:extLst>
      <p:ext uri="{BB962C8B-B14F-4D97-AF65-F5344CB8AC3E}">
        <p14:creationId xmlns:p14="http://schemas.microsoft.com/office/powerpoint/2010/main" val="185460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作业</a:t>
            </a:r>
            <a:endParaRPr sz="2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作业</a:t>
            </a:r>
            <a:endParaRPr/>
          </a:p>
        </p:txBody>
      </p:sp>
      <p:sp>
        <p:nvSpPr>
          <p:cNvPr id="400" name="Google Shape;400;p68"/>
          <p:cNvSpPr txBox="1">
            <a:spLocks noGrp="1"/>
          </p:cNvSpPr>
          <p:nvPr>
            <p:ph type="body" idx="1"/>
          </p:nvPr>
        </p:nvSpPr>
        <p:spPr>
          <a:xfrm>
            <a:off x="802500" y="1853850"/>
            <a:ext cx="75390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zh-TW" sz="3000"/>
              <a:t>「我没去过北京故宫，你能说说北京故宫里有什么宫殿吗？它们在哪里？」</a:t>
            </a:r>
            <a:br>
              <a:rPr lang="zh-TW" sz="3000"/>
            </a:br>
            <a:r>
              <a:rPr lang="zh-TW" sz="3000"/>
              <a:t/>
            </a:r>
            <a:br>
              <a:rPr lang="zh-TW" sz="3000"/>
            </a:br>
            <a:r>
              <a:rPr lang="zh-TW" sz="3000"/>
              <a:t>Example:</a:t>
            </a:r>
            <a:br>
              <a:rPr lang="zh-TW" sz="3000"/>
            </a:br>
            <a:r>
              <a:rPr lang="zh-TW" sz="3000"/>
              <a:t>御花园在坤宁宫的上面。</a:t>
            </a:r>
            <a:br>
              <a:rPr lang="zh-TW" sz="3000"/>
            </a:br>
            <a:r>
              <a:rPr lang="zh-TW" sz="3000"/>
              <a:t>乾隆花园在养性门的旁边。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zh-TW" sz="3000">
                <a:latin typeface="Arial"/>
                <a:ea typeface="Arial"/>
                <a:cs typeface="Arial"/>
                <a:sym typeface="Arial"/>
              </a:rPr>
              <a:t>10句，写在纸上，3月14日交给老师。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 </a:t>
            </a:r>
            <a:endParaRPr/>
          </a:p>
        </p:txBody>
      </p:sp>
      <p:sp>
        <p:nvSpPr>
          <p:cNvPr id="406" name="Google Shape;406;p6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zh-TW" sz="3000"/>
              <a:t> </a:t>
            </a:r>
            <a:endParaRPr sz="3000"/>
          </a:p>
        </p:txBody>
      </p:sp>
      <p:pic>
        <p:nvPicPr>
          <p:cNvPr id="407" name="Google Shape;40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1700" y="563875"/>
            <a:ext cx="6652424" cy="4538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7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XXX</a:t>
            </a:r>
            <a:endParaRPr/>
          </a:p>
        </p:txBody>
      </p:sp>
      <p:sp>
        <p:nvSpPr>
          <p:cNvPr id="413" name="Google Shape;413;p7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zh-TW" sz="3000"/>
              <a:t>XXX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  <p:pic>
        <p:nvPicPr>
          <p:cNvPr id="414" name="Google Shape;41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575" y="649825"/>
            <a:ext cx="7624575" cy="433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场</a:t>
            </a:r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zh-TW" sz="3000"/>
              <a:t>机场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zh-TW" sz="3000"/>
              <a:t>运动场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zh-TW" sz="3000"/>
              <a:t>广场 guǎngchǎng (square)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zh-TW" sz="3000"/>
              <a:t>自由zìyóu</a:t>
            </a:r>
            <a:r>
              <a:rPr lang="zh-TW" sz="1150">
                <a:solidFill>
                  <a:srgbClr val="5F636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zh-TW" sz="3000"/>
              <a:t>广场(Náměstí Svobody)</a:t>
            </a:r>
            <a:endParaRPr sz="3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远 vs 近</a:t>
            </a:r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605"/>
              <a:buNone/>
            </a:pPr>
            <a:r>
              <a:rPr lang="zh-TW" sz="2550"/>
              <a:t>离</a:t>
            </a:r>
            <a:br>
              <a:rPr lang="zh-TW" sz="2550"/>
            </a:br>
            <a:r>
              <a:rPr lang="zh-TW" sz="2550"/>
              <a:t>A + 离 + B + 很 Adj.</a:t>
            </a:r>
            <a:br>
              <a:rPr lang="zh-TW" sz="2550"/>
            </a:br>
            <a:r>
              <a:rPr lang="zh-TW" sz="2550"/>
              <a:t>A + 跟 / 和+ B + 很 Adj.</a:t>
            </a:r>
            <a:br>
              <a:rPr lang="zh-TW" sz="2550"/>
            </a:br>
            <a:r>
              <a:rPr lang="zh-TW" sz="2550"/>
              <a:t>机场离学校很远。</a:t>
            </a:r>
            <a:br>
              <a:rPr lang="zh-TW" sz="2550"/>
            </a:br>
            <a:r>
              <a:rPr lang="zh-TW" sz="2550"/>
              <a:t>我家(离学校)很近。</a:t>
            </a:r>
            <a:br>
              <a:rPr lang="zh-TW" sz="2550"/>
            </a:br>
            <a:r>
              <a:rPr lang="zh-TW" sz="2550"/>
              <a:t>图书馆跟 / 和餐厅很近。</a:t>
            </a:r>
            <a:endParaRPr sz="255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活动</a:t>
            </a:r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活动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学生活动中心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妳周末有什么活动？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你会去包饺子活动吗？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中间</a:t>
            </a:r>
            <a:endParaRPr>
              <a:solidFill>
                <a:srgbClr val="1A1A1A"/>
              </a:solidFill>
            </a:endParaRPr>
          </a:p>
        </p:txBody>
      </p:sp>
      <p:sp>
        <p:nvSpPr>
          <p:cNvPr id="173" name="Google Shape;173;p3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～在 A 和/跟 B 中间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书店在公园和饭馆中间。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吕老师坐在赵老师跟张老师中间。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夏天在春天和秋天的中间。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endParaRPr sz="3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地方</a:t>
            </a:r>
            <a:endParaRPr/>
          </a:p>
        </p:txBody>
      </p:sp>
      <p:sp>
        <p:nvSpPr>
          <p:cNvPr id="179" name="Google Shape;179;p3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zh-TW" sz="3000"/>
              <a:t>你家在什么地方？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zh-TW" sz="3000"/>
              <a:t>这个地方很冷。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zh-TW" sz="3000"/>
              <a:t>这个地方有火车站也有公车站，很方便。</a:t>
            </a:r>
            <a:endParaRPr sz="30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zh-TW" sz="3000"/>
              <a:t>明天我要去一个我没去过的地方。</a:t>
            </a:r>
            <a:endParaRPr sz="3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1540</TotalTime>
  <Words>1216</Words>
  <Application>Microsoft Office PowerPoint</Application>
  <PresentationFormat>如螢幕大小 (16:9)</PresentationFormat>
  <Paragraphs>221</Paragraphs>
  <Slides>48</Slides>
  <Notes>47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53" baseType="lpstr">
      <vt:lpstr>Lato</vt:lpstr>
      <vt:lpstr>Arial</vt:lpstr>
      <vt:lpstr>Roboto</vt:lpstr>
      <vt:lpstr>Raleway</vt:lpstr>
      <vt:lpstr>Streamline</vt:lpstr>
      <vt:lpstr>MU  2022 Spring  KSCA007 Chinese II Class </vt:lpstr>
      <vt:lpstr>课文 1</vt:lpstr>
      <vt:lpstr>生词</vt:lpstr>
      <vt:lpstr>听说</vt:lpstr>
      <vt:lpstr>场</vt:lpstr>
      <vt:lpstr>远 vs 近</vt:lpstr>
      <vt:lpstr>活动</vt:lpstr>
      <vt:lpstr>中间</vt:lpstr>
      <vt:lpstr>地方</vt:lpstr>
      <vt:lpstr>语法</vt:lpstr>
      <vt:lpstr>A在什么地方？ A在哪儿？</vt:lpstr>
      <vt:lpstr>上 / 下 / 前 / 后 ＋边 / 面 / 头</vt:lpstr>
      <vt:lpstr>里 / 外＋边 / 面 / 头</vt:lpstr>
      <vt:lpstr>左 / 右  + 边 / 面</vt:lpstr>
      <vt:lpstr>东 / 西 / 南 / 北  + 边 / 面 / 方 / 部</vt:lpstr>
      <vt:lpstr>中间 / 旁边</vt:lpstr>
      <vt:lpstr>里 in somewhere</vt:lpstr>
      <vt:lpstr> </vt:lpstr>
      <vt:lpstr>A 没有 B (那么) adj. </vt:lpstr>
      <vt:lpstr>A比B 的 否定</vt:lpstr>
      <vt:lpstr>A 没有 / 不比 B adj. </vt:lpstr>
      <vt:lpstr>PowerPoint 簡報</vt:lpstr>
      <vt:lpstr>到 + place + (去) + action</vt:lpstr>
      <vt:lpstr>课文2 </vt:lpstr>
      <vt:lpstr>生词 </vt:lpstr>
      <vt:lpstr>城</vt:lpstr>
      <vt:lpstr>拿</vt:lpstr>
      <vt:lpstr>次</vt:lpstr>
      <vt:lpstr>从 ... 到 / 往 from toward</vt:lpstr>
      <vt:lpstr>一直 + v. </vt:lpstr>
      <vt:lpstr>过</vt:lpstr>
      <vt:lpstr>拐</vt:lpstr>
      <vt:lpstr>灯</vt:lpstr>
      <vt:lpstr>语法</vt:lpstr>
      <vt:lpstr> V + 过</vt:lpstr>
      <vt:lpstr> V + 过 + 次数  在 + P + V + 过 + 次数/时间</vt:lpstr>
      <vt:lpstr>Reduplication of Verbs</vt:lpstr>
      <vt:lpstr>补语 bǔyǔ (complements)</vt:lpstr>
      <vt:lpstr>结果补语 jiéguǒ bǔyǔ (resultative complements)</vt:lpstr>
      <vt:lpstr>结果补语动词的否定</vt:lpstr>
      <vt:lpstr>一 + V …就 + V/Adj.</vt:lpstr>
      <vt:lpstr>补充生词&amp;文化亮点</vt:lpstr>
      <vt:lpstr>作业回顾</vt:lpstr>
      <vt:lpstr> </vt:lpstr>
      <vt:lpstr>作业 </vt:lpstr>
      <vt:lpstr>作业</vt:lpstr>
      <vt:lpstr> </vt:lpstr>
      <vt:lpstr>XXX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  2022 Spring  KSCA007 Chinese II Class </dc:title>
  <cp:lastModifiedBy>Surface</cp:lastModifiedBy>
  <cp:revision>11</cp:revision>
  <dcterms:modified xsi:type="dcterms:W3CDTF">2022-03-09T13:20:15Z</dcterms:modified>
</cp:coreProperties>
</file>