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8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5143500" type="screen16x9"/>
  <p:notesSz cx="6858000" cy="9144000"/>
  <p:embeddedFontLst>
    <p:embeddedFont>
      <p:font typeface="Lato" panose="02020500000000000000" charset="0"/>
      <p:regular r:id="rId49"/>
      <p:bold r:id="rId50"/>
      <p:italic r:id="rId51"/>
      <p:boldItalic r:id="rId52"/>
    </p:embeddedFont>
    <p:embeddedFont>
      <p:font typeface="Raleway" panose="02020500000000000000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B6B9BC-4273-4ECA-A844-D6F1A06DE898}">
  <a:tblStyle styleId="{93B6B9BC-4273-4ECA-A844-D6F1A06DE8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4fa18eefe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4fa18eefe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ddc8f124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ddc8f124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ddc8f124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ddc8f124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ddc8f124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ddc8f124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ddc8f124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ddc8f124e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1ddc8f124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1ddc8f124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ddc8f124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ddc8f124e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4f9690df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4f9690df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ddc8f124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ddc8f124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ddc8f124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ddc8f124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ddc8f124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1ddc8f124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4f9690d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4f9690d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8fbcfcd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18fbcfcd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ddc8f124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ddc8f124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ddc8f124e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ddc8f124e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ddc8f124e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1ddc8f124e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3cc8a0bd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3cc8a0bd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8fbcfcd4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8fbcfcd4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ddc8f124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ddc8f124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8fbcfcd4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18fbcfcd4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8fbcfcd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8fbcfcd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ddc8f124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1ddc8f124e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4f9690d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4f9690d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ddc8f124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ddc8f124e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ddc8f124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1ddc8f124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ddc8f124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1ddc8f124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ddc8f124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1ddc8f124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ddc8f124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1ddc8f124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4f9690d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14f9690d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ddc8f124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ddc8f124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ddc8f124e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ddc8f124e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ddc8f124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1ddc8f124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ddc8f124e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1ddc8f124e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8fbcfc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8fbcfc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3cc8a0bdd_3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13cc8a0bdd_3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8fbcfcd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18fbcfcd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ddc8f124e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1ddc8f124e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ddc8f124e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ddc8f124e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159c7932e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159c7932e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1ff7d03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1ff7d03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8fbcfcd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8fbcfcd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ddc8f124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ddc8f124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ddc8f124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ddc8f124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ddc8f124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ddc8f124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ddc8f124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ddc8f124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MU 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2022 Spring 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KSCA007</a:t>
            </a:r>
            <a:endParaRPr sz="383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830"/>
              <a:t>Chinese II Class </a:t>
            </a:r>
            <a:endParaRPr sz="338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3094325" y="4448375"/>
            <a:ext cx="350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2022年3月21日~3月23日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打针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疫苗(yìmiáo)  vaccine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量词：剂 dose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我已经打了三剂疫苗。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/>
            </a:r>
            <a:br>
              <a:rPr lang="zh-TW" sz="3000"/>
            </a:br>
            <a:r>
              <a:rPr lang="zh-TW" sz="3000"/>
              <a:t>Q：你不喜欢打针吗？为什么？</a:t>
            </a:r>
            <a:br>
              <a:rPr lang="zh-TW" sz="3000"/>
            </a:b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药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吃药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医生跟我爸爸说"不要忘记吃药"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妈妈今天吃过药了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医生给我的药吃完了/我吃完了医生给我的药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药的量词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一片 piàn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一锭 dìng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一颗 kē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一粒  lì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170" y="1458208"/>
            <a:ext cx="4604451" cy="30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遍 vs 次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8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遍：entire process of the action from the beginning to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          the end,  the repetition of content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次：repetition of actions, irrelevant to the content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都放在动词后面，V + 数字＋遍 / 次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我看过三次中国的电影。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这部电影我看过三遍了。</a:t>
            </a:r>
            <a:endParaRPr sz="900">
              <a:solidFill>
                <a:srgbClr val="4747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最好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80058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(S)+最好(adv.)+advice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你最好早点到机场。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明天早上八点要考试，你今天最好早点睡觉。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气象预报说明天很冷，你最好多穿一件衣服。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办法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729450" y="1893425"/>
            <a:ext cx="8220300" cy="24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/>
              <a:t>⇒这个办法不好 / 这个办法很好</a:t>
            </a:r>
            <a:endParaRPr sz="2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800"/>
              <a:t>⇒好办法</a:t>
            </a:r>
            <a:br>
              <a:rPr lang="zh-TW" sz="2800"/>
            </a:br>
            <a:r>
              <a:rPr lang="zh-TW" sz="2800"/>
              <a:t>每天都跟中国人聊天是个学中文的好办法。</a:t>
            </a:r>
            <a:endParaRPr sz="2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800"/>
              <a:t>⇒没办法</a:t>
            </a:r>
            <a:br>
              <a:rPr lang="zh-TW" sz="2800"/>
            </a:br>
            <a:r>
              <a:rPr lang="zh-TW" sz="2800"/>
              <a:t>太晚了，没有电车了。没办法，只能走路回家了。</a:t>
            </a:r>
            <a:br>
              <a:rPr lang="zh-TW" sz="2800"/>
            </a:br>
            <a:r>
              <a:rPr lang="zh-TW" sz="2800"/>
              <a:t>如果没有电脑，那我没办法写好作业。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语法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pejorative adj. + 死了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727650" y="20202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中文语法难死了。</a:t>
            </a:r>
            <a:br>
              <a:rPr lang="zh-TW" sz="3000"/>
            </a:br>
            <a:r>
              <a:rPr lang="zh-TW" sz="3000"/>
              <a:t>这家餐厅难吃死了。</a:t>
            </a:r>
            <a:br>
              <a:rPr lang="zh-TW" sz="3000"/>
            </a:br>
            <a:r>
              <a:rPr lang="zh-TW" sz="3000"/>
              <a:t>捷克到台湾的机票贵死了。</a:t>
            </a:r>
            <a:endParaRPr sz="300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但是可以说：高兴死了、开心死了</a:t>
            </a:r>
            <a:br>
              <a:rPr lang="zh-TW" sz="3000"/>
            </a:br>
            <a:r>
              <a:rPr lang="zh-TW" sz="3000"/>
              <a:t>不能说：漂亮死了、好死了</a:t>
            </a:r>
            <a:endParaRPr sz="300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次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43"/>
          <p:cNvSpPr txBox="1">
            <a:spLocks noGrp="1"/>
          </p:cNvSpPr>
          <p:nvPr>
            <p:ph type="body" idx="1"/>
          </p:nvPr>
        </p:nvSpPr>
        <p:spPr>
          <a:xfrm>
            <a:off x="729450" y="3747800"/>
            <a:ext cx="76887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/>
              <a:t>用名词当谓词，用"次"造句</a:t>
            </a:r>
            <a:br>
              <a:rPr lang="zh-TW" sz="2700"/>
            </a:br>
            <a:r>
              <a:rPr lang="zh-TW" sz="2700"/>
              <a:t>可乐⇒昨天我喝了两次可乐</a:t>
            </a:r>
            <a:br>
              <a:rPr lang="zh-TW" sz="2700"/>
            </a:br>
            <a:r>
              <a:rPr lang="zh-TW" sz="2700"/>
              <a:t>北京⇒我去过北京两次/我去过两次北京</a:t>
            </a:r>
            <a:endParaRPr sz="27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27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700"/>
          </a:p>
        </p:txBody>
      </p:sp>
      <p:graphicFrame>
        <p:nvGraphicFramePr>
          <p:cNvPr id="241" name="Google Shape;241;p43"/>
          <p:cNvGraphicFramePr/>
          <p:nvPr/>
        </p:nvGraphicFramePr>
        <p:xfrm>
          <a:off x="954300" y="1853850"/>
          <a:ext cx="7239000" cy="1828710"/>
        </p:xfrm>
        <a:graphic>
          <a:graphicData uri="http://schemas.openxmlformats.org/drawingml/2006/table">
            <a:tbl>
              <a:tblPr>
                <a:noFill/>
                <a:tableStyleId>{93B6B9BC-4273-4ECA-A844-D6F1A06DE898}</a:tableStyleId>
              </a:tblPr>
              <a:tblGrid>
                <a:gridCol w="397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Object是 人 或 地点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V. 了 + 数 + 次 + O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V. 了 + O  + 数 + 次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Object不是 人，也不是 地点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V. 了 + 数 + 次 + O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O是 你 我 他 、你们 我们 他们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100"/>
                        <a:t>V. 了 + O + 数 + 次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身体部位也可以是量词</a:t>
            </a:r>
            <a:endParaRPr sz="3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729450" y="19617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/>
              <a:t>看；眼⇒他看了我一眼。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/>
              <a:t>说；口</a:t>
            </a:r>
            <a:r>
              <a:rPr lang="zh-TW" sz="2600" dirty="0" smtClean="0"/>
              <a:t>⇒他</a:t>
            </a:r>
            <a:r>
              <a:rPr lang="zh-TW" sz="2600" dirty="0"/>
              <a:t>说了一口流利的中文。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/>
              <a:t>踢；脚⇒弟弟踢了我一脚。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/>
              <a:t>打；拳⇒妈妈打了我一拳。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/>
              <a:t>听了一耳(X)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/>
              <a:t>闻了一鼻(X)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/>
              <a:t/>
            </a:r>
            <a:br>
              <a:rPr lang="zh-TW" sz="2600" dirty="0"/>
            </a:br>
            <a:endParaRPr sz="26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26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生词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8311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起来 Indicating the Beginning of an Action or State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8213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①　v. 了起来</a:t>
            </a:r>
            <a:b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因为他太饿了，所以她一回到家就吃了起来。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②　v. + 起 + object +来</a:t>
            </a:r>
            <a:b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我一到学校，外头就下起雨来了。</a:t>
            </a:r>
            <a:b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他一听到音乐就跳起舞来 / 唱起歌来。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他一到派对就喝起酒来。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把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9" name="Google Shape;259;p46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8318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S.V.O.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S.+把+O.+V.+other element(补语/了/其他)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我吃了你的蛋糕⇒我把你的蛋糕吃了</a:t>
            </a:r>
            <a:br>
              <a:rPr lang="zh-TW" sz="3000"/>
            </a:br>
            <a:r>
              <a:rPr lang="zh-TW" sz="3000"/>
              <a:t>请给我那支笔⇒请把那支笔给我</a:t>
            </a:r>
            <a:br>
              <a:rPr lang="zh-TW" sz="3000"/>
            </a:br>
            <a:r>
              <a:rPr lang="zh-TW" sz="3000"/>
              <a:t>你看完电影了吗？⇒你把电影看完了吗？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把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5" name="Google Shape;265;p47"/>
          <p:cNvSpPr txBox="1">
            <a:spLocks noGrp="1"/>
          </p:cNvSpPr>
          <p:nvPr>
            <p:ph type="body" idx="1"/>
          </p:nvPr>
        </p:nvSpPr>
        <p:spPr>
          <a:xfrm>
            <a:off x="416100" y="1912925"/>
            <a:ext cx="8727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"把"句子的Object，常常是两人都知道的东西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/>
            </a:r>
            <a:br>
              <a:rPr lang="zh-TW" sz="3000"/>
            </a:br>
            <a:r>
              <a:rPr lang="zh-TW" sz="3000"/>
              <a:t>我吃了蛋糕 ⇒ 你说哪个蛋糕？？</a:t>
            </a:r>
            <a:br>
              <a:rPr lang="zh-TW" sz="3000"/>
            </a:br>
            <a:r>
              <a:rPr lang="zh-TW" sz="3000"/>
              <a:t>我把</a:t>
            </a:r>
            <a:r>
              <a:rPr lang="zh-TW" sz="3000">
                <a:solidFill>
                  <a:schemeClr val="accent3"/>
                </a:solidFill>
              </a:rPr>
              <a:t>蛋糕</a:t>
            </a:r>
            <a:r>
              <a:rPr lang="zh-TW" sz="3000"/>
              <a:t>吃了⇒ 我知道你说哪个蛋糕，你想死吗？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给我钱⇒ 什么钱？你要多少钱？</a:t>
            </a:r>
            <a:br>
              <a:rPr lang="zh-TW" sz="3000"/>
            </a:br>
            <a:r>
              <a:rPr lang="zh-TW" sz="3000"/>
              <a:t>把</a:t>
            </a:r>
            <a:r>
              <a:rPr lang="zh-TW" sz="3000">
                <a:solidFill>
                  <a:schemeClr val="accent3"/>
                </a:solidFill>
              </a:rPr>
              <a:t>钱</a:t>
            </a:r>
            <a:r>
              <a:rPr lang="zh-TW" sz="3000"/>
              <a:t>给我⇒ 包水饺的钱，我等等给你</a:t>
            </a:r>
            <a:br>
              <a:rPr lang="zh-TW" sz="3000"/>
            </a:b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放在、放到、放进、送到......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1" name="Google Shape;271;p48"/>
          <p:cNvSpPr txBox="1">
            <a:spLocks noGrp="1"/>
          </p:cNvSpPr>
          <p:nvPr>
            <p:ph type="body" idx="1"/>
          </p:nvPr>
        </p:nvSpPr>
        <p:spPr>
          <a:xfrm>
            <a:off x="729450" y="1912925"/>
            <a:ext cx="8414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有一些动词补语，一定要用"把"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zh-TW" sz="3000"/>
              <a:t>把笔放在桌上</a:t>
            </a:r>
            <a:br>
              <a:rPr lang="zh-TW" sz="3000"/>
            </a:br>
            <a:r>
              <a:rPr lang="zh-TW" sz="3000"/>
              <a:t>把笔放进铅笔盒</a:t>
            </a:r>
            <a:br>
              <a:rPr lang="zh-TW" sz="3000"/>
            </a:br>
            <a:r>
              <a:rPr lang="zh-TW" sz="3000"/>
              <a:t>把作业放到老师的办公室</a:t>
            </a:r>
            <a:br>
              <a:rPr lang="zh-TW" sz="3000"/>
            </a:br>
            <a:r>
              <a:rPr lang="zh-TW" sz="3000"/>
              <a:t>把作业送到老师的办公室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生词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痒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7" name="Google Shape;287;p51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红：因为他昨天太晚睡，所以今天眼睛红红的。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肿 zhǒng：swell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我打了他一拳，所以现在他的脸肿了起来。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酸 suān：sore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我昨天去爬山páshān，今天腿tuǐ很</a:t>
            </a:r>
            <a:r>
              <a:rPr lang="zh-TW" sz="2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酸。</a:t>
            </a:r>
            <a:endParaRPr lang="en-US" altLang="zh-TW" sz="26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麻</a:t>
            </a:r>
            <a:r>
              <a:rPr lang="zh-TW" altLang="en-US" sz="2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：</a:t>
            </a:r>
            <a:endParaRPr sz="2600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6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过敏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3" name="Google Shape;293;p52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鼻子过敏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食物过敏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药物过敏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05130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我对海鲜Hǎixiān / 花生酱Huāshēngjiàng过敏。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春天很多人会鼻子过敏，一直流鼻水。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药店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9" name="Google Shape;299;p53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药局 yào jú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药师：pharmacist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药妆店 yào zhuāng diàn：drugstore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健康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5" name="Google Shape;305;p54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我每天运动，非常健康。</a:t>
            </a:r>
            <a:endParaRPr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只吃肉不吃蔬菜很不健康。</a:t>
            </a:r>
            <a:endParaRPr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我的爷爷90岁了，但</a:t>
            </a:r>
            <a:r>
              <a:rPr lang="zh-TW" sz="3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</a:t>
            </a:r>
            <a:r>
              <a:rPr lang="zh-TW" altLang="en-US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TW" sz="3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身</a:t>
            </a:r>
            <a:r>
              <a:rPr lang="zh-TW" sz="3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体还是很健康。</a:t>
            </a:r>
            <a:endParaRPr sz="3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赶快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1" name="Google Shape;311;p55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8249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赶快 + v.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赶快 +(去)+ 看医生 / 睡觉 / 写作业 / 吃饭 / 起床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37465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12点了，赶快去睡觉！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晚饭煮好了，赶快来吃。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赶快起床，公车快来了。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明天就是星期一了，我得赶快去写作业！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病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病(v.)</a:t>
            </a:r>
            <a:br>
              <a:rPr lang="zh-TW" sz="3000"/>
            </a:br>
            <a:r>
              <a:rPr lang="zh-TW" sz="3000"/>
              <a:t>我病了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病(n.)，动词是「生」</a:t>
            </a:r>
            <a:br>
              <a:rPr lang="zh-TW" sz="3000"/>
            </a:br>
            <a:r>
              <a:rPr lang="zh-TW" sz="3000"/>
              <a:t>我生病了</a:t>
            </a:r>
            <a:br>
              <a:rPr lang="zh-TW" sz="3000"/>
            </a:br>
            <a:r>
              <a:rPr lang="zh-TW" sz="3000"/>
              <a:t>老师，今天_____生病不能来了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要不然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7" name="Google Shape;317;p56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你得多喝水少喝酒，要不然你会不健康。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晚饭做好了，赶快来吃，要不然爸爸会把饭吃完。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赶快起床，公车快来了，要不然公车会没位子。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你得赶快去写作业！要不然妈妈要生气了。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上次 vs 下次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3" name="Google Shape;323;p57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我上次没听清楚，你可以再说一次吗？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我上次的作业没写完，所以老师很生气。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他上次和我说那个蛋糕很好吃，我下次也想买。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我上次和朋友去Bratislava，我下次还想去。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上次的作业，你可以给我看看吗？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休息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9" name="Google Shape;329;p58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我们先休息10分钟再上课。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我好累，我想休息一下。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笔试和口试中间，有十分钟的休息时间。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那家饭馆下个月会休息一个星期。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懒 / 懒惰 lǎnduò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5" name="Google Shape;335;p59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懒：短时间的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懒惰：长时间的、个性上的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396240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她很懒，这么近也要坐出租车。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今天的天气</a:t>
            </a:r>
            <a:r>
              <a:rPr lang="zh-TW" sz="23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很暖</a:t>
            </a:r>
            <a:r>
              <a:rPr lang="zh-TW" altLang="en-US" sz="23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zh-TW" sz="23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让我觉得懒懒的，什么事都不想做。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她很懒惰，学校离宿舍只有5分钟也不想走路。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我爸爸很懒惰，每天躺在家里什么事都不做。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乱(adv.) + v.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1" name="Google Shape;341;p60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乱 吃药 / 说话 / 丢垃圾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因为她很喜欢乱说话，所以大家都不喜欢她。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生病不能乱吃药，这样很不健康。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请把垃圾丢在垃圾桶里，不要乱丢。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乱(adj.) 我朋友的房间很乱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语法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对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2" name="Google Shape;352;p62"/>
          <p:cNvSpPr txBox="1">
            <a:spLocks noGrp="1"/>
          </p:cNvSpPr>
          <p:nvPr>
            <p:ph type="body" idx="1"/>
          </p:nvPr>
        </p:nvSpPr>
        <p:spPr>
          <a:xfrm>
            <a:off x="729450" y="19129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sentence+对someone/something</a:t>
            </a:r>
            <a:br>
              <a:rPr lang="zh-TW" sz="3000" dirty="0"/>
            </a:br>
            <a:r>
              <a:rPr lang="zh-TW" sz="3000" dirty="0"/>
              <a:t>⇒S+对someone/something+</a:t>
            </a:r>
            <a:r>
              <a:rPr lang="zh-TW" sz="3000" dirty="0" smtClean="0"/>
              <a:t>V/</a:t>
            </a:r>
            <a:r>
              <a:rPr lang="zh-TW" sz="3000" dirty="0"/>
              <a:t>adj</a:t>
            </a: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 dirty="0"/>
              <a:t>这种药很有用+对感冒</a:t>
            </a:r>
            <a:br>
              <a:rPr lang="zh-TW" sz="3000" dirty="0"/>
            </a:br>
            <a:r>
              <a:rPr lang="zh-TW" sz="3000" dirty="0"/>
              <a:t>⇒这种药对感冒很有用。</a:t>
            </a: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 dirty="0"/>
              <a:t>我的朋友们都对我很好。</a:t>
            </a:r>
            <a:br>
              <a:rPr lang="zh-TW" sz="3000" dirty="0"/>
            </a:br>
            <a:r>
              <a:rPr lang="zh-TW" sz="3000" dirty="0"/>
              <a:t>跟中国朋友聊天对学中文很有用。</a:t>
            </a:r>
            <a:br>
              <a:rPr lang="zh-TW" sz="3000" dirty="0"/>
            </a:b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越来越 + adj.</a:t>
            </a:r>
            <a:r>
              <a:rPr lang="zh-TW" sz="2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58" name="Google Shape;358;p63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弟弟长得越来越高。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火车开得越来越远。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老师教的中文语法越来越难。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我的肚子越来越疼，还是赶快去医院吧。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商店里的东西越来越贵。去年199克朗的东西今年要299克朗。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再说。其他原因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4" name="Google Shape;364;p64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「因为A，因为B」(Negative reason)</a:t>
            </a:r>
            <a:br>
              <a:rPr lang="zh-TW" sz="3000"/>
            </a:br>
            <a:r>
              <a:rPr lang="zh-TW" sz="3000"/>
              <a:t>⇒因为A，再说，B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我不想买新耳机，因为我没有钱，再说，我已经有耳机了 (O)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000"/>
              <a:t>我喜欢你，你很聪明，再说，你很漂亮 (X)</a:t>
            </a:r>
            <a:endParaRPr sz="3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再说 v.s. 而且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0" name="Google Shape;370;p65"/>
          <p:cNvSpPr txBox="1">
            <a:spLocks noGrp="1"/>
          </p:cNvSpPr>
          <p:nvPr>
            <p:ph type="body" idx="1"/>
          </p:nvPr>
        </p:nvSpPr>
        <p:spPr>
          <a:xfrm>
            <a:off x="495100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「因为A，因为B」</a:t>
            </a:r>
            <a:br>
              <a:rPr lang="zh-TW" sz="3000"/>
            </a:br>
            <a:r>
              <a:rPr lang="zh-TW" sz="3000"/>
              <a:t>⇒因为A，再说，B</a:t>
            </a:r>
            <a:br>
              <a:rPr lang="zh-TW" sz="3000"/>
            </a:br>
            <a:r>
              <a:rPr lang="zh-TW" sz="3000"/>
              <a:t>⇒因为A，而且B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000"/>
              <a:t>我不想买新耳机，因为我没有钱，而且，我已经有耳机了</a:t>
            </a:r>
            <a:endParaRPr sz="3000"/>
          </a:p>
        </p:txBody>
      </p:sp>
      <p:sp>
        <p:nvSpPr>
          <p:cNvPr id="371" name="Google Shape;371;p65"/>
          <p:cNvSpPr txBox="1">
            <a:spLocks noGrp="1"/>
          </p:cNvSpPr>
          <p:nvPr>
            <p:ph type="body" idx="2"/>
          </p:nvPr>
        </p:nvSpPr>
        <p:spPr>
          <a:xfrm>
            <a:off x="4643600" y="2078875"/>
            <a:ext cx="4257600" cy="29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「A and B 」(positive reason or not a reason)</a:t>
            </a:r>
            <a:br>
              <a:rPr lang="zh-TW" sz="3000"/>
            </a:br>
            <a:r>
              <a:rPr lang="zh-TW" sz="3000"/>
              <a:t>⇒A，而且B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000"/>
              <a:t>我喜欢你，你很聪明，而且，你很漂亮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病症bìngzhèng (desease, illness)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疼 téng (adj.) </a:t>
            </a:r>
            <a:br>
              <a:rPr lang="zh-TW" sz="2500"/>
            </a:br>
            <a:r>
              <a:rPr lang="zh-TW" sz="2500"/>
              <a:t>= 痛 tòng (adj.) 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头疼</a:t>
            </a:r>
            <a:br>
              <a:rPr lang="zh-TW" sz="2500"/>
            </a:br>
            <a:r>
              <a:rPr lang="zh-TW" sz="2500"/>
              <a:t>牙齿疼</a:t>
            </a:r>
            <a:br>
              <a:rPr lang="zh-TW" sz="2500"/>
            </a:br>
            <a:r>
              <a:rPr lang="zh-TW" sz="2500"/>
              <a:t>肚子疼</a:t>
            </a:r>
            <a:br>
              <a:rPr lang="zh-TW" sz="2500"/>
            </a:br>
            <a:r>
              <a:rPr lang="zh-TW" sz="2500"/>
              <a:t>肌肉酸痛</a:t>
            </a:r>
            <a:endParaRPr sz="25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19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2"/>
          </p:nvPr>
        </p:nvSpPr>
        <p:spPr>
          <a:xfrm>
            <a:off x="4643554" y="1922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500"/>
              <a:t>发烧；不舒服</a:t>
            </a:r>
            <a:br>
              <a:rPr lang="zh-TW" sz="2500"/>
            </a:br>
            <a:r>
              <a:rPr lang="zh-TW" sz="2500"/>
              <a:t>头晕tóuyūn</a:t>
            </a:r>
            <a:br>
              <a:rPr lang="zh-TW" sz="2500"/>
            </a:br>
            <a:r>
              <a:rPr lang="zh-TW" sz="2500"/>
              <a:t>过敏；肿zhǒng；痒yǎng</a:t>
            </a:r>
            <a:br>
              <a:rPr lang="zh-TW" sz="2500"/>
            </a:br>
            <a:r>
              <a:rPr lang="zh-TW" sz="2500"/>
              <a:t>咳嗽 késòu</a:t>
            </a:r>
            <a:br>
              <a:rPr lang="zh-TW" sz="2500"/>
            </a:br>
            <a:r>
              <a:rPr lang="zh-TW" sz="2500"/>
              <a:t>打喷嚏 dǎ pēntì</a:t>
            </a:r>
            <a:br>
              <a:rPr lang="zh-TW" sz="2500"/>
            </a:br>
            <a:r>
              <a:rPr lang="zh-TW" sz="2500"/>
              <a:t>流鼻涕 liú bítì  / 流鼻水</a:t>
            </a:r>
            <a:br>
              <a:rPr lang="zh-TW" sz="2500"/>
            </a:br>
            <a:r>
              <a:rPr lang="zh-TW" sz="2500"/>
              <a:t>拉肚子lādùzi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6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补充生词&amp;文化亮点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你对什么东西过敏？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2" name="Google Shape;382;p67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花粉</a:t>
            </a:r>
            <a:br>
              <a:rPr lang="zh-TW" sz="3000" dirty="0"/>
            </a:br>
            <a:r>
              <a:rPr lang="zh-TW" sz="3000" dirty="0"/>
              <a:t>花生</a:t>
            </a:r>
            <a:br>
              <a:rPr lang="zh-TW" sz="3000" dirty="0"/>
            </a:br>
            <a:r>
              <a:rPr lang="zh-TW" sz="3000" dirty="0" smtClean="0"/>
              <a:t>猫</a:t>
            </a:r>
            <a:r>
              <a:rPr lang="zh-TW" altLang="en-US" sz="3000" dirty="0" smtClean="0"/>
              <a:t>狗</a:t>
            </a:r>
            <a:r>
              <a:rPr lang="zh-TW" sz="3000" dirty="0"/>
              <a:t/>
            </a:r>
            <a:br>
              <a:rPr lang="zh-TW" sz="3000" dirty="0"/>
            </a:br>
            <a:r>
              <a:rPr lang="zh-TW" sz="3000" dirty="0"/>
              <a:t>灰</a:t>
            </a:r>
            <a:r>
              <a:rPr lang="zh-TW" sz="3000" dirty="0" smtClean="0"/>
              <a:t>尘</a:t>
            </a:r>
            <a:endParaRPr lang="en-US" altLang="zh-TW" sz="3000" dirty="0" smtClean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/>
              <a:t>阳光</a:t>
            </a:r>
            <a:r>
              <a:rPr lang="zh-TW" sz="3000" dirty="0"/>
              <a:t/>
            </a:r>
            <a:br>
              <a:rPr lang="zh-TW" sz="3000" dirty="0"/>
            </a:br>
            <a:r>
              <a:rPr lang="zh-TW" sz="3000" dirty="0"/>
              <a:t>还是...？</a:t>
            </a: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过敏时你会...？</a:t>
            </a:r>
            <a:endParaRPr/>
          </a:p>
        </p:txBody>
      </p:sp>
      <p:sp>
        <p:nvSpPr>
          <p:cNvPr id="388" name="Google Shape;388;p68"/>
          <p:cNvSpPr txBox="1">
            <a:spLocks noGrp="1"/>
          </p:cNvSpPr>
          <p:nvPr>
            <p:ph type="body" idx="1"/>
          </p:nvPr>
        </p:nvSpPr>
        <p:spPr>
          <a:xfrm>
            <a:off x="729450" y="195200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zh-TW" sz="2405" dirty="0"/>
              <a:t>发烧、头晕tóuyū</a:t>
            </a:r>
            <a:r>
              <a:rPr lang="zh-TW" sz="2405" dirty="0" smtClean="0"/>
              <a:t>n</a:t>
            </a:r>
            <a:r>
              <a:rPr lang="zh-TW" sz="2405" dirty="0"/>
              <a:t/>
            </a:r>
            <a:br>
              <a:rPr lang="zh-TW" sz="2405" dirty="0"/>
            </a:br>
            <a:r>
              <a:rPr lang="zh-TW" sz="2500" dirty="0"/>
              <a:t>肿zhǒng、痒 yǎng</a:t>
            </a:r>
            <a:r>
              <a:rPr lang="zh-TW" sz="2405" dirty="0"/>
              <a:t/>
            </a:r>
            <a:br>
              <a:rPr lang="zh-TW" sz="2405" dirty="0"/>
            </a:br>
            <a:r>
              <a:rPr lang="zh-TW" sz="2405" dirty="0"/>
              <a:t>咳嗽 késòu</a:t>
            </a:r>
            <a:br>
              <a:rPr lang="zh-TW" sz="2405" dirty="0"/>
            </a:br>
            <a:r>
              <a:rPr lang="zh-TW" sz="2405" dirty="0"/>
              <a:t>打喷嚏 dǎ pēntì</a:t>
            </a:r>
            <a:br>
              <a:rPr lang="zh-TW" sz="2405" dirty="0"/>
            </a:br>
            <a:r>
              <a:rPr lang="zh-TW" sz="2405" dirty="0"/>
              <a:t>流鼻涕 liú bítì  / 流鼻水</a:t>
            </a:r>
            <a:br>
              <a:rPr lang="zh-TW" sz="2405" dirty="0"/>
            </a:br>
            <a:r>
              <a:rPr lang="zh-TW" sz="2405" dirty="0"/>
              <a:t>拉肚子lādùzi</a:t>
            </a:r>
            <a:br>
              <a:rPr lang="zh-TW" sz="2405" dirty="0"/>
            </a:br>
            <a:r>
              <a:rPr lang="zh-TW" sz="2405" dirty="0"/>
              <a:t>还是...？</a:t>
            </a:r>
            <a:endParaRPr sz="240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看医生</a:t>
            </a:r>
            <a:endParaRPr/>
          </a:p>
        </p:txBody>
      </p:sp>
      <p:sp>
        <p:nvSpPr>
          <p:cNvPr id="394" name="Google Shape;394;p6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9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zh-TW" sz="2500"/>
              <a:t>西医，西药。中医，中药。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zh-TW" sz="2500"/>
              <a:t>在中国或台湾怎么看医生？</a:t>
            </a:r>
            <a:br>
              <a:rPr lang="zh-TW" sz="2500"/>
            </a:br>
            <a:r>
              <a:rPr lang="zh-TW" sz="2500"/>
              <a:t>先到挂号室用健康保险卡挂号，付挂号费，</a:t>
            </a:r>
            <a:br>
              <a:rPr lang="zh-TW" sz="2500"/>
            </a:br>
            <a:r>
              <a:rPr lang="zh-TW" sz="2500"/>
              <a:t>再到候诊间等叫号，</a:t>
            </a:r>
            <a:br>
              <a:rPr lang="zh-TW" sz="2500"/>
            </a:br>
            <a:r>
              <a:rPr lang="zh-TW" sz="2500"/>
              <a:t>然后到看诊间给医生看病，最后拿药。</a:t>
            </a:r>
            <a:br>
              <a:rPr lang="zh-TW" sz="2500"/>
            </a:br>
            <a:r>
              <a:rPr lang="zh-TW" sz="2500"/>
              <a:t>拿药的时候可能会再付一次钱。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0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作业</a:t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作业</a:t>
            </a:r>
            <a:endParaRPr/>
          </a:p>
        </p:txBody>
      </p:sp>
      <p:sp>
        <p:nvSpPr>
          <p:cNvPr id="405" name="Google Shape;405;p7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3000"/>
              <a:t>在IS下载L15_HW，用笔写在纸上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zh-TW" sz="3000"/>
              <a:t>3月28日星期一交给老师。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好几 ＋ 量词(measure word)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电脑教室里有好几台电脑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机场里有好几架飞机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他吃了好几道菜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他一直说他想去中国，已经说了好几次了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厕所 </a:t>
            </a:r>
            <a:r>
              <a:rPr lang="zh-TW" sz="1888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(也可以看第17课201页)</a:t>
            </a:r>
            <a:endParaRPr sz="1888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589700" y="1929450"/>
            <a:ext cx="8457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浴室 yùshì：bathroom，洗澡的地方</a:t>
            </a:r>
            <a:br>
              <a:rPr lang="zh-TW" sz="2600"/>
            </a:br>
            <a:r>
              <a:rPr lang="zh-TW" sz="2600"/>
              <a:t>卫生间 wèishēngjiān：bathroom(家里) 或 restroom(外面)</a:t>
            </a:r>
            <a:br>
              <a:rPr lang="zh-TW" sz="2600"/>
            </a:br>
            <a:r>
              <a:rPr lang="zh-TW" sz="2600"/>
              <a:t>洗手间 xǐshǒujiān：restroom，常常是厕所</a:t>
            </a:r>
            <a:r>
              <a:rPr lang="zh-TW" sz="26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6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6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2600">
                <a:latin typeface="Arial"/>
                <a:ea typeface="Arial"/>
                <a:cs typeface="Arial"/>
                <a:sym typeface="Arial"/>
              </a:rPr>
            </a:br>
            <a:r>
              <a:rPr lang="zh-TW" sz="2800"/>
              <a:t>动词：上</a:t>
            </a:r>
            <a:br>
              <a:rPr lang="zh-TW" sz="2800"/>
            </a:br>
            <a:r>
              <a:rPr lang="zh-TW" sz="2800"/>
              <a:t>他刚刚去上厕所了</a:t>
            </a:r>
            <a:br>
              <a:rPr lang="zh-TW" sz="2800"/>
            </a:br>
            <a:r>
              <a:rPr lang="zh-TW" sz="2800"/>
              <a:t>老师，我得去上厕所</a:t>
            </a:r>
            <a:endParaRPr sz="2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2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冰箱 (量词：台)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厨房chúfáng里还有...</a:t>
            </a:r>
            <a:br>
              <a:rPr lang="zh-TW" sz="3000"/>
            </a:br>
            <a:r>
              <a:rPr lang="zh-TW" sz="3000"/>
              <a:t>烤箱 kǎoxiāng：oven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电磁炉 diàncí lú：induction stove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瓦斯炉 wǎsī lú：gas stove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微波炉 wéibō lú：microwave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躺(v.)+下(补语)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他躺在公园的椅子上</a:t>
            </a:r>
            <a:br>
              <a:rPr lang="zh-TW" sz="3000"/>
            </a:br>
            <a:r>
              <a:rPr lang="zh-TW" sz="3000"/>
              <a:t>⇒躺下</a:t>
            </a:r>
            <a:br>
              <a:rPr lang="zh-TW" sz="3000"/>
            </a:br>
            <a:r>
              <a:rPr lang="zh-TW" sz="3000"/>
              <a:t>医生说"请你先躺下，我看看"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000"/>
              <a:t>他坐在公园的椅子上</a:t>
            </a:r>
            <a:br>
              <a:rPr lang="zh-TW" sz="3000"/>
            </a:br>
            <a:r>
              <a:rPr lang="zh-TW" sz="3000"/>
              <a:t>⇒坐下</a:t>
            </a:r>
            <a:br>
              <a:rPr lang="zh-TW" sz="3000"/>
            </a:br>
            <a:r>
              <a:rPr lang="zh-TW" sz="3000"/>
              <a:t>上课时，我一坐下就想睡觉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检查 + O.</a:t>
            </a:r>
            <a:endParaRPr sz="30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729450" y="2049575"/>
            <a:ext cx="8205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上飞机前，海关人员 (hǎiguān rényuán) 会检查你的行李 (xínglǐ) 和护照(hùzhào)。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老师正在检查同学的作业。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爸爸每年都会去医院检查牙齿。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疫情期间，去哪儿都要检查疫苗 (yìmiáo) 护照。</a:t>
            </a: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30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1620</Words>
  <Application>Microsoft Office PowerPoint</Application>
  <PresentationFormat>如螢幕大小 (16:9)</PresentationFormat>
  <Paragraphs>244</Paragraphs>
  <Slides>45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45</vt:i4>
      </vt:variant>
    </vt:vector>
  </HeadingPairs>
  <TitlesOfParts>
    <vt:vector size="50" baseType="lpstr">
      <vt:lpstr>Lato</vt:lpstr>
      <vt:lpstr>Arial</vt:lpstr>
      <vt:lpstr>Raleway</vt:lpstr>
      <vt:lpstr>Simple Light</vt:lpstr>
      <vt:lpstr>Streamline</vt:lpstr>
      <vt:lpstr>MU  2022 Spring  KSCA007 Chinese II Class </vt:lpstr>
      <vt:lpstr>生词</vt:lpstr>
      <vt:lpstr>病</vt:lpstr>
      <vt:lpstr>病症bìngzhèng (desease, illness)</vt:lpstr>
      <vt:lpstr>好几 ＋ 量词(measure word)</vt:lpstr>
      <vt:lpstr>厕所 (也可以看第17课201页)</vt:lpstr>
      <vt:lpstr>冰箱 (量词：台)</vt:lpstr>
      <vt:lpstr>躺(v.)+下(补语)</vt:lpstr>
      <vt:lpstr>检查 + O.</vt:lpstr>
      <vt:lpstr>打针</vt:lpstr>
      <vt:lpstr>药</vt:lpstr>
      <vt:lpstr>药的量词</vt:lpstr>
      <vt:lpstr>遍 vs 次</vt:lpstr>
      <vt:lpstr>最好</vt:lpstr>
      <vt:lpstr>办法</vt:lpstr>
      <vt:lpstr>语法</vt:lpstr>
      <vt:lpstr>pejorative adj. + 死了</vt:lpstr>
      <vt:lpstr>次</vt:lpstr>
      <vt:lpstr>身体部位也可以是量词</vt:lpstr>
      <vt:lpstr>起来 Indicating the Beginning of an Action or State</vt:lpstr>
      <vt:lpstr>把</vt:lpstr>
      <vt:lpstr>把</vt:lpstr>
      <vt:lpstr>放在、放到、放进、送到......</vt:lpstr>
      <vt:lpstr>生词 </vt:lpstr>
      <vt:lpstr>痒</vt:lpstr>
      <vt:lpstr>过敏</vt:lpstr>
      <vt:lpstr>药店</vt:lpstr>
      <vt:lpstr>健康</vt:lpstr>
      <vt:lpstr>赶快</vt:lpstr>
      <vt:lpstr>要不然</vt:lpstr>
      <vt:lpstr>上次 vs 下次</vt:lpstr>
      <vt:lpstr>休息</vt:lpstr>
      <vt:lpstr>懒 / 懒惰 lǎnduò </vt:lpstr>
      <vt:lpstr>乱(adv.) + v.</vt:lpstr>
      <vt:lpstr>语法</vt:lpstr>
      <vt:lpstr>对</vt:lpstr>
      <vt:lpstr>越来越 + adj. </vt:lpstr>
      <vt:lpstr>再说。其他原因</vt:lpstr>
      <vt:lpstr>再说 v.s. 而且</vt:lpstr>
      <vt:lpstr>补充生词&amp;文化亮点</vt:lpstr>
      <vt:lpstr>你对什么东西过敏？</vt:lpstr>
      <vt:lpstr>过敏时你会...？</vt:lpstr>
      <vt:lpstr>看医生</vt:lpstr>
      <vt:lpstr>作业 </vt:lpstr>
      <vt:lpstr>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 2022 Spring  KSCA007 Chinese II Class </dc:title>
  <cp:lastModifiedBy>Surface</cp:lastModifiedBy>
  <cp:revision>7</cp:revision>
  <dcterms:modified xsi:type="dcterms:W3CDTF">2022-03-24T14:02:18Z</dcterms:modified>
</cp:coreProperties>
</file>