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1" r:id="rId1"/>
  </p:sldMasterIdLst>
  <p:notesMasterIdLst>
    <p:notesMasterId r:id="rId49"/>
  </p:notesMasterIdLst>
  <p:sldIdLst>
    <p:sldId id="256" r:id="rId2"/>
    <p:sldId id="258" r:id="rId3"/>
    <p:sldId id="301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302" r:id="rId12"/>
    <p:sldId id="266" r:id="rId13"/>
    <p:sldId id="303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304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</p:sldIdLst>
  <p:sldSz cx="9144000" cy="5143500" type="screen16x9"/>
  <p:notesSz cx="6858000" cy="9144000"/>
  <p:embeddedFontLst>
    <p:embeddedFont>
      <p:font typeface="Raleway" panose="02020500000000000000" charset="0"/>
      <p:regular r:id="rId50"/>
      <p:bold r:id="rId51"/>
      <p:italic r:id="rId52"/>
      <p:boldItalic r:id="rId53"/>
    </p:embeddedFont>
    <p:embeddedFont>
      <p:font typeface="Lato" panose="02020500000000000000" charset="0"/>
      <p:regular r:id="rId54"/>
      <p:bold r:id="rId55"/>
      <p:italic r:id="rId56"/>
      <p:boldItalic r:id="rId5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4" d="100"/>
          <a:sy n="114" d="100"/>
        </p:scale>
        <p:origin x="135" y="63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font" Target="fonts/font1.fntdata"/><Relationship Id="rId55" Type="http://schemas.openxmlformats.org/officeDocument/2006/relationships/font" Target="fonts/font6.fntdata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font" Target="fonts/font4.fntdata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57" Type="http://schemas.openxmlformats.org/officeDocument/2006/relationships/font" Target="fonts/font8.fntdata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font" Target="fonts/font3.fntdata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font" Target="fonts/font7.fntdata"/><Relationship Id="rId8" Type="http://schemas.openxmlformats.org/officeDocument/2006/relationships/slide" Target="slides/slide7.xml"/><Relationship Id="rId51" Type="http://schemas.openxmlformats.org/officeDocument/2006/relationships/font" Target="fonts/font2.fntdata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4fa18eefe_1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4fa18eefe_1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231c01e2f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231c01e2f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371871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31c01e2f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31c01e2f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1231c01e2f7_0_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8" name="Google Shape;188;g1231c01e2f7_0_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94478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1231c01e2f7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1231c01e2f7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114f9690dff_2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0" name="Google Shape;200;g114f9690dff_2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g12142e8ee55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5" name="Google Shape;205;g12142e8ee55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dirty="0" smtClean="0"/>
              <a:t>这</a:t>
            </a:r>
            <a:r>
              <a:rPr lang="zh-TW" altLang="en-US" dirty="0"/>
              <a:t>个</a:t>
            </a:r>
            <a:r>
              <a:rPr lang="zh-TW" dirty="0" smtClean="0"/>
              <a:t>句型常常</a:t>
            </a:r>
            <a:r>
              <a:rPr lang="zh-TW" altLang="en-US" dirty="0" smtClean="0"/>
              <a:t>跟</a:t>
            </a:r>
            <a:r>
              <a:rPr lang="zh-TW" dirty="0" smtClean="0"/>
              <a:t>“已经”</a:t>
            </a:r>
            <a:r>
              <a:rPr lang="zh-TW" altLang="en-US" dirty="0" smtClean="0"/>
              <a:t>一起</a:t>
            </a:r>
            <a:r>
              <a:rPr lang="zh-TW" dirty="0" smtClean="0"/>
              <a:t>使用。</a:t>
            </a:r>
            <a:endParaRPr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12142e8ee55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" name="Google Shape;211;g12142e8ee55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g121453c2cfc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7" name="Google Shape;217;g121453c2cfc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难过sad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g121453c2cfc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g121453c2cfc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g121453c2cf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" name="Google Shape;230;g121453c2cf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 smtClean="0"/>
              <a:t>常常</a:t>
            </a:r>
            <a:r>
              <a:rPr lang="zh-TW" altLang="en-US" dirty="0" smtClean="0"/>
              <a:t>跟</a:t>
            </a:r>
            <a:r>
              <a:rPr lang="zh-TW" dirty="0" smtClean="0"/>
              <a:t>“继续”</a:t>
            </a:r>
            <a:r>
              <a:rPr lang="zh-TW" altLang="en-US" dirty="0" smtClean="0"/>
              <a:t>一起用。</a:t>
            </a: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114f9690df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1" name="Google Shape;141;g114f9690df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21453c2cf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21453c2cf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dirty="0"/>
              <a:t>or</a:t>
            </a:r>
            <a:r>
              <a:rPr lang="zh-TW" dirty="0" smtClean="0"/>
              <a:t>=</a:t>
            </a:r>
            <a:r>
              <a:rPr lang="zh-TW" altLang="en-US" dirty="0" smtClean="0"/>
              <a:t>都可以。一般</a:t>
            </a:r>
            <a:r>
              <a:rPr lang="zh-TW" dirty="0" smtClean="0"/>
              <a:t>来</a:t>
            </a:r>
            <a:r>
              <a:rPr lang="zh-TW" dirty="0"/>
              <a:t>说把车开下去是趋</a:t>
            </a:r>
            <a:r>
              <a:rPr lang="zh-TW" dirty="0" smtClean="0"/>
              <a:t>向</a:t>
            </a:r>
            <a:r>
              <a:rPr lang="zh-TW" altLang="en-US" dirty="0" smtClean="0"/>
              <a:t>补语</a:t>
            </a:r>
            <a:r>
              <a:rPr lang="zh-TW" dirty="0" smtClean="0"/>
              <a:t>，</a:t>
            </a:r>
            <a:r>
              <a:rPr lang="zh-TW" dirty="0"/>
              <a:t>开车开下去是继</a:t>
            </a:r>
            <a:r>
              <a:rPr lang="zh-TW" dirty="0" smtClean="0"/>
              <a:t>续</a:t>
            </a:r>
            <a:r>
              <a:rPr lang="zh-TW" altLang="en-US" dirty="0" smtClean="0"/>
              <a:t>。</a:t>
            </a:r>
            <a:endParaRPr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g121453c2cfc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6" name="Google Shape;236;g121453c2cfc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7273947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113cc8a0bdd_3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47" name="Google Shape;247;g113cc8a0bdd_3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g12142e8ee55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2" name="Google Shape;252;g12142e8ee55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1231c01e2f7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1231c01e2f7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g1231c01e2f7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4" name="Google Shape;264;g1231c01e2f7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g1231c01e2f7_0_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0" name="Google Shape;270;g1231c01e2f7_0_5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g12142e8ee55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6" name="Google Shape;276;g12142e8ee55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g1231c01e2f7_0_6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2" name="Google Shape;282;g1231c01e2f7_0_6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1231c01e2f7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1231c01e2f7_0_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20f3ce34e0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20f3ce34e0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g1231c01e2f7_0_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4" name="Google Shape;294;g1231c01e2f7_0_7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1231c01e2f7_0_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1231c01e2f7_0_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g1231c01e2f7_0_9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6" name="Google Shape;306;g1231c01e2f7_0_9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1231c01e2f7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1231c01e2f7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1231c01e2f7_0_1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9" name="Google Shape;319;g1231c01e2f7_0_1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g1231c01e2f7_0_1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5" name="Google Shape;325;g1231c01e2f7_0_1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g114f9690dff_0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1" name="Google Shape;331;g114f9690dff_0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g12142e8ee55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6" name="Google Shape;336;g12142e8ee55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g121453c2cfc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2" name="Google Shape;342;g121453c2cfc_0_2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g12142e8ee55_0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8" name="Google Shape;348;g12142e8ee55_0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2142e8ee5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2" name="Google Shape;152;g12142e8ee5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121453c2cfc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121453c2cfc_0_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121453c2cfc_0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121453c2cfc_0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g113cc8a0bdd_3_6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6" name="Google Shape;366;g113cc8a0bdd_3_6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g12142e8ee55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1" name="Google Shape;371;g12142e8ee55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21453c2cfc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21453c2cfc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1159c7932e0_0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1159c7932e0_0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g12142e8ee55_0_4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8" name="Google Shape;388;g12142e8ee55_0_4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g1231c01e2f7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8" name="Google Shape;158;g1231c01e2f7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1231c01e2f7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1231c01e2f7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1231c01e2f7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0" name="Google Shape;170;g1231c01e2f7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1231c01e2f7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6" name="Google Shape;176;g1231c01e2f7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231c01e2f7_0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" name="Google Shape;182;g1231c01e2f7_0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6" name="Google Shape;56;p14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57" name="Google Shape;57;p1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4"/>
          <p:cNvSpPr txBox="1">
            <a:spLocks noGrp="1"/>
          </p:cNvSpPr>
          <p:nvPr>
            <p:ph type="ctrTitle"/>
          </p:nvPr>
        </p:nvSpPr>
        <p:spPr>
          <a:xfrm>
            <a:off x="729450" y="1322450"/>
            <a:ext cx="7688100" cy="166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p23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20" name="Google Shape;120;p23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23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2" name="Google Shape;122;p23"/>
          <p:cNvSpPr txBox="1">
            <a:spLocks noGrp="1"/>
          </p:cNvSpPr>
          <p:nvPr>
            <p:ph type="title" hasCustomPrompt="1"/>
          </p:nvPr>
        </p:nvSpPr>
        <p:spPr>
          <a:xfrm>
            <a:off x="729450" y="733950"/>
            <a:ext cx="7688400" cy="124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123" name="Google Shape;123;p23"/>
          <p:cNvSpPr txBox="1">
            <a:spLocks noGrp="1"/>
          </p:cNvSpPr>
          <p:nvPr>
            <p:ph type="body" idx="1"/>
          </p:nvPr>
        </p:nvSpPr>
        <p:spPr>
          <a:xfrm>
            <a:off x="729450" y="2272888"/>
            <a:ext cx="7688400" cy="158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4" name="Google Shape;124;p2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15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64" name="Google Shape;64;p15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15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" name="Google Shape;70;p16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1" name="Google Shape;71;p16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16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>
            <a:off x="729450" y="2078875"/>
            <a:ext cx="76887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7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8" name="Google Shape;78;p17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79" name="Google Shape;79;p17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17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1" name="Google Shape;81;p17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body" idx="1"/>
          </p:nvPr>
        </p:nvSpPr>
        <p:spPr>
          <a:xfrm>
            <a:off x="729325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body" idx="2"/>
          </p:nvPr>
        </p:nvSpPr>
        <p:spPr>
          <a:xfrm>
            <a:off x="4643604" y="2078875"/>
            <a:ext cx="3774300" cy="226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87" name="Google Shape;87;p18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88" name="Google Shape;88;p18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18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0" name="Google Shape;90;p18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1" name="Google Shape;91;p18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/>
          <p:nvPr/>
        </p:nvSpPr>
        <p:spPr>
          <a:xfrm>
            <a:off x="0" y="0"/>
            <a:ext cx="9144000" cy="48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94" name="Google Shape;94;p19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95" name="Google Shape;95;p19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19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7" name="Google Shape;97;p19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381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721225" y="2781725"/>
            <a:ext cx="3300900" cy="159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accent3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" name="Google Shape;101;p20"/>
          <p:cNvGrpSpPr/>
          <p:nvPr/>
        </p:nvGrpSpPr>
        <p:grpSpPr>
          <a:xfrm>
            <a:off x="830392" y="4169130"/>
            <a:ext cx="745763" cy="45826"/>
            <a:chOff x="4580561" y="2589004"/>
            <a:chExt cx="1064464" cy="25200"/>
          </a:xfrm>
        </p:grpSpPr>
        <p:sp>
          <p:nvSpPr>
            <p:cNvPr id="102" name="Google Shape;102;p20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0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" name="Google Shape;104;p20"/>
          <p:cNvSpPr txBox="1">
            <a:spLocks noGrp="1"/>
          </p:cNvSpPr>
          <p:nvPr>
            <p:ph type="title"/>
          </p:nvPr>
        </p:nvSpPr>
        <p:spPr>
          <a:xfrm>
            <a:off x="729450" y="864300"/>
            <a:ext cx="7021200" cy="298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05" name="Google Shape;105;p20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1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" name="Google Shape;108;p21"/>
          <p:cNvGrpSpPr/>
          <p:nvPr/>
        </p:nvGrpSpPr>
        <p:grpSpPr>
          <a:xfrm>
            <a:off x="830392" y="1191256"/>
            <a:ext cx="745763" cy="45826"/>
            <a:chOff x="4580561" y="2589004"/>
            <a:chExt cx="1064464" cy="25200"/>
          </a:xfrm>
        </p:grpSpPr>
        <p:sp>
          <p:nvSpPr>
            <p:cNvPr id="109" name="Google Shape;109;p21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1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" name="Google Shape;111;p21"/>
          <p:cNvSpPr txBox="1">
            <a:spLocks noGrp="1"/>
          </p:cNvSpPr>
          <p:nvPr>
            <p:ph type="title"/>
          </p:nvPr>
        </p:nvSpPr>
        <p:spPr>
          <a:xfrm>
            <a:off x="730000" y="1318650"/>
            <a:ext cx="3300900" cy="168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rt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112" name="Google Shape;112;p21"/>
          <p:cNvSpPr txBox="1">
            <a:spLocks noGrp="1"/>
          </p:cNvSpPr>
          <p:nvPr>
            <p:ph type="subTitle" idx="1"/>
          </p:nvPr>
        </p:nvSpPr>
        <p:spPr>
          <a:xfrm>
            <a:off x="724950" y="3161525"/>
            <a:ext cx="3300900" cy="75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13" name="Google Shape;113;p21"/>
          <p:cNvSpPr txBox="1">
            <a:spLocks noGrp="1"/>
          </p:cNvSpPr>
          <p:nvPr>
            <p:ph type="body" idx="2"/>
          </p:nvPr>
        </p:nvSpPr>
        <p:spPr>
          <a:xfrm>
            <a:off x="5174225" y="1352625"/>
            <a:ext cx="3374400" cy="302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rtl="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rtl="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rtl="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4" name="Google Shape;114;p21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>
            <a:spLocks noGrp="1"/>
          </p:cNvSpPr>
          <p:nvPr>
            <p:ph type="body" idx="1"/>
          </p:nvPr>
        </p:nvSpPr>
        <p:spPr>
          <a:xfrm>
            <a:off x="724950" y="4372551"/>
            <a:ext cx="7697400" cy="460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17" name="Google Shape;117;p22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treamline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Raleway"/>
              <a:buNone/>
              <a:defRPr sz="2800" b="1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300"/>
              <a:buFont typeface="Lato"/>
              <a:buChar char="●"/>
              <a:defRPr sz="13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●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○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2984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Lato"/>
              <a:buChar char="■"/>
              <a:defRPr sz="11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sldNum" idx="12"/>
          </p:nvPr>
        </p:nvSpPr>
        <p:spPr>
          <a:xfrm>
            <a:off x="8536302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 rtl="0">
              <a:buNone/>
              <a:defRPr sz="100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5"/>
          <p:cNvSpPr txBox="1">
            <a:spLocks noGrp="1"/>
          </p:cNvSpPr>
          <p:nvPr>
            <p:ph type="ctrTitle"/>
          </p:nvPr>
        </p:nvSpPr>
        <p:spPr>
          <a:xfrm>
            <a:off x="311708" y="1545450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MU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2022 Spring 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KSCA007</a:t>
            </a:r>
            <a:endParaRPr sz="3830"/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zh-TW" sz="3830"/>
              <a:t>Chinese II Class </a:t>
            </a:r>
            <a:endParaRPr sz="3380"/>
          </a:p>
        </p:txBody>
      </p:sp>
      <p:sp>
        <p:nvSpPr>
          <p:cNvPr id="132" name="Google Shape;132;p25"/>
          <p:cNvSpPr txBox="1">
            <a:spLocks noGrp="1"/>
          </p:cNvSpPr>
          <p:nvPr>
            <p:ph type="subTitle" idx="1"/>
          </p:nvPr>
        </p:nvSpPr>
        <p:spPr>
          <a:xfrm>
            <a:off x="729627" y="3172900"/>
            <a:ext cx="7688100" cy="54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25"/>
          <p:cNvSpPr txBox="1"/>
          <p:nvPr/>
        </p:nvSpPr>
        <p:spPr>
          <a:xfrm>
            <a:off x="3094325" y="4448375"/>
            <a:ext cx="35052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000"/>
              <a:t>2022年4月11日~4月13日</a:t>
            </a:r>
            <a:endParaRPr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球类lèi运动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453850" y="1853850"/>
            <a:ext cx="89706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打 + 网球 / 篮球 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踢 + 足球 (p241)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哥哥喜欢打篮球，弟弟喜欢打网球，他们俩都不喜欢踢足球。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Q：打网球、打篮球和踢足球，哪一个运动比较花钱？</a:t>
            </a:r>
            <a:br>
              <a:rPr lang="zh-TW" sz="25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哪一个运动比较简单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？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3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000" b="0" dirty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拍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85" name="Google Shape;185;p34"/>
          <p:cNvSpPr txBox="1">
            <a:spLocks noGrp="1"/>
          </p:cNvSpPr>
          <p:nvPr>
            <p:ph type="body" idx="1"/>
          </p:nvPr>
        </p:nvSpPr>
        <p:spPr>
          <a:xfrm>
            <a:off x="453850" y="1853850"/>
            <a:ext cx="89706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400" dirty="0" smtClean="0"/>
              <a:t>拍</a:t>
            </a:r>
            <a:r>
              <a:rPr lang="en-US" altLang="zh-TW" sz="2400" dirty="0" smtClean="0"/>
              <a:t>(n.)</a:t>
            </a:r>
            <a:br>
              <a:rPr lang="en-US" altLang="zh-TW" sz="2400" dirty="0" smtClean="0"/>
            </a:br>
            <a:r>
              <a:rPr lang="zh-TW" altLang="en-US" sz="2400" dirty="0" smtClean="0"/>
              <a:t>网球拍。羽毛球拍。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400" dirty="0" smtClean="0"/>
              <a:t>拍</a:t>
            </a:r>
            <a:r>
              <a:rPr lang="en-US" altLang="zh-TW" sz="2400" dirty="0" smtClean="0"/>
              <a:t>(v.)</a:t>
            </a:r>
            <a:br>
              <a:rPr lang="en-US" altLang="zh-TW" sz="2400" dirty="0" smtClean="0"/>
            </a:br>
            <a:r>
              <a:rPr lang="en-US" altLang="zh-TW" sz="2400" dirty="0" smtClean="0"/>
              <a:t>S</a:t>
            </a:r>
            <a:r>
              <a:rPr lang="zh-TW" altLang="en-US" sz="2400" dirty="0" smtClean="0"/>
              <a:t>拍</a:t>
            </a:r>
            <a:r>
              <a:rPr lang="en-US" altLang="zh-TW" sz="2400" dirty="0" smtClean="0"/>
              <a:t>O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 smtClean="0"/>
              <a:t>你拍我。你</a:t>
            </a:r>
            <a:r>
              <a:rPr lang="zh-TW" altLang="en-US" sz="2400" dirty="0"/>
              <a:t>为什</a:t>
            </a:r>
            <a:r>
              <a:rPr lang="zh-TW" altLang="en-US" sz="2400" dirty="0" smtClean="0"/>
              <a:t>么用手拍我？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我用手拍这一把椅子。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ja-JP" altLang="en-US" sz="2400" dirty="0" smtClean="0"/>
              <a:t>・</a:t>
            </a:r>
            <a:r>
              <a:rPr lang="zh-TW" altLang="en-US" sz="2400" dirty="0" smtClean="0"/>
              <a:t>拍手</a:t>
            </a:r>
            <a:r>
              <a:rPr lang="en-US" altLang="zh-TW" sz="2400" dirty="0" smtClean="0"/>
              <a:t>(</a:t>
            </a:r>
            <a:r>
              <a:rPr lang="en-US" altLang="zh-TW" sz="2400" dirty="0" err="1" smtClean="0"/>
              <a:t>vo</a:t>
            </a:r>
            <a:r>
              <a:rPr lang="en-US" altLang="zh-TW" sz="2400" dirty="0" smtClean="0"/>
              <a:t>)</a:t>
            </a:r>
            <a:br>
              <a:rPr lang="en-US" altLang="zh-TW" sz="2400" dirty="0" smtClean="0"/>
            </a:br>
            <a:r>
              <a:rPr lang="zh-TW" altLang="en-US" sz="2400" dirty="0" smtClean="0"/>
              <a:t>他唱歌唱得太好了，大家都拍起手来。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262911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危险 adj. / dangerous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1" name="Google Shape;191;p35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酒后开车非常危险。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那两个孩子在车很多的路上打网球，好危险呀！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一个人去游泳很危险，所以别自己去。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Q：你觉得晚上的 Brno 火车站很危险吗？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3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0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淹死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1" name="Google Shape;191;p35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400" dirty="0" smtClean="0"/>
              <a:t>补语</a:t>
            </a:r>
            <a:r>
              <a:rPr lang="en-US" altLang="zh-TW" sz="2400" dirty="0" smtClean="0"/>
              <a:t>“</a:t>
            </a:r>
            <a:r>
              <a:rPr lang="zh-TW" altLang="en-US" sz="2400" dirty="0" smtClean="0"/>
              <a:t>死</a:t>
            </a:r>
            <a:r>
              <a:rPr lang="en-US" altLang="zh-TW" sz="2400" dirty="0" smtClean="0"/>
              <a:t>”</a:t>
            </a:r>
            <a:br>
              <a:rPr lang="en-US" altLang="zh-TW" sz="2400" dirty="0" smtClean="0"/>
            </a:br>
            <a:r>
              <a:rPr lang="en-US" altLang="zh-TW" sz="2400" dirty="0" smtClean="0"/>
              <a:t>V+</a:t>
            </a:r>
            <a:r>
              <a:rPr lang="zh-TW" altLang="en-US" sz="2400" dirty="0" smtClean="0"/>
              <a:t>死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400" dirty="0" smtClean="0"/>
              <a:t>淹死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400" dirty="0" smtClean="0"/>
              <a:t>被</a:t>
            </a:r>
            <a:r>
              <a:rPr lang="zh-TW" altLang="en-US" sz="2400" dirty="0"/>
              <a:t>水</a:t>
            </a:r>
            <a:r>
              <a:rPr lang="zh-TW" altLang="en-US" sz="2400" dirty="0" smtClean="0"/>
              <a:t>淹</a:t>
            </a:r>
            <a:r>
              <a:rPr lang="zh-TW" altLang="en-US" sz="2400" dirty="0"/>
              <a:t>死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400" dirty="0" smtClean="0"/>
              <a:t>打死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TW" altLang="en-US" sz="2400" dirty="0" smtClean="0"/>
              <a:t>打死他！</a:t>
            </a:r>
            <a:endParaRPr lang="en-US" altLang="zh-TW" sz="24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9965612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6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愿意 av / to be willing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97" name="Google Shape;197;p36"/>
          <p:cNvSpPr txBox="1">
            <a:spLocks noGrp="1"/>
          </p:cNvSpPr>
          <p:nvPr>
            <p:ph type="body" idx="1"/>
          </p:nvPr>
        </p:nvSpPr>
        <p:spPr>
          <a:xfrm>
            <a:off x="727650" y="1786300"/>
            <a:ext cx="8779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愿意 ＋wish (v. / vo. / 短语)</a:t>
            </a:r>
            <a:br>
              <a:rPr lang="zh-TW" sz="2300" dirty="0">
                <a:latin typeface="Arial"/>
                <a:ea typeface="Arial"/>
                <a:cs typeface="Arial"/>
                <a:sym typeface="Arial"/>
              </a:rPr>
            </a:b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他很懒，都不愿意运动，我想他会一直胖下去。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他做饭做得不好吃，所以大家都不愿意吃他做的饭。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你愿意跟我一起去打篮球吗？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你愿意把这间套房租给我吗？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你愿意</a:t>
            </a:r>
            <a:r>
              <a:rPr lang="zh-TW" sz="2300" dirty="0" smtClean="0">
                <a:latin typeface="Arial"/>
                <a:ea typeface="Arial"/>
                <a:cs typeface="Arial"/>
                <a:sym typeface="Arial"/>
              </a:rPr>
              <a:t>花</a:t>
            </a:r>
            <a:r>
              <a:rPr lang="zh-TW" altLang="en-US" sz="2300" dirty="0" smtClean="0">
                <a:latin typeface="Arial"/>
                <a:ea typeface="Arial"/>
                <a:cs typeface="Arial"/>
                <a:sym typeface="Arial"/>
              </a:rPr>
              <a:t>多</a:t>
            </a:r>
            <a:r>
              <a:rPr lang="zh-TW" sz="2300" dirty="0" smtClean="0">
                <a:latin typeface="Arial"/>
                <a:ea typeface="Arial"/>
                <a:cs typeface="Arial"/>
                <a:sym typeface="Arial"/>
              </a:rPr>
              <a:t>少</a:t>
            </a: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钱买这只网球拍？</a:t>
            </a:r>
            <a:br>
              <a:rPr lang="zh-TW" sz="23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Q：如果你的手机坏了，你愿意花多少钱买下一台新手机？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3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3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Time + 没 + V. + (了)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08" name="Google Shape;208;p38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Time + 没 + VO. + (了)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我半年没回台湾了。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我已经半年没回台湾了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爸爸很健康，他已经两年没生病了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我已经好几天没整理房间了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/>
              <a:t>Q：你 多长时间/多久 没VO.了？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0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好 / 难 + V.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14" name="Google Shape;214;p39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「好 / 难 + V.」(adj.)  easy or difficult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这条路很好走 。⇔ 这条路上都是水，很难走。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这本书的字很大，非常好读。 ⇔字太小了，难读死了。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「天」这个汉字很好写。⇔「餐」这个汉字太难写了。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Q：你觉得哪些宠物好养？哪些宠物难养？</a:t>
            </a:r>
            <a:br>
              <a:rPr lang="zh-TW" sz="2500" dirty="0"/>
            </a:br>
            <a:r>
              <a:rPr lang="zh-TW" sz="2500" dirty="0"/>
              <a:t>Q：猫跟狗，谁比较好养？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0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好 / 难 + V.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0" name="Google Shape;220;p40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难受</a:t>
            </a:r>
            <a:br>
              <a:rPr lang="zh-TW" sz="2500" dirty="0"/>
            </a:br>
            <a:r>
              <a:rPr lang="zh-TW" sz="2500" dirty="0"/>
              <a:t>难受死了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难过</a:t>
            </a:r>
            <a:br>
              <a:rPr lang="zh-TW" sz="2500" dirty="0"/>
            </a:br>
            <a:r>
              <a:rPr lang="zh-TW" sz="2500" dirty="0"/>
              <a:t>难过死了</a:t>
            </a:r>
            <a:br>
              <a:rPr lang="zh-TW" sz="2500" dirty="0"/>
            </a:b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昨天我找不到我的钱包，我又难过又难受。</a:t>
            </a:r>
            <a:br>
              <a:rPr lang="zh-TW" sz="2500" dirty="0"/>
            </a:br>
            <a:r>
              <a:rPr lang="zh-TW" sz="2500" dirty="0"/>
              <a:t>不过，我朋友刚刚帮我找到了，我心里好受多了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41"/>
          <p:cNvSpPr txBox="1">
            <a:spLocks noGrp="1"/>
          </p:cNvSpPr>
          <p:nvPr>
            <p:ph type="title"/>
          </p:nvPr>
        </p:nvSpPr>
        <p:spPr>
          <a:xfrm>
            <a:off x="729450" y="1318650"/>
            <a:ext cx="76884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好 / 难 + V.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26" name="Google Shape;226;p41"/>
          <p:cNvSpPr txBox="1">
            <a:spLocks noGrp="1"/>
          </p:cNvSpPr>
          <p:nvPr>
            <p:ph type="body" idx="1"/>
          </p:nvPr>
        </p:nvSpPr>
        <p:spPr>
          <a:xfrm>
            <a:off x="729375" y="1954750"/>
            <a:ext cx="3774300" cy="261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pleasant or not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好吃</a:t>
            </a:r>
            <a:br>
              <a:rPr lang="zh-TW" sz="2500" dirty="0"/>
            </a:br>
            <a:r>
              <a:rPr lang="zh-TW" sz="2500" dirty="0"/>
              <a:t>难吃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好看</a:t>
            </a:r>
            <a:br>
              <a:rPr lang="zh-TW" sz="2500" dirty="0"/>
            </a:br>
            <a:r>
              <a:rPr lang="zh-TW" sz="2500" dirty="0"/>
              <a:t>难看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好听</a:t>
            </a:r>
            <a:br>
              <a:rPr lang="zh-TW" sz="2500" dirty="0"/>
            </a:br>
            <a:r>
              <a:rPr lang="zh-TW" sz="2500" dirty="0"/>
              <a:t>难听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  <p:sp>
        <p:nvSpPr>
          <p:cNvPr id="227" name="Google Shape;227;p41"/>
          <p:cNvSpPr txBox="1">
            <a:spLocks noGrp="1"/>
          </p:cNvSpPr>
          <p:nvPr>
            <p:ph type="body" idx="2"/>
          </p:nvPr>
        </p:nvSpPr>
        <p:spPr>
          <a:xfrm>
            <a:off x="4643650" y="1954750"/>
            <a:ext cx="3774300" cy="33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easy or difficult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容易róngyì吃</a:t>
            </a:r>
            <a:br>
              <a:rPr lang="zh-TW" sz="2500" dirty="0"/>
            </a:br>
            <a:r>
              <a:rPr lang="zh-TW" sz="2500" dirty="0"/>
              <a:t>不容易吃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容易看 (到or懂)</a:t>
            </a:r>
            <a:br>
              <a:rPr lang="zh-TW" sz="2500" dirty="0"/>
            </a:br>
            <a:r>
              <a:rPr lang="zh-TW" sz="2500" dirty="0"/>
              <a:t>不容易看 (到or懂)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>容易听 (到or懂)</a:t>
            </a:r>
            <a:br>
              <a:rPr lang="zh-TW" sz="2500" dirty="0"/>
            </a:br>
            <a:r>
              <a:rPr lang="zh-TW" sz="2500" dirty="0"/>
              <a:t>不容易听 (到or懂)</a:t>
            </a: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7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生词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42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V. 下去：continuation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3" name="Google Shape;233;p42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弟弟不想回家，他想要玩下去。</a:t>
            </a:r>
            <a:br>
              <a:rPr lang="zh-TW" sz="2500" dirty="0"/>
            </a:br>
            <a:r>
              <a:rPr lang="zh-TW" sz="2500" dirty="0"/>
              <a:t>我不想起床，让我睡下去吧...</a:t>
            </a:r>
            <a:br>
              <a:rPr lang="zh-TW" sz="2500" dirty="0"/>
            </a:br>
            <a:r>
              <a:rPr lang="zh-TW" sz="2500" dirty="0"/>
              <a:t>你跳舞跳得太好了，我想跟你跳舞跳下去。(VOV下去)</a:t>
            </a:r>
            <a:br>
              <a:rPr lang="zh-TW" sz="2500" dirty="0"/>
            </a:br>
            <a:r>
              <a:rPr lang="zh-TW" sz="2500" dirty="0"/>
              <a:t>我还不想睡，让我上网上下去。(VOV下去)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・继续jìxù + V.下去</a:t>
            </a:r>
            <a:br>
              <a:rPr lang="zh-TW" sz="2500" dirty="0"/>
            </a:br>
            <a:r>
              <a:rPr lang="zh-TW" sz="2500" dirty="0"/>
              <a:t>我觉得学捷克文很有用，我想继续学(下去)。</a:t>
            </a:r>
            <a:br>
              <a:rPr lang="zh-TW" sz="2500" dirty="0"/>
            </a:br>
            <a:r>
              <a:rPr lang="zh-TW" sz="2500" dirty="0"/>
              <a:t>我还不想睡，让我继续上网(上下去)。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V. 下去：continuation 还是 趋向补语？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9" name="Google Shape;239;p43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吃下去：吞tūn下去 or 继续Jìxù吃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把球打下去：把球打到下面去 or 继续打球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打球打下去(VOV下去)：继续打球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Q："把车开下去"的意思是？</a:t>
            </a:r>
            <a:br>
              <a:rPr lang="zh-TW" sz="2500"/>
            </a:br>
            <a:r>
              <a:rPr lang="zh-TW" sz="2500"/>
              <a:t>Q："开车开下去"的意思是？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4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V. </a:t>
            </a:r>
            <a:r>
              <a:rPr lang="zh-TW" sz="3000" b="0" dirty="0" smtClean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下去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39" name="Google Shape;239;p43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500" dirty="0"/>
              <a:t>运</a:t>
            </a:r>
            <a:r>
              <a:rPr lang="zh-TW" altLang="en-US" sz="2500" dirty="0" smtClean="0"/>
              <a:t>动</a:t>
            </a:r>
            <a:r>
              <a:rPr lang="en-US" altLang="zh-TW" sz="2500" dirty="0" smtClean="0"/>
              <a:t>(v)+</a:t>
            </a:r>
            <a:r>
              <a:rPr lang="zh-TW" altLang="en-US" sz="2500" dirty="0" smtClean="0"/>
              <a:t>下去</a:t>
            </a:r>
            <a:r>
              <a:rPr lang="en-US" altLang="zh-TW" sz="2500" dirty="0" smtClean="0"/>
              <a:t>=</a:t>
            </a:r>
            <a:r>
              <a:rPr lang="zh-TW" altLang="en-US" sz="2500" dirty="0" smtClean="0"/>
              <a:t>？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zh-TW" altLang="en-US" sz="2500" dirty="0" smtClean="0"/>
              <a:t>运动下去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endParaRPr lang="en-US" altLang="zh-TW" sz="2500" dirty="0" smtClean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2500" dirty="0" smtClean="0"/>
              <a:t>打扫</a:t>
            </a:r>
            <a:r>
              <a:rPr lang="en-US" altLang="zh-TW" sz="2500" dirty="0" smtClean="0"/>
              <a:t>(v)+</a:t>
            </a:r>
            <a:r>
              <a:rPr lang="zh-TW" altLang="en-US" sz="2500" dirty="0" smtClean="0"/>
              <a:t>下去</a:t>
            </a:r>
            <a:r>
              <a:rPr lang="en-US" altLang="zh-TW" sz="2500" dirty="0" smtClean="0"/>
              <a:t>=</a:t>
            </a:r>
            <a:r>
              <a:rPr lang="zh-TW" altLang="en-US" sz="2500" dirty="0"/>
              <a:t>？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2500" dirty="0" smtClean="0"/>
              <a:t>打扫下去</a:t>
            </a:r>
            <a:r>
              <a:rPr lang="en-US" altLang="zh-TW" sz="2500" dirty="0" smtClean="0"/>
              <a:t>(O)</a:t>
            </a:r>
            <a:br>
              <a:rPr lang="en-US" altLang="zh-TW" sz="2500" dirty="0" smtClean="0"/>
            </a:br>
            <a:r>
              <a:rPr lang="zh-TW" altLang="en-US" sz="2500" dirty="0" smtClean="0"/>
              <a:t>扫下去</a:t>
            </a:r>
            <a:r>
              <a:rPr lang="en-US" altLang="zh-TW" sz="2500" dirty="0" smtClean="0"/>
              <a:t>(O)</a:t>
            </a: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  <p:extLst>
      <p:ext uri="{BB962C8B-B14F-4D97-AF65-F5344CB8AC3E}">
        <p14:creationId xmlns:p14="http://schemas.microsoft.com/office/powerpoint/2010/main" val="30044513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4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生词</a:t>
            </a:r>
            <a:endParaRPr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46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上大学 vo. / to attend university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55" name="Google Shape;255;p46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读大学 v.s. 上大学</a:t>
            </a:r>
            <a:br>
              <a:rPr lang="zh-TW" sz="30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弟弟去年上大学，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他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现在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还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在读大学。</a:t>
            </a:r>
            <a:br>
              <a:rPr lang="zh-TW" sz="30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Q：你家有几个人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上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过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大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学？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：在捷克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，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每个</a:t>
            </a:r>
            <a:r>
              <a:rPr lang="zh-TW" altLang="en-US" sz="3000" dirty="0">
                <a:latin typeface="Arial"/>
                <a:ea typeface="Arial"/>
                <a:cs typeface="Arial"/>
                <a:sym typeface="Arial"/>
              </a:rPr>
              <a:t>人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都</a:t>
            </a:r>
            <a:r>
              <a:rPr lang="zh-TW" altLang="en-US" sz="3000" dirty="0">
                <a:latin typeface="Arial"/>
                <a:ea typeface="Arial"/>
                <a:cs typeface="Arial"/>
                <a:sym typeface="Arial"/>
              </a:rPr>
              <a:t>能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上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大学吗？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4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为了 prep. / for the sake of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1" name="Google Shape;261;p47"/>
          <p:cNvSpPr txBox="1">
            <a:spLocks noGrp="1"/>
          </p:cNvSpPr>
          <p:nvPr>
            <p:ph type="body" idx="1"/>
          </p:nvPr>
        </p:nvSpPr>
        <p:spPr>
          <a:xfrm>
            <a:off x="382650" y="1701450"/>
            <a:ext cx="87615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为了 purpose，做什么事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老师为了让学生听得懂，去学习捷克文。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他为了长高，每天都去运动中心打篮球。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就为了这个简单的题目，他想了一个小时。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为了五月的期末考试，他每天都读书读三个小时。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为了搬出去住还是住在家里，他跟妈妈吵架吵了一个月。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4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提高 v. / to improve; to raise; to heighten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67" name="Google Shape;267;p48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他为了提高期末考的成绩，每天都读书读三个小时。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为了提高房子的租金，他买了一套新沙发和新家具。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出租房子的人(房东)提高了租金。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为了提高中文的口说能力，他在网上跟很多中国人成了朋友。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4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水平</a:t>
            </a: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 n. / level; standard/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3" name="Google Shape;273;p49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latin typeface="Arial"/>
                <a:ea typeface="Arial"/>
                <a:cs typeface="Arial"/>
                <a:sym typeface="Arial"/>
              </a:rPr>
              <a:t>你的英文水平怎么样？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latin typeface="Arial"/>
                <a:ea typeface="Arial"/>
                <a:cs typeface="Arial"/>
                <a:sym typeface="Arial"/>
              </a:rPr>
              <a:t>我们班的中文水平比他们班的好。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latin typeface="Arial"/>
                <a:ea typeface="Arial"/>
                <a:cs typeface="Arial"/>
                <a:sym typeface="Arial"/>
              </a:rPr>
              <a:t>你的中文水平比较好，还是英文水平比较好？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>
                <a:latin typeface="Arial"/>
                <a:ea typeface="Arial"/>
                <a:cs typeface="Arial"/>
                <a:sym typeface="Arial"/>
              </a:rPr>
              <a:t>Q：你觉得要怎么提高中文水平？</a:t>
            </a:r>
            <a:endParaRPr sz="27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50"/>
          <p:cNvSpPr txBox="1">
            <a:spLocks noGrp="1"/>
          </p:cNvSpPr>
          <p:nvPr>
            <p:ph type="title"/>
          </p:nvPr>
        </p:nvSpPr>
        <p:spPr>
          <a:xfrm>
            <a:off x="727650" y="5870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比赛 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79" name="Google Shape;279;p50"/>
          <p:cNvSpPr txBox="1">
            <a:spLocks noGrp="1"/>
          </p:cNvSpPr>
          <p:nvPr>
            <p:ph type="body" idx="1"/>
          </p:nvPr>
        </p:nvSpPr>
        <p:spPr>
          <a:xfrm>
            <a:off x="727650" y="1275075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N.</a:t>
            </a:r>
            <a:br>
              <a:rPr lang="zh-TW" sz="23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我们明天一起去看网球比赛吧！</a:t>
            </a:r>
            <a:br>
              <a:rPr lang="zh-TW" sz="23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你喜欢看足球比赛还是篮球比赛？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他这个暑假要去台湾看打篮球的比赛。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Ｖ.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哥哥和弟弟比赛跑步，看谁跑得比较快。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我们来比赛，看谁期末考考得比较好。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300" dirty="0">
                <a:latin typeface="Arial"/>
                <a:ea typeface="Arial"/>
                <a:cs typeface="Arial"/>
                <a:sym typeface="Arial"/>
              </a:rPr>
              <a:t>他这个暑假要去台湾比赛打篮球。</a:t>
            </a:r>
            <a:endParaRPr sz="23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8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51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国际 adj. / international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85" name="Google Shape;285;p51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他打篮球打得很好，可能会去国际(的)比赛。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成龙是一位国际(的)电影演员。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Q：捷克的国际公司(gōngsī)company有哪些？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Q：哪些国际公司是台湾的？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Q：哪些国际公司是中国的？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dirty="0" smtClean="0"/>
              <a:t>当 </a:t>
            </a:r>
            <a:r>
              <a:rPr lang="en-US" altLang="zh-TW" dirty="0" smtClean="0"/>
              <a:t>v.</a:t>
            </a:r>
            <a:endParaRPr lang="zh-TW" alt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idx="1"/>
          </p:nvPr>
        </p:nvSpPr>
        <p:spPr>
          <a:xfrm>
            <a:off x="729450" y="2025329"/>
            <a:ext cx="7688700" cy="2261100"/>
          </a:xfrm>
        </p:spPr>
        <p:txBody>
          <a:bodyPr>
            <a:noAutofit/>
          </a:bodyPr>
          <a:lstStyle/>
          <a:p>
            <a:r>
              <a:rPr lang="zh-TW" altLang="en-US" sz="2400" dirty="0" smtClean="0"/>
              <a:t>想当；要当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en-US" altLang="zh-TW" sz="2400" dirty="0" smtClean="0"/>
              <a:t>S</a:t>
            </a:r>
            <a:r>
              <a:rPr lang="zh-TW" altLang="en-US" sz="2400" dirty="0" smtClean="0"/>
              <a:t>想当</a:t>
            </a:r>
            <a:r>
              <a:rPr lang="en-US" altLang="zh-TW" sz="2400" dirty="0" smtClean="0"/>
              <a:t>O</a:t>
            </a:r>
            <a:br>
              <a:rPr lang="en-US" altLang="zh-TW" sz="2400" dirty="0" smtClean="0"/>
            </a:br>
            <a:r>
              <a:rPr lang="zh-TW" altLang="en-US" sz="2400" dirty="0" smtClean="0"/>
              <a:t>我想当老师。</a:t>
            </a:r>
            <a:endParaRPr lang="en-US" altLang="zh-TW" sz="2400" dirty="0" smtClean="0"/>
          </a:p>
          <a:p>
            <a:r>
              <a:rPr lang="en-US" altLang="zh-TW" sz="2400" dirty="0" smtClean="0"/>
              <a:t>S</a:t>
            </a:r>
            <a:r>
              <a:rPr lang="zh-TW" altLang="en-US" sz="2400" dirty="0" smtClean="0"/>
              <a:t>把</a:t>
            </a:r>
            <a:r>
              <a:rPr lang="en-US" altLang="zh-TW" sz="2400" dirty="0" smtClean="0"/>
              <a:t>A</a:t>
            </a:r>
            <a:r>
              <a:rPr lang="zh-TW" altLang="en-US" sz="2400" dirty="0" smtClean="0"/>
              <a:t>当</a:t>
            </a:r>
            <a:r>
              <a:rPr lang="en-US" altLang="zh-TW" sz="2400" dirty="0" smtClean="0"/>
              <a:t>B</a:t>
            </a:r>
            <a:br>
              <a:rPr lang="en-US" altLang="zh-TW" sz="2400" dirty="0" smtClean="0"/>
            </a:br>
            <a:r>
              <a:rPr lang="zh-TW" altLang="en-US" sz="2400" dirty="0" smtClean="0"/>
              <a:t>有些人把宠物当小孩。</a:t>
            </a:r>
            <a:r>
              <a:rPr lang="en-US" altLang="zh-TW" sz="2400" dirty="0"/>
              <a:t/>
            </a:r>
            <a:br>
              <a:rPr lang="en-US" altLang="zh-TW" sz="2400" dirty="0"/>
            </a:br>
            <a:r>
              <a:rPr lang="zh-TW" altLang="en-US" sz="2400" dirty="0" smtClean="0"/>
              <a:t>他把床搬到客厅，把客厅当卧室用。</a:t>
            </a:r>
            <a:r>
              <a:rPr lang="en-US" altLang="zh-TW" sz="2400" dirty="0" smtClean="0"/>
              <a:t/>
            </a:r>
            <a:br>
              <a:rPr lang="en-US" altLang="zh-TW" sz="2400" dirty="0" smtClean="0"/>
            </a:br>
            <a:r>
              <a:rPr lang="zh-TW" altLang="en-US" sz="2400" dirty="0" smtClean="0"/>
              <a:t>他把手指当笔，用手指在地上写汉字。</a:t>
            </a:r>
            <a:endParaRPr lang="en-US" altLang="zh-TW" sz="2400" dirty="0" smtClean="0"/>
          </a:p>
        </p:txBody>
      </p:sp>
    </p:spTree>
    <p:extLst>
      <p:ext uri="{BB962C8B-B14F-4D97-AF65-F5344CB8AC3E}">
        <p14:creationId xmlns:p14="http://schemas.microsoft.com/office/powerpoint/2010/main" val="23664547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52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美式 adj. / American-style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1" name="Google Shape;291;p52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美式足球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美式餐厅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美式早餐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700" dirty="0">
                <a:latin typeface="Arial"/>
                <a:ea typeface="Arial"/>
                <a:cs typeface="Arial"/>
                <a:sym typeface="Arial"/>
              </a:rPr>
              <a:t>因为他不喜欢中式早餐，所以他都吃美式早餐。</a:t>
            </a:r>
            <a:endParaRPr sz="27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ja-JP" altLang="en-US" sz="2500" dirty="0" smtClean="0"/>
              <a:t>・</a:t>
            </a:r>
            <a:r>
              <a:rPr lang="zh-TW" altLang="en-US" sz="2500" dirty="0" smtClean="0"/>
              <a:t>国家</a:t>
            </a:r>
            <a:r>
              <a:rPr lang="en-US" altLang="zh-TW" sz="2500" dirty="0" smtClean="0"/>
              <a:t>+</a:t>
            </a:r>
            <a:r>
              <a:rPr lang="zh-TW" altLang="en-US" sz="2500" dirty="0" smtClean="0"/>
              <a:t>式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zh-TW" altLang="en-US" sz="2500" dirty="0" smtClean="0"/>
              <a:t>日式、中式、捷克式、英式、法式</a:t>
            </a:r>
            <a:r>
              <a:rPr lang="en-US" altLang="zh-TW" sz="2500" dirty="0" smtClean="0"/>
              <a:t>…..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5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应该 mv. / should; ought to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97" name="Google Shape;297;p53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Arial"/>
                <a:ea typeface="Arial"/>
                <a:cs typeface="Arial"/>
                <a:sym typeface="Arial"/>
              </a:rPr>
              <a:t>应该 + V. / 短语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69850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Arial"/>
                <a:ea typeface="Arial"/>
                <a:cs typeface="Arial"/>
                <a:sym typeface="Arial"/>
              </a:rPr>
              <a:t>喝了酒就不应该开车。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Arial"/>
                <a:ea typeface="Arial"/>
                <a:cs typeface="Arial"/>
                <a:sym typeface="Arial"/>
              </a:rPr>
              <a:t>明天要考期末考，你应该早点儿上床睡觉。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Arial"/>
                <a:ea typeface="Arial"/>
                <a:cs typeface="Arial"/>
                <a:sym typeface="Arial"/>
              </a:rPr>
              <a:t>上次吃饭是你付钱的，这次应该让我付钱。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Arial"/>
                <a:ea typeface="Arial"/>
                <a:cs typeface="Arial"/>
                <a:sym typeface="Arial"/>
              </a:rPr>
              <a:t>你应该去找杜主任，而不是请杜主任来找你。</a:t>
            </a:r>
            <a:endParaRPr sz="24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>
                <a:latin typeface="Arial"/>
                <a:ea typeface="Arial"/>
                <a:cs typeface="Arial"/>
                <a:sym typeface="Arial"/>
              </a:rPr>
              <a:t>天气预报说明天会下雨，你应该带一把雨伞再出门。</a:t>
            </a:r>
            <a:endParaRPr sz="22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5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抱 v. / to hold or carry in the arms</a:t>
            </a: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3" name="Google Shape;303;p54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S. + 抱着 + O.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爸爸抱着妈妈。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他抱着一束花要送给他的女朋友。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他用手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抱</a:t>
            </a:r>
            <a:r>
              <a:rPr lang="zh-TW" altLang="en-US" sz="2500" dirty="0" smtClean="0">
                <a:latin typeface="Arial"/>
                <a:ea typeface="Arial"/>
                <a:cs typeface="Arial"/>
                <a:sym typeface="Arial"/>
              </a:rPr>
              <a:t>着</a:t>
            </a:r>
            <a:r>
              <a:rPr lang="zh-TW" sz="2500" dirty="0" smtClean="0">
                <a:latin typeface="Arial"/>
                <a:ea typeface="Arial"/>
                <a:cs typeface="Arial"/>
                <a:sym typeface="Arial"/>
              </a:rPr>
              <a:t>书</a:t>
            </a: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走去图书馆。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太热了，他不想穿外套，所以他用手抱着外套。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55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压 v. / to press; to hold down</a:t>
            </a: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09" name="Google Shape;309;p55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用手压一下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请帮我把教室桌子的开关压下去。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你的椅子压到我的脚了，痛死了。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我把要给你的钱用书压在你桌上了。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我把我的手机坐坏了 / 我把我的手机压坏了。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  <p:pic>
        <p:nvPicPr>
          <p:cNvPr id="310" name="Google Shape;310;p5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03400" y="1571362"/>
            <a:ext cx="1860826" cy="1395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56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担心 </a:t>
            </a:r>
            <a:r>
              <a:rPr lang="zh-TW" sz="3000" b="0" dirty="0" smtClean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vo</a:t>
            </a:r>
            <a:r>
              <a:rPr lang="en-US" altLang="zh-TW" sz="3000" b="0" dirty="0" smtClean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.; v.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16" name="Google Shape;316;p56"/>
          <p:cNvSpPr txBox="1">
            <a:spLocks noGrp="1"/>
          </p:cNvSpPr>
          <p:nvPr>
            <p:ph type="body" idx="1"/>
          </p:nvPr>
        </p:nvSpPr>
        <p:spPr>
          <a:xfrm>
            <a:off x="727650" y="171190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期末考很简单，别担心。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1892300" algn="l" rtl="0">
              <a:spcBef>
                <a:spcPts val="0"/>
              </a:spcBef>
              <a:spcAft>
                <a:spcPts val="0"/>
              </a:spcAft>
              <a:buNone/>
            </a:pP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S + 担心 + O. / 短语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他担心他的期末考考得不好。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我生病了，妈妈很担心我。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我担心明天会下雨，还是带一把伞吧。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latin typeface="Arial"/>
                <a:ea typeface="Arial"/>
                <a:cs typeface="Arial"/>
                <a:sym typeface="Arial"/>
              </a:rPr>
              <a:t>我担心坐不上那班火车，还是早点儿出门吧！</a:t>
            </a:r>
            <a:endParaRPr sz="25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棒 adj. / fantastic; super</a:t>
            </a: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chemeClr val="accen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2" name="Google Shape;322;p57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你们说得很棒！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你的中文说得很棒！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明天不用上课，太棒了！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>
                <a:latin typeface="Arial"/>
                <a:ea typeface="Arial"/>
                <a:cs typeface="Arial"/>
                <a:sym typeface="Arial"/>
              </a:rPr>
              <a:t>他期末考只错了一题，真棒！</a:t>
            </a:r>
            <a:endParaRPr sz="25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5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半天 half a day; a long time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28" name="Google Shape;328;p58"/>
          <p:cNvSpPr txBox="1">
            <a:spLocks noGrp="1"/>
          </p:cNvSpPr>
          <p:nvPr>
            <p:ph type="body" idx="1"/>
          </p:nvPr>
        </p:nvSpPr>
        <p:spPr>
          <a:xfrm>
            <a:off x="266700" y="1853850"/>
            <a:ext cx="87567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Arial"/>
                <a:ea typeface="Arial"/>
                <a:cs typeface="Arial"/>
                <a:sym typeface="Arial"/>
              </a:rPr>
              <a:t>从这里去布拉格，要花半天时间。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Arial"/>
                <a:ea typeface="Arial"/>
                <a:cs typeface="Arial"/>
                <a:sym typeface="Arial"/>
              </a:rPr>
              <a:t>上个星期的作业很多，我花了半天才写完。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Arial"/>
                <a:ea typeface="Arial"/>
                <a:cs typeface="Arial"/>
                <a:sym typeface="Arial"/>
              </a:rPr>
              <a:t>坐飞机只要半天，坐火车要一(整)天。</a:t>
            </a:r>
            <a:br>
              <a:rPr lang="zh-TW" sz="28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800" dirty="0">
                <a:latin typeface="Arial"/>
                <a:ea typeface="Arial"/>
                <a:cs typeface="Arial"/>
                <a:sym typeface="Arial"/>
              </a:rPr>
              <a:t>・v.了半天+, negative (a long time)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Arial"/>
                <a:ea typeface="Arial"/>
                <a:cs typeface="Arial"/>
                <a:sym typeface="Arial"/>
              </a:rPr>
              <a:t>打网球很难，我学了半天还是学不会。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800" dirty="0">
                <a:latin typeface="Arial"/>
                <a:ea typeface="Arial"/>
                <a:cs typeface="Arial"/>
                <a:sym typeface="Arial"/>
              </a:rPr>
              <a:t>妈妈很生气，她做饭做了半天，但是爸爸说不好吃。</a:t>
            </a:r>
            <a:endParaRPr sz="28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59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语法</a:t>
            </a:r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p60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Duration of action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9" name="Google Shape;339;p60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⇒VO.V. + time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他每天复习中文复习三十分钟。</a:t>
            </a:r>
            <a:br>
              <a:rPr lang="zh-TW" sz="2500"/>
            </a:br>
            <a:r>
              <a:rPr lang="zh-TW" sz="2500"/>
              <a:t>他每个星期去公园运动(v.)三十分钟。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⇒V + time + (的) + O.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/>
              <a:t>他每天复习三十分钟的中文。</a:t>
            </a:r>
            <a:br>
              <a:rPr lang="zh-TW" sz="2500"/>
            </a:br>
            <a:r>
              <a:rPr lang="zh-TW" sz="2500" strike="sngStrike"/>
              <a:t>他每个星期去公园运三十分钟的动。</a:t>
            </a:r>
            <a:r>
              <a:rPr lang="zh-TW" sz="2500"/>
              <a:t>(X)</a:t>
            </a:r>
            <a:br>
              <a:rPr lang="zh-TW" sz="2500"/>
            </a:br>
            <a:r>
              <a:rPr lang="zh-TW" sz="2500"/>
              <a:t/>
            </a:r>
            <a:br>
              <a:rPr lang="zh-TW" sz="2500"/>
            </a:br>
            <a:endParaRPr sz="25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p61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Duration of action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5" name="Google Shape;345;p61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⇒VO.V. + time</a:t>
            </a:r>
            <a:br>
              <a:rPr lang="zh-TW" sz="2500" dirty="0"/>
            </a:br>
            <a:r>
              <a:rPr lang="zh-TW" sz="2500" dirty="0"/>
              <a:t>哥哥吃饭吃了一个钟头。</a:t>
            </a:r>
            <a:br>
              <a:rPr lang="zh-TW" sz="2500" dirty="0"/>
            </a:br>
            <a:r>
              <a:rPr lang="zh-TW" sz="2500" dirty="0"/>
              <a:t>我昨天睡觉睡了</a:t>
            </a:r>
            <a:r>
              <a:rPr lang="zh-TW" sz="2500" dirty="0" smtClean="0"/>
              <a:t>八</a:t>
            </a:r>
            <a:r>
              <a:rPr lang="en-US" altLang="zh-TW" sz="2500" dirty="0" smtClean="0"/>
              <a:t>(</a:t>
            </a:r>
            <a:r>
              <a:rPr lang="zh-TW" altLang="en-US" sz="2500" dirty="0" smtClean="0"/>
              <a:t>个</a:t>
            </a:r>
            <a:r>
              <a:rPr lang="en-US" altLang="zh-TW" sz="2500" dirty="0" smtClean="0"/>
              <a:t>)</a:t>
            </a:r>
            <a:r>
              <a:rPr lang="zh-TW" sz="2500" dirty="0" smtClean="0"/>
              <a:t>小</a:t>
            </a:r>
            <a:r>
              <a:rPr lang="zh-TW" sz="2500" dirty="0"/>
              <a:t>时。</a:t>
            </a:r>
            <a:br>
              <a:rPr lang="zh-TW" sz="2500" dirty="0"/>
            </a:br>
            <a:r>
              <a:rPr lang="zh-TW" sz="2500" dirty="0"/>
              <a:t>我下次想打球打五十分钟。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>⇒V + time + (的) + O.</a:t>
            </a:r>
            <a:br>
              <a:rPr lang="zh-TW" sz="2500" dirty="0"/>
            </a:br>
            <a:r>
              <a:rPr lang="zh-TW" sz="2500" dirty="0"/>
              <a:t>哥哥吃了一个钟头的饭。</a:t>
            </a:r>
            <a:br>
              <a:rPr lang="zh-TW" sz="2500" dirty="0"/>
            </a:br>
            <a:r>
              <a:rPr lang="zh-TW" sz="2500" dirty="0"/>
              <a:t>我昨天睡了</a:t>
            </a:r>
            <a:r>
              <a:rPr lang="zh-TW" sz="2500" dirty="0" smtClean="0"/>
              <a:t>八</a:t>
            </a:r>
            <a:r>
              <a:rPr lang="en-US" altLang="zh-TW" sz="2500" dirty="0" smtClean="0"/>
              <a:t>(</a:t>
            </a:r>
            <a:r>
              <a:rPr lang="zh-TW" altLang="en-US" sz="2500" dirty="0" smtClean="0"/>
              <a:t>个</a:t>
            </a:r>
            <a:r>
              <a:rPr lang="en-US" altLang="zh-TW" sz="2500" dirty="0" smtClean="0"/>
              <a:t>)</a:t>
            </a:r>
            <a:r>
              <a:rPr lang="zh-TW" sz="2500" dirty="0" smtClean="0"/>
              <a:t>小</a:t>
            </a:r>
            <a:r>
              <a:rPr lang="zh-TW" sz="2500" dirty="0"/>
              <a:t>时的觉。</a:t>
            </a:r>
            <a:br>
              <a:rPr lang="zh-TW" sz="2500" dirty="0"/>
            </a:br>
            <a:r>
              <a:rPr lang="zh-TW" sz="2500" dirty="0"/>
              <a:t>我下次想打五十分钟的球。</a:t>
            </a:r>
            <a:endParaRPr sz="25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8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当然 adv. / of course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49" name="Google Shape;149;p28"/>
          <p:cNvSpPr txBox="1">
            <a:spLocks noGrp="1"/>
          </p:cNvSpPr>
          <p:nvPr>
            <p:ph type="body" idx="1"/>
          </p:nvPr>
        </p:nvSpPr>
        <p:spPr>
          <a:xfrm>
            <a:off x="433600" y="1832000"/>
            <a:ext cx="90672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「你明天要来我家吃晚饭吗？」	当然好！/ 当然要！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你每天都喝啤酒，肚子当然越来越大。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这么冷的天气他还穿短袖，当然会生病。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你</a:t>
            </a:r>
            <a:r>
              <a:rPr lang="zh-TW" sz="2500" dirty="0" smtClean="0"/>
              <a:t>想住</a:t>
            </a:r>
            <a:r>
              <a:rPr lang="zh-TW" sz="2500" dirty="0"/>
              <a:t>又新又大的套房，当然得多花钱。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他上课时都在玩手机，不听老师上课，期末考试当然不会写。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en-US" altLang="zh-TW" sz="2500" dirty="0"/>
              <a:t>M</a:t>
            </a:r>
            <a:r>
              <a:rPr lang="zh-TW" altLang="en-US" sz="2500" dirty="0" smtClean="0"/>
              <a:t>：把句子转换成</a:t>
            </a:r>
            <a:r>
              <a:rPr lang="en-US" altLang="zh-TW" sz="2500" dirty="0" smtClean="0"/>
              <a:t>”</a:t>
            </a:r>
            <a:r>
              <a:rPr lang="zh-TW" altLang="en-US" sz="2500" dirty="0" smtClean="0"/>
              <a:t>当然</a:t>
            </a:r>
            <a:r>
              <a:rPr lang="en-US" altLang="zh-TW" sz="2500" dirty="0" smtClean="0"/>
              <a:t>”</a:t>
            </a:r>
            <a:r>
              <a:rPr lang="zh-TW" altLang="en-US" sz="2500" dirty="0" smtClean="0"/>
              <a:t>句子。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62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着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1" name="Google Shape;351;p62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S  </a:t>
            </a:r>
            <a:r>
              <a:rPr lang="zh-TW" sz="2500" dirty="0">
                <a:solidFill>
                  <a:srgbClr val="FF0000"/>
                </a:solidFill>
              </a:rPr>
              <a:t>V1 O </a:t>
            </a:r>
            <a:r>
              <a:rPr lang="zh-TW" altLang="en-US" sz="2500" dirty="0" smtClean="0">
                <a:solidFill>
                  <a:srgbClr val="FF0000"/>
                </a:solidFill>
              </a:rPr>
              <a:t>，</a:t>
            </a:r>
            <a:r>
              <a:rPr lang="zh-TW" altLang="en-US" sz="25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同时又</a:t>
            </a:r>
            <a:r>
              <a:rPr lang="zh-TW" sz="2500" dirty="0" smtClean="0">
                <a:solidFill>
                  <a:schemeClr val="bg2">
                    <a:lumMod val="75000"/>
                    <a:lumOff val="25000"/>
                  </a:schemeClr>
                </a:solidFill>
              </a:rPr>
              <a:t> </a:t>
            </a:r>
            <a:r>
              <a:rPr lang="zh-TW" sz="2500" dirty="0">
                <a:solidFill>
                  <a:srgbClr val="0070C0"/>
                </a:solidFill>
              </a:rPr>
              <a:t>V2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⇒</a:t>
            </a:r>
            <a:r>
              <a:rPr lang="zh-TW" sz="2500" dirty="0">
                <a:solidFill>
                  <a:srgbClr val="0070C0"/>
                </a:solidFill>
              </a:rPr>
              <a:t> V2 </a:t>
            </a:r>
            <a:r>
              <a:rPr lang="zh-TW" sz="2500" dirty="0"/>
              <a:t>+ 着 + </a:t>
            </a:r>
            <a:r>
              <a:rPr lang="zh-TW" sz="2500" dirty="0">
                <a:solidFill>
                  <a:srgbClr val="FF0000"/>
                </a:solidFill>
              </a:rPr>
              <a:t>V</a:t>
            </a:r>
            <a:r>
              <a:rPr lang="zh-TW" sz="2500" dirty="0" smtClean="0">
                <a:solidFill>
                  <a:srgbClr val="FF0000"/>
                </a:solidFill>
              </a:rPr>
              <a:t>1</a:t>
            </a:r>
            <a:r>
              <a:rPr lang="en-US" altLang="zh-TW" sz="2500" dirty="0" smtClean="0">
                <a:solidFill>
                  <a:srgbClr val="FF0000"/>
                </a:solidFill>
              </a:rPr>
              <a:t> O</a:t>
            </a:r>
            <a:endParaRPr sz="2500" dirty="0">
              <a:solidFill>
                <a:srgbClr val="FF0000"/>
              </a:solidFill>
            </a:endParaRPr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我</a:t>
            </a:r>
            <a:r>
              <a:rPr lang="zh-TW" sz="2500" dirty="0">
                <a:solidFill>
                  <a:srgbClr val="FF0000"/>
                </a:solidFill>
              </a:rPr>
              <a:t>吃饭 </a:t>
            </a:r>
            <a:r>
              <a:rPr lang="zh-TW" sz="2500" dirty="0"/>
              <a:t>⇒ 我</a:t>
            </a:r>
            <a:r>
              <a:rPr lang="zh-TW" sz="2500" dirty="0">
                <a:solidFill>
                  <a:srgbClr val="0070C0"/>
                </a:solidFill>
              </a:rPr>
              <a:t>坐</a:t>
            </a:r>
            <a:r>
              <a:rPr lang="zh-TW" sz="2500" dirty="0"/>
              <a:t>着</a:t>
            </a:r>
            <a:r>
              <a:rPr lang="zh-TW" sz="2500" dirty="0">
                <a:solidFill>
                  <a:srgbClr val="FF0000"/>
                </a:solidFill>
              </a:rPr>
              <a:t>吃饭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我</a:t>
            </a:r>
            <a:r>
              <a:rPr lang="zh-TW" sz="2500" dirty="0">
                <a:solidFill>
                  <a:srgbClr val="FF0000"/>
                </a:solidFill>
              </a:rPr>
              <a:t>睡觉 </a:t>
            </a:r>
            <a:r>
              <a:rPr lang="zh-TW" sz="2500" dirty="0"/>
              <a:t>⇒ 我</a:t>
            </a:r>
            <a:r>
              <a:rPr lang="zh-TW" sz="2500" dirty="0">
                <a:solidFill>
                  <a:srgbClr val="0070C0"/>
                </a:solidFill>
              </a:rPr>
              <a:t>躺</a:t>
            </a:r>
            <a:r>
              <a:rPr lang="zh-TW" sz="2500" dirty="0"/>
              <a:t>着</a:t>
            </a:r>
            <a:r>
              <a:rPr lang="zh-TW" sz="2500" dirty="0">
                <a:solidFill>
                  <a:srgbClr val="FF0000"/>
                </a:solidFill>
              </a:rPr>
              <a:t>睡觉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我</a:t>
            </a:r>
            <a:r>
              <a:rPr lang="zh-TW" sz="2500" dirty="0">
                <a:solidFill>
                  <a:srgbClr val="FF0000"/>
                </a:solidFill>
              </a:rPr>
              <a:t>洗澡</a:t>
            </a:r>
            <a:r>
              <a:rPr lang="zh-TW" sz="2500" dirty="0"/>
              <a:t> ⇒ 我</a:t>
            </a:r>
            <a:r>
              <a:rPr lang="zh-TW" sz="2500" dirty="0">
                <a:solidFill>
                  <a:srgbClr val="0070C0"/>
                </a:solidFill>
              </a:rPr>
              <a:t>站</a:t>
            </a:r>
            <a:r>
              <a:rPr lang="zh-TW" sz="2500" dirty="0"/>
              <a:t>着</a:t>
            </a:r>
            <a:r>
              <a:rPr lang="zh-TW" sz="2500" dirty="0">
                <a:solidFill>
                  <a:srgbClr val="FF0000"/>
                </a:solidFill>
              </a:rPr>
              <a:t>洗澡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我买东西 ⇒ 我拿着钱买东西</a:t>
            </a:r>
            <a:br>
              <a:rPr lang="zh-TW" sz="2500" dirty="0"/>
            </a:br>
            <a:r>
              <a:rPr lang="zh-TW" sz="2500" dirty="0"/>
              <a:t>我吃 ⇒ 我站着吃</a:t>
            </a:r>
            <a:br>
              <a:rPr lang="zh-TW" sz="2500" dirty="0"/>
            </a:br>
            <a:r>
              <a:rPr lang="zh-TW" sz="2500" dirty="0"/>
              <a:t>在日本，有些餐馆得站着吃饭。</a:t>
            </a:r>
            <a:br>
              <a:rPr lang="zh-TW" sz="2500" dirty="0"/>
            </a:br>
            <a:r>
              <a:rPr lang="zh-TW" sz="2500" dirty="0"/>
              <a:t/>
            </a:r>
            <a:br>
              <a:rPr lang="zh-TW" sz="2500" dirty="0"/>
            </a:b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6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被动bèidòng：被 / 叫 / 让 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57" name="Google Shape;357;p63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FF"/>
                </a:solidFill>
              </a:rPr>
              <a:t>他</a:t>
            </a:r>
            <a:r>
              <a:rPr lang="zh-TW" sz="2500" dirty="0"/>
              <a:t>打</a:t>
            </a:r>
            <a:r>
              <a:rPr lang="zh-TW" sz="2500" dirty="0">
                <a:solidFill>
                  <a:srgbClr val="FF0000"/>
                </a:solidFill>
              </a:rPr>
              <a:t>我</a:t>
            </a:r>
            <a:r>
              <a:rPr lang="zh-TW" sz="2500" dirty="0"/>
              <a:t>					</a:t>
            </a:r>
            <a:r>
              <a:rPr lang="zh-TW" sz="2500" dirty="0">
                <a:solidFill>
                  <a:srgbClr val="0000FF"/>
                </a:solidFill>
              </a:rPr>
              <a:t>A</a:t>
            </a:r>
            <a:r>
              <a:rPr lang="zh-TW" sz="2500" dirty="0"/>
              <a:t> + v. + </a:t>
            </a:r>
            <a:r>
              <a:rPr lang="zh-TW" sz="2500" dirty="0">
                <a:solidFill>
                  <a:srgbClr val="FF0000"/>
                </a:solidFill>
              </a:rPr>
              <a:t>B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>
                <a:solidFill>
                  <a:srgbClr val="FF0000"/>
                </a:solidFill>
              </a:rPr>
              <a:t>我</a:t>
            </a:r>
            <a:r>
              <a:rPr lang="zh-TW" sz="2500" dirty="0"/>
              <a:t>被</a:t>
            </a:r>
            <a:r>
              <a:rPr lang="zh-TW" sz="2500" dirty="0">
                <a:solidFill>
                  <a:srgbClr val="0000FF"/>
                </a:solidFill>
              </a:rPr>
              <a:t>他</a:t>
            </a:r>
            <a:r>
              <a:rPr lang="zh-TW" sz="2500" dirty="0"/>
              <a:t>打					</a:t>
            </a:r>
            <a:r>
              <a:rPr lang="zh-TW" sz="2500" dirty="0">
                <a:solidFill>
                  <a:srgbClr val="FF0000"/>
                </a:solidFill>
              </a:rPr>
              <a:t>B</a:t>
            </a:r>
            <a:r>
              <a:rPr lang="zh-TW" sz="2500" dirty="0"/>
              <a:t> +被</a:t>
            </a:r>
            <a:r>
              <a:rPr lang="zh-TW" sz="2500" dirty="0">
                <a:solidFill>
                  <a:srgbClr val="0000FF"/>
                </a:solidFill>
              </a:rPr>
              <a:t>A</a:t>
            </a:r>
            <a:r>
              <a:rPr lang="zh-TW" sz="2500" dirty="0"/>
              <a:t> + v.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FF"/>
                </a:solidFill>
              </a:rPr>
              <a:t>狗</a:t>
            </a:r>
            <a:r>
              <a:rPr lang="zh-TW" sz="2500" dirty="0"/>
              <a:t>吃了</a:t>
            </a:r>
            <a:r>
              <a:rPr lang="zh-TW" sz="2500" dirty="0">
                <a:solidFill>
                  <a:srgbClr val="FF0000"/>
                </a:solidFill>
              </a:rPr>
              <a:t>我的作业</a:t>
            </a:r>
            <a:r>
              <a:rPr lang="zh-TW" sz="2500" dirty="0"/>
              <a:t>	</a:t>
            </a:r>
            <a:r>
              <a:rPr lang="en-US" altLang="zh-TW" sz="2500" dirty="0" smtClean="0"/>
              <a:t>	</a:t>
            </a:r>
            <a:r>
              <a:rPr lang="zh-TW" sz="2500" dirty="0"/>
              <a:t>		</a:t>
            </a:r>
            <a:r>
              <a:rPr lang="zh-TW" sz="2500" dirty="0">
                <a:solidFill>
                  <a:srgbClr val="0000FF"/>
                </a:solidFill>
              </a:rPr>
              <a:t>A</a:t>
            </a:r>
            <a:r>
              <a:rPr lang="zh-TW" sz="2500" dirty="0"/>
              <a:t> + v. + </a:t>
            </a:r>
            <a:r>
              <a:rPr lang="zh-TW" sz="2500" dirty="0">
                <a:solidFill>
                  <a:srgbClr val="FF0000"/>
                </a:solidFill>
              </a:rPr>
              <a:t>B</a:t>
            </a:r>
            <a:r>
              <a:rPr lang="zh-TW" sz="2500" dirty="0"/>
              <a:t> </a:t>
            </a:r>
            <a:br>
              <a:rPr lang="zh-TW" sz="2500" dirty="0"/>
            </a:br>
            <a:r>
              <a:rPr lang="zh-TW" sz="2500" dirty="0">
                <a:solidFill>
                  <a:srgbClr val="FF0000"/>
                </a:solidFill>
              </a:rPr>
              <a:t>我的作业</a:t>
            </a:r>
            <a:r>
              <a:rPr lang="zh-TW" sz="2500" dirty="0"/>
              <a:t>被</a:t>
            </a:r>
            <a:r>
              <a:rPr lang="zh-TW" sz="2500" dirty="0">
                <a:solidFill>
                  <a:srgbClr val="0000FF"/>
                </a:solidFill>
              </a:rPr>
              <a:t>狗</a:t>
            </a:r>
            <a:r>
              <a:rPr lang="zh-TW" sz="2500" dirty="0"/>
              <a:t>吃了		</a:t>
            </a:r>
            <a:r>
              <a:rPr lang="en-US" altLang="zh-TW" sz="2500" dirty="0" smtClean="0"/>
              <a:t>		</a:t>
            </a:r>
            <a:r>
              <a:rPr lang="zh-TW" sz="2500" dirty="0" smtClean="0">
                <a:solidFill>
                  <a:srgbClr val="FF0000"/>
                </a:solidFill>
              </a:rPr>
              <a:t>B</a:t>
            </a:r>
            <a:r>
              <a:rPr lang="zh-TW" sz="2500" dirty="0" smtClean="0"/>
              <a:t> </a:t>
            </a:r>
            <a:r>
              <a:rPr lang="zh-TW" sz="2500" dirty="0"/>
              <a:t>+被</a:t>
            </a:r>
            <a:r>
              <a:rPr lang="zh-TW" sz="2500" dirty="0">
                <a:solidFill>
                  <a:srgbClr val="0000FF"/>
                </a:solidFill>
              </a:rPr>
              <a:t>A </a:t>
            </a:r>
            <a:r>
              <a:rPr lang="zh-TW" sz="2500" dirty="0"/>
              <a:t>+ v.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老师把椅子拿出教室去。</a:t>
            </a:r>
            <a:br>
              <a:rPr lang="zh-TW" sz="2500" dirty="0"/>
            </a:br>
            <a:r>
              <a:rPr lang="zh-TW" sz="2500" dirty="0"/>
              <a:t>椅子被老师拿出教室去。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>我刚刚被球打到了，痛死了。</a:t>
            </a:r>
            <a:endParaRPr sz="2500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p64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被动bèidòng：被 / 叫 / 让 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63" name="Google Shape;363;p64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FF"/>
                </a:solidFill>
              </a:rPr>
              <a:t>????</a:t>
            </a:r>
            <a:r>
              <a:rPr lang="zh-TW" sz="2500" dirty="0"/>
              <a:t>打</a:t>
            </a:r>
            <a:r>
              <a:rPr lang="zh-TW" sz="2500" dirty="0">
                <a:solidFill>
                  <a:srgbClr val="FF0000"/>
                </a:solidFill>
              </a:rPr>
              <a:t>我</a:t>
            </a:r>
            <a:r>
              <a:rPr lang="zh-TW" sz="2500" dirty="0"/>
              <a:t>					</a:t>
            </a:r>
            <a:r>
              <a:rPr lang="zh-TW" sz="2500" dirty="0">
                <a:solidFill>
                  <a:srgbClr val="0000FF"/>
                </a:solidFill>
              </a:rPr>
              <a:t>A</a:t>
            </a:r>
            <a:r>
              <a:rPr lang="zh-TW" sz="2500" dirty="0"/>
              <a:t> + v. + </a:t>
            </a:r>
            <a:r>
              <a:rPr lang="zh-TW" sz="2500" dirty="0">
                <a:solidFill>
                  <a:srgbClr val="FF0000"/>
                </a:solidFill>
              </a:rPr>
              <a:t>B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>
                <a:solidFill>
                  <a:srgbClr val="FF0000"/>
                </a:solidFill>
              </a:rPr>
              <a:t>我</a:t>
            </a:r>
            <a:r>
              <a:rPr lang="zh-TW" sz="2500" dirty="0"/>
              <a:t>被打了					</a:t>
            </a:r>
            <a:r>
              <a:rPr lang="zh-TW" sz="2500" b="1" dirty="0">
                <a:solidFill>
                  <a:srgbClr val="FF0000"/>
                </a:solidFill>
              </a:rPr>
              <a:t>B</a:t>
            </a:r>
            <a:r>
              <a:rPr lang="zh-TW" sz="2500" b="1" dirty="0"/>
              <a:t> +被 + v.</a:t>
            </a:r>
            <a:endParaRPr sz="2500" b="1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>
                <a:solidFill>
                  <a:srgbClr val="0000FF"/>
                </a:solidFill>
              </a:rPr>
              <a:t>????</a:t>
            </a:r>
            <a:r>
              <a:rPr lang="zh-TW" sz="2500" dirty="0"/>
              <a:t>吃了</a:t>
            </a:r>
            <a:r>
              <a:rPr lang="zh-TW" sz="2500" dirty="0">
                <a:solidFill>
                  <a:srgbClr val="FF0000"/>
                </a:solidFill>
              </a:rPr>
              <a:t>我的作业</a:t>
            </a:r>
            <a:r>
              <a:rPr lang="zh-TW" sz="2500" dirty="0"/>
              <a:t>		</a:t>
            </a:r>
            <a:r>
              <a:rPr lang="en-US" altLang="zh-TW" sz="2500" dirty="0" smtClean="0"/>
              <a:t>		</a:t>
            </a:r>
            <a:r>
              <a:rPr lang="zh-TW" sz="2500" dirty="0" smtClean="0">
                <a:solidFill>
                  <a:srgbClr val="0000FF"/>
                </a:solidFill>
              </a:rPr>
              <a:t>A</a:t>
            </a:r>
            <a:r>
              <a:rPr lang="zh-TW" sz="2500" dirty="0" smtClean="0"/>
              <a:t> </a:t>
            </a:r>
            <a:r>
              <a:rPr lang="zh-TW" sz="2500" dirty="0"/>
              <a:t>+ v. + </a:t>
            </a:r>
            <a:r>
              <a:rPr lang="zh-TW" sz="2500" dirty="0">
                <a:solidFill>
                  <a:srgbClr val="FF0000"/>
                </a:solidFill>
              </a:rPr>
              <a:t>B</a:t>
            </a:r>
            <a:r>
              <a:rPr lang="zh-TW" sz="2500" dirty="0"/>
              <a:t> </a:t>
            </a:r>
            <a:br>
              <a:rPr lang="zh-TW" sz="2500" dirty="0"/>
            </a:br>
            <a:r>
              <a:rPr lang="zh-TW" sz="2500" dirty="0">
                <a:solidFill>
                  <a:srgbClr val="FF0000"/>
                </a:solidFill>
              </a:rPr>
              <a:t>我的作业</a:t>
            </a:r>
            <a:r>
              <a:rPr lang="zh-TW" sz="2500" dirty="0"/>
              <a:t>被吃了			</a:t>
            </a:r>
            <a:r>
              <a:rPr lang="en-US" altLang="zh-TW" sz="2500" dirty="0" smtClean="0"/>
              <a:t>	</a:t>
            </a:r>
            <a:r>
              <a:rPr lang="zh-TW" sz="2500" b="1" dirty="0" smtClean="0">
                <a:solidFill>
                  <a:srgbClr val="FF0000"/>
                </a:solidFill>
              </a:rPr>
              <a:t>B</a:t>
            </a:r>
            <a:r>
              <a:rPr lang="zh-TW" sz="2500" b="1" dirty="0" smtClean="0"/>
              <a:t> </a:t>
            </a:r>
            <a:r>
              <a:rPr lang="zh-TW" sz="2500" b="1" dirty="0"/>
              <a:t>+被</a:t>
            </a:r>
            <a:r>
              <a:rPr lang="zh-TW" sz="2500" b="1" dirty="0">
                <a:solidFill>
                  <a:srgbClr val="0000FF"/>
                </a:solidFill>
              </a:rPr>
              <a:t> </a:t>
            </a:r>
            <a:r>
              <a:rPr lang="zh-TW" sz="2500" b="1" dirty="0"/>
              <a:t>+ v.</a:t>
            </a:r>
            <a:endParaRPr sz="2500" b="1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 dirty="0"/>
              <a:t>我的信用卡被人拿走了。</a:t>
            </a:r>
            <a:br>
              <a:rPr lang="zh-TW" sz="2500" dirty="0"/>
            </a:br>
            <a:r>
              <a:rPr lang="zh-TW" sz="2500" dirty="0"/>
              <a:t>我的信用卡被拿走了。</a:t>
            </a:r>
            <a:br>
              <a:rPr lang="zh-TW" sz="2500" dirty="0"/>
            </a:br>
            <a:r>
              <a:rPr lang="zh-TW" sz="2500" dirty="0"/>
              <a:t>我的信用卡被谁拿走了？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65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补充生词&amp;文化亮点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" name="Google Shape;373;p66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运动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74" name="Google Shape;374;p66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Q：你平常会做什么运动？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>慢跑 or 跑步</a:t>
            </a:r>
            <a:br>
              <a:rPr lang="zh-TW" sz="2500" dirty="0"/>
            </a:br>
            <a:r>
              <a:rPr lang="zh-TW" sz="2500" dirty="0"/>
              <a:t>游泳</a:t>
            </a:r>
            <a:br>
              <a:rPr lang="zh-TW" sz="2500" dirty="0"/>
            </a:br>
            <a:r>
              <a:rPr lang="zh-TW" sz="2500" dirty="0"/>
              <a:t>打球（打篮球、打网球、打棒球、打乒乓球/桌球...）</a:t>
            </a:r>
            <a:br>
              <a:rPr lang="zh-TW" sz="2500" dirty="0"/>
            </a:br>
            <a:r>
              <a:rPr lang="zh-TW" sz="2500" dirty="0"/>
              <a:t>踢足球</a:t>
            </a:r>
            <a:br>
              <a:rPr lang="zh-TW" sz="2500" dirty="0"/>
            </a:br>
            <a:r>
              <a:rPr lang="zh-TW" altLang="en-US" sz="2500" dirty="0"/>
              <a:t>做</a:t>
            </a:r>
            <a:r>
              <a:rPr lang="zh-TW" sz="2500" dirty="0" smtClean="0"/>
              <a:t>瑜伽</a:t>
            </a:r>
            <a:r>
              <a:rPr lang="zh-TW" sz="2500" dirty="0"/>
              <a:t/>
            </a:r>
            <a:br>
              <a:rPr lang="zh-TW" sz="2500" dirty="0"/>
            </a:br>
            <a:r>
              <a:rPr lang="zh-TW" sz="2500" dirty="0"/>
              <a:t>打太极拳</a:t>
            </a:r>
            <a:br>
              <a:rPr lang="zh-TW" sz="2500" dirty="0"/>
            </a:br>
            <a:r>
              <a:rPr lang="zh-TW" sz="2500" dirty="0"/>
              <a:t>......</a:t>
            </a:r>
            <a:endParaRPr sz="2500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67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运动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80" name="Google Shape;380;p67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 dirty="0"/>
              <a:t>Q：你觉得走路是运动吗？为什么？</a:t>
            </a: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sz="2500" dirty="0"/>
              <a:t>Q：你觉得打扫是运动吗？为什么？</a:t>
            </a:r>
            <a:endParaRPr sz="2500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68"/>
          <p:cNvSpPr txBox="1">
            <a:spLocks noGrp="1"/>
          </p:cNvSpPr>
          <p:nvPr>
            <p:ph type="title"/>
          </p:nvPr>
        </p:nvSpPr>
        <p:spPr>
          <a:xfrm>
            <a:off x="729450" y="1322450"/>
            <a:ext cx="7688400" cy="151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/>
              <a:t>作业</a:t>
            </a:r>
            <a:endParaRPr sz="27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Google Shape;390;p6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作业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1" name="Google Shape;391;p69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500"/>
              <a:t>在IS下载L18_HW，写完，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500"/>
              <a:t>然后在4月25日星期一交给老师。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9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胖 adj. / fat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55" name="Google Shape;155;p29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900"/>
              <a:t>高　矮ǎi　胖pàng　瘦shòu</a:t>
            </a:r>
            <a:endParaRPr sz="29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900"/>
              <a:t>大　小　长　短duǎn</a:t>
            </a:r>
            <a:endParaRPr sz="29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r>
              <a:rPr lang="zh-TW" sz="2900"/>
              <a:t>Ｑ：电视里的人，你觉得谁最胖？</a:t>
            </a:r>
            <a:br>
              <a:rPr lang="zh-TW" sz="2900"/>
            </a:br>
            <a:r>
              <a:rPr lang="zh-TW" sz="2900"/>
              <a:t>Ｑ：在网上很有名的人，你觉得谁最矮？</a:t>
            </a:r>
            <a:endParaRPr sz="29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30"/>
          <p:cNvSpPr txBox="1">
            <a:spLocks noGrp="1"/>
          </p:cNvSpPr>
          <p:nvPr>
            <p:ph type="title"/>
          </p:nvPr>
        </p:nvSpPr>
        <p:spPr>
          <a:xfrm>
            <a:off x="674250" y="11856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Lato"/>
                <a:ea typeface="Lato"/>
                <a:cs typeface="Lato"/>
                <a:sym typeface="Lato"/>
              </a:rPr>
              <a:t>怕 v. / to fear; to be afraid of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1" name="Google Shape;161;p30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・怕＋N.</a:t>
            </a:r>
            <a:br>
              <a:rPr lang="zh-TW" sz="24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我怕狗 / 猫 / 老鼠 / 〇老师。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・怕＋V.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我怕过敏 / 考试 / 打针 / 下雨。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・怕＋adj.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400" dirty="0">
                <a:latin typeface="Arial"/>
                <a:ea typeface="Arial"/>
                <a:cs typeface="Arial"/>
                <a:sym typeface="Arial"/>
              </a:rPr>
              <a:t>我怕辣 / 酸 / 热 / 冷 / 吵</a:t>
            </a:r>
            <a:r>
              <a:rPr lang="zh-TW" sz="2400" dirty="0" smtClean="0">
                <a:latin typeface="Arial"/>
                <a:ea typeface="Arial"/>
                <a:cs typeface="Arial"/>
                <a:sym typeface="Arial"/>
              </a:rPr>
              <a:t>。</a:t>
            </a:r>
            <a:r>
              <a:rPr lang="en-US" altLang="zh-TW" sz="2400" dirty="0" smtClean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altLang="zh-TW" sz="2400" dirty="0" smtClean="0">
                <a:latin typeface="Arial"/>
                <a:ea typeface="Arial"/>
                <a:cs typeface="Arial"/>
                <a:sym typeface="Arial"/>
              </a:rPr>
            </a:br>
            <a:r>
              <a:rPr lang="en-US" altLang="zh-TW" sz="2400" dirty="0" smtClean="0">
                <a:latin typeface="Arial"/>
                <a:ea typeface="Arial"/>
                <a:cs typeface="Arial"/>
                <a:sym typeface="Arial"/>
              </a:rPr>
              <a:t>Q</a:t>
            </a:r>
            <a:r>
              <a:rPr lang="zh-TW" altLang="en-US" sz="2400" dirty="0" smtClean="0">
                <a:latin typeface="Arial"/>
                <a:ea typeface="Arial"/>
                <a:cs typeface="Arial"/>
                <a:sym typeface="Arial"/>
              </a:rPr>
              <a:t>：你怕什么？你怕谁？为什么？</a:t>
            </a:r>
            <a:endParaRPr sz="2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31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简单 adj. / </a:t>
            </a:r>
            <a:r>
              <a:rPr lang="zh-TW" sz="30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simple</a:t>
            </a:r>
            <a:r>
              <a:rPr lang="en-US" altLang="zh-TW" sz="30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; easy</a:t>
            </a:r>
            <a:r>
              <a:rPr lang="zh-TW" sz="3000" b="0" dirty="0" smtClean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67" name="Google Shape;167;p31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出</a:t>
            </a:r>
            <a:r>
              <a:rPr lang="zh-TW" altLang="en-US" sz="3000" dirty="0">
                <a:latin typeface="Arial"/>
                <a:ea typeface="Arial"/>
                <a:cs typeface="Arial"/>
                <a:sym typeface="Arial"/>
              </a:rPr>
              <a:t>门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跑步是最简单的运动。</a:t>
            </a:r>
            <a:endParaRPr lang="en-US" altLang="zh-TW" sz="3000" dirty="0" smtClean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做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饭太简单了。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期末考试很简单，别怕。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Q：你觉得笔试和口试，哪一个比较简单？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Q：你觉得中文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的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听</a:t>
            </a:r>
            <a:r>
              <a:rPr lang="en-US" altLang="zh-TW" sz="3000" dirty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说</a:t>
            </a:r>
            <a:r>
              <a:rPr lang="en-US" altLang="zh-TW" sz="3000" dirty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读</a:t>
            </a:r>
            <a:r>
              <a:rPr lang="en-US" altLang="zh-TW" sz="3000" dirty="0">
                <a:latin typeface="Arial"/>
                <a:ea typeface="Arial"/>
                <a:cs typeface="Arial"/>
                <a:sym typeface="Arial"/>
              </a:rPr>
              <a:t>.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写</a:t>
            </a:r>
            <a:r>
              <a:rPr lang="en-US" altLang="zh-TW" sz="3000" dirty="0" smtClean="0">
                <a:latin typeface="Arial"/>
                <a:ea typeface="Arial"/>
                <a:cs typeface="Arial"/>
                <a:sym typeface="Arial"/>
              </a:rPr>
              <a:t>”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，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哪一个最简单？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2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跑步 vo / to jog</a:t>
            </a: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 dirty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3" name="Google Shape;173;p32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他每天都从学校跑步回宿舍。</a:t>
            </a:r>
            <a:br>
              <a:rPr lang="zh-TW" sz="3000" dirty="0">
                <a:latin typeface="Arial"/>
                <a:ea typeface="Arial"/>
                <a:cs typeface="Arial"/>
                <a:sym typeface="Arial"/>
              </a:rPr>
            </a:b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他跑步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跑</a:t>
            </a:r>
            <a:r>
              <a:rPr lang="zh-TW" altLang="en-US" sz="3000" dirty="0" smtClean="0">
                <a:latin typeface="Arial"/>
                <a:ea typeface="Arial"/>
                <a:cs typeface="Arial"/>
                <a:sym typeface="Arial"/>
              </a:rPr>
              <a:t>得</a:t>
            </a:r>
            <a:r>
              <a:rPr lang="zh-TW" sz="3000" dirty="0" smtClean="0">
                <a:latin typeface="Arial"/>
                <a:ea typeface="Arial"/>
                <a:cs typeface="Arial"/>
                <a:sym typeface="Arial"/>
              </a:rPr>
              <a:t>非常</a:t>
            </a: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快。他跑步跑得比马还要快。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你要跑步去哪里？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你要去哪里跑步？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>
                <a:latin typeface="Arial"/>
                <a:ea typeface="Arial"/>
                <a:cs typeface="Arial"/>
                <a:sym typeface="Arial"/>
              </a:rPr>
              <a:t>Q：你喜欢跑步吗？</a:t>
            </a: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500" dirty="0"/>
          </a:p>
          <a:p>
            <a:pPr marL="0" lvl="0" indent="0" algn="l" rtl="0">
              <a:lnSpc>
                <a:spcPct val="95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sz="25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3"/>
          <p:cNvSpPr txBox="1">
            <a:spLocks noGrp="1"/>
          </p:cNvSpPr>
          <p:nvPr>
            <p:ph type="title"/>
          </p:nvPr>
        </p:nvSpPr>
        <p:spPr>
          <a:xfrm>
            <a:off x="727650" y="1176700"/>
            <a:ext cx="7688700" cy="53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b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跑 v. / to run</a:t>
            </a: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0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79" name="Google Shape;179;p33"/>
          <p:cNvSpPr txBox="1">
            <a:spLocks noGrp="1"/>
          </p:cNvSpPr>
          <p:nvPr>
            <p:ph type="body" idx="1"/>
          </p:nvPr>
        </p:nvSpPr>
        <p:spPr>
          <a:xfrm>
            <a:off x="729450" y="1853850"/>
            <a:ext cx="8200800" cy="2456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他跑进去厕所。 / 他跑进厕所去。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他从教室跑出来。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他跑上去找李老师。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我跑下去找杜主任zhǔrèn。</a:t>
            </a:r>
            <a:endParaRPr sz="300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>
                <a:latin typeface="Arial"/>
                <a:ea typeface="Arial"/>
                <a:cs typeface="Arial"/>
                <a:sym typeface="Arial"/>
              </a:rPr>
              <a:t>你跑下来做什么？</a:t>
            </a:r>
            <a:endParaRPr sz="2500"/>
          </a:p>
          <a:p>
            <a:pPr marL="0" lvl="0" indent="0" algn="l" rtl="0">
              <a:lnSpc>
                <a:spcPct val="95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Streamline">
      <a:dk1>
        <a:srgbClr val="1A9988"/>
      </a:dk1>
      <a:lt1>
        <a:srgbClr val="FFFFFF"/>
      </a:lt1>
      <a:dk2>
        <a:srgbClr val="1A1A1A"/>
      </a:dk2>
      <a:lt2>
        <a:srgbClr val="E9EDEE"/>
      </a:lt2>
      <a:accent1>
        <a:srgbClr val="595959"/>
      </a:accent1>
      <a:accent2>
        <a:srgbClr val="6AA4C8"/>
      </a:accent2>
      <a:accent3>
        <a:srgbClr val="EB5600"/>
      </a:accent3>
      <a:accent4>
        <a:srgbClr val="A2FFE8"/>
      </a:accent4>
      <a:accent5>
        <a:srgbClr val="1C3678"/>
      </a:accent5>
      <a:accent6>
        <a:srgbClr val="FFB8A2"/>
      </a:accent6>
      <a:hlink>
        <a:srgbClr val="1C3678"/>
      </a:hlink>
      <a:folHlink>
        <a:srgbClr val="1C367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2998</TotalTime>
  <Words>1734</Words>
  <Application>Microsoft Office PowerPoint</Application>
  <PresentationFormat>如螢幕大小 (16:9)</PresentationFormat>
  <Paragraphs>232</Paragraphs>
  <Slides>47</Slides>
  <Notes>46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47</vt:i4>
      </vt:variant>
    </vt:vector>
  </HeadingPairs>
  <TitlesOfParts>
    <vt:vector size="51" baseType="lpstr">
      <vt:lpstr>Raleway</vt:lpstr>
      <vt:lpstr>Lato</vt:lpstr>
      <vt:lpstr>Arial</vt:lpstr>
      <vt:lpstr>Streamline</vt:lpstr>
      <vt:lpstr>MU  2022 Spring  KSCA007 Chinese II Class </vt:lpstr>
      <vt:lpstr>生词</vt:lpstr>
      <vt:lpstr>当 v.</vt:lpstr>
      <vt:lpstr>当然 adv. / of course </vt:lpstr>
      <vt:lpstr>胖 adj. / fat </vt:lpstr>
      <vt:lpstr>怕 v. / to fear; to be afraid of </vt:lpstr>
      <vt:lpstr>简单 adj. / simple; easy  </vt:lpstr>
      <vt:lpstr>跑步 vo / to jog </vt:lpstr>
      <vt:lpstr>跑 v. / to run </vt:lpstr>
      <vt:lpstr>球类lèi运动 </vt:lpstr>
      <vt:lpstr>拍 </vt:lpstr>
      <vt:lpstr>危险 adj. / dangerous </vt:lpstr>
      <vt:lpstr>淹死</vt:lpstr>
      <vt:lpstr>愿意 av / to be willing </vt:lpstr>
      <vt:lpstr>语法</vt:lpstr>
      <vt:lpstr>Time + 没 + V. + (了) </vt:lpstr>
      <vt:lpstr>好 / 难 + V. </vt:lpstr>
      <vt:lpstr>好 / 难 + V. </vt:lpstr>
      <vt:lpstr>好 / 难 + V. </vt:lpstr>
      <vt:lpstr>V. 下去：continuation </vt:lpstr>
      <vt:lpstr>V. 下去：continuation 还是 趋向补语？ </vt:lpstr>
      <vt:lpstr>V. 下去 </vt:lpstr>
      <vt:lpstr>生词 </vt:lpstr>
      <vt:lpstr>上大学 vo. / to attend university </vt:lpstr>
      <vt:lpstr>为了 prep. / for the sake of </vt:lpstr>
      <vt:lpstr>提高 v. / to improve; to raise; to heighten </vt:lpstr>
      <vt:lpstr>水平 n. / level; standard/ </vt:lpstr>
      <vt:lpstr>比赛  </vt:lpstr>
      <vt:lpstr>国际 adj. / international </vt:lpstr>
      <vt:lpstr>美式 adj. / American-style </vt:lpstr>
      <vt:lpstr>应该 mv. / should; ought to </vt:lpstr>
      <vt:lpstr>抱 v. / to hold or carry in the arms </vt:lpstr>
      <vt:lpstr>压 v. / to press; to hold down </vt:lpstr>
      <vt:lpstr>担心 vo.; v. </vt:lpstr>
      <vt:lpstr>棒 adj. / fantastic; super </vt:lpstr>
      <vt:lpstr>半天 half a day; a long time </vt:lpstr>
      <vt:lpstr>语法</vt:lpstr>
      <vt:lpstr>Duration of action</vt:lpstr>
      <vt:lpstr>Duration of action</vt:lpstr>
      <vt:lpstr>着 </vt:lpstr>
      <vt:lpstr>被动bèidòng：被 / 叫 / 让  </vt:lpstr>
      <vt:lpstr>被动bèidòng：被 / 叫 / 让  </vt:lpstr>
      <vt:lpstr>补充生词&amp;文化亮点</vt:lpstr>
      <vt:lpstr>运动 </vt:lpstr>
      <vt:lpstr>运动 </vt:lpstr>
      <vt:lpstr>作业 </vt:lpstr>
      <vt:lpstr>作业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  2022 Spring  KSCA007 Chinese II Class </dc:title>
  <cp:lastModifiedBy>Surface</cp:lastModifiedBy>
  <cp:revision>22</cp:revision>
  <dcterms:modified xsi:type="dcterms:W3CDTF">2022-04-13T14:49:28Z</dcterms:modified>
</cp:coreProperties>
</file>