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5"/>
  </p:notesMasterIdLst>
  <p:sldIdLst>
    <p:sldId id="256" r:id="rId2"/>
    <p:sldId id="258" r:id="rId3"/>
    <p:sldId id="259" r:id="rId4"/>
    <p:sldId id="272" r:id="rId5"/>
    <p:sldId id="271" r:id="rId6"/>
    <p:sldId id="270" r:id="rId7"/>
    <p:sldId id="264" r:id="rId8"/>
    <p:sldId id="265" r:id="rId9"/>
    <p:sldId id="273" r:id="rId10"/>
    <p:sldId id="261" r:id="rId11"/>
    <p:sldId id="267" r:id="rId12"/>
    <p:sldId id="266" r:id="rId13"/>
    <p:sldId id="268" r:id="rId14"/>
  </p:sldIdLst>
  <p:sldSz cx="9144000" cy="5143500" type="screen16x9"/>
  <p:notesSz cx="6858000" cy="9144000"/>
  <p:embeddedFontLst>
    <p:embeddedFont>
      <p:font typeface="Lato" panose="02020500000000000000" charset="0"/>
      <p:regular r:id="rId16"/>
      <p:bold r:id="rId17"/>
      <p:italic r:id="rId18"/>
      <p:boldItalic r:id="rId19"/>
    </p:embeddedFont>
    <p:embeddedFont>
      <p:font typeface="Raleway" panose="02020500000000000000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8BDD1-857C-4ACD-BE18-5404AE8C41F8}">
  <a:tblStyle styleId="{3658BDD1-857C-4ACD-BE18-5404AE8C41F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694de845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694de845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6ae151a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26ae151a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6ae151a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26ae151a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1551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share/msrk-chinese-ii-w2-2/3c9e9683-1d8d-48f0-9fc0-b3c1c8453427" TargetMode="External"/><Relationship Id="rId2" Type="http://schemas.openxmlformats.org/officeDocument/2006/relationships/hyperlink" Target="https://create.kahoot.it/share/msrk-chinese-ii-w2-1/9d1b9df1-cd06-444c-9bfa-76549c0b7309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reate.kahoot.it/share/msrk-chinese-ii-w2-3/1912f0d1-abd0-4a92-beca-f6afec73905b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google.com/omo-zwjd-jf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9G77nv" TargetMode="External"/><Relationship Id="rId2" Type="http://schemas.openxmlformats.org/officeDocument/2006/relationships/hyperlink" Target="https://docs.google.com/spreadsheets/d/1lmEn_FAxvThausOWzbxiYuKa8wmggLH8XimTKW19IVE/edit?usp=sharin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 smtClean="0"/>
              <a:t>2022年5月</a:t>
            </a:r>
            <a:r>
              <a:rPr lang="en-US" altLang="zh-TW" sz="2000" dirty="0" smtClean="0"/>
              <a:t>16</a:t>
            </a:r>
            <a:r>
              <a:rPr lang="zh-TW" sz="2000" dirty="0" smtClean="0"/>
              <a:t>日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复习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KAHOOT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zh-TW" sz="3200" dirty="0" smtClean="0"/>
              <a:t>KAHOOT~</a:t>
            </a:r>
          </a:p>
          <a:p>
            <a:r>
              <a:rPr lang="en-US" altLang="zh-TW" sz="3200" dirty="0" smtClean="0">
                <a:hlinkClick r:id="rId2"/>
              </a:rPr>
              <a:t>4</a:t>
            </a:r>
            <a:endParaRPr lang="en-US" altLang="zh-TW" sz="3200" dirty="0" smtClean="0"/>
          </a:p>
          <a:p>
            <a:r>
              <a:rPr lang="en-US" altLang="zh-TW" sz="3200" dirty="0" smtClean="0">
                <a:hlinkClick r:id="rId3"/>
              </a:rPr>
              <a:t>5</a:t>
            </a:r>
            <a:endParaRPr lang="en-US" altLang="zh-TW" sz="3200" dirty="0" smtClean="0"/>
          </a:p>
          <a:p>
            <a:r>
              <a:rPr lang="en-US" altLang="zh-TW" sz="3200" dirty="0" smtClean="0">
                <a:hlinkClick r:id="rId4"/>
              </a:rPr>
              <a:t>6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872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作业</a:t>
            </a:r>
          </a:p>
        </p:txBody>
      </p:sp>
    </p:spTree>
    <p:extLst>
      <p:ext uri="{BB962C8B-B14F-4D97-AF65-F5344CB8AC3E}">
        <p14:creationId xmlns:p14="http://schemas.microsoft.com/office/powerpoint/2010/main" val="178221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作业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>
              <a:buNone/>
            </a:pPr>
            <a:r>
              <a:rPr lang="zh-TW" altLang="en-US" sz="2400" dirty="0" smtClean="0"/>
              <a:t>没有作业了。</a:t>
            </a:r>
            <a:endParaRPr lang="en-US" altLang="zh-TW" sz="2400" dirty="0" smtClean="0"/>
          </a:p>
          <a:p>
            <a:pPr marL="146050" indent="0">
              <a:buNone/>
            </a:pPr>
            <a:r>
              <a:rPr lang="zh-TW" altLang="en-US" sz="2400" dirty="0" smtClean="0"/>
              <a:t>祝</a:t>
            </a:r>
            <a:r>
              <a:rPr lang="zh-TW" altLang="en-US" sz="2400" dirty="0" smtClean="0"/>
              <a:t>大家考试顺利，高分通过</a:t>
            </a:r>
            <a:r>
              <a:rPr lang="zh-TW" altLang="en-US" sz="2400" dirty="0"/>
              <a:t>！</a:t>
            </a:r>
            <a:endParaRPr lang="en-US" altLang="zh-TW" sz="2400" dirty="0" smtClean="0"/>
          </a:p>
          <a:p>
            <a:pPr marL="146050" indent="0"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04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688600" y="498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上课时间</a:t>
            </a:r>
            <a:endParaRPr/>
          </a:p>
        </p:txBody>
      </p:sp>
      <p:sp>
        <p:nvSpPr>
          <p:cNvPr id="145" name="Google Shape;145;p27"/>
          <p:cNvSpPr txBox="1">
            <a:spLocks noGrp="1"/>
          </p:cNvSpPr>
          <p:nvPr>
            <p:ph type="body" idx="1"/>
          </p:nvPr>
        </p:nvSpPr>
        <p:spPr>
          <a:xfrm>
            <a:off x="729450" y="1920500"/>
            <a:ext cx="7688700" cy="24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100"/>
              <a:t> </a:t>
            </a:r>
            <a:endParaRPr sz="2100"/>
          </a:p>
        </p:txBody>
      </p:sp>
      <p:graphicFrame>
        <p:nvGraphicFramePr>
          <p:cNvPr id="146" name="Google Shape;146;p27"/>
          <p:cNvGraphicFramePr/>
          <p:nvPr/>
        </p:nvGraphicFramePr>
        <p:xfrm>
          <a:off x="408113" y="760725"/>
          <a:ext cx="8546125" cy="1341070"/>
        </p:xfrm>
        <a:graphic>
          <a:graphicData uri="http://schemas.openxmlformats.org/drawingml/2006/table">
            <a:tbl>
              <a:tblPr>
                <a:noFill/>
                <a:tableStyleId>{3658BDD1-857C-4ACD-BE18-5404AE8C41F8}</a:tableStyleId>
              </a:tblPr>
              <a:tblGrid>
                <a:gridCol w="17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5月2日(一)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5月3日(二)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5月4日(三)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5月5日(四)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5月5日(五)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Drill2 不上课</a:t>
                      </a:r>
                      <a:r>
                        <a:rPr lang="zh-TW" sz="1600"/>
                        <a:t/>
                      </a:r>
                      <a:br>
                        <a:rPr lang="zh-TW" sz="1600"/>
                      </a:br>
                      <a:r>
                        <a:rPr lang="zh-TW" sz="1600"/>
                        <a:t>17:00 B1.206</a:t>
                      </a:r>
                      <a:br>
                        <a:rPr lang="zh-TW" sz="1600"/>
                      </a:br>
                      <a:r>
                        <a:rPr lang="zh-TW" sz="1600"/>
                        <a:t>欢送会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0000FF"/>
                          </a:solidFill>
                        </a:rPr>
                        <a:t>Drill2 上课</a:t>
                      </a:r>
                      <a:endParaRPr sz="160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7" name="Google Shape;147;p27"/>
          <p:cNvGraphicFramePr/>
          <p:nvPr>
            <p:extLst>
              <p:ext uri="{D42A27DB-BD31-4B8C-83A1-F6EECF244321}">
                <p14:modId xmlns:p14="http://schemas.microsoft.com/office/powerpoint/2010/main" val="2203457275"/>
              </p:ext>
            </p:extLst>
          </p:nvPr>
        </p:nvGraphicFramePr>
        <p:xfrm>
          <a:off x="408125" y="2252775"/>
          <a:ext cx="8546125" cy="1341070"/>
        </p:xfrm>
        <a:graphic>
          <a:graphicData uri="http://schemas.openxmlformats.org/drawingml/2006/table">
            <a:tbl>
              <a:tblPr>
                <a:noFill/>
                <a:tableStyleId>{3658BDD1-857C-4ACD-BE18-5404AE8C41F8}</a:tableStyleId>
              </a:tblPr>
              <a:tblGrid>
                <a:gridCol w="17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5月9日(一)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5月10日(二)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5月11日(三)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5月12日(四)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5月13日(五)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Chinese2 上课</a:t>
                      </a:r>
                      <a:br>
                        <a:rPr lang="zh-TW" sz="1600" dirty="0"/>
                      </a:b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B2.24</a:t>
                      </a:r>
                      <a:endParaRPr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Chinese2 不上课</a:t>
                      </a:r>
                      <a:endParaRPr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Chinese2 不上课</a:t>
                      </a:r>
                      <a:r>
                        <a:rPr lang="zh-TW" sz="1600" dirty="0"/>
                        <a:t/>
                      </a:r>
                      <a:br>
                        <a:rPr lang="zh-TW" sz="1600" dirty="0"/>
                      </a:br>
                      <a:r>
                        <a:rPr lang="zh-TW" sz="1600" dirty="0"/>
                        <a:t>16:00-17</a:t>
                      </a:r>
                      <a:r>
                        <a:rPr lang="zh-TW" sz="1600" dirty="0" smtClean="0"/>
                        <a:t>:</a:t>
                      </a:r>
                      <a:r>
                        <a:rPr lang="en-US" altLang="zh-TW" sz="1600" dirty="0" smtClean="0"/>
                        <a:t>4</a:t>
                      </a:r>
                      <a:r>
                        <a:rPr lang="zh-TW" sz="1600" dirty="0" smtClean="0"/>
                        <a:t>0</a:t>
                      </a:r>
                      <a:r>
                        <a:rPr lang="zh-TW" sz="1600" dirty="0"/>
                        <a:t/>
                      </a:r>
                      <a:br>
                        <a:rPr lang="zh-TW" sz="1600" dirty="0"/>
                      </a:br>
                      <a:r>
                        <a:rPr lang="zh-TW" sz="1600" dirty="0"/>
                        <a:t>演</a:t>
                      </a:r>
                      <a:r>
                        <a:rPr lang="zh-TW" sz="1600" dirty="0" smtClean="0"/>
                        <a:t>讲</a:t>
                      </a:r>
                      <a:r>
                        <a:rPr lang="zh-TW" altLang="en-US" sz="1600" dirty="0" smtClean="0"/>
                        <a:t> </a:t>
                      </a:r>
                      <a:r>
                        <a:rPr lang="en-US" altLang="zh-TW" sz="1600" dirty="0" smtClean="0"/>
                        <a:t>B2.41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Drill2 上课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Drill2 上课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8" name="Google Shape;148;p27"/>
          <p:cNvGraphicFramePr/>
          <p:nvPr>
            <p:extLst>
              <p:ext uri="{D42A27DB-BD31-4B8C-83A1-F6EECF244321}">
                <p14:modId xmlns:p14="http://schemas.microsoft.com/office/powerpoint/2010/main" val="269454313"/>
              </p:ext>
            </p:extLst>
          </p:nvPr>
        </p:nvGraphicFramePr>
        <p:xfrm>
          <a:off x="408113" y="3793625"/>
          <a:ext cx="8546125" cy="1097230"/>
        </p:xfrm>
        <a:graphic>
          <a:graphicData uri="http://schemas.openxmlformats.org/drawingml/2006/table">
            <a:tbl>
              <a:tblPr>
                <a:noFill/>
                <a:tableStyleId>{3658BDD1-857C-4ACD-BE18-5404AE8C41F8}</a:tableStyleId>
              </a:tblPr>
              <a:tblGrid>
                <a:gridCol w="17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5月16日(一)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5月17日(二)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5月18日(三)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5月19日(四)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5月20日(五)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br>
                        <a:rPr lang="zh-TW" sz="1600"/>
                      </a:b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B2.24</a:t>
                      </a:r>
                      <a:endParaRPr sz="160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Chinese2 不上课</a:t>
                      </a:r>
                      <a:endParaRPr sz="160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Chinese2 上课</a:t>
                      </a:r>
                      <a:br>
                        <a:rPr lang="zh-TW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zh-TW" sz="16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zh-TW" sz="160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00 </a:t>
                      </a:r>
                      <a:r>
                        <a:rPr lang="zh-TW" sz="1600" dirty="0" smtClean="0">
                          <a:solidFill>
                            <a:srgbClr val="FF0000"/>
                          </a:solidFill>
                        </a:rPr>
                        <a:t>Teams</a:t>
                      </a:r>
                      <a:endParaRPr lang="en-US" altLang="zh-TW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Drill2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Drill2 上课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title"/>
          </p:nvPr>
        </p:nvSpPr>
        <p:spPr>
          <a:xfrm>
            <a:off x="727650" y="6395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上课时间</a:t>
            </a:r>
            <a:endParaRPr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1"/>
          </p:nvPr>
        </p:nvSpPr>
        <p:spPr>
          <a:xfrm>
            <a:off x="729450" y="1920500"/>
            <a:ext cx="8159700" cy="24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09/5  (一) 08:00 </a:t>
            </a:r>
            <a:r>
              <a:rPr lang="zh-TW" sz="2400" dirty="0" smtClean="0"/>
              <a:t>张</a:t>
            </a:r>
            <a:r>
              <a:rPr lang="zh-TW" sz="2400" dirty="0"/>
              <a:t>老师off-line复习课 @ B2.24 / 作业一份</a:t>
            </a:r>
            <a:endParaRPr sz="2400" dirty="0"/>
          </a:p>
          <a:p>
            <a:pPr marL="0" lvl="0" indent="0">
              <a:buNone/>
            </a:pPr>
            <a:r>
              <a:rPr lang="zh-TW" sz="2400" dirty="0"/>
              <a:t>11/5 (三) 16:</a:t>
            </a:r>
            <a:r>
              <a:rPr lang="zh-TW" sz="2400" dirty="0" smtClean="0"/>
              <a:t>00</a:t>
            </a:r>
            <a:r>
              <a:rPr lang="en-US" altLang="zh-TW" sz="2400" dirty="0" smtClean="0"/>
              <a:t>~17:40</a:t>
            </a:r>
            <a:r>
              <a:rPr lang="zh-TW" sz="2400" dirty="0" smtClean="0"/>
              <a:t> </a:t>
            </a:r>
            <a:r>
              <a:rPr lang="zh-TW" sz="2400" dirty="0"/>
              <a:t>演</a:t>
            </a:r>
            <a:r>
              <a:rPr lang="zh-TW" sz="2400" dirty="0" smtClean="0"/>
              <a:t>讲</a:t>
            </a:r>
            <a:r>
              <a:rPr lang="en-US" altLang="zh-TW" sz="2400" dirty="0"/>
              <a:t>@B2.41 </a:t>
            </a:r>
            <a:r>
              <a:rPr lang="zh-TW" sz="2400" dirty="0" smtClean="0"/>
              <a:t>(</a:t>
            </a:r>
            <a:r>
              <a:rPr lang="zh-TW" sz="2400" dirty="0"/>
              <a:t>自由参加)</a:t>
            </a:r>
            <a:endParaRPr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16/5 (一) 08:00 张老师off-line复习课 @ B2.24</a:t>
            </a:r>
            <a:endParaRPr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18/5 (三) </a:t>
            </a:r>
            <a:r>
              <a:rPr lang="zh-TW" sz="2400" dirty="0" smtClean="0"/>
              <a:t>1</a:t>
            </a:r>
            <a:r>
              <a:rPr lang="en-US" altLang="zh-TW" sz="2400" dirty="0" smtClean="0">
                <a:solidFill>
                  <a:srgbClr val="FF0000"/>
                </a:solidFill>
              </a:rPr>
              <a:t>7</a:t>
            </a:r>
            <a:r>
              <a:rPr lang="zh-TW" sz="2400" dirty="0" smtClean="0"/>
              <a:t>:</a:t>
            </a:r>
            <a:r>
              <a:rPr lang="zh-TW" sz="2400" dirty="0"/>
              <a:t>00 赵老师on-line复习课(自由参加</a:t>
            </a:r>
            <a:r>
              <a:rPr lang="zh-TW" sz="2400" dirty="0" smtClean="0"/>
              <a:t>)</a:t>
            </a:r>
            <a:endParaRPr lang="en-US" altLang="zh-TW" sz="240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400" dirty="0" smtClean="0"/>
              <a:t>上课的</a:t>
            </a:r>
            <a:r>
              <a:rPr lang="en-US" altLang="zh-TW" sz="2400" dirty="0" smtClean="0"/>
              <a:t>URL</a:t>
            </a:r>
            <a:r>
              <a:rPr lang="zh-TW" altLang="en-US" sz="2400" dirty="0"/>
              <a:t>：</a:t>
            </a:r>
            <a:endParaRPr lang="en-US" altLang="zh-TW" sz="2400" dirty="0" smtClean="0"/>
          </a:p>
          <a:p>
            <a:pPr marL="0" lvl="0" indent="0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://meet.google.com/omo-zwjd-jfv</a:t>
            </a:r>
            <a:endParaRPr sz="2400" dirty="0" smtClean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100" dirty="0" smtClean="0"/>
              <a:t> </a:t>
            </a:r>
            <a:endParaRPr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NTNU</a:t>
            </a:r>
            <a:r>
              <a:rPr lang="zh-TW" altLang="en-US" dirty="0" smtClean="0"/>
              <a:t>合作项目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8235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参加</a:t>
            </a:r>
            <a:r>
              <a:rPr lang="en-US" altLang="zh-TW" dirty="0" smtClean="0"/>
              <a:t>NTNU</a:t>
            </a:r>
            <a:r>
              <a:rPr lang="zh-TW" altLang="en-US" dirty="0" smtClean="0"/>
              <a:t>与</a:t>
            </a:r>
            <a:r>
              <a:rPr lang="en-US" altLang="zh-TW" dirty="0" smtClean="0"/>
              <a:t>MU</a:t>
            </a:r>
            <a:r>
              <a:rPr lang="zh-TW" altLang="en-US" dirty="0" smtClean="0"/>
              <a:t>的合作，得到</a:t>
            </a:r>
            <a:r>
              <a:rPr lang="en-US" altLang="zh-TW" dirty="0" smtClean="0"/>
              <a:t>250</a:t>
            </a:r>
            <a:r>
              <a:rPr lang="zh-TW" altLang="en-US" dirty="0" smtClean="0"/>
              <a:t>克朗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>
              <a:buNone/>
            </a:pPr>
            <a:r>
              <a:rPr lang="zh-TW" altLang="en-US" sz="2800" dirty="0" smtClean="0"/>
              <a:t>在</a:t>
            </a:r>
            <a:r>
              <a:rPr lang="en-US" altLang="zh-TW" sz="2800" dirty="0" smtClean="0"/>
              <a:t>IS</a:t>
            </a:r>
            <a:r>
              <a:rPr lang="zh-TW" altLang="en-US" sz="2800" dirty="0" smtClean="0"/>
              <a:t>系统看：</a:t>
            </a:r>
            <a:endParaRPr lang="en-US" altLang="zh-TW" sz="2800" dirty="0"/>
          </a:p>
          <a:p>
            <a:pPr marL="146050" indent="0">
              <a:buNone/>
            </a:pPr>
            <a:r>
              <a:rPr lang="en-US" altLang="zh-TW" sz="2800" dirty="0" smtClean="0"/>
              <a:t>Collection_of_Learner_Data_MU.docx</a:t>
            </a:r>
            <a:br>
              <a:rPr lang="en-US" altLang="zh-TW" sz="2800" dirty="0" smtClean="0"/>
            </a:br>
            <a:r>
              <a:rPr lang="zh-TW" altLang="en-US" sz="2800" dirty="0" smtClean="0"/>
              <a:t>如果你想参加，把名字</a:t>
            </a:r>
            <a:r>
              <a:rPr lang="zh-TW" altLang="en-US" sz="2800" dirty="0"/>
              <a:t>跟</a:t>
            </a:r>
            <a:r>
              <a:rPr lang="zh-TW" altLang="en-US" sz="2800" dirty="0" smtClean="0"/>
              <a:t>学号给张老师。</a:t>
            </a:r>
            <a:endParaRPr lang="en-US" altLang="zh-TW" sz="2800" dirty="0" smtClean="0"/>
          </a:p>
          <a:p>
            <a:pPr marL="146050" indent="0">
              <a:buNone/>
            </a:pPr>
            <a:r>
              <a:rPr lang="zh-TW" altLang="en-US" sz="2800" dirty="0" smtClean="0"/>
              <a:t>学</a:t>
            </a:r>
            <a:r>
              <a:rPr lang="zh-TW" altLang="en-US" sz="2800" dirty="0"/>
              <a:t>校</a:t>
            </a:r>
            <a:r>
              <a:rPr lang="zh-TW" altLang="en-US" sz="2800" dirty="0" smtClean="0"/>
              <a:t>要</a:t>
            </a:r>
            <a:r>
              <a:rPr lang="en-US" altLang="zh-TW" sz="2800" dirty="0" smtClean="0"/>
              <a:t>11</a:t>
            </a:r>
            <a:r>
              <a:rPr lang="zh-TW" altLang="en-US" sz="2800" dirty="0" smtClean="0"/>
              <a:t>名大一学生。</a:t>
            </a:r>
            <a:endParaRPr lang="en-US" altLang="zh-TW" sz="2800" dirty="0" smtClean="0"/>
          </a:p>
          <a:p>
            <a:pPr marL="14605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40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口</a:t>
            </a:r>
            <a:r>
              <a:rPr lang="zh-TW" altLang="en-US" dirty="0"/>
              <a:t>试</a:t>
            </a:r>
          </a:p>
        </p:txBody>
      </p:sp>
    </p:spTree>
    <p:extLst>
      <p:ext uri="{BB962C8B-B14F-4D97-AF65-F5344CB8AC3E}">
        <p14:creationId xmlns:p14="http://schemas.microsoft.com/office/powerpoint/2010/main" val="1649877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title"/>
          </p:nvPr>
        </p:nvSpPr>
        <p:spPr>
          <a:xfrm>
            <a:off x="729450" y="618956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口试</a:t>
            </a:r>
            <a:r>
              <a:rPr lang="zh-TW" altLang="en-US" dirty="0"/>
              <a:t>问题</a:t>
            </a:r>
            <a:endParaRPr dirty="0"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1"/>
          </p:nvPr>
        </p:nvSpPr>
        <p:spPr>
          <a:xfrm>
            <a:off x="729450" y="1298544"/>
            <a:ext cx="8159700" cy="24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100" dirty="0" smtClean="0"/>
              <a:t>口试是</a:t>
            </a:r>
            <a:r>
              <a:rPr lang="en-US" altLang="zh-TW" sz="2100" dirty="0" smtClean="0"/>
              <a:t>off-line</a:t>
            </a:r>
            <a:r>
              <a:rPr lang="zh-TW" altLang="en-US" sz="2100" dirty="0" smtClean="0"/>
              <a:t>，会问「</a:t>
            </a:r>
            <a:r>
              <a:rPr lang="en-US" altLang="zh-TW" sz="2100" dirty="0" smtClean="0"/>
              <a:t>a.</a:t>
            </a:r>
            <a:r>
              <a:rPr lang="zh-TW" altLang="en-US" sz="2100" dirty="0" smtClean="0"/>
              <a:t>补语的问题」还会问「</a:t>
            </a:r>
            <a:r>
              <a:rPr lang="en-US" altLang="zh-TW" sz="2100" dirty="0" smtClean="0"/>
              <a:t>b.</a:t>
            </a:r>
            <a:r>
              <a:rPr lang="zh-TW" altLang="en-US" sz="2100" dirty="0" smtClean="0"/>
              <a:t>讨论过的问题」。</a:t>
            </a:r>
            <a:endParaRPr lang="en-US" altLang="zh-TW" sz="2100" dirty="0" smtClean="0"/>
          </a:p>
          <a:p>
            <a:pPr marL="0" lvl="0" indent="0">
              <a:spcAft>
                <a:spcPts val="1200"/>
              </a:spcAft>
              <a:buNone/>
            </a:pPr>
            <a:r>
              <a:rPr lang="en-US" altLang="zh-TW" sz="2100" dirty="0"/>
              <a:t>a.</a:t>
            </a:r>
            <a:r>
              <a:rPr lang="zh-TW" altLang="en-US" sz="2100" dirty="0"/>
              <a:t>补语的问</a:t>
            </a:r>
            <a:r>
              <a:rPr lang="zh-TW" altLang="en-US" sz="2100" dirty="0" smtClean="0"/>
              <a:t>题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en-US" sz="2100" dirty="0" smtClean="0"/>
              <a:t>请复习课本里的补语，口试老师会给你看图，然后你得用补语回答。</a:t>
            </a:r>
            <a:endParaRPr lang="en-US" altLang="zh-TW" sz="2100" dirty="0" smtClean="0"/>
          </a:p>
          <a:p>
            <a:pPr marL="0" lvl="0" indent="0">
              <a:spcAft>
                <a:spcPts val="1200"/>
              </a:spcAft>
              <a:buNone/>
            </a:pPr>
            <a:r>
              <a:rPr lang="en-US" altLang="zh-TW" sz="2100" dirty="0"/>
              <a:t>b.</a:t>
            </a:r>
            <a:r>
              <a:rPr lang="zh-TW" altLang="en-US" sz="2100" dirty="0"/>
              <a:t>讨论过的问</a:t>
            </a:r>
            <a:r>
              <a:rPr lang="zh-TW" altLang="en-US" sz="2100" dirty="0" smtClean="0"/>
              <a:t>题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en-US" sz="2100" dirty="0" smtClean="0"/>
              <a:t>请看</a:t>
            </a:r>
            <a:r>
              <a:rPr lang="en-US" altLang="zh-TW" sz="2100" dirty="0" smtClean="0"/>
              <a:t>IS</a:t>
            </a:r>
            <a:r>
              <a:rPr lang="zh-TW" altLang="en-US" sz="2100" dirty="0" smtClean="0"/>
              <a:t>里面的「</a:t>
            </a:r>
            <a:r>
              <a:rPr lang="en-US" altLang="zh-TW" sz="2100" dirty="0" err="1" smtClean="0"/>
              <a:t>CII_Question_set</a:t>
            </a:r>
            <a:r>
              <a:rPr lang="zh-TW" altLang="en-US" sz="2100" dirty="0" smtClean="0"/>
              <a:t>」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CN" altLang="en-US" sz="2100" dirty="0"/>
              <a:t>口试时，口</a:t>
            </a:r>
            <a:r>
              <a:rPr lang="zh-CN" altLang="en-US" sz="2100" dirty="0" smtClean="0"/>
              <a:t>试老</a:t>
            </a:r>
            <a:r>
              <a:rPr lang="zh-CN" altLang="en-US" sz="2100" dirty="0"/>
              <a:t>师可以</a:t>
            </a:r>
            <a:r>
              <a:rPr lang="zh-CN" altLang="en-US" sz="2100" dirty="0" smtClean="0"/>
              <a:t>从</a:t>
            </a:r>
            <a:r>
              <a:rPr lang="en-US" altLang="zh-TW" sz="2100" dirty="0" err="1" smtClean="0"/>
              <a:t>CII_Question_set</a:t>
            </a:r>
            <a:r>
              <a:rPr lang="zh-TW" altLang="en-US" sz="2100" dirty="0" smtClean="0"/>
              <a:t>里</a:t>
            </a:r>
            <a:r>
              <a:rPr lang="zh-CN" altLang="en-US" sz="2100" dirty="0" smtClean="0"/>
              <a:t>找</a:t>
            </a:r>
            <a:r>
              <a:rPr lang="zh-CN" altLang="en-US" sz="2100" dirty="0"/>
              <a:t>几个问题问你</a:t>
            </a:r>
            <a:r>
              <a:rPr lang="zh-CN" altLang="en-US" sz="2100" dirty="0" smtClean="0"/>
              <a:t>。</a:t>
            </a:r>
            <a:r>
              <a:rPr lang="en-US" altLang="zh-CN" sz="2100" dirty="0" smtClean="0"/>
              <a:t/>
            </a:r>
            <a:br>
              <a:rPr lang="en-US" altLang="zh-CN" sz="2100" dirty="0" smtClean="0"/>
            </a:br>
            <a:r>
              <a:rPr lang="zh-TW" altLang="en-US" sz="2100" dirty="0" smtClean="0"/>
              <a:t>而</a:t>
            </a:r>
            <a:r>
              <a:rPr lang="zh-TW" altLang="en-US" sz="2100" dirty="0"/>
              <a:t>且</a:t>
            </a:r>
            <a:r>
              <a:rPr lang="zh-CN" altLang="en-US" sz="2100" dirty="0" smtClean="0"/>
              <a:t>口</a:t>
            </a:r>
            <a:r>
              <a:rPr lang="zh-CN" altLang="en-US" sz="2100" dirty="0"/>
              <a:t>试的老师可以在你回答后，再问你别的问题</a:t>
            </a:r>
            <a:r>
              <a:rPr lang="en-US" altLang="zh-CN" sz="2100" dirty="0"/>
              <a:t>(</a:t>
            </a:r>
            <a:r>
              <a:rPr lang="en-US" altLang="zh-CN" sz="2100" dirty="0" err="1"/>
              <a:t>CII_Question_set</a:t>
            </a:r>
            <a:r>
              <a:rPr lang="zh-TW" altLang="en-US" sz="2100" dirty="0"/>
              <a:t>里</a:t>
            </a:r>
            <a:r>
              <a:rPr lang="zh-CN" altLang="en-US" sz="2100" dirty="0" smtClean="0"/>
              <a:t>没</a:t>
            </a:r>
            <a:r>
              <a:rPr lang="zh-CN" altLang="en-US" sz="2100" dirty="0"/>
              <a:t>有的问题</a:t>
            </a:r>
            <a:r>
              <a:rPr lang="en-US" altLang="zh-CN" sz="2100" dirty="0"/>
              <a:t>)</a:t>
            </a:r>
            <a:r>
              <a:rPr lang="zh-CN" altLang="en-US" sz="2100" dirty="0"/>
              <a:t>，或是问你「为什么」。</a:t>
            </a:r>
            <a:endParaRPr sz="2100" dirty="0"/>
          </a:p>
        </p:txBody>
      </p:sp>
    </p:spTree>
    <p:extLst>
      <p:ext uri="{BB962C8B-B14F-4D97-AF65-F5344CB8AC3E}">
        <p14:creationId xmlns:p14="http://schemas.microsoft.com/office/powerpoint/2010/main" val="271937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 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9450" y="1276864"/>
            <a:ext cx="7688700" cy="3785287"/>
          </a:xfrm>
        </p:spPr>
        <p:txBody>
          <a:bodyPr>
            <a:normAutofit fontScale="92500" lnSpcReduction="10000"/>
          </a:bodyPr>
          <a:lstStyle/>
          <a:p>
            <a:pPr marL="146050" indent="0">
              <a:buNone/>
            </a:pPr>
            <a:r>
              <a:rPr lang="zh-CN" altLang="en-US" sz="2000" dirty="0"/>
              <a:t>例如：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/>
              <a:t>暑假跟寒假一样长吗？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不一样长。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/>
              <a:t>哪一个比较长？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暑假比较长。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 smtClean="0"/>
              <a:t>暑假</a:t>
            </a:r>
            <a:r>
              <a:rPr lang="zh-TW" altLang="en-US" sz="2000" dirty="0" smtClean="0"/>
              <a:t>放假放</a:t>
            </a:r>
            <a:r>
              <a:rPr lang="zh-CN" altLang="en-US" sz="2000" dirty="0" smtClean="0"/>
              <a:t>多久</a:t>
            </a:r>
            <a:r>
              <a:rPr lang="zh-CN" altLang="en-US" sz="2000" dirty="0"/>
              <a:t>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我觉得</a:t>
            </a:r>
            <a:r>
              <a:rPr lang="zh-CN" altLang="en-US" sz="2000" dirty="0" smtClean="0"/>
              <a:t>暑假</a:t>
            </a:r>
            <a:r>
              <a:rPr lang="zh-TW" altLang="en-US" sz="2000" dirty="0" smtClean="0"/>
              <a:t>放假放</a:t>
            </a:r>
            <a:r>
              <a:rPr lang="zh-CN" altLang="en-US" sz="2000" dirty="0" smtClean="0"/>
              <a:t>差不多</a:t>
            </a:r>
            <a:r>
              <a:rPr lang="en-US" altLang="zh-CN" sz="2000" dirty="0" smtClean="0"/>
              <a:t>2</a:t>
            </a:r>
            <a:r>
              <a:rPr lang="zh-CN" altLang="en-US" sz="2000" dirty="0"/>
              <a:t>个月。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/>
              <a:t>你这个暑假</a:t>
            </a:r>
            <a:r>
              <a:rPr lang="zh-CN" altLang="en-US" sz="2000" dirty="0" smtClean="0"/>
              <a:t>打算旅行</a:t>
            </a:r>
            <a:r>
              <a:rPr lang="zh-CN" altLang="en-US" sz="2000" dirty="0"/>
              <a:t>吗？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我打算去英国玩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marL="146050" indent="0">
              <a:buNone/>
            </a:pPr>
            <a:r>
              <a:rPr lang="en-US" altLang="zh-TW" sz="2000" dirty="0" smtClean="0"/>
              <a:t>Q:</a:t>
            </a:r>
            <a:r>
              <a:rPr lang="zh-TW" altLang="en-US" sz="2000" dirty="0" smtClean="0"/>
              <a:t>去英国的机票便宜吗？</a:t>
            </a:r>
            <a:endParaRPr lang="en-US" altLang="zh-TW" sz="2000" dirty="0" smtClean="0"/>
          </a:p>
          <a:p>
            <a:pPr marL="146050" indent="0">
              <a:buNone/>
            </a:pPr>
            <a:r>
              <a:rPr lang="en-US" altLang="zh-TW" sz="2000" dirty="0" smtClean="0"/>
              <a:t>A:</a:t>
            </a:r>
            <a:r>
              <a:rPr lang="zh-TW" altLang="en-US" sz="2000" dirty="0" smtClean="0"/>
              <a:t>我不知道，我还没买。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69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怎么考口试？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9450" y="1853850"/>
            <a:ext cx="7688700" cy="2261100"/>
          </a:xfrm>
        </p:spPr>
        <p:txBody>
          <a:bodyPr>
            <a:noAutofit/>
          </a:bodyPr>
          <a:lstStyle/>
          <a:p>
            <a:r>
              <a:rPr lang="zh-TW" altLang="en-US" sz="2400" b="1" dirty="0" smtClean="0"/>
              <a:t>如果你考过笔试，请在口试前登记</a:t>
            </a:r>
            <a:r>
              <a:rPr lang="en-US" altLang="zh-TW" sz="2400" dirty="0" smtClean="0"/>
              <a:t>(register)</a:t>
            </a:r>
            <a:r>
              <a:rPr lang="zh-TW" altLang="en-US" sz="2400" dirty="0" smtClean="0"/>
              <a:t>。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登记的</a:t>
            </a:r>
            <a:r>
              <a:rPr lang="en-US" altLang="zh-TW" sz="2400" dirty="0" smtClean="0"/>
              <a:t>URL</a:t>
            </a:r>
            <a:r>
              <a:rPr lang="zh-TW" altLang="en-US" sz="2400" dirty="0" smtClean="0"/>
              <a:t>：</a:t>
            </a:r>
            <a:endParaRPr lang="en-US" altLang="zh-TW" sz="2400" dirty="0"/>
          </a:p>
          <a:p>
            <a:r>
              <a:rPr lang="en-US" altLang="zh-TW" sz="2400" dirty="0" smtClean="0">
                <a:hlinkClick r:id="rId2"/>
              </a:rPr>
              <a:t>https</a:t>
            </a:r>
            <a:r>
              <a:rPr lang="en-US" altLang="zh-TW" sz="2400" dirty="0">
                <a:hlinkClick r:id="rId2"/>
              </a:rPr>
              <a:t>://docs.google.com/spreadsheets/d/1lmEn_FAxvThausOWzbxiYuKa8wmggLH8XimTKW19IVE/edit?usp=sharing</a:t>
            </a:r>
            <a:endParaRPr lang="en-US" altLang="zh-TW" sz="2400" dirty="0"/>
          </a:p>
          <a:p>
            <a:r>
              <a:rPr lang="zh-TW" altLang="en-US" sz="2400" dirty="0" smtClean="0"/>
              <a:t>或是 </a:t>
            </a:r>
            <a:r>
              <a:rPr lang="en-US" altLang="zh-TW" sz="2400" dirty="0">
                <a:hlinkClick r:id="rId3"/>
              </a:rPr>
              <a:t>https://reurl.cc/9G77nv</a:t>
            </a:r>
            <a:endParaRPr lang="en-US" altLang="zh-TW" sz="2400" dirty="0"/>
          </a:p>
          <a:p>
            <a:r>
              <a:rPr lang="zh-TW" altLang="en-US" sz="2400" dirty="0" smtClean="0"/>
              <a:t>选</a:t>
            </a:r>
            <a:r>
              <a:rPr lang="zh-TW" altLang="en-US" sz="2400" dirty="0"/>
              <a:t>你</a:t>
            </a:r>
            <a:r>
              <a:rPr lang="zh-TW" altLang="en-US" sz="2400" dirty="0" smtClean="0"/>
              <a:t>要的</a:t>
            </a:r>
            <a:r>
              <a:rPr lang="zh-TW" altLang="en-US" sz="2400" dirty="0"/>
              <a:t>时</a:t>
            </a:r>
            <a:r>
              <a:rPr lang="zh-TW" altLang="en-US" sz="2400" dirty="0" smtClean="0"/>
              <a:t>间，写你的捷克文名字跟学号。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2855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5478</TotalTime>
  <Words>557</Words>
  <Application>Microsoft Office PowerPoint</Application>
  <PresentationFormat>如螢幕大小 (16:9)</PresentationFormat>
  <Paragraphs>82</Paragraphs>
  <Slides>13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7" baseType="lpstr">
      <vt:lpstr>Lato</vt:lpstr>
      <vt:lpstr>Arial</vt:lpstr>
      <vt:lpstr>Raleway</vt:lpstr>
      <vt:lpstr>Streamline</vt:lpstr>
      <vt:lpstr>MU  2022 Spring  KSCA007 Chinese II Class </vt:lpstr>
      <vt:lpstr>上课时间</vt:lpstr>
      <vt:lpstr>上课时间</vt:lpstr>
      <vt:lpstr>NTNU合作项目</vt:lpstr>
      <vt:lpstr>参加NTNU与MU的合作，得到250克朗</vt:lpstr>
      <vt:lpstr>口试</vt:lpstr>
      <vt:lpstr>口试问题</vt:lpstr>
      <vt:lpstr> </vt:lpstr>
      <vt:lpstr>怎么考口试？</vt:lpstr>
      <vt:lpstr>复习</vt:lpstr>
      <vt:lpstr>KAHOOT</vt:lpstr>
      <vt:lpstr>作业</vt:lpstr>
      <vt:lpstr>作业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60</cp:revision>
  <dcterms:modified xsi:type="dcterms:W3CDTF">2022-05-17T17:54:16Z</dcterms:modified>
</cp:coreProperties>
</file>