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0" r:id="rId3"/>
    <p:sldId id="259" r:id="rId4"/>
    <p:sldId id="291" r:id="rId5"/>
    <p:sldId id="260" r:id="rId6"/>
    <p:sldId id="261" r:id="rId7"/>
    <p:sldId id="262" r:id="rId8"/>
    <p:sldId id="263" r:id="rId9"/>
    <p:sldId id="313" r:id="rId10"/>
    <p:sldId id="308" r:id="rId11"/>
    <p:sldId id="309" r:id="rId12"/>
    <p:sldId id="300" r:id="rId13"/>
    <p:sldId id="310" r:id="rId14"/>
    <p:sldId id="264" r:id="rId15"/>
    <p:sldId id="265" r:id="rId16"/>
    <p:sldId id="311" r:id="rId17"/>
    <p:sldId id="312" r:id="rId18"/>
    <p:sldId id="266" r:id="rId19"/>
    <p:sldId id="315" r:id="rId20"/>
    <p:sldId id="316" r:id="rId21"/>
    <p:sldId id="286"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p:scale>
          <a:sx n="80" d="100"/>
          <a:sy n="80" d="100"/>
        </p:scale>
        <p:origin x="15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9C06FA-9531-4B5F-852B-752916F2FFD6}"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6B1C8-1879-4EA7-84E0-004C51E54C1C}" type="slidenum">
              <a:rPr lang="en-US" smtClean="0"/>
              <a:t>‹#›</a:t>
            </a:fld>
            <a:endParaRPr lang="en-US"/>
          </a:p>
        </p:txBody>
      </p:sp>
    </p:spTree>
    <p:extLst>
      <p:ext uri="{BB962C8B-B14F-4D97-AF65-F5344CB8AC3E}">
        <p14:creationId xmlns:p14="http://schemas.microsoft.com/office/powerpoint/2010/main" val="1631600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9C06FA-9531-4B5F-852B-752916F2FFD6}"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6B1C8-1879-4EA7-84E0-004C51E54C1C}" type="slidenum">
              <a:rPr lang="en-US" smtClean="0"/>
              <a:t>‹#›</a:t>
            </a:fld>
            <a:endParaRPr lang="en-US"/>
          </a:p>
        </p:txBody>
      </p:sp>
    </p:spTree>
    <p:extLst>
      <p:ext uri="{BB962C8B-B14F-4D97-AF65-F5344CB8AC3E}">
        <p14:creationId xmlns:p14="http://schemas.microsoft.com/office/powerpoint/2010/main" val="2105285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9C06FA-9531-4B5F-852B-752916F2FFD6}"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6B1C8-1879-4EA7-84E0-004C51E54C1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08991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9C06FA-9531-4B5F-852B-752916F2FFD6}"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6B1C8-1879-4EA7-84E0-004C51E54C1C}" type="slidenum">
              <a:rPr lang="en-US" smtClean="0"/>
              <a:t>‹#›</a:t>
            </a:fld>
            <a:endParaRPr lang="en-US"/>
          </a:p>
        </p:txBody>
      </p:sp>
    </p:spTree>
    <p:extLst>
      <p:ext uri="{BB962C8B-B14F-4D97-AF65-F5344CB8AC3E}">
        <p14:creationId xmlns:p14="http://schemas.microsoft.com/office/powerpoint/2010/main" val="370597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9C06FA-9531-4B5F-852B-752916F2FFD6}"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6B1C8-1879-4EA7-84E0-004C51E54C1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53884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9C06FA-9531-4B5F-852B-752916F2FFD6}"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6B1C8-1879-4EA7-84E0-004C51E54C1C}" type="slidenum">
              <a:rPr lang="en-US" smtClean="0"/>
              <a:t>‹#›</a:t>
            </a:fld>
            <a:endParaRPr lang="en-US"/>
          </a:p>
        </p:txBody>
      </p:sp>
    </p:spTree>
    <p:extLst>
      <p:ext uri="{BB962C8B-B14F-4D97-AF65-F5344CB8AC3E}">
        <p14:creationId xmlns:p14="http://schemas.microsoft.com/office/powerpoint/2010/main" val="204872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9C06FA-9531-4B5F-852B-752916F2FFD6}"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6B1C8-1879-4EA7-84E0-004C51E54C1C}" type="slidenum">
              <a:rPr lang="en-US" smtClean="0"/>
              <a:t>‹#›</a:t>
            </a:fld>
            <a:endParaRPr lang="en-US"/>
          </a:p>
        </p:txBody>
      </p:sp>
    </p:spTree>
    <p:extLst>
      <p:ext uri="{BB962C8B-B14F-4D97-AF65-F5344CB8AC3E}">
        <p14:creationId xmlns:p14="http://schemas.microsoft.com/office/powerpoint/2010/main" val="4733907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9C06FA-9531-4B5F-852B-752916F2FFD6}"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6B1C8-1879-4EA7-84E0-004C51E54C1C}" type="slidenum">
              <a:rPr lang="en-US" smtClean="0"/>
              <a:t>‹#›</a:t>
            </a:fld>
            <a:endParaRPr lang="en-US"/>
          </a:p>
        </p:txBody>
      </p:sp>
    </p:spTree>
    <p:extLst>
      <p:ext uri="{BB962C8B-B14F-4D97-AF65-F5344CB8AC3E}">
        <p14:creationId xmlns:p14="http://schemas.microsoft.com/office/powerpoint/2010/main" val="2249168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9C06FA-9531-4B5F-852B-752916F2FFD6}"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6B1C8-1879-4EA7-84E0-004C51E54C1C}" type="slidenum">
              <a:rPr lang="en-US" smtClean="0"/>
              <a:t>‹#›</a:t>
            </a:fld>
            <a:endParaRPr lang="en-US"/>
          </a:p>
        </p:txBody>
      </p:sp>
    </p:spTree>
    <p:extLst>
      <p:ext uri="{BB962C8B-B14F-4D97-AF65-F5344CB8AC3E}">
        <p14:creationId xmlns:p14="http://schemas.microsoft.com/office/powerpoint/2010/main" val="681672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9C06FA-9531-4B5F-852B-752916F2FFD6}"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6B1C8-1879-4EA7-84E0-004C51E54C1C}" type="slidenum">
              <a:rPr lang="en-US" smtClean="0"/>
              <a:t>‹#›</a:t>
            </a:fld>
            <a:endParaRPr lang="en-US"/>
          </a:p>
        </p:txBody>
      </p:sp>
    </p:spTree>
    <p:extLst>
      <p:ext uri="{BB962C8B-B14F-4D97-AF65-F5344CB8AC3E}">
        <p14:creationId xmlns:p14="http://schemas.microsoft.com/office/powerpoint/2010/main" val="2907515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9C06FA-9531-4B5F-852B-752916F2FFD6}" type="datetimeFigureOut">
              <a:rPr lang="en-US" smtClean="0"/>
              <a:t>3/28/2022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66B1C8-1879-4EA7-84E0-004C51E54C1C}" type="slidenum">
              <a:rPr lang="en-US" smtClean="0"/>
              <a:t>‹#›</a:t>
            </a:fld>
            <a:endParaRPr lang="en-US"/>
          </a:p>
        </p:txBody>
      </p:sp>
    </p:spTree>
    <p:extLst>
      <p:ext uri="{BB962C8B-B14F-4D97-AF65-F5344CB8AC3E}">
        <p14:creationId xmlns:p14="http://schemas.microsoft.com/office/powerpoint/2010/main" val="1452737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9C06FA-9531-4B5F-852B-752916F2FFD6}" type="datetimeFigureOut">
              <a:rPr lang="en-US" smtClean="0"/>
              <a:t>3/28/2022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66B1C8-1879-4EA7-84E0-004C51E54C1C}" type="slidenum">
              <a:rPr lang="en-US" smtClean="0"/>
              <a:t>‹#›</a:t>
            </a:fld>
            <a:endParaRPr lang="en-US"/>
          </a:p>
        </p:txBody>
      </p:sp>
    </p:spTree>
    <p:extLst>
      <p:ext uri="{BB962C8B-B14F-4D97-AF65-F5344CB8AC3E}">
        <p14:creationId xmlns:p14="http://schemas.microsoft.com/office/powerpoint/2010/main" val="3134157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9C06FA-9531-4B5F-852B-752916F2FFD6}" type="datetimeFigureOut">
              <a:rPr lang="en-US" smtClean="0"/>
              <a:t>3/28/2022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66B1C8-1879-4EA7-84E0-004C51E54C1C}" type="slidenum">
              <a:rPr lang="en-US" smtClean="0"/>
              <a:t>‹#›</a:t>
            </a:fld>
            <a:endParaRPr lang="en-US"/>
          </a:p>
        </p:txBody>
      </p:sp>
    </p:spTree>
    <p:extLst>
      <p:ext uri="{BB962C8B-B14F-4D97-AF65-F5344CB8AC3E}">
        <p14:creationId xmlns:p14="http://schemas.microsoft.com/office/powerpoint/2010/main" val="2275006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9C06FA-9531-4B5F-852B-752916F2FFD6}" type="datetimeFigureOut">
              <a:rPr lang="en-US" smtClean="0"/>
              <a:t>3/28/2022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66B1C8-1879-4EA7-84E0-004C51E54C1C}" type="slidenum">
              <a:rPr lang="en-US" smtClean="0"/>
              <a:t>‹#›</a:t>
            </a:fld>
            <a:endParaRPr lang="en-US"/>
          </a:p>
        </p:txBody>
      </p:sp>
    </p:spTree>
    <p:extLst>
      <p:ext uri="{BB962C8B-B14F-4D97-AF65-F5344CB8AC3E}">
        <p14:creationId xmlns:p14="http://schemas.microsoft.com/office/powerpoint/2010/main" val="4293047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9C06FA-9531-4B5F-852B-752916F2FFD6}" type="datetimeFigureOut">
              <a:rPr lang="en-US" smtClean="0"/>
              <a:t>3/28/2022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66B1C8-1879-4EA7-84E0-004C51E54C1C}" type="slidenum">
              <a:rPr lang="en-US" smtClean="0"/>
              <a:t>‹#›</a:t>
            </a:fld>
            <a:endParaRPr lang="en-US"/>
          </a:p>
        </p:txBody>
      </p:sp>
    </p:spTree>
    <p:extLst>
      <p:ext uri="{BB962C8B-B14F-4D97-AF65-F5344CB8AC3E}">
        <p14:creationId xmlns:p14="http://schemas.microsoft.com/office/powerpoint/2010/main" val="3534642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9C06FA-9531-4B5F-852B-752916F2FFD6}" type="datetimeFigureOut">
              <a:rPr lang="en-US" smtClean="0"/>
              <a:t>3/28/2022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66B1C8-1879-4EA7-84E0-004C51E54C1C}" type="slidenum">
              <a:rPr lang="en-US" smtClean="0"/>
              <a:t>‹#›</a:t>
            </a:fld>
            <a:endParaRPr lang="en-US"/>
          </a:p>
        </p:txBody>
      </p:sp>
    </p:spTree>
    <p:extLst>
      <p:ext uri="{BB962C8B-B14F-4D97-AF65-F5344CB8AC3E}">
        <p14:creationId xmlns:p14="http://schemas.microsoft.com/office/powerpoint/2010/main" val="1516727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59C06FA-9531-4B5F-852B-752916F2FFD6}" type="datetimeFigureOut">
              <a:rPr lang="en-US" smtClean="0"/>
              <a:t>3/28/2022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066B1C8-1879-4EA7-84E0-004C51E54C1C}" type="slidenum">
              <a:rPr lang="en-US" smtClean="0"/>
              <a:t>‹#›</a:t>
            </a:fld>
            <a:endParaRPr lang="en-US"/>
          </a:p>
        </p:txBody>
      </p:sp>
    </p:spTree>
    <p:extLst>
      <p:ext uri="{BB962C8B-B14F-4D97-AF65-F5344CB8AC3E}">
        <p14:creationId xmlns:p14="http://schemas.microsoft.com/office/powerpoint/2010/main" val="15174582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resources.allsetlearning.com/chinese/grammar/Aspect_particle_%22zhe%2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8A789-72FC-4F3F-91FB-1F2812FA2660}"/>
              </a:ext>
            </a:extLst>
          </p:cNvPr>
          <p:cNvSpPr>
            <a:spLocks noGrp="1"/>
          </p:cNvSpPr>
          <p:nvPr>
            <p:ph type="ctrTitle"/>
          </p:nvPr>
        </p:nvSpPr>
        <p:spPr>
          <a:xfrm>
            <a:off x="563696" y="1255003"/>
            <a:ext cx="10042901" cy="1646302"/>
          </a:xfrm>
        </p:spPr>
        <p:txBody>
          <a:bodyPr/>
          <a:lstStyle/>
          <a:p>
            <a:r>
              <a:rPr lang="en-US" dirty="0"/>
              <a:t>KSCA021 </a:t>
            </a:r>
            <a:r>
              <a:rPr lang="en-US" dirty="0" err="1"/>
              <a:t>Četba</a:t>
            </a:r>
            <a:r>
              <a:rPr lang="en-US" dirty="0"/>
              <a:t> </a:t>
            </a:r>
            <a:r>
              <a:rPr lang="en-US" dirty="0" err="1"/>
              <a:t>čínských</a:t>
            </a:r>
            <a:r>
              <a:rPr lang="en-US" dirty="0"/>
              <a:t> </a:t>
            </a:r>
            <a:r>
              <a:rPr lang="en-US" dirty="0" err="1"/>
              <a:t>textů</a:t>
            </a:r>
            <a:r>
              <a:rPr lang="en-US" dirty="0"/>
              <a:t> II </a:t>
            </a:r>
          </a:p>
        </p:txBody>
      </p:sp>
      <p:sp>
        <p:nvSpPr>
          <p:cNvPr id="3" name="Subtitle 2">
            <a:extLst>
              <a:ext uri="{FF2B5EF4-FFF2-40B4-BE49-F238E27FC236}">
                <a16:creationId xmlns:a16="http://schemas.microsoft.com/office/drawing/2014/main" id="{F4966FB0-1757-46A1-ABCA-CA360CE02799}"/>
              </a:ext>
            </a:extLst>
          </p:cNvPr>
          <p:cNvSpPr>
            <a:spLocks noGrp="1"/>
          </p:cNvSpPr>
          <p:nvPr>
            <p:ph type="subTitle" idx="1"/>
          </p:nvPr>
        </p:nvSpPr>
        <p:spPr>
          <a:xfrm>
            <a:off x="-2103120" y="3567510"/>
            <a:ext cx="11691284" cy="1096899"/>
          </a:xfrm>
        </p:spPr>
        <p:txBody>
          <a:bodyPr>
            <a:noAutofit/>
          </a:bodyPr>
          <a:lstStyle/>
          <a:p>
            <a:r>
              <a:rPr lang="en-US" sz="8000" b="1" dirty="0" err="1">
                <a:solidFill>
                  <a:srgbClr val="000000"/>
                </a:solidFill>
                <a:latin typeface="georgia" panose="02040502050405020303" pitchFamily="18" charset="0"/>
              </a:rPr>
              <a:t>Opakovanie</a:t>
            </a:r>
            <a:endParaRPr lang="en-US" sz="8000" dirty="0"/>
          </a:p>
        </p:txBody>
      </p:sp>
    </p:spTree>
    <p:extLst>
      <p:ext uri="{BB962C8B-B14F-4D97-AF65-F5344CB8AC3E}">
        <p14:creationId xmlns:p14="http://schemas.microsoft.com/office/powerpoint/2010/main" val="879956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C615DA-7147-4F41-A8F2-7AC7C52557D1}"/>
              </a:ext>
            </a:extLst>
          </p:cNvPr>
          <p:cNvSpPr>
            <a:spLocks noGrp="1"/>
          </p:cNvSpPr>
          <p:nvPr>
            <p:ph idx="1"/>
          </p:nvPr>
        </p:nvSpPr>
        <p:spPr>
          <a:xfrm>
            <a:off x="677334" y="906011"/>
            <a:ext cx="8596668" cy="5135351"/>
          </a:xfrm>
        </p:spPr>
        <p:txBody>
          <a:bodyPr>
            <a:normAutofit/>
          </a:bodyPr>
          <a:lstStyle/>
          <a:p>
            <a:r>
              <a:rPr lang="en-US" dirty="0" err="1"/>
              <a:t>Pomocn</a:t>
            </a:r>
            <a:r>
              <a:rPr lang="sk-SK" dirty="0"/>
              <a:t>é</a:t>
            </a:r>
            <a:r>
              <a:rPr lang="en-US" dirty="0"/>
              <a:t> </a:t>
            </a:r>
            <a:r>
              <a:rPr lang="en-US" dirty="0" err="1"/>
              <a:t>slovo</a:t>
            </a:r>
            <a:r>
              <a:rPr lang="en-US" dirty="0"/>
              <a:t> </a:t>
            </a:r>
            <a:r>
              <a:rPr lang="zh-CN" altLang="en-US" dirty="0"/>
              <a:t>了 </a:t>
            </a:r>
            <a:r>
              <a:rPr lang="en-US" altLang="zh-CN" dirty="0"/>
              <a:t>b</a:t>
            </a:r>
            <a:r>
              <a:rPr lang="sk-SK" altLang="zh-CN" dirty="0"/>
              <a:t>ý</a:t>
            </a:r>
            <a:r>
              <a:rPr lang="en-US" altLang="zh-CN" dirty="0" err="1"/>
              <a:t>va</a:t>
            </a:r>
            <a:r>
              <a:rPr lang="en-US" altLang="zh-CN" dirty="0"/>
              <a:t> </a:t>
            </a:r>
            <a:r>
              <a:rPr lang="en-US" altLang="zh-CN" dirty="0" err="1"/>
              <a:t>umiestnen</a:t>
            </a:r>
            <a:r>
              <a:rPr lang="sk-SK" altLang="zh-CN" dirty="0"/>
              <a:t>é</a:t>
            </a:r>
            <a:r>
              <a:rPr lang="en-US" altLang="zh-CN" dirty="0"/>
              <a:t> </a:t>
            </a:r>
            <a:r>
              <a:rPr lang="en-US" altLang="zh-CN" dirty="0" err="1"/>
              <a:t>na</a:t>
            </a:r>
            <a:r>
              <a:rPr lang="en-US" altLang="zh-CN" dirty="0"/>
              <a:t> </a:t>
            </a:r>
            <a:r>
              <a:rPr lang="en-US" altLang="zh-CN" dirty="0" err="1"/>
              <a:t>konci</a:t>
            </a:r>
            <a:r>
              <a:rPr lang="en-US" altLang="zh-CN" dirty="0"/>
              <a:t> </a:t>
            </a:r>
            <a:r>
              <a:rPr lang="en-US" altLang="zh-CN" dirty="0" err="1"/>
              <a:t>vety</a:t>
            </a:r>
            <a:r>
              <a:rPr lang="en-US" altLang="zh-CN" dirty="0"/>
              <a:t>, </a:t>
            </a:r>
            <a:r>
              <a:rPr lang="en-US" altLang="zh-CN" dirty="0" err="1"/>
              <a:t>kde</a:t>
            </a:r>
            <a:r>
              <a:rPr lang="en-US" altLang="zh-CN" dirty="0"/>
              <a:t> </a:t>
            </a:r>
            <a:r>
              <a:rPr lang="en-US" altLang="zh-CN" dirty="0" err="1"/>
              <a:t>pln</a:t>
            </a:r>
            <a:r>
              <a:rPr lang="sk-SK" altLang="zh-CN" dirty="0"/>
              <a:t>í</a:t>
            </a:r>
            <a:r>
              <a:rPr lang="en-US" altLang="zh-CN" dirty="0"/>
              <a:t> z</a:t>
            </a:r>
            <a:r>
              <a:rPr lang="sk-SK" altLang="zh-CN" dirty="0"/>
              <a:t>á</a:t>
            </a:r>
            <a:r>
              <a:rPr lang="en-US" altLang="zh-CN" dirty="0"/>
              <a:t>rove</a:t>
            </a:r>
            <a:r>
              <a:rPr lang="sk-SK" altLang="zh-CN" dirty="0"/>
              <a:t>ň</a:t>
            </a:r>
            <a:r>
              <a:rPr lang="en-US" altLang="zh-CN" dirty="0"/>
              <a:t> </a:t>
            </a:r>
            <a:r>
              <a:rPr lang="en-US" altLang="zh-CN" dirty="0" err="1"/>
              <a:t>funkciu</a:t>
            </a:r>
            <a:r>
              <a:rPr lang="en-US" altLang="zh-CN" dirty="0"/>
              <a:t> </a:t>
            </a:r>
            <a:r>
              <a:rPr lang="en-US" altLang="zh-CN" dirty="0" err="1"/>
              <a:t>vido</a:t>
            </a:r>
            <a:r>
              <a:rPr lang="sk-SK" altLang="zh-CN" dirty="0"/>
              <a:t>č</a:t>
            </a:r>
            <a:r>
              <a:rPr lang="en-US" altLang="zh-CN" dirty="0" err="1"/>
              <a:t>asov</a:t>
            </a:r>
            <a:r>
              <a:rPr lang="sk-SK" altLang="zh-CN" dirty="0"/>
              <a:t>é</a:t>
            </a:r>
            <a:r>
              <a:rPr lang="en-US" altLang="zh-CN" dirty="0"/>
              <a:t>ho </a:t>
            </a:r>
            <a:r>
              <a:rPr lang="en-US" altLang="zh-CN" dirty="0" err="1"/>
              <a:t>slovesn</a:t>
            </a:r>
            <a:r>
              <a:rPr lang="sk-SK" altLang="zh-CN" dirty="0"/>
              <a:t>é</a:t>
            </a:r>
            <a:r>
              <a:rPr lang="en-US" altLang="zh-CN" dirty="0"/>
              <a:t>ho </a:t>
            </a:r>
            <a:r>
              <a:rPr lang="en-US" altLang="zh-CN" dirty="0" err="1"/>
              <a:t>ukazatela</a:t>
            </a:r>
            <a:r>
              <a:rPr lang="en-US" altLang="zh-CN" dirty="0"/>
              <a:t> </a:t>
            </a:r>
            <a:r>
              <a:rPr lang="en-US" altLang="zh-CN" dirty="0" err="1"/>
              <a:t>aj</a:t>
            </a:r>
            <a:r>
              <a:rPr lang="en-US" altLang="zh-CN" dirty="0"/>
              <a:t> </a:t>
            </a:r>
            <a:r>
              <a:rPr lang="en-US" altLang="zh-CN" dirty="0" err="1"/>
              <a:t>vetnej</a:t>
            </a:r>
            <a:r>
              <a:rPr lang="en-US" altLang="zh-CN" dirty="0"/>
              <a:t> </a:t>
            </a:r>
            <a:r>
              <a:rPr lang="sk-SK" altLang="zh-CN" dirty="0"/>
              <a:t>č</a:t>
            </a:r>
            <a:r>
              <a:rPr lang="en-US" altLang="zh-CN" dirty="0" err="1"/>
              <a:t>astice</a:t>
            </a:r>
            <a:r>
              <a:rPr lang="en-US" altLang="zh-CN" dirty="0"/>
              <a:t>, </a:t>
            </a:r>
            <a:r>
              <a:rPr lang="en-US" altLang="zh-CN" dirty="0" err="1"/>
              <a:t>pokia</a:t>
            </a:r>
            <a:r>
              <a:rPr lang="sk-SK" altLang="zh-CN" dirty="0"/>
              <a:t>ľ</a:t>
            </a:r>
            <a:r>
              <a:rPr lang="en-US" altLang="zh-CN" dirty="0"/>
              <a:t>:</a:t>
            </a:r>
          </a:p>
          <a:p>
            <a:r>
              <a:rPr lang="en-US" dirty="0" err="1"/>
              <a:t>Veta</a:t>
            </a:r>
            <a:r>
              <a:rPr lang="en-US" dirty="0"/>
              <a:t> </a:t>
            </a:r>
            <a:r>
              <a:rPr lang="en-US" dirty="0" err="1"/>
              <a:t>obsahuje</a:t>
            </a:r>
            <a:r>
              <a:rPr lang="en-US" dirty="0"/>
              <a:t> </a:t>
            </a:r>
            <a:r>
              <a:rPr lang="en-US" dirty="0" err="1"/>
              <a:t>adjekt</a:t>
            </a:r>
            <a:r>
              <a:rPr lang="sk-SK" dirty="0"/>
              <a:t>í</a:t>
            </a:r>
            <a:r>
              <a:rPr lang="en-US" dirty="0" err="1"/>
              <a:t>vny</a:t>
            </a:r>
            <a:r>
              <a:rPr lang="en-US" dirty="0"/>
              <a:t> pr</a:t>
            </a:r>
            <a:r>
              <a:rPr lang="sk-SK" dirty="0"/>
              <a:t>í</a:t>
            </a:r>
            <a:r>
              <a:rPr lang="en-US" dirty="0" err="1"/>
              <a:t>sudok</a:t>
            </a:r>
            <a:endParaRPr lang="en-US" dirty="0"/>
          </a:p>
          <a:p>
            <a:r>
              <a:rPr lang="en-US" dirty="0" err="1"/>
              <a:t>Veta</a:t>
            </a:r>
            <a:r>
              <a:rPr lang="en-US" dirty="0"/>
              <a:t> </a:t>
            </a:r>
            <a:r>
              <a:rPr lang="en-US" dirty="0" err="1"/>
              <a:t>neobsahuje</a:t>
            </a:r>
            <a:r>
              <a:rPr lang="en-US" dirty="0"/>
              <a:t> </a:t>
            </a:r>
            <a:r>
              <a:rPr lang="en-US" dirty="0" err="1"/>
              <a:t>predmet</a:t>
            </a:r>
            <a:endParaRPr lang="en-US" dirty="0"/>
          </a:p>
          <a:p>
            <a:r>
              <a:rPr lang="en-US" dirty="0" err="1"/>
              <a:t>Veta</a:t>
            </a:r>
            <a:r>
              <a:rPr lang="en-US" dirty="0"/>
              <a:t> </a:t>
            </a:r>
            <a:r>
              <a:rPr lang="en-US" dirty="0" err="1"/>
              <a:t>obsahuje</a:t>
            </a:r>
            <a:r>
              <a:rPr lang="en-US" dirty="0"/>
              <a:t> </a:t>
            </a:r>
            <a:r>
              <a:rPr lang="en-US" dirty="0" err="1"/>
              <a:t>anteponovan</a:t>
            </a:r>
            <a:r>
              <a:rPr lang="sk-SK" dirty="0"/>
              <a:t>ý</a:t>
            </a:r>
            <a:r>
              <a:rPr lang="en-US" dirty="0"/>
              <a:t> </a:t>
            </a:r>
            <a:r>
              <a:rPr lang="en-US" dirty="0" err="1"/>
              <a:t>vetn</a:t>
            </a:r>
            <a:r>
              <a:rPr lang="sk-SK" dirty="0"/>
              <a:t>ý</a:t>
            </a:r>
            <a:r>
              <a:rPr lang="en-US" dirty="0"/>
              <a:t> </a:t>
            </a:r>
            <a:r>
              <a:rPr lang="sk-SK" dirty="0"/>
              <a:t>č</a:t>
            </a:r>
            <a:r>
              <a:rPr lang="en-US" dirty="0" err="1"/>
              <a:t>len</a:t>
            </a:r>
            <a:endParaRPr lang="en-US" dirty="0"/>
          </a:p>
          <a:p>
            <a:r>
              <a:rPr lang="en-US" dirty="0" err="1"/>
              <a:t>Veta</a:t>
            </a:r>
            <a:r>
              <a:rPr lang="en-US" dirty="0"/>
              <a:t> </a:t>
            </a:r>
            <a:r>
              <a:rPr lang="en-US" dirty="0" err="1"/>
              <a:t>obsahuje</a:t>
            </a:r>
            <a:r>
              <a:rPr lang="en-US" dirty="0"/>
              <a:t> </a:t>
            </a:r>
            <a:r>
              <a:rPr lang="en-US" dirty="0" err="1"/>
              <a:t>nerozvit</a:t>
            </a:r>
            <a:r>
              <a:rPr lang="sk-SK" dirty="0"/>
              <a:t>ý</a:t>
            </a:r>
            <a:r>
              <a:rPr lang="en-US" dirty="0"/>
              <a:t> </a:t>
            </a:r>
            <a:r>
              <a:rPr lang="en-US" dirty="0" err="1"/>
              <a:t>predmet</a:t>
            </a:r>
            <a:r>
              <a:rPr lang="en-US" dirty="0"/>
              <a:t> a z</a:t>
            </a:r>
            <a:r>
              <a:rPr lang="sk-SK" dirty="0"/>
              <a:t>á</a:t>
            </a:r>
            <a:r>
              <a:rPr lang="en-US" dirty="0"/>
              <a:t>rove</a:t>
            </a:r>
            <a:r>
              <a:rPr lang="sk-SK" dirty="0"/>
              <a:t>ň</a:t>
            </a:r>
            <a:r>
              <a:rPr lang="en-US" dirty="0"/>
              <a:t> </a:t>
            </a:r>
            <a:r>
              <a:rPr lang="en-US" dirty="0" err="1"/>
              <a:t>na</a:t>
            </a:r>
            <a:r>
              <a:rPr lang="en-US" dirty="0"/>
              <a:t> </a:t>
            </a:r>
            <a:r>
              <a:rPr lang="sk-SK" dirty="0"/>
              <a:t>ň</a:t>
            </a:r>
            <a:r>
              <a:rPr lang="en-US" dirty="0"/>
              <a:t>u </a:t>
            </a:r>
            <a:r>
              <a:rPr lang="en-US" dirty="0" err="1"/>
              <a:t>nenav</a:t>
            </a:r>
            <a:r>
              <a:rPr lang="sk-SK" dirty="0"/>
              <a:t>ä</a:t>
            </a:r>
            <a:r>
              <a:rPr lang="en-US" dirty="0" err="1"/>
              <a:t>zuje</a:t>
            </a:r>
            <a:r>
              <a:rPr lang="en-US" dirty="0"/>
              <a:t> </a:t>
            </a:r>
            <a:r>
              <a:rPr lang="sk-SK" dirty="0"/>
              <a:t>ď</a:t>
            </a:r>
            <a:r>
              <a:rPr lang="en-US" dirty="0"/>
              <a:t>a</a:t>
            </a:r>
            <a:r>
              <a:rPr lang="sk-SK" dirty="0"/>
              <a:t>ľši</a:t>
            </a:r>
            <a:r>
              <a:rPr lang="en-US" dirty="0"/>
              <a:t>a </a:t>
            </a:r>
            <a:r>
              <a:rPr lang="en-US" dirty="0" err="1"/>
              <a:t>veta</a:t>
            </a:r>
            <a:endParaRPr lang="en-US" dirty="0"/>
          </a:p>
          <a:p>
            <a:r>
              <a:rPr lang="en-US" b="0" i="0" dirty="0">
                <a:solidFill>
                  <a:srgbClr val="3B3B3B"/>
                </a:solidFill>
                <a:effectLst/>
                <a:latin typeface="gentium book basic"/>
              </a:rPr>
              <a:t>When verb 了 and sentence 了 both appear in a sentence, it describes what has been completed </a:t>
            </a:r>
            <a:r>
              <a:rPr lang="en-US" b="0" i="1" dirty="0">
                <a:solidFill>
                  <a:srgbClr val="3B3B3B"/>
                </a:solidFill>
                <a:effectLst/>
                <a:latin typeface="gentium book basic"/>
              </a:rPr>
              <a:t>up till now</a:t>
            </a:r>
            <a:r>
              <a:rPr lang="en-US" b="0" i="0" dirty="0">
                <a:solidFill>
                  <a:srgbClr val="3B3B3B"/>
                </a:solidFill>
                <a:effectLst/>
                <a:latin typeface="gentium book basic"/>
              </a:rPr>
              <a:t>.</a:t>
            </a:r>
          </a:p>
          <a:p>
            <a:r>
              <a:rPr lang="en-US" b="0" i="0" dirty="0">
                <a:solidFill>
                  <a:srgbClr val="3B3B3B"/>
                </a:solidFill>
                <a:effectLst/>
                <a:latin typeface="gentium book basic"/>
              </a:rPr>
              <a:t>“at this point, it’s now the case that </a:t>
            </a:r>
            <a:r>
              <a:rPr lang="en-US" b="0" i="1" dirty="0">
                <a:solidFill>
                  <a:srgbClr val="3B3B3B"/>
                </a:solidFill>
                <a:effectLst/>
                <a:latin typeface="gentium book basic"/>
              </a:rPr>
              <a:t>x</a:t>
            </a:r>
            <a:r>
              <a:rPr lang="en-US" b="0" i="0" dirty="0">
                <a:solidFill>
                  <a:srgbClr val="3B3B3B"/>
                </a:solidFill>
                <a:effectLst/>
                <a:latin typeface="gentium book basic"/>
              </a:rPr>
              <a:t> has been done”. The equivalent of this in English might be ‘so far’ or ‘up till now’. It’s usually translated into the </a:t>
            </a:r>
            <a:r>
              <a:rPr lang="en-US" b="0" i="1" dirty="0">
                <a:solidFill>
                  <a:srgbClr val="3B3B3B"/>
                </a:solidFill>
                <a:effectLst/>
                <a:latin typeface="gentium book basic"/>
              </a:rPr>
              <a:t>continuous aspect</a:t>
            </a:r>
            <a:r>
              <a:rPr lang="en-US" b="0" i="0" dirty="0">
                <a:solidFill>
                  <a:srgbClr val="3B3B3B"/>
                </a:solidFill>
                <a:effectLst/>
                <a:latin typeface="gentium book basic"/>
              </a:rPr>
              <a:t>.</a:t>
            </a:r>
            <a:endParaRPr lang="en-US" dirty="0"/>
          </a:p>
          <a:p>
            <a:r>
              <a:rPr lang="zh-CN" altLang="en-US" dirty="0"/>
              <a:t>他来了。天黑了。文章我写完了、我吃饱了。</a:t>
            </a:r>
            <a:endParaRPr lang="en-US" dirty="0"/>
          </a:p>
          <a:p>
            <a:endParaRPr lang="en-US" dirty="0"/>
          </a:p>
        </p:txBody>
      </p:sp>
    </p:spTree>
    <p:extLst>
      <p:ext uri="{BB962C8B-B14F-4D97-AF65-F5344CB8AC3E}">
        <p14:creationId xmlns:p14="http://schemas.microsoft.com/office/powerpoint/2010/main" val="905813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DBB78-2BCC-4239-9E03-3853A600C275}"/>
              </a:ext>
            </a:extLst>
          </p:cNvPr>
          <p:cNvSpPr>
            <a:spLocks noGrp="1"/>
          </p:cNvSpPr>
          <p:nvPr>
            <p:ph type="title"/>
          </p:nvPr>
        </p:nvSpPr>
        <p:spPr/>
        <p:txBody>
          <a:bodyPr/>
          <a:lstStyle/>
          <a:p>
            <a:r>
              <a:rPr lang="zh-CN" altLang="en-US" dirty="0"/>
              <a:t>过</a:t>
            </a:r>
            <a:endParaRPr lang="en-US" dirty="0"/>
          </a:p>
        </p:txBody>
      </p:sp>
      <p:sp>
        <p:nvSpPr>
          <p:cNvPr id="3" name="Content Placeholder 2">
            <a:extLst>
              <a:ext uri="{FF2B5EF4-FFF2-40B4-BE49-F238E27FC236}">
                <a16:creationId xmlns:a16="http://schemas.microsoft.com/office/drawing/2014/main" id="{53A1D226-6FFB-4E3A-BE64-3AEB2C51DEEA}"/>
              </a:ext>
            </a:extLst>
          </p:cNvPr>
          <p:cNvSpPr>
            <a:spLocks noGrp="1"/>
          </p:cNvSpPr>
          <p:nvPr>
            <p:ph idx="1"/>
          </p:nvPr>
        </p:nvSpPr>
        <p:spPr>
          <a:xfrm>
            <a:off x="677334" y="1459685"/>
            <a:ext cx="8596668" cy="4581678"/>
          </a:xfrm>
        </p:spPr>
        <p:txBody>
          <a:bodyPr/>
          <a:lstStyle/>
          <a:p>
            <a:r>
              <a:rPr lang="en-US" dirty="0" err="1"/>
              <a:t>Vyjadruje</a:t>
            </a:r>
            <a:r>
              <a:rPr lang="en-US" dirty="0"/>
              <a:t> </a:t>
            </a:r>
            <a:r>
              <a:rPr lang="en-US" dirty="0" err="1"/>
              <a:t>sk</a:t>
            </a:r>
            <a:r>
              <a:rPr lang="sk-SK" dirty="0"/>
              <a:t>ú</a:t>
            </a:r>
            <a:r>
              <a:rPr lang="en-US" dirty="0" err="1"/>
              <a:t>senos</a:t>
            </a:r>
            <a:r>
              <a:rPr lang="sk-SK" dirty="0"/>
              <a:t>ť</a:t>
            </a:r>
            <a:r>
              <a:rPr lang="en-US" dirty="0"/>
              <a:t>, </a:t>
            </a:r>
            <a:r>
              <a:rPr lang="en-US" dirty="0" err="1"/>
              <a:t>nazna</a:t>
            </a:r>
            <a:r>
              <a:rPr lang="sk-SK" dirty="0"/>
              <a:t>č</a:t>
            </a:r>
            <a:r>
              <a:rPr lang="en-US" dirty="0" err="1"/>
              <a:t>uje</a:t>
            </a:r>
            <a:r>
              <a:rPr lang="en-US" dirty="0"/>
              <a:t> </a:t>
            </a:r>
            <a:r>
              <a:rPr lang="sk-SK" dirty="0"/>
              <a:t>ž</a:t>
            </a:r>
            <a:r>
              <a:rPr lang="en-US" dirty="0"/>
              <a:t>e </a:t>
            </a:r>
            <a:r>
              <a:rPr lang="en-US" dirty="0" err="1"/>
              <a:t>sa</a:t>
            </a:r>
            <a:r>
              <a:rPr lang="en-US" dirty="0"/>
              <a:t> </a:t>
            </a:r>
            <a:r>
              <a:rPr lang="en-US" dirty="0" err="1"/>
              <a:t>dej</a:t>
            </a:r>
            <a:r>
              <a:rPr lang="en-US" dirty="0"/>
              <a:t> </a:t>
            </a:r>
            <a:r>
              <a:rPr lang="en-US" dirty="0" err="1"/>
              <a:t>uskuto</a:t>
            </a:r>
            <a:r>
              <a:rPr lang="sk-SK" dirty="0"/>
              <a:t>č</a:t>
            </a:r>
            <a:r>
              <a:rPr lang="en-US" dirty="0"/>
              <a:t>nil v </a:t>
            </a:r>
            <a:r>
              <a:rPr lang="en-US" dirty="0" err="1"/>
              <a:t>minulosti</a:t>
            </a:r>
            <a:r>
              <a:rPr lang="en-US" dirty="0"/>
              <a:t>, je </a:t>
            </a:r>
            <a:r>
              <a:rPr lang="en-US" dirty="0" err="1"/>
              <a:t>ukon</a:t>
            </a:r>
            <a:r>
              <a:rPr lang="sk-SK" dirty="0"/>
              <a:t>č</a:t>
            </a:r>
            <a:r>
              <a:rPr lang="en-US" dirty="0" err="1"/>
              <a:t>en</a:t>
            </a:r>
            <a:r>
              <a:rPr lang="sk-SK" dirty="0"/>
              <a:t>ý</a:t>
            </a:r>
            <a:r>
              <a:rPr lang="en-US" dirty="0"/>
              <a:t> a v s</a:t>
            </a:r>
            <a:r>
              <a:rPr lang="sk-SK" dirty="0"/>
              <a:t>úč</a:t>
            </a:r>
            <a:r>
              <a:rPr lang="en-US" dirty="0" err="1"/>
              <a:t>asnosti</a:t>
            </a:r>
            <a:r>
              <a:rPr lang="en-US" dirty="0"/>
              <a:t> </a:t>
            </a:r>
            <a:r>
              <a:rPr lang="en-US" dirty="0" err="1"/>
              <a:t>nepokra</a:t>
            </a:r>
            <a:r>
              <a:rPr lang="sk-SK" dirty="0"/>
              <a:t>č</a:t>
            </a:r>
            <a:r>
              <a:rPr lang="en-US" dirty="0" err="1"/>
              <a:t>uje</a:t>
            </a:r>
            <a:r>
              <a:rPr lang="en-US" dirty="0"/>
              <a:t>, d</a:t>
            </a:r>
            <a:r>
              <a:rPr lang="sk-SK" dirty="0"/>
              <a:t>á</a:t>
            </a:r>
            <a:r>
              <a:rPr lang="en-US" dirty="0"/>
              <a:t> </a:t>
            </a:r>
            <a:r>
              <a:rPr lang="en-US" dirty="0" err="1"/>
              <a:t>sa</a:t>
            </a:r>
            <a:r>
              <a:rPr lang="en-US" dirty="0"/>
              <a:t> v</a:t>
            </a:r>
            <a:r>
              <a:rPr lang="sk-SK" dirty="0"/>
              <a:t>š</a:t>
            </a:r>
            <a:r>
              <a:rPr lang="en-US" dirty="0" err="1"/>
              <a:t>ak</a:t>
            </a:r>
            <a:r>
              <a:rPr lang="en-US" dirty="0"/>
              <a:t> </a:t>
            </a:r>
            <a:r>
              <a:rPr lang="en-US" dirty="0" err="1"/>
              <a:t>zopakova</a:t>
            </a:r>
            <a:r>
              <a:rPr lang="sk-SK" dirty="0"/>
              <a:t>ť</a:t>
            </a:r>
            <a:endParaRPr lang="en-US" dirty="0"/>
          </a:p>
          <a:p>
            <a:r>
              <a:rPr lang="en-US" dirty="0" err="1"/>
              <a:t>Nepou</a:t>
            </a:r>
            <a:r>
              <a:rPr lang="sk-SK" dirty="0"/>
              <a:t>ží</a:t>
            </a:r>
            <a:r>
              <a:rPr lang="en-US" dirty="0" err="1"/>
              <a:t>vame</a:t>
            </a:r>
            <a:r>
              <a:rPr lang="en-US" dirty="0"/>
              <a:t> s </a:t>
            </a:r>
            <a:r>
              <a:rPr lang="en-US" dirty="0" err="1"/>
              <a:t>dejmi</a:t>
            </a:r>
            <a:r>
              <a:rPr lang="en-US" dirty="0"/>
              <a:t>, </a:t>
            </a:r>
            <a:r>
              <a:rPr lang="en-US" dirty="0" err="1"/>
              <a:t>ktor</a:t>
            </a:r>
            <a:r>
              <a:rPr lang="sk-SK" dirty="0"/>
              <a:t>é</a:t>
            </a:r>
            <a:r>
              <a:rPr lang="en-US" dirty="0"/>
              <a:t> </a:t>
            </a:r>
            <a:r>
              <a:rPr lang="en-US" dirty="0" err="1"/>
              <a:t>sa</a:t>
            </a:r>
            <a:r>
              <a:rPr lang="en-US" dirty="0"/>
              <a:t> stan</a:t>
            </a:r>
            <a:r>
              <a:rPr lang="sk-SK" dirty="0"/>
              <a:t>ú</a:t>
            </a:r>
            <a:r>
              <a:rPr lang="en-US" dirty="0"/>
              <a:t> </a:t>
            </a:r>
            <a:r>
              <a:rPr lang="en-US" dirty="0" err="1"/>
              <a:t>len</a:t>
            </a:r>
            <a:r>
              <a:rPr lang="en-US" dirty="0"/>
              <a:t> </a:t>
            </a:r>
            <a:r>
              <a:rPr lang="en-US" dirty="0" err="1"/>
              <a:t>raz</a:t>
            </a:r>
            <a:r>
              <a:rPr lang="en-US" dirty="0"/>
              <a:t> za </a:t>
            </a:r>
            <a:r>
              <a:rPr lang="sk-SK" dirty="0"/>
              <a:t>ž</a:t>
            </a:r>
            <a:r>
              <a:rPr lang="en-US" dirty="0" err="1"/>
              <a:t>ivot</a:t>
            </a:r>
            <a:r>
              <a:rPr lang="en-US" dirty="0"/>
              <a:t> a </a:t>
            </a:r>
            <a:r>
              <a:rPr lang="en-US" dirty="0" err="1"/>
              <a:t>nedaj</a:t>
            </a:r>
            <a:r>
              <a:rPr lang="sk-SK" dirty="0"/>
              <a:t>ú</a:t>
            </a:r>
            <a:r>
              <a:rPr lang="en-US" dirty="0"/>
              <a:t> </a:t>
            </a:r>
            <a:r>
              <a:rPr lang="en-US" dirty="0" err="1"/>
              <a:t>sa</a:t>
            </a:r>
            <a:r>
              <a:rPr lang="en-US" dirty="0"/>
              <a:t> </a:t>
            </a:r>
            <a:r>
              <a:rPr lang="en-US" dirty="0" err="1"/>
              <a:t>zopakova</a:t>
            </a:r>
            <a:r>
              <a:rPr lang="sk-SK" dirty="0"/>
              <a:t>ť</a:t>
            </a:r>
            <a:r>
              <a:rPr lang="en-US" dirty="0"/>
              <a:t> – </a:t>
            </a:r>
            <a:r>
              <a:rPr lang="zh-CN" altLang="en-US" dirty="0"/>
              <a:t>出生，死，结婚，毕业。。。</a:t>
            </a:r>
            <a:endParaRPr lang="en-US" dirty="0"/>
          </a:p>
          <a:p>
            <a:r>
              <a:rPr lang="zh-CN" altLang="en-US" dirty="0"/>
              <a:t>我吃过臭豆腐。</a:t>
            </a:r>
            <a:endParaRPr lang="en-US" altLang="zh-CN" dirty="0"/>
          </a:p>
          <a:p>
            <a:r>
              <a:rPr lang="zh-CN" altLang="en-US" dirty="0"/>
              <a:t>我已经看过那部电影</a:t>
            </a:r>
            <a:endParaRPr lang="en-US" altLang="zh-CN" dirty="0"/>
          </a:p>
          <a:p>
            <a:r>
              <a:rPr lang="en-US" dirty="0"/>
              <a:t>Pre </a:t>
            </a:r>
            <a:r>
              <a:rPr lang="en-US" dirty="0" err="1"/>
              <a:t>zd</a:t>
            </a:r>
            <a:r>
              <a:rPr lang="sk-SK" dirty="0"/>
              <a:t>ô</a:t>
            </a:r>
            <a:r>
              <a:rPr lang="en-US" dirty="0" err="1"/>
              <a:t>raznenie</a:t>
            </a:r>
            <a:r>
              <a:rPr lang="en-US" dirty="0"/>
              <a:t> </a:t>
            </a:r>
            <a:r>
              <a:rPr lang="en-US" dirty="0" err="1"/>
              <a:t>faktu</a:t>
            </a:r>
            <a:r>
              <a:rPr lang="en-US" dirty="0"/>
              <a:t>, </a:t>
            </a:r>
            <a:r>
              <a:rPr lang="sk-SK" dirty="0"/>
              <a:t>ž</a:t>
            </a:r>
            <a:r>
              <a:rPr lang="en-US" dirty="0"/>
              <a:t>e </a:t>
            </a:r>
            <a:r>
              <a:rPr lang="en-US" dirty="0" err="1"/>
              <a:t>sa</a:t>
            </a:r>
            <a:r>
              <a:rPr lang="en-US" dirty="0"/>
              <a:t> </a:t>
            </a:r>
            <a:r>
              <a:rPr lang="en-US" dirty="0" err="1"/>
              <a:t>dej</a:t>
            </a:r>
            <a:r>
              <a:rPr lang="en-US" dirty="0"/>
              <a:t> u</a:t>
            </a:r>
            <a:r>
              <a:rPr lang="sk-SK" dirty="0"/>
              <a:t>ž</a:t>
            </a:r>
            <a:r>
              <a:rPr lang="en-US" dirty="0"/>
              <a:t> </a:t>
            </a:r>
            <a:r>
              <a:rPr lang="en-US" dirty="0" err="1"/>
              <a:t>uskuto</a:t>
            </a:r>
            <a:r>
              <a:rPr lang="sk-SK" dirty="0"/>
              <a:t>č</a:t>
            </a:r>
            <a:r>
              <a:rPr lang="en-US" dirty="0"/>
              <a:t>nil </a:t>
            </a:r>
            <a:r>
              <a:rPr lang="sk-SK" dirty="0"/>
              <a:t>= </a:t>
            </a:r>
            <a:r>
              <a:rPr lang="en-US" dirty="0"/>
              <a:t>za </a:t>
            </a:r>
            <a:r>
              <a:rPr lang="en-US" dirty="0" err="1"/>
              <a:t>predmet</a:t>
            </a:r>
            <a:r>
              <a:rPr lang="en-US" dirty="0"/>
              <a:t> </a:t>
            </a:r>
            <a:r>
              <a:rPr lang="en-US" dirty="0" err="1"/>
              <a:t>na</a:t>
            </a:r>
            <a:r>
              <a:rPr lang="en-US" dirty="0"/>
              <a:t> </a:t>
            </a:r>
            <a:r>
              <a:rPr lang="en-US" dirty="0" err="1"/>
              <a:t>konci</a:t>
            </a:r>
            <a:r>
              <a:rPr lang="en-US" dirty="0"/>
              <a:t> </a:t>
            </a:r>
            <a:r>
              <a:rPr lang="en-US" dirty="0" err="1"/>
              <a:t>vety</a:t>
            </a:r>
            <a:r>
              <a:rPr lang="en-US" dirty="0"/>
              <a:t> </a:t>
            </a:r>
            <a:r>
              <a:rPr lang="en-US" dirty="0" err="1"/>
              <a:t>prid</a:t>
            </a:r>
            <a:r>
              <a:rPr lang="sk-SK" dirty="0"/>
              <a:t>á</a:t>
            </a:r>
            <a:r>
              <a:rPr lang="en-US" dirty="0"/>
              <a:t>m </a:t>
            </a:r>
            <a:r>
              <a:rPr lang="sk-SK" dirty="0"/>
              <a:t>č</a:t>
            </a:r>
            <a:r>
              <a:rPr lang="en-US" dirty="0" err="1"/>
              <a:t>asticu</a:t>
            </a:r>
            <a:r>
              <a:rPr lang="en-US" dirty="0"/>
              <a:t> </a:t>
            </a:r>
            <a:r>
              <a:rPr lang="zh-CN" altLang="en-US" dirty="0"/>
              <a:t>了</a:t>
            </a:r>
            <a:r>
              <a:rPr lang="en-US" altLang="zh-CN" dirty="0"/>
              <a:t>- </a:t>
            </a:r>
            <a:r>
              <a:rPr lang="en-US" altLang="zh-CN" dirty="0" err="1"/>
              <a:t>hlavne</a:t>
            </a:r>
            <a:r>
              <a:rPr lang="en-US" altLang="zh-CN" dirty="0"/>
              <a:t> pre </a:t>
            </a:r>
            <a:r>
              <a:rPr lang="en-US" altLang="zh-CN" dirty="0" err="1"/>
              <a:t>opakovan</a:t>
            </a:r>
            <a:r>
              <a:rPr lang="sk-SK" altLang="zh-CN" dirty="0"/>
              <a:t>é</a:t>
            </a:r>
            <a:r>
              <a:rPr lang="en-US" altLang="zh-CN" dirty="0"/>
              <a:t>, ka</a:t>
            </a:r>
            <a:r>
              <a:rPr lang="sk-SK" altLang="zh-CN" dirty="0"/>
              <a:t>ž</a:t>
            </a:r>
            <a:r>
              <a:rPr lang="en-US" altLang="zh-CN" dirty="0" err="1"/>
              <a:t>dodenn</a:t>
            </a:r>
            <a:r>
              <a:rPr lang="sk-SK" altLang="zh-CN" dirty="0"/>
              <a:t>é</a:t>
            </a:r>
            <a:r>
              <a:rPr lang="en-US" altLang="zh-CN" dirty="0"/>
              <a:t> a</a:t>
            </a:r>
            <a:r>
              <a:rPr lang="sk-SK" altLang="zh-CN" dirty="0"/>
              <a:t>k</a:t>
            </a:r>
            <a:r>
              <a:rPr lang="en-US" altLang="zh-CN" dirty="0" err="1"/>
              <a:t>tivity</a:t>
            </a:r>
            <a:endParaRPr lang="en-US" altLang="zh-CN" dirty="0"/>
          </a:p>
          <a:p>
            <a:r>
              <a:rPr lang="zh-CN" altLang="en-US" dirty="0"/>
              <a:t>我已经洗过澡了。我想说的我都已经说过了。</a:t>
            </a:r>
            <a:endParaRPr lang="en-US" altLang="zh-CN" dirty="0"/>
          </a:p>
          <a:p>
            <a:r>
              <a:rPr lang="zh-CN" altLang="en-US" dirty="0"/>
              <a:t>我从来没打过网球。</a:t>
            </a:r>
            <a:endParaRPr lang="en-US" altLang="zh-CN" dirty="0"/>
          </a:p>
        </p:txBody>
      </p:sp>
    </p:spTree>
    <p:extLst>
      <p:ext uri="{BB962C8B-B14F-4D97-AF65-F5344CB8AC3E}">
        <p14:creationId xmlns:p14="http://schemas.microsoft.com/office/powerpoint/2010/main" val="2500712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2A3D3-D8AE-4EB8-9263-9EDE6036F48E}"/>
              </a:ext>
            </a:extLst>
          </p:cNvPr>
          <p:cNvSpPr>
            <a:spLocks noGrp="1"/>
          </p:cNvSpPr>
          <p:nvPr>
            <p:ph type="title"/>
          </p:nvPr>
        </p:nvSpPr>
        <p:spPr/>
        <p:txBody>
          <a:bodyPr/>
          <a:lstStyle/>
          <a:p>
            <a:r>
              <a:rPr lang="zh-CN" altLang="en-US" dirty="0"/>
              <a:t>着</a:t>
            </a:r>
            <a:endParaRPr lang="en-US" dirty="0"/>
          </a:p>
        </p:txBody>
      </p:sp>
      <p:sp>
        <p:nvSpPr>
          <p:cNvPr id="3" name="Content Placeholder 2">
            <a:extLst>
              <a:ext uri="{FF2B5EF4-FFF2-40B4-BE49-F238E27FC236}">
                <a16:creationId xmlns:a16="http://schemas.microsoft.com/office/drawing/2014/main" id="{8F991F2E-661E-4450-93E8-28CFBCC55928}"/>
              </a:ext>
            </a:extLst>
          </p:cNvPr>
          <p:cNvSpPr>
            <a:spLocks noGrp="1"/>
          </p:cNvSpPr>
          <p:nvPr>
            <p:ph idx="1"/>
          </p:nvPr>
        </p:nvSpPr>
        <p:spPr>
          <a:xfrm>
            <a:off x="677334" y="1371600"/>
            <a:ext cx="8596668" cy="5163423"/>
          </a:xfrm>
        </p:spPr>
        <p:txBody>
          <a:bodyPr>
            <a:normAutofit fontScale="62500" lnSpcReduction="20000"/>
          </a:bodyPr>
          <a:lstStyle/>
          <a:p>
            <a:r>
              <a:rPr lang="sk-SK" dirty="0"/>
              <a:t>Priebeh a trvanie deja</a:t>
            </a:r>
            <a:endParaRPr lang="sk-SK" altLang="zh-CN" dirty="0"/>
          </a:p>
          <a:p>
            <a:pPr marL="0" indent="0">
              <a:buNone/>
            </a:pPr>
            <a:r>
              <a:rPr lang="zh-CN" altLang="en-US" dirty="0"/>
              <a:t>我带着手机 </a:t>
            </a:r>
            <a:r>
              <a:rPr lang="sk-SK" altLang="zh-CN" dirty="0"/>
              <a:t>Mám pri sebe mobil</a:t>
            </a:r>
            <a:endParaRPr lang="en-US" altLang="zh-CN" dirty="0"/>
          </a:p>
          <a:p>
            <a:pPr marL="0" indent="0">
              <a:buNone/>
            </a:pPr>
            <a:r>
              <a:rPr lang="zh-CN" altLang="en-US" dirty="0"/>
              <a:t>我等着你回答我</a:t>
            </a:r>
            <a:r>
              <a:rPr lang="sk-SK" altLang="zh-CN" dirty="0"/>
              <a:t> Čakám, kým mi odpovieš</a:t>
            </a:r>
            <a:endParaRPr lang="en-US" altLang="zh-CN" dirty="0"/>
          </a:p>
          <a:p>
            <a:pPr marL="0" indent="0">
              <a:buNone/>
            </a:pPr>
            <a:r>
              <a:rPr lang="zh-CN" altLang="en-US" dirty="0"/>
              <a:t>那个穿着红色连衣裙的女生就是小美。</a:t>
            </a:r>
            <a:endParaRPr lang="sk-SK" altLang="zh-CN" dirty="0"/>
          </a:p>
          <a:p>
            <a:pPr>
              <a:buFont typeface="Wingdings" panose="05000000000000000000" pitchFamily="2" charset="2"/>
              <a:buChar char="Ø"/>
            </a:pPr>
            <a:r>
              <a:rPr lang="sk-SK" dirty="0"/>
              <a:t>Ak slovesný dej trval dlho a viedol ku vzniku novej situácie, môže sa</a:t>
            </a:r>
            <a:r>
              <a:rPr lang="zh-CN" altLang="en-US" dirty="0"/>
              <a:t>着</a:t>
            </a:r>
            <a:r>
              <a:rPr lang="sk-SK" altLang="zh-CN" dirty="0"/>
              <a:t> objaviť v nasledujúcej konštrukcií s opakovaným slovesom</a:t>
            </a:r>
            <a:endParaRPr lang="sk-SK" dirty="0"/>
          </a:p>
          <a:p>
            <a:pPr marL="0" indent="0">
              <a:buNone/>
            </a:pPr>
            <a:r>
              <a:rPr lang="sk-SK" dirty="0"/>
              <a:t>Prísudok-</a:t>
            </a:r>
            <a:r>
              <a:rPr lang="zh-CN" altLang="en-US" dirty="0"/>
              <a:t>着</a:t>
            </a:r>
            <a:r>
              <a:rPr lang="sk-SK" altLang="zh-CN" dirty="0"/>
              <a:t>-prísudok-</a:t>
            </a:r>
            <a:r>
              <a:rPr lang="zh-CN" altLang="en-US" dirty="0"/>
              <a:t>着</a:t>
            </a:r>
            <a:r>
              <a:rPr lang="sk-SK" altLang="zh-CN" dirty="0"/>
              <a:t>-</a:t>
            </a:r>
            <a:r>
              <a:rPr lang="zh-CN" altLang="en-US" dirty="0"/>
              <a:t>就</a:t>
            </a:r>
            <a:r>
              <a:rPr lang="sk-SK" altLang="zh-CN" dirty="0"/>
              <a:t>-situácia-</a:t>
            </a:r>
            <a:r>
              <a:rPr lang="en-US" altLang="zh-CN" dirty="0" err="1"/>
              <a:t>vetn</a:t>
            </a:r>
            <a:r>
              <a:rPr lang="sk-SK" altLang="zh-CN" dirty="0"/>
              <a:t>á</a:t>
            </a:r>
            <a:r>
              <a:rPr lang="en-US" altLang="zh-CN" dirty="0"/>
              <a:t> </a:t>
            </a:r>
            <a:r>
              <a:rPr lang="sk-SK" altLang="zh-CN" dirty="0"/>
              <a:t>ča</a:t>
            </a:r>
            <a:r>
              <a:rPr lang="en-US" altLang="zh-CN" dirty="0" err="1"/>
              <a:t>stica</a:t>
            </a:r>
            <a:r>
              <a:rPr lang="zh-CN" altLang="en-US" dirty="0"/>
              <a:t>了</a:t>
            </a:r>
            <a:endParaRPr lang="sk-SK" altLang="zh-CN" dirty="0"/>
          </a:p>
          <a:p>
            <a:pPr marL="0" indent="0">
              <a:buNone/>
            </a:pPr>
            <a:r>
              <a:rPr lang="zh-CN" altLang="en-US" dirty="0"/>
              <a:t>走着走着就迷路了 </a:t>
            </a:r>
            <a:r>
              <a:rPr lang="sk-SK" altLang="zh-CN" dirty="0"/>
              <a:t>ísť a ísť, až sa napokon stratiť</a:t>
            </a:r>
          </a:p>
          <a:p>
            <a:pPr marL="0" indent="0">
              <a:buNone/>
            </a:pPr>
            <a:endParaRPr lang="sk-SK" dirty="0"/>
          </a:p>
          <a:p>
            <a:pPr>
              <a:buFont typeface="Wingdings" panose="05000000000000000000" pitchFamily="2" charset="2"/>
              <a:buChar char="Ø"/>
            </a:pPr>
            <a:r>
              <a:rPr lang="sk-SK" dirty="0"/>
              <a:t>Súbežné deje</a:t>
            </a:r>
          </a:p>
          <a:p>
            <a:pPr marL="0" indent="0">
              <a:buNone/>
            </a:pPr>
            <a:r>
              <a:rPr lang="zh-CN" altLang="en-US" dirty="0"/>
              <a:t>他在床上躺着吸烟。</a:t>
            </a:r>
            <a:r>
              <a:rPr lang="sk-SK" altLang="zh-CN" dirty="0"/>
              <a:t>Leží na posteli a fajčí</a:t>
            </a:r>
            <a:endParaRPr lang="en-US" altLang="zh-CN" dirty="0"/>
          </a:p>
          <a:p>
            <a:pPr marL="0" indent="0">
              <a:buNone/>
            </a:pPr>
            <a:r>
              <a:rPr lang="zh-CN" altLang="en-US" dirty="0"/>
              <a:t>吃着饭看书对身体不好。 </a:t>
            </a:r>
            <a:r>
              <a:rPr lang="sk-SK" altLang="zh-CN" dirty="0"/>
              <a:t>Čítať pri jedle je nezdravé</a:t>
            </a:r>
          </a:p>
          <a:p>
            <a:pPr marL="0" indent="0">
              <a:buNone/>
            </a:pPr>
            <a:endParaRPr lang="sk-SK" dirty="0"/>
          </a:p>
          <a:p>
            <a:pPr>
              <a:buFont typeface="Wingdings" panose="05000000000000000000" pitchFamily="2" charset="2"/>
              <a:buChar char="Ø"/>
            </a:pPr>
            <a:r>
              <a:rPr lang="sk-SK" dirty="0"/>
              <a:t>Prechod v stav</a:t>
            </a:r>
          </a:p>
          <a:p>
            <a:pPr marL="0" indent="0">
              <a:buNone/>
            </a:pPr>
            <a:r>
              <a:rPr lang="zh-CN" altLang="en-US" dirty="0"/>
              <a:t>窗户都开着 </a:t>
            </a:r>
            <a:r>
              <a:rPr lang="sk-SK" altLang="zh-CN" dirty="0"/>
              <a:t>Všetky okná sú otvorené</a:t>
            </a:r>
            <a:endParaRPr lang="en-US" altLang="zh-CN" dirty="0"/>
          </a:p>
          <a:p>
            <a:pPr marL="0" indent="0">
              <a:buNone/>
            </a:pPr>
            <a:r>
              <a:rPr lang="zh-CN" altLang="en-US" dirty="0"/>
              <a:t>椅子上坐着一个人</a:t>
            </a:r>
            <a:r>
              <a:rPr lang="sk-SK" altLang="zh-CN" dirty="0"/>
              <a:t> Na stoličke sedí človek</a:t>
            </a:r>
            <a:endParaRPr lang="en-US" altLang="zh-CN" dirty="0"/>
          </a:p>
          <a:p>
            <a:pPr marL="0" indent="0">
              <a:buNone/>
            </a:pPr>
            <a:endParaRPr lang="sk-SK" dirty="0"/>
          </a:p>
          <a:p>
            <a:pPr marL="0" indent="0">
              <a:buNone/>
            </a:pPr>
            <a:r>
              <a:rPr lang="en-US" dirty="0">
                <a:hlinkClick r:id="rId2"/>
              </a:rPr>
              <a:t>https://resources.allsetlearning.com/chinese/grammar/Aspect_particle_%22zhe%22</a:t>
            </a:r>
            <a:endParaRPr lang="en-US" dirty="0"/>
          </a:p>
          <a:p>
            <a:pPr marL="0" indent="0">
              <a:buNone/>
            </a:pPr>
            <a:endParaRPr lang="en-US" dirty="0"/>
          </a:p>
          <a:p>
            <a:pPr marL="0" indent="0">
              <a:buNone/>
            </a:pPr>
            <a:r>
              <a:rPr lang="zh-CN" altLang="en-US" dirty="0"/>
              <a:t>房间里灯没关着。 </a:t>
            </a:r>
            <a:r>
              <a:rPr lang="en-US" altLang="zh-CN" dirty="0"/>
              <a:t>V </a:t>
            </a:r>
            <a:r>
              <a:rPr lang="en-US" altLang="zh-CN" dirty="0" err="1"/>
              <a:t>izbe</a:t>
            </a:r>
            <a:r>
              <a:rPr lang="en-US" altLang="zh-CN" dirty="0"/>
              <a:t> </a:t>
            </a:r>
            <a:r>
              <a:rPr lang="en-US" altLang="zh-CN" dirty="0" err="1"/>
              <a:t>nie</a:t>
            </a:r>
            <a:r>
              <a:rPr lang="en-US" altLang="zh-CN" dirty="0"/>
              <a:t> je </a:t>
            </a:r>
            <a:r>
              <a:rPr lang="en-US" altLang="zh-CN" dirty="0" err="1"/>
              <a:t>rozsvieten</a:t>
            </a:r>
            <a:r>
              <a:rPr lang="sk-SK" altLang="zh-CN" dirty="0"/>
              <a:t>é</a:t>
            </a:r>
            <a:r>
              <a:rPr lang="en-US" altLang="zh-CN" dirty="0"/>
              <a:t> </a:t>
            </a:r>
            <a:r>
              <a:rPr lang="en-US" altLang="zh-CN" dirty="0" err="1"/>
              <a:t>svetlo</a:t>
            </a:r>
            <a:endParaRPr lang="en-US" dirty="0"/>
          </a:p>
          <a:p>
            <a:endParaRPr lang="en-US" dirty="0"/>
          </a:p>
        </p:txBody>
      </p:sp>
    </p:spTree>
    <p:extLst>
      <p:ext uri="{BB962C8B-B14F-4D97-AF65-F5344CB8AC3E}">
        <p14:creationId xmlns:p14="http://schemas.microsoft.com/office/powerpoint/2010/main" val="3513296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F233AC5-6EE8-4A22-AC5D-A7B0A192C1E7}"/>
              </a:ext>
            </a:extLst>
          </p:cNvPr>
          <p:cNvGraphicFramePr>
            <a:graphicFrameLocks noGrp="1"/>
          </p:cNvGraphicFramePr>
          <p:nvPr>
            <p:ph idx="1"/>
            <p:extLst>
              <p:ext uri="{D42A27DB-BD31-4B8C-83A1-F6EECF244321}">
                <p14:modId xmlns:p14="http://schemas.microsoft.com/office/powerpoint/2010/main" val="705646906"/>
              </p:ext>
            </p:extLst>
          </p:nvPr>
        </p:nvGraphicFramePr>
        <p:xfrm>
          <a:off x="677334" y="316194"/>
          <a:ext cx="8384780" cy="6541804"/>
        </p:xfrm>
        <a:graphic>
          <a:graphicData uri="http://schemas.openxmlformats.org/drawingml/2006/table">
            <a:tbl>
              <a:tblPr/>
              <a:tblGrid>
                <a:gridCol w="1715488">
                  <a:extLst>
                    <a:ext uri="{9D8B030D-6E8A-4147-A177-3AD203B41FA5}">
                      <a16:colId xmlns:a16="http://schemas.microsoft.com/office/drawing/2014/main" val="1181814211"/>
                    </a:ext>
                  </a:extLst>
                </a:gridCol>
                <a:gridCol w="6669292">
                  <a:extLst>
                    <a:ext uri="{9D8B030D-6E8A-4147-A177-3AD203B41FA5}">
                      <a16:colId xmlns:a16="http://schemas.microsoft.com/office/drawing/2014/main" val="2542761700"/>
                    </a:ext>
                  </a:extLst>
                </a:gridCol>
              </a:tblGrid>
              <a:tr h="236908">
                <a:tc>
                  <a:txBody>
                    <a:bodyPr/>
                    <a:lstStyle/>
                    <a:p>
                      <a:pPr algn="ctr"/>
                      <a:r>
                        <a:rPr lang="en-US" sz="700" b="1" i="0">
                          <a:effectLst/>
                        </a:rPr>
                        <a:t>Verb + </a:t>
                      </a:r>
                      <a:r>
                        <a:rPr lang="zh-CN" altLang="en-US" sz="700" b="1" i="0">
                          <a:effectLst/>
                        </a:rPr>
                        <a:t>着</a:t>
                      </a:r>
                    </a:p>
                  </a:txBody>
                  <a:tcPr marL="34048" marR="34048" marT="17024" marB="17024" anchor="ctr">
                    <a:lnL>
                      <a:noFill/>
                    </a:lnL>
                    <a:lnR>
                      <a:noFill/>
                    </a:lnR>
                    <a:lnT>
                      <a:noFill/>
                    </a:lnT>
                    <a:lnB>
                      <a:noFill/>
                    </a:lnB>
                    <a:solidFill>
                      <a:srgbClr val="FFFFFF"/>
                    </a:solidFill>
                  </a:tcPr>
                </a:tc>
                <a:tc>
                  <a:txBody>
                    <a:bodyPr/>
                    <a:lstStyle/>
                    <a:p>
                      <a:pPr algn="ctr"/>
                      <a:r>
                        <a:rPr lang="en-US" sz="700" b="1" i="0">
                          <a:effectLst/>
                        </a:rPr>
                        <a:t>Explanation</a:t>
                      </a:r>
                    </a:p>
                  </a:txBody>
                  <a:tcPr marL="34048" marR="34048" marT="17024" marB="17024" anchor="ctr">
                    <a:lnL>
                      <a:noFill/>
                    </a:lnL>
                    <a:lnR>
                      <a:noFill/>
                    </a:lnR>
                    <a:lnT>
                      <a:noFill/>
                    </a:lnT>
                    <a:lnB>
                      <a:noFill/>
                    </a:lnB>
                    <a:solidFill>
                      <a:srgbClr val="FFFFFF"/>
                    </a:solidFill>
                  </a:tcPr>
                </a:tc>
                <a:extLst>
                  <a:ext uri="{0D108BD9-81ED-4DB2-BD59-A6C34878D82A}">
                    <a16:rowId xmlns:a16="http://schemas.microsoft.com/office/drawing/2014/main" val="1635758814"/>
                  </a:ext>
                </a:extLst>
              </a:tr>
              <a:tr h="1260979">
                <a:tc>
                  <a:txBody>
                    <a:bodyPr/>
                    <a:lstStyle/>
                    <a:p>
                      <a:pPr algn="l"/>
                      <a:r>
                        <a:rPr lang="zh-CN" altLang="en-US" sz="1800" dirty="0">
                          <a:effectLst/>
                        </a:rPr>
                        <a:t>开 </a:t>
                      </a:r>
                      <a:r>
                        <a:rPr lang="zh-CN" altLang="en-US" sz="1800" b="0" i="1" dirty="0">
                          <a:effectLst/>
                        </a:rPr>
                        <a:t>着</a:t>
                      </a:r>
                      <a:endParaRPr lang="zh-CN" altLang="en-US" sz="1800" dirty="0">
                        <a:effectLst/>
                      </a:endParaRPr>
                    </a:p>
                  </a:txBody>
                  <a:tcPr marL="34048" marR="34048" marT="17024" marB="17024" anchor="ctr">
                    <a:lnL>
                      <a:noFill/>
                    </a:lnL>
                    <a:lnR>
                      <a:noFill/>
                    </a:lnR>
                    <a:lnT>
                      <a:noFill/>
                    </a:lnT>
                    <a:lnB>
                      <a:noFill/>
                    </a:lnB>
                    <a:solidFill>
                      <a:srgbClr val="FFFFFF"/>
                    </a:solidFill>
                  </a:tcPr>
                </a:tc>
                <a:tc>
                  <a:txBody>
                    <a:bodyPr/>
                    <a:lstStyle/>
                    <a:p>
                      <a:pPr algn="l"/>
                      <a:r>
                        <a:rPr lang="zh-CN" altLang="en-US" sz="1800" dirty="0">
                          <a:effectLst/>
                        </a:rPr>
                        <a:t>开 </a:t>
                      </a:r>
                      <a:r>
                        <a:rPr lang="en-US" sz="1800" dirty="0">
                          <a:effectLst/>
                        </a:rPr>
                        <a:t>alone can mean "to open" or "to turn on." Adding </a:t>
                      </a:r>
                      <a:r>
                        <a:rPr lang="zh-CN" altLang="en-US" sz="1800" dirty="0">
                          <a:effectLst/>
                        </a:rPr>
                        <a:t>着 </a:t>
                      </a:r>
                      <a:r>
                        <a:rPr lang="en-US" sz="1800" dirty="0">
                          <a:effectLst/>
                        </a:rPr>
                        <a:t>allows one to express that something "is open" or "is on.".</a:t>
                      </a:r>
                    </a:p>
                  </a:txBody>
                  <a:tcPr marL="34048" marR="34048" marT="17024" marB="17024" anchor="ctr">
                    <a:lnL>
                      <a:noFill/>
                    </a:lnL>
                    <a:lnR>
                      <a:noFill/>
                    </a:lnR>
                    <a:lnT>
                      <a:noFill/>
                    </a:lnT>
                    <a:lnB>
                      <a:noFill/>
                    </a:lnB>
                    <a:solidFill>
                      <a:srgbClr val="FFFFFF"/>
                    </a:solidFill>
                  </a:tcPr>
                </a:tc>
                <a:extLst>
                  <a:ext uri="{0D108BD9-81ED-4DB2-BD59-A6C34878D82A}">
                    <a16:rowId xmlns:a16="http://schemas.microsoft.com/office/drawing/2014/main" val="1549991284"/>
                  </a:ext>
                </a:extLst>
              </a:tr>
              <a:tr h="1260979">
                <a:tc>
                  <a:txBody>
                    <a:bodyPr/>
                    <a:lstStyle/>
                    <a:p>
                      <a:pPr algn="l"/>
                      <a:r>
                        <a:rPr lang="zh-CN" altLang="en-US" sz="1800" dirty="0">
                          <a:effectLst/>
                        </a:rPr>
                        <a:t>关 </a:t>
                      </a:r>
                      <a:r>
                        <a:rPr lang="zh-CN" altLang="en-US" sz="1800" b="0" i="1" dirty="0">
                          <a:effectLst/>
                        </a:rPr>
                        <a:t>着</a:t>
                      </a:r>
                      <a:endParaRPr lang="zh-CN" altLang="en-US" sz="1800" dirty="0">
                        <a:effectLst/>
                      </a:endParaRPr>
                    </a:p>
                  </a:txBody>
                  <a:tcPr marL="34048" marR="34048" marT="17024" marB="17024" anchor="ctr">
                    <a:lnL>
                      <a:noFill/>
                    </a:lnL>
                    <a:lnR>
                      <a:noFill/>
                    </a:lnR>
                    <a:lnT>
                      <a:noFill/>
                    </a:lnT>
                    <a:lnB>
                      <a:noFill/>
                    </a:lnB>
                    <a:solidFill>
                      <a:srgbClr val="FFFFFF"/>
                    </a:solidFill>
                  </a:tcPr>
                </a:tc>
                <a:tc>
                  <a:txBody>
                    <a:bodyPr/>
                    <a:lstStyle/>
                    <a:p>
                      <a:pPr algn="l"/>
                      <a:r>
                        <a:rPr lang="zh-CN" altLang="en-US" sz="1800" dirty="0">
                          <a:effectLst/>
                        </a:rPr>
                        <a:t>关 </a:t>
                      </a:r>
                      <a:r>
                        <a:rPr lang="en-US" sz="1800" dirty="0">
                          <a:effectLst/>
                        </a:rPr>
                        <a:t>alone can mean "to close" or "to turn off." Adding </a:t>
                      </a:r>
                      <a:r>
                        <a:rPr lang="zh-CN" altLang="en-US" sz="1800" dirty="0">
                          <a:effectLst/>
                        </a:rPr>
                        <a:t>着 </a:t>
                      </a:r>
                      <a:r>
                        <a:rPr lang="en-US" sz="1800" dirty="0">
                          <a:effectLst/>
                        </a:rPr>
                        <a:t>allows one to express that something "is closed" or "is off."</a:t>
                      </a:r>
                    </a:p>
                  </a:txBody>
                  <a:tcPr marL="34048" marR="34048" marT="17024" marB="17024" anchor="ctr">
                    <a:lnL>
                      <a:noFill/>
                    </a:lnL>
                    <a:lnR>
                      <a:noFill/>
                    </a:lnR>
                    <a:lnT>
                      <a:noFill/>
                    </a:lnT>
                    <a:lnB>
                      <a:noFill/>
                    </a:lnB>
                    <a:solidFill>
                      <a:srgbClr val="FFFFFF"/>
                    </a:solidFill>
                  </a:tcPr>
                </a:tc>
                <a:extLst>
                  <a:ext uri="{0D108BD9-81ED-4DB2-BD59-A6C34878D82A}">
                    <a16:rowId xmlns:a16="http://schemas.microsoft.com/office/drawing/2014/main" val="2638571599"/>
                  </a:ext>
                </a:extLst>
              </a:tr>
              <a:tr h="1260979">
                <a:tc>
                  <a:txBody>
                    <a:bodyPr/>
                    <a:lstStyle/>
                    <a:p>
                      <a:pPr algn="l"/>
                      <a:r>
                        <a:rPr lang="zh-CN" altLang="en-US" sz="1800" dirty="0">
                          <a:effectLst/>
                        </a:rPr>
                        <a:t>带 </a:t>
                      </a:r>
                      <a:r>
                        <a:rPr lang="zh-CN" altLang="en-US" sz="1800" b="0" i="1" dirty="0">
                          <a:effectLst/>
                        </a:rPr>
                        <a:t>着</a:t>
                      </a:r>
                      <a:endParaRPr lang="zh-CN" altLang="en-US" sz="1800" dirty="0">
                        <a:effectLst/>
                      </a:endParaRPr>
                    </a:p>
                  </a:txBody>
                  <a:tcPr marL="34048" marR="34048" marT="17024" marB="17024" anchor="ctr">
                    <a:lnL>
                      <a:noFill/>
                    </a:lnL>
                    <a:lnR>
                      <a:noFill/>
                    </a:lnR>
                    <a:lnT>
                      <a:noFill/>
                    </a:lnT>
                    <a:lnB>
                      <a:noFill/>
                    </a:lnB>
                    <a:solidFill>
                      <a:srgbClr val="FFFFFF"/>
                    </a:solidFill>
                  </a:tcPr>
                </a:tc>
                <a:tc>
                  <a:txBody>
                    <a:bodyPr/>
                    <a:lstStyle/>
                    <a:p>
                      <a:pPr algn="l"/>
                      <a:r>
                        <a:rPr lang="zh-CN" altLang="en-US" sz="1800" dirty="0">
                          <a:effectLst/>
                        </a:rPr>
                        <a:t>带 </a:t>
                      </a:r>
                      <a:r>
                        <a:rPr lang="en-US" sz="1800" dirty="0">
                          <a:effectLst/>
                        </a:rPr>
                        <a:t>alone means "to carry." Adding </a:t>
                      </a:r>
                      <a:r>
                        <a:rPr lang="zh-CN" altLang="en-US" sz="1800" dirty="0">
                          <a:effectLst/>
                        </a:rPr>
                        <a:t>着 </a:t>
                      </a:r>
                      <a:r>
                        <a:rPr lang="en-US" sz="1800" dirty="0">
                          <a:effectLst/>
                        </a:rPr>
                        <a:t>allows one to express that one "is carrying" or "has" something (on one’s person).</a:t>
                      </a:r>
                    </a:p>
                  </a:txBody>
                  <a:tcPr marL="34048" marR="34048" marT="17024" marB="17024" anchor="ctr">
                    <a:lnL>
                      <a:noFill/>
                    </a:lnL>
                    <a:lnR>
                      <a:noFill/>
                    </a:lnR>
                    <a:lnT>
                      <a:noFill/>
                    </a:lnT>
                    <a:lnB>
                      <a:noFill/>
                    </a:lnB>
                    <a:solidFill>
                      <a:srgbClr val="FFFFFF"/>
                    </a:solidFill>
                  </a:tcPr>
                </a:tc>
                <a:extLst>
                  <a:ext uri="{0D108BD9-81ED-4DB2-BD59-A6C34878D82A}">
                    <a16:rowId xmlns:a16="http://schemas.microsoft.com/office/drawing/2014/main" val="3649873372"/>
                  </a:ext>
                </a:extLst>
              </a:tr>
              <a:tr h="1432931">
                <a:tc>
                  <a:txBody>
                    <a:bodyPr/>
                    <a:lstStyle/>
                    <a:p>
                      <a:pPr algn="l"/>
                      <a:r>
                        <a:rPr lang="zh-CN" altLang="en-US" sz="1800" dirty="0">
                          <a:effectLst/>
                        </a:rPr>
                        <a:t>坐 </a:t>
                      </a:r>
                      <a:r>
                        <a:rPr lang="zh-CN" altLang="en-US" sz="1800" b="0" i="1" dirty="0">
                          <a:effectLst/>
                        </a:rPr>
                        <a:t>着</a:t>
                      </a:r>
                      <a:endParaRPr lang="zh-CN" altLang="en-US" sz="1800" dirty="0">
                        <a:effectLst/>
                      </a:endParaRPr>
                    </a:p>
                  </a:txBody>
                  <a:tcPr marL="34048" marR="34048" marT="17024" marB="17024" anchor="ctr">
                    <a:lnL>
                      <a:noFill/>
                    </a:lnL>
                    <a:lnR>
                      <a:noFill/>
                    </a:lnR>
                    <a:lnT>
                      <a:noFill/>
                    </a:lnT>
                    <a:lnB>
                      <a:noFill/>
                    </a:lnB>
                    <a:solidFill>
                      <a:srgbClr val="FFFFFF"/>
                    </a:solidFill>
                  </a:tcPr>
                </a:tc>
                <a:tc>
                  <a:txBody>
                    <a:bodyPr/>
                    <a:lstStyle/>
                    <a:p>
                      <a:pPr algn="l"/>
                      <a:r>
                        <a:rPr lang="zh-CN" altLang="en-US" sz="1800" dirty="0">
                          <a:effectLst/>
                        </a:rPr>
                        <a:t>坐 </a:t>
                      </a:r>
                      <a:r>
                        <a:rPr lang="en-US" sz="1800" dirty="0">
                          <a:effectLst/>
                        </a:rPr>
                        <a:t>alone means "to sit." Adding </a:t>
                      </a:r>
                      <a:r>
                        <a:rPr lang="zh-CN" altLang="en-US" sz="1800" dirty="0">
                          <a:effectLst/>
                        </a:rPr>
                        <a:t>着 </a:t>
                      </a:r>
                      <a:r>
                        <a:rPr lang="en-US" sz="1800" dirty="0">
                          <a:effectLst/>
                        </a:rPr>
                        <a:t>allows one to express that someone "is sitting" ("</a:t>
                      </a:r>
                      <a:r>
                        <a:rPr lang="zh-CN" altLang="en-US" sz="1800" dirty="0">
                          <a:effectLst/>
                        </a:rPr>
                        <a:t>在坐</a:t>
                      </a:r>
                      <a:r>
                        <a:rPr lang="en-US" altLang="zh-CN" sz="1800" dirty="0">
                          <a:effectLst/>
                        </a:rPr>
                        <a:t>" </a:t>
                      </a:r>
                      <a:r>
                        <a:rPr lang="en-US" sz="1800" dirty="0">
                          <a:effectLst/>
                        </a:rPr>
                        <a:t>is awkward, because it’s not a real action).</a:t>
                      </a:r>
                    </a:p>
                  </a:txBody>
                  <a:tcPr marL="34048" marR="34048" marT="17024" marB="17024" anchor="ctr">
                    <a:lnL>
                      <a:noFill/>
                    </a:lnL>
                    <a:lnR>
                      <a:noFill/>
                    </a:lnR>
                    <a:lnT>
                      <a:noFill/>
                    </a:lnT>
                    <a:lnB>
                      <a:noFill/>
                    </a:lnB>
                    <a:solidFill>
                      <a:srgbClr val="FFFFFF"/>
                    </a:solidFill>
                  </a:tcPr>
                </a:tc>
                <a:extLst>
                  <a:ext uri="{0D108BD9-81ED-4DB2-BD59-A6C34878D82A}">
                    <a16:rowId xmlns:a16="http://schemas.microsoft.com/office/drawing/2014/main" val="4279519920"/>
                  </a:ext>
                </a:extLst>
              </a:tr>
              <a:tr h="1089028">
                <a:tc>
                  <a:txBody>
                    <a:bodyPr/>
                    <a:lstStyle/>
                    <a:p>
                      <a:pPr algn="l"/>
                      <a:r>
                        <a:rPr lang="zh-CN" altLang="en-US" sz="1800" dirty="0">
                          <a:effectLst/>
                        </a:rPr>
                        <a:t>躺 </a:t>
                      </a:r>
                      <a:r>
                        <a:rPr lang="zh-CN" altLang="en-US" sz="1800" b="0" i="1" dirty="0">
                          <a:effectLst/>
                        </a:rPr>
                        <a:t>着</a:t>
                      </a:r>
                      <a:endParaRPr lang="zh-CN" altLang="en-US" sz="1800" dirty="0">
                        <a:effectLst/>
                      </a:endParaRPr>
                    </a:p>
                  </a:txBody>
                  <a:tcPr marL="34048" marR="34048" marT="17024" marB="17024" anchor="ctr">
                    <a:lnL>
                      <a:noFill/>
                    </a:lnL>
                    <a:lnR>
                      <a:noFill/>
                    </a:lnR>
                    <a:lnT>
                      <a:noFill/>
                    </a:lnT>
                    <a:lnB>
                      <a:noFill/>
                    </a:lnB>
                    <a:solidFill>
                      <a:srgbClr val="FFFFFF"/>
                    </a:solidFill>
                  </a:tcPr>
                </a:tc>
                <a:tc>
                  <a:txBody>
                    <a:bodyPr/>
                    <a:lstStyle/>
                    <a:p>
                      <a:pPr algn="l"/>
                      <a:r>
                        <a:rPr lang="zh-CN" altLang="en-US" sz="1800" dirty="0">
                          <a:effectLst/>
                        </a:rPr>
                        <a:t>躺 </a:t>
                      </a:r>
                      <a:r>
                        <a:rPr lang="en-US" sz="1800" dirty="0">
                          <a:effectLst/>
                        </a:rPr>
                        <a:t>alone means "to lie on one’s back." Adding </a:t>
                      </a:r>
                      <a:r>
                        <a:rPr lang="zh-CN" altLang="en-US" sz="1800" dirty="0">
                          <a:effectLst/>
                        </a:rPr>
                        <a:t>着 </a:t>
                      </a:r>
                      <a:r>
                        <a:rPr lang="en-US" sz="1800" dirty="0">
                          <a:effectLst/>
                        </a:rPr>
                        <a:t>allows one to express that someone "is lying down."</a:t>
                      </a:r>
                    </a:p>
                  </a:txBody>
                  <a:tcPr marL="34048" marR="34048" marT="17024" marB="17024" anchor="ctr">
                    <a:lnL>
                      <a:noFill/>
                    </a:lnL>
                    <a:lnR>
                      <a:noFill/>
                    </a:lnR>
                    <a:lnT>
                      <a:noFill/>
                    </a:lnT>
                    <a:lnB>
                      <a:noFill/>
                    </a:lnB>
                    <a:solidFill>
                      <a:srgbClr val="FFFFFF"/>
                    </a:solidFill>
                  </a:tcPr>
                </a:tc>
                <a:extLst>
                  <a:ext uri="{0D108BD9-81ED-4DB2-BD59-A6C34878D82A}">
                    <a16:rowId xmlns:a16="http://schemas.microsoft.com/office/drawing/2014/main" val="2928770182"/>
                  </a:ext>
                </a:extLst>
              </a:tr>
            </a:tbl>
          </a:graphicData>
        </a:graphic>
      </p:graphicFrame>
      <p:sp>
        <p:nvSpPr>
          <p:cNvPr id="5" name="Rectangle 1">
            <a:extLst>
              <a:ext uri="{FF2B5EF4-FFF2-40B4-BE49-F238E27FC236}">
                <a16:creationId xmlns:a16="http://schemas.microsoft.com/office/drawing/2014/main" id="{BE580C36-FA3D-4D40-ADAD-2E093230B920}"/>
              </a:ext>
            </a:extLst>
          </p:cNvPr>
          <p:cNvSpPr>
            <a:spLocks noChangeArrowheads="1"/>
          </p:cNvSpPr>
          <p:nvPr/>
        </p:nvSpPr>
        <p:spPr bwMode="auto">
          <a:xfrm>
            <a:off x="-13609005" y="-125343"/>
            <a:ext cx="48968471"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333333"/>
                </a:solidFill>
                <a:effectLst/>
                <a:latin typeface="Verdana" panose="020B0604030504040204" pitchFamily="34" charset="0"/>
              </a:rPr>
              <a:t>着 Expressing an ongoing State</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4703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0CE41-9416-48B8-AACF-BB184350C1F4}"/>
              </a:ext>
            </a:extLst>
          </p:cNvPr>
          <p:cNvSpPr>
            <a:spLocks noGrp="1"/>
          </p:cNvSpPr>
          <p:nvPr>
            <p:ph type="title"/>
          </p:nvPr>
        </p:nvSpPr>
        <p:spPr/>
        <p:txBody>
          <a:bodyPr>
            <a:normAutofit/>
          </a:bodyPr>
          <a:lstStyle/>
          <a:p>
            <a:pPr algn="l"/>
            <a:r>
              <a:rPr lang="en-US" altLang="zh-CN" b="0" i="0" dirty="0" err="1">
                <a:solidFill>
                  <a:srgbClr val="000000"/>
                </a:solidFill>
                <a:effectLst/>
                <a:latin typeface="georgia" panose="02040502050405020303" pitchFamily="18" charset="0"/>
              </a:rPr>
              <a:t>Vetn</a:t>
            </a:r>
            <a:r>
              <a:rPr lang="sk-SK" altLang="zh-CN" b="0" i="0" dirty="0">
                <a:solidFill>
                  <a:srgbClr val="000000"/>
                </a:solidFill>
                <a:effectLst/>
                <a:latin typeface="georgia" panose="02040502050405020303" pitchFamily="18" charset="0"/>
              </a:rPr>
              <a:t>é</a:t>
            </a:r>
            <a:r>
              <a:rPr lang="en-US" altLang="zh-CN" b="0" i="0" dirty="0">
                <a:solidFill>
                  <a:srgbClr val="000000"/>
                </a:solidFill>
                <a:effectLst/>
                <a:latin typeface="georgia" panose="02040502050405020303" pitchFamily="18" charset="0"/>
              </a:rPr>
              <a:t> </a:t>
            </a:r>
            <a:r>
              <a:rPr lang="sk-SK" altLang="zh-CN" dirty="0">
                <a:solidFill>
                  <a:srgbClr val="000000"/>
                </a:solidFill>
                <a:latin typeface="georgia" panose="02040502050405020303" pitchFamily="18" charset="0"/>
              </a:rPr>
              <a:t>č</a:t>
            </a:r>
            <a:r>
              <a:rPr lang="en-US" altLang="zh-CN" b="0" i="0" dirty="0" err="1">
                <a:solidFill>
                  <a:srgbClr val="000000"/>
                </a:solidFill>
                <a:effectLst/>
                <a:latin typeface="georgia" panose="02040502050405020303" pitchFamily="18" charset="0"/>
              </a:rPr>
              <a:t>astice</a:t>
            </a:r>
            <a:endParaRPr lang="zh-CN" altLang="en-US" b="0" i="0" dirty="0">
              <a:solidFill>
                <a:srgbClr val="373A3C"/>
              </a:solidFill>
              <a:effectLst/>
              <a:latin typeface="-apple-system"/>
            </a:endParaRPr>
          </a:p>
        </p:txBody>
      </p:sp>
      <p:sp>
        <p:nvSpPr>
          <p:cNvPr id="3" name="Content Placeholder 2">
            <a:extLst>
              <a:ext uri="{FF2B5EF4-FFF2-40B4-BE49-F238E27FC236}">
                <a16:creationId xmlns:a16="http://schemas.microsoft.com/office/drawing/2014/main" id="{F9D82399-1389-490D-BFC0-175D25D35B85}"/>
              </a:ext>
            </a:extLst>
          </p:cNvPr>
          <p:cNvSpPr>
            <a:spLocks noGrp="1"/>
          </p:cNvSpPr>
          <p:nvPr>
            <p:ph idx="1"/>
          </p:nvPr>
        </p:nvSpPr>
        <p:spPr>
          <a:xfrm>
            <a:off x="677334" y="1502229"/>
            <a:ext cx="8596668" cy="5586884"/>
          </a:xfrm>
        </p:spPr>
        <p:txBody>
          <a:bodyPr/>
          <a:lstStyle/>
          <a:p>
            <a:endParaRPr lang="sk-SK" altLang="zh-CN" b="0" i="0" dirty="0">
              <a:solidFill>
                <a:srgbClr val="000000"/>
              </a:solidFill>
              <a:effectLst/>
              <a:latin typeface="georgia" panose="02040502050405020303" pitchFamily="18" charset="0"/>
            </a:endParaRPr>
          </a:p>
          <a:p>
            <a:r>
              <a:rPr lang="en-US" altLang="zh-CN" dirty="0" err="1">
                <a:solidFill>
                  <a:srgbClr val="000000"/>
                </a:solidFill>
                <a:latin typeface="georgia" panose="02040502050405020303" pitchFamily="18" charset="0"/>
              </a:rPr>
              <a:t>Vyjadruj</a:t>
            </a:r>
            <a:r>
              <a:rPr lang="sk-SK" altLang="zh-CN" dirty="0">
                <a:solidFill>
                  <a:srgbClr val="000000"/>
                </a:solidFill>
                <a:latin typeface="georgia" panose="02040502050405020303" pitchFamily="18" charset="0"/>
              </a:rPr>
              <a:t>ú</a:t>
            </a:r>
            <a:r>
              <a:rPr lang="zh-CN" altLang="en-US"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gramatick</a:t>
            </a:r>
            <a:r>
              <a:rPr lang="sk-SK" altLang="zh-CN" dirty="0">
                <a:solidFill>
                  <a:srgbClr val="000000"/>
                </a:solidFill>
                <a:latin typeface="georgia" panose="02040502050405020303" pitchFamily="18" charset="0"/>
              </a:rPr>
              <a:t>ú</a:t>
            </a:r>
            <a:r>
              <a:rPr lang="zh-CN" altLang="en-US"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charakteristiku</a:t>
            </a:r>
            <a:r>
              <a:rPr lang="zh-CN" altLang="en-US"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vety</a:t>
            </a:r>
            <a:endParaRPr lang="en-US" altLang="zh-CN" dirty="0">
              <a:solidFill>
                <a:srgbClr val="000000"/>
              </a:solidFill>
              <a:latin typeface="georgia" panose="02040502050405020303" pitchFamily="18" charset="0"/>
            </a:endParaRPr>
          </a:p>
          <a:p>
            <a:r>
              <a:rPr lang="en-US" altLang="zh-CN" b="0" i="0" dirty="0" err="1">
                <a:solidFill>
                  <a:srgbClr val="000000"/>
                </a:solidFill>
                <a:effectLst/>
                <a:latin typeface="georgia" panose="02040502050405020303" pitchFamily="18" charset="0"/>
              </a:rPr>
              <a:t>Stoja</a:t>
            </a:r>
            <a:r>
              <a:rPr lang="en-US" altLang="zh-CN" b="0" i="0" dirty="0">
                <a:solidFill>
                  <a:srgbClr val="000000"/>
                </a:solidFill>
                <a:effectLst/>
                <a:latin typeface="georgia" panose="02040502050405020303" pitchFamily="18" charset="0"/>
              </a:rPr>
              <a:t> v</a:t>
            </a:r>
            <a:r>
              <a:rPr lang="sk-SK" altLang="zh-CN" b="0" i="0" dirty="0">
                <a:solidFill>
                  <a:srgbClr val="000000"/>
                </a:solidFill>
                <a:effectLst/>
                <a:latin typeface="georgia" panose="02040502050405020303" pitchFamily="18" charset="0"/>
              </a:rPr>
              <a:t>ž</a:t>
            </a:r>
            <a:r>
              <a:rPr lang="en-US" altLang="zh-CN" b="0" i="0" dirty="0" err="1">
                <a:solidFill>
                  <a:srgbClr val="000000"/>
                </a:solidFill>
                <a:effectLst/>
                <a:latin typeface="georgia" panose="02040502050405020303" pitchFamily="18" charset="0"/>
              </a:rPr>
              <a:t>dy</a:t>
            </a:r>
            <a:r>
              <a:rPr lang="en-US" altLang="zh-CN" b="0" i="0" dirty="0">
                <a:solidFill>
                  <a:srgbClr val="000000"/>
                </a:solidFill>
                <a:effectLst/>
                <a:latin typeface="georgia" panose="02040502050405020303" pitchFamily="18" charset="0"/>
              </a:rPr>
              <a:t> </a:t>
            </a:r>
            <a:r>
              <a:rPr lang="en-US" altLang="zh-CN" b="0" i="0" dirty="0" err="1">
                <a:solidFill>
                  <a:srgbClr val="000000"/>
                </a:solidFill>
                <a:effectLst/>
                <a:latin typeface="georgia" panose="02040502050405020303" pitchFamily="18" charset="0"/>
              </a:rPr>
              <a:t>na</a:t>
            </a:r>
            <a:r>
              <a:rPr lang="en-US" altLang="zh-CN" b="0" i="0" dirty="0">
                <a:solidFill>
                  <a:srgbClr val="000000"/>
                </a:solidFill>
                <a:effectLst/>
                <a:latin typeface="georgia" panose="02040502050405020303" pitchFamily="18" charset="0"/>
              </a:rPr>
              <a:t> </a:t>
            </a:r>
            <a:r>
              <a:rPr lang="en-US" altLang="zh-CN" b="0" i="0" dirty="0" err="1">
                <a:solidFill>
                  <a:srgbClr val="000000"/>
                </a:solidFill>
                <a:effectLst/>
                <a:latin typeface="georgia" panose="02040502050405020303" pitchFamily="18" charset="0"/>
              </a:rPr>
              <a:t>konci</a:t>
            </a:r>
            <a:r>
              <a:rPr lang="en-US" altLang="zh-CN" b="0" i="0" dirty="0">
                <a:solidFill>
                  <a:srgbClr val="000000"/>
                </a:solidFill>
                <a:effectLst/>
                <a:latin typeface="georgia" panose="02040502050405020303" pitchFamily="18" charset="0"/>
              </a:rPr>
              <a:t> </a:t>
            </a:r>
            <a:r>
              <a:rPr lang="en-US" altLang="zh-CN" b="0" i="0" dirty="0" err="1">
                <a:solidFill>
                  <a:srgbClr val="000000"/>
                </a:solidFill>
                <a:effectLst/>
                <a:latin typeface="georgia" panose="02040502050405020303" pitchFamily="18" charset="0"/>
              </a:rPr>
              <a:t>vety</a:t>
            </a:r>
            <a:endParaRPr lang="en-US" altLang="zh-CN" b="0" i="0" dirty="0">
              <a:solidFill>
                <a:srgbClr val="000000"/>
              </a:solidFill>
              <a:effectLst/>
              <a:latin typeface="georgia" panose="02040502050405020303" pitchFamily="18" charset="0"/>
            </a:endParaRPr>
          </a:p>
          <a:p>
            <a:r>
              <a:rPr lang="zh-CN" altLang="en-US" dirty="0">
                <a:solidFill>
                  <a:srgbClr val="000000"/>
                </a:solidFill>
                <a:latin typeface="georgia" panose="02040502050405020303" pitchFamily="18" charset="0"/>
              </a:rPr>
              <a:t>吗，呢，吧，啊，了</a:t>
            </a:r>
            <a:endParaRPr lang="en-US" altLang="zh-CN" dirty="0">
              <a:solidFill>
                <a:srgbClr val="000000"/>
              </a:solidFill>
              <a:latin typeface="georgia" panose="02040502050405020303" pitchFamily="18" charset="0"/>
            </a:endParaRPr>
          </a:p>
          <a:p>
            <a:pPr marL="0" indent="0">
              <a:buNone/>
            </a:pPr>
            <a:r>
              <a:rPr lang="zh-CN" altLang="en-US" b="0" i="0" dirty="0">
                <a:solidFill>
                  <a:srgbClr val="000000"/>
                </a:solidFill>
                <a:effectLst/>
                <a:latin typeface="georgia" panose="02040502050405020303" pitchFamily="18" charset="0"/>
              </a:rPr>
              <a:t>了 </a:t>
            </a:r>
            <a:r>
              <a:rPr lang="en-US" altLang="zh-CN" b="0" i="0" dirty="0">
                <a:solidFill>
                  <a:srgbClr val="000000"/>
                </a:solidFill>
                <a:effectLst/>
                <a:latin typeface="georgia" panose="02040502050405020303" pitchFamily="18" charset="0"/>
              </a:rPr>
              <a:t>– </a:t>
            </a:r>
            <a:r>
              <a:rPr lang="en-US" altLang="zh-CN" b="0" i="0" dirty="0" err="1">
                <a:solidFill>
                  <a:srgbClr val="000000"/>
                </a:solidFill>
                <a:effectLst/>
                <a:latin typeface="georgia" panose="02040502050405020303" pitchFamily="18" charset="0"/>
              </a:rPr>
              <a:t>zmena</a:t>
            </a:r>
            <a:r>
              <a:rPr lang="en-US" altLang="zh-CN" b="0" i="0" dirty="0">
                <a:solidFill>
                  <a:srgbClr val="000000"/>
                </a:solidFill>
                <a:effectLst/>
                <a:latin typeface="georgia" panose="02040502050405020303" pitchFamily="18" charset="0"/>
              </a:rPr>
              <a:t> </a:t>
            </a:r>
            <a:r>
              <a:rPr lang="en-US" altLang="zh-CN" b="0" i="0" dirty="0" err="1">
                <a:solidFill>
                  <a:srgbClr val="000000"/>
                </a:solidFill>
                <a:effectLst/>
                <a:latin typeface="georgia" panose="02040502050405020303" pitchFamily="18" charset="0"/>
              </a:rPr>
              <a:t>stavu</a:t>
            </a:r>
            <a:r>
              <a:rPr lang="en-US" altLang="zh-CN" b="0" i="0" dirty="0">
                <a:solidFill>
                  <a:srgbClr val="000000"/>
                </a:solidFill>
                <a:effectLst/>
                <a:latin typeface="georgia" panose="02040502050405020303" pitchFamily="18" charset="0"/>
              </a:rPr>
              <a:t>, </a:t>
            </a:r>
            <a:r>
              <a:rPr lang="en-US" altLang="zh-CN" b="0" i="0" dirty="0" err="1">
                <a:solidFill>
                  <a:srgbClr val="000000"/>
                </a:solidFill>
                <a:effectLst/>
                <a:latin typeface="georgia" panose="02040502050405020303" pitchFamily="18" charset="0"/>
              </a:rPr>
              <a:t>vznik</a:t>
            </a:r>
            <a:r>
              <a:rPr lang="en-US" altLang="zh-CN" b="0" i="0" dirty="0">
                <a:solidFill>
                  <a:srgbClr val="000000"/>
                </a:solidFill>
                <a:effectLst/>
                <a:latin typeface="georgia" panose="02040502050405020303" pitchFamily="18" charset="0"/>
              </a:rPr>
              <a:t> </a:t>
            </a:r>
            <a:r>
              <a:rPr lang="en-US" altLang="zh-CN" b="0" i="0" dirty="0" err="1">
                <a:solidFill>
                  <a:srgbClr val="000000"/>
                </a:solidFill>
                <a:effectLst/>
                <a:latin typeface="georgia" panose="02040502050405020303" pitchFamily="18" charset="0"/>
              </a:rPr>
              <a:t>novej</a:t>
            </a:r>
            <a:r>
              <a:rPr lang="en-US" altLang="zh-CN" b="0" i="0" dirty="0">
                <a:solidFill>
                  <a:srgbClr val="000000"/>
                </a:solidFill>
                <a:effectLst/>
                <a:latin typeface="georgia" panose="02040502050405020303" pitchFamily="18" charset="0"/>
              </a:rPr>
              <a:t> situ</a:t>
            </a:r>
            <a:r>
              <a:rPr lang="sk-SK" altLang="zh-CN" b="0" i="0" dirty="0">
                <a:solidFill>
                  <a:srgbClr val="000000"/>
                </a:solidFill>
                <a:effectLst/>
                <a:latin typeface="georgia" panose="02040502050405020303" pitchFamily="18" charset="0"/>
              </a:rPr>
              <a:t>á</a:t>
            </a:r>
            <a:r>
              <a:rPr lang="en-US" altLang="zh-CN" b="0" i="0" dirty="0" err="1">
                <a:solidFill>
                  <a:srgbClr val="000000"/>
                </a:solidFill>
                <a:effectLst/>
                <a:latin typeface="georgia" panose="02040502050405020303" pitchFamily="18" charset="0"/>
              </a:rPr>
              <a:t>cie</a:t>
            </a:r>
            <a:endParaRPr lang="en-US" altLang="zh-CN" b="0" i="0" dirty="0">
              <a:solidFill>
                <a:srgbClr val="000000"/>
              </a:solidFill>
              <a:effectLst/>
              <a:latin typeface="georgia" panose="02040502050405020303" pitchFamily="18" charset="0"/>
            </a:endParaRPr>
          </a:p>
          <a:p>
            <a:r>
              <a:rPr lang="en-US" altLang="zh-CN" b="0" i="0" dirty="0">
                <a:solidFill>
                  <a:srgbClr val="373A3C"/>
                </a:solidFill>
                <a:effectLst/>
                <a:latin typeface="georgia" panose="02040502050405020303" pitchFamily="18" charset="0"/>
              </a:rPr>
              <a:t>Ak </a:t>
            </a:r>
            <a:r>
              <a:rPr lang="en-US" altLang="zh-CN" b="0" i="0" dirty="0" err="1">
                <a:solidFill>
                  <a:srgbClr val="373A3C"/>
                </a:solidFill>
                <a:effectLst/>
                <a:latin typeface="georgia" panose="02040502050405020303" pitchFamily="18" charset="0"/>
              </a:rPr>
              <a:t>veta</a:t>
            </a:r>
            <a:r>
              <a:rPr lang="en-US" altLang="zh-CN" b="0" i="0" dirty="0">
                <a:solidFill>
                  <a:srgbClr val="373A3C"/>
                </a:solidFill>
                <a:effectLst/>
                <a:latin typeface="georgia" panose="02040502050405020303" pitchFamily="18" charset="0"/>
              </a:rPr>
              <a:t> </a:t>
            </a:r>
            <a:r>
              <a:rPr lang="en-US" altLang="zh-CN" b="0" i="0" dirty="0" err="1">
                <a:solidFill>
                  <a:srgbClr val="373A3C"/>
                </a:solidFill>
                <a:effectLst/>
                <a:latin typeface="georgia" panose="02040502050405020303" pitchFamily="18" charset="0"/>
              </a:rPr>
              <a:t>obsahuje</a:t>
            </a:r>
            <a:r>
              <a:rPr lang="en-US" altLang="zh-CN" b="0" i="0" dirty="0">
                <a:solidFill>
                  <a:srgbClr val="373A3C"/>
                </a:solidFill>
                <a:effectLst/>
                <a:latin typeface="georgia" panose="02040502050405020303" pitchFamily="18" charset="0"/>
              </a:rPr>
              <a:t> </a:t>
            </a:r>
            <a:r>
              <a:rPr lang="en-US" altLang="zh-CN" b="0" i="0" dirty="0" err="1">
                <a:solidFill>
                  <a:srgbClr val="373A3C"/>
                </a:solidFill>
                <a:effectLst/>
                <a:latin typeface="georgia" panose="02040502050405020303" pitchFamily="18" charset="0"/>
              </a:rPr>
              <a:t>menn</a:t>
            </a:r>
            <a:r>
              <a:rPr lang="sk-SK" altLang="zh-CN" b="0" i="0" dirty="0">
                <a:solidFill>
                  <a:srgbClr val="373A3C"/>
                </a:solidFill>
                <a:effectLst/>
                <a:latin typeface="georgia" panose="02040502050405020303" pitchFamily="18" charset="0"/>
              </a:rPr>
              <a:t>ý</a:t>
            </a:r>
            <a:r>
              <a:rPr lang="en-US" altLang="zh-CN" b="0" i="0" dirty="0">
                <a:solidFill>
                  <a:srgbClr val="373A3C"/>
                </a:solidFill>
                <a:effectLst/>
                <a:latin typeface="georgia" panose="02040502050405020303" pitchFamily="18" charset="0"/>
              </a:rPr>
              <a:t> </a:t>
            </a:r>
            <a:r>
              <a:rPr lang="en-US" altLang="zh-CN" dirty="0" err="1">
                <a:solidFill>
                  <a:srgbClr val="373A3C"/>
                </a:solidFill>
                <a:latin typeface="georgia" panose="02040502050405020303" pitchFamily="18" charset="0"/>
              </a:rPr>
              <a:t>alebo</a:t>
            </a:r>
            <a:r>
              <a:rPr lang="en-US" altLang="zh-CN" dirty="0">
                <a:solidFill>
                  <a:srgbClr val="373A3C"/>
                </a:solidFill>
                <a:latin typeface="georgia" panose="02040502050405020303" pitchFamily="18" charset="0"/>
              </a:rPr>
              <a:t> </a:t>
            </a:r>
            <a:r>
              <a:rPr lang="en-US" altLang="zh-CN" dirty="0" err="1">
                <a:solidFill>
                  <a:srgbClr val="373A3C"/>
                </a:solidFill>
                <a:latin typeface="georgia" panose="02040502050405020303" pitchFamily="18" charset="0"/>
              </a:rPr>
              <a:t>adjekt</a:t>
            </a:r>
            <a:r>
              <a:rPr lang="sk-SK" altLang="zh-CN" dirty="0">
                <a:solidFill>
                  <a:srgbClr val="373A3C"/>
                </a:solidFill>
                <a:latin typeface="georgia" panose="02040502050405020303" pitchFamily="18" charset="0"/>
              </a:rPr>
              <a:t>í</a:t>
            </a:r>
            <a:r>
              <a:rPr lang="en-US" altLang="zh-CN" dirty="0" err="1">
                <a:solidFill>
                  <a:srgbClr val="373A3C"/>
                </a:solidFill>
                <a:latin typeface="georgia" panose="02040502050405020303" pitchFamily="18" charset="0"/>
              </a:rPr>
              <a:t>vny</a:t>
            </a:r>
            <a:r>
              <a:rPr lang="en-US" altLang="zh-CN" dirty="0">
                <a:solidFill>
                  <a:srgbClr val="373A3C"/>
                </a:solidFill>
                <a:latin typeface="georgia" panose="02040502050405020303" pitchFamily="18" charset="0"/>
              </a:rPr>
              <a:t> pr</a:t>
            </a:r>
            <a:r>
              <a:rPr lang="sk-SK" altLang="zh-CN" dirty="0">
                <a:solidFill>
                  <a:srgbClr val="373A3C"/>
                </a:solidFill>
                <a:latin typeface="georgia" panose="02040502050405020303" pitchFamily="18" charset="0"/>
              </a:rPr>
              <a:t>í</a:t>
            </a:r>
            <a:r>
              <a:rPr lang="en-US" altLang="zh-CN" dirty="0" err="1">
                <a:solidFill>
                  <a:srgbClr val="373A3C"/>
                </a:solidFill>
                <a:latin typeface="georgia" panose="02040502050405020303" pitchFamily="18" charset="0"/>
              </a:rPr>
              <a:t>sudok</a:t>
            </a:r>
            <a:r>
              <a:rPr lang="en-US" altLang="zh-CN" dirty="0">
                <a:solidFill>
                  <a:srgbClr val="373A3C"/>
                </a:solidFill>
                <a:latin typeface="georgia" panose="02040502050405020303" pitchFamily="18" charset="0"/>
              </a:rPr>
              <a:t>, mod</a:t>
            </a:r>
            <a:r>
              <a:rPr lang="sk-SK" altLang="zh-CN" dirty="0">
                <a:solidFill>
                  <a:srgbClr val="373A3C"/>
                </a:solidFill>
                <a:latin typeface="georgia" panose="02040502050405020303" pitchFamily="18" charset="0"/>
              </a:rPr>
              <a:t>á</a:t>
            </a:r>
            <a:r>
              <a:rPr lang="en-US" altLang="zh-CN" dirty="0" err="1">
                <a:solidFill>
                  <a:srgbClr val="373A3C"/>
                </a:solidFill>
                <a:latin typeface="georgia" panose="02040502050405020303" pitchFamily="18" charset="0"/>
              </a:rPr>
              <a:t>lne</a:t>
            </a:r>
            <a:r>
              <a:rPr lang="en-US" altLang="zh-CN" dirty="0">
                <a:solidFill>
                  <a:srgbClr val="373A3C"/>
                </a:solidFill>
                <a:latin typeface="georgia" panose="02040502050405020303" pitchFamily="18" charset="0"/>
              </a:rPr>
              <a:t> </a:t>
            </a:r>
            <a:r>
              <a:rPr lang="en-US" altLang="zh-CN" dirty="0" err="1">
                <a:solidFill>
                  <a:srgbClr val="373A3C"/>
                </a:solidFill>
                <a:latin typeface="georgia" panose="02040502050405020303" pitchFamily="18" charset="0"/>
              </a:rPr>
              <a:t>sloveso</a:t>
            </a:r>
            <a:r>
              <a:rPr lang="en-US" altLang="zh-CN" dirty="0">
                <a:solidFill>
                  <a:srgbClr val="373A3C"/>
                </a:solidFill>
                <a:latin typeface="georgia" panose="02040502050405020303" pitchFamily="18" charset="0"/>
              </a:rPr>
              <a:t>, z</a:t>
            </a:r>
            <a:r>
              <a:rPr lang="sk-SK" altLang="zh-CN" dirty="0">
                <a:solidFill>
                  <a:srgbClr val="373A3C"/>
                </a:solidFill>
                <a:latin typeface="georgia" panose="02040502050405020303" pitchFamily="18" charset="0"/>
              </a:rPr>
              <a:t>á</a:t>
            </a:r>
            <a:r>
              <a:rPr lang="en-US" altLang="zh-CN" dirty="0" err="1">
                <a:solidFill>
                  <a:srgbClr val="373A3C"/>
                </a:solidFill>
                <a:latin typeface="georgia" panose="02040502050405020303" pitchFamily="18" charset="0"/>
              </a:rPr>
              <a:t>porku</a:t>
            </a:r>
            <a:r>
              <a:rPr lang="en-US" altLang="zh-CN" dirty="0">
                <a:solidFill>
                  <a:srgbClr val="373A3C"/>
                </a:solidFill>
                <a:latin typeface="georgia" panose="02040502050405020303" pitchFamily="18" charset="0"/>
              </a:rPr>
              <a:t>, </a:t>
            </a:r>
            <a:r>
              <a:rPr lang="en-US" altLang="zh-CN" dirty="0" err="1">
                <a:solidFill>
                  <a:srgbClr val="373A3C"/>
                </a:solidFill>
                <a:latin typeface="georgia" panose="02040502050405020303" pitchFamily="18" charset="0"/>
              </a:rPr>
              <a:t>alebo</a:t>
            </a:r>
            <a:r>
              <a:rPr lang="en-US" altLang="zh-CN" dirty="0">
                <a:solidFill>
                  <a:srgbClr val="373A3C"/>
                </a:solidFill>
                <a:latin typeface="georgia" panose="02040502050405020303" pitchFamily="18" charset="0"/>
              </a:rPr>
              <a:t> in</a:t>
            </a:r>
            <a:r>
              <a:rPr lang="sk-SK" altLang="zh-CN" dirty="0">
                <a:solidFill>
                  <a:srgbClr val="373A3C"/>
                </a:solidFill>
                <a:latin typeface="georgia" panose="02040502050405020303" pitchFamily="18" charset="0"/>
              </a:rPr>
              <a:t>é</a:t>
            </a:r>
            <a:r>
              <a:rPr lang="en-US" altLang="zh-CN" dirty="0">
                <a:solidFill>
                  <a:srgbClr val="373A3C"/>
                </a:solidFill>
                <a:latin typeface="georgia" panose="02040502050405020303" pitchFamily="18" charset="0"/>
              </a:rPr>
              <a:t> </a:t>
            </a:r>
            <a:r>
              <a:rPr lang="en-US" altLang="zh-CN" dirty="0" err="1">
                <a:solidFill>
                  <a:srgbClr val="373A3C"/>
                </a:solidFill>
                <a:latin typeface="georgia" panose="02040502050405020303" pitchFamily="18" charset="0"/>
              </a:rPr>
              <a:t>nazna</a:t>
            </a:r>
            <a:r>
              <a:rPr lang="sk-SK" altLang="zh-CN" dirty="0">
                <a:solidFill>
                  <a:srgbClr val="373A3C"/>
                </a:solidFill>
                <a:latin typeface="georgia" panose="02040502050405020303" pitchFamily="18" charset="0"/>
              </a:rPr>
              <a:t>č</a:t>
            </a:r>
            <a:r>
              <a:rPr lang="en-US" altLang="zh-CN" dirty="0" err="1">
                <a:solidFill>
                  <a:srgbClr val="373A3C"/>
                </a:solidFill>
                <a:latin typeface="georgia" panose="02040502050405020303" pitchFamily="18" charset="0"/>
              </a:rPr>
              <a:t>enie</a:t>
            </a:r>
            <a:r>
              <a:rPr lang="en-US" altLang="zh-CN" dirty="0">
                <a:solidFill>
                  <a:srgbClr val="373A3C"/>
                </a:solidFill>
                <a:latin typeface="georgia" panose="02040502050405020303" pitchFamily="18" charset="0"/>
              </a:rPr>
              <a:t> toho, </a:t>
            </a:r>
            <a:r>
              <a:rPr lang="sk-SK" altLang="zh-CN" dirty="0">
                <a:solidFill>
                  <a:srgbClr val="373A3C"/>
                </a:solidFill>
                <a:latin typeface="georgia" panose="02040502050405020303" pitchFamily="18" charset="0"/>
              </a:rPr>
              <a:t>ž</a:t>
            </a:r>
            <a:r>
              <a:rPr lang="en-US" altLang="zh-CN" dirty="0">
                <a:solidFill>
                  <a:srgbClr val="373A3C"/>
                </a:solidFill>
                <a:latin typeface="georgia" panose="02040502050405020303" pitchFamily="18" charset="0"/>
              </a:rPr>
              <a:t>e </a:t>
            </a:r>
            <a:r>
              <a:rPr lang="en-US" altLang="zh-CN" dirty="0" err="1">
                <a:solidFill>
                  <a:srgbClr val="373A3C"/>
                </a:solidFill>
                <a:latin typeface="georgia" panose="02040502050405020303" pitchFamily="18" charset="0"/>
              </a:rPr>
              <a:t>sa</a:t>
            </a:r>
            <a:r>
              <a:rPr lang="en-US" altLang="zh-CN" dirty="0">
                <a:solidFill>
                  <a:srgbClr val="373A3C"/>
                </a:solidFill>
                <a:latin typeface="georgia" panose="02040502050405020303" pitchFamily="18" charset="0"/>
              </a:rPr>
              <a:t> </a:t>
            </a:r>
            <a:r>
              <a:rPr lang="en-US" altLang="zh-CN" dirty="0" err="1">
                <a:solidFill>
                  <a:srgbClr val="373A3C"/>
                </a:solidFill>
                <a:latin typeface="georgia" panose="02040502050405020303" pitchFamily="18" charset="0"/>
              </a:rPr>
              <a:t>nejedn</a:t>
            </a:r>
            <a:r>
              <a:rPr lang="sk-SK" altLang="zh-CN" dirty="0">
                <a:solidFill>
                  <a:srgbClr val="373A3C"/>
                </a:solidFill>
                <a:latin typeface="georgia" panose="02040502050405020303" pitchFamily="18" charset="0"/>
              </a:rPr>
              <a:t>á</a:t>
            </a:r>
            <a:r>
              <a:rPr lang="en-US" altLang="zh-CN" dirty="0">
                <a:solidFill>
                  <a:srgbClr val="373A3C"/>
                </a:solidFill>
                <a:latin typeface="georgia" panose="02040502050405020303" pitchFamily="18" charset="0"/>
              </a:rPr>
              <a:t> o </a:t>
            </a:r>
            <a:r>
              <a:rPr lang="en-US" altLang="zh-CN" dirty="0" err="1">
                <a:solidFill>
                  <a:srgbClr val="373A3C"/>
                </a:solidFill>
                <a:latin typeface="georgia" panose="02040502050405020303" pitchFamily="18" charset="0"/>
              </a:rPr>
              <a:t>ukon</a:t>
            </a:r>
            <a:r>
              <a:rPr lang="sk-SK" altLang="zh-CN" dirty="0">
                <a:solidFill>
                  <a:srgbClr val="373A3C"/>
                </a:solidFill>
                <a:latin typeface="georgia" panose="02040502050405020303" pitchFamily="18" charset="0"/>
              </a:rPr>
              <a:t>č</a:t>
            </a:r>
            <a:r>
              <a:rPr lang="en-US" altLang="zh-CN" dirty="0" err="1">
                <a:solidFill>
                  <a:srgbClr val="373A3C"/>
                </a:solidFill>
                <a:latin typeface="georgia" panose="02040502050405020303" pitchFamily="18" charset="0"/>
              </a:rPr>
              <a:t>en</a:t>
            </a:r>
            <a:r>
              <a:rPr lang="sk-SK" altLang="zh-CN" dirty="0">
                <a:solidFill>
                  <a:srgbClr val="373A3C"/>
                </a:solidFill>
                <a:latin typeface="georgia" panose="02040502050405020303" pitchFamily="18" charset="0"/>
              </a:rPr>
              <a:t>ý</a:t>
            </a:r>
            <a:r>
              <a:rPr lang="en-US" altLang="zh-CN" dirty="0">
                <a:solidFill>
                  <a:srgbClr val="373A3C"/>
                </a:solidFill>
                <a:latin typeface="georgia" panose="02040502050405020303" pitchFamily="18" charset="0"/>
              </a:rPr>
              <a:t> </a:t>
            </a:r>
            <a:r>
              <a:rPr lang="en-US" altLang="zh-CN" dirty="0" err="1">
                <a:solidFill>
                  <a:srgbClr val="373A3C"/>
                </a:solidFill>
                <a:latin typeface="georgia" panose="02040502050405020303" pitchFamily="18" charset="0"/>
              </a:rPr>
              <a:t>dej</a:t>
            </a:r>
            <a:endParaRPr lang="en-US" altLang="zh-CN" dirty="0">
              <a:solidFill>
                <a:srgbClr val="373A3C"/>
              </a:solidFill>
              <a:latin typeface="georgia" panose="02040502050405020303" pitchFamily="18" charset="0"/>
            </a:endParaRPr>
          </a:p>
          <a:p>
            <a:r>
              <a:rPr lang="zh-CN" altLang="en-US" b="0" i="0" dirty="0">
                <a:solidFill>
                  <a:srgbClr val="373A3C"/>
                </a:solidFill>
                <a:effectLst/>
                <a:latin typeface="georgia" panose="02040502050405020303" pitchFamily="18" charset="0"/>
              </a:rPr>
              <a:t>你胖了。今天我三十岁了。</a:t>
            </a:r>
            <a:endParaRPr lang="en-US" altLang="zh-CN" b="0" i="0" dirty="0">
              <a:solidFill>
                <a:srgbClr val="373A3C"/>
              </a:solidFill>
              <a:effectLst/>
              <a:latin typeface="georgia" panose="02040502050405020303" pitchFamily="18" charset="0"/>
            </a:endParaRPr>
          </a:p>
          <a:p>
            <a:r>
              <a:rPr lang="en-US" altLang="zh-CN" dirty="0" err="1">
                <a:solidFill>
                  <a:srgbClr val="373A3C"/>
                </a:solidFill>
                <a:latin typeface="georgia" panose="02040502050405020303" pitchFamily="18" charset="0"/>
              </a:rPr>
              <a:t>Ako</a:t>
            </a:r>
            <a:r>
              <a:rPr lang="en-US" altLang="zh-CN" dirty="0">
                <a:solidFill>
                  <a:srgbClr val="373A3C"/>
                </a:solidFill>
                <a:latin typeface="georgia" panose="02040502050405020303" pitchFamily="18" charset="0"/>
              </a:rPr>
              <a:t> s</a:t>
            </a:r>
            <a:r>
              <a:rPr lang="sk-SK" altLang="zh-CN" dirty="0">
                <a:solidFill>
                  <a:srgbClr val="373A3C"/>
                </a:solidFill>
                <a:latin typeface="georgia" panose="02040502050405020303" pitchFamily="18" charset="0"/>
              </a:rPr>
              <a:t>úč</a:t>
            </a:r>
            <a:r>
              <a:rPr lang="en-US" altLang="zh-CN" dirty="0">
                <a:solidFill>
                  <a:srgbClr val="373A3C"/>
                </a:solidFill>
                <a:latin typeface="georgia" panose="02040502050405020303" pitchFamily="18" charset="0"/>
              </a:rPr>
              <a:t>as</a:t>
            </a:r>
            <a:r>
              <a:rPr lang="sk-SK" altLang="zh-CN" dirty="0">
                <a:solidFill>
                  <a:srgbClr val="373A3C"/>
                </a:solidFill>
                <a:latin typeface="georgia" panose="02040502050405020303" pitchFamily="18" charset="0"/>
              </a:rPr>
              <a:t>ť</a:t>
            </a:r>
            <a:r>
              <a:rPr lang="en-US" altLang="zh-CN" dirty="0">
                <a:solidFill>
                  <a:srgbClr val="373A3C"/>
                </a:solidFill>
                <a:latin typeface="georgia" panose="02040502050405020303" pitchFamily="18" charset="0"/>
              </a:rPr>
              <a:t> </a:t>
            </a:r>
            <a:r>
              <a:rPr lang="en-US" altLang="zh-CN" dirty="0" err="1">
                <a:solidFill>
                  <a:srgbClr val="373A3C"/>
                </a:solidFill>
                <a:latin typeface="georgia" panose="02040502050405020303" pitchFamily="18" charset="0"/>
              </a:rPr>
              <a:t>komplementu</a:t>
            </a:r>
            <a:r>
              <a:rPr lang="en-US" altLang="zh-CN" dirty="0">
                <a:solidFill>
                  <a:srgbClr val="373A3C"/>
                </a:solidFill>
                <a:latin typeface="georgia" panose="02040502050405020303" pitchFamily="18" charset="0"/>
              </a:rPr>
              <a:t> </a:t>
            </a:r>
            <a:r>
              <a:rPr lang="en-US" altLang="zh-CN" dirty="0" err="1">
                <a:solidFill>
                  <a:srgbClr val="373A3C"/>
                </a:solidFill>
                <a:latin typeface="georgia" panose="02040502050405020303" pitchFamily="18" charset="0"/>
              </a:rPr>
              <a:t>stup</a:t>
            </a:r>
            <a:r>
              <a:rPr lang="sk-SK" altLang="zh-CN" dirty="0">
                <a:solidFill>
                  <a:srgbClr val="373A3C"/>
                </a:solidFill>
                <a:latin typeface="georgia" panose="02040502050405020303" pitchFamily="18" charset="0"/>
              </a:rPr>
              <a:t>ň</a:t>
            </a:r>
            <a:r>
              <a:rPr lang="en-US" altLang="zh-CN" dirty="0">
                <a:solidFill>
                  <a:srgbClr val="373A3C"/>
                </a:solidFill>
                <a:latin typeface="georgia" panose="02040502050405020303" pitchFamily="18" charset="0"/>
              </a:rPr>
              <a:t>a </a:t>
            </a:r>
            <a:r>
              <a:rPr lang="en-US" altLang="zh-CN" dirty="0" err="1">
                <a:solidFill>
                  <a:srgbClr val="373A3C"/>
                </a:solidFill>
                <a:latin typeface="georgia" panose="02040502050405020303" pitchFamily="18" charset="0"/>
              </a:rPr>
              <a:t>nazna</a:t>
            </a:r>
            <a:r>
              <a:rPr lang="sk-SK" altLang="zh-CN" dirty="0">
                <a:solidFill>
                  <a:srgbClr val="373A3C"/>
                </a:solidFill>
                <a:latin typeface="georgia" panose="02040502050405020303" pitchFamily="18" charset="0"/>
              </a:rPr>
              <a:t>č</a:t>
            </a:r>
            <a:r>
              <a:rPr lang="en-US" altLang="zh-CN" dirty="0" err="1">
                <a:solidFill>
                  <a:srgbClr val="373A3C"/>
                </a:solidFill>
                <a:latin typeface="georgia" panose="02040502050405020303" pitchFamily="18" charset="0"/>
              </a:rPr>
              <a:t>uje</a:t>
            </a:r>
            <a:r>
              <a:rPr lang="en-US" altLang="zh-CN" dirty="0">
                <a:solidFill>
                  <a:srgbClr val="373A3C"/>
                </a:solidFill>
                <a:latin typeface="georgia" panose="02040502050405020303" pitchFamily="18" charset="0"/>
              </a:rPr>
              <a:t> </a:t>
            </a:r>
            <a:r>
              <a:rPr lang="sk-SK" altLang="zh-CN" dirty="0">
                <a:solidFill>
                  <a:srgbClr val="373A3C"/>
                </a:solidFill>
                <a:latin typeface="georgia" panose="02040502050405020303" pitchFamily="18" charset="0"/>
              </a:rPr>
              <a:t>prílišnú</a:t>
            </a:r>
            <a:r>
              <a:rPr lang="en-US" altLang="zh-CN" dirty="0">
                <a:solidFill>
                  <a:srgbClr val="373A3C"/>
                </a:solidFill>
                <a:latin typeface="georgia" panose="02040502050405020303" pitchFamily="18" charset="0"/>
              </a:rPr>
              <a:t> </a:t>
            </a:r>
            <a:r>
              <a:rPr lang="en-US" altLang="zh-CN" dirty="0" err="1">
                <a:solidFill>
                  <a:srgbClr val="373A3C"/>
                </a:solidFill>
                <a:latin typeface="georgia" panose="02040502050405020303" pitchFamily="18" charset="0"/>
              </a:rPr>
              <a:t>mieru</a:t>
            </a:r>
            <a:endParaRPr lang="en-US" altLang="zh-CN" dirty="0">
              <a:solidFill>
                <a:srgbClr val="373A3C"/>
              </a:solidFill>
              <a:latin typeface="georgia" panose="02040502050405020303" pitchFamily="18" charset="0"/>
            </a:endParaRPr>
          </a:p>
          <a:p>
            <a:r>
              <a:rPr lang="zh-CN" altLang="en-US" b="0" i="0" dirty="0">
                <a:solidFill>
                  <a:srgbClr val="373A3C"/>
                </a:solidFill>
                <a:effectLst/>
                <a:latin typeface="georgia" panose="02040502050405020303" pitchFamily="18" charset="0"/>
              </a:rPr>
              <a:t>累死了</a:t>
            </a:r>
            <a:endParaRPr lang="en-US" altLang="zh-CN" b="0" i="0" dirty="0">
              <a:solidFill>
                <a:srgbClr val="373A3C"/>
              </a:solidFill>
              <a:effectLst/>
              <a:latin typeface="georgia" panose="02040502050405020303" pitchFamily="18" charset="0"/>
            </a:endParaRPr>
          </a:p>
          <a:p>
            <a:r>
              <a:rPr lang="zh-CN" altLang="en-US" dirty="0">
                <a:solidFill>
                  <a:srgbClr val="373A3C"/>
                </a:solidFill>
                <a:latin typeface="georgia" panose="02040502050405020303" pitchFamily="18" charset="0"/>
              </a:rPr>
              <a:t>太咸了</a:t>
            </a:r>
            <a:endParaRPr lang="en-US" altLang="zh-CN" b="0" i="0" dirty="0">
              <a:solidFill>
                <a:srgbClr val="373A3C"/>
              </a:solidFill>
              <a:effectLst/>
              <a:latin typeface="georgia" panose="02040502050405020303" pitchFamily="18" charset="0"/>
            </a:endParaRPr>
          </a:p>
        </p:txBody>
      </p:sp>
    </p:spTree>
    <p:extLst>
      <p:ext uri="{BB962C8B-B14F-4D97-AF65-F5344CB8AC3E}">
        <p14:creationId xmlns:p14="http://schemas.microsoft.com/office/powerpoint/2010/main" val="30123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02F68-716B-474F-B0B6-21F767E0C0B2}"/>
              </a:ext>
            </a:extLst>
          </p:cNvPr>
          <p:cNvSpPr>
            <a:spLocks noGrp="1"/>
          </p:cNvSpPr>
          <p:nvPr>
            <p:ph type="title"/>
          </p:nvPr>
        </p:nvSpPr>
        <p:spPr/>
        <p:txBody>
          <a:bodyPr>
            <a:normAutofit/>
          </a:bodyPr>
          <a:lstStyle/>
          <a:p>
            <a:pPr algn="l"/>
            <a:r>
              <a:rPr lang="zh-CN" altLang="en-US" b="0" i="0" dirty="0">
                <a:solidFill>
                  <a:srgbClr val="373A3C"/>
                </a:solidFill>
                <a:effectLst/>
                <a:latin typeface="-apple-system"/>
              </a:rPr>
              <a:t>了</a:t>
            </a:r>
            <a:r>
              <a:rPr lang="sk-SK" altLang="zh-CN" b="0" i="0" dirty="0">
                <a:solidFill>
                  <a:srgbClr val="373A3C"/>
                </a:solidFill>
                <a:effectLst/>
                <a:latin typeface="-apple-system"/>
              </a:rPr>
              <a:t>význam</a:t>
            </a:r>
            <a:endParaRPr lang="zh-CN" altLang="en-US" b="0" i="0" dirty="0">
              <a:solidFill>
                <a:srgbClr val="373A3C"/>
              </a:solidFill>
              <a:effectLst/>
              <a:latin typeface="-apple-system"/>
            </a:endParaRPr>
          </a:p>
        </p:txBody>
      </p:sp>
      <p:sp>
        <p:nvSpPr>
          <p:cNvPr id="3" name="Content Placeholder 2">
            <a:extLst>
              <a:ext uri="{FF2B5EF4-FFF2-40B4-BE49-F238E27FC236}">
                <a16:creationId xmlns:a16="http://schemas.microsoft.com/office/drawing/2014/main" id="{55162719-983D-45FF-B84A-0430FD41E6AD}"/>
              </a:ext>
            </a:extLst>
          </p:cNvPr>
          <p:cNvSpPr>
            <a:spLocks noGrp="1"/>
          </p:cNvSpPr>
          <p:nvPr>
            <p:ph idx="1"/>
          </p:nvPr>
        </p:nvSpPr>
        <p:spPr>
          <a:xfrm>
            <a:off x="677334" y="1434517"/>
            <a:ext cx="9498512" cy="5092118"/>
          </a:xfrm>
        </p:spPr>
        <p:txBody>
          <a:bodyPr>
            <a:normAutofit fontScale="55000" lnSpcReduction="20000"/>
          </a:bodyPr>
          <a:lstStyle/>
          <a:p>
            <a:pPr marL="0" indent="0">
              <a:buNone/>
            </a:pPr>
            <a:r>
              <a:rPr lang="zh-CN" altLang="en-US" sz="2500" b="0" i="0" dirty="0">
                <a:solidFill>
                  <a:srgbClr val="3B3B3B"/>
                </a:solidFill>
                <a:effectLst/>
                <a:latin typeface="SimSun" panose="02010600030101010101" pitchFamily="2" charset="-122"/>
                <a:ea typeface="SimSun" panose="02010600030101010101" pitchFamily="2" charset="-122"/>
              </a:rPr>
              <a:t>她是医生了。</a:t>
            </a:r>
            <a:endParaRPr lang="en-US" altLang="zh-CN" sz="2500" b="0" i="0" dirty="0">
              <a:solidFill>
                <a:srgbClr val="373A3C"/>
              </a:solidFill>
              <a:effectLst/>
              <a:latin typeface="SimSun" panose="02010600030101010101" pitchFamily="2" charset="-122"/>
              <a:ea typeface="SimSun" panose="02010600030101010101" pitchFamily="2" charset="-122"/>
            </a:endParaRPr>
          </a:p>
          <a:p>
            <a:pPr marL="0" indent="0">
              <a:buNone/>
            </a:pPr>
            <a:r>
              <a:rPr lang="zh-CN" altLang="en-US" sz="2500" b="0" i="0" dirty="0">
                <a:solidFill>
                  <a:srgbClr val="3B3B3B"/>
                </a:solidFill>
                <a:effectLst/>
                <a:latin typeface="SimSun" panose="02010600030101010101" pitchFamily="2" charset="-122"/>
                <a:ea typeface="SimSun" panose="02010600030101010101" pitchFamily="2" charset="-122"/>
              </a:rPr>
              <a:t>到了红绿灯以后，往右拐。</a:t>
            </a:r>
            <a:endParaRPr lang="sk-SK" altLang="zh-CN" sz="2500" b="0" i="0" dirty="0">
              <a:solidFill>
                <a:srgbClr val="3B3B3B"/>
              </a:solidFill>
              <a:effectLst/>
              <a:latin typeface="SimSun" panose="02010600030101010101" pitchFamily="2" charset="-122"/>
              <a:ea typeface="SimSun" panose="02010600030101010101" pitchFamily="2" charset="-122"/>
            </a:endParaRPr>
          </a:p>
          <a:p>
            <a:pPr marL="0" indent="0">
              <a:buNone/>
            </a:pPr>
            <a:r>
              <a:rPr lang="zh-CN" altLang="en-US" sz="2500" dirty="0">
                <a:solidFill>
                  <a:srgbClr val="373A3C"/>
                </a:solidFill>
                <a:latin typeface="SimSun" panose="02010600030101010101" pitchFamily="2" charset="-122"/>
                <a:ea typeface="SimSun" panose="02010600030101010101" pitchFamily="2" charset="-122"/>
              </a:rPr>
              <a:t>上课了，上课了。</a:t>
            </a:r>
            <a:endParaRPr lang="en-US" altLang="zh-CN" sz="2500" dirty="0">
              <a:solidFill>
                <a:srgbClr val="373A3C"/>
              </a:solidFill>
              <a:latin typeface="SimSun" panose="02010600030101010101" pitchFamily="2" charset="-122"/>
              <a:ea typeface="SimSun" panose="02010600030101010101" pitchFamily="2" charset="-122"/>
            </a:endParaRPr>
          </a:p>
          <a:p>
            <a:pPr marL="0" indent="0">
              <a:buNone/>
            </a:pPr>
            <a:r>
              <a:rPr lang="zh-CN" altLang="en-US" sz="2500" b="0" i="0" dirty="0">
                <a:solidFill>
                  <a:srgbClr val="3B3B3B"/>
                </a:solidFill>
                <a:effectLst/>
                <a:latin typeface="SimSun" panose="02010600030101010101" pitchFamily="2" charset="-122"/>
                <a:ea typeface="SimSun" panose="02010600030101010101" pitchFamily="2" charset="-122"/>
              </a:rPr>
              <a:t>明天我吃了午饭以后就跟朋友出去玩儿。</a:t>
            </a:r>
            <a:endParaRPr lang="en-US" altLang="zh-CN" sz="2500" b="0" i="0" dirty="0">
              <a:solidFill>
                <a:srgbClr val="373A3C"/>
              </a:solidFill>
              <a:effectLst/>
              <a:latin typeface="SimSun" panose="02010600030101010101" pitchFamily="2" charset="-122"/>
              <a:ea typeface="SimSun" panose="02010600030101010101" pitchFamily="2" charset="-122"/>
            </a:endParaRPr>
          </a:p>
          <a:p>
            <a:pPr marL="0" indent="0">
              <a:buNone/>
            </a:pPr>
            <a:r>
              <a:rPr lang="zh-CN" altLang="en-US" sz="2500" b="0" i="0" dirty="0">
                <a:solidFill>
                  <a:srgbClr val="3B3B3B"/>
                </a:solidFill>
                <a:effectLst/>
                <a:latin typeface="SimSun" panose="02010600030101010101" pitchFamily="2" charset="-122"/>
                <a:ea typeface="SimSun" panose="02010600030101010101" pitchFamily="2" charset="-122"/>
              </a:rPr>
              <a:t>如果你只睡了三个小时觉，一定会考试考得不好。</a:t>
            </a:r>
            <a:endParaRPr lang="sk-SK" altLang="zh-CN" sz="2500" b="0" i="0" dirty="0">
              <a:solidFill>
                <a:srgbClr val="3B3B3B"/>
              </a:solidFill>
              <a:effectLst/>
              <a:latin typeface="SimSun" panose="02010600030101010101" pitchFamily="2" charset="-122"/>
              <a:ea typeface="SimSun" panose="02010600030101010101" pitchFamily="2" charset="-122"/>
            </a:endParaRPr>
          </a:p>
          <a:p>
            <a:pPr marL="0" indent="0">
              <a:buNone/>
            </a:pPr>
            <a:r>
              <a:rPr lang="zh-CN" altLang="en-US" sz="2500" b="0" i="0" dirty="0">
                <a:solidFill>
                  <a:srgbClr val="3B3B3B"/>
                </a:solidFill>
                <a:effectLst/>
                <a:latin typeface="SimSun" panose="02010600030101010101" pitchFamily="2" charset="-122"/>
                <a:ea typeface="SimSun" panose="02010600030101010101" pitchFamily="2" charset="-122"/>
              </a:rPr>
              <a:t>她 上个 月 去 了 北京 。</a:t>
            </a:r>
            <a:endParaRPr lang="sk-SK" altLang="zh-CN" sz="2500" b="0" i="0" dirty="0">
              <a:solidFill>
                <a:srgbClr val="3B3B3B"/>
              </a:solidFill>
              <a:effectLst/>
              <a:latin typeface="SimSun" panose="02010600030101010101" pitchFamily="2" charset="-122"/>
              <a:ea typeface="SimSun" panose="02010600030101010101" pitchFamily="2" charset="-122"/>
            </a:endParaRPr>
          </a:p>
          <a:p>
            <a:pPr marL="0" indent="0">
              <a:buNone/>
            </a:pPr>
            <a:r>
              <a:rPr lang="zh-CN" altLang="en-US" sz="2500" b="0" i="0" dirty="0">
                <a:solidFill>
                  <a:srgbClr val="3B3B3B"/>
                </a:solidFill>
                <a:effectLst/>
                <a:latin typeface="SimSun" panose="02010600030101010101" pitchFamily="2" charset="-122"/>
                <a:ea typeface="SimSun" panose="02010600030101010101" pitchFamily="2" charset="-122"/>
              </a:rPr>
              <a:t>老师 问 了 五 个 问题 。</a:t>
            </a:r>
            <a:endParaRPr lang="sk-SK" altLang="zh-CN" sz="2500" b="0" i="0" dirty="0">
              <a:solidFill>
                <a:srgbClr val="3B3B3B"/>
              </a:solidFill>
              <a:effectLst/>
              <a:latin typeface="SimSun" panose="02010600030101010101" pitchFamily="2" charset="-122"/>
              <a:ea typeface="SimSun" panose="02010600030101010101" pitchFamily="2" charset="-122"/>
            </a:endParaRPr>
          </a:p>
          <a:p>
            <a:pPr marL="0" indent="0">
              <a:buNone/>
            </a:pPr>
            <a:r>
              <a:rPr lang="zh-CN" altLang="en-US" sz="2500" b="0" i="0" dirty="0">
                <a:solidFill>
                  <a:srgbClr val="3B3B3B"/>
                </a:solidFill>
                <a:effectLst/>
                <a:latin typeface="SimSun" panose="02010600030101010101" pitchFamily="2" charset="-122"/>
                <a:ea typeface="SimSun" panose="02010600030101010101" pitchFamily="2" charset="-122"/>
              </a:rPr>
              <a:t>昨天 晚上 我 看见 </a:t>
            </a:r>
            <a:r>
              <a:rPr lang="en-US" altLang="zh-CN" sz="2500" b="0" i="0" dirty="0">
                <a:solidFill>
                  <a:srgbClr val="3B3B3B"/>
                </a:solidFill>
                <a:effectLst/>
                <a:latin typeface="SimSun" panose="02010600030101010101" pitchFamily="2" charset="-122"/>
                <a:ea typeface="SimSun" panose="02010600030101010101" pitchFamily="2" charset="-122"/>
              </a:rPr>
              <a:t>UFO </a:t>
            </a:r>
            <a:r>
              <a:rPr lang="zh-CN" altLang="en-US" sz="2500" b="0" i="0" dirty="0">
                <a:solidFill>
                  <a:srgbClr val="3B3B3B"/>
                </a:solidFill>
                <a:effectLst/>
                <a:latin typeface="SimSun" panose="02010600030101010101" pitchFamily="2" charset="-122"/>
                <a:ea typeface="SimSun" panose="02010600030101010101" pitchFamily="2" charset="-122"/>
              </a:rPr>
              <a:t>了 。</a:t>
            </a:r>
            <a:endParaRPr lang="en-US" altLang="zh-CN" sz="2500" b="0" i="0" dirty="0">
              <a:solidFill>
                <a:srgbClr val="3B3B3B"/>
              </a:solidFill>
              <a:effectLst/>
              <a:latin typeface="SimSun" panose="02010600030101010101" pitchFamily="2" charset="-122"/>
              <a:ea typeface="SimSun" panose="02010600030101010101" pitchFamily="2" charset="-122"/>
            </a:endParaRPr>
          </a:p>
          <a:p>
            <a:pPr marL="0" indent="0">
              <a:buNone/>
            </a:pPr>
            <a:r>
              <a:rPr lang="zh-CN" altLang="en-US" sz="2500" b="0" i="0" dirty="0">
                <a:solidFill>
                  <a:srgbClr val="3B3B3B"/>
                </a:solidFill>
                <a:effectLst/>
                <a:latin typeface="SimSun" panose="02010600030101010101" pitchFamily="2" charset="-122"/>
                <a:ea typeface="SimSun" panose="02010600030101010101" pitchFamily="2" charset="-122"/>
              </a:rPr>
              <a:t>我吃了三块蛋糕。</a:t>
            </a:r>
            <a:endParaRPr lang="en-US" altLang="zh-CN" sz="2500" dirty="0">
              <a:solidFill>
                <a:srgbClr val="3B3B3B"/>
              </a:solidFill>
              <a:latin typeface="SimSun" panose="02010600030101010101" pitchFamily="2" charset="-122"/>
              <a:ea typeface="SimSun" panose="02010600030101010101" pitchFamily="2" charset="-122"/>
            </a:endParaRPr>
          </a:p>
          <a:p>
            <a:pPr marL="0" indent="0">
              <a:buNone/>
            </a:pPr>
            <a:r>
              <a:rPr lang="zh-CN" altLang="en-US" sz="2500" b="0" i="0" dirty="0">
                <a:solidFill>
                  <a:srgbClr val="3B3B3B"/>
                </a:solidFill>
                <a:effectLst/>
                <a:latin typeface="SimSun" panose="02010600030101010101" pitchFamily="2" charset="-122"/>
                <a:ea typeface="SimSun" panose="02010600030101010101" pitchFamily="2" charset="-122"/>
              </a:rPr>
              <a:t>我不抽烟了。</a:t>
            </a:r>
            <a:endParaRPr lang="en-US" altLang="zh-CN" sz="2500" b="0" i="0" dirty="0">
              <a:solidFill>
                <a:srgbClr val="3B3B3B"/>
              </a:solidFill>
              <a:effectLst/>
              <a:latin typeface="SimSun" panose="02010600030101010101" pitchFamily="2" charset="-122"/>
              <a:ea typeface="SimSun" panose="02010600030101010101" pitchFamily="2" charset="-122"/>
            </a:endParaRPr>
          </a:p>
          <a:p>
            <a:pPr marL="0" indent="0">
              <a:buNone/>
            </a:pPr>
            <a:r>
              <a:rPr lang="zh-CN" altLang="en-US" sz="2500" b="0" i="0" dirty="0">
                <a:solidFill>
                  <a:srgbClr val="3B3B3B"/>
                </a:solidFill>
                <a:effectLst/>
                <a:latin typeface="SimSun" panose="02010600030101010101" pitchFamily="2" charset="-122"/>
                <a:ea typeface="SimSun" panose="02010600030101010101" pitchFamily="2" charset="-122"/>
              </a:rPr>
              <a:t>他已经睡了十个小时觉了。</a:t>
            </a:r>
            <a:endParaRPr lang="sk-SK" sz="2500" b="0" i="0" dirty="0">
              <a:solidFill>
                <a:srgbClr val="3B3B3B"/>
              </a:solidFill>
              <a:effectLst/>
              <a:latin typeface="SimSun" panose="02010600030101010101" pitchFamily="2" charset="-122"/>
              <a:ea typeface="SimSun" panose="02010600030101010101" pitchFamily="2" charset="-122"/>
            </a:endParaRPr>
          </a:p>
          <a:p>
            <a:pPr marL="0" indent="0">
              <a:buNone/>
            </a:pPr>
            <a:r>
              <a:rPr lang="zh-CN" altLang="en-US" sz="2500" b="0" i="0" dirty="0">
                <a:solidFill>
                  <a:srgbClr val="3B3B3B"/>
                </a:solidFill>
                <a:effectLst/>
                <a:latin typeface="SimSun" panose="02010600030101010101" pitchFamily="2" charset="-122"/>
                <a:ea typeface="SimSun" panose="02010600030101010101" pitchFamily="2" charset="-122"/>
              </a:rPr>
              <a:t>我这件</a:t>
            </a:r>
            <a:r>
              <a:rPr lang="en-US" altLang="zh-CN" sz="2500" b="0" i="0" dirty="0">
                <a:solidFill>
                  <a:srgbClr val="3B3B3B"/>
                </a:solidFill>
                <a:effectLst/>
                <a:latin typeface="SimSun" panose="02010600030101010101" pitchFamily="2" charset="-122"/>
                <a:ea typeface="SimSun" panose="02010600030101010101" pitchFamily="2" charset="-122"/>
              </a:rPr>
              <a:t>T</a:t>
            </a:r>
            <a:r>
              <a:rPr lang="zh-CN" altLang="en-US" sz="2500" b="0" i="0" dirty="0">
                <a:solidFill>
                  <a:srgbClr val="3B3B3B"/>
                </a:solidFill>
                <a:effectLst/>
                <a:latin typeface="SimSun" panose="02010600030101010101" pitchFamily="2" charset="-122"/>
                <a:ea typeface="SimSun" panose="02010600030101010101" pitchFamily="2" charset="-122"/>
              </a:rPr>
              <a:t>恤穿了两天。</a:t>
            </a:r>
            <a:r>
              <a:rPr lang="en-US" altLang="zh-CN" sz="2500" b="0" i="0" dirty="0">
                <a:solidFill>
                  <a:srgbClr val="3B3B3B"/>
                </a:solidFill>
                <a:effectLst/>
                <a:latin typeface="SimSun" panose="02010600030101010101" pitchFamily="2" charset="-122"/>
                <a:ea typeface="SimSun" panose="02010600030101010101" pitchFamily="2" charset="-122"/>
              </a:rPr>
              <a:t>  </a:t>
            </a:r>
            <a:endParaRPr lang="sk-SK" altLang="zh-CN" sz="2500" b="0" i="0" dirty="0">
              <a:solidFill>
                <a:srgbClr val="3B3B3B"/>
              </a:solidFill>
              <a:effectLst/>
              <a:latin typeface="SimSun" panose="02010600030101010101" pitchFamily="2" charset="-122"/>
              <a:ea typeface="SimSun" panose="02010600030101010101" pitchFamily="2" charset="-122"/>
            </a:endParaRPr>
          </a:p>
          <a:p>
            <a:pPr marL="0" indent="0">
              <a:buNone/>
            </a:pPr>
            <a:r>
              <a:rPr lang="zh-CN" altLang="en-US" sz="2500" b="0" i="0" dirty="0">
                <a:solidFill>
                  <a:srgbClr val="3B3B3B"/>
                </a:solidFill>
                <a:effectLst/>
                <a:latin typeface="SimSun" panose="02010600030101010101" pitchFamily="2" charset="-122"/>
                <a:ea typeface="SimSun" panose="02010600030101010101" pitchFamily="2" charset="-122"/>
              </a:rPr>
              <a:t>我这件</a:t>
            </a:r>
            <a:r>
              <a:rPr lang="en-US" altLang="zh-CN" sz="2500" b="0" i="0" dirty="0">
                <a:solidFill>
                  <a:srgbClr val="3B3B3B"/>
                </a:solidFill>
                <a:effectLst/>
                <a:latin typeface="SimSun" panose="02010600030101010101" pitchFamily="2" charset="-122"/>
                <a:ea typeface="SimSun" panose="02010600030101010101" pitchFamily="2" charset="-122"/>
              </a:rPr>
              <a:t>T</a:t>
            </a:r>
            <a:r>
              <a:rPr lang="zh-CN" altLang="en-US" sz="2500" b="0" i="0" dirty="0">
                <a:solidFill>
                  <a:srgbClr val="3B3B3B"/>
                </a:solidFill>
                <a:effectLst/>
                <a:latin typeface="SimSun" panose="02010600030101010101" pitchFamily="2" charset="-122"/>
                <a:ea typeface="SimSun" panose="02010600030101010101" pitchFamily="2" charset="-122"/>
              </a:rPr>
              <a:t>恤穿了两天了。</a:t>
            </a:r>
            <a:r>
              <a:rPr lang="sk-SK" altLang="zh-CN" sz="2500" b="0" i="0" dirty="0">
                <a:solidFill>
                  <a:srgbClr val="3B3B3B"/>
                </a:solidFill>
                <a:effectLst/>
                <a:latin typeface="SimSun" panose="02010600030101010101" pitchFamily="2" charset="-122"/>
                <a:ea typeface="SimSun" panose="02010600030101010101" pitchFamily="2" charset="-122"/>
              </a:rPr>
              <a:t> </a:t>
            </a:r>
            <a:endParaRPr lang="sk-SK" sz="2500" b="0" i="0" dirty="0">
              <a:solidFill>
                <a:srgbClr val="3B3B3B"/>
              </a:solidFill>
              <a:effectLst/>
              <a:latin typeface="SimSun" panose="02010600030101010101" pitchFamily="2" charset="-122"/>
              <a:ea typeface="SimSun" panose="02010600030101010101" pitchFamily="2" charset="-122"/>
            </a:endParaRPr>
          </a:p>
          <a:p>
            <a:pPr marL="0" indent="0">
              <a:buNone/>
            </a:pPr>
            <a:r>
              <a:rPr lang="zh-CN" altLang="en-US" sz="2500" b="0" i="0" dirty="0">
                <a:solidFill>
                  <a:srgbClr val="3B3B3B"/>
                </a:solidFill>
                <a:effectLst/>
                <a:latin typeface="SimSun" panose="02010600030101010101" pitchFamily="2" charset="-122"/>
                <a:ea typeface="SimSun" panose="02010600030101010101" pitchFamily="2" charset="-122"/>
              </a:rPr>
              <a:t>你来得了吗？</a:t>
            </a:r>
            <a:endParaRPr lang="sk-SK" altLang="zh-CN" sz="2500" b="0" i="0" dirty="0">
              <a:solidFill>
                <a:srgbClr val="3B3B3B"/>
              </a:solidFill>
              <a:effectLst/>
              <a:latin typeface="SimSun" panose="02010600030101010101" pitchFamily="2" charset="-122"/>
              <a:ea typeface="SimSun" panose="02010600030101010101" pitchFamily="2" charset="-122"/>
            </a:endParaRPr>
          </a:p>
          <a:p>
            <a:pPr marL="0" indent="0">
              <a:buNone/>
            </a:pPr>
            <a:r>
              <a:rPr lang="zh-CN" altLang="en-US" sz="2500" dirty="0">
                <a:solidFill>
                  <a:srgbClr val="3B3B3B"/>
                </a:solidFill>
                <a:latin typeface="SimSun" panose="02010600030101010101" pitchFamily="2" charset="-122"/>
                <a:ea typeface="SimSun" panose="02010600030101010101" pitchFamily="2" charset="-122"/>
              </a:rPr>
              <a:t>我受不了</a:t>
            </a:r>
            <a:r>
              <a:rPr lang="zh-CN" altLang="en-US" sz="2500" b="0" i="0" dirty="0">
                <a:solidFill>
                  <a:srgbClr val="3B3B3B"/>
                </a:solidFill>
                <a:effectLst/>
                <a:latin typeface="SimSun" panose="02010600030101010101" pitchFamily="2" charset="-122"/>
                <a:ea typeface="SimSun" panose="02010600030101010101" pitchFamily="2" charset="-122"/>
              </a:rPr>
              <a:t>。</a:t>
            </a:r>
            <a:r>
              <a:rPr lang="zh-CN" altLang="en-US" sz="2500" dirty="0">
                <a:solidFill>
                  <a:srgbClr val="3B3B3B"/>
                </a:solidFill>
                <a:latin typeface="SimSun" panose="02010600030101010101" pitchFamily="2" charset="-122"/>
                <a:ea typeface="SimSun" panose="02010600030101010101" pitchFamily="2" charset="-122"/>
              </a:rPr>
              <a:t> </a:t>
            </a:r>
            <a:endParaRPr lang="sk-SK" altLang="zh-CN" sz="2500" dirty="0">
              <a:solidFill>
                <a:srgbClr val="3B3B3B"/>
              </a:solidFill>
              <a:latin typeface="SimSun" panose="02010600030101010101" pitchFamily="2" charset="-122"/>
              <a:ea typeface="SimSun" panose="02010600030101010101" pitchFamily="2" charset="-122"/>
            </a:endParaRPr>
          </a:p>
          <a:p>
            <a:pPr marL="0" indent="0">
              <a:buNone/>
            </a:pPr>
            <a:r>
              <a:rPr lang="zh-CN" altLang="en-US" sz="2800" i="0" dirty="0">
                <a:solidFill>
                  <a:srgbClr val="3B3B3B"/>
                </a:solidFill>
                <a:effectLst/>
                <a:latin typeface="gentium book basic"/>
              </a:rPr>
              <a:t>苹果买不了了！</a:t>
            </a:r>
            <a:endParaRPr lang="sk-SK" altLang="zh-CN" sz="2500" dirty="0">
              <a:solidFill>
                <a:srgbClr val="3B3B3B"/>
              </a:solidFill>
              <a:latin typeface="SimSun" panose="02010600030101010101" pitchFamily="2" charset="-122"/>
              <a:ea typeface="SimSun" panose="02010600030101010101" pitchFamily="2" charset="-122"/>
            </a:endParaRPr>
          </a:p>
          <a:p>
            <a:pPr marL="0" indent="0">
              <a:buNone/>
            </a:pPr>
            <a:endParaRPr lang="sk-SK" altLang="zh-CN" b="0" i="0" dirty="0">
              <a:solidFill>
                <a:srgbClr val="000000"/>
              </a:solidFill>
              <a:effectLst/>
              <a:latin typeface="georgia" panose="02040502050405020303" pitchFamily="18" charset="0"/>
            </a:endParaRPr>
          </a:p>
          <a:p>
            <a:pPr marL="0" indent="0">
              <a:buNone/>
            </a:pPr>
            <a:endParaRPr lang="en-US" altLang="zh-CN" b="0" i="0" dirty="0">
              <a:solidFill>
                <a:srgbClr val="000000"/>
              </a:solidFill>
              <a:effectLst/>
              <a:latin typeface="georgia" panose="02040502050405020303" pitchFamily="18" charset="0"/>
            </a:endParaRPr>
          </a:p>
          <a:p>
            <a:endParaRPr lang="en-US" altLang="zh-CN" dirty="0">
              <a:solidFill>
                <a:srgbClr val="373A3C"/>
              </a:solidFill>
              <a:latin typeface="georgia" panose="02040502050405020303" pitchFamily="18" charset="0"/>
            </a:endParaRPr>
          </a:p>
          <a:p>
            <a:pPr marL="0" indent="0">
              <a:buNone/>
            </a:pPr>
            <a:endParaRPr lang="en-US" dirty="0"/>
          </a:p>
        </p:txBody>
      </p:sp>
    </p:spTree>
    <p:extLst>
      <p:ext uri="{BB962C8B-B14F-4D97-AF65-F5344CB8AC3E}">
        <p14:creationId xmlns:p14="http://schemas.microsoft.com/office/powerpoint/2010/main" val="167502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A8878-DC4C-4C22-9D2E-92C0F4EC96BF}"/>
              </a:ext>
            </a:extLst>
          </p:cNvPr>
          <p:cNvSpPr>
            <a:spLocks noGrp="1"/>
          </p:cNvSpPr>
          <p:nvPr>
            <p:ph type="title"/>
          </p:nvPr>
        </p:nvSpPr>
        <p:spPr/>
        <p:txBody>
          <a:bodyPr/>
          <a:lstStyle/>
          <a:p>
            <a:r>
              <a:rPr lang="sk-SK" dirty="0"/>
              <a:t>Keď sa</a:t>
            </a:r>
            <a:r>
              <a:rPr lang="zh-CN" altLang="en-US" b="0" i="0" dirty="0">
                <a:solidFill>
                  <a:srgbClr val="3B3B3B"/>
                </a:solidFill>
                <a:effectLst/>
                <a:latin typeface="gentium book basic"/>
              </a:rPr>
              <a:t>了</a:t>
            </a:r>
            <a:r>
              <a:rPr lang="sk-SK" altLang="zh-CN" b="0" i="0" dirty="0">
                <a:solidFill>
                  <a:srgbClr val="3B3B3B"/>
                </a:solidFill>
                <a:effectLst/>
                <a:latin typeface="gentium book basic"/>
              </a:rPr>
              <a:t> </a:t>
            </a:r>
            <a:r>
              <a:rPr lang="sk-SK" dirty="0"/>
              <a:t>vyslovuje ako </a:t>
            </a:r>
            <a:r>
              <a:rPr lang="en-US" b="0" i="1" dirty="0" err="1">
                <a:solidFill>
                  <a:srgbClr val="3B3B3B"/>
                </a:solidFill>
                <a:effectLst/>
                <a:latin typeface="gentium book basic"/>
              </a:rPr>
              <a:t>liǎo</a:t>
            </a:r>
            <a:r>
              <a:rPr lang="en-US" b="0" i="0" dirty="0">
                <a:solidFill>
                  <a:srgbClr val="3B3B3B"/>
                </a:solidFill>
                <a:effectLst/>
                <a:latin typeface="gentium book basic"/>
              </a:rPr>
              <a:t> </a:t>
            </a:r>
            <a:endParaRPr lang="en-US" dirty="0"/>
          </a:p>
        </p:txBody>
      </p:sp>
      <p:sp>
        <p:nvSpPr>
          <p:cNvPr id="3" name="Content Placeholder 2">
            <a:extLst>
              <a:ext uri="{FF2B5EF4-FFF2-40B4-BE49-F238E27FC236}">
                <a16:creationId xmlns:a16="http://schemas.microsoft.com/office/drawing/2014/main" id="{2221C16D-47E0-4AFF-A121-274EF37DB568}"/>
              </a:ext>
            </a:extLst>
          </p:cNvPr>
          <p:cNvSpPr>
            <a:spLocks noGrp="1"/>
          </p:cNvSpPr>
          <p:nvPr>
            <p:ph idx="1"/>
          </p:nvPr>
        </p:nvSpPr>
        <p:spPr/>
        <p:txBody>
          <a:bodyPr>
            <a:normAutofit/>
          </a:bodyPr>
          <a:lstStyle/>
          <a:p>
            <a:pPr marL="0" indent="0" algn="l">
              <a:buNone/>
            </a:pPr>
            <a:endParaRPr lang="en-US" b="0" i="0" dirty="0">
              <a:solidFill>
                <a:srgbClr val="3B3B3B"/>
              </a:solidFill>
              <a:effectLst/>
              <a:latin typeface="gentium book basic"/>
            </a:endParaRPr>
          </a:p>
          <a:p>
            <a:pPr algn="l"/>
            <a:r>
              <a:rPr lang="en-US" b="0" i="0" dirty="0" err="1">
                <a:solidFill>
                  <a:srgbClr val="3B3B3B"/>
                </a:solidFill>
                <a:effectLst/>
                <a:latin typeface="gentium book basic"/>
              </a:rPr>
              <a:t>Liǎo</a:t>
            </a:r>
            <a:r>
              <a:rPr lang="en-US" b="0" i="0" dirty="0">
                <a:solidFill>
                  <a:srgbClr val="3B3B3B"/>
                </a:solidFill>
                <a:effectLst/>
                <a:latin typeface="gentium book basic"/>
              </a:rPr>
              <a:t> </a:t>
            </a:r>
            <a:r>
              <a:rPr lang="zh-CN" altLang="en-US" b="0" i="0" dirty="0">
                <a:solidFill>
                  <a:srgbClr val="3B3B3B"/>
                </a:solidFill>
                <a:effectLst/>
                <a:latin typeface="gentium book basic"/>
              </a:rPr>
              <a:t>了 </a:t>
            </a:r>
            <a:r>
              <a:rPr lang="en-US" b="0" i="0" dirty="0">
                <a:solidFill>
                  <a:srgbClr val="3B3B3B"/>
                </a:solidFill>
                <a:effectLst/>
                <a:latin typeface="gentium book basic"/>
              </a:rPr>
              <a:t>literally means ‘finish’, ‘complete’ or ‘achieve’. </a:t>
            </a:r>
            <a:r>
              <a:rPr lang="en-US" b="0" i="0" dirty="0" err="1">
                <a:solidFill>
                  <a:srgbClr val="3B3B3B"/>
                </a:solidFill>
                <a:effectLst/>
                <a:latin typeface="gentium book basic"/>
              </a:rPr>
              <a:t>Liǎo</a:t>
            </a:r>
            <a:r>
              <a:rPr lang="en-US" b="0" i="0" dirty="0">
                <a:solidFill>
                  <a:srgbClr val="3B3B3B"/>
                </a:solidFill>
                <a:effectLst/>
                <a:latin typeface="gentium book basic"/>
              </a:rPr>
              <a:t> </a:t>
            </a:r>
            <a:r>
              <a:rPr lang="zh-CN" altLang="en-US" b="0" i="0" dirty="0">
                <a:solidFill>
                  <a:srgbClr val="3B3B3B"/>
                </a:solidFill>
                <a:effectLst/>
                <a:latin typeface="gentium book basic"/>
              </a:rPr>
              <a:t>了 </a:t>
            </a:r>
            <a:r>
              <a:rPr lang="en-US" b="0" i="0" dirty="0">
                <a:solidFill>
                  <a:srgbClr val="3B3B3B"/>
                </a:solidFill>
                <a:effectLst/>
                <a:latin typeface="gentium book basic"/>
              </a:rPr>
              <a:t>is a </a:t>
            </a:r>
            <a:r>
              <a:rPr lang="en-US" b="0" i="1" dirty="0">
                <a:solidFill>
                  <a:srgbClr val="3B3B3B"/>
                </a:solidFill>
                <a:effectLst/>
                <a:latin typeface="gentium book basic"/>
              </a:rPr>
              <a:t>verbal complement</a:t>
            </a:r>
            <a:r>
              <a:rPr lang="en-US" b="0" i="0" dirty="0">
                <a:solidFill>
                  <a:srgbClr val="3B3B3B"/>
                </a:solidFill>
                <a:effectLst/>
                <a:latin typeface="gentium book basic"/>
              </a:rPr>
              <a:t>, and works the same way as </a:t>
            </a:r>
            <a:r>
              <a:rPr lang="zh-CN" altLang="en-US" b="0" i="0" dirty="0">
                <a:solidFill>
                  <a:srgbClr val="3B3B3B"/>
                </a:solidFill>
                <a:effectLst/>
                <a:latin typeface="gentium book basic"/>
              </a:rPr>
              <a:t>到 </a:t>
            </a:r>
            <a:r>
              <a:rPr lang="en-US" b="0" i="0" dirty="0">
                <a:solidFill>
                  <a:srgbClr val="3B3B3B"/>
                </a:solidFill>
                <a:effectLst/>
                <a:latin typeface="gentium book basic"/>
              </a:rPr>
              <a:t>as part of the potential complement. It indicates the success or failure of an action, appearing with </a:t>
            </a:r>
            <a:r>
              <a:rPr lang="zh-CN" altLang="en-US" b="0" i="0" dirty="0">
                <a:solidFill>
                  <a:srgbClr val="3B3B3B"/>
                </a:solidFill>
                <a:effectLst/>
                <a:latin typeface="gentium book basic"/>
              </a:rPr>
              <a:t>得 </a:t>
            </a:r>
            <a:r>
              <a:rPr lang="en-US" altLang="zh-CN" b="0" i="0" dirty="0">
                <a:solidFill>
                  <a:srgbClr val="3B3B3B"/>
                </a:solidFill>
                <a:effectLst/>
                <a:latin typeface="gentium book basic"/>
              </a:rPr>
              <a:t>(</a:t>
            </a:r>
            <a:r>
              <a:rPr lang="en-US" b="0" i="0" dirty="0">
                <a:solidFill>
                  <a:srgbClr val="3B3B3B"/>
                </a:solidFill>
                <a:effectLst/>
                <a:latin typeface="gentium book basic"/>
              </a:rPr>
              <a:t>positive) or </a:t>
            </a:r>
            <a:r>
              <a:rPr lang="zh-CN" altLang="en-US" b="0" i="0" dirty="0">
                <a:solidFill>
                  <a:srgbClr val="3B3B3B"/>
                </a:solidFill>
                <a:effectLst/>
                <a:latin typeface="gentium book basic"/>
              </a:rPr>
              <a:t>不 </a:t>
            </a:r>
            <a:r>
              <a:rPr lang="en-US" altLang="zh-CN" b="0" i="0" dirty="0">
                <a:solidFill>
                  <a:srgbClr val="3B3B3B"/>
                </a:solidFill>
                <a:effectLst/>
                <a:latin typeface="gentium book basic"/>
              </a:rPr>
              <a:t>(</a:t>
            </a:r>
            <a:r>
              <a:rPr lang="en-US" b="0" i="0" dirty="0">
                <a:solidFill>
                  <a:srgbClr val="3B3B3B"/>
                </a:solidFill>
                <a:effectLst/>
                <a:latin typeface="gentium book basic"/>
              </a:rPr>
              <a:t>negative).</a:t>
            </a:r>
          </a:p>
          <a:p>
            <a:pPr algn="l"/>
            <a:r>
              <a:rPr lang="zh-CN" altLang="en-US" b="0" i="0" dirty="0">
                <a:solidFill>
                  <a:srgbClr val="3B3B3B"/>
                </a:solidFill>
                <a:effectLst/>
                <a:latin typeface="gentium book basic"/>
              </a:rPr>
              <a:t>你来得了吗？ </a:t>
            </a:r>
            <a:r>
              <a:rPr lang="en-US" b="0" i="0" dirty="0">
                <a:solidFill>
                  <a:srgbClr val="3B3B3B"/>
                </a:solidFill>
                <a:effectLst/>
                <a:latin typeface="gentium book basic"/>
              </a:rPr>
              <a:t>Can you make it?</a:t>
            </a:r>
          </a:p>
          <a:p>
            <a:pPr algn="l"/>
            <a:r>
              <a:rPr lang="zh-CN" altLang="en-US" b="0" i="0" dirty="0">
                <a:solidFill>
                  <a:srgbClr val="3B3B3B"/>
                </a:solidFill>
                <a:effectLst/>
                <a:latin typeface="gentium book basic"/>
              </a:rPr>
              <a:t>我看不了啊！ </a:t>
            </a:r>
            <a:r>
              <a:rPr lang="en-US" b="0" i="0" dirty="0">
                <a:solidFill>
                  <a:srgbClr val="6E6E6E"/>
                </a:solidFill>
                <a:effectLst/>
                <a:latin typeface="gentium book basic"/>
              </a:rPr>
              <a:t> </a:t>
            </a:r>
            <a:r>
              <a:rPr lang="en-US" b="0" i="0" dirty="0">
                <a:solidFill>
                  <a:srgbClr val="3B3B3B"/>
                </a:solidFill>
                <a:effectLst/>
                <a:latin typeface="gentium book basic"/>
              </a:rPr>
              <a:t>I can’t see!</a:t>
            </a:r>
          </a:p>
          <a:p>
            <a:endParaRPr lang="en-US" dirty="0"/>
          </a:p>
        </p:txBody>
      </p:sp>
    </p:spTree>
    <p:extLst>
      <p:ext uri="{BB962C8B-B14F-4D97-AF65-F5344CB8AC3E}">
        <p14:creationId xmlns:p14="http://schemas.microsoft.com/office/powerpoint/2010/main" val="2076161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6AAA3628-0842-4ADF-BB3E-BC2A0E8E88FC}"/>
              </a:ext>
            </a:extLst>
          </p:cNvPr>
          <p:cNvSpPr>
            <a:spLocks noGrp="1" noChangeArrowheads="1"/>
          </p:cNvSpPr>
          <p:nvPr>
            <p:ph idx="1"/>
          </p:nvPr>
        </p:nvSpPr>
        <p:spPr bwMode="auto">
          <a:xfrm>
            <a:off x="559888" y="1070020"/>
            <a:ext cx="6444920" cy="388077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3B3B3B"/>
              </a:solidFill>
              <a:effectLst/>
              <a:latin typeface="Arial" panose="020B0604020202020204" pitchFamily="34" charset="0"/>
              <a:ea typeface="gentium book basic"/>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300" b="0" i="0" u="none" strike="noStrike" cap="none" normalizeH="0" baseline="0" dirty="0">
                <a:ln>
                  <a:noFill/>
                </a:ln>
                <a:solidFill>
                  <a:srgbClr val="3B3B3B"/>
                </a:solidFill>
                <a:effectLst/>
                <a:latin typeface="Arial" panose="020B0604020202020204" pitchFamily="34" charset="0"/>
                <a:ea typeface="gentium book basic"/>
              </a:rPr>
              <a:t>*Verb 了*</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300" b="0" i="0" u="none" strike="noStrike" cap="none" normalizeH="0" baseline="0" dirty="0">
                <a:ln>
                  <a:noFill/>
                </a:ln>
                <a:solidFill>
                  <a:srgbClr val="3B3B3B"/>
                </a:solidFill>
                <a:effectLst/>
                <a:latin typeface="Arial" panose="020B0604020202020204" pitchFamily="34" charset="0"/>
                <a:ea typeface="gentium book basic"/>
              </a:rPr>
              <a:t>Is about action.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300" b="0" i="0" u="none" strike="noStrike" cap="none" normalizeH="0" baseline="0" dirty="0">
                <a:ln>
                  <a:noFill/>
                </a:ln>
                <a:solidFill>
                  <a:srgbClr val="3B3B3B"/>
                </a:solidFill>
                <a:effectLst/>
                <a:latin typeface="Arial" panose="020B0604020202020204" pitchFamily="34" charset="0"/>
                <a:ea typeface="gentium book basic"/>
              </a:rPr>
              <a:t>Marks completeness, or perfective aspect.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300" b="0" i="0" u="none" strike="noStrike" cap="none" normalizeH="0" baseline="0" dirty="0">
                <a:ln>
                  <a:noFill/>
                </a:ln>
                <a:solidFill>
                  <a:srgbClr val="3B3B3B"/>
                </a:solidFill>
                <a:effectLst/>
                <a:latin typeface="Arial" panose="020B0604020202020204" pitchFamily="34" charset="0"/>
                <a:ea typeface="gentium book basic"/>
              </a:rPr>
              <a:t>Occurs right after the verb.</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300" b="0" i="0" u="none" strike="noStrike" cap="none" normalizeH="0" baseline="0" dirty="0">
                <a:ln>
                  <a:noFill/>
                </a:ln>
                <a:solidFill>
                  <a:srgbClr val="3B3B3B"/>
                </a:solidFill>
                <a:effectLst/>
                <a:latin typeface="Arial" panose="020B0604020202020204" pitchFamily="34" charset="0"/>
                <a:ea typeface="gentium book basic"/>
              </a:rPr>
              <a:t>*Sentence 了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300" b="0" i="0" u="none" strike="noStrike" cap="none" normalizeH="0" baseline="0" dirty="0">
                <a:ln>
                  <a:noFill/>
                </a:ln>
                <a:solidFill>
                  <a:srgbClr val="3B3B3B"/>
                </a:solidFill>
                <a:effectLst/>
                <a:latin typeface="Arial" panose="020B0604020202020204" pitchFamily="34" charset="0"/>
                <a:ea typeface="gentium book basic"/>
              </a:rPr>
              <a:t>Is about state.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300" b="0" i="0" u="none" strike="noStrike" cap="none" normalizeH="0" baseline="0" dirty="0">
                <a:ln>
                  <a:noFill/>
                </a:ln>
                <a:solidFill>
                  <a:srgbClr val="3B3B3B"/>
                </a:solidFill>
                <a:effectLst/>
                <a:latin typeface="Arial" panose="020B0604020202020204" pitchFamily="34" charset="0"/>
                <a:ea typeface="gentium book basic"/>
              </a:rPr>
              <a:t>Marks a change in state or a new situation.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300" b="0" i="0" u="none" strike="noStrike" cap="none" normalizeH="0" baseline="0" dirty="0">
                <a:ln>
                  <a:noFill/>
                </a:ln>
                <a:solidFill>
                  <a:srgbClr val="3B3B3B"/>
                </a:solidFill>
                <a:effectLst/>
                <a:latin typeface="Arial" panose="020B0604020202020204" pitchFamily="34" charset="0"/>
                <a:ea typeface="gentium book basic"/>
              </a:rPr>
              <a:t>Indicates the relevance of this information to the present.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300" b="0" i="0" u="none" strike="noStrike" cap="none" normalizeH="0" baseline="0" dirty="0">
                <a:ln>
                  <a:noFill/>
                </a:ln>
                <a:solidFill>
                  <a:srgbClr val="3B3B3B"/>
                </a:solidFill>
                <a:effectLst/>
                <a:latin typeface="Arial" panose="020B0604020202020204" pitchFamily="34" charset="0"/>
                <a:ea typeface="gentium book basic"/>
              </a:rPr>
              <a:t>Occurs at the end of the sentence.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300" b="0" i="0" u="none" strike="noStrike" cap="none" normalizeH="0" baseline="0" dirty="0">
                <a:ln>
                  <a:noFill/>
                </a:ln>
                <a:solidFill>
                  <a:srgbClr val="3B3B3B"/>
                </a:solidFill>
                <a:effectLst/>
                <a:latin typeface="Arial" panose="020B0604020202020204" pitchFamily="34" charset="0"/>
                <a:ea typeface="gentium book basic"/>
              </a:rPr>
              <a:t>*Verb 了 and sentence 了 together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300" b="0" i="0" u="none" strike="noStrike" cap="none" normalizeH="0" baseline="0" dirty="0">
                <a:ln>
                  <a:noFill/>
                </a:ln>
                <a:solidFill>
                  <a:srgbClr val="3B3B3B"/>
                </a:solidFill>
                <a:effectLst/>
                <a:latin typeface="Arial" panose="020B0604020202020204" pitchFamily="34" charset="0"/>
                <a:ea typeface="gentium book basic"/>
              </a:rPr>
              <a:t>Marks what has been done up to now.</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300" b="0" i="0" u="none" strike="noStrike" cap="none" normalizeH="0" baseline="0" dirty="0">
                <a:ln>
                  <a:noFill/>
                </a:ln>
                <a:solidFill>
                  <a:srgbClr val="3B3B3B"/>
                </a:solidFill>
                <a:effectLst/>
                <a:latin typeface="Arial" panose="020B0604020202020204" pitchFamily="34" charset="0"/>
                <a:ea typeface="gentium book basic"/>
              </a:rPr>
              <a:t>Indicates that this is the current situation, and the action is on-going.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300" b="0" i="0" u="none" strike="noStrike" cap="none" normalizeH="0" baseline="0" dirty="0">
                <a:ln>
                  <a:noFill/>
                </a:ln>
                <a:solidFill>
                  <a:srgbClr val="3B3B3B"/>
                </a:solidFill>
                <a:effectLst/>
                <a:latin typeface="Arial" panose="020B0604020202020204" pitchFamily="34" charset="0"/>
                <a:ea typeface="gentium book basic"/>
              </a:rPr>
              <a:t>*</a:t>
            </a:r>
            <a:r>
              <a:rPr kumimoji="0" lang="en-US" altLang="en-US" sz="1300" b="0" i="0" u="none" strike="noStrike" cap="none" normalizeH="0" baseline="0" dirty="0" err="1">
                <a:ln>
                  <a:noFill/>
                </a:ln>
                <a:solidFill>
                  <a:srgbClr val="3B3B3B"/>
                </a:solidFill>
                <a:effectLst/>
                <a:latin typeface="Arial" panose="020B0604020202020204" pitchFamily="34" charset="0"/>
                <a:ea typeface="gentium book basic"/>
              </a:rPr>
              <a:t>Liǎo</a:t>
            </a:r>
            <a:r>
              <a:rPr kumimoji="0" lang="en-US" altLang="en-US" sz="1300" b="0" i="0" u="none" strike="noStrike" cap="none" normalizeH="0" baseline="0" dirty="0">
                <a:ln>
                  <a:noFill/>
                </a:ln>
                <a:solidFill>
                  <a:srgbClr val="3B3B3B"/>
                </a:solidFill>
                <a:effectLst/>
                <a:latin typeface="Arial" panose="020B0604020202020204" pitchFamily="34" charset="0"/>
                <a:ea typeface="gentium book basic"/>
              </a:rPr>
              <a:t> 了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300" b="0" i="0" u="none" strike="noStrike" cap="none" normalizeH="0" baseline="0" dirty="0">
                <a:ln>
                  <a:noFill/>
                </a:ln>
                <a:solidFill>
                  <a:srgbClr val="3B3B3B"/>
                </a:solidFill>
                <a:effectLst/>
                <a:latin typeface="Arial" panose="020B0604020202020204" pitchFamily="34" charset="0"/>
                <a:ea typeface="gentium book basic"/>
              </a:rPr>
              <a:t>Is separate the forms above.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300" b="0" i="0" u="none" strike="noStrike" cap="none" normalizeH="0" baseline="0" dirty="0">
                <a:ln>
                  <a:noFill/>
                </a:ln>
                <a:solidFill>
                  <a:srgbClr val="3B3B3B"/>
                </a:solidFill>
                <a:effectLst/>
                <a:latin typeface="Arial" panose="020B0604020202020204" pitchFamily="34" charset="0"/>
                <a:ea typeface="gentium book basic"/>
              </a:rPr>
              <a:t>Forms the potential complement.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300" b="0" i="0" u="none" strike="noStrike" cap="none" normalizeH="0" baseline="0" dirty="0">
                <a:ln>
                  <a:noFill/>
                </a:ln>
                <a:solidFill>
                  <a:srgbClr val="3B3B3B"/>
                </a:solidFill>
                <a:effectLst/>
                <a:latin typeface="Arial" panose="020B0604020202020204" pitchFamily="34" charset="0"/>
                <a:ea typeface="gentium book basic"/>
              </a:rPr>
              <a:t>Is about the success or failure of a verb.</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99507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9681C-891F-43A4-AF47-02AC2DF82D57}"/>
              </a:ext>
            </a:extLst>
          </p:cNvPr>
          <p:cNvSpPr>
            <a:spLocks noGrp="1"/>
          </p:cNvSpPr>
          <p:nvPr>
            <p:ph type="title"/>
          </p:nvPr>
        </p:nvSpPr>
        <p:spPr/>
        <p:txBody>
          <a:bodyPr>
            <a:normAutofit/>
          </a:bodyPr>
          <a:lstStyle/>
          <a:p>
            <a:r>
              <a:rPr lang="sk-SK" altLang="zh-CN" dirty="0">
                <a:solidFill>
                  <a:srgbClr val="000000"/>
                </a:solidFill>
                <a:latin typeface="georgia" panose="02040502050405020303" pitchFamily="18" charset="0"/>
              </a:rPr>
              <a:t>P</a:t>
            </a:r>
            <a:r>
              <a:rPr lang="en-US" altLang="zh-CN" b="0" i="0" dirty="0" err="1">
                <a:solidFill>
                  <a:srgbClr val="000000"/>
                </a:solidFill>
                <a:effectLst/>
                <a:latin typeface="georgia" panose="02040502050405020303" pitchFamily="18" charset="0"/>
              </a:rPr>
              <a:t>redmet</a:t>
            </a:r>
            <a:endParaRPr lang="en-US" dirty="0"/>
          </a:p>
        </p:txBody>
      </p:sp>
      <p:sp>
        <p:nvSpPr>
          <p:cNvPr id="3" name="Content Placeholder 2">
            <a:extLst>
              <a:ext uri="{FF2B5EF4-FFF2-40B4-BE49-F238E27FC236}">
                <a16:creationId xmlns:a16="http://schemas.microsoft.com/office/drawing/2014/main" id="{F6E214F5-9AAA-40B8-83E5-8F0568A580DF}"/>
              </a:ext>
            </a:extLst>
          </p:cNvPr>
          <p:cNvSpPr>
            <a:spLocks noGrp="1"/>
          </p:cNvSpPr>
          <p:nvPr>
            <p:ph idx="1"/>
          </p:nvPr>
        </p:nvSpPr>
        <p:spPr>
          <a:xfrm>
            <a:off x="677334" y="1332411"/>
            <a:ext cx="8596668" cy="5394960"/>
          </a:xfrm>
        </p:spPr>
        <p:txBody>
          <a:bodyPr>
            <a:normAutofit fontScale="62500" lnSpcReduction="20000"/>
          </a:bodyPr>
          <a:lstStyle/>
          <a:p>
            <a:pPr>
              <a:buFont typeface="Wingdings" panose="05000000000000000000" pitchFamily="2" charset="2"/>
              <a:buChar char="§"/>
            </a:pPr>
            <a:r>
              <a:rPr lang="sk-SK" altLang="zh-CN" b="0" i="0" dirty="0">
                <a:solidFill>
                  <a:srgbClr val="000000"/>
                </a:solidFill>
                <a:effectLst/>
                <a:latin typeface="georgia" panose="02040502050405020303" pitchFamily="18" charset="0"/>
              </a:rPr>
              <a:t>Rozvíja prísudok a stojí vo vete obvykle za ním = ale nie prísudok vyjadrený adjektívom, objektovým slovesom ani intranzitivnym slovesom</a:t>
            </a:r>
          </a:p>
          <a:p>
            <a:pPr>
              <a:buFont typeface="Wingdings" panose="05000000000000000000" pitchFamily="2" charset="2"/>
              <a:buChar char="§"/>
            </a:pPr>
            <a:r>
              <a:rPr lang="sk-SK" altLang="zh-CN" dirty="0">
                <a:solidFill>
                  <a:srgbClr val="000000"/>
                </a:solidFill>
                <a:latin typeface="georgia" panose="02040502050405020303" pitchFamily="18" charset="0"/>
              </a:rPr>
              <a:t>Väčšinou je predmetom pod. m či zámeno</a:t>
            </a:r>
          </a:p>
          <a:p>
            <a:pPr marL="0" indent="0">
              <a:buNone/>
            </a:pPr>
            <a:r>
              <a:rPr lang="sk-SK" altLang="zh-CN" b="1" i="0" dirty="0">
                <a:solidFill>
                  <a:srgbClr val="000000"/>
                </a:solidFill>
                <a:effectLst/>
                <a:latin typeface="georgia" panose="02040502050405020303" pitchFamily="18" charset="0"/>
              </a:rPr>
              <a:t>Priamy predmet</a:t>
            </a:r>
            <a:endParaRPr lang="en-US" altLang="zh-CN" b="1" i="0" dirty="0">
              <a:solidFill>
                <a:srgbClr val="000000"/>
              </a:solidFill>
              <a:effectLst/>
              <a:latin typeface="georgia" panose="02040502050405020303" pitchFamily="18" charset="0"/>
            </a:endParaRPr>
          </a:p>
          <a:p>
            <a:pPr>
              <a:buFontTx/>
              <a:buChar char="-"/>
            </a:pPr>
            <a:r>
              <a:rPr lang="zh-CN" altLang="en-US" dirty="0">
                <a:solidFill>
                  <a:srgbClr val="000000"/>
                </a:solidFill>
                <a:latin typeface="georgia" panose="02040502050405020303" pitchFamily="18" charset="0"/>
              </a:rPr>
              <a:t>我学汉语。 我看完了那本书。</a:t>
            </a:r>
            <a:endParaRPr lang="en-US" altLang="zh-CN" dirty="0">
              <a:solidFill>
                <a:srgbClr val="000000"/>
              </a:solidFill>
              <a:latin typeface="georgia" panose="02040502050405020303" pitchFamily="18" charset="0"/>
            </a:endParaRPr>
          </a:p>
          <a:p>
            <a:pPr>
              <a:buFontTx/>
              <a:buChar char="-"/>
            </a:pPr>
            <a:r>
              <a:rPr lang="en-US" altLang="zh-CN" dirty="0" err="1">
                <a:solidFill>
                  <a:srgbClr val="000000"/>
                </a:solidFill>
                <a:latin typeface="georgia" panose="02040502050405020303" pitchFamily="18" charset="0"/>
              </a:rPr>
              <a:t>Priamy</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predmet</a:t>
            </a:r>
            <a:r>
              <a:rPr lang="en-US" altLang="zh-CN" dirty="0">
                <a:solidFill>
                  <a:srgbClr val="000000"/>
                </a:solidFill>
                <a:latin typeface="georgia" panose="02040502050405020303" pitchFamily="18" charset="0"/>
              </a:rPr>
              <a:t> m</a:t>
            </a:r>
            <a:r>
              <a:rPr lang="sk-SK" altLang="zh-CN" dirty="0">
                <a:solidFill>
                  <a:srgbClr val="000000"/>
                </a:solidFill>
                <a:latin typeface="georgia" panose="02040502050405020303" pitchFamily="18" charset="0"/>
              </a:rPr>
              <a:t>ôž</a:t>
            </a:r>
            <a:r>
              <a:rPr lang="en-US" altLang="zh-CN" dirty="0">
                <a:solidFill>
                  <a:srgbClr val="000000"/>
                </a:solidFill>
                <a:latin typeface="georgia" panose="02040502050405020303" pitchFamily="18" charset="0"/>
              </a:rPr>
              <a:t>e by</a:t>
            </a:r>
            <a:r>
              <a:rPr lang="sk-SK" altLang="zh-CN" dirty="0">
                <a:solidFill>
                  <a:srgbClr val="000000"/>
                </a:solidFill>
                <a:latin typeface="georgia" panose="02040502050405020303" pitchFamily="18" charset="0"/>
              </a:rPr>
              <a:t>ť</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vo</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vete</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uveden</a:t>
            </a:r>
            <a:r>
              <a:rPr lang="sk-SK" altLang="zh-CN" dirty="0">
                <a:solidFill>
                  <a:srgbClr val="000000"/>
                </a:solidFill>
                <a:latin typeface="georgia" panose="02040502050405020303" pitchFamily="18" charset="0"/>
              </a:rPr>
              <a:t>ý</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prepozi</a:t>
            </a:r>
            <a:r>
              <a:rPr lang="sk-SK" altLang="zh-CN" dirty="0">
                <a:solidFill>
                  <a:srgbClr val="000000"/>
                </a:solidFill>
                <a:latin typeface="georgia" panose="02040502050405020303" pitchFamily="18" charset="0"/>
              </a:rPr>
              <a:t>č</a:t>
            </a:r>
            <a:r>
              <a:rPr lang="en-US" altLang="zh-CN" dirty="0">
                <a:solidFill>
                  <a:srgbClr val="000000"/>
                </a:solidFill>
                <a:latin typeface="georgia" panose="02040502050405020303" pitchFamily="18" charset="0"/>
              </a:rPr>
              <a:t>n</a:t>
            </a:r>
            <a:r>
              <a:rPr lang="sk-SK" altLang="zh-CN" dirty="0">
                <a:solidFill>
                  <a:srgbClr val="000000"/>
                </a:solidFill>
                <a:latin typeface="georgia" panose="02040502050405020303" pitchFamily="18" charset="0"/>
              </a:rPr>
              <a:t>ý</a:t>
            </a:r>
            <a:r>
              <a:rPr lang="en-US" altLang="zh-CN" dirty="0">
                <a:solidFill>
                  <a:srgbClr val="000000"/>
                </a:solidFill>
                <a:latin typeface="georgia" panose="02040502050405020303" pitchFamily="18" charset="0"/>
              </a:rPr>
              <a:t>m </a:t>
            </a:r>
            <a:r>
              <a:rPr lang="en-US" altLang="zh-CN" dirty="0" err="1">
                <a:solidFill>
                  <a:srgbClr val="000000"/>
                </a:solidFill>
                <a:latin typeface="georgia" panose="02040502050405020303" pitchFamily="18" charset="0"/>
              </a:rPr>
              <a:t>slovesom</a:t>
            </a:r>
            <a:r>
              <a:rPr lang="en-US" altLang="zh-CN" dirty="0">
                <a:solidFill>
                  <a:srgbClr val="000000"/>
                </a:solidFill>
                <a:latin typeface="georgia" panose="02040502050405020303" pitchFamily="18" charset="0"/>
              </a:rPr>
              <a:t> </a:t>
            </a:r>
            <a:r>
              <a:rPr lang="zh-CN" altLang="en-US" dirty="0">
                <a:solidFill>
                  <a:srgbClr val="000000"/>
                </a:solidFill>
                <a:latin typeface="georgia" panose="02040502050405020303" pitchFamily="18" charset="0"/>
              </a:rPr>
              <a:t>把 </a:t>
            </a:r>
            <a:r>
              <a:rPr lang="en-US" altLang="zh-CN" dirty="0">
                <a:solidFill>
                  <a:srgbClr val="000000"/>
                </a:solidFill>
                <a:latin typeface="georgia" panose="02040502050405020303" pitchFamily="18" charset="0"/>
              </a:rPr>
              <a:t>a </a:t>
            </a:r>
            <a:r>
              <a:rPr lang="en-US" altLang="zh-CN" dirty="0" err="1">
                <a:solidFill>
                  <a:srgbClr val="000000"/>
                </a:solidFill>
                <a:latin typeface="georgia" panose="02040502050405020303" pitchFamily="18" charset="0"/>
              </a:rPr>
              <a:t>predsunut</a:t>
            </a:r>
            <a:r>
              <a:rPr lang="sk-SK" altLang="zh-CN" dirty="0">
                <a:solidFill>
                  <a:srgbClr val="000000"/>
                </a:solidFill>
                <a:latin typeface="georgia" panose="02040502050405020303" pitchFamily="18" charset="0"/>
              </a:rPr>
              <a:t>ý</a:t>
            </a:r>
            <a:r>
              <a:rPr lang="en-US" altLang="zh-CN" dirty="0">
                <a:solidFill>
                  <a:srgbClr val="000000"/>
                </a:solidFill>
                <a:latin typeface="georgia" panose="02040502050405020303" pitchFamily="18" charset="0"/>
              </a:rPr>
              <a:t> pred pr</a:t>
            </a:r>
            <a:r>
              <a:rPr lang="sk-SK" altLang="zh-CN" dirty="0">
                <a:solidFill>
                  <a:srgbClr val="000000"/>
                </a:solidFill>
                <a:latin typeface="georgia" panose="02040502050405020303" pitchFamily="18" charset="0"/>
              </a:rPr>
              <a:t>í</a:t>
            </a:r>
            <a:r>
              <a:rPr lang="en-US" altLang="zh-CN" dirty="0" err="1">
                <a:solidFill>
                  <a:srgbClr val="000000"/>
                </a:solidFill>
                <a:latin typeface="georgia" panose="02040502050405020303" pitchFamily="18" charset="0"/>
              </a:rPr>
              <a:t>sudkov</a:t>
            </a:r>
            <a:r>
              <a:rPr lang="sk-SK" altLang="zh-CN" dirty="0">
                <a:solidFill>
                  <a:srgbClr val="000000"/>
                </a:solidFill>
                <a:latin typeface="georgia" panose="02040502050405020303" pitchFamily="18" charset="0"/>
              </a:rPr>
              <a:t>é</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sloveso</a:t>
            </a:r>
            <a:r>
              <a:rPr lang="en-US" altLang="zh-CN" dirty="0">
                <a:solidFill>
                  <a:srgbClr val="000000"/>
                </a:solidFill>
                <a:latin typeface="georgia" panose="02040502050405020303" pitchFamily="18" charset="0"/>
              </a:rPr>
              <a:t>- mod</a:t>
            </a:r>
            <a:r>
              <a:rPr lang="sk-SK" altLang="zh-CN" dirty="0">
                <a:solidFill>
                  <a:srgbClr val="000000"/>
                </a:solidFill>
                <a:latin typeface="georgia" panose="02040502050405020303" pitchFamily="18" charset="0"/>
              </a:rPr>
              <a:t>á</a:t>
            </a:r>
            <a:r>
              <a:rPr lang="en-US" altLang="zh-CN" dirty="0" err="1">
                <a:solidFill>
                  <a:srgbClr val="000000"/>
                </a:solidFill>
                <a:latin typeface="georgia" panose="02040502050405020303" pitchFamily="18" charset="0"/>
              </a:rPr>
              <a:t>lne</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sloves</a:t>
            </a:r>
            <a:r>
              <a:rPr lang="sk-SK" altLang="zh-CN" dirty="0">
                <a:solidFill>
                  <a:srgbClr val="000000"/>
                </a:solidFill>
                <a:latin typeface="georgia" panose="02040502050405020303" pitchFamily="18" charset="0"/>
              </a:rPr>
              <a:t>á</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sa</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klad</a:t>
            </a:r>
            <a:r>
              <a:rPr lang="sk-SK" altLang="zh-CN" dirty="0">
                <a:solidFill>
                  <a:srgbClr val="000000"/>
                </a:solidFill>
                <a:latin typeface="georgia" panose="02040502050405020303" pitchFamily="18" charset="0"/>
              </a:rPr>
              <a:t>ú</a:t>
            </a:r>
            <a:r>
              <a:rPr lang="en-US" altLang="zh-CN" dirty="0">
                <a:solidFill>
                  <a:srgbClr val="000000"/>
                </a:solidFill>
                <a:latin typeface="georgia" panose="02040502050405020303" pitchFamily="18" charset="0"/>
              </a:rPr>
              <a:t> u</a:t>
            </a:r>
            <a:r>
              <a:rPr lang="sk-SK" altLang="zh-CN" dirty="0">
                <a:solidFill>
                  <a:srgbClr val="000000"/>
                </a:solidFill>
                <a:latin typeface="georgia" panose="02040502050405020303" pitchFamily="18" charset="0"/>
              </a:rPr>
              <a:t>ž</a:t>
            </a:r>
            <a:r>
              <a:rPr lang="en-US" altLang="zh-CN" dirty="0">
                <a:solidFill>
                  <a:srgbClr val="000000"/>
                </a:solidFill>
                <a:latin typeface="georgia" panose="02040502050405020303" pitchFamily="18" charset="0"/>
              </a:rPr>
              <a:t> pred </a:t>
            </a:r>
            <a:r>
              <a:rPr lang="en-US" altLang="zh-CN" dirty="0" err="1">
                <a:solidFill>
                  <a:srgbClr val="000000"/>
                </a:solidFill>
                <a:latin typeface="georgia" panose="02040502050405020303" pitchFamily="18" charset="0"/>
              </a:rPr>
              <a:t>prepozi</a:t>
            </a:r>
            <a:r>
              <a:rPr lang="sk-SK" altLang="zh-CN" dirty="0">
                <a:solidFill>
                  <a:srgbClr val="000000"/>
                </a:solidFill>
                <a:latin typeface="georgia" panose="02040502050405020303" pitchFamily="18" charset="0"/>
              </a:rPr>
              <a:t>č</a:t>
            </a:r>
            <a:r>
              <a:rPr lang="en-US" altLang="zh-CN" dirty="0">
                <a:solidFill>
                  <a:srgbClr val="000000"/>
                </a:solidFill>
                <a:latin typeface="georgia" panose="02040502050405020303" pitchFamily="18" charset="0"/>
              </a:rPr>
              <a:t>n</a:t>
            </a:r>
            <a:r>
              <a:rPr lang="sk-SK" altLang="zh-CN" dirty="0">
                <a:solidFill>
                  <a:srgbClr val="000000"/>
                </a:solidFill>
                <a:latin typeface="georgia" panose="02040502050405020303" pitchFamily="18" charset="0"/>
              </a:rPr>
              <a:t>é</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sloveso</a:t>
            </a:r>
            <a:endParaRPr lang="en-US" altLang="zh-CN" dirty="0">
              <a:solidFill>
                <a:srgbClr val="000000"/>
              </a:solidFill>
              <a:latin typeface="georgia" panose="02040502050405020303" pitchFamily="18" charset="0"/>
            </a:endParaRPr>
          </a:p>
          <a:p>
            <a:pPr marL="0" indent="0">
              <a:buNone/>
            </a:pPr>
            <a:r>
              <a:rPr lang="en-US" altLang="zh-CN" dirty="0" err="1">
                <a:solidFill>
                  <a:srgbClr val="000000"/>
                </a:solidFill>
                <a:latin typeface="georgia" panose="02040502050405020303" pitchFamily="18" charset="0"/>
              </a:rPr>
              <a:t>Podmet</a:t>
            </a:r>
            <a:r>
              <a:rPr lang="en-US" altLang="zh-CN" dirty="0">
                <a:solidFill>
                  <a:srgbClr val="000000"/>
                </a:solidFill>
                <a:latin typeface="georgia" panose="02040502050405020303" pitchFamily="18" charset="0"/>
              </a:rPr>
              <a:t> +</a:t>
            </a:r>
            <a:r>
              <a:rPr lang="zh-CN" altLang="en-US" dirty="0">
                <a:solidFill>
                  <a:srgbClr val="000000"/>
                </a:solidFill>
                <a:latin typeface="georgia" panose="02040502050405020303" pitchFamily="18" charset="0"/>
              </a:rPr>
              <a:t>把 </a:t>
            </a:r>
            <a:r>
              <a:rPr lang="en-US" altLang="zh-CN" dirty="0">
                <a:solidFill>
                  <a:srgbClr val="000000"/>
                </a:solidFill>
                <a:latin typeface="georgia" panose="02040502050405020303" pitchFamily="18" charset="0"/>
              </a:rPr>
              <a:t>+pr</a:t>
            </a:r>
            <a:r>
              <a:rPr lang="sk-SK" altLang="zh-CN" dirty="0">
                <a:solidFill>
                  <a:srgbClr val="000000"/>
                </a:solidFill>
                <a:latin typeface="georgia" panose="02040502050405020303" pitchFamily="18" charset="0"/>
              </a:rPr>
              <a:t>í</a:t>
            </a:r>
            <a:r>
              <a:rPr lang="en-US" altLang="zh-CN" dirty="0" err="1">
                <a:solidFill>
                  <a:srgbClr val="000000"/>
                </a:solidFill>
                <a:latin typeface="georgia" panose="02040502050405020303" pitchFamily="18" charset="0"/>
              </a:rPr>
              <a:t>vla</a:t>
            </a:r>
            <a:r>
              <a:rPr lang="sk-SK" altLang="zh-CN" dirty="0">
                <a:solidFill>
                  <a:srgbClr val="000000"/>
                </a:solidFill>
                <a:latin typeface="georgia" panose="02040502050405020303" pitchFamily="18" charset="0"/>
              </a:rPr>
              <a:t>s</a:t>
            </a:r>
            <a:r>
              <a:rPr lang="en-US" altLang="zh-CN" dirty="0" err="1">
                <a:solidFill>
                  <a:srgbClr val="000000"/>
                </a:solidFill>
                <a:latin typeface="georgia" panose="02040502050405020303" pitchFamily="18" charset="0"/>
              </a:rPr>
              <a:t>tok</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predmet</a:t>
            </a:r>
            <a:r>
              <a:rPr lang="en-US" altLang="zh-CN" dirty="0">
                <a:solidFill>
                  <a:srgbClr val="000000"/>
                </a:solidFill>
                <a:latin typeface="georgia" panose="02040502050405020303" pitchFamily="18" charset="0"/>
              </a:rPr>
              <a:t> +pr</a:t>
            </a:r>
            <a:r>
              <a:rPr lang="sk-SK" altLang="zh-CN" dirty="0">
                <a:solidFill>
                  <a:srgbClr val="000000"/>
                </a:solidFill>
                <a:latin typeface="georgia" panose="02040502050405020303" pitchFamily="18" charset="0"/>
              </a:rPr>
              <a:t>í</a:t>
            </a:r>
            <a:r>
              <a:rPr lang="en-US" altLang="zh-CN" dirty="0" err="1">
                <a:solidFill>
                  <a:srgbClr val="000000"/>
                </a:solidFill>
                <a:latin typeface="georgia" panose="02040502050405020303" pitchFamily="18" charset="0"/>
              </a:rPr>
              <a:t>sudok</a:t>
            </a:r>
            <a:r>
              <a:rPr lang="en-US" altLang="zh-CN" dirty="0">
                <a:solidFill>
                  <a:srgbClr val="000000"/>
                </a:solidFill>
                <a:latin typeface="georgia" panose="02040502050405020303" pitchFamily="18" charset="0"/>
              </a:rPr>
              <a:t>+ </a:t>
            </a:r>
            <a:r>
              <a:rPr lang="sk-SK" altLang="zh-CN" dirty="0">
                <a:solidFill>
                  <a:srgbClr val="000000"/>
                </a:solidFill>
                <a:latin typeface="georgia" panose="02040502050405020303" pitchFamily="18" charset="0"/>
              </a:rPr>
              <a:t>k</a:t>
            </a:r>
            <a:r>
              <a:rPr lang="en-US" altLang="zh-CN" dirty="0" err="1">
                <a:solidFill>
                  <a:srgbClr val="000000"/>
                </a:solidFill>
                <a:latin typeface="georgia" panose="02040502050405020303" pitchFamily="18" charset="0"/>
              </a:rPr>
              <a:t>omplement</a:t>
            </a:r>
            <a:r>
              <a:rPr lang="en-US" altLang="zh-CN" dirty="0">
                <a:solidFill>
                  <a:srgbClr val="000000"/>
                </a:solidFill>
                <a:latin typeface="georgia" panose="02040502050405020303" pitchFamily="18" charset="0"/>
              </a:rPr>
              <a:t>…</a:t>
            </a:r>
          </a:p>
          <a:p>
            <a:pPr marL="0" indent="0">
              <a:buNone/>
            </a:pPr>
            <a:r>
              <a:rPr lang="zh-CN" altLang="en-US" dirty="0">
                <a:solidFill>
                  <a:srgbClr val="000000"/>
                </a:solidFill>
                <a:latin typeface="georgia" panose="02040502050405020303" pitchFamily="18" charset="0"/>
              </a:rPr>
              <a:t>你把包里的礼物拿出来。</a:t>
            </a:r>
            <a:endParaRPr lang="en-US" altLang="zh-CN" dirty="0">
              <a:solidFill>
                <a:srgbClr val="000000"/>
              </a:solidFill>
              <a:latin typeface="georgia" panose="02040502050405020303" pitchFamily="18" charset="0"/>
            </a:endParaRPr>
          </a:p>
          <a:p>
            <a:pPr>
              <a:buFontTx/>
              <a:buChar char="-"/>
            </a:pPr>
            <a:r>
              <a:rPr lang="en-US" altLang="zh-CN" dirty="0" err="1">
                <a:solidFill>
                  <a:srgbClr val="000000"/>
                </a:solidFill>
                <a:latin typeface="georgia" panose="02040502050405020303" pitchFamily="18" charset="0"/>
              </a:rPr>
              <a:t>Nepriamy</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predmet</a:t>
            </a:r>
            <a:r>
              <a:rPr lang="en-US" altLang="zh-CN" dirty="0">
                <a:solidFill>
                  <a:srgbClr val="000000"/>
                </a:solidFill>
                <a:latin typeface="georgia" panose="02040502050405020303" pitchFamily="18" charset="0"/>
              </a:rPr>
              <a:t> m</a:t>
            </a:r>
            <a:r>
              <a:rPr lang="sk-SK" altLang="zh-CN" dirty="0">
                <a:solidFill>
                  <a:srgbClr val="000000"/>
                </a:solidFill>
                <a:latin typeface="georgia" panose="02040502050405020303" pitchFamily="18" charset="0"/>
              </a:rPr>
              <a:t>ôž</a:t>
            </a:r>
            <a:r>
              <a:rPr lang="en-US" altLang="zh-CN" dirty="0">
                <a:solidFill>
                  <a:srgbClr val="000000"/>
                </a:solidFill>
                <a:latin typeface="georgia" panose="02040502050405020303" pitchFamily="18" charset="0"/>
              </a:rPr>
              <a:t>e by</a:t>
            </a:r>
            <a:r>
              <a:rPr lang="sk-SK" altLang="zh-CN" dirty="0">
                <a:solidFill>
                  <a:srgbClr val="000000"/>
                </a:solidFill>
                <a:latin typeface="georgia" panose="02040502050405020303" pitchFamily="18" charset="0"/>
              </a:rPr>
              <a:t>ť</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vo</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vete</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uveden</a:t>
            </a:r>
            <a:r>
              <a:rPr lang="sk-SK" altLang="zh-CN" dirty="0">
                <a:solidFill>
                  <a:srgbClr val="000000"/>
                </a:solidFill>
                <a:latin typeface="georgia" panose="02040502050405020303" pitchFamily="18" charset="0"/>
              </a:rPr>
              <a:t>ý</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prepozi</a:t>
            </a:r>
            <a:r>
              <a:rPr lang="sk-SK" altLang="zh-CN" dirty="0">
                <a:solidFill>
                  <a:srgbClr val="000000"/>
                </a:solidFill>
                <a:latin typeface="georgia" panose="02040502050405020303" pitchFamily="18" charset="0"/>
              </a:rPr>
              <a:t>č</a:t>
            </a:r>
            <a:r>
              <a:rPr lang="en-US" altLang="zh-CN" dirty="0">
                <a:solidFill>
                  <a:srgbClr val="000000"/>
                </a:solidFill>
                <a:latin typeface="georgia" panose="02040502050405020303" pitchFamily="18" charset="0"/>
              </a:rPr>
              <a:t>n</a:t>
            </a:r>
            <a:r>
              <a:rPr lang="sk-SK" altLang="zh-CN" dirty="0">
                <a:solidFill>
                  <a:srgbClr val="000000"/>
                </a:solidFill>
                <a:latin typeface="georgia" panose="02040502050405020303" pitchFamily="18" charset="0"/>
              </a:rPr>
              <a:t>ý</a:t>
            </a:r>
            <a:r>
              <a:rPr lang="en-US" altLang="zh-CN" dirty="0">
                <a:solidFill>
                  <a:srgbClr val="000000"/>
                </a:solidFill>
                <a:latin typeface="georgia" panose="02040502050405020303" pitchFamily="18" charset="0"/>
              </a:rPr>
              <a:t>m </a:t>
            </a:r>
            <a:r>
              <a:rPr lang="en-US" altLang="zh-CN" dirty="0" err="1">
                <a:solidFill>
                  <a:srgbClr val="000000"/>
                </a:solidFill>
                <a:latin typeface="georgia" panose="02040502050405020303" pitchFamily="18" charset="0"/>
              </a:rPr>
              <a:t>slovesom</a:t>
            </a:r>
            <a:r>
              <a:rPr lang="en-US" altLang="zh-CN" dirty="0">
                <a:solidFill>
                  <a:srgbClr val="000000"/>
                </a:solidFill>
                <a:latin typeface="georgia" panose="02040502050405020303" pitchFamily="18" charset="0"/>
              </a:rPr>
              <a:t> </a:t>
            </a:r>
            <a:r>
              <a:rPr lang="zh-CN" altLang="en-US" dirty="0">
                <a:solidFill>
                  <a:srgbClr val="000000"/>
                </a:solidFill>
                <a:latin typeface="georgia" panose="02040502050405020303" pitchFamily="18" charset="0"/>
              </a:rPr>
              <a:t>给 </a:t>
            </a:r>
            <a:r>
              <a:rPr lang="en-US" altLang="zh-CN" dirty="0">
                <a:solidFill>
                  <a:srgbClr val="000000"/>
                </a:solidFill>
                <a:latin typeface="georgia" panose="02040502050405020303" pitchFamily="18" charset="0"/>
              </a:rPr>
              <a:t>a </a:t>
            </a:r>
            <a:r>
              <a:rPr lang="en-US" altLang="zh-CN" dirty="0" err="1">
                <a:solidFill>
                  <a:srgbClr val="000000"/>
                </a:solidFill>
                <a:latin typeface="georgia" panose="02040502050405020303" pitchFamily="18" charset="0"/>
              </a:rPr>
              <a:t>predsunut</a:t>
            </a:r>
            <a:r>
              <a:rPr lang="sk-SK" altLang="zh-CN" dirty="0">
                <a:solidFill>
                  <a:srgbClr val="000000"/>
                </a:solidFill>
                <a:latin typeface="georgia" panose="02040502050405020303" pitchFamily="18" charset="0"/>
              </a:rPr>
              <a:t>ý</a:t>
            </a:r>
            <a:r>
              <a:rPr lang="en-US" altLang="zh-CN" dirty="0">
                <a:solidFill>
                  <a:srgbClr val="000000"/>
                </a:solidFill>
                <a:latin typeface="georgia" panose="02040502050405020303" pitchFamily="18" charset="0"/>
              </a:rPr>
              <a:t> pred pr</a:t>
            </a:r>
            <a:r>
              <a:rPr lang="sk-SK" altLang="zh-CN" dirty="0">
                <a:solidFill>
                  <a:srgbClr val="000000"/>
                </a:solidFill>
                <a:latin typeface="georgia" panose="02040502050405020303" pitchFamily="18" charset="0"/>
              </a:rPr>
              <a:t>í</a:t>
            </a:r>
            <a:r>
              <a:rPr lang="en-US" altLang="zh-CN" dirty="0" err="1">
                <a:solidFill>
                  <a:srgbClr val="000000"/>
                </a:solidFill>
                <a:latin typeface="georgia" panose="02040502050405020303" pitchFamily="18" charset="0"/>
              </a:rPr>
              <a:t>sudkov</a:t>
            </a:r>
            <a:r>
              <a:rPr lang="sk-SK" altLang="zh-CN" dirty="0">
                <a:solidFill>
                  <a:srgbClr val="000000"/>
                </a:solidFill>
                <a:latin typeface="georgia" panose="02040502050405020303" pitchFamily="18" charset="0"/>
              </a:rPr>
              <a:t>é</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sloveso</a:t>
            </a:r>
            <a:endParaRPr lang="en-US" altLang="zh-CN" dirty="0">
              <a:solidFill>
                <a:srgbClr val="000000"/>
              </a:solidFill>
              <a:latin typeface="georgia" panose="02040502050405020303" pitchFamily="18" charset="0"/>
            </a:endParaRPr>
          </a:p>
          <a:p>
            <a:pPr marL="0" indent="0">
              <a:buNone/>
            </a:pPr>
            <a:r>
              <a:rPr lang="en-US" altLang="zh-CN" dirty="0" err="1">
                <a:solidFill>
                  <a:srgbClr val="000000"/>
                </a:solidFill>
                <a:latin typeface="georgia" panose="02040502050405020303" pitchFamily="18" charset="0"/>
              </a:rPr>
              <a:t>Podmet</a:t>
            </a:r>
            <a:r>
              <a:rPr lang="en-US" altLang="zh-CN" dirty="0">
                <a:solidFill>
                  <a:srgbClr val="000000"/>
                </a:solidFill>
                <a:latin typeface="georgia" panose="02040502050405020303" pitchFamily="18" charset="0"/>
              </a:rPr>
              <a:t> +</a:t>
            </a:r>
            <a:r>
              <a:rPr lang="zh-CN" altLang="en-US" dirty="0">
                <a:solidFill>
                  <a:srgbClr val="000000"/>
                </a:solidFill>
                <a:latin typeface="georgia" panose="02040502050405020303" pitchFamily="18" charset="0"/>
              </a:rPr>
              <a:t>给</a:t>
            </a:r>
            <a:r>
              <a:rPr lang="en-US" altLang="zh-CN" dirty="0">
                <a:solidFill>
                  <a:srgbClr val="000000"/>
                </a:solidFill>
                <a:latin typeface="georgia" panose="02040502050405020303" pitchFamily="18" charset="0"/>
              </a:rPr>
              <a:t>+</a:t>
            </a:r>
            <a:r>
              <a:rPr lang="zh-CN" altLang="en-US"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nepriamy</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predmet</a:t>
            </a:r>
            <a:r>
              <a:rPr lang="en-US" altLang="zh-CN" dirty="0">
                <a:solidFill>
                  <a:srgbClr val="000000"/>
                </a:solidFill>
                <a:latin typeface="georgia" panose="02040502050405020303" pitchFamily="18" charset="0"/>
              </a:rPr>
              <a:t>+ pr</a:t>
            </a:r>
            <a:r>
              <a:rPr lang="sk-SK" altLang="zh-CN" dirty="0">
                <a:solidFill>
                  <a:srgbClr val="000000"/>
                </a:solidFill>
                <a:latin typeface="georgia" panose="02040502050405020303" pitchFamily="18" charset="0"/>
              </a:rPr>
              <a:t>í</a:t>
            </a:r>
            <a:r>
              <a:rPr lang="en-US" altLang="zh-CN" dirty="0" err="1">
                <a:solidFill>
                  <a:srgbClr val="000000"/>
                </a:solidFill>
                <a:latin typeface="georgia" panose="02040502050405020303" pitchFamily="18" charset="0"/>
              </a:rPr>
              <a:t>sudok</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priamy</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predmet</a:t>
            </a:r>
            <a:endParaRPr lang="en-US" altLang="zh-CN" dirty="0">
              <a:solidFill>
                <a:srgbClr val="000000"/>
              </a:solidFill>
              <a:latin typeface="georgia" panose="02040502050405020303" pitchFamily="18" charset="0"/>
            </a:endParaRPr>
          </a:p>
          <a:p>
            <a:pPr marL="0" indent="0">
              <a:buNone/>
            </a:pPr>
            <a:r>
              <a:rPr lang="zh-CN" altLang="en-US" dirty="0">
                <a:solidFill>
                  <a:srgbClr val="000000"/>
                </a:solidFill>
                <a:latin typeface="georgia" panose="02040502050405020303" pitchFamily="18" charset="0"/>
              </a:rPr>
              <a:t>你不要动，我给你拍照。</a:t>
            </a:r>
            <a:endParaRPr lang="en-US" altLang="zh-CN" dirty="0">
              <a:solidFill>
                <a:srgbClr val="000000"/>
              </a:solidFill>
              <a:latin typeface="georgia" panose="02040502050405020303" pitchFamily="18" charset="0"/>
            </a:endParaRPr>
          </a:p>
          <a:p>
            <a:pPr>
              <a:buFontTx/>
              <a:buChar char="-"/>
            </a:pPr>
            <a:r>
              <a:rPr lang="zh-CN" altLang="en-US" dirty="0">
                <a:solidFill>
                  <a:srgbClr val="000000"/>
                </a:solidFill>
                <a:latin typeface="georgia" panose="02040502050405020303" pitchFamily="18" charset="0"/>
              </a:rPr>
              <a:t>给 </a:t>
            </a:r>
            <a:r>
              <a:rPr lang="en-US" altLang="zh-CN" dirty="0" err="1">
                <a:solidFill>
                  <a:srgbClr val="000000"/>
                </a:solidFill>
                <a:latin typeface="georgia" panose="02040502050405020303" pitchFamily="18" charset="0"/>
              </a:rPr>
              <a:t>ako</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postpozi</a:t>
            </a:r>
            <a:r>
              <a:rPr lang="sk-SK" altLang="zh-CN" dirty="0">
                <a:solidFill>
                  <a:srgbClr val="000000"/>
                </a:solidFill>
                <a:latin typeface="georgia" panose="02040502050405020303" pitchFamily="18" charset="0"/>
              </a:rPr>
              <a:t>č</a:t>
            </a:r>
            <a:r>
              <a:rPr lang="en-US" altLang="zh-CN" dirty="0">
                <a:solidFill>
                  <a:srgbClr val="000000"/>
                </a:solidFill>
                <a:latin typeface="georgia" panose="02040502050405020303" pitchFamily="18" charset="0"/>
              </a:rPr>
              <a:t>n</a:t>
            </a:r>
            <a:r>
              <a:rPr lang="sk-SK" altLang="zh-CN" dirty="0">
                <a:solidFill>
                  <a:srgbClr val="000000"/>
                </a:solidFill>
                <a:latin typeface="georgia" panose="02040502050405020303" pitchFamily="18" charset="0"/>
              </a:rPr>
              <a:t>é</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sloveso</a:t>
            </a:r>
            <a:r>
              <a:rPr lang="en-US" altLang="zh-CN" dirty="0">
                <a:solidFill>
                  <a:srgbClr val="000000"/>
                </a:solidFill>
                <a:latin typeface="georgia" panose="02040502050405020303" pitchFamily="18" charset="0"/>
              </a:rPr>
              <a:t> – </a:t>
            </a:r>
            <a:r>
              <a:rPr lang="en-US" altLang="zh-CN" dirty="0" err="1">
                <a:solidFill>
                  <a:srgbClr val="000000"/>
                </a:solidFill>
                <a:latin typeface="georgia" panose="02040502050405020303" pitchFamily="18" charset="0"/>
              </a:rPr>
              <a:t>stoj</a:t>
            </a:r>
            <a:r>
              <a:rPr lang="sk-SK" altLang="zh-CN" dirty="0">
                <a:solidFill>
                  <a:srgbClr val="000000"/>
                </a:solidFill>
                <a:latin typeface="georgia" panose="02040502050405020303" pitchFamily="18" charset="0"/>
              </a:rPr>
              <a:t>í</a:t>
            </a:r>
            <a:r>
              <a:rPr lang="en-US" altLang="zh-CN" dirty="0">
                <a:solidFill>
                  <a:srgbClr val="000000"/>
                </a:solidFill>
                <a:latin typeface="georgia" panose="02040502050405020303" pitchFamily="18" charset="0"/>
              </a:rPr>
              <a:t> za </a:t>
            </a:r>
            <a:r>
              <a:rPr lang="en-US" altLang="zh-CN" dirty="0" err="1">
                <a:solidFill>
                  <a:srgbClr val="000000"/>
                </a:solidFill>
                <a:latin typeface="georgia" panose="02040502050405020303" pitchFamily="18" charset="0"/>
              </a:rPr>
              <a:t>jednoslabi</a:t>
            </a:r>
            <a:r>
              <a:rPr lang="sk-SK" altLang="zh-CN" dirty="0">
                <a:solidFill>
                  <a:srgbClr val="000000"/>
                </a:solidFill>
                <a:latin typeface="georgia" panose="02040502050405020303" pitchFamily="18" charset="0"/>
              </a:rPr>
              <a:t>č</a:t>
            </a:r>
            <a:r>
              <a:rPr lang="en-US" altLang="zh-CN" dirty="0">
                <a:solidFill>
                  <a:srgbClr val="000000"/>
                </a:solidFill>
                <a:latin typeface="georgia" panose="02040502050405020303" pitchFamily="18" charset="0"/>
              </a:rPr>
              <a:t>n</a:t>
            </a:r>
            <a:r>
              <a:rPr lang="sk-SK" altLang="zh-CN" dirty="0">
                <a:solidFill>
                  <a:srgbClr val="000000"/>
                </a:solidFill>
                <a:latin typeface="georgia" panose="02040502050405020303" pitchFamily="18" charset="0"/>
              </a:rPr>
              <a:t>ý</a:t>
            </a:r>
            <a:r>
              <a:rPr lang="en-US" altLang="zh-CN" dirty="0">
                <a:solidFill>
                  <a:srgbClr val="000000"/>
                </a:solidFill>
                <a:latin typeface="georgia" panose="02040502050405020303" pitchFamily="18" charset="0"/>
              </a:rPr>
              <a:t>m pr</a:t>
            </a:r>
            <a:r>
              <a:rPr lang="sk-SK" altLang="zh-CN" dirty="0">
                <a:solidFill>
                  <a:srgbClr val="000000"/>
                </a:solidFill>
                <a:latin typeface="georgia" panose="02040502050405020303" pitchFamily="18" charset="0"/>
              </a:rPr>
              <a:t>í</a:t>
            </a:r>
            <a:r>
              <a:rPr lang="en-US" altLang="zh-CN" dirty="0" err="1">
                <a:solidFill>
                  <a:srgbClr val="000000"/>
                </a:solidFill>
                <a:latin typeface="georgia" panose="02040502050405020303" pitchFamily="18" charset="0"/>
              </a:rPr>
              <a:t>sudkov</a:t>
            </a:r>
            <a:r>
              <a:rPr lang="sk-SK" altLang="zh-CN" dirty="0">
                <a:solidFill>
                  <a:srgbClr val="000000"/>
                </a:solidFill>
                <a:latin typeface="georgia" panose="02040502050405020303" pitchFamily="18" charset="0"/>
              </a:rPr>
              <a:t>ý</a:t>
            </a:r>
            <a:r>
              <a:rPr lang="en-US" altLang="zh-CN" dirty="0">
                <a:solidFill>
                  <a:srgbClr val="000000"/>
                </a:solidFill>
                <a:latin typeface="georgia" panose="02040502050405020303" pitchFamily="18" charset="0"/>
              </a:rPr>
              <a:t>m </a:t>
            </a:r>
            <a:r>
              <a:rPr lang="en-US" altLang="zh-CN" dirty="0" err="1">
                <a:solidFill>
                  <a:srgbClr val="000000"/>
                </a:solidFill>
                <a:latin typeface="georgia" panose="02040502050405020303" pitchFamily="18" charset="0"/>
              </a:rPr>
              <a:t>slovesom</a:t>
            </a:r>
            <a:r>
              <a:rPr lang="en-US" altLang="zh-CN" dirty="0">
                <a:solidFill>
                  <a:srgbClr val="000000"/>
                </a:solidFill>
                <a:latin typeface="georgia" panose="02040502050405020303" pitchFamily="18" charset="0"/>
              </a:rPr>
              <a:t> , </a:t>
            </a:r>
            <a:r>
              <a:rPr lang="zh-CN" altLang="en-US" dirty="0">
                <a:solidFill>
                  <a:srgbClr val="000000"/>
                </a:solidFill>
                <a:latin typeface="georgia" panose="02040502050405020303" pitchFamily="18" charset="0"/>
              </a:rPr>
              <a:t>递，送，发，借，还，交，卖，租，拿。。</a:t>
            </a:r>
            <a:endParaRPr lang="en-US" altLang="zh-CN" dirty="0">
              <a:solidFill>
                <a:srgbClr val="000000"/>
              </a:solidFill>
              <a:latin typeface="georgia" panose="02040502050405020303" pitchFamily="18" charset="0"/>
            </a:endParaRPr>
          </a:p>
          <a:p>
            <a:pPr marL="0" indent="0">
              <a:buNone/>
            </a:pPr>
            <a:r>
              <a:rPr lang="en-US" altLang="zh-CN" dirty="0" err="1">
                <a:solidFill>
                  <a:srgbClr val="000000"/>
                </a:solidFill>
                <a:latin typeface="georgia" panose="02040502050405020303" pitchFamily="18" charset="0"/>
              </a:rPr>
              <a:t>Podmet</a:t>
            </a:r>
            <a:r>
              <a:rPr lang="en-US" altLang="zh-CN" dirty="0">
                <a:solidFill>
                  <a:srgbClr val="000000"/>
                </a:solidFill>
                <a:latin typeface="georgia" panose="02040502050405020303" pitchFamily="18" charset="0"/>
              </a:rPr>
              <a:t> +pr</a:t>
            </a:r>
            <a:r>
              <a:rPr lang="sk-SK" altLang="zh-CN" dirty="0">
                <a:solidFill>
                  <a:srgbClr val="000000"/>
                </a:solidFill>
                <a:latin typeface="georgia" panose="02040502050405020303" pitchFamily="18" charset="0"/>
              </a:rPr>
              <a:t>í</a:t>
            </a:r>
            <a:r>
              <a:rPr lang="en-US" altLang="zh-CN" dirty="0" err="1">
                <a:solidFill>
                  <a:srgbClr val="000000"/>
                </a:solidFill>
                <a:latin typeface="georgia" panose="02040502050405020303" pitchFamily="18" charset="0"/>
              </a:rPr>
              <a:t>sudok</a:t>
            </a:r>
            <a:r>
              <a:rPr lang="en-US" altLang="zh-CN" dirty="0">
                <a:solidFill>
                  <a:srgbClr val="000000"/>
                </a:solidFill>
                <a:latin typeface="georgia" panose="02040502050405020303" pitchFamily="18" charset="0"/>
              </a:rPr>
              <a:t>+ </a:t>
            </a:r>
            <a:r>
              <a:rPr lang="zh-CN" altLang="en-US" dirty="0">
                <a:solidFill>
                  <a:srgbClr val="000000"/>
                </a:solidFill>
                <a:latin typeface="georgia" panose="02040502050405020303" pitchFamily="18" charset="0"/>
              </a:rPr>
              <a:t>给</a:t>
            </a:r>
            <a:r>
              <a:rPr lang="en-US" altLang="zh-CN" dirty="0">
                <a:solidFill>
                  <a:srgbClr val="000000"/>
                </a:solidFill>
                <a:latin typeface="georgia" panose="02040502050405020303" pitchFamily="18" charset="0"/>
              </a:rPr>
              <a:t>+</a:t>
            </a:r>
            <a:r>
              <a:rPr lang="zh-CN" altLang="en-US"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nepriamy</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predmet</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priamy</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predmet</a:t>
            </a:r>
            <a:endParaRPr lang="en-US" altLang="zh-CN" dirty="0">
              <a:solidFill>
                <a:srgbClr val="000000"/>
              </a:solidFill>
              <a:latin typeface="georgia" panose="02040502050405020303" pitchFamily="18" charset="0"/>
            </a:endParaRPr>
          </a:p>
          <a:p>
            <a:pPr marL="0" indent="0">
              <a:buNone/>
            </a:pPr>
            <a:r>
              <a:rPr lang="zh-CN" altLang="en-US" dirty="0">
                <a:solidFill>
                  <a:srgbClr val="000000"/>
                </a:solidFill>
                <a:latin typeface="georgia" panose="02040502050405020303" pitchFamily="18" charset="0"/>
              </a:rPr>
              <a:t>叔叔租给我一个房间。</a:t>
            </a:r>
            <a:endParaRPr lang="en-US" altLang="zh-CN" dirty="0">
              <a:solidFill>
                <a:srgbClr val="000000"/>
              </a:solidFill>
              <a:latin typeface="georgia" panose="02040502050405020303" pitchFamily="18" charset="0"/>
            </a:endParaRPr>
          </a:p>
          <a:p>
            <a:pPr>
              <a:buFontTx/>
              <a:buChar char="-"/>
            </a:pPr>
            <a:r>
              <a:rPr lang="en-US" altLang="zh-CN" dirty="0" err="1">
                <a:solidFill>
                  <a:srgbClr val="000000"/>
                </a:solidFill>
                <a:latin typeface="georgia" panose="02040502050405020303" pitchFamily="18" charset="0"/>
              </a:rPr>
              <a:t>Postpozi</a:t>
            </a:r>
            <a:r>
              <a:rPr lang="sk-SK" altLang="zh-CN" dirty="0">
                <a:solidFill>
                  <a:srgbClr val="000000"/>
                </a:solidFill>
                <a:latin typeface="georgia" panose="02040502050405020303" pitchFamily="18" charset="0"/>
              </a:rPr>
              <a:t>č</a:t>
            </a:r>
            <a:r>
              <a:rPr lang="en-US" altLang="zh-CN" dirty="0">
                <a:solidFill>
                  <a:srgbClr val="000000"/>
                </a:solidFill>
                <a:latin typeface="georgia" panose="02040502050405020303" pitchFamily="18" charset="0"/>
              </a:rPr>
              <a:t>n</a:t>
            </a:r>
            <a:r>
              <a:rPr lang="sk-SK" altLang="zh-CN" dirty="0">
                <a:solidFill>
                  <a:srgbClr val="000000"/>
                </a:solidFill>
                <a:latin typeface="georgia" panose="02040502050405020303" pitchFamily="18" charset="0"/>
              </a:rPr>
              <a:t>é</a:t>
            </a:r>
            <a:r>
              <a:rPr lang="en-US" altLang="zh-CN" dirty="0">
                <a:solidFill>
                  <a:srgbClr val="000000"/>
                </a:solidFill>
                <a:latin typeface="georgia" panose="02040502050405020303" pitchFamily="18" charset="0"/>
              </a:rPr>
              <a:t> </a:t>
            </a:r>
            <a:r>
              <a:rPr lang="zh-CN" altLang="en-US" dirty="0">
                <a:solidFill>
                  <a:srgbClr val="000000"/>
                </a:solidFill>
                <a:latin typeface="georgia" panose="02040502050405020303" pitchFamily="18" charset="0"/>
              </a:rPr>
              <a:t>给 </a:t>
            </a:r>
            <a:r>
              <a:rPr lang="en-US" altLang="zh-CN" dirty="0">
                <a:solidFill>
                  <a:srgbClr val="000000"/>
                </a:solidFill>
                <a:latin typeface="georgia" panose="02040502050405020303" pitchFamily="18" charset="0"/>
              </a:rPr>
              <a:t>a </a:t>
            </a:r>
            <a:r>
              <a:rPr lang="en-US" altLang="zh-CN" dirty="0" err="1">
                <a:solidFill>
                  <a:srgbClr val="000000"/>
                </a:solidFill>
                <a:latin typeface="georgia" panose="02040502050405020303" pitchFamily="18" charset="0"/>
              </a:rPr>
              <a:t>priamy</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predmet</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uveden</a:t>
            </a:r>
            <a:r>
              <a:rPr lang="sk-SK" altLang="zh-CN" dirty="0">
                <a:solidFill>
                  <a:srgbClr val="000000"/>
                </a:solidFill>
                <a:latin typeface="georgia" panose="02040502050405020303" pitchFamily="18" charset="0"/>
              </a:rPr>
              <a:t>ý</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prepozi</a:t>
            </a:r>
            <a:r>
              <a:rPr lang="sk-SK" altLang="zh-CN" dirty="0">
                <a:solidFill>
                  <a:srgbClr val="000000"/>
                </a:solidFill>
                <a:latin typeface="georgia" panose="02040502050405020303" pitchFamily="18" charset="0"/>
              </a:rPr>
              <a:t>č</a:t>
            </a:r>
            <a:r>
              <a:rPr lang="en-US" altLang="zh-CN" dirty="0">
                <a:solidFill>
                  <a:srgbClr val="000000"/>
                </a:solidFill>
                <a:latin typeface="georgia" panose="02040502050405020303" pitchFamily="18" charset="0"/>
              </a:rPr>
              <a:t>n</a:t>
            </a:r>
            <a:r>
              <a:rPr lang="sk-SK" altLang="zh-CN" dirty="0">
                <a:solidFill>
                  <a:srgbClr val="000000"/>
                </a:solidFill>
                <a:latin typeface="georgia" panose="02040502050405020303" pitchFamily="18" charset="0"/>
              </a:rPr>
              <a:t>ý</a:t>
            </a:r>
            <a:r>
              <a:rPr lang="en-US" altLang="zh-CN" dirty="0">
                <a:solidFill>
                  <a:srgbClr val="000000"/>
                </a:solidFill>
                <a:latin typeface="georgia" panose="02040502050405020303" pitchFamily="18" charset="0"/>
              </a:rPr>
              <a:t>m </a:t>
            </a:r>
            <a:r>
              <a:rPr lang="en-US" altLang="zh-CN" dirty="0" err="1">
                <a:solidFill>
                  <a:srgbClr val="000000"/>
                </a:solidFill>
                <a:latin typeface="georgia" panose="02040502050405020303" pitchFamily="18" charset="0"/>
              </a:rPr>
              <a:t>slovesom</a:t>
            </a:r>
            <a:r>
              <a:rPr lang="en-US" altLang="zh-CN" dirty="0">
                <a:solidFill>
                  <a:srgbClr val="000000"/>
                </a:solidFill>
                <a:latin typeface="georgia" panose="02040502050405020303" pitchFamily="18" charset="0"/>
              </a:rPr>
              <a:t> </a:t>
            </a:r>
            <a:r>
              <a:rPr lang="zh-CN" altLang="en-US" dirty="0">
                <a:solidFill>
                  <a:srgbClr val="000000"/>
                </a:solidFill>
                <a:latin typeface="georgia" panose="02040502050405020303" pitchFamily="18" charset="0"/>
              </a:rPr>
              <a:t>把</a:t>
            </a:r>
            <a:endParaRPr lang="en-US" altLang="zh-CN" dirty="0">
              <a:solidFill>
                <a:srgbClr val="000000"/>
              </a:solidFill>
              <a:latin typeface="georgia" panose="02040502050405020303" pitchFamily="18" charset="0"/>
            </a:endParaRPr>
          </a:p>
          <a:p>
            <a:pPr marL="0" indent="0">
              <a:buNone/>
            </a:pPr>
            <a:r>
              <a:rPr lang="en-US" altLang="zh-CN" dirty="0" err="1">
                <a:solidFill>
                  <a:srgbClr val="000000"/>
                </a:solidFill>
                <a:latin typeface="georgia" panose="02040502050405020303" pitchFamily="18" charset="0"/>
              </a:rPr>
              <a:t>Podmet</a:t>
            </a:r>
            <a:r>
              <a:rPr lang="en-US" altLang="zh-CN" dirty="0">
                <a:solidFill>
                  <a:srgbClr val="000000"/>
                </a:solidFill>
                <a:latin typeface="georgia" panose="02040502050405020303" pitchFamily="18" charset="0"/>
              </a:rPr>
              <a:t>+ </a:t>
            </a:r>
            <a:r>
              <a:rPr lang="zh-CN" altLang="en-US" dirty="0">
                <a:solidFill>
                  <a:srgbClr val="000000"/>
                </a:solidFill>
                <a:latin typeface="georgia" panose="02040502050405020303" pitchFamily="18" charset="0"/>
              </a:rPr>
              <a:t>把 </a:t>
            </a:r>
            <a:r>
              <a:rPr lang="en-US" altLang="zh-CN" dirty="0">
                <a:solidFill>
                  <a:srgbClr val="000000"/>
                </a:solidFill>
                <a:latin typeface="georgia" panose="02040502050405020303" pitchFamily="18" charset="0"/>
              </a:rPr>
              <a:t>+</a:t>
            </a:r>
            <a:r>
              <a:rPr lang="en-US" altLang="zh-CN" dirty="0" err="1">
                <a:solidFill>
                  <a:srgbClr val="000000"/>
                </a:solidFill>
                <a:latin typeface="georgia" panose="02040502050405020303" pitchFamily="18" charset="0"/>
              </a:rPr>
              <a:t>priamy</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predmet</a:t>
            </a:r>
            <a:r>
              <a:rPr lang="en-US" altLang="zh-CN" dirty="0">
                <a:solidFill>
                  <a:srgbClr val="000000"/>
                </a:solidFill>
                <a:latin typeface="georgia" panose="02040502050405020303" pitchFamily="18" charset="0"/>
              </a:rPr>
              <a:t>+ pr</a:t>
            </a:r>
            <a:r>
              <a:rPr lang="sk-SK" altLang="zh-CN" dirty="0">
                <a:solidFill>
                  <a:srgbClr val="000000"/>
                </a:solidFill>
                <a:latin typeface="georgia" panose="02040502050405020303" pitchFamily="18" charset="0"/>
              </a:rPr>
              <a:t>í</a:t>
            </a:r>
            <a:r>
              <a:rPr lang="en-US" altLang="zh-CN" dirty="0" err="1">
                <a:solidFill>
                  <a:srgbClr val="000000"/>
                </a:solidFill>
                <a:latin typeface="georgia" panose="02040502050405020303" pitchFamily="18" charset="0"/>
              </a:rPr>
              <a:t>sudok</a:t>
            </a:r>
            <a:r>
              <a:rPr lang="en-US" altLang="zh-CN" dirty="0">
                <a:solidFill>
                  <a:srgbClr val="000000"/>
                </a:solidFill>
                <a:latin typeface="georgia" panose="02040502050405020303" pitchFamily="18" charset="0"/>
              </a:rPr>
              <a:t> +</a:t>
            </a:r>
            <a:r>
              <a:rPr lang="zh-CN" altLang="en-US" dirty="0">
                <a:solidFill>
                  <a:srgbClr val="000000"/>
                </a:solidFill>
                <a:latin typeface="georgia" panose="02040502050405020303" pitchFamily="18" charset="0"/>
              </a:rPr>
              <a:t>给 </a:t>
            </a:r>
            <a:r>
              <a:rPr lang="en-US" altLang="zh-CN" dirty="0">
                <a:solidFill>
                  <a:srgbClr val="000000"/>
                </a:solidFill>
                <a:latin typeface="georgia" panose="02040502050405020303" pitchFamily="18" charset="0"/>
              </a:rPr>
              <a:t>+</a:t>
            </a:r>
            <a:r>
              <a:rPr lang="en-US" altLang="zh-CN" dirty="0" err="1">
                <a:solidFill>
                  <a:srgbClr val="000000"/>
                </a:solidFill>
                <a:latin typeface="georgia" panose="02040502050405020303" pitchFamily="18" charset="0"/>
              </a:rPr>
              <a:t>nepriamy</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predmet</a:t>
            </a:r>
            <a:endParaRPr lang="en-US" altLang="zh-CN" dirty="0">
              <a:solidFill>
                <a:srgbClr val="000000"/>
              </a:solidFill>
              <a:latin typeface="georgia" panose="02040502050405020303" pitchFamily="18" charset="0"/>
            </a:endParaRPr>
          </a:p>
          <a:p>
            <a:pPr marL="0" indent="0">
              <a:buNone/>
            </a:pPr>
            <a:r>
              <a:rPr lang="zh-CN" altLang="en-US" dirty="0">
                <a:solidFill>
                  <a:srgbClr val="000000"/>
                </a:solidFill>
                <a:latin typeface="georgia" panose="02040502050405020303" pitchFamily="18" charset="0"/>
              </a:rPr>
              <a:t>父母要把那辆汽车卖给我。</a:t>
            </a:r>
            <a:endParaRPr lang="en-US" altLang="zh-CN" dirty="0">
              <a:solidFill>
                <a:srgbClr val="000000"/>
              </a:solidFill>
              <a:latin typeface="georgia" panose="02040502050405020303" pitchFamily="18" charset="0"/>
            </a:endParaRPr>
          </a:p>
          <a:p>
            <a:pPr>
              <a:buFontTx/>
              <a:buChar char="-"/>
            </a:pPr>
            <a:r>
              <a:rPr lang="en-US" altLang="zh-CN" b="0" i="0" dirty="0">
                <a:solidFill>
                  <a:srgbClr val="000000"/>
                </a:solidFill>
                <a:effectLst/>
                <a:latin typeface="georgia" panose="02040502050405020303" pitchFamily="18" charset="0"/>
              </a:rPr>
              <a:t>Ak m</a:t>
            </a:r>
            <a:r>
              <a:rPr lang="sk-SK" altLang="zh-CN" b="0" i="0" dirty="0">
                <a:solidFill>
                  <a:srgbClr val="000000"/>
                </a:solidFill>
                <a:effectLst/>
                <a:latin typeface="georgia" panose="02040502050405020303" pitchFamily="18" charset="0"/>
              </a:rPr>
              <a:t>á</a:t>
            </a:r>
            <a:r>
              <a:rPr lang="en-US" altLang="zh-CN" b="0" i="0" dirty="0">
                <a:solidFill>
                  <a:srgbClr val="000000"/>
                </a:solidFill>
                <a:effectLst/>
                <a:latin typeface="georgia" panose="02040502050405020303" pitchFamily="18" charset="0"/>
              </a:rPr>
              <a:t>me </a:t>
            </a:r>
            <a:r>
              <a:rPr lang="en-US" altLang="zh-CN" b="0" i="0" dirty="0" err="1">
                <a:solidFill>
                  <a:srgbClr val="000000"/>
                </a:solidFill>
                <a:effectLst/>
                <a:latin typeface="georgia" panose="02040502050405020303" pitchFamily="18" charset="0"/>
              </a:rPr>
              <a:t>vo</a:t>
            </a:r>
            <a:r>
              <a:rPr lang="en-US" altLang="zh-CN" b="0" i="0" dirty="0">
                <a:solidFill>
                  <a:srgbClr val="000000"/>
                </a:solidFill>
                <a:effectLst/>
                <a:latin typeface="georgia" panose="02040502050405020303" pitchFamily="18" charset="0"/>
              </a:rPr>
              <a:t> </a:t>
            </a:r>
            <a:r>
              <a:rPr lang="en-US" altLang="zh-CN" b="0" i="0" dirty="0" err="1">
                <a:solidFill>
                  <a:srgbClr val="000000"/>
                </a:solidFill>
                <a:effectLst/>
                <a:latin typeface="georgia" panose="02040502050405020303" pitchFamily="18" charset="0"/>
              </a:rPr>
              <a:t>vete</a:t>
            </a:r>
            <a:r>
              <a:rPr lang="en-US" altLang="zh-CN" b="0" i="0" dirty="0">
                <a:solidFill>
                  <a:srgbClr val="000000"/>
                </a:solidFill>
                <a:effectLst/>
                <a:latin typeface="georgia" panose="02040502050405020303" pitchFamily="18" charset="0"/>
              </a:rPr>
              <a:t> </a:t>
            </a:r>
            <a:r>
              <a:rPr lang="en-US" altLang="zh-CN" b="0" i="0" dirty="0" err="1">
                <a:solidFill>
                  <a:srgbClr val="000000"/>
                </a:solidFill>
                <a:effectLst/>
                <a:latin typeface="georgia" panose="02040502050405020303" pitchFamily="18" charset="0"/>
              </a:rPr>
              <a:t>p</a:t>
            </a:r>
            <a:r>
              <a:rPr lang="en-US" altLang="zh-CN" dirty="0" err="1">
                <a:solidFill>
                  <a:srgbClr val="000000"/>
                </a:solidFill>
                <a:latin typeface="georgia" panose="02040502050405020303" pitchFamily="18" charset="0"/>
              </a:rPr>
              <a:t>redmet</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priamy</a:t>
            </a:r>
            <a:r>
              <a:rPr lang="en-US" altLang="zh-CN" dirty="0">
                <a:solidFill>
                  <a:srgbClr val="000000"/>
                </a:solidFill>
                <a:latin typeface="georgia" panose="02040502050405020303" pitchFamily="18" charset="0"/>
              </a:rPr>
              <a:t> </a:t>
            </a:r>
            <a:r>
              <a:rPr lang="sk-SK" altLang="zh-CN" dirty="0">
                <a:solidFill>
                  <a:srgbClr val="000000"/>
                </a:solidFill>
                <a:latin typeface="georgia" panose="02040502050405020303" pitchFamily="18" charset="0"/>
              </a:rPr>
              <a:t>i ten</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nepriamy</a:t>
            </a:r>
            <a:r>
              <a:rPr lang="en-US" altLang="zh-CN" dirty="0">
                <a:solidFill>
                  <a:srgbClr val="000000"/>
                </a:solidFill>
                <a:latin typeface="georgia" panose="02040502050405020303" pitchFamily="18" charset="0"/>
              </a:rPr>
              <a:t>, za pr</a:t>
            </a:r>
            <a:r>
              <a:rPr lang="sk-SK" altLang="zh-CN" dirty="0">
                <a:solidFill>
                  <a:srgbClr val="000000"/>
                </a:solidFill>
                <a:latin typeface="georgia" panose="02040502050405020303" pitchFamily="18" charset="0"/>
              </a:rPr>
              <a:t>ís</a:t>
            </a:r>
            <a:r>
              <a:rPr lang="en-US" altLang="zh-CN" dirty="0" err="1">
                <a:solidFill>
                  <a:srgbClr val="000000"/>
                </a:solidFill>
                <a:latin typeface="georgia" panose="02040502050405020303" pitchFamily="18" charset="0"/>
              </a:rPr>
              <a:t>udkom</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nasleduje</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predmet</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nepriamy</a:t>
            </a:r>
            <a:r>
              <a:rPr lang="en-US" altLang="zh-CN" dirty="0">
                <a:solidFill>
                  <a:srgbClr val="000000"/>
                </a:solidFill>
                <a:latin typeface="georgia" panose="02040502050405020303" pitchFamily="18" charset="0"/>
              </a:rPr>
              <a:t> a </a:t>
            </a:r>
            <a:r>
              <a:rPr lang="en-US" altLang="zh-CN" dirty="0" err="1">
                <a:solidFill>
                  <a:srgbClr val="000000"/>
                </a:solidFill>
                <a:latin typeface="georgia" panose="02040502050405020303" pitchFamily="18" charset="0"/>
              </a:rPr>
              <a:t>a</a:t>
            </a:r>
            <a:r>
              <a:rPr lang="sk-SK" altLang="zh-CN" dirty="0">
                <a:solidFill>
                  <a:srgbClr val="000000"/>
                </a:solidFill>
                <a:latin typeface="georgia" panose="02040502050405020303" pitchFamily="18" charset="0"/>
              </a:rPr>
              <a:t>ž</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na</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druhom</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mieste</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predmet</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priamy</a:t>
            </a:r>
            <a:endParaRPr lang="en-US" altLang="zh-CN" dirty="0">
              <a:solidFill>
                <a:srgbClr val="000000"/>
              </a:solidFill>
              <a:latin typeface="georgia" panose="02040502050405020303" pitchFamily="18" charset="0"/>
            </a:endParaRPr>
          </a:p>
          <a:p>
            <a:pPr marL="0" indent="0">
              <a:buNone/>
            </a:pPr>
            <a:r>
              <a:rPr lang="zh-CN" altLang="en-US" b="0" i="0" dirty="0">
                <a:solidFill>
                  <a:srgbClr val="000000"/>
                </a:solidFill>
                <a:effectLst/>
                <a:latin typeface="georgia" panose="02040502050405020303" pitchFamily="18" charset="0"/>
              </a:rPr>
              <a:t>我问你一个问题。老板给我一个机会。</a:t>
            </a:r>
            <a:endParaRPr lang="en-US" altLang="zh-CN" b="0" i="0" dirty="0">
              <a:solidFill>
                <a:srgbClr val="000000"/>
              </a:solidFill>
              <a:effectLst/>
              <a:latin typeface="georgia" panose="02040502050405020303" pitchFamily="18" charset="0"/>
            </a:endParaRPr>
          </a:p>
          <a:p>
            <a:pPr marL="0" indent="0">
              <a:buNone/>
            </a:pPr>
            <a:endParaRPr lang="en-US" altLang="zh-CN" b="0" i="0" dirty="0">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1371051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A702E-87AF-476F-A4F5-0AAEC57294E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D8E1F5C-4810-4DD4-9DE6-17BC2CB22AE3}"/>
              </a:ext>
            </a:extLst>
          </p:cNvPr>
          <p:cNvSpPr>
            <a:spLocks noGrp="1"/>
          </p:cNvSpPr>
          <p:nvPr>
            <p:ph idx="1"/>
          </p:nvPr>
        </p:nvSpPr>
        <p:spPr/>
        <p:txBody>
          <a:bodyPr/>
          <a:lstStyle/>
          <a:p>
            <a:pPr marL="0" indent="0">
              <a:buNone/>
            </a:pPr>
            <a:r>
              <a:rPr lang="en-US" altLang="zh-CN" dirty="0" err="1"/>
              <a:t>Anteponovan</a:t>
            </a:r>
            <a:r>
              <a:rPr lang="sk-SK" altLang="zh-CN" dirty="0"/>
              <a:t>ý</a:t>
            </a:r>
            <a:r>
              <a:rPr lang="en-US" altLang="zh-CN" dirty="0"/>
              <a:t> </a:t>
            </a:r>
            <a:r>
              <a:rPr lang="en-US" altLang="zh-CN" dirty="0" err="1"/>
              <a:t>vetn</a:t>
            </a:r>
            <a:r>
              <a:rPr lang="sk-SK" altLang="zh-CN" dirty="0"/>
              <a:t>ý</a:t>
            </a:r>
            <a:r>
              <a:rPr lang="en-US" altLang="zh-CN" dirty="0"/>
              <a:t> </a:t>
            </a:r>
            <a:r>
              <a:rPr lang="sk-SK" altLang="zh-CN" dirty="0"/>
              <a:t>č</a:t>
            </a:r>
            <a:r>
              <a:rPr lang="en-US" altLang="zh-CN" dirty="0" err="1"/>
              <a:t>len</a:t>
            </a:r>
            <a:r>
              <a:rPr lang="en-US" altLang="zh-CN" dirty="0"/>
              <a:t>- </a:t>
            </a:r>
            <a:r>
              <a:rPr lang="en-US" altLang="zh-CN" dirty="0" err="1"/>
              <a:t>tematick</a:t>
            </a:r>
            <a:r>
              <a:rPr lang="sk-SK" altLang="zh-CN" dirty="0"/>
              <a:t>ý</a:t>
            </a:r>
            <a:r>
              <a:rPr lang="en-US" altLang="zh-CN" dirty="0"/>
              <a:t> </a:t>
            </a:r>
            <a:r>
              <a:rPr lang="en-US" altLang="zh-CN" dirty="0" err="1"/>
              <a:t>podmet</a:t>
            </a:r>
            <a:r>
              <a:rPr lang="en-US" altLang="zh-CN" dirty="0"/>
              <a:t>, je to </a:t>
            </a:r>
            <a:r>
              <a:rPr lang="en-US" altLang="zh-CN" dirty="0" err="1"/>
              <a:t>priamy</a:t>
            </a:r>
            <a:r>
              <a:rPr lang="en-US" altLang="zh-CN" dirty="0"/>
              <a:t> </a:t>
            </a:r>
            <a:r>
              <a:rPr lang="en-US" altLang="zh-CN" dirty="0" err="1"/>
              <a:t>predmet</a:t>
            </a:r>
            <a:r>
              <a:rPr lang="en-US" altLang="zh-CN" dirty="0"/>
              <a:t> </a:t>
            </a:r>
            <a:r>
              <a:rPr lang="en-US" altLang="zh-CN" dirty="0" err="1"/>
              <a:t>zn</a:t>
            </a:r>
            <a:r>
              <a:rPr lang="sk-SK" altLang="zh-CN" dirty="0"/>
              <a:t>á</a:t>
            </a:r>
            <a:r>
              <a:rPr lang="en-US" altLang="zh-CN" dirty="0"/>
              <a:t>my z </a:t>
            </a:r>
            <a:r>
              <a:rPr lang="en-US" altLang="zh-CN" dirty="0" err="1"/>
              <a:t>kontextu</a:t>
            </a:r>
            <a:r>
              <a:rPr lang="en-US" altLang="zh-CN" dirty="0"/>
              <a:t>, </a:t>
            </a:r>
            <a:r>
              <a:rPr lang="en-US" altLang="zh-CN" dirty="0" err="1"/>
              <a:t>ktor</a:t>
            </a:r>
            <a:r>
              <a:rPr lang="sk-SK" altLang="zh-CN" dirty="0"/>
              <a:t>ý</a:t>
            </a:r>
            <a:r>
              <a:rPr lang="en-US" altLang="zh-CN" dirty="0"/>
              <a:t> </a:t>
            </a:r>
            <a:r>
              <a:rPr lang="en-US" altLang="zh-CN" dirty="0" err="1"/>
              <a:t>sa</a:t>
            </a:r>
            <a:r>
              <a:rPr lang="en-US" altLang="zh-CN" dirty="0"/>
              <a:t> t</a:t>
            </a:r>
            <a:r>
              <a:rPr lang="sk-SK" altLang="zh-CN" dirty="0"/>
              <a:t>ý</a:t>
            </a:r>
            <a:r>
              <a:rPr lang="en-US" altLang="zh-CN" dirty="0"/>
              <a:t>m p</a:t>
            </a:r>
            <a:r>
              <a:rPr lang="sk-SK" altLang="zh-CN" dirty="0"/>
              <a:t>á</a:t>
            </a:r>
            <a:r>
              <a:rPr lang="en-US" altLang="zh-CN" dirty="0" err="1"/>
              <a:t>dom</a:t>
            </a:r>
            <a:r>
              <a:rPr lang="en-US" altLang="zh-CN" dirty="0"/>
              <a:t> d</a:t>
            </a:r>
            <a:r>
              <a:rPr lang="sk-SK" altLang="zh-CN" dirty="0"/>
              <a:t>á</a:t>
            </a:r>
            <a:r>
              <a:rPr lang="en-US" altLang="zh-CN" dirty="0"/>
              <a:t> </a:t>
            </a:r>
            <a:r>
              <a:rPr lang="en-US" altLang="zh-CN" dirty="0" err="1"/>
              <a:t>ako</a:t>
            </a:r>
            <a:r>
              <a:rPr lang="en-US" altLang="zh-CN" dirty="0"/>
              <a:t> t</a:t>
            </a:r>
            <a:r>
              <a:rPr lang="sk-SK" altLang="zh-CN" dirty="0"/>
              <a:t>é</a:t>
            </a:r>
            <a:r>
              <a:rPr lang="en-US" altLang="zh-CN" dirty="0"/>
              <a:t>ma v</a:t>
            </a:r>
            <a:r>
              <a:rPr lang="sk-SK" altLang="zh-CN" dirty="0"/>
              <a:t>ý</a:t>
            </a:r>
            <a:r>
              <a:rPr lang="en-US" altLang="zh-CN" dirty="0" err="1"/>
              <a:t>poved</a:t>
            </a:r>
            <a:r>
              <a:rPr lang="sk-SK" altLang="zh-CN" dirty="0"/>
              <a:t>e</a:t>
            </a:r>
            <a:r>
              <a:rPr lang="en-US" altLang="zh-CN" dirty="0"/>
              <a:t> </a:t>
            </a:r>
            <a:r>
              <a:rPr lang="en-US" altLang="zh-CN" dirty="0" err="1"/>
              <a:t>umiestni</a:t>
            </a:r>
            <a:r>
              <a:rPr lang="sk-SK" altLang="zh-CN" dirty="0"/>
              <a:t>ť</a:t>
            </a:r>
            <a:r>
              <a:rPr lang="en-US" altLang="zh-CN" dirty="0"/>
              <a:t> </a:t>
            </a:r>
            <a:r>
              <a:rPr lang="en-US" altLang="zh-CN" dirty="0" err="1"/>
              <a:t>na</a:t>
            </a:r>
            <a:r>
              <a:rPr lang="en-US" altLang="zh-CN" dirty="0"/>
              <a:t> za</a:t>
            </a:r>
            <a:r>
              <a:rPr lang="sk-SK" altLang="zh-CN" dirty="0"/>
              <a:t>č</a:t>
            </a:r>
            <a:r>
              <a:rPr lang="en-US" altLang="zh-CN" dirty="0" err="1"/>
              <a:t>iatok</a:t>
            </a:r>
            <a:r>
              <a:rPr lang="en-US" altLang="zh-CN" dirty="0"/>
              <a:t> </a:t>
            </a:r>
            <a:r>
              <a:rPr lang="en-US" altLang="zh-CN" dirty="0" err="1"/>
              <a:t>vety</a:t>
            </a:r>
            <a:r>
              <a:rPr lang="en-US" altLang="zh-CN" dirty="0"/>
              <a:t> pred </a:t>
            </a:r>
            <a:r>
              <a:rPr lang="en-US" altLang="zh-CN" dirty="0" err="1"/>
              <a:t>podmet</a:t>
            </a:r>
            <a:endParaRPr lang="en-US" altLang="zh-CN" dirty="0"/>
          </a:p>
          <a:p>
            <a:r>
              <a:rPr lang="zh-CN" altLang="en-US" dirty="0"/>
              <a:t>这部电影，我已经看过两次了。</a:t>
            </a:r>
            <a:endParaRPr lang="en-US" altLang="zh-CN" dirty="0"/>
          </a:p>
          <a:p>
            <a:r>
              <a:rPr lang="zh-CN" altLang="en-US" dirty="0"/>
              <a:t>汉语，他会说，韩语，她不会说。</a:t>
            </a:r>
            <a:endParaRPr lang="en-US" altLang="zh-CN" dirty="0"/>
          </a:p>
          <a:p>
            <a:r>
              <a:rPr lang="zh-CN" altLang="en-US" dirty="0"/>
              <a:t>捷克语，斯洛伐克语，汉语，他都会说。</a:t>
            </a:r>
            <a:endParaRPr lang="en-US" altLang="zh-CN" dirty="0"/>
          </a:p>
          <a:p>
            <a:endParaRPr lang="en-US" altLang="zh-CN" dirty="0"/>
          </a:p>
        </p:txBody>
      </p:sp>
    </p:spTree>
    <p:extLst>
      <p:ext uri="{BB962C8B-B14F-4D97-AF65-F5344CB8AC3E}">
        <p14:creationId xmlns:p14="http://schemas.microsoft.com/office/powerpoint/2010/main" val="2634002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CB8BE-272A-469B-8A35-390163E73428}"/>
              </a:ext>
            </a:extLst>
          </p:cNvPr>
          <p:cNvSpPr>
            <a:spLocks noGrp="1"/>
          </p:cNvSpPr>
          <p:nvPr>
            <p:ph type="title"/>
          </p:nvPr>
        </p:nvSpPr>
        <p:spPr>
          <a:xfrm>
            <a:off x="677334" y="234892"/>
            <a:ext cx="8596668" cy="1254275"/>
          </a:xfrm>
        </p:spPr>
        <p:txBody>
          <a:bodyPr/>
          <a:lstStyle/>
          <a:p>
            <a:r>
              <a:rPr lang="en-US" dirty="0" err="1">
                <a:solidFill>
                  <a:srgbClr val="000000"/>
                </a:solidFill>
                <a:latin typeface="georgia" panose="02040502050405020303" pitchFamily="18" charset="0"/>
              </a:rPr>
              <a:t>Nominaliz</a:t>
            </a:r>
            <a:r>
              <a:rPr lang="sk-SK" dirty="0">
                <a:solidFill>
                  <a:srgbClr val="000000"/>
                </a:solidFill>
                <a:latin typeface="georgia" panose="02040502050405020303" pitchFamily="18" charset="0"/>
              </a:rPr>
              <a:t>á</a:t>
            </a:r>
            <a:r>
              <a:rPr lang="en-US" dirty="0" err="1">
                <a:solidFill>
                  <a:srgbClr val="000000"/>
                </a:solidFill>
                <a:latin typeface="georgia" panose="02040502050405020303" pitchFamily="18" charset="0"/>
              </a:rPr>
              <a:t>cia</a:t>
            </a:r>
            <a:r>
              <a:rPr lang="en-US" dirty="0">
                <a:solidFill>
                  <a:srgbClr val="000000"/>
                </a:solidFill>
                <a:latin typeface="georgia" panose="02040502050405020303" pitchFamily="18" charset="0"/>
              </a:rPr>
              <a:t>,</a:t>
            </a:r>
            <a:r>
              <a:rPr lang="zh-CN" altLang="en-US"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adjektiviz</a:t>
            </a:r>
            <a:r>
              <a:rPr lang="sk-SK" altLang="zh-CN" dirty="0">
                <a:solidFill>
                  <a:srgbClr val="000000"/>
                </a:solidFill>
                <a:latin typeface="georgia" panose="02040502050405020303" pitchFamily="18" charset="0"/>
              </a:rPr>
              <a:t>á</a:t>
            </a:r>
            <a:r>
              <a:rPr lang="en-US" altLang="zh-CN" dirty="0" err="1">
                <a:solidFill>
                  <a:srgbClr val="000000"/>
                </a:solidFill>
                <a:latin typeface="georgia" panose="02040502050405020303" pitchFamily="18" charset="0"/>
              </a:rPr>
              <a:t>cia</a:t>
            </a:r>
            <a:r>
              <a:rPr lang="en-US" altLang="zh-CN" dirty="0">
                <a:solidFill>
                  <a:srgbClr val="000000"/>
                </a:solidFill>
                <a:latin typeface="georgia" panose="02040502050405020303" pitchFamily="18" charset="0"/>
              </a:rPr>
              <a:t>,</a:t>
            </a:r>
            <a:r>
              <a:rPr lang="zh-CN" altLang="en-US" dirty="0">
                <a:solidFill>
                  <a:srgbClr val="000000"/>
                </a:solidFill>
                <a:latin typeface="georgia" panose="02040502050405020303" pitchFamily="18" charset="0"/>
              </a:rPr>
              <a:t> </a:t>
            </a:r>
            <a:r>
              <a:rPr lang="sk-SK" altLang="zh-CN" dirty="0">
                <a:solidFill>
                  <a:srgbClr val="000000"/>
                </a:solidFill>
                <a:latin typeface="georgia" panose="02040502050405020303" pitchFamily="18" charset="0"/>
              </a:rPr>
              <a:t>verbalizácia, adverbializácia</a:t>
            </a:r>
            <a:endParaRPr lang="en-US" dirty="0"/>
          </a:p>
        </p:txBody>
      </p:sp>
      <p:sp>
        <p:nvSpPr>
          <p:cNvPr id="3" name="Content Placeholder 2">
            <a:extLst>
              <a:ext uri="{FF2B5EF4-FFF2-40B4-BE49-F238E27FC236}">
                <a16:creationId xmlns:a16="http://schemas.microsoft.com/office/drawing/2014/main" id="{7648F83F-130F-4049-B3FD-5C5E9A59F670}"/>
              </a:ext>
            </a:extLst>
          </p:cNvPr>
          <p:cNvSpPr>
            <a:spLocks noGrp="1"/>
          </p:cNvSpPr>
          <p:nvPr>
            <p:ph idx="1"/>
          </p:nvPr>
        </p:nvSpPr>
        <p:spPr>
          <a:xfrm>
            <a:off x="677334" y="1489167"/>
            <a:ext cx="8596668" cy="5225142"/>
          </a:xfrm>
        </p:spPr>
        <p:txBody>
          <a:bodyPr>
            <a:normAutofit/>
          </a:bodyPr>
          <a:lstStyle/>
          <a:p>
            <a:pPr marL="0" indent="0">
              <a:buNone/>
            </a:pPr>
            <a:r>
              <a:rPr lang="sk-SK" altLang="zh-CN" b="1" dirty="0">
                <a:solidFill>
                  <a:srgbClr val="000000"/>
                </a:solidFill>
                <a:latin typeface="georgia" panose="02040502050405020303" pitchFamily="18" charset="0"/>
              </a:rPr>
              <a:t>Nominalizácia =</a:t>
            </a:r>
            <a:r>
              <a:rPr lang="sk-SK" altLang="zh-CN" dirty="0">
                <a:solidFill>
                  <a:srgbClr val="000000"/>
                </a:solidFill>
                <a:latin typeface="georgia" panose="02040502050405020303" pitchFamily="18" charset="0"/>
              </a:rPr>
              <a:t> zmenaa slovesa alebo slovesnej fráze na menný výraz</a:t>
            </a:r>
          </a:p>
          <a:p>
            <a:pPr marL="0" indent="0">
              <a:buNone/>
            </a:pPr>
            <a:r>
              <a:rPr lang="zh-CN" altLang="en-US" b="0" i="0" dirty="0">
                <a:solidFill>
                  <a:srgbClr val="000000"/>
                </a:solidFill>
                <a:effectLst/>
                <a:latin typeface="georgia" panose="02040502050405020303" pitchFamily="18" charset="0"/>
              </a:rPr>
              <a:t>喝的 </a:t>
            </a:r>
            <a:r>
              <a:rPr lang="en-US" altLang="zh-CN" b="0" i="0" dirty="0" err="1">
                <a:solidFill>
                  <a:srgbClr val="000000"/>
                </a:solidFill>
                <a:effectLst/>
                <a:latin typeface="georgia" panose="02040502050405020303" pitchFamily="18" charset="0"/>
              </a:rPr>
              <a:t>pitie</a:t>
            </a:r>
            <a:endParaRPr lang="en-US" altLang="zh-CN" b="0" i="0" dirty="0">
              <a:solidFill>
                <a:srgbClr val="000000"/>
              </a:solidFill>
              <a:effectLst/>
              <a:latin typeface="georgia" panose="02040502050405020303" pitchFamily="18" charset="0"/>
            </a:endParaRPr>
          </a:p>
          <a:p>
            <a:pPr marL="0" indent="0">
              <a:buNone/>
            </a:pPr>
            <a:r>
              <a:rPr lang="zh-CN" altLang="en-US" dirty="0">
                <a:solidFill>
                  <a:srgbClr val="000000"/>
                </a:solidFill>
                <a:latin typeface="georgia" panose="02040502050405020303" pitchFamily="18" charset="0"/>
              </a:rPr>
              <a:t>看门的， 要饭的</a:t>
            </a:r>
            <a:endParaRPr lang="en-US" altLang="zh-CN" dirty="0">
              <a:solidFill>
                <a:srgbClr val="000000"/>
              </a:solidFill>
              <a:latin typeface="georgia" panose="02040502050405020303" pitchFamily="18" charset="0"/>
            </a:endParaRPr>
          </a:p>
          <a:p>
            <a:pPr marL="0" indent="0">
              <a:buNone/>
            </a:pPr>
            <a:r>
              <a:rPr lang="zh-CN" altLang="en-US" b="0" i="0" dirty="0">
                <a:solidFill>
                  <a:srgbClr val="000000"/>
                </a:solidFill>
                <a:effectLst/>
                <a:latin typeface="georgia" panose="02040502050405020303" pitchFamily="18" charset="0"/>
              </a:rPr>
              <a:t>所知 </a:t>
            </a:r>
            <a:r>
              <a:rPr lang="en-US" altLang="zh-CN" b="0" i="0" dirty="0">
                <a:solidFill>
                  <a:srgbClr val="000000"/>
                </a:solidFill>
                <a:effectLst/>
                <a:latin typeface="georgia" panose="02040502050405020303" pitchFamily="18" charset="0"/>
              </a:rPr>
              <a:t>to, </a:t>
            </a:r>
            <a:r>
              <a:rPr lang="sk-SK" altLang="zh-CN" b="0" i="0" dirty="0">
                <a:solidFill>
                  <a:srgbClr val="000000"/>
                </a:solidFill>
                <a:effectLst/>
                <a:latin typeface="georgia" panose="02040502050405020303" pitchFamily="18" charset="0"/>
              </a:rPr>
              <a:t>č</a:t>
            </a:r>
            <a:r>
              <a:rPr lang="en-US" altLang="zh-CN" b="0" i="0" dirty="0">
                <a:solidFill>
                  <a:srgbClr val="000000"/>
                </a:solidFill>
                <a:effectLst/>
                <a:latin typeface="georgia" panose="02040502050405020303" pitchFamily="18" charset="0"/>
              </a:rPr>
              <a:t>o je </a:t>
            </a:r>
            <a:r>
              <a:rPr lang="en-US" altLang="zh-CN" b="0" i="0" dirty="0" err="1">
                <a:solidFill>
                  <a:srgbClr val="000000"/>
                </a:solidFill>
                <a:effectLst/>
                <a:latin typeface="georgia" panose="02040502050405020303" pitchFamily="18" charset="0"/>
              </a:rPr>
              <a:t>zn</a:t>
            </a:r>
            <a:r>
              <a:rPr lang="sk-SK" altLang="zh-CN" b="0" i="0" dirty="0">
                <a:solidFill>
                  <a:srgbClr val="000000"/>
                </a:solidFill>
                <a:effectLst/>
                <a:latin typeface="georgia" panose="02040502050405020303" pitchFamily="18" charset="0"/>
              </a:rPr>
              <a:t>á</a:t>
            </a:r>
            <a:r>
              <a:rPr lang="en-US" altLang="zh-CN" b="0" i="0" dirty="0">
                <a:solidFill>
                  <a:srgbClr val="000000"/>
                </a:solidFill>
                <a:effectLst/>
                <a:latin typeface="georgia" panose="02040502050405020303" pitchFamily="18" charset="0"/>
              </a:rPr>
              <a:t>me</a:t>
            </a:r>
          </a:p>
          <a:p>
            <a:pPr marL="0" indent="0">
              <a:buNone/>
            </a:pPr>
            <a:r>
              <a:rPr lang="zh-CN" altLang="en-US" dirty="0">
                <a:solidFill>
                  <a:srgbClr val="000000"/>
                </a:solidFill>
                <a:latin typeface="georgia" panose="02040502050405020303" pitchFamily="18" charset="0"/>
              </a:rPr>
              <a:t>作家，运动员，作者，重要性 </a:t>
            </a:r>
            <a:r>
              <a:rPr lang="en-US" altLang="zh-CN" dirty="0">
                <a:solidFill>
                  <a:srgbClr val="000000"/>
                </a:solidFill>
                <a:latin typeface="georgia" panose="02040502050405020303" pitchFamily="18" charset="0"/>
              </a:rPr>
              <a:t>d</a:t>
            </a:r>
            <a:r>
              <a:rPr lang="sk-SK" altLang="zh-CN" dirty="0">
                <a:solidFill>
                  <a:srgbClr val="000000"/>
                </a:solidFill>
                <a:latin typeface="georgia" panose="02040502050405020303" pitchFamily="18" charset="0"/>
              </a:rPr>
              <a:t>ô</a:t>
            </a:r>
            <a:r>
              <a:rPr lang="en-US" altLang="zh-CN" dirty="0">
                <a:solidFill>
                  <a:srgbClr val="000000"/>
                </a:solidFill>
                <a:latin typeface="georgia" panose="02040502050405020303" pitchFamily="18" charset="0"/>
              </a:rPr>
              <a:t>le</a:t>
            </a:r>
            <a:r>
              <a:rPr lang="sk-SK" altLang="zh-CN" dirty="0">
                <a:solidFill>
                  <a:srgbClr val="000000"/>
                </a:solidFill>
                <a:latin typeface="georgia" panose="02040502050405020303" pitchFamily="18" charset="0"/>
              </a:rPr>
              <a:t>ž</a:t>
            </a:r>
            <a:r>
              <a:rPr lang="en-US" altLang="zh-CN" dirty="0" err="1">
                <a:solidFill>
                  <a:srgbClr val="000000"/>
                </a:solidFill>
                <a:latin typeface="georgia" panose="02040502050405020303" pitchFamily="18" charset="0"/>
              </a:rPr>
              <a:t>itos</a:t>
            </a:r>
            <a:r>
              <a:rPr lang="sk-SK" altLang="zh-CN" dirty="0">
                <a:solidFill>
                  <a:srgbClr val="000000"/>
                </a:solidFill>
                <a:latin typeface="georgia" panose="02040502050405020303" pitchFamily="18" charset="0"/>
              </a:rPr>
              <a:t>ť</a:t>
            </a:r>
            <a:endParaRPr lang="en-US" altLang="zh-CN" b="0" i="0" dirty="0">
              <a:solidFill>
                <a:srgbClr val="000000"/>
              </a:solidFill>
              <a:effectLst/>
              <a:latin typeface="georgia" panose="02040502050405020303" pitchFamily="18" charset="0"/>
            </a:endParaRPr>
          </a:p>
          <a:p>
            <a:pPr marL="0" indent="0">
              <a:buNone/>
            </a:pPr>
            <a:r>
              <a:rPr lang="en-US" altLang="zh-CN" b="1" dirty="0" err="1">
                <a:solidFill>
                  <a:srgbClr val="000000"/>
                </a:solidFill>
                <a:latin typeface="georgia" panose="02040502050405020303" pitchFamily="18" charset="0"/>
              </a:rPr>
              <a:t>Adjektiviz</a:t>
            </a:r>
            <a:r>
              <a:rPr lang="sk-SK" altLang="zh-CN" b="1" dirty="0">
                <a:solidFill>
                  <a:srgbClr val="000000"/>
                </a:solidFill>
                <a:latin typeface="georgia" panose="02040502050405020303" pitchFamily="18" charset="0"/>
              </a:rPr>
              <a:t>á</a:t>
            </a:r>
            <a:r>
              <a:rPr lang="en-US" altLang="zh-CN" b="1" dirty="0" err="1">
                <a:solidFill>
                  <a:srgbClr val="000000"/>
                </a:solidFill>
                <a:latin typeface="georgia" panose="02040502050405020303" pitchFamily="18" charset="0"/>
              </a:rPr>
              <a:t>cia</a:t>
            </a:r>
            <a:r>
              <a:rPr lang="en-US" altLang="zh-CN" dirty="0">
                <a:solidFill>
                  <a:srgbClr val="000000"/>
                </a:solidFill>
                <a:latin typeface="georgia" panose="02040502050405020303" pitchFamily="18" charset="0"/>
              </a:rPr>
              <a:t> </a:t>
            </a:r>
            <a:r>
              <a:rPr lang="sk-SK"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zmena</a:t>
            </a:r>
            <a:r>
              <a:rPr lang="en-US" altLang="zh-CN" dirty="0">
                <a:solidFill>
                  <a:srgbClr val="000000"/>
                </a:solidFill>
                <a:latin typeface="georgia" panose="02040502050405020303" pitchFamily="18" charset="0"/>
              </a:rPr>
              <a:t> pod m </a:t>
            </a:r>
            <a:r>
              <a:rPr lang="en-US" altLang="zh-CN" dirty="0" err="1">
                <a:solidFill>
                  <a:srgbClr val="000000"/>
                </a:solidFill>
                <a:latin typeface="georgia" panose="02040502050405020303" pitchFamily="18" charset="0"/>
              </a:rPr>
              <a:t>alebo</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slovesa</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na</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adjekt</a:t>
            </a:r>
            <a:r>
              <a:rPr lang="sk-SK" altLang="zh-CN" dirty="0">
                <a:solidFill>
                  <a:srgbClr val="000000"/>
                </a:solidFill>
                <a:latin typeface="georgia" panose="02040502050405020303" pitchFamily="18" charset="0"/>
              </a:rPr>
              <a:t>í</a:t>
            </a:r>
            <a:r>
              <a:rPr lang="en-US" altLang="zh-CN" dirty="0">
                <a:solidFill>
                  <a:srgbClr val="000000"/>
                </a:solidFill>
                <a:latin typeface="georgia" panose="02040502050405020303" pitchFamily="18" charset="0"/>
              </a:rPr>
              <a:t>vum</a:t>
            </a:r>
          </a:p>
          <a:p>
            <a:pPr marL="0" indent="0">
              <a:buNone/>
            </a:pPr>
            <a:r>
              <a:rPr lang="zh-CN" altLang="en-US" dirty="0">
                <a:solidFill>
                  <a:srgbClr val="000000"/>
                </a:solidFill>
                <a:latin typeface="georgia" panose="02040502050405020303" pitchFamily="18" charset="0"/>
              </a:rPr>
              <a:t>有名，有效，有意思</a:t>
            </a:r>
            <a:endParaRPr lang="en-US" altLang="zh-CN" dirty="0">
              <a:solidFill>
                <a:srgbClr val="000000"/>
              </a:solidFill>
              <a:latin typeface="georgia" panose="02040502050405020303" pitchFamily="18" charset="0"/>
            </a:endParaRPr>
          </a:p>
          <a:p>
            <a:pPr marL="0" indent="0">
              <a:buNone/>
            </a:pPr>
            <a:r>
              <a:rPr lang="en-US" altLang="zh-CN" b="1" dirty="0" err="1">
                <a:solidFill>
                  <a:srgbClr val="000000"/>
                </a:solidFill>
                <a:latin typeface="georgia" panose="02040502050405020303" pitchFamily="18" charset="0"/>
              </a:rPr>
              <a:t>Verbaliz</a:t>
            </a:r>
            <a:r>
              <a:rPr lang="sk-SK" altLang="zh-CN" b="1" dirty="0">
                <a:solidFill>
                  <a:srgbClr val="000000"/>
                </a:solidFill>
                <a:latin typeface="georgia" panose="02040502050405020303" pitchFamily="18" charset="0"/>
              </a:rPr>
              <a:t>á</a:t>
            </a:r>
            <a:r>
              <a:rPr lang="en-US" altLang="zh-CN" b="1" dirty="0" err="1">
                <a:solidFill>
                  <a:srgbClr val="000000"/>
                </a:solidFill>
                <a:latin typeface="georgia" panose="02040502050405020303" pitchFamily="18" charset="0"/>
              </a:rPr>
              <a:t>cia</a:t>
            </a:r>
            <a:r>
              <a:rPr lang="en-US" altLang="zh-CN" b="1" dirty="0">
                <a:solidFill>
                  <a:srgbClr val="000000"/>
                </a:solidFill>
                <a:latin typeface="georgia" panose="02040502050405020303" pitchFamily="18" charset="0"/>
              </a:rPr>
              <a:t> </a:t>
            </a:r>
            <a:r>
              <a:rPr lang="sk-SK" altLang="zh-CN" b="1" dirty="0">
                <a:solidFill>
                  <a:srgbClr val="000000"/>
                </a:solidFill>
                <a:latin typeface="georgia" panose="02040502050405020303" pitchFamily="18" charset="0"/>
              </a:rPr>
              <a:t>=</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premena</a:t>
            </a:r>
            <a:r>
              <a:rPr lang="en-US" altLang="zh-CN" dirty="0">
                <a:solidFill>
                  <a:srgbClr val="000000"/>
                </a:solidFill>
                <a:latin typeface="georgia" panose="02040502050405020303" pitchFamily="18" charset="0"/>
              </a:rPr>
              <a:t> pod m </a:t>
            </a:r>
            <a:r>
              <a:rPr lang="en-US" altLang="zh-CN" dirty="0" err="1">
                <a:solidFill>
                  <a:srgbClr val="000000"/>
                </a:solidFill>
                <a:latin typeface="georgia" panose="02040502050405020303" pitchFamily="18" charset="0"/>
              </a:rPr>
              <a:t>alebo</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adjekt</a:t>
            </a:r>
            <a:r>
              <a:rPr lang="sk-SK" altLang="zh-CN" dirty="0">
                <a:solidFill>
                  <a:srgbClr val="000000"/>
                </a:solidFill>
                <a:latin typeface="georgia" panose="02040502050405020303" pitchFamily="18" charset="0"/>
              </a:rPr>
              <a:t>í</a:t>
            </a:r>
            <a:r>
              <a:rPr lang="en-US" altLang="zh-CN" dirty="0" err="1">
                <a:solidFill>
                  <a:srgbClr val="000000"/>
                </a:solidFill>
                <a:latin typeface="georgia" panose="02040502050405020303" pitchFamily="18" charset="0"/>
              </a:rPr>
              <a:t>va</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na</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sloveso</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pripojen</a:t>
            </a:r>
            <a:r>
              <a:rPr lang="sk-SK" altLang="zh-CN" dirty="0">
                <a:solidFill>
                  <a:srgbClr val="000000"/>
                </a:solidFill>
                <a:latin typeface="georgia" panose="02040502050405020303" pitchFamily="18" charset="0"/>
              </a:rPr>
              <a:t>í</a:t>
            </a:r>
            <a:r>
              <a:rPr lang="en-US" altLang="zh-CN" dirty="0">
                <a:solidFill>
                  <a:srgbClr val="000000"/>
                </a:solidFill>
                <a:latin typeface="georgia" panose="02040502050405020303" pitchFamily="18" charset="0"/>
              </a:rPr>
              <a:t>m pr</a:t>
            </a:r>
            <a:r>
              <a:rPr lang="sk-SK" altLang="zh-CN" dirty="0">
                <a:solidFill>
                  <a:srgbClr val="000000"/>
                </a:solidFill>
                <a:latin typeface="georgia" panose="02040502050405020303" pitchFamily="18" charset="0"/>
              </a:rPr>
              <a:t>í</a:t>
            </a:r>
            <a:r>
              <a:rPr lang="en-US" altLang="zh-CN" dirty="0">
                <a:solidFill>
                  <a:srgbClr val="000000"/>
                </a:solidFill>
                <a:latin typeface="georgia" panose="02040502050405020303" pitchFamily="18" charset="0"/>
              </a:rPr>
              <a:t>pony </a:t>
            </a:r>
            <a:r>
              <a:rPr lang="zh-CN" altLang="en-US" dirty="0">
                <a:solidFill>
                  <a:srgbClr val="000000"/>
                </a:solidFill>
                <a:latin typeface="georgia" panose="02040502050405020303" pitchFamily="18" charset="0"/>
              </a:rPr>
              <a:t>化</a:t>
            </a:r>
            <a:endParaRPr lang="en-US" altLang="zh-CN" dirty="0">
              <a:solidFill>
                <a:srgbClr val="000000"/>
              </a:solidFill>
              <a:latin typeface="georgia" panose="02040502050405020303" pitchFamily="18" charset="0"/>
            </a:endParaRPr>
          </a:p>
          <a:p>
            <a:pPr marL="0" indent="0">
              <a:buNone/>
            </a:pPr>
            <a:r>
              <a:rPr lang="zh-CN" altLang="en-US" dirty="0">
                <a:solidFill>
                  <a:srgbClr val="000000"/>
                </a:solidFill>
                <a:latin typeface="georgia" panose="02040502050405020303" pitchFamily="18" charset="0"/>
              </a:rPr>
              <a:t>绿化，中国化，现代化</a:t>
            </a:r>
            <a:endParaRPr lang="en-US" altLang="zh-CN" dirty="0">
              <a:solidFill>
                <a:srgbClr val="000000"/>
              </a:solidFill>
              <a:latin typeface="georgia" panose="02040502050405020303" pitchFamily="18" charset="0"/>
            </a:endParaRPr>
          </a:p>
          <a:p>
            <a:pPr marL="0" indent="0">
              <a:buNone/>
            </a:pPr>
            <a:r>
              <a:rPr lang="en-US" altLang="zh-CN" b="1" dirty="0" err="1">
                <a:solidFill>
                  <a:srgbClr val="000000"/>
                </a:solidFill>
                <a:latin typeface="georgia" panose="02040502050405020303" pitchFamily="18" charset="0"/>
              </a:rPr>
              <a:t>Adverbializ</a:t>
            </a:r>
            <a:r>
              <a:rPr lang="sk-SK" altLang="zh-CN" b="1" dirty="0">
                <a:solidFill>
                  <a:srgbClr val="000000"/>
                </a:solidFill>
                <a:latin typeface="georgia" panose="02040502050405020303" pitchFamily="18" charset="0"/>
              </a:rPr>
              <a:t>á</a:t>
            </a:r>
            <a:r>
              <a:rPr lang="en-US" altLang="zh-CN" b="1" dirty="0" err="1">
                <a:solidFill>
                  <a:srgbClr val="000000"/>
                </a:solidFill>
                <a:latin typeface="georgia" panose="02040502050405020303" pitchFamily="18" charset="0"/>
              </a:rPr>
              <a:t>cia</a:t>
            </a:r>
            <a:r>
              <a:rPr lang="en-US" altLang="zh-CN" b="1" dirty="0">
                <a:solidFill>
                  <a:srgbClr val="000000"/>
                </a:solidFill>
                <a:latin typeface="georgia" panose="02040502050405020303" pitchFamily="18" charset="0"/>
              </a:rPr>
              <a:t> </a:t>
            </a:r>
            <a:r>
              <a:rPr lang="sk-SK" altLang="zh-CN" b="1" dirty="0">
                <a:solidFill>
                  <a:srgbClr val="000000"/>
                </a:solidFill>
                <a:latin typeface="georgia" panose="02040502050405020303" pitchFamily="18" charset="0"/>
              </a:rPr>
              <a:t>=</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premena</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slova</a:t>
            </a:r>
            <a:r>
              <a:rPr lang="en-US" altLang="zh-CN" dirty="0">
                <a:solidFill>
                  <a:srgbClr val="000000"/>
                </a:solidFill>
                <a:latin typeface="georgia" panose="02040502050405020303" pitchFamily="18" charset="0"/>
              </a:rPr>
              <a:t> v pr</a:t>
            </a:r>
            <a:r>
              <a:rPr lang="sk-SK" altLang="zh-CN" dirty="0">
                <a:solidFill>
                  <a:srgbClr val="000000"/>
                </a:solidFill>
                <a:latin typeface="georgia" panose="02040502050405020303" pitchFamily="18" charset="0"/>
              </a:rPr>
              <a:t>í</a:t>
            </a:r>
            <a:r>
              <a:rPr lang="en-US" altLang="zh-CN" dirty="0" err="1">
                <a:solidFill>
                  <a:srgbClr val="000000"/>
                </a:solidFill>
                <a:latin typeface="georgia" panose="02040502050405020303" pitchFamily="18" charset="0"/>
              </a:rPr>
              <a:t>slovku</a:t>
            </a:r>
            <a:endParaRPr lang="en-US" altLang="zh-CN" dirty="0">
              <a:solidFill>
                <a:srgbClr val="000000"/>
              </a:solidFill>
              <a:latin typeface="georgia" panose="02040502050405020303" pitchFamily="18" charset="0"/>
            </a:endParaRPr>
          </a:p>
          <a:p>
            <a:pPr marL="0" indent="0">
              <a:buNone/>
            </a:pPr>
            <a:r>
              <a:rPr lang="zh-CN" altLang="en-US" dirty="0">
                <a:solidFill>
                  <a:srgbClr val="000000"/>
                </a:solidFill>
                <a:latin typeface="georgia" panose="02040502050405020303" pitchFamily="18" charset="0"/>
              </a:rPr>
              <a:t>小心地</a:t>
            </a:r>
            <a:r>
              <a:rPr lang="sk-SK" altLang="zh-CN" dirty="0">
                <a:solidFill>
                  <a:srgbClr val="000000"/>
                </a:solidFill>
                <a:latin typeface="georgia" panose="02040502050405020303" pitchFamily="18" charset="0"/>
              </a:rPr>
              <a:t> </a:t>
            </a:r>
          </a:p>
        </p:txBody>
      </p:sp>
    </p:spTree>
    <p:extLst>
      <p:ext uri="{BB962C8B-B14F-4D97-AF65-F5344CB8AC3E}">
        <p14:creationId xmlns:p14="http://schemas.microsoft.com/office/powerpoint/2010/main" val="113403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3839A-F68A-4C4E-9D5E-665B2FB6FB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E75D0D-32EF-452D-B3F5-38542453DFE0}"/>
              </a:ext>
            </a:extLst>
          </p:cNvPr>
          <p:cNvSpPr>
            <a:spLocks noGrp="1"/>
          </p:cNvSpPr>
          <p:nvPr>
            <p:ph idx="1"/>
          </p:nvPr>
        </p:nvSpPr>
        <p:spPr/>
        <p:txBody>
          <a:bodyPr>
            <a:normAutofit fontScale="92500" lnSpcReduction="20000"/>
          </a:bodyPr>
          <a:lstStyle/>
          <a:p>
            <a:r>
              <a:rPr lang="en-US" dirty="0" err="1"/>
              <a:t>Lokat</a:t>
            </a:r>
            <a:r>
              <a:rPr lang="sk-SK" dirty="0"/>
              <a:t>í</a:t>
            </a:r>
            <a:r>
              <a:rPr lang="en-US" dirty="0" err="1"/>
              <a:t>vny</a:t>
            </a:r>
            <a:r>
              <a:rPr lang="en-US" dirty="0"/>
              <a:t> </a:t>
            </a:r>
            <a:r>
              <a:rPr lang="en-US" dirty="0" err="1"/>
              <a:t>predmet</a:t>
            </a:r>
            <a:r>
              <a:rPr lang="en-US" dirty="0"/>
              <a:t> – men</a:t>
            </a:r>
            <a:r>
              <a:rPr lang="sk-SK" dirty="0"/>
              <a:t>á</a:t>
            </a:r>
            <a:r>
              <a:rPr lang="en-US" dirty="0"/>
              <a:t> </a:t>
            </a:r>
            <a:r>
              <a:rPr lang="en-US" dirty="0" err="1"/>
              <a:t>miesta</a:t>
            </a:r>
            <a:r>
              <a:rPr lang="en-US" dirty="0"/>
              <a:t>, </a:t>
            </a:r>
            <a:r>
              <a:rPr lang="en-US" dirty="0" err="1"/>
              <a:t>ktor</a:t>
            </a:r>
            <a:r>
              <a:rPr lang="sk-SK" dirty="0"/>
              <a:t>é</a:t>
            </a:r>
            <a:r>
              <a:rPr lang="en-US" dirty="0"/>
              <a:t> </a:t>
            </a:r>
            <a:r>
              <a:rPr lang="en-US" dirty="0" err="1"/>
              <a:t>nasleduj</a:t>
            </a:r>
            <a:r>
              <a:rPr lang="sk-SK" dirty="0"/>
              <a:t>ú</a:t>
            </a:r>
            <a:r>
              <a:rPr lang="en-US" dirty="0"/>
              <a:t> za </a:t>
            </a:r>
            <a:r>
              <a:rPr lang="en-US" dirty="0" err="1"/>
              <a:t>slovesom</a:t>
            </a:r>
            <a:r>
              <a:rPr lang="en-US" dirty="0"/>
              <a:t> </a:t>
            </a:r>
            <a:r>
              <a:rPr lang="zh-CN" altLang="en-US" dirty="0"/>
              <a:t>在 </a:t>
            </a:r>
            <a:r>
              <a:rPr lang="sk-SK" altLang="zh-CN" dirty="0"/>
              <a:t>č</a:t>
            </a:r>
            <a:r>
              <a:rPr lang="en-US" altLang="zh-CN" dirty="0" err="1"/>
              <a:t>i</a:t>
            </a:r>
            <a:r>
              <a:rPr lang="en-US" altLang="zh-CN" dirty="0"/>
              <a:t> </a:t>
            </a:r>
            <a:r>
              <a:rPr lang="sk-SK" altLang="zh-CN" dirty="0"/>
              <a:t>ď</a:t>
            </a:r>
            <a:r>
              <a:rPr lang="en-US" altLang="zh-CN" dirty="0"/>
              <a:t>al</a:t>
            </a:r>
            <a:r>
              <a:rPr lang="sk-SK" altLang="zh-CN" dirty="0"/>
              <a:t>ší</a:t>
            </a:r>
            <a:r>
              <a:rPr lang="en-US" altLang="zh-CN" dirty="0"/>
              <a:t>mi </a:t>
            </a:r>
            <a:r>
              <a:rPr lang="en-US" altLang="zh-CN" dirty="0" err="1"/>
              <a:t>slovesami</a:t>
            </a:r>
            <a:r>
              <a:rPr lang="en-US" altLang="zh-CN" dirty="0"/>
              <a:t> </a:t>
            </a:r>
            <a:r>
              <a:rPr lang="en-US" altLang="zh-CN" dirty="0" err="1"/>
              <a:t>vyjadruj</a:t>
            </a:r>
            <a:r>
              <a:rPr lang="sk-SK" altLang="zh-CN" dirty="0"/>
              <a:t>ú</a:t>
            </a:r>
            <a:r>
              <a:rPr lang="en-US" altLang="zh-CN" dirty="0" err="1"/>
              <a:t>cimi</a:t>
            </a:r>
            <a:r>
              <a:rPr lang="en-US" altLang="zh-CN" dirty="0"/>
              <a:t> um</a:t>
            </a:r>
            <a:r>
              <a:rPr lang="sk-SK" altLang="zh-CN" dirty="0"/>
              <a:t>ie</a:t>
            </a:r>
            <a:r>
              <a:rPr lang="en-US" altLang="zh-CN" dirty="0" err="1"/>
              <a:t>stnenie</a:t>
            </a:r>
            <a:r>
              <a:rPr lang="en-US" altLang="zh-CN" dirty="0"/>
              <a:t> a </a:t>
            </a:r>
            <a:r>
              <a:rPr lang="en-US" altLang="zh-CN" dirty="0" err="1"/>
              <a:t>pohyb</a:t>
            </a:r>
            <a:r>
              <a:rPr lang="en-US" altLang="zh-CN" dirty="0"/>
              <a:t> </a:t>
            </a:r>
            <a:r>
              <a:rPr lang="en-US" altLang="zh-CN" dirty="0" err="1"/>
              <a:t>odniekia</a:t>
            </a:r>
            <a:r>
              <a:rPr lang="sk-SK" altLang="zh-CN" dirty="0"/>
              <a:t>ľ</a:t>
            </a:r>
            <a:r>
              <a:rPr lang="en-US" altLang="zh-CN" dirty="0"/>
              <a:t> </a:t>
            </a:r>
            <a:r>
              <a:rPr lang="en-US" altLang="zh-CN" dirty="0" err="1"/>
              <a:t>kam</a:t>
            </a:r>
            <a:endParaRPr lang="en-US" altLang="zh-CN" dirty="0"/>
          </a:p>
          <a:p>
            <a:pPr marL="0" indent="0">
              <a:buNone/>
            </a:pPr>
            <a:r>
              <a:rPr lang="en-US" dirty="0" err="1"/>
              <a:t>Podmet</a:t>
            </a:r>
            <a:r>
              <a:rPr lang="en-US" dirty="0"/>
              <a:t>+ </a:t>
            </a:r>
            <a:r>
              <a:rPr lang="zh-CN" altLang="en-US" dirty="0"/>
              <a:t>在</a:t>
            </a:r>
            <a:r>
              <a:rPr lang="en-US" altLang="zh-CN" dirty="0"/>
              <a:t>+</a:t>
            </a:r>
            <a:r>
              <a:rPr lang="zh-CN" altLang="en-US" dirty="0"/>
              <a:t> </a:t>
            </a:r>
            <a:r>
              <a:rPr lang="en-US" altLang="zh-CN" dirty="0" err="1"/>
              <a:t>lokat</a:t>
            </a:r>
            <a:r>
              <a:rPr lang="sk-SK" altLang="zh-CN" dirty="0"/>
              <a:t>í</a:t>
            </a:r>
            <a:r>
              <a:rPr lang="en-US" altLang="zh-CN" dirty="0" err="1"/>
              <a:t>vny</a:t>
            </a:r>
            <a:r>
              <a:rPr lang="en-US" altLang="zh-CN" dirty="0"/>
              <a:t> </a:t>
            </a:r>
            <a:r>
              <a:rPr lang="en-US" altLang="zh-CN" dirty="0" err="1"/>
              <a:t>predmet</a:t>
            </a:r>
            <a:endParaRPr lang="en-US" altLang="zh-CN" dirty="0"/>
          </a:p>
          <a:p>
            <a:pPr marL="0" indent="0">
              <a:buNone/>
            </a:pPr>
            <a:r>
              <a:rPr lang="zh-CN" altLang="en-US" dirty="0"/>
              <a:t>我的书在桌子上。我最喜欢的饭馆在学校对面。</a:t>
            </a:r>
            <a:endParaRPr lang="en-US" altLang="zh-CN" dirty="0"/>
          </a:p>
          <a:p>
            <a:r>
              <a:rPr lang="en-US" dirty="0" err="1"/>
              <a:t>Predmet</a:t>
            </a:r>
            <a:r>
              <a:rPr lang="en-US" dirty="0"/>
              <a:t> </a:t>
            </a:r>
            <a:r>
              <a:rPr lang="en-US" dirty="0" err="1"/>
              <a:t>existencie</a:t>
            </a:r>
            <a:r>
              <a:rPr lang="en-US" dirty="0"/>
              <a:t> – </a:t>
            </a:r>
            <a:r>
              <a:rPr lang="en-US" dirty="0" err="1"/>
              <a:t>predmet</a:t>
            </a:r>
            <a:r>
              <a:rPr lang="en-US" dirty="0"/>
              <a:t> </a:t>
            </a:r>
            <a:r>
              <a:rPr lang="en-US" dirty="0" err="1"/>
              <a:t>nasleduj</a:t>
            </a:r>
            <a:r>
              <a:rPr lang="sk-SK" dirty="0"/>
              <a:t>ú</a:t>
            </a:r>
            <a:r>
              <a:rPr lang="en-US" dirty="0"/>
              <a:t>ci za </a:t>
            </a:r>
            <a:r>
              <a:rPr lang="en-US" dirty="0" err="1"/>
              <a:t>slovesom</a:t>
            </a:r>
            <a:r>
              <a:rPr lang="en-US" dirty="0"/>
              <a:t> </a:t>
            </a:r>
            <a:r>
              <a:rPr lang="zh-CN" altLang="en-US" dirty="0"/>
              <a:t>有 </a:t>
            </a:r>
            <a:r>
              <a:rPr lang="en-US" altLang="zh-CN" dirty="0"/>
              <a:t>a in</a:t>
            </a:r>
            <a:r>
              <a:rPr lang="sk-SK" altLang="zh-CN" dirty="0"/>
              <a:t>ý</a:t>
            </a:r>
            <a:r>
              <a:rPr lang="en-US" altLang="zh-CN" dirty="0"/>
              <a:t>mi </a:t>
            </a:r>
            <a:r>
              <a:rPr lang="en-US" altLang="zh-CN" dirty="0" err="1"/>
              <a:t>slovesami</a:t>
            </a:r>
            <a:r>
              <a:rPr lang="en-US" altLang="zh-CN" dirty="0"/>
              <a:t> </a:t>
            </a:r>
            <a:r>
              <a:rPr lang="en-US" altLang="zh-CN" dirty="0" err="1"/>
              <a:t>existencie</a:t>
            </a:r>
            <a:endParaRPr lang="en-US" altLang="zh-CN" dirty="0"/>
          </a:p>
          <a:p>
            <a:pPr marL="0" indent="0">
              <a:buNone/>
            </a:pPr>
            <a:r>
              <a:rPr lang="en-US" dirty="0" err="1"/>
              <a:t>Podmet</a:t>
            </a:r>
            <a:r>
              <a:rPr lang="en-US" dirty="0"/>
              <a:t>+ </a:t>
            </a:r>
            <a:r>
              <a:rPr lang="zh-CN" altLang="en-US" dirty="0"/>
              <a:t>有 </a:t>
            </a:r>
            <a:r>
              <a:rPr lang="en-US" altLang="zh-CN" dirty="0"/>
              <a:t>+</a:t>
            </a:r>
            <a:r>
              <a:rPr lang="en-US" altLang="zh-CN" dirty="0" err="1"/>
              <a:t>predmet</a:t>
            </a:r>
            <a:r>
              <a:rPr lang="en-US" altLang="zh-CN" dirty="0"/>
              <a:t> </a:t>
            </a:r>
            <a:r>
              <a:rPr lang="en-US" altLang="zh-CN" dirty="0" err="1"/>
              <a:t>existencie</a:t>
            </a:r>
            <a:endParaRPr lang="en-US" altLang="zh-CN" dirty="0"/>
          </a:p>
          <a:p>
            <a:pPr marL="0" indent="0">
              <a:buNone/>
            </a:pPr>
            <a:r>
              <a:rPr lang="zh-CN" altLang="en-US" dirty="0"/>
              <a:t>桌子上有一本书。 学校对面有我最喜欢的饭馆。</a:t>
            </a:r>
            <a:endParaRPr lang="en-US" altLang="zh-CN" dirty="0"/>
          </a:p>
          <a:p>
            <a:r>
              <a:rPr lang="en-US" dirty="0" err="1"/>
              <a:t>Predmet</a:t>
            </a:r>
            <a:r>
              <a:rPr lang="en-US" dirty="0"/>
              <a:t> </a:t>
            </a:r>
            <a:r>
              <a:rPr lang="en-US" dirty="0" err="1"/>
              <a:t>identifik</a:t>
            </a:r>
            <a:r>
              <a:rPr lang="sk-SK" dirty="0"/>
              <a:t>á</a:t>
            </a:r>
            <a:r>
              <a:rPr lang="en-US" dirty="0" err="1"/>
              <a:t>cie</a:t>
            </a:r>
            <a:r>
              <a:rPr lang="en-US" dirty="0"/>
              <a:t> – </a:t>
            </a:r>
            <a:r>
              <a:rPr lang="en-US" dirty="0" err="1"/>
              <a:t>predmet</a:t>
            </a:r>
            <a:r>
              <a:rPr lang="en-US" dirty="0"/>
              <a:t> </a:t>
            </a:r>
            <a:r>
              <a:rPr lang="en-US" dirty="0" err="1"/>
              <a:t>nasleduj</a:t>
            </a:r>
            <a:r>
              <a:rPr lang="sk-SK" dirty="0"/>
              <a:t>ú</a:t>
            </a:r>
            <a:r>
              <a:rPr lang="en-US" dirty="0"/>
              <a:t>ci za </a:t>
            </a:r>
            <a:r>
              <a:rPr lang="en-US" dirty="0" err="1"/>
              <a:t>slovesom</a:t>
            </a:r>
            <a:r>
              <a:rPr lang="en-US" dirty="0"/>
              <a:t> </a:t>
            </a:r>
            <a:r>
              <a:rPr lang="zh-CN" altLang="en-US" dirty="0"/>
              <a:t>是 </a:t>
            </a:r>
            <a:r>
              <a:rPr lang="en-US" altLang="zh-CN" dirty="0"/>
              <a:t>a in</a:t>
            </a:r>
            <a:r>
              <a:rPr lang="sk-SK" altLang="zh-CN" dirty="0"/>
              <a:t>ý</a:t>
            </a:r>
            <a:r>
              <a:rPr lang="en-US" altLang="zh-CN" dirty="0"/>
              <a:t>mi </a:t>
            </a:r>
            <a:r>
              <a:rPr lang="en-US" altLang="zh-CN" dirty="0" err="1"/>
              <a:t>slovesami</a:t>
            </a:r>
            <a:r>
              <a:rPr lang="en-US" altLang="zh-CN" dirty="0"/>
              <a:t> </a:t>
            </a:r>
            <a:r>
              <a:rPr lang="en-US" altLang="zh-CN" dirty="0" err="1"/>
              <a:t>identifik</a:t>
            </a:r>
            <a:r>
              <a:rPr lang="sk-SK" altLang="zh-CN" dirty="0"/>
              <a:t>á</a:t>
            </a:r>
            <a:r>
              <a:rPr lang="en-US" altLang="zh-CN" dirty="0" err="1"/>
              <a:t>cie</a:t>
            </a:r>
            <a:endParaRPr lang="en-US" altLang="zh-CN" dirty="0"/>
          </a:p>
          <a:p>
            <a:pPr marL="0" indent="0">
              <a:buNone/>
            </a:pPr>
            <a:r>
              <a:rPr lang="zh-CN" altLang="en-US" dirty="0"/>
              <a:t>我是作者。</a:t>
            </a:r>
            <a:endParaRPr lang="en-US" altLang="zh-CN" dirty="0"/>
          </a:p>
          <a:p>
            <a:pPr marL="0" indent="0">
              <a:buNone/>
            </a:pPr>
            <a:r>
              <a:rPr lang="zh-CN" altLang="en-US" dirty="0"/>
              <a:t>学校对面是饭馆。</a:t>
            </a:r>
            <a:endParaRPr lang="en-US" dirty="0"/>
          </a:p>
        </p:txBody>
      </p:sp>
    </p:spTree>
    <p:extLst>
      <p:ext uri="{BB962C8B-B14F-4D97-AF65-F5344CB8AC3E}">
        <p14:creationId xmlns:p14="http://schemas.microsoft.com/office/powerpoint/2010/main" val="3993037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8515F-74C9-497D-ABFC-189502C292BA}"/>
              </a:ext>
            </a:extLst>
          </p:cNvPr>
          <p:cNvSpPr>
            <a:spLocks noGrp="1"/>
          </p:cNvSpPr>
          <p:nvPr>
            <p:ph type="title"/>
          </p:nvPr>
        </p:nvSpPr>
        <p:spPr>
          <a:xfrm>
            <a:off x="915459" y="3219450"/>
            <a:ext cx="8596668" cy="1320800"/>
          </a:xfrm>
        </p:spPr>
        <p:txBody>
          <a:bodyPr/>
          <a:lstStyle/>
          <a:p>
            <a:r>
              <a:rPr lang="sk-SK" dirty="0"/>
              <a:t>Ďakujem za pozornosť </a:t>
            </a:r>
            <a:r>
              <a:rPr lang="sk-SK" dirty="0">
                <a:sym typeface="Wingdings" panose="05000000000000000000" pitchFamily="2" charset="2"/>
              </a:rPr>
              <a:t></a:t>
            </a:r>
            <a:endParaRPr lang="en-US" dirty="0"/>
          </a:p>
        </p:txBody>
      </p:sp>
    </p:spTree>
    <p:extLst>
      <p:ext uri="{BB962C8B-B14F-4D97-AF65-F5344CB8AC3E}">
        <p14:creationId xmlns:p14="http://schemas.microsoft.com/office/powerpoint/2010/main" val="2879922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3A774-5A9A-48E8-B578-964C9D41DBFB}"/>
              </a:ext>
            </a:extLst>
          </p:cNvPr>
          <p:cNvSpPr>
            <a:spLocks noGrp="1"/>
          </p:cNvSpPr>
          <p:nvPr>
            <p:ph type="title"/>
          </p:nvPr>
        </p:nvSpPr>
        <p:spPr/>
        <p:txBody>
          <a:bodyPr>
            <a:normAutofit/>
          </a:bodyPr>
          <a:lstStyle/>
          <a:p>
            <a:r>
              <a:rPr lang="en-US" altLang="zh-CN" b="0" i="0" dirty="0" err="1">
                <a:solidFill>
                  <a:srgbClr val="000000"/>
                </a:solidFill>
                <a:effectLst/>
                <a:latin typeface="georgia" panose="02040502050405020303" pitchFamily="18" charset="0"/>
              </a:rPr>
              <a:t>Duplikovanie</a:t>
            </a:r>
            <a:endParaRPr lang="en-US" dirty="0"/>
          </a:p>
        </p:txBody>
      </p:sp>
      <p:sp>
        <p:nvSpPr>
          <p:cNvPr id="3" name="Content Placeholder 2">
            <a:extLst>
              <a:ext uri="{FF2B5EF4-FFF2-40B4-BE49-F238E27FC236}">
                <a16:creationId xmlns:a16="http://schemas.microsoft.com/office/drawing/2014/main" id="{B3D8ED89-5209-4065-B772-12143438E6C7}"/>
              </a:ext>
            </a:extLst>
          </p:cNvPr>
          <p:cNvSpPr>
            <a:spLocks noGrp="1"/>
          </p:cNvSpPr>
          <p:nvPr>
            <p:ph idx="1"/>
          </p:nvPr>
        </p:nvSpPr>
        <p:spPr>
          <a:xfrm>
            <a:off x="677334" y="1436915"/>
            <a:ext cx="8596668" cy="4604448"/>
          </a:xfrm>
        </p:spPr>
        <p:txBody>
          <a:bodyPr>
            <a:normAutofit fontScale="92500" lnSpcReduction="10000"/>
          </a:bodyPr>
          <a:lstStyle/>
          <a:p>
            <a:pPr marL="0" indent="0">
              <a:buNone/>
            </a:pPr>
            <a:endParaRPr lang="en-US" altLang="zh-CN" dirty="0">
              <a:solidFill>
                <a:srgbClr val="373A3C"/>
              </a:solidFill>
              <a:latin typeface="georgia" panose="02040502050405020303" pitchFamily="18" charset="0"/>
            </a:endParaRPr>
          </a:p>
          <a:p>
            <a:pPr marL="0" indent="0">
              <a:buNone/>
            </a:pPr>
            <a:r>
              <a:rPr lang="en-US" altLang="zh-CN" b="1" i="0" dirty="0">
                <a:solidFill>
                  <a:srgbClr val="000000"/>
                </a:solidFill>
                <a:effectLst/>
                <a:latin typeface="georgia" panose="02040502050405020303" pitchFamily="18" charset="0"/>
              </a:rPr>
              <a:t>Pod m</a:t>
            </a:r>
            <a:r>
              <a:rPr lang="en-US" altLang="zh-CN" b="0" i="0" dirty="0">
                <a:solidFill>
                  <a:srgbClr val="000000"/>
                </a:solidFill>
                <a:effectLst/>
                <a:latin typeface="georgia" panose="02040502050405020303" pitchFamily="18" charset="0"/>
              </a:rPr>
              <a:t> – </a:t>
            </a:r>
            <a:r>
              <a:rPr lang="en-US" altLang="zh-CN" b="0" i="0" dirty="0" err="1">
                <a:solidFill>
                  <a:srgbClr val="000000"/>
                </a:solidFill>
                <a:effectLst/>
                <a:latin typeface="georgia" panose="02040502050405020303" pitchFamily="18" charset="0"/>
              </a:rPr>
              <a:t>jednoslabi</a:t>
            </a:r>
            <a:r>
              <a:rPr lang="sk-SK" altLang="zh-CN" b="0" i="0" dirty="0">
                <a:solidFill>
                  <a:srgbClr val="000000"/>
                </a:solidFill>
                <a:effectLst/>
                <a:latin typeface="georgia" panose="02040502050405020303" pitchFamily="18" charset="0"/>
              </a:rPr>
              <a:t>č</a:t>
            </a:r>
            <a:r>
              <a:rPr lang="en-US" altLang="zh-CN" b="0" i="0" dirty="0">
                <a:solidFill>
                  <a:srgbClr val="000000"/>
                </a:solidFill>
                <a:effectLst/>
                <a:latin typeface="georgia" panose="02040502050405020303" pitchFamily="18" charset="0"/>
              </a:rPr>
              <a:t>n</a:t>
            </a:r>
            <a:r>
              <a:rPr lang="sk-SK" altLang="zh-CN" b="0" i="0" dirty="0">
                <a:solidFill>
                  <a:srgbClr val="000000"/>
                </a:solidFill>
                <a:effectLst/>
                <a:latin typeface="georgia" panose="02040502050405020303" pitchFamily="18" charset="0"/>
              </a:rPr>
              <a:t>é</a:t>
            </a:r>
            <a:r>
              <a:rPr lang="en-US" altLang="zh-CN" dirty="0">
                <a:solidFill>
                  <a:srgbClr val="000000"/>
                </a:solidFill>
                <a:latin typeface="georgia" panose="02040502050405020303" pitchFamily="18" charset="0"/>
              </a:rPr>
              <a:t> pod m, </a:t>
            </a:r>
            <a:r>
              <a:rPr lang="en-US" altLang="zh-CN" dirty="0" err="1">
                <a:solidFill>
                  <a:srgbClr val="000000"/>
                </a:solidFill>
                <a:latin typeface="georgia" panose="02040502050405020303" pitchFamily="18" charset="0"/>
              </a:rPr>
              <a:t>vzorec</a:t>
            </a:r>
            <a:r>
              <a:rPr lang="en-US" altLang="zh-CN" dirty="0">
                <a:solidFill>
                  <a:srgbClr val="000000"/>
                </a:solidFill>
                <a:latin typeface="georgia" panose="02040502050405020303" pitchFamily="18" charset="0"/>
              </a:rPr>
              <a:t> AA, </a:t>
            </a:r>
            <a:r>
              <a:rPr lang="en-US" altLang="zh-CN" dirty="0" err="1">
                <a:solidFill>
                  <a:srgbClr val="000000"/>
                </a:solidFill>
                <a:latin typeface="georgia" panose="02040502050405020303" pitchFamily="18" charset="0"/>
              </a:rPr>
              <a:t>zobecnenie</a:t>
            </a:r>
            <a:r>
              <a:rPr lang="en-US" altLang="zh-CN" dirty="0">
                <a:solidFill>
                  <a:srgbClr val="000000"/>
                </a:solidFill>
                <a:latin typeface="georgia" panose="02040502050405020303" pitchFamily="18" charset="0"/>
              </a:rPr>
              <a:t> v</a:t>
            </a:r>
            <a:r>
              <a:rPr lang="sk-SK" altLang="zh-CN" dirty="0">
                <a:solidFill>
                  <a:srgbClr val="000000"/>
                </a:solidFill>
                <a:latin typeface="georgia" panose="02040502050405020303" pitchFamily="18" charset="0"/>
              </a:rPr>
              <a:t>ý</a:t>
            </a:r>
            <a:r>
              <a:rPr lang="en-US" altLang="zh-CN" dirty="0" err="1">
                <a:solidFill>
                  <a:srgbClr val="000000"/>
                </a:solidFill>
                <a:latin typeface="georgia" panose="02040502050405020303" pitchFamily="18" charset="0"/>
              </a:rPr>
              <a:t>znamu</a:t>
            </a:r>
            <a:endParaRPr lang="en-US" altLang="zh-CN" dirty="0">
              <a:solidFill>
                <a:srgbClr val="000000"/>
              </a:solidFill>
              <a:latin typeface="georgia" panose="02040502050405020303" pitchFamily="18" charset="0"/>
            </a:endParaRPr>
          </a:p>
          <a:p>
            <a:pPr marL="0" indent="0">
              <a:buNone/>
            </a:pPr>
            <a:r>
              <a:rPr lang="zh-CN" altLang="en-US" dirty="0">
                <a:solidFill>
                  <a:srgbClr val="000000"/>
                </a:solidFill>
                <a:latin typeface="georgia" panose="02040502050405020303" pitchFamily="18" charset="0"/>
              </a:rPr>
              <a:t>人人 </a:t>
            </a:r>
            <a:r>
              <a:rPr lang="sk-SK" altLang="zh-CN" dirty="0">
                <a:solidFill>
                  <a:srgbClr val="000000"/>
                </a:solidFill>
                <a:latin typeface="georgia" panose="02040502050405020303" pitchFamily="18" charset="0"/>
              </a:rPr>
              <a:t>kazdy clovek</a:t>
            </a:r>
            <a:endParaRPr lang="en-US" altLang="zh-CN" dirty="0">
              <a:solidFill>
                <a:srgbClr val="000000"/>
              </a:solidFill>
              <a:latin typeface="georgia" panose="02040502050405020303" pitchFamily="18" charset="0"/>
            </a:endParaRPr>
          </a:p>
          <a:p>
            <a:pPr marL="0" indent="0">
              <a:buNone/>
            </a:pPr>
            <a:r>
              <a:rPr lang="en-US" b="1" dirty="0" err="1">
                <a:solidFill>
                  <a:srgbClr val="000000"/>
                </a:solidFill>
                <a:latin typeface="georgia" panose="02040502050405020303" pitchFamily="18" charset="0"/>
              </a:rPr>
              <a:t>Merove</a:t>
            </a:r>
            <a:r>
              <a:rPr lang="en-US" b="1" dirty="0">
                <a:solidFill>
                  <a:srgbClr val="000000"/>
                </a:solidFill>
                <a:latin typeface="georgia" panose="02040502050405020303" pitchFamily="18" charset="0"/>
              </a:rPr>
              <a:t> </a:t>
            </a:r>
            <a:r>
              <a:rPr lang="en-US" b="1" dirty="0" err="1">
                <a:solidFill>
                  <a:srgbClr val="000000"/>
                </a:solidFill>
                <a:latin typeface="georgia" panose="02040502050405020303" pitchFamily="18" charset="0"/>
              </a:rPr>
              <a:t>slov</a:t>
            </a:r>
            <a:r>
              <a:rPr lang="sk-SK" b="1" dirty="0">
                <a:solidFill>
                  <a:srgbClr val="000000"/>
                </a:solidFill>
                <a:latin typeface="georgia" panose="02040502050405020303" pitchFamily="18" charset="0"/>
              </a:rPr>
              <a:t>á</a:t>
            </a:r>
            <a:r>
              <a:rPr lang="en-US" b="1" dirty="0">
                <a:solidFill>
                  <a:srgbClr val="000000"/>
                </a:solidFill>
                <a:latin typeface="georgia" panose="02040502050405020303" pitchFamily="18" charset="0"/>
              </a:rPr>
              <a:t> </a:t>
            </a:r>
            <a:r>
              <a:rPr lang="en-US" dirty="0">
                <a:solidFill>
                  <a:srgbClr val="000000"/>
                </a:solidFill>
                <a:latin typeface="georgia" panose="02040502050405020303" pitchFamily="18" charset="0"/>
              </a:rPr>
              <a:t>– </a:t>
            </a:r>
            <a:r>
              <a:rPr lang="en-US" dirty="0" err="1">
                <a:solidFill>
                  <a:srgbClr val="000000"/>
                </a:solidFill>
                <a:latin typeface="georgia" panose="02040502050405020303" pitchFamily="18" charset="0"/>
              </a:rPr>
              <a:t>vzorec</a:t>
            </a:r>
            <a:r>
              <a:rPr lang="en-US" dirty="0">
                <a:solidFill>
                  <a:srgbClr val="000000"/>
                </a:solidFill>
                <a:latin typeface="georgia" panose="02040502050405020303" pitchFamily="18" charset="0"/>
              </a:rPr>
              <a:t> AA, </a:t>
            </a:r>
            <a:r>
              <a:rPr lang="en-US" dirty="0" err="1">
                <a:solidFill>
                  <a:srgbClr val="000000"/>
                </a:solidFill>
                <a:latin typeface="georgia" panose="02040502050405020303" pitchFamily="18" charset="0"/>
              </a:rPr>
              <a:t>obecn</a:t>
            </a:r>
            <a:r>
              <a:rPr lang="sk-SK" dirty="0">
                <a:solidFill>
                  <a:srgbClr val="000000"/>
                </a:solidFill>
                <a:latin typeface="georgia" panose="02040502050405020303" pitchFamily="18" charset="0"/>
              </a:rPr>
              <a:t>ý</a:t>
            </a:r>
            <a:r>
              <a:rPr lang="en-US" dirty="0">
                <a:solidFill>
                  <a:srgbClr val="000000"/>
                </a:solidFill>
                <a:latin typeface="georgia" panose="02040502050405020303" pitchFamily="18" charset="0"/>
              </a:rPr>
              <a:t> v</a:t>
            </a:r>
            <a:r>
              <a:rPr lang="sk-SK" dirty="0">
                <a:solidFill>
                  <a:srgbClr val="000000"/>
                </a:solidFill>
                <a:latin typeface="georgia" panose="02040502050405020303" pitchFamily="18" charset="0"/>
              </a:rPr>
              <a:t>ý</a:t>
            </a:r>
            <a:r>
              <a:rPr lang="en-US" dirty="0" err="1">
                <a:solidFill>
                  <a:srgbClr val="000000"/>
                </a:solidFill>
                <a:latin typeface="georgia" panose="02040502050405020303" pitchFamily="18" charset="0"/>
              </a:rPr>
              <a:t>znam</a:t>
            </a:r>
            <a:endParaRPr lang="en-US" dirty="0">
              <a:solidFill>
                <a:srgbClr val="000000"/>
              </a:solidFill>
              <a:latin typeface="georgia" panose="02040502050405020303" pitchFamily="18" charset="0"/>
            </a:endParaRPr>
          </a:p>
          <a:p>
            <a:pPr marL="0" indent="0">
              <a:buNone/>
            </a:pPr>
            <a:r>
              <a:rPr lang="zh-CN" altLang="en-US" dirty="0">
                <a:solidFill>
                  <a:srgbClr val="000000"/>
                </a:solidFill>
                <a:latin typeface="georgia" panose="02040502050405020303" pitchFamily="18" charset="0"/>
              </a:rPr>
              <a:t>图书馆的本本书他都看完了。</a:t>
            </a:r>
            <a:endParaRPr lang="en-US" altLang="zh-CN" dirty="0">
              <a:solidFill>
                <a:srgbClr val="000000"/>
              </a:solidFill>
              <a:latin typeface="georgia" panose="02040502050405020303" pitchFamily="18" charset="0"/>
            </a:endParaRPr>
          </a:p>
          <a:p>
            <a:pPr marL="0" indent="0">
              <a:buNone/>
            </a:pPr>
            <a:r>
              <a:rPr lang="en-US" b="1" dirty="0" err="1">
                <a:solidFill>
                  <a:srgbClr val="000000"/>
                </a:solidFill>
                <a:latin typeface="georgia" panose="02040502050405020303" pitchFamily="18" charset="0"/>
              </a:rPr>
              <a:t>Adjekt</a:t>
            </a:r>
            <a:r>
              <a:rPr lang="sk-SK" b="1" dirty="0">
                <a:solidFill>
                  <a:srgbClr val="000000"/>
                </a:solidFill>
                <a:latin typeface="georgia" panose="02040502050405020303" pitchFamily="18" charset="0"/>
              </a:rPr>
              <a:t>í</a:t>
            </a:r>
            <a:r>
              <a:rPr lang="en-US" b="1" dirty="0" err="1">
                <a:solidFill>
                  <a:srgbClr val="000000"/>
                </a:solidFill>
                <a:latin typeface="georgia" panose="02040502050405020303" pitchFamily="18" charset="0"/>
              </a:rPr>
              <a:t>va</a:t>
            </a:r>
            <a:r>
              <a:rPr lang="en-US" b="1" dirty="0">
                <a:solidFill>
                  <a:srgbClr val="000000"/>
                </a:solidFill>
                <a:latin typeface="georgia" panose="02040502050405020303" pitchFamily="18" charset="0"/>
              </a:rPr>
              <a:t> </a:t>
            </a:r>
            <a:r>
              <a:rPr lang="en-US" dirty="0">
                <a:solidFill>
                  <a:srgbClr val="000000"/>
                </a:solidFill>
                <a:latin typeface="georgia" panose="02040502050405020303" pitchFamily="18" charset="0"/>
              </a:rPr>
              <a:t>– </a:t>
            </a:r>
            <a:r>
              <a:rPr lang="en-US" dirty="0" err="1">
                <a:solidFill>
                  <a:srgbClr val="000000"/>
                </a:solidFill>
                <a:latin typeface="georgia" panose="02040502050405020303" pitchFamily="18" charset="0"/>
              </a:rPr>
              <a:t>jednoslabi</a:t>
            </a:r>
            <a:r>
              <a:rPr lang="sk-SK" dirty="0">
                <a:solidFill>
                  <a:srgbClr val="000000"/>
                </a:solidFill>
                <a:latin typeface="georgia" panose="02040502050405020303" pitchFamily="18" charset="0"/>
              </a:rPr>
              <a:t>čné</a:t>
            </a:r>
            <a:r>
              <a:rPr lang="en-US" dirty="0">
                <a:solidFill>
                  <a:srgbClr val="000000"/>
                </a:solidFill>
                <a:latin typeface="georgia" panose="02040502050405020303" pitchFamily="18" charset="0"/>
              </a:rPr>
              <a:t> AA </a:t>
            </a:r>
            <a:r>
              <a:rPr lang="zh-CN" altLang="en-US" dirty="0">
                <a:solidFill>
                  <a:srgbClr val="000000"/>
                </a:solidFill>
                <a:latin typeface="georgia" panose="02040502050405020303" pitchFamily="18" charset="0"/>
              </a:rPr>
              <a:t>长长，</a:t>
            </a:r>
            <a:r>
              <a:rPr lang="en-US" altLang="zh-CN" dirty="0" err="1">
                <a:solidFill>
                  <a:srgbClr val="000000"/>
                </a:solidFill>
                <a:latin typeface="georgia" panose="02040502050405020303" pitchFamily="18" charset="0"/>
              </a:rPr>
              <a:t>vlastnosti</a:t>
            </a:r>
            <a:r>
              <a:rPr lang="en-US" altLang="zh-CN" dirty="0">
                <a:solidFill>
                  <a:srgbClr val="000000"/>
                </a:solidFill>
                <a:latin typeface="georgia" panose="02040502050405020303" pitchFamily="18" charset="0"/>
              </a:rPr>
              <a:t> AABB </a:t>
            </a:r>
            <a:r>
              <a:rPr lang="zh-CN" altLang="en-US" dirty="0">
                <a:solidFill>
                  <a:srgbClr val="000000"/>
                </a:solidFill>
                <a:latin typeface="georgia" panose="02040502050405020303" pitchFamily="18" charset="0"/>
              </a:rPr>
              <a:t>高高兴兴，</a:t>
            </a:r>
            <a:r>
              <a:rPr lang="en-US" altLang="zh-CN" dirty="0" err="1">
                <a:solidFill>
                  <a:srgbClr val="000000"/>
                </a:solidFill>
                <a:latin typeface="georgia" panose="02040502050405020303" pitchFamily="18" charset="0"/>
              </a:rPr>
              <a:t>stav</a:t>
            </a:r>
            <a:r>
              <a:rPr lang="en-US" altLang="zh-CN" dirty="0">
                <a:solidFill>
                  <a:srgbClr val="000000"/>
                </a:solidFill>
                <a:latin typeface="georgia" panose="02040502050405020303" pitchFamily="18" charset="0"/>
              </a:rPr>
              <a:t> ABAB </a:t>
            </a:r>
            <a:r>
              <a:rPr lang="zh-CN" altLang="en-US" dirty="0">
                <a:solidFill>
                  <a:srgbClr val="000000"/>
                </a:solidFill>
                <a:latin typeface="georgia" panose="02040502050405020303" pitchFamily="18" charset="0"/>
              </a:rPr>
              <a:t>雪白雪白， </a:t>
            </a:r>
            <a:r>
              <a:rPr lang="en-US" altLang="zh-CN" dirty="0">
                <a:solidFill>
                  <a:srgbClr val="000000"/>
                </a:solidFill>
                <a:latin typeface="georgia" panose="02040502050405020303" pitchFamily="18" charset="0"/>
              </a:rPr>
              <a:t>ABB </a:t>
            </a:r>
            <a:r>
              <a:rPr lang="zh-CN" altLang="en-US" dirty="0">
                <a:solidFill>
                  <a:srgbClr val="000000"/>
                </a:solidFill>
                <a:latin typeface="georgia" panose="02040502050405020303" pitchFamily="18" charset="0"/>
              </a:rPr>
              <a:t>雪白白</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zd</a:t>
            </a:r>
            <a:r>
              <a:rPr lang="sk-SK" altLang="zh-CN" dirty="0">
                <a:solidFill>
                  <a:srgbClr val="000000"/>
                </a:solidFill>
                <a:latin typeface="georgia" panose="02040502050405020303" pitchFamily="18" charset="0"/>
              </a:rPr>
              <a:t>ô</a:t>
            </a:r>
            <a:r>
              <a:rPr lang="en-US" altLang="zh-CN" dirty="0" err="1">
                <a:solidFill>
                  <a:srgbClr val="000000"/>
                </a:solidFill>
                <a:latin typeface="georgia" panose="02040502050405020303" pitchFamily="18" charset="0"/>
              </a:rPr>
              <a:t>raznenie</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vlastnosti</a:t>
            </a:r>
            <a:endParaRPr lang="en-US" altLang="zh-CN" dirty="0">
              <a:solidFill>
                <a:srgbClr val="000000"/>
              </a:solidFill>
              <a:latin typeface="georgia" panose="02040502050405020303" pitchFamily="18" charset="0"/>
            </a:endParaRPr>
          </a:p>
          <a:p>
            <a:pPr marL="0" indent="0">
              <a:buNone/>
            </a:pPr>
            <a:r>
              <a:rPr lang="en-US" b="1" dirty="0" err="1">
                <a:solidFill>
                  <a:srgbClr val="000000"/>
                </a:solidFill>
                <a:latin typeface="georgia" panose="02040502050405020303" pitchFamily="18" charset="0"/>
              </a:rPr>
              <a:t>Sloves</a:t>
            </a:r>
            <a:r>
              <a:rPr lang="sk-SK" b="1" dirty="0">
                <a:solidFill>
                  <a:srgbClr val="000000"/>
                </a:solidFill>
                <a:latin typeface="georgia" panose="02040502050405020303" pitchFamily="18" charset="0"/>
              </a:rPr>
              <a:t>á</a:t>
            </a:r>
            <a:r>
              <a:rPr lang="en-US" dirty="0">
                <a:solidFill>
                  <a:srgbClr val="000000"/>
                </a:solidFill>
                <a:latin typeface="georgia" panose="02040502050405020303" pitchFamily="18" charset="0"/>
              </a:rPr>
              <a:t> – </a:t>
            </a:r>
            <a:r>
              <a:rPr lang="en-US" dirty="0" err="1">
                <a:solidFill>
                  <a:srgbClr val="000000"/>
                </a:solidFill>
                <a:latin typeface="georgia" panose="02040502050405020303" pitchFamily="18" charset="0"/>
              </a:rPr>
              <a:t>plnov</a:t>
            </a:r>
            <a:r>
              <a:rPr lang="sk-SK" dirty="0">
                <a:solidFill>
                  <a:srgbClr val="000000"/>
                </a:solidFill>
                <a:latin typeface="georgia" panose="02040502050405020303" pitchFamily="18" charset="0"/>
              </a:rPr>
              <a:t>ý</a:t>
            </a:r>
            <a:r>
              <a:rPr lang="en-US" dirty="0" err="1">
                <a:solidFill>
                  <a:srgbClr val="000000"/>
                </a:solidFill>
                <a:latin typeface="georgia" panose="02040502050405020303" pitchFamily="18" charset="0"/>
              </a:rPr>
              <a:t>znamov</a:t>
            </a:r>
            <a:r>
              <a:rPr lang="sk-SK" dirty="0">
                <a:solidFill>
                  <a:srgbClr val="000000"/>
                </a:solidFill>
                <a:latin typeface="georgia" panose="02040502050405020303" pitchFamily="18" charset="0"/>
              </a:rPr>
              <a:t>é</a:t>
            </a:r>
            <a:r>
              <a:rPr lang="en-US" dirty="0">
                <a:solidFill>
                  <a:srgbClr val="000000"/>
                </a:solidFill>
                <a:latin typeface="georgia" panose="02040502050405020303" pitchFamily="18" charset="0"/>
              </a:rPr>
              <a:t> </a:t>
            </a:r>
            <a:r>
              <a:rPr lang="en-US" dirty="0" err="1">
                <a:solidFill>
                  <a:srgbClr val="000000"/>
                </a:solidFill>
                <a:latin typeface="georgia" panose="02040502050405020303" pitchFamily="18" charset="0"/>
              </a:rPr>
              <a:t>dejov</a:t>
            </a:r>
            <a:r>
              <a:rPr lang="sk-SK" dirty="0">
                <a:solidFill>
                  <a:srgbClr val="000000"/>
                </a:solidFill>
                <a:latin typeface="georgia" panose="02040502050405020303" pitchFamily="18" charset="0"/>
              </a:rPr>
              <a:t>é</a:t>
            </a:r>
            <a:r>
              <a:rPr lang="en-US" dirty="0">
                <a:solidFill>
                  <a:srgbClr val="000000"/>
                </a:solidFill>
                <a:latin typeface="georgia" panose="02040502050405020303" pitchFamily="18" charset="0"/>
              </a:rPr>
              <a:t> </a:t>
            </a:r>
            <a:r>
              <a:rPr lang="en-US" dirty="0" err="1">
                <a:solidFill>
                  <a:srgbClr val="000000"/>
                </a:solidFill>
                <a:latin typeface="georgia" panose="02040502050405020303" pitchFamily="18" charset="0"/>
              </a:rPr>
              <a:t>sloves</a:t>
            </a:r>
            <a:r>
              <a:rPr lang="sk-SK" dirty="0">
                <a:solidFill>
                  <a:srgbClr val="000000"/>
                </a:solidFill>
                <a:latin typeface="georgia" panose="02040502050405020303" pitchFamily="18" charset="0"/>
              </a:rPr>
              <a:t>á</a:t>
            </a:r>
            <a:r>
              <a:rPr lang="en-US" dirty="0">
                <a:solidFill>
                  <a:srgbClr val="000000"/>
                </a:solidFill>
                <a:latin typeface="georgia" panose="02040502050405020303" pitchFamily="18" charset="0"/>
              </a:rPr>
              <a:t>, </a:t>
            </a:r>
            <a:r>
              <a:rPr lang="en-US" dirty="0" err="1">
                <a:solidFill>
                  <a:srgbClr val="000000"/>
                </a:solidFill>
                <a:latin typeface="georgia" panose="02040502050405020303" pitchFamily="18" charset="0"/>
              </a:rPr>
              <a:t>duplik</a:t>
            </a:r>
            <a:r>
              <a:rPr lang="sk-SK" dirty="0">
                <a:solidFill>
                  <a:srgbClr val="000000"/>
                </a:solidFill>
                <a:latin typeface="georgia" panose="02040502050405020303" pitchFamily="18" charset="0"/>
              </a:rPr>
              <a:t>á</a:t>
            </a:r>
            <a:r>
              <a:rPr lang="en-US" dirty="0" err="1">
                <a:solidFill>
                  <a:srgbClr val="000000"/>
                </a:solidFill>
                <a:latin typeface="georgia" panose="02040502050405020303" pitchFamily="18" charset="0"/>
              </a:rPr>
              <a:t>cia</a:t>
            </a:r>
            <a:r>
              <a:rPr lang="en-US" dirty="0">
                <a:solidFill>
                  <a:srgbClr val="000000"/>
                </a:solidFill>
                <a:latin typeface="georgia" panose="02040502050405020303" pitchFamily="18" charset="0"/>
              </a:rPr>
              <a:t> </a:t>
            </a:r>
            <a:r>
              <a:rPr lang="en-US" dirty="0" err="1">
                <a:solidFill>
                  <a:srgbClr val="000000"/>
                </a:solidFill>
                <a:latin typeface="georgia" panose="02040502050405020303" pitchFamily="18" charset="0"/>
              </a:rPr>
              <a:t>prev</a:t>
            </a:r>
            <a:r>
              <a:rPr lang="sk-SK" dirty="0">
                <a:solidFill>
                  <a:srgbClr val="000000"/>
                </a:solidFill>
                <a:latin typeface="georgia" panose="02040502050405020303" pitchFamily="18" charset="0"/>
              </a:rPr>
              <a:t>á</a:t>
            </a:r>
            <a:r>
              <a:rPr lang="en-US" dirty="0" err="1">
                <a:solidFill>
                  <a:srgbClr val="000000"/>
                </a:solidFill>
                <a:latin typeface="georgia" panose="02040502050405020303" pitchFamily="18" charset="0"/>
              </a:rPr>
              <a:t>dza</a:t>
            </a:r>
            <a:r>
              <a:rPr lang="en-US" dirty="0">
                <a:solidFill>
                  <a:srgbClr val="000000"/>
                </a:solidFill>
                <a:latin typeface="georgia" panose="02040502050405020303" pitchFamily="18" charset="0"/>
              </a:rPr>
              <a:t> </a:t>
            </a:r>
            <a:r>
              <a:rPr lang="en-US" dirty="0" err="1">
                <a:solidFill>
                  <a:srgbClr val="000000"/>
                </a:solidFill>
                <a:latin typeface="georgia" panose="02040502050405020303" pitchFamily="18" charset="0"/>
              </a:rPr>
              <a:t>nedokonav</a:t>
            </a:r>
            <a:r>
              <a:rPr lang="sk-SK" dirty="0">
                <a:solidFill>
                  <a:srgbClr val="000000"/>
                </a:solidFill>
                <a:latin typeface="georgia" panose="02040502050405020303" pitchFamily="18" charset="0"/>
              </a:rPr>
              <a:t>ý</a:t>
            </a:r>
            <a:r>
              <a:rPr lang="en-US" dirty="0">
                <a:solidFill>
                  <a:srgbClr val="000000"/>
                </a:solidFill>
                <a:latin typeface="georgia" panose="02040502050405020303" pitchFamily="18" charset="0"/>
              </a:rPr>
              <a:t> vid </a:t>
            </a:r>
            <a:r>
              <a:rPr lang="en-US" dirty="0" err="1">
                <a:solidFill>
                  <a:srgbClr val="000000"/>
                </a:solidFill>
                <a:latin typeface="georgia" panose="02040502050405020303" pitchFamily="18" charset="0"/>
              </a:rPr>
              <a:t>na</a:t>
            </a:r>
            <a:r>
              <a:rPr lang="en-US" dirty="0">
                <a:solidFill>
                  <a:srgbClr val="000000"/>
                </a:solidFill>
                <a:latin typeface="georgia" panose="02040502050405020303" pitchFamily="18" charset="0"/>
              </a:rPr>
              <a:t> </a:t>
            </a:r>
            <a:r>
              <a:rPr lang="en-US" dirty="0" err="1">
                <a:solidFill>
                  <a:srgbClr val="000000"/>
                </a:solidFill>
                <a:latin typeface="georgia" panose="02040502050405020303" pitchFamily="18" charset="0"/>
              </a:rPr>
              <a:t>dokonav</a:t>
            </a:r>
            <a:r>
              <a:rPr lang="sk-SK" dirty="0">
                <a:solidFill>
                  <a:srgbClr val="000000"/>
                </a:solidFill>
                <a:latin typeface="georgia" panose="02040502050405020303" pitchFamily="18" charset="0"/>
              </a:rPr>
              <a:t>ý</a:t>
            </a:r>
            <a:r>
              <a:rPr lang="en-US" dirty="0">
                <a:solidFill>
                  <a:srgbClr val="000000"/>
                </a:solidFill>
                <a:latin typeface="georgia" panose="02040502050405020303" pitchFamily="18" charset="0"/>
              </a:rPr>
              <a:t>, </a:t>
            </a:r>
            <a:r>
              <a:rPr lang="en-US" dirty="0" err="1">
                <a:solidFill>
                  <a:srgbClr val="000000"/>
                </a:solidFill>
                <a:latin typeface="georgia" panose="02040502050405020303" pitchFamily="18" charset="0"/>
              </a:rPr>
              <a:t>nazna</a:t>
            </a:r>
            <a:r>
              <a:rPr lang="sk-SK" dirty="0">
                <a:solidFill>
                  <a:srgbClr val="000000"/>
                </a:solidFill>
                <a:latin typeface="georgia" panose="02040502050405020303" pitchFamily="18" charset="0"/>
              </a:rPr>
              <a:t>č</a:t>
            </a:r>
            <a:r>
              <a:rPr lang="en-US" dirty="0" err="1">
                <a:solidFill>
                  <a:srgbClr val="000000"/>
                </a:solidFill>
                <a:latin typeface="georgia" panose="02040502050405020303" pitchFamily="18" charset="0"/>
              </a:rPr>
              <a:t>uje</a:t>
            </a:r>
            <a:r>
              <a:rPr lang="en-US" dirty="0">
                <a:solidFill>
                  <a:srgbClr val="000000"/>
                </a:solidFill>
                <a:latin typeface="georgia" panose="02040502050405020303" pitchFamily="18" charset="0"/>
              </a:rPr>
              <a:t> </a:t>
            </a:r>
            <a:r>
              <a:rPr lang="sk-SK" dirty="0">
                <a:solidFill>
                  <a:srgbClr val="000000"/>
                </a:solidFill>
                <a:latin typeface="georgia" panose="02040502050405020303" pitchFamily="18" charset="0"/>
              </a:rPr>
              <a:t>ž</a:t>
            </a:r>
            <a:r>
              <a:rPr lang="en-US" dirty="0">
                <a:solidFill>
                  <a:srgbClr val="000000"/>
                </a:solidFill>
                <a:latin typeface="georgia" panose="02040502050405020303" pitchFamily="18" charset="0"/>
              </a:rPr>
              <a:t>e </a:t>
            </a:r>
            <a:r>
              <a:rPr lang="sk-SK" dirty="0">
                <a:solidFill>
                  <a:srgbClr val="000000"/>
                </a:solidFill>
                <a:latin typeface="georgia" panose="02040502050405020303" pitchFamily="18" charset="0"/>
              </a:rPr>
              <a:t>č</a:t>
            </a:r>
            <a:r>
              <a:rPr lang="en-US" dirty="0" err="1">
                <a:solidFill>
                  <a:srgbClr val="000000"/>
                </a:solidFill>
                <a:latin typeface="georgia" panose="02040502050405020303" pitchFamily="18" charset="0"/>
              </a:rPr>
              <a:t>innos</a:t>
            </a:r>
            <a:r>
              <a:rPr lang="sk-SK" dirty="0">
                <a:solidFill>
                  <a:srgbClr val="000000"/>
                </a:solidFill>
                <a:latin typeface="georgia" panose="02040502050405020303" pitchFamily="18" charset="0"/>
              </a:rPr>
              <a:t>ť</a:t>
            </a:r>
            <a:r>
              <a:rPr lang="en-US" dirty="0">
                <a:solidFill>
                  <a:srgbClr val="000000"/>
                </a:solidFill>
                <a:latin typeface="georgia" panose="02040502050405020303" pitchFamily="18" charset="0"/>
              </a:rPr>
              <a:t> </a:t>
            </a:r>
            <a:r>
              <a:rPr lang="en-US" dirty="0" err="1">
                <a:solidFill>
                  <a:srgbClr val="000000"/>
                </a:solidFill>
                <a:latin typeface="georgia" panose="02040502050405020303" pitchFamily="18" charset="0"/>
              </a:rPr>
              <a:t>prebieha</a:t>
            </a:r>
            <a:r>
              <a:rPr lang="en-US" dirty="0">
                <a:solidFill>
                  <a:srgbClr val="000000"/>
                </a:solidFill>
                <a:latin typeface="georgia" panose="02040502050405020303" pitchFamily="18" charset="0"/>
              </a:rPr>
              <a:t> </a:t>
            </a:r>
            <a:r>
              <a:rPr lang="en-US" dirty="0" err="1">
                <a:solidFill>
                  <a:srgbClr val="000000"/>
                </a:solidFill>
                <a:latin typeface="georgia" panose="02040502050405020303" pitchFamily="18" charset="0"/>
              </a:rPr>
              <a:t>jednor</a:t>
            </a:r>
            <a:r>
              <a:rPr lang="sk-SK" dirty="0">
                <a:solidFill>
                  <a:srgbClr val="000000"/>
                </a:solidFill>
                <a:latin typeface="georgia" panose="02040502050405020303" pitchFamily="18" charset="0"/>
              </a:rPr>
              <a:t>á</a:t>
            </a:r>
            <a:r>
              <a:rPr lang="en-US" dirty="0" err="1">
                <a:solidFill>
                  <a:srgbClr val="000000"/>
                </a:solidFill>
                <a:latin typeface="georgia" panose="02040502050405020303" pitchFamily="18" charset="0"/>
              </a:rPr>
              <a:t>zovo</a:t>
            </a:r>
            <a:r>
              <a:rPr lang="en-US" dirty="0">
                <a:solidFill>
                  <a:srgbClr val="000000"/>
                </a:solidFill>
                <a:latin typeface="georgia" panose="02040502050405020303" pitchFamily="18" charset="0"/>
              </a:rPr>
              <a:t>, v </a:t>
            </a:r>
            <a:r>
              <a:rPr lang="en-US" dirty="0" err="1">
                <a:solidFill>
                  <a:srgbClr val="000000"/>
                </a:solidFill>
                <a:latin typeface="georgia" panose="02040502050405020303" pitchFamily="18" charset="0"/>
              </a:rPr>
              <a:t>kr</a:t>
            </a:r>
            <a:r>
              <a:rPr lang="sk-SK" dirty="0">
                <a:solidFill>
                  <a:srgbClr val="000000"/>
                </a:solidFill>
                <a:latin typeface="georgia" panose="02040502050405020303" pitchFamily="18" charset="0"/>
              </a:rPr>
              <a:t>á</a:t>
            </a:r>
            <a:r>
              <a:rPr lang="en-US" dirty="0" err="1">
                <a:solidFill>
                  <a:srgbClr val="000000"/>
                </a:solidFill>
                <a:latin typeface="georgia" panose="02040502050405020303" pitchFamily="18" charset="0"/>
              </a:rPr>
              <a:t>tkom</a:t>
            </a:r>
            <a:r>
              <a:rPr lang="en-US" dirty="0">
                <a:solidFill>
                  <a:srgbClr val="000000"/>
                </a:solidFill>
                <a:latin typeface="georgia" panose="02040502050405020303" pitchFamily="18" charset="0"/>
              </a:rPr>
              <a:t> </a:t>
            </a:r>
            <a:r>
              <a:rPr lang="sk-SK" dirty="0">
                <a:solidFill>
                  <a:srgbClr val="000000"/>
                </a:solidFill>
                <a:latin typeface="georgia" panose="02040502050405020303" pitchFamily="18" charset="0"/>
              </a:rPr>
              <a:t>č</a:t>
            </a:r>
            <a:r>
              <a:rPr lang="en-US" dirty="0" err="1">
                <a:solidFill>
                  <a:srgbClr val="000000"/>
                </a:solidFill>
                <a:latin typeface="georgia" panose="02040502050405020303" pitchFamily="18" charset="0"/>
              </a:rPr>
              <a:t>asovom</a:t>
            </a:r>
            <a:r>
              <a:rPr lang="en-US" dirty="0">
                <a:solidFill>
                  <a:srgbClr val="000000"/>
                </a:solidFill>
                <a:latin typeface="georgia" panose="02040502050405020303" pitchFamily="18" charset="0"/>
              </a:rPr>
              <a:t> </a:t>
            </a:r>
            <a:r>
              <a:rPr lang="sk-SK" dirty="0">
                <a:solidFill>
                  <a:srgbClr val="000000"/>
                </a:solidFill>
                <a:latin typeface="georgia" panose="02040502050405020303" pitchFamily="18" charset="0"/>
              </a:rPr>
              <a:t>ú</a:t>
            </a:r>
            <a:r>
              <a:rPr lang="en-US" dirty="0" err="1">
                <a:solidFill>
                  <a:srgbClr val="000000"/>
                </a:solidFill>
                <a:latin typeface="georgia" panose="02040502050405020303" pitchFamily="18" charset="0"/>
              </a:rPr>
              <a:t>seku</a:t>
            </a:r>
            <a:r>
              <a:rPr lang="en-US" dirty="0">
                <a:solidFill>
                  <a:srgbClr val="000000"/>
                </a:solidFill>
                <a:latin typeface="georgia" panose="02040502050405020303" pitchFamily="18" charset="0"/>
              </a:rPr>
              <a:t>, </a:t>
            </a:r>
          </a:p>
          <a:p>
            <a:pPr marL="0" indent="0">
              <a:buNone/>
            </a:pPr>
            <a:r>
              <a:rPr lang="en-US" dirty="0" err="1">
                <a:solidFill>
                  <a:srgbClr val="000000"/>
                </a:solidFill>
                <a:latin typeface="georgia" panose="02040502050405020303" pitchFamily="18" charset="0"/>
              </a:rPr>
              <a:t>Jednoslabi</a:t>
            </a:r>
            <a:r>
              <a:rPr lang="sk-SK" dirty="0">
                <a:solidFill>
                  <a:srgbClr val="000000"/>
                </a:solidFill>
                <a:latin typeface="georgia" panose="02040502050405020303" pitchFamily="18" charset="0"/>
              </a:rPr>
              <a:t>č</a:t>
            </a:r>
            <a:r>
              <a:rPr lang="en-US" dirty="0">
                <a:solidFill>
                  <a:srgbClr val="000000"/>
                </a:solidFill>
                <a:latin typeface="georgia" panose="02040502050405020303" pitchFamily="18" charset="0"/>
              </a:rPr>
              <a:t>n</a:t>
            </a:r>
            <a:r>
              <a:rPr lang="sk-SK" dirty="0">
                <a:solidFill>
                  <a:srgbClr val="000000"/>
                </a:solidFill>
                <a:latin typeface="georgia" panose="02040502050405020303" pitchFamily="18" charset="0"/>
              </a:rPr>
              <a:t>é</a:t>
            </a:r>
            <a:r>
              <a:rPr lang="en-US" dirty="0">
                <a:solidFill>
                  <a:srgbClr val="000000"/>
                </a:solidFill>
                <a:latin typeface="georgia" panose="02040502050405020303" pitchFamily="18" charset="0"/>
              </a:rPr>
              <a:t> </a:t>
            </a:r>
            <a:r>
              <a:rPr lang="en-US" dirty="0" err="1">
                <a:solidFill>
                  <a:srgbClr val="000000"/>
                </a:solidFill>
                <a:latin typeface="georgia" panose="02040502050405020303" pitchFamily="18" charset="0"/>
              </a:rPr>
              <a:t>sloves</a:t>
            </a:r>
            <a:r>
              <a:rPr lang="sk-SK" dirty="0">
                <a:solidFill>
                  <a:srgbClr val="000000"/>
                </a:solidFill>
                <a:latin typeface="georgia" panose="02040502050405020303" pitchFamily="18" charset="0"/>
              </a:rPr>
              <a:t>á</a:t>
            </a:r>
            <a:r>
              <a:rPr lang="en-US" dirty="0">
                <a:solidFill>
                  <a:srgbClr val="000000"/>
                </a:solidFill>
                <a:latin typeface="georgia" panose="02040502050405020303" pitchFamily="18" charset="0"/>
              </a:rPr>
              <a:t> AA </a:t>
            </a:r>
            <a:r>
              <a:rPr lang="zh-CN" altLang="en-US" dirty="0">
                <a:solidFill>
                  <a:srgbClr val="000000"/>
                </a:solidFill>
                <a:latin typeface="georgia" panose="02040502050405020303" pitchFamily="18" charset="0"/>
              </a:rPr>
              <a:t>问问， 问一问</a:t>
            </a:r>
            <a:endParaRPr lang="en-US" altLang="zh-CN" dirty="0">
              <a:solidFill>
                <a:srgbClr val="000000"/>
              </a:solidFill>
              <a:latin typeface="georgia" panose="02040502050405020303" pitchFamily="18" charset="0"/>
            </a:endParaRPr>
          </a:p>
          <a:p>
            <a:pPr marL="0" indent="0">
              <a:buNone/>
            </a:pPr>
            <a:r>
              <a:rPr lang="en-US" dirty="0" err="1">
                <a:solidFill>
                  <a:srgbClr val="000000"/>
                </a:solidFill>
                <a:latin typeface="georgia" panose="02040502050405020303" pitchFamily="18" charset="0"/>
              </a:rPr>
              <a:t>Dvojslabi</a:t>
            </a:r>
            <a:r>
              <a:rPr lang="sk-SK" dirty="0">
                <a:solidFill>
                  <a:srgbClr val="000000"/>
                </a:solidFill>
                <a:latin typeface="georgia" panose="02040502050405020303" pitchFamily="18" charset="0"/>
              </a:rPr>
              <a:t>č</a:t>
            </a:r>
            <a:r>
              <a:rPr lang="en-US" dirty="0">
                <a:solidFill>
                  <a:srgbClr val="000000"/>
                </a:solidFill>
                <a:latin typeface="georgia" panose="02040502050405020303" pitchFamily="18" charset="0"/>
              </a:rPr>
              <a:t>n</a:t>
            </a:r>
            <a:r>
              <a:rPr lang="sk-SK" dirty="0">
                <a:solidFill>
                  <a:srgbClr val="000000"/>
                </a:solidFill>
                <a:latin typeface="georgia" panose="02040502050405020303" pitchFamily="18" charset="0"/>
              </a:rPr>
              <a:t>é</a:t>
            </a:r>
            <a:r>
              <a:rPr lang="en-US" dirty="0">
                <a:solidFill>
                  <a:srgbClr val="000000"/>
                </a:solidFill>
                <a:latin typeface="georgia" panose="02040502050405020303" pitchFamily="18" charset="0"/>
              </a:rPr>
              <a:t> ABAB </a:t>
            </a:r>
            <a:r>
              <a:rPr lang="zh-CN" altLang="en-US" dirty="0">
                <a:solidFill>
                  <a:srgbClr val="000000"/>
                </a:solidFill>
                <a:latin typeface="georgia" panose="02040502050405020303" pitchFamily="18" charset="0"/>
              </a:rPr>
              <a:t>打扫打扫</a:t>
            </a:r>
            <a:endParaRPr lang="en-US" altLang="zh-CN" dirty="0">
              <a:solidFill>
                <a:srgbClr val="000000"/>
              </a:solidFill>
              <a:latin typeface="georgia" panose="02040502050405020303" pitchFamily="18" charset="0"/>
            </a:endParaRPr>
          </a:p>
          <a:p>
            <a:pPr marL="0" indent="0">
              <a:buNone/>
            </a:pPr>
            <a:r>
              <a:rPr lang="en-US" dirty="0" err="1">
                <a:solidFill>
                  <a:srgbClr val="000000"/>
                </a:solidFill>
                <a:latin typeface="georgia" panose="02040502050405020303" pitchFamily="18" charset="0"/>
              </a:rPr>
              <a:t>Objektov</a:t>
            </a:r>
            <a:r>
              <a:rPr lang="sk-SK" dirty="0">
                <a:solidFill>
                  <a:srgbClr val="000000"/>
                </a:solidFill>
                <a:latin typeface="georgia" panose="02040502050405020303" pitchFamily="18" charset="0"/>
              </a:rPr>
              <a:t>é</a:t>
            </a:r>
            <a:r>
              <a:rPr lang="en-US" dirty="0">
                <a:solidFill>
                  <a:srgbClr val="000000"/>
                </a:solidFill>
                <a:latin typeface="georgia" panose="02040502050405020303" pitchFamily="18" charset="0"/>
              </a:rPr>
              <a:t> </a:t>
            </a:r>
            <a:r>
              <a:rPr lang="en-US" dirty="0" err="1">
                <a:solidFill>
                  <a:srgbClr val="000000"/>
                </a:solidFill>
                <a:latin typeface="georgia" panose="02040502050405020303" pitchFamily="18" charset="0"/>
              </a:rPr>
              <a:t>sloves</a:t>
            </a:r>
            <a:r>
              <a:rPr lang="sk-SK" dirty="0">
                <a:solidFill>
                  <a:srgbClr val="000000"/>
                </a:solidFill>
                <a:latin typeface="georgia" panose="02040502050405020303" pitchFamily="18" charset="0"/>
              </a:rPr>
              <a:t>á</a:t>
            </a:r>
            <a:r>
              <a:rPr lang="en-US" dirty="0">
                <a:solidFill>
                  <a:srgbClr val="000000"/>
                </a:solidFill>
                <a:latin typeface="georgia" panose="02040502050405020303" pitchFamily="18" charset="0"/>
              </a:rPr>
              <a:t> AAB </a:t>
            </a:r>
            <a:r>
              <a:rPr lang="zh-CN" altLang="en-US" dirty="0">
                <a:solidFill>
                  <a:srgbClr val="000000"/>
                </a:solidFill>
                <a:latin typeface="georgia" panose="02040502050405020303" pitchFamily="18" charset="0"/>
              </a:rPr>
              <a:t>吃吃饭，见见面</a:t>
            </a:r>
            <a:endParaRPr lang="en-US" altLang="zh-CN" dirty="0">
              <a:solidFill>
                <a:srgbClr val="000000"/>
              </a:solidFill>
              <a:latin typeface="georgia" panose="02040502050405020303" pitchFamily="18" charset="0"/>
            </a:endParaRPr>
          </a:p>
          <a:p>
            <a:pPr marL="0" indent="0">
              <a:buNone/>
            </a:pPr>
            <a:r>
              <a:rPr lang="zh-CN" altLang="en-US" dirty="0">
                <a:solidFill>
                  <a:srgbClr val="000000"/>
                </a:solidFill>
                <a:latin typeface="georgia" panose="02040502050405020303" pitchFamily="18" charset="0"/>
              </a:rPr>
              <a:t>了 我看了看足球比赛</a:t>
            </a:r>
            <a:endParaRPr lang="en-US" dirty="0"/>
          </a:p>
        </p:txBody>
      </p:sp>
    </p:spTree>
    <p:extLst>
      <p:ext uri="{BB962C8B-B14F-4D97-AF65-F5344CB8AC3E}">
        <p14:creationId xmlns:p14="http://schemas.microsoft.com/office/powerpoint/2010/main" val="1018381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9471-3E73-4DEF-8AA1-04E4F55FB22B}"/>
              </a:ext>
            </a:extLst>
          </p:cNvPr>
          <p:cNvSpPr>
            <a:spLocks noGrp="1"/>
          </p:cNvSpPr>
          <p:nvPr>
            <p:ph type="title"/>
          </p:nvPr>
        </p:nvSpPr>
        <p:spPr/>
        <p:txBody>
          <a:bodyPr>
            <a:normAutofit/>
          </a:bodyPr>
          <a:lstStyle/>
          <a:p>
            <a:r>
              <a:rPr lang="en-US" dirty="0" err="1"/>
              <a:t>Pomocn</a:t>
            </a:r>
            <a:r>
              <a:rPr lang="sk-SK" dirty="0"/>
              <a:t>é</a:t>
            </a:r>
            <a:r>
              <a:rPr lang="en-US" dirty="0"/>
              <a:t> </a:t>
            </a:r>
            <a:r>
              <a:rPr lang="en-US" dirty="0" err="1"/>
              <a:t>slov</a:t>
            </a:r>
            <a:r>
              <a:rPr lang="sk-SK" dirty="0"/>
              <a:t>á</a:t>
            </a:r>
            <a:br>
              <a:rPr lang="en-US" dirty="0"/>
            </a:br>
            <a:endParaRPr lang="en-US" dirty="0"/>
          </a:p>
        </p:txBody>
      </p:sp>
      <p:sp>
        <p:nvSpPr>
          <p:cNvPr id="3" name="Content Placeholder 2">
            <a:extLst>
              <a:ext uri="{FF2B5EF4-FFF2-40B4-BE49-F238E27FC236}">
                <a16:creationId xmlns:a16="http://schemas.microsoft.com/office/drawing/2014/main" id="{5E448E41-D6E0-41B5-9BC0-AA4EE32013E9}"/>
              </a:ext>
            </a:extLst>
          </p:cNvPr>
          <p:cNvSpPr>
            <a:spLocks noGrp="1"/>
          </p:cNvSpPr>
          <p:nvPr>
            <p:ph idx="1"/>
          </p:nvPr>
        </p:nvSpPr>
        <p:spPr/>
        <p:txBody>
          <a:bodyPr/>
          <a:lstStyle/>
          <a:p>
            <a:pPr marL="0" indent="0">
              <a:buNone/>
            </a:pPr>
            <a:r>
              <a:rPr lang="en-US" altLang="zh-CN" dirty="0" err="1">
                <a:solidFill>
                  <a:srgbClr val="000000"/>
                </a:solidFill>
                <a:latin typeface="georgia" panose="02040502050405020303" pitchFamily="18" charset="0"/>
              </a:rPr>
              <a:t>Gramatick</a:t>
            </a:r>
            <a:r>
              <a:rPr lang="sk-SK" altLang="zh-CN" dirty="0">
                <a:solidFill>
                  <a:srgbClr val="000000"/>
                </a:solidFill>
                <a:latin typeface="georgia" panose="02040502050405020303" pitchFamily="18" charset="0"/>
              </a:rPr>
              <a:t>é</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ukazatele</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nemaj</a:t>
            </a:r>
            <a:r>
              <a:rPr lang="sk-SK" altLang="zh-CN" dirty="0">
                <a:solidFill>
                  <a:srgbClr val="000000"/>
                </a:solidFill>
                <a:latin typeface="georgia" panose="02040502050405020303" pitchFamily="18" charset="0"/>
              </a:rPr>
              <a:t>ú</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lexik</a:t>
            </a:r>
            <a:r>
              <a:rPr lang="sk-SK" altLang="zh-CN" dirty="0">
                <a:solidFill>
                  <a:srgbClr val="000000"/>
                </a:solidFill>
                <a:latin typeface="georgia" panose="02040502050405020303" pitchFamily="18" charset="0"/>
              </a:rPr>
              <a:t>á</a:t>
            </a:r>
            <a:r>
              <a:rPr lang="en-US" altLang="zh-CN" dirty="0" err="1">
                <a:solidFill>
                  <a:srgbClr val="000000"/>
                </a:solidFill>
                <a:latin typeface="georgia" panose="02040502050405020303" pitchFamily="18" charset="0"/>
              </a:rPr>
              <a:t>lny</a:t>
            </a:r>
            <a:r>
              <a:rPr lang="en-US" altLang="zh-CN" dirty="0">
                <a:solidFill>
                  <a:srgbClr val="000000"/>
                </a:solidFill>
                <a:latin typeface="georgia" panose="02040502050405020303" pitchFamily="18" charset="0"/>
              </a:rPr>
              <a:t> v</a:t>
            </a:r>
            <a:r>
              <a:rPr lang="sk-SK" altLang="zh-CN" dirty="0">
                <a:solidFill>
                  <a:srgbClr val="000000"/>
                </a:solidFill>
                <a:latin typeface="georgia" panose="02040502050405020303" pitchFamily="18" charset="0"/>
              </a:rPr>
              <a:t>ý</a:t>
            </a:r>
            <a:r>
              <a:rPr lang="en-US" altLang="zh-CN" dirty="0" err="1">
                <a:solidFill>
                  <a:srgbClr val="000000"/>
                </a:solidFill>
                <a:latin typeface="georgia" panose="02040502050405020303" pitchFamily="18" charset="0"/>
              </a:rPr>
              <a:t>znam</a:t>
            </a:r>
            <a:r>
              <a:rPr lang="en-US" altLang="zh-CN" dirty="0">
                <a:solidFill>
                  <a:srgbClr val="000000"/>
                </a:solidFill>
                <a:latin typeface="georgia" panose="02040502050405020303" pitchFamily="18" charset="0"/>
              </a:rPr>
              <a:t> a do </a:t>
            </a:r>
            <a:r>
              <a:rPr lang="sk-SK" altLang="zh-CN" dirty="0">
                <a:solidFill>
                  <a:srgbClr val="000000"/>
                </a:solidFill>
                <a:latin typeface="georgia" panose="02040502050405020303" pitchFamily="18" charset="0"/>
              </a:rPr>
              <a:t>č</a:t>
            </a:r>
            <a:r>
              <a:rPr lang="en-US" altLang="zh-CN" dirty="0">
                <a:solidFill>
                  <a:srgbClr val="000000"/>
                </a:solidFill>
                <a:latin typeface="georgia" panose="02040502050405020303" pitchFamily="18" charset="0"/>
              </a:rPr>
              <a:t>e</a:t>
            </a:r>
            <a:r>
              <a:rPr lang="sk-SK" altLang="zh-CN" dirty="0">
                <a:solidFill>
                  <a:srgbClr val="000000"/>
                </a:solidFill>
                <a:latin typeface="georgia" panose="02040502050405020303" pitchFamily="18" charset="0"/>
              </a:rPr>
              <a:t>š</a:t>
            </a:r>
            <a:r>
              <a:rPr lang="en-US" altLang="zh-CN" dirty="0">
                <a:solidFill>
                  <a:srgbClr val="000000"/>
                </a:solidFill>
                <a:latin typeface="georgia" panose="02040502050405020303" pitchFamily="18" charset="0"/>
              </a:rPr>
              <a:t>tiny </a:t>
            </a:r>
            <a:r>
              <a:rPr lang="en-US" altLang="zh-CN" dirty="0" err="1">
                <a:solidFill>
                  <a:srgbClr val="000000"/>
                </a:solidFill>
                <a:latin typeface="georgia" panose="02040502050405020303" pitchFamily="18" charset="0"/>
              </a:rPr>
              <a:t>sa</a:t>
            </a:r>
            <a:r>
              <a:rPr lang="en-US" altLang="zh-CN" dirty="0">
                <a:solidFill>
                  <a:srgbClr val="000000"/>
                </a:solidFill>
                <a:latin typeface="georgia" panose="02040502050405020303" pitchFamily="18" charset="0"/>
              </a:rPr>
              <a:t> </a:t>
            </a:r>
            <a:r>
              <a:rPr lang="sk-SK" altLang="zh-CN" dirty="0">
                <a:solidFill>
                  <a:srgbClr val="000000"/>
                </a:solidFill>
                <a:latin typeface="georgia" panose="02040502050405020303" pitchFamily="18" charset="0"/>
              </a:rPr>
              <a:t>sami o sebe </a:t>
            </a:r>
            <a:r>
              <a:rPr lang="en-US" altLang="zh-CN" dirty="0" err="1">
                <a:solidFill>
                  <a:srgbClr val="000000"/>
                </a:solidFill>
                <a:latin typeface="georgia" panose="02040502050405020303" pitchFamily="18" charset="0"/>
              </a:rPr>
              <a:t>neprekladaj</a:t>
            </a:r>
            <a:r>
              <a:rPr lang="sk-SK" altLang="zh-CN" dirty="0">
                <a:solidFill>
                  <a:srgbClr val="000000"/>
                </a:solidFill>
                <a:latin typeface="georgia" panose="02040502050405020303" pitchFamily="18" charset="0"/>
              </a:rPr>
              <a:t>ú</a:t>
            </a:r>
            <a:endParaRPr lang="en-US" altLang="zh-CN" dirty="0">
              <a:solidFill>
                <a:srgbClr val="000000"/>
              </a:solidFill>
              <a:latin typeface="georgia" panose="02040502050405020303" pitchFamily="18" charset="0"/>
            </a:endParaRPr>
          </a:p>
          <a:p>
            <a:pPr marL="0" indent="0">
              <a:buNone/>
            </a:pPr>
            <a:r>
              <a:rPr lang="sk-SK" altLang="zh-CN" dirty="0">
                <a:solidFill>
                  <a:srgbClr val="000000"/>
                </a:solidFill>
                <a:latin typeface="georgia" panose="02040502050405020303" pitchFamily="18" charset="0"/>
              </a:rPr>
              <a:t>Š</a:t>
            </a:r>
            <a:r>
              <a:rPr lang="en-US" altLang="zh-CN" dirty="0" err="1">
                <a:solidFill>
                  <a:srgbClr val="000000"/>
                </a:solidFill>
                <a:latin typeface="georgia" panose="02040502050405020303" pitchFamily="18" charset="0"/>
              </a:rPr>
              <a:t>truktur</a:t>
            </a:r>
            <a:r>
              <a:rPr lang="sk-SK" altLang="zh-CN" dirty="0">
                <a:solidFill>
                  <a:srgbClr val="000000"/>
                </a:solidFill>
                <a:latin typeface="georgia" panose="02040502050405020303" pitchFamily="18" charset="0"/>
              </a:rPr>
              <a:t>á</a:t>
            </a:r>
            <a:r>
              <a:rPr lang="en-US" altLang="zh-CN" dirty="0" err="1">
                <a:solidFill>
                  <a:srgbClr val="000000"/>
                </a:solidFill>
                <a:latin typeface="georgia" panose="02040502050405020303" pitchFamily="18" charset="0"/>
              </a:rPr>
              <a:t>lne</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ukazatele</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vido</a:t>
            </a:r>
            <a:r>
              <a:rPr lang="sk-SK" altLang="zh-CN" dirty="0">
                <a:solidFill>
                  <a:srgbClr val="000000"/>
                </a:solidFill>
                <a:latin typeface="georgia" panose="02040502050405020303" pitchFamily="18" charset="0"/>
              </a:rPr>
              <a:t>č</a:t>
            </a:r>
            <a:r>
              <a:rPr lang="en-US" altLang="zh-CN" dirty="0" err="1">
                <a:solidFill>
                  <a:srgbClr val="000000"/>
                </a:solidFill>
                <a:latin typeface="georgia" panose="02040502050405020303" pitchFamily="18" charset="0"/>
              </a:rPr>
              <a:t>asov</a:t>
            </a:r>
            <a:r>
              <a:rPr lang="sk-SK" altLang="zh-CN" dirty="0">
                <a:solidFill>
                  <a:srgbClr val="000000"/>
                </a:solidFill>
                <a:latin typeface="georgia" panose="02040502050405020303" pitchFamily="18" charset="0"/>
              </a:rPr>
              <a:t>é</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slovesn</a:t>
            </a:r>
            <a:r>
              <a:rPr lang="sk-SK" altLang="zh-CN" dirty="0">
                <a:solidFill>
                  <a:srgbClr val="000000"/>
                </a:solidFill>
                <a:latin typeface="georgia" panose="02040502050405020303" pitchFamily="18" charset="0"/>
              </a:rPr>
              <a:t>é</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ukazatele</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vetn</a:t>
            </a:r>
            <a:r>
              <a:rPr lang="sk-SK" altLang="zh-CN" dirty="0">
                <a:solidFill>
                  <a:srgbClr val="000000"/>
                </a:solidFill>
                <a:latin typeface="georgia" panose="02040502050405020303" pitchFamily="18" charset="0"/>
              </a:rPr>
              <a:t>é</a:t>
            </a:r>
            <a:r>
              <a:rPr lang="en-US" altLang="zh-CN" dirty="0">
                <a:solidFill>
                  <a:srgbClr val="000000"/>
                </a:solidFill>
                <a:latin typeface="georgia" panose="02040502050405020303" pitchFamily="18" charset="0"/>
              </a:rPr>
              <a:t> </a:t>
            </a:r>
            <a:r>
              <a:rPr lang="sk-SK" altLang="zh-CN" dirty="0">
                <a:solidFill>
                  <a:srgbClr val="000000"/>
                </a:solidFill>
                <a:latin typeface="georgia" panose="02040502050405020303" pitchFamily="18" charset="0"/>
              </a:rPr>
              <a:t>č</a:t>
            </a:r>
            <a:r>
              <a:rPr lang="en-US" altLang="zh-CN" dirty="0" err="1">
                <a:solidFill>
                  <a:srgbClr val="000000"/>
                </a:solidFill>
                <a:latin typeface="georgia" panose="02040502050405020303" pitchFamily="18" charset="0"/>
              </a:rPr>
              <a:t>astice</a:t>
            </a:r>
            <a:endParaRPr lang="en-US" altLang="zh-CN" dirty="0">
              <a:solidFill>
                <a:srgbClr val="000000"/>
              </a:solidFill>
              <a:latin typeface="georgia" panose="02040502050405020303" pitchFamily="18" charset="0"/>
            </a:endParaRPr>
          </a:p>
          <a:p>
            <a:pPr>
              <a:buFontTx/>
              <a:buChar char="-"/>
            </a:pPr>
            <a:endParaRPr lang="en-US" altLang="zh-CN" dirty="0">
              <a:solidFill>
                <a:srgbClr val="000000"/>
              </a:solidFill>
              <a:latin typeface="georgia" panose="02040502050405020303" pitchFamily="18" charset="0"/>
            </a:endParaRPr>
          </a:p>
        </p:txBody>
      </p:sp>
    </p:spTree>
    <p:extLst>
      <p:ext uri="{BB962C8B-B14F-4D97-AF65-F5344CB8AC3E}">
        <p14:creationId xmlns:p14="http://schemas.microsoft.com/office/powerpoint/2010/main" val="2332889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6F81F-7631-41F7-891B-25AF41088545}"/>
              </a:ext>
            </a:extLst>
          </p:cNvPr>
          <p:cNvSpPr>
            <a:spLocks noGrp="1"/>
          </p:cNvSpPr>
          <p:nvPr>
            <p:ph type="title"/>
          </p:nvPr>
        </p:nvSpPr>
        <p:spPr>
          <a:xfrm>
            <a:off x="677334" y="609600"/>
            <a:ext cx="8596668" cy="715861"/>
          </a:xfrm>
        </p:spPr>
        <p:txBody>
          <a:bodyPr>
            <a:normAutofit fontScale="90000"/>
          </a:bodyPr>
          <a:lstStyle/>
          <a:p>
            <a:pPr algn="l"/>
            <a:r>
              <a:rPr lang="sk-SK" altLang="zh-CN" dirty="0">
                <a:solidFill>
                  <a:srgbClr val="000000"/>
                </a:solidFill>
                <a:latin typeface="georgia" panose="02040502050405020303" pitchFamily="18" charset="0"/>
              </a:rPr>
              <a:t>Š</a:t>
            </a:r>
            <a:r>
              <a:rPr lang="en-US" altLang="zh-CN" b="0" i="0" dirty="0" err="1">
                <a:solidFill>
                  <a:srgbClr val="000000"/>
                </a:solidFill>
                <a:effectLst/>
                <a:latin typeface="georgia" panose="02040502050405020303" pitchFamily="18" charset="0"/>
              </a:rPr>
              <a:t>truktur</a:t>
            </a:r>
            <a:r>
              <a:rPr lang="sk-SK" altLang="zh-CN" b="0" i="0" dirty="0">
                <a:solidFill>
                  <a:srgbClr val="000000"/>
                </a:solidFill>
                <a:effectLst/>
                <a:latin typeface="georgia" panose="02040502050405020303" pitchFamily="18" charset="0"/>
              </a:rPr>
              <a:t>é</a:t>
            </a:r>
            <a:r>
              <a:rPr lang="en-US" altLang="zh-CN" b="0" i="0" dirty="0" err="1">
                <a:solidFill>
                  <a:srgbClr val="000000"/>
                </a:solidFill>
                <a:effectLst/>
                <a:latin typeface="georgia" panose="02040502050405020303" pitchFamily="18" charset="0"/>
              </a:rPr>
              <a:t>lne</a:t>
            </a:r>
            <a:r>
              <a:rPr lang="en-US" altLang="zh-CN" b="0" i="0" dirty="0">
                <a:solidFill>
                  <a:srgbClr val="000000"/>
                </a:solidFill>
                <a:effectLst/>
                <a:latin typeface="georgia" panose="02040502050405020303" pitchFamily="18" charset="0"/>
              </a:rPr>
              <a:t> </a:t>
            </a:r>
            <a:r>
              <a:rPr lang="en-US" altLang="zh-CN" b="0" i="0" dirty="0" err="1">
                <a:solidFill>
                  <a:srgbClr val="000000"/>
                </a:solidFill>
                <a:effectLst/>
                <a:latin typeface="georgia" panose="02040502050405020303" pitchFamily="18" charset="0"/>
              </a:rPr>
              <a:t>ukazatele</a:t>
            </a:r>
            <a:br>
              <a:rPr lang="en-US" altLang="zh-CN" b="0" i="0" dirty="0">
                <a:solidFill>
                  <a:srgbClr val="000000"/>
                </a:solidFill>
                <a:effectLst/>
                <a:latin typeface="georgia" panose="02040502050405020303" pitchFamily="18" charset="0"/>
              </a:rPr>
            </a:br>
            <a:endParaRPr lang="zh-CN" altLang="en-US" b="0" i="0" dirty="0">
              <a:solidFill>
                <a:srgbClr val="373A3C"/>
              </a:solidFill>
              <a:effectLst/>
              <a:latin typeface="-apple-system"/>
            </a:endParaRPr>
          </a:p>
        </p:txBody>
      </p:sp>
      <p:sp>
        <p:nvSpPr>
          <p:cNvPr id="3" name="Content Placeholder 2">
            <a:extLst>
              <a:ext uri="{FF2B5EF4-FFF2-40B4-BE49-F238E27FC236}">
                <a16:creationId xmlns:a16="http://schemas.microsoft.com/office/drawing/2014/main" id="{464D68F1-ED35-4DCA-A374-EFFB37E39B75}"/>
              </a:ext>
            </a:extLst>
          </p:cNvPr>
          <p:cNvSpPr>
            <a:spLocks noGrp="1"/>
          </p:cNvSpPr>
          <p:nvPr>
            <p:ph idx="1"/>
          </p:nvPr>
        </p:nvSpPr>
        <p:spPr>
          <a:xfrm>
            <a:off x="677334" y="1410790"/>
            <a:ext cx="8596668" cy="4685918"/>
          </a:xfrm>
        </p:spPr>
        <p:txBody>
          <a:bodyPr>
            <a:normAutofit fontScale="92500" lnSpcReduction="20000"/>
          </a:bodyPr>
          <a:lstStyle/>
          <a:p>
            <a:pPr marL="0" indent="0">
              <a:buNone/>
            </a:pPr>
            <a:r>
              <a:rPr lang="en-US" altLang="zh-CN" b="0" i="0" dirty="0" err="1">
                <a:solidFill>
                  <a:srgbClr val="000000"/>
                </a:solidFill>
                <a:effectLst/>
                <a:latin typeface="georgia" panose="02040502050405020303" pitchFamily="18" charset="0"/>
              </a:rPr>
              <a:t>Sp</a:t>
            </a:r>
            <a:r>
              <a:rPr lang="sk-SK" altLang="zh-CN" b="0" i="0" dirty="0">
                <a:solidFill>
                  <a:srgbClr val="000000"/>
                </a:solidFill>
                <a:effectLst/>
                <a:latin typeface="georgia" panose="02040502050405020303" pitchFamily="18" charset="0"/>
              </a:rPr>
              <a:t>á</a:t>
            </a:r>
            <a:r>
              <a:rPr lang="en-US" altLang="zh-CN" b="0" i="0" dirty="0" err="1">
                <a:solidFill>
                  <a:srgbClr val="000000"/>
                </a:solidFill>
                <a:effectLst/>
                <a:latin typeface="georgia" panose="02040502050405020303" pitchFamily="18" charset="0"/>
              </a:rPr>
              <a:t>jaj</a:t>
            </a:r>
            <a:r>
              <a:rPr lang="sk-SK" altLang="zh-CN" b="0" i="0" dirty="0">
                <a:solidFill>
                  <a:srgbClr val="000000"/>
                </a:solidFill>
                <a:effectLst/>
                <a:latin typeface="georgia" panose="02040502050405020303" pitchFamily="18" charset="0"/>
              </a:rPr>
              <a:t>ú</a:t>
            </a:r>
            <a:r>
              <a:rPr lang="en-US" altLang="zh-CN" b="0" i="0" dirty="0">
                <a:solidFill>
                  <a:srgbClr val="000000"/>
                </a:solidFill>
                <a:effectLst/>
                <a:latin typeface="georgia" panose="02040502050405020303" pitchFamily="18" charset="0"/>
              </a:rPr>
              <a:t> </a:t>
            </a:r>
            <a:r>
              <a:rPr lang="en-US" altLang="zh-CN" b="0" i="0" dirty="0" err="1">
                <a:solidFill>
                  <a:srgbClr val="000000"/>
                </a:solidFill>
                <a:effectLst/>
                <a:latin typeface="georgia" panose="02040502050405020303" pitchFamily="18" charset="0"/>
              </a:rPr>
              <a:t>slov</a:t>
            </a:r>
            <a:r>
              <a:rPr lang="sk-SK" altLang="zh-CN" b="0" i="0" dirty="0">
                <a:solidFill>
                  <a:srgbClr val="000000"/>
                </a:solidFill>
                <a:effectLst/>
                <a:latin typeface="georgia" panose="02040502050405020303" pitchFamily="18" charset="0"/>
              </a:rPr>
              <a:t>á</a:t>
            </a:r>
            <a:r>
              <a:rPr lang="en-US" altLang="zh-CN" b="0" i="0" dirty="0">
                <a:solidFill>
                  <a:srgbClr val="000000"/>
                </a:solidFill>
                <a:effectLst/>
                <a:latin typeface="georgia" panose="02040502050405020303" pitchFamily="18" charset="0"/>
              </a:rPr>
              <a:t> do </a:t>
            </a:r>
            <a:r>
              <a:rPr lang="en-US" altLang="zh-CN" b="0" i="0" dirty="0" err="1">
                <a:solidFill>
                  <a:srgbClr val="000000"/>
                </a:solidFill>
                <a:effectLst/>
                <a:latin typeface="georgia" panose="02040502050405020303" pitchFamily="18" charset="0"/>
              </a:rPr>
              <a:t>fr</a:t>
            </a:r>
            <a:r>
              <a:rPr lang="sk-SK" altLang="zh-CN" b="0" i="0" dirty="0">
                <a:solidFill>
                  <a:srgbClr val="000000"/>
                </a:solidFill>
                <a:effectLst/>
                <a:latin typeface="georgia" panose="02040502050405020303" pitchFamily="18" charset="0"/>
              </a:rPr>
              <a:t>áz</a:t>
            </a:r>
            <a:endParaRPr lang="en-US" altLang="zh-CN" b="0" i="0" dirty="0">
              <a:solidFill>
                <a:srgbClr val="000000"/>
              </a:solidFill>
              <a:effectLst/>
              <a:latin typeface="georgia" panose="02040502050405020303" pitchFamily="18" charset="0"/>
            </a:endParaRPr>
          </a:p>
          <a:p>
            <a:pPr>
              <a:buFont typeface="Wingdings" panose="05000000000000000000" pitchFamily="2" charset="2"/>
              <a:buChar char="§"/>
            </a:pPr>
            <a:r>
              <a:rPr lang="en-US" altLang="zh-CN" dirty="0" err="1">
                <a:solidFill>
                  <a:srgbClr val="000000"/>
                </a:solidFill>
                <a:latin typeface="georgia" panose="02040502050405020303" pitchFamily="18" charset="0"/>
              </a:rPr>
              <a:t>Pr</a:t>
            </a:r>
            <a:r>
              <a:rPr lang="sk-SK" altLang="zh-CN" dirty="0">
                <a:solidFill>
                  <a:srgbClr val="000000"/>
                </a:solidFill>
                <a:latin typeface="georgia" panose="02040502050405020303" pitchFamily="18" charset="0"/>
              </a:rPr>
              <a:t>í</a:t>
            </a:r>
            <a:r>
              <a:rPr lang="en-US" altLang="zh-CN" dirty="0" err="1">
                <a:solidFill>
                  <a:srgbClr val="000000"/>
                </a:solidFill>
                <a:latin typeface="georgia" panose="02040502050405020303" pitchFamily="18" charset="0"/>
              </a:rPr>
              <a:t>pona</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mno</a:t>
            </a:r>
            <a:r>
              <a:rPr lang="sk-SK" altLang="zh-CN" dirty="0">
                <a:solidFill>
                  <a:srgbClr val="000000"/>
                </a:solidFill>
                <a:latin typeface="georgia" panose="02040502050405020303" pitchFamily="18" charset="0"/>
              </a:rPr>
              <a:t>ž</a:t>
            </a:r>
            <a:r>
              <a:rPr lang="en-US" altLang="zh-CN" dirty="0">
                <a:solidFill>
                  <a:srgbClr val="000000"/>
                </a:solidFill>
                <a:latin typeface="georgia" panose="02040502050405020303" pitchFamily="18" charset="0"/>
              </a:rPr>
              <a:t>n</a:t>
            </a:r>
            <a:r>
              <a:rPr lang="sk-SK" altLang="zh-CN" dirty="0">
                <a:solidFill>
                  <a:srgbClr val="000000"/>
                </a:solidFill>
                <a:latin typeface="georgia" panose="02040502050405020303" pitchFamily="18" charset="0"/>
              </a:rPr>
              <a:t>é</a:t>
            </a:r>
            <a:r>
              <a:rPr lang="en-US" altLang="zh-CN" dirty="0">
                <a:solidFill>
                  <a:srgbClr val="000000"/>
                </a:solidFill>
                <a:latin typeface="georgia" panose="02040502050405020303" pitchFamily="18" charset="0"/>
              </a:rPr>
              <a:t>ho </a:t>
            </a:r>
            <a:r>
              <a:rPr lang="sk-SK" altLang="zh-CN" dirty="0">
                <a:solidFill>
                  <a:srgbClr val="000000"/>
                </a:solidFill>
                <a:latin typeface="georgia" panose="02040502050405020303" pitchFamily="18" charset="0"/>
              </a:rPr>
              <a:t>čí</a:t>
            </a:r>
            <a:r>
              <a:rPr lang="en-US" altLang="zh-CN" dirty="0" err="1">
                <a:solidFill>
                  <a:srgbClr val="000000"/>
                </a:solidFill>
                <a:latin typeface="georgia" panose="02040502050405020303" pitchFamily="18" charset="0"/>
              </a:rPr>
              <a:t>sla</a:t>
            </a:r>
            <a:r>
              <a:rPr lang="en-US" altLang="zh-CN" dirty="0">
                <a:solidFill>
                  <a:srgbClr val="000000"/>
                </a:solidFill>
                <a:latin typeface="georgia" panose="02040502050405020303" pitchFamily="18" charset="0"/>
              </a:rPr>
              <a:t> </a:t>
            </a:r>
            <a:r>
              <a:rPr lang="zh-CN" altLang="en-US" dirty="0">
                <a:solidFill>
                  <a:srgbClr val="000000"/>
                </a:solidFill>
                <a:latin typeface="georgia" panose="02040502050405020303" pitchFamily="18" charset="0"/>
              </a:rPr>
              <a:t>们</a:t>
            </a:r>
            <a:endParaRPr lang="en-US" altLang="zh-CN" dirty="0">
              <a:solidFill>
                <a:srgbClr val="000000"/>
              </a:solidFill>
              <a:latin typeface="georgia" panose="02040502050405020303" pitchFamily="18" charset="0"/>
            </a:endParaRPr>
          </a:p>
          <a:p>
            <a:pPr>
              <a:buFont typeface="Wingdings" panose="05000000000000000000" pitchFamily="2" charset="2"/>
              <a:buChar char="§"/>
            </a:pPr>
            <a:r>
              <a:rPr lang="en-US" altLang="zh-CN" b="0" i="0" dirty="0" err="1">
                <a:solidFill>
                  <a:srgbClr val="000000"/>
                </a:solidFill>
                <a:effectLst/>
                <a:latin typeface="georgia" panose="02040502050405020303" pitchFamily="18" charset="0"/>
              </a:rPr>
              <a:t>Privlast</a:t>
            </a:r>
            <a:r>
              <a:rPr lang="sk-SK" altLang="zh-CN" b="0" i="0" dirty="0">
                <a:solidFill>
                  <a:srgbClr val="000000"/>
                </a:solidFill>
                <a:effectLst/>
                <a:latin typeface="georgia" panose="02040502050405020303" pitchFamily="18" charset="0"/>
              </a:rPr>
              <a:t>ň</a:t>
            </a:r>
            <a:r>
              <a:rPr lang="en-US" altLang="zh-CN" b="0" i="0" dirty="0" err="1">
                <a:solidFill>
                  <a:srgbClr val="000000"/>
                </a:solidFill>
                <a:effectLst/>
                <a:latin typeface="georgia" panose="02040502050405020303" pitchFamily="18" charset="0"/>
              </a:rPr>
              <a:t>ovacie</a:t>
            </a:r>
            <a:r>
              <a:rPr lang="en-US" altLang="zh-CN" b="0" i="0" dirty="0">
                <a:solidFill>
                  <a:srgbClr val="000000"/>
                </a:solidFill>
                <a:effectLst/>
                <a:latin typeface="georgia" panose="02040502050405020303" pitchFamily="18" charset="0"/>
              </a:rPr>
              <a:t> </a:t>
            </a:r>
            <a:r>
              <a:rPr lang="en-US" altLang="zh-CN" b="0" i="0" dirty="0" err="1">
                <a:solidFill>
                  <a:srgbClr val="000000"/>
                </a:solidFill>
                <a:effectLst/>
                <a:latin typeface="georgia" panose="02040502050405020303" pitchFamily="18" charset="0"/>
              </a:rPr>
              <a:t>slovce</a:t>
            </a:r>
            <a:r>
              <a:rPr lang="en-US" altLang="zh-CN" b="0" i="0" dirty="0">
                <a:solidFill>
                  <a:srgbClr val="000000"/>
                </a:solidFill>
                <a:effectLst/>
                <a:latin typeface="georgia" panose="02040502050405020303" pitchFamily="18" charset="0"/>
              </a:rPr>
              <a:t> </a:t>
            </a:r>
            <a:r>
              <a:rPr lang="zh-CN" altLang="en-US" b="0" i="0" dirty="0">
                <a:solidFill>
                  <a:srgbClr val="000000"/>
                </a:solidFill>
                <a:effectLst/>
                <a:latin typeface="georgia" panose="02040502050405020303" pitchFamily="18" charset="0"/>
              </a:rPr>
              <a:t>的</a:t>
            </a:r>
            <a:r>
              <a:rPr lang="en-US" altLang="zh-CN" dirty="0">
                <a:solidFill>
                  <a:srgbClr val="000000"/>
                </a:solidFill>
                <a:latin typeface="georgia" panose="02040502050405020303" pitchFamily="18" charset="0"/>
              </a:rPr>
              <a:t>-</a:t>
            </a:r>
            <a:r>
              <a:rPr lang="en-US" altLang="zh-CN" dirty="0" err="1">
                <a:solidFill>
                  <a:srgbClr val="000000"/>
                </a:solidFill>
                <a:latin typeface="georgia" panose="02040502050405020303" pitchFamily="18" charset="0"/>
              </a:rPr>
              <a:t>sp</a:t>
            </a:r>
            <a:r>
              <a:rPr lang="sk-SK" altLang="zh-CN" dirty="0">
                <a:solidFill>
                  <a:srgbClr val="000000"/>
                </a:solidFill>
                <a:latin typeface="georgia" panose="02040502050405020303" pitchFamily="18" charset="0"/>
              </a:rPr>
              <a:t>á</a:t>
            </a:r>
            <a:r>
              <a:rPr lang="en-US" altLang="zh-CN" dirty="0">
                <a:solidFill>
                  <a:srgbClr val="000000"/>
                </a:solidFill>
                <a:latin typeface="georgia" panose="02040502050405020303" pitchFamily="18" charset="0"/>
              </a:rPr>
              <a:t>ja pr</a:t>
            </a:r>
            <a:r>
              <a:rPr lang="sk-SK" altLang="zh-CN" dirty="0">
                <a:solidFill>
                  <a:srgbClr val="000000"/>
                </a:solidFill>
                <a:latin typeface="georgia" panose="02040502050405020303" pitchFamily="18" charset="0"/>
              </a:rPr>
              <a:t>í</a:t>
            </a:r>
            <a:r>
              <a:rPr lang="en-US" altLang="zh-CN" dirty="0" err="1">
                <a:solidFill>
                  <a:srgbClr val="000000"/>
                </a:solidFill>
                <a:latin typeface="georgia" panose="02040502050405020303" pitchFamily="18" charset="0"/>
              </a:rPr>
              <a:t>vlastok</a:t>
            </a:r>
            <a:r>
              <a:rPr lang="en-US" altLang="zh-CN" dirty="0">
                <a:solidFill>
                  <a:srgbClr val="000000"/>
                </a:solidFill>
                <a:latin typeface="georgia" panose="02040502050405020303" pitchFamily="18" charset="0"/>
              </a:rPr>
              <a:t> s </a:t>
            </a:r>
            <a:r>
              <a:rPr lang="en-US" altLang="zh-CN" dirty="0" err="1">
                <a:solidFill>
                  <a:srgbClr val="000000"/>
                </a:solidFill>
                <a:latin typeface="georgia" panose="02040502050405020303" pitchFamily="18" charset="0"/>
              </a:rPr>
              <a:t>pod.menom</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vz</a:t>
            </a:r>
            <a:r>
              <a:rPr lang="sk-SK" altLang="zh-CN" dirty="0">
                <a:solidFill>
                  <a:srgbClr val="000000"/>
                </a:solidFill>
                <a:latin typeface="georgia" panose="02040502050405020303" pitchFamily="18" charset="0"/>
              </a:rPr>
              <a:t>ť</a:t>
            </a:r>
            <a:r>
              <a:rPr lang="en-US" altLang="zh-CN" dirty="0">
                <a:solidFill>
                  <a:srgbClr val="000000"/>
                </a:solidFill>
                <a:latin typeface="georgia" panose="02040502050405020303" pitchFamily="18" charset="0"/>
              </a:rPr>
              <a:t>ah pr</a:t>
            </a:r>
            <a:r>
              <a:rPr lang="sk-SK" altLang="zh-CN" dirty="0">
                <a:solidFill>
                  <a:srgbClr val="000000"/>
                </a:solidFill>
                <a:latin typeface="georgia" panose="02040502050405020303" pitchFamily="18" charset="0"/>
              </a:rPr>
              <a:t>í</a:t>
            </a:r>
            <a:r>
              <a:rPr lang="en-US" altLang="zh-CN" dirty="0" err="1">
                <a:solidFill>
                  <a:srgbClr val="000000"/>
                </a:solidFill>
                <a:latin typeface="georgia" panose="02040502050405020303" pitchFamily="18" charset="0"/>
              </a:rPr>
              <a:t>slu</a:t>
            </a:r>
            <a:r>
              <a:rPr lang="sk-SK" altLang="zh-CN" dirty="0">
                <a:solidFill>
                  <a:srgbClr val="000000"/>
                </a:solidFill>
                <a:latin typeface="georgia" panose="02040502050405020303" pitchFamily="18" charset="0"/>
              </a:rPr>
              <a:t>š</a:t>
            </a:r>
            <a:r>
              <a:rPr lang="en-US" altLang="zh-CN" dirty="0" err="1">
                <a:solidFill>
                  <a:srgbClr val="000000"/>
                </a:solidFill>
                <a:latin typeface="georgia" panose="02040502050405020303" pitchFamily="18" charset="0"/>
              </a:rPr>
              <a:t>nosti</a:t>
            </a:r>
            <a:r>
              <a:rPr lang="en-US" altLang="zh-CN" dirty="0">
                <a:solidFill>
                  <a:srgbClr val="000000"/>
                </a:solidFill>
                <a:latin typeface="georgia" panose="02040502050405020303" pitchFamily="18" charset="0"/>
              </a:rPr>
              <a:t> </a:t>
            </a:r>
            <a:r>
              <a:rPr lang="sk-SK" altLang="zh-CN" dirty="0">
                <a:solidFill>
                  <a:srgbClr val="000000"/>
                </a:solidFill>
                <a:latin typeface="georgia" panose="02040502050405020303" pitchFamily="18" charset="0"/>
              </a:rPr>
              <a:t>č</a:t>
            </a:r>
            <a:r>
              <a:rPr lang="en-US" altLang="zh-CN" dirty="0" err="1">
                <a:solidFill>
                  <a:srgbClr val="000000"/>
                </a:solidFill>
                <a:latin typeface="georgia" panose="02040502050405020303" pitchFamily="18" charset="0"/>
              </a:rPr>
              <a:t>i</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vlastn</a:t>
            </a:r>
            <a:r>
              <a:rPr lang="sk-SK" altLang="zh-CN" dirty="0">
                <a:solidFill>
                  <a:srgbClr val="000000"/>
                </a:solidFill>
                <a:latin typeface="georgia" panose="02040502050405020303" pitchFamily="18" charset="0"/>
              </a:rPr>
              <a:t>í</a:t>
            </a:r>
            <a:r>
              <a:rPr lang="en-US" altLang="zh-CN" dirty="0" err="1">
                <a:solidFill>
                  <a:srgbClr val="000000"/>
                </a:solidFill>
                <a:latin typeface="georgia" panose="02040502050405020303" pitchFamily="18" charset="0"/>
              </a:rPr>
              <a:t>ctva,osobn</a:t>
            </a:r>
            <a:r>
              <a:rPr lang="sk-SK" altLang="zh-CN" dirty="0">
                <a:solidFill>
                  <a:srgbClr val="000000"/>
                </a:solidFill>
                <a:latin typeface="georgia" panose="02040502050405020303" pitchFamily="18" charset="0"/>
              </a:rPr>
              <a:t>é</a:t>
            </a:r>
            <a:r>
              <a:rPr lang="en-US" altLang="zh-CN" dirty="0">
                <a:solidFill>
                  <a:srgbClr val="000000"/>
                </a:solidFill>
                <a:latin typeface="georgia" panose="02040502050405020303" pitchFamily="18" charset="0"/>
              </a:rPr>
              <a:t> z</a:t>
            </a:r>
            <a:r>
              <a:rPr lang="sk-SK" altLang="zh-CN" dirty="0">
                <a:solidFill>
                  <a:srgbClr val="000000"/>
                </a:solidFill>
                <a:latin typeface="georgia" panose="02040502050405020303" pitchFamily="18" charset="0"/>
              </a:rPr>
              <a:t>á</a:t>
            </a:r>
            <a:r>
              <a:rPr lang="en-US" altLang="zh-CN" dirty="0" err="1">
                <a:solidFill>
                  <a:srgbClr val="000000"/>
                </a:solidFill>
                <a:latin typeface="georgia" panose="02040502050405020303" pitchFamily="18" charset="0"/>
              </a:rPr>
              <a:t>meno</a:t>
            </a:r>
            <a:r>
              <a:rPr lang="en-US" altLang="zh-CN" dirty="0">
                <a:solidFill>
                  <a:srgbClr val="000000"/>
                </a:solidFill>
                <a:latin typeface="georgia" panose="02040502050405020303" pitchFamily="18" charset="0"/>
              </a:rPr>
              <a:t> plus </a:t>
            </a:r>
            <a:r>
              <a:rPr lang="zh-CN" altLang="en-US" dirty="0">
                <a:solidFill>
                  <a:srgbClr val="000000"/>
                </a:solidFill>
                <a:latin typeface="georgia" panose="02040502050405020303" pitchFamily="18" charset="0"/>
              </a:rPr>
              <a:t>的 </a:t>
            </a:r>
            <a:r>
              <a:rPr lang="sk-SK"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tvorba</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privlast</a:t>
            </a:r>
            <a:r>
              <a:rPr lang="sk-SK" altLang="zh-CN" dirty="0">
                <a:solidFill>
                  <a:srgbClr val="000000"/>
                </a:solidFill>
                <a:latin typeface="georgia" panose="02040502050405020303" pitchFamily="18" charset="0"/>
              </a:rPr>
              <a:t>ň</a:t>
            </a:r>
            <a:r>
              <a:rPr lang="en-US" altLang="zh-CN" dirty="0" err="1">
                <a:solidFill>
                  <a:srgbClr val="000000"/>
                </a:solidFill>
                <a:latin typeface="georgia" panose="02040502050405020303" pitchFamily="18" charset="0"/>
              </a:rPr>
              <a:t>ovacieho</a:t>
            </a:r>
            <a:r>
              <a:rPr lang="en-US" altLang="zh-CN" dirty="0">
                <a:solidFill>
                  <a:srgbClr val="000000"/>
                </a:solidFill>
                <a:latin typeface="georgia" panose="02040502050405020303" pitchFamily="18" charset="0"/>
              </a:rPr>
              <a:t> z</a:t>
            </a:r>
            <a:r>
              <a:rPr lang="sk-SK" altLang="zh-CN" dirty="0">
                <a:solidFill>
                  <a:srgbClr val="000000"/>
                </a:solidFill>
                <a:latin typeface="georgia" panose="02040502050405020303" pitchFamily="18" charset="0"/>
              </a:rPr>
              <a:t>á</a:t>
            </a:r>
            <a:r>
              <a:rPr lang="en-US" altLang="zh-CN" dirty="0" err="1">
                <a:solidFill>
                  <a:srgbClr val="000000"/>
                </a:solidFill>
                <a:latin typeface="georgia" panose="02040502050405020303" pitchFamily="18" charset="0"/>
              </a:rPr>
              <a:t>mena</a:t>
            </a:r>
            <a:endParaRPr lang="en-US" altLang="zh-CN" dirty="0">
              <a:solidFill>
                <a:srgbClr val="000000"/>
              </a:solidFill>
              <a:latin typeface="georgia" panose="02040502050405020303" pitchFamily="18" charset="0"/>
            </a:endParaRPr>
          </a:p>
          <a:p>
            <a:pPr marL="0" indent="0">
              <a:buNone/>
            </a:pPr>
            <a:r>
              <a:rPr lang="zh-CN" altLang="en-US" b="0" i="0" dirty="0">
                <a:solidFill>
                  <a:srgbClr val="000000"/>
                </a:solidFill>
                <a:effectLst/>
                <a:latin typeface="georgia" panose="02040502050405020303" pitchFamily="18" charset="0"/>
              </a:rPr>
              <a:t>蓝色的眼睛</a:t>
            </a:r>
            <a:endParaRPr lang="en-US" altLang="zh-CN" b="0" i="0" dirty="0">
              <a:solidFill>
                <a:srgbClr val="000000"/>
              </a:solidFill>
              <a:effectLst/>
              <a:latin typeface="georgia" panose="02040502050405020303" pitchFamily="18" charset="0"/>
            </a:endParaRPr>
          </a:p>
          <a:p>
            <a:pPr>
              <a:buFont typeface="Wingdings" panose="05000000000000000000" pitchFamily="2" charset="2"/>
              <a:buChar char="§"/>
            </a:pPr>
            <a:r>
              <a:rPr lang="en-US" altLang="zh-CN" b="0" i="0" dirty="0" err="1">
                <a:solidFill>
                  <a:srgbClr val="000000"/>
                </a:solidFill>
                <a:effectLst/>
                <a:latin typeface="georgia" panose="02040502050405020303" pitchFamily="18" charset="0"/>
              </a:rPr>
              <a:t>Slovce</a:t>
            </a:r>
            <a:r>
              <a:rPr lang="en-US" altLang="zh-CN" b="0" i="0" dirty="0">
                <a:solidFill>
                  <a:srgbClr val="000000"/>
                </a:solidFill>
                <a:effectLst/>
                <a:latin typeface="georgia" panose="02040502050405020303" pitchFamily="18" charset="0"/>
              </a:rPr>
              <a:t> pr</a:t>
            </a:r>
            <a:r>
              <a:rPr lang="sk-SK" altLang="zh-CN" b="0" i="0" dirty="0">
                <a:solidFill>
                  <a:srgbClr val="000000"/>
                </a:solidFill>
                <a:effectLst/>
                <a:latin typeface="georgia" panose="02040502050405020303" pitchFamily="18" charset="0"/>
              </a:rPr>
              <a:t>í</a:t>
            </a:r>
            <a:r>
              <a:rPr lang="en-US" altLang="zh-CN" b="0" i="0" dirty="0" err="1">
                <a:solidFill>
                  <a:srgbClr val="000000"/>
                </a:solidFill>
                <a:effectLst/>
                <a:latin typeface="georgia" panose="02040502050405020303" pitchFamily="18" charset="0"/>
              </a:rPr>
              <a:t>slovkov</a:t>
            </a:r>
            <a:r>
              <a:rPr lang="sk-SK" altLang="zh-CN" b="0" i="0" dirty="0">
                <a:solidFill>
                  <a:srgbClr val="000000"/>
                </a:solidFill>
                <a:effectLst/>
                <a:latin typeface="georgia" panose="02040502050405020303" pitchFamily="18" charset="0"/>
              </a:rPr>
              <a:t>é</a:t>
            </a:r>
            <a:r>
              <a:rPr lang="en-US" altLang="zh-CN" b="0" i="0" dirty="0">
                <a:solidFill>
                  <a:srgbClr val="000000"/>
                </a:solidFill>
                <a:effectLst/>
                <a:latin typeface="georgia" panose="02040502050405020303" pitchFamily="18" charset="0"/>
              </a:rPr>
              <a:t>ho </a:t>
            </a:r>
            <a:r>
              <a:rPr lang="en-US" altLang="zh-CN" b="0" i="0" dirty="0" err="1">
                <a:solidFill>
                  <a:srgbClr val="000000"/>
                </a:solidFill>
                <a:effectLst/>
                <a:latin typeface="georgia" panose="02040502050405020303" pitchFamily="18" charset="0"/>
              </a:rPr>
              <a:t>ur</a:t>
            </a:r>
            <a:r>
              <a:rPr lang="sk-SK" altLang="zh-CN" b="0" i="0" dirty="0">
                <a:solidFill>
                  <a:srgbClr val="000000"/>
                </a:solidFill>
                <a:effectLst/>
                <a:latin typeface="georgia" panose="02040502050405020303" pitchFamily="18" charset="0"/>
              </a:rPr>
              <a:t>č</a:t>
            </a:r>
            <a:r>
              <a:rPr lang="en-US" altLang="zh-CN" b="0" i="0" dirty="0" err="1">
                <a:solidFill>
                  <a:srgbClr val="000000"/>
                </a:solidFill>
                <a:effectLst/>
                <a:latin typeface="georgia" panose="02040502050405020303" pitchFamily="18" charset="0"/>
              </a:rPr>
              <a:t>enia</a:t>
            </a:r>
            <a:r>
              <a:rPr lang="en-US" altLang="zh-CN" b="0" i="0" dirty="0">
                <a:solidFill>
                  <a:srgbClr val="000000"/>
                </a:solidFill>
                <a:effectLst/>
                <a:latin typeface="georgia" panose="02040502050405020303" pitchFamily="18" charset="0"/>
              </a:rPr>
              <a:t> </a:t>
            </a:r>
            <a:r>
              <a:rPr lang="zh-CN" altLang="en-US" b="0" i="0" dirty="0">
                <a:solidFill>
                  <a:srgbClr val="000000"/>
                </a:solidFill>
                <a:effectLst/>
                <a:latin typeface="georgia" panose="02040502050405020303" pitchFamily="18" charset="0"/>
              </a:rPr>
              <a:t>地</a:t>
            </a:r>
            <a:r>
              <a:rPr lang="en-US" altLang="zh-CN" b="0" i="0" dirty="0">
                <a:solidFill>
                  <a:srgbClr val="000000"/>
                </a:solidFill>
                <a:effectLst/>
                <a:latin typeface="georgia" panose="02040502050405020303" pitchFamily="18" charset="0"/>
              </a:rPr>
              <a:t>-</a:t>
            </a:r>
            <a:r>
              <a:rPr lang="en-US" altLang="zh-CN" b="0" i="0" dirty="0" err="1">
                <a:solidFill>
                  <a:srgbClr val="000000"/>
                </a:solidFill>
                <a:effectLst/>
                <a:latin typeface="georgia" panose="02040502050405020303" pitchFamily="18" charset="0"/>
              </a:rPr>
              <a:t>prip</a:t>
            </a:r>
            <a:r>
              <a:rPr lang="sk-SK" altLang="zh-CN" b="0" i="0" dirty="0">
                <a:solidFill>
                  <a:srgbClr val="000000"/>
                </a:solidFill>
                <a:effectLst/>
                <a:latin typeface="georgia" panose="02040502050405020303" pitchFamily="18" charset="0"/>
              </a:rPr>
              <a:t>á</a:t>
            </a:r>
            <a:r>
              <a:rPr lang="en-US" altLang="zh-CN" b="0" i="0" dirty="0">
                <a:solidFill>
                  <a:srgbClr val="000000"/>
                </a:solidFill>
                <a:effectLst/>
                <a:latin typeface="georgia" panose="02040502050405020303" pitchFamily="18" charset="0"/>
              </a:rPr>
              <a:t>ja </a:t>
            </a:r>
            <a:r>
              <a:rPr lang="en-US" altLang="zh-CN" b="0" i="0" dirty="0" err="1">
                <a:solidFill>
                  <a:srgbClr val="000000"/>
                </a:solidFill>
                <a:effectLst/>
                <a:latin typeface="georgia" panose="02040502050405020303" pitchFamily="18" charset="0"/>
              </a:rPr>
              <a:t>sa</a:t>
            </a:r>
            <a:r>
              <a:rPr lang="en-US" altLang="zh-CN" b="0" i="0" dirty="0">
                <a:solidFill>
                  <a:srgbClr val="000000"/>
                </a:solidFill>
                <a:effectLst/>
                <a:latin typeface="georgia" panose="02040502050405020303" pitchFamily="18" charset="0"/>
              </a:rPr>
              <a:t> za </a:t>
            </a:r>
            <a:r>
              <a:rPr lang="en-US" altLang="zh-CN" b="0" i="0" dirty="0" err="1">
                <a:solidFill>
                  <a:srgbClr val="000000"/>
                </a:solidFill>
                <a:effectLst/>
                <a:latin typeface="georgia" panose="02040502050405020303" pitchFamily="18" charset="0"/>
              </a:rPr>
              <a:t>adjekt</a:t>
            </a:r>
            <a:r>
              <a:rPr lang="sk-SK" altLang="zh-CN" b="0" i="0" dirty="0">
                <a:solidFill>
                  <a:srgbClr val="000000"/>
                </a:solidFill>
                <a:effectLst/>
                <a:latin typeface="georgia" panose="02040502050405020303" pitchFamily="18" charset="0"/>
              </a:rPr>
              <a:t>í</a:t>
            </a:r>
            <a:r>
              <a:rPr lang="en-US" altLang="zh-CN" b="0" i="0" dirty="0" err="1">
                <a:solidFill>
                  <a:srgbClr val="000000"/>
                </a:solidFill>
                <a:effectLst/>
                <a:latin typeface="georgia" panose="02040502050405020303" pitchFamily="18" charset="0"/>
              </a:rPr>
              <a:t>va</a:t>
            </a:r>
            <a:r>
              <a:rPr lang="en-US" altLang="zh-CN" dirty="0">
                <a:solidFill>
                  <a:srgbClr val="000000"/>
                </a:solidFill>
                <a:latin typeface="georgia" panose="02040502050405020303" pitchFamily="18" charset="0"/>
              </a:rPr>
              <a:t> a </a:t>
            </a:r>
            <a:r>
              <a:rPr lang="en-US" altLang="zh-CN" dirty="0" err="1">
                <a:solidFill>
                  <a:srgbClr val="000000"/>
                </a:solidFill>
                <a:latin typeface="georgia" panose="02040502050405020303" pitchFamily="18" charset="0"/>
              </a:rPr>
              <a:t>vytv</a:t>
            </a:r>
            <a:r>
              <a:rPr lang="sk-SK" altLang="zh-CN" dirty="0">
                <a:solidFill>
                  <a:srgbClr val="000000"/>
                </a:solidFill>
                <a:latin typeface="georgia" panose="02040502050405020303" pitchFamily="18" charset="0"/>
              </a:rPr>
              <a:t>á</a:t>
            </a:r>
            <a:r>
              <a:rPr lang="en-US" altLang="zh-CN" dirty="0">
                <a:solidFill>
                  <a:srgbClr val="000000"/>
                </a:solidFill>
                <a:latin typeface="georgia" panose="02040502050405020303" pitchFamily="18" charset="0"/>
              </a:rPr>
              <a:t>ra </a:t>
            </a:r>
            <a:r>
              <a:rPr lang="en-US" altLang="zh-CN" dirty="0" err="1">
                <a:solidFill>
                  <a:srgbClr val="000000"/>
                </a:solidFill>
                <a:latin typeface="georgia" panose="02040502050405020303" pitchFamily="18" charset="0"/>
              </a:rPr>
              <a:t>tak</a:t>
            </a:r>
            <a:r>
              <a:rPr lang="en-US" altLang="zh-CN" dirty="0">
                <a:solidFill>
                  <a:srgbClr val="000000"/>
                </a:solidFill>
                <a:latin typeface="georgia" panose="02040502050405020303" pitchFamily="18" charset="0"/>
              </a:rPr>
              <a:t> z </a:t>
            </a:r>
            <a:r>
              <a:rPr lang="en-US" altLang="zh-CN" dirty="0" err="1">
                <a:solidFill>
                  <a:srgbClr val="000000"/>
                </a:solidFill>
                <a:latin typeface="georgia" panose="02040502050405020303" pitchFamily="18" charset="0"/>
              </a:rPr>
              <a:t>neho</a:t>
            </a:r>
            <a:r>
              <a:rPr lang="en-US" altLang="zh-CN" dirty="0">
                <a:solidFill>
                  <a:srgbClr val="000000"/>
                </a:solidFill>
                <a:latin typeface="georgia" panose="02040502050405020303" pitchFamily="18" charset="0"/>
              </a:rPr>
              <a:t> pr</a:t>
            </a:r>
            <a:r>
              <a:rPr lang="sk-SK" altLang="zh-CN" dirty="0">
                <a:solidFill>
                  <a:srgbClr val="000000"/>
                </a:solidFill>
                <a:latin typeface="georgia" panose="02040502050405020303" pitchFamily="18" charset="0"/>
              </a:rPr>
              <a:t>í</a:t>
            </a:r>
            <a:r>
              <a:rPr lang="en-US" altLang="zh-CN" dirty="0" err="1">
                <a:solidFill>
                  <a:srgbClr val="000000"/>
                </a:solidFill>
                <a:latin typeface="georgia" panose="02040502050405020303" pitchFamily="18" charset="0"/>
              </a:rPr>
              <a:t>slovku</a:t>
            </a:r>
            <a:r>
              <a:rPr lang="en-US" altLang="zh-CN" dirty="0">
                <a:solidFill>
                  <a:srgbClr val="000000"/>
                </a:solidFill>
                <a:latin typeface="georgia" panose="02040502050405020303" pitchFamily="18" charset="0"/>
              </a:rPr>
              <a:t>,</a:t>
            </a:r>
            <a:r>
              <a:rPr lang="sk-SK"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ako</a:t>
            </a:r>
            <a:r>
              <a:rPr lang="en-US" altLang="zh-CN" dirty="0">
                <a:solidFill>
                  <a:srgbClr val="000000"/>
                </a:solidFill>
                <a:latin typeface="georgia" panose="02040502050405020303" pitchFamily="18" charset="0"/>
              </a:rPr>
              <a:t> pr</a:t>
            </a:r>
            <a:r>
              <a:rPr lang="sk-SK" altLang="zh-CN" dirty="0">
                <a:solidFill>
                  <a:srgbClr val="000000"/>
                </a:solidFill>
                <a:latin typeface="georgia" panose="02040502050405020303" pitchFamily="18" charset="0"/>
              </a:rPr>
              <a:t>í</a:t>
            </a:r>
            <a:r>
              <a:rPr lang="en-US" altLang="zh-CN" dirty="0" err="1">
                <a:solidFill>
                  <a:srgbClr val="000000"/>
                </a:solidFill>
                <a:latin typeface="georgia" panose="02040502050405020303" pitchFamily="18" charset="0"/>
              </a:rPr>
              <a:t>slovkov</a:t>
            </a:r>
            <a:r>
              <a:rPr lang="sk-SK" altLang="zh-CN" dirty="0">
                <a:solidFill>
                  <a:srgbClr val="000000"/>
                </a:solidFill>
                <a:latin typeface="georgia" panose="02040502050405020303" pitchFamily="18" charset="0"/>
              </a:rPr>
              <a:t>é</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ur</a:t>
            </a:r>
            <a:r>
              <a:rPr lang="sk-SK" altLang="zh-CN" dirty="0">
                <a:solidFill>
                  <a:srgbClr val="000000"/>
                </a:solidFill>
                <a:latin typeface="georgia" panose="02040502050405020303" pitchFamily="18" charset="0"/>
              </a:rPr>
              <a:t>č</a:t>
            </a:r>
            <a:r>
              <a:rPr lang="en-US" altLang="zh-CN" dirty="0" err="1">
                <a:solidFill>
                  <a:srgbClr val="000000"/>
                </a:solidFill>
                <a:latin typeface="georgia" panose="02040502050405020303" pitchFamily="18" charset="0"/>
              </a:rPr>
              <a:t>enie</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sp</a:t>
            </a:r>
            <a:r>
              <a:rPr lang="sk-SK" altLang="zh-CN" dirty="0">
                <a:solidFill>
                  <a:srgbClr val="000000"/>
                </a:solidFill>
                <a:latin typeface="georgia" panose="02040502050405020303" pitchFamily="18" charset="0"/>
              </a:rPr>
              <a:t>ô</a:t>
            </a:r>
            <a:r>
              <a:rPr lang="en-US" altLang="zh-CN" dirty="0" err="1">
                <a:solidFill>
                  <a:srgbClr val="000000"/>
                </a:solidFill>
                <a:latin typeface="georgia" panose="02040502050405020303" pitchFamily="18" charset="0"/>
              </a:rPr>
              <a:t>sobu</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potom</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kladieme</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priamo</a:t>
            </a:r>
            <a:r>
              <a:rPr lang="en-US" altLang="zh-CN" dirty="0">
                <a:solidFill>
                  <a:srgbClr val="000000"/>
                </a:solidFill>
                <a:latin typeface="georgia" panose="02040502050405020303" pitchFamily="18" charset="0"/>
              </a:rPr>
              <a:t> pred pr</a:t>
            </a:r>
            <a:r>
              <a:rPr lang="sk-SK" altLang="zh-CN" dirty="0">
                <a:solidFill>
                  <a:srgbClr val="000000"/>
                </a:solidFill>
                <a:latin typeface="georgia" panose="02040502050405020303" pitchFamily="18" charset="0"/>
              </a:rPr>
              <a:t>í</a:t>
            </a:r>
            <a:r>
              <a:rPr lang="en-US" altLang="zh-CN" dirty="0" err="1">
                <a:solidFill>
                  <a:srgbClr val="000000"/>
                </a:solidFill>
                <a:latin typeface="georgia" panose="02040502050405020303" pitchFamily="18" charset="0"/>
              </a:rPr>
              <a:t>sudkov</a:t>
            </a:r>
            <a:r>
              <a:rPr lang="sk-SK" altLang="zh-CN" dirty="0">
                <a:solidFill>
                  <a:srgbClr val="000000"/>
                </a:solidFill>
                <a:latin typeface="georgia" panose="02040502050405020303" pitchFamily="18" charset="0"/>
              </a:rPr>
              <a:t>é</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sloveso</a:t>
            </a:r>
            <a:endParaRPr lang="en-US" altLang="zh-CN" dirty="0">
              <a:solidFill>
                <a:srgbClr val="000000"/>
              </a:solidFill>
              <a:latin typeface="georgia" panose="02040502050405020303" pitchFamily="18" charset="0"/>
            </a:endParaRPr>
          </a:p>
          <a:p>
            <a:pPr marL="0" indent="0">
              <a:buNone/>
            </a:pPr>
            <a:r>
              <a:rPr lang="zh-CN" altLang="en-US" b="0" i="0" dirty="0">
                <a:solidFill>
                  <a:srgbClr val="000000"/>
                </a:solidFill>
                <a:effectLst/>
                <a:latin typeface="georgia" panose="02040502050405020303" pitchFamily="18" charset="0"/>
              </a:rPr>
              <a:t>高兴的跑起来</a:t>
            </a:r>
            <a:endParaRPr lang="en-US" altLang="zh-CN" b="0" i="0" dirty="0">
              <a:solidFill>
                <a:srgbClr val="000000"/>
              </a:solidFill>
              <a:effectLst/>
              <a:latin typeface="georgia" panose="02040502050405020303" pitchFamily="18" charset="0"/>
            </a:endParaRPr>
          </a:p>
          <a:p>
            <a:pPr>
              <a:buFont typeface="Wingdings" panose="05000000000000000000" pitchFamily="2" charset="2"/>
              <a:buChar char="§"/>
            </a:pPr>
            <a:r>
              <a:rPr lang="en-US" altLang="zh-CN" dirty="0" err="1">
                <a:solidFill>
                  <a:srgbClr val="000000"/>
                </a:solidFill>
                <a:latin typeface="georgia" panose="02040502050405020303" pitchFamily="18" charset="0"/>
              </a:rPr>
              <a:t>Komplement</a:t>
            </a:r>
            <a:r>
              <a:rPr lang="sk-SK" altLang="zh-CN" dirty="0">
                <a:solidFill>
                  <a:srgbClr val="000000"/>
                </a:solidFill>
                <a:latin typeface="georgia" panose="02040502050405020303" pitchFamily="18" charset="0"/>
              </a:rPr>
              <a:t>á</a:t>
            </a:r>
            <a:r>
              <a:rPr lang="en-US" altLang="zh-CN" dirty="0" err="1">
                <a:solidFill>
                  <a:srgbClr val="000000"/>
                </a:solidFill>
                <a:latin typeface="georgia" panose="02040502050405020303" pitchFamily="18" charset="0"/>
              </a:rPr>
              <a:t>rne</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slovce</a:t>
            </a:r>
            <a:r>
              <a:rPr lang="en-US" altLang="zh-CN" dirty="0">
                <a:solidFill>
                  <a:srgbClr val="000000"/>
                </a:solidFill>
                <a:latin typeface="georgia" panose="02040502050405020303" pitchFamily="18" charset="0"/>
              </a:rPr>
              <a:t> </a:t>
            </a:r>
            <a:r>
              <a:rPr lang="zh-CN" altLang="en-US" dirty="0">
                <a:solidFill>
                  <a:srgbClr val="000000"/>
                </a:solidFill>
                <a:latin typeface="georgia" panose="02040502050405020303" pitchFamily="18" charset="0"/>
              </a:rPr>
              <a:t>得</a:t>
            </a:r>
            <a:r>
              <a:rPr lang="en-US" altLang="zh-CN" dirty="0">
                <a:solidFill>
                  <a:srgbClr val="000000"/>
                </a:solidFill>
                <a:latin typeface="georgia" panose="02040502050405020303" pitchFamily="18" charset="0"/>
              </a:rPr>
              <a:t>-</a:t>
            </a:r>
            <a:r>
              <a:rPr lang="en-US" altLang="zh-CN" dirty="0" err="1">
                <a:solidFill>
                  <a:srgbClr val="000000"/>
                </a:solidFill>
                <a:latin typeface="georgia" panose="02040502050405020303" pitchFamily="18" charset="0"/>
              </a:rPr>
              <a:t>sp</a:t>
            </a:r>
            <a:r>
              <a:rPr lang="sk-SK" altLang="zh-CN" dirty="0">
                <a:solidFill>
                  <a:srgbClr val="000000"/>
                </a:solidFill>
                <a:latin typeface="georgia" panose="02040502050405020303" pitchFamily="18" charset="0"/>
              </a:rPr>
              <a:t>á</a:t>
            </a:r>
            <a:r>
              <a:rPr lang="en-US" altLang="zh-CN" dirty="0">
                <a:solidFill>
                  <a:srgbClr val="000000"/>
                </a:solidFill>
                <a:latin typeface="georgia" panose="02040502050405020303" pitchFamily="18" charset="0"/>
              </a:rPr>
              <a:t>ja pr</a:t>
            </a:r>
            <a:r>
              <a:rPr lang="sk-SK" altLang="zh-CN" dirty="0">
                <a:solidFill>
                  <a:srgbClr val="000000"/>
                </a:solidFill>
                <a:latin typeface="georgia" panose="02040502050405020303" pitchFamily="18" charset="0"/>
              </a:rPr>
              <a:t>í</a:t>
            </a:r>
            <a:r>
              <a:rPr lang="en-US" altLang="zh-CN" dirty="0" err="1">
                <a:solidFill>
                  <a:srgbClr val="000000"/>
                </a:solidFill>
                <a:latin typeface="georgia" panose="02040502050405020303" pitchFamily="18" charset="0"/>
              </a:rPr>
              <a:t>sudok</a:t>
            </a:r>
            <a:r>
              <a:rPr lang="en-US" altLang="zh-CN" dirty="0">
                <a:solidFill>
                  <a:srgbClr val="000000"/>
                </a:solidFill>
                <a:latin typeface="georgia" panose="02040502050405020303" pitchFamily="18" charset="0"/>
              </a:rPr>
              <a:t> s </a:t>
            </a:r>
            <a:r>
              <a:rPr lang="en-US" altLang="zh-CN" dirty="0" err="1">
                <a:solidFill>
                  <a:srgbClr val="000000"/>
                </a:solidFill>
                <a:latin typeface="georgia" panose="02040502050405020303" pitchFamily="18" charset="0"/>
              </a:rPr>
              <a:t>komplementom</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stup</a:t>
            </a:r>
            <a:r>
              <a:rPr lang="sk-SK" altLang="zh-CN" dirty="0">
                <a:solidFill>
                  <a:srgbClr val="000000"/>
                </a:solidFill>
                <a:latin typeface="georgia" panose="02040502050405020303" pitchFamily="18" charset="0"/>
              </a:rPr>
              <a:t>ň</a:t>
            </a:r>
            <a:r>
              <a:rPr lang="en-US" altLang="zh-CN" dirty="0">
                <a:solidFill>
                  <a:srgbClr val="000000"/>
                </a:solidFill>
                <a:latin typeface="georgia" panose="02040502050405020303" pitchFamily="18" charset="0"/>
              </a:rPr>
              <a:t>a</a:t>
            </a:r>
          </a:p>
          <a:p>
            <a:pPr marL="0" indent="0">
              <a:buNone/>
            </a:pPr>
            <a:r>
              <a:rPr lang="zh-CN" altLang="en-US" b="0" i="0" dirty="0">
                <a:solidFill>
                  <a:srgbClr val="000000"/>
                </a:solidFill>
                <a:effectLst/>
                <a:latin typeface="georgia" panose="02040502050405020303" pitchFamily="18" charset="0"/>
              </a:rPr>
              <a:t>跑得很快</a:t>
            </a:r>
            <a:endParaRPr lang="en-US" altLang="zh-CN" b="0" i="0" dirty="0">
              <a:solidFill>
                <a:srgbClr val="000000"/>
              </a:solidFill>
              <a:effectLst/>
              <a:latin typeface="georgia" panose="02040502050405020303" pitchFamily="18" charset="0"/>
            </a:endParaRPr>
          </a:p>
          <a:p>
            <a:pPr marL="0" indent="0">
              <a:buNone/>
            </a:pPr>
            <a:r>
              <a:rPr lang="zh-CN" altLang="en-US" dirty="0">
                <a:solidFill>
                  <a:srgbClr val="000000"/>
                </a:solidFill>
                <a:latin typeface="georgia" panose="02040502050405020303" pitchFamily="18" charset="0"/>
              </a:rPr>
              <a:t>笑得流出了眼泪</a:t>
            </a:r>
            <a:endParaRPr lang="en-US" altLang="zh-CN" dirty="0">
              <a:solidFill>
                <a:srgbClr val="000000"/>
              </a:solidFill>
              <a:latin typeface="georgia" panose="02040502050405020303" pitchFamily="18" charset="0"/>
            </a:endParaRPr>
          </a:p>
          <a:p>
            <a:pPr>
              <a:buFont typeface="Wingdings" panose="05000000000000000000" pitchFamily="2" charset="2"/>
              <a:buChar char="§"/>
            </a:pPr>
            <a:r>
              <a:rPr lang="en-US" altLang="zh-CN" b="0" i="0" dirty="0" err="1">
                <a:solidFill>
                  <a:srgbClr val="000000"/>
                </a:solidFill>
                <a:effectLst/>
                <a:latin typeface="georgia" panose="02040502050405020303" pitchFamily="18" charset="0"/>
              </a:rPr>
              <a:t>Nominalizuj</a:t>
            </a:r>
            <a:r>
              <a:rPr lang="sk-SK" altLang="zh-CN" b="0" i="0" dirty="0">
                <a:solidFill>
                  <a:srgbClr val="000000"/>
                </a:solidFill>
                <a:effectLst/>
                <a:latin typeface="georgia" panose="02040502050405020303" pitchFamily="18" charset="0"/>
              </a:rPr>
              <a:t>ú</a:t>
            </a:r>
            <a:r>
              <a:rPr lang="en-US" altLang="zh-CN" b="0" i="0" dirty="0" err="1">
                <a:solidFill>
                  <a:srgbClr val="000000"/>
                </a:solidFill>
                <a:effectLst/>
                <a:latin typeface="georgia" panose="02040502050405020303" pitchFamily="18" charset="0"/>
              </a:rPr>
              <a:t>ce</a:t>
            </a:r>
            <a:r>
              <a:rPr lang="en-US" altLang="zh-CN" b="0" i="0" dirty="0">
                <a:solidFill>
                  <a:srgbClr val="000000"/>
                </a:solidFill>
                <a:effectLst/>
                <a:latin typeface="georgia" panose="02040502050405020303" pitchFamily="18" charset="0"/>
              </a:rPr>
              <a:t> </a:t>
            </a:r>
            <a:r>
              <a:rPr lang="en-US" altLang="zh-CN" b="0" i="0" dirty="0" err="1">
                <a:solidFill>
                  <a:srgbClr val="000000"/>
                </a:solidFill>
                <a:effectLst/>
                <a:latin typeface="georgia" panose="02040502050405020303" pitchFamily="18" charset="0"/>
              </a:rPr>
              <a:t>slovce</a:t>
            </a:r>
            <a:r>
              <a:rPr lang="en-US" altLang="zh-CN" b="0" i="0" dirty="0">
                <a:solidFill>
                  <a:srgbClr val="000000"/>
                </a:solidFill>
                <a:effectLst/>
                <a:latin typeface="georgia" panose="02040502050405020303" pitchFamily="18" charset="0"/>
              </a:rPr>
              <a:t> </a:t>
            </a:r>
            <a:r>
              <a:rPr lang="zh-CN" altLang="en-US" b="0" i="0" dirty="0">
                <a:solidFill>
                  <a:srgbClr val="000000"/>
                </a:solidFill>
                <a:effectLst/>
                <a:latin typeface="georgia" panose="02040502050405020303" pitchFamily="18" charset="0"/>
              </a:rPr>
              <a:t>所</a:t>
            </a:r>
            <a:r>
              <a:rPr lang="en-US" altLang="zh-CN" dirty="0">
                <a:solidFill>
                  <a:srgbClr val="000000"/>
                </a:solidFill>
                <a:latin typeface="georgia" panose="02040502050405020303" pitchFamily="18" charset="0"/>
              </a:rPr>
              <a:t>-pre </a:t>
            </a:r>
            <a:r>
              <a:rPr lang="en-US" altLang="zh-CN" dirty="0" err="1">
                <a:solidFill>
                  <a:srgbClr val="000000"/>
                </a:solidFill>
                <a:latin typeface="georgia" panose="02040502050405020303" pitchFamily="18" charset="0"/>
              </a:rPr>
              <a:t>tvorenie</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menn</a:t>
            </a:r>
            <a:r>
              <a:rPr lang="sk-SK" altLang="zh-CN" dirty="0">
                <a:solidFill>
                  <a:srgbClr val="000000"/>
                </a:solidFill>
                <a:latin typeface="georgia" panose="02040502050405020303" pitchFamily="18" charset="0"/>
              </a:rPr>
              <a:t>ý</a:t>
            </a:r>
            <a:r>
              <a:rPr lang="en-US" altLang="zh-CN" dirty="0" err="1">
                <a:solidFill>
                  <a:srgbClr val="000000"/>
                </a:solidFill>
                <a:latin typeface="georgia" panose="02040502050405020303" pitchFamily="18" charset="0"/>
              </a:rPr>
              <a:t>ch</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fr</a:t>
            </a:r>
            <a:r>
              <a:rPr lang="sk-SK" altLang="zh-CN" dirty="0">
                <a:solidFill>
                  <a:srgbClr val="000000"/>
                </a:solidFill>
                <a:latin typeface="georgia" panose="02040502050405020303" pitchFamily="18" charset="0"/>
              </a:rPr>
              <a:t>á</a:t>
            </a:r>
            <a:r>
              <a:rPr lang="en-US" altLang="zh-CN" dirty="0">
                <a:solidFill>
                  <a:srgbClr val="000000"/>
                </a:solidFill>
                <a:latin typeface="georgia" panose="02040502050405020303" pitchFamily="18" charset="0"/>
              </a:rPr>
              <a:t>z a </a:t>
            </a:r>
            <a:r>
              <a:rPr lang="en-US" altLang="zh-CN" dirty="0" err="1">
                <a:solidFill>
                  <a:srgbClr val="000000"/>
                </a:solidFill>
                <a:latin typeface="georgia" panose="02040502050405020303" pitchFamily="18" charset="0"/>
              </a:rPr>
              <a:t>vz</a:t>
            </a:r>
            <a:r>
              <a:rPr lang="sk-SK" altLang="zh-CN" dirty="0">
                <a:solidFill>
                  <a:srgbClr val="000000"/>
                </a:solidFill>
                <a:latin typeface="georgia" panose="02040502050405020303" pitchFamily="18" charset="0"/>
              </a:rPr>
              <a:t>ť</a:t>
            </a:r>
            <a:r>
              <a:rPr lang="en-US" altLang="zh-CN" dirty="0">
                <a:solidFill>
                  <a:srgbClr val="000000"/>
                </a:solidFill>
                <a:latin typeface="georgia" panose="02040502050405020303" pitchFamily="18" charset="0"/>
              </a:rPr>
              <a:t>a</a:t>
            </a:r>
            <a:r>
              <a:rPr lang="sk-SK" altLang="zh-CN" dirty="0">
                <a:solidFill>
                  <a:srgbClr val="000000"/>
                </a:solidFill>
                <a:latin typeface="georgia" panose="02040502050405020303" pitchFamily="18" charset="0"/>
              </a:rPr>
              <a:t>ž</a:t>
            </a:r>
            <a:r>
              <a:rPr lang="en-US" altLang="zh-CN" dirty="0">
                <a:solidFill>
                  <a:srgbClr val="000000"/>
                </a:solidFill>
                <a:latin typeface="georgia" panose="02040502050405020303" pitchFamily="18" charset="0"/>
              </a:rPr>
              <a:t>n</a:t>
            </a:r>
            <a:r>
              <a:rPr lang="sk-SK" altLang="zh-CN" dirty="0">
                <a:solidFill>
                  <a:srgbClr val="000000"/>
                </a:solidFill>
                <a:latin typeface="georgia" panose="02040502050405020303" pitchFamily="18" charset="0"/>
              </a:rPr>
              <a:t>ý</a:t>
            </a:r>
            <a:r>
              <a:rPr lang="en-US" altLang="zh-CN" dirty="0" err="1">
                <a:solidFill>
                  <a:srgbClr val="000000"/>
                </a:solidFill>
                <a:latin typeface="georgia" panose="02040502050405020303" pitchFamily="18" charset="0"/>
              </a:rPr>
              <a:t>ch</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kon</a:t>
            </a:r>
            <a:r>
              <a:rPr lang="sk-SK" altLang="zh-CN" dirty="0">
                <a:solidFill>
                  <a:srgbClr val="000000"/>
                </a:solidFill>
                <a:latin typeface="georgia" panose="02040502050405020303" pitchFamily="18" charset="0"/>
              </a:rPr>
              <a:t>š</a:t>
            </a:r>
            <a:r>
              <a:rPr lang="en-US" altLang="zh-CN" dirty="0" err="1">
                <a:solidFill>
                  <a:srgbClr val="000000"/>
                </a:solidFill>
                <a:latin typeface="georgia" panose="02040502050405020303" pitchFamily="18" charset="0"/>
              </a:rPr>
              <a:t>trukci</a:t>
            </a:r>
            <a:r>
              <a:rPr lang="sk-SK" altLang="zh-CN" dirty="0">
                <a:solidFill>
                  <a:srgbClr val="000000"/>
                </a:solidFill>
                <a:latin typeface="georgia" panose="02040502050405020303" pitchFamily="18" charset="0"/>
              </a:rPr>
              <a:t>í</a:t>
            </a:r>
            <a:endParaRPr lang="en-US" altLang="zh-CN" dirty="0">
              <a:solidFill>
                <a:srgbClr val="000000"/>
              </a:solidFill>
              <a:latin typeface="georgia" panose="02040502050405020303" pitchFamily="18" charset="0"/>
            </a:endParaRPr>
          </a:p>
          <a:p>
            <a:pPr marL="0" indent="0">
              <a:buNone/>
            </a:pPr>
            <a:r>
              <a:rPr lang="zh-CN" altLang="en-US" b="0" i="0" dirty="0">
                <a:solidFill>
                  <a:srgbClr val="000000"/>
                </a:solidFill>
                <a:effectLst/>
                <a:latin typeface="georgia" panose="02040502050405020303" pitchFamily="18" charset="0"/>
              </a:rPr>
              <a:t>所</a:t>
            </a:r>
            <a:r>
              <a:rPr lang="zh-CN" altLang="en-US" dirty="0">
                <a:solidFill>
                  <a:srgbClr val="000000"/>
                </a:solidFill>
                <a:latin typeface="georgia" panose="02040502050405020303" pitchFamily="18" charset="0"/>
              </a:rPr>
              <a:t>吃的 </a:t>
            </a:r>
            <a:r>
              <a:rPr lang="en-US" altLang="zh-CN" dirty="0">
                <a:solidFill>
                  <a:srgbClr val="000000"/>
                </a:solidFill>
                <a:latin typeface="georgia" panose="02040502050405020303" pitchFamily="18" charset="0"/>
              </a:rPr>
              <a:t>to, </a:t>
            </a:r>
            <a:r>
              <a:rPr lang="sk-SK" altLang="zh-CN" dirty="0">
                <a:solidFill>
                  <a:srgbClr val="000000"/>
                </a:solidFill>
                <a:latin typeface="georgia" panose="02040502050405020303" pitchFamily="18" charset="0"/>
              </a:rPr>
              <a:t>č</a:t>
            </a:r>
            <a:r>
              <a:rPr lang="en-US" altLang="zh-CN" dirty="0">
                <a:solidFill>
                  <a:srgbClr val="000000"/>
                </a:solidFill>
                <a:latin typeface="georgia" panose="02040502050405020303" pitchFamily="18" charset="0"/>
              </a:rPr>
              <a:t>o </a:t>
            </a:r>
            <a:r>
              <a:rPr lang="en-US" altLang="zh-CN" dirty="0" err="1">
                <a:solidFill>
                  <a:srgbClr val="000000"/>
                </a:solidFill>
                <a:latin typeface="georgia" panose="02040502050405020303" pitchFamily="18" charset="0"/>
              </a:rPr>
              <a:t>sa</a:t>
            </a:r>
            <a:r>
              <a:rPr lang="en-US" altLang="zh-CN" dirty="0">
                <a:solidFill>
                  <a:srgbClr val="000000"/>
                </a:solidFill>
                <a:latin typeface="georgia" panose="02040502050405020303" pitchFamily="18" charset="0"/>
              </a:rPr>
              <a:t> je</a:t>
            </a:r>
          </a:p>
          <a:p>
            <a:pPr marL="0" indent="0">
              <a:buNone/>
            </a:pPr>
            <a:r>
              <a:rPr lang="zh-CN" altLang="en-US" b="0" i="0" dirty="0">
                <a:solidFill>
                  <a:srgbClr val="000000"/>
                </a:solidFill>
                <a:effectLst/>
                <a:latin typeface="georgia" panose="02040502050405020303" pitchFamily="18" charset="0"/>
              </a:rPr>
              <a:t>我所学好的汉字</a:t>
            </a:r>
            <a:endParaRPr lang="en-US" altLang="zh-CN" b="0" i="0" dirty="0">
              <a:solidFill>
                <a:srgbClr val="000000"/>
              </a:solidFill>
              <a:effectLst/>
              <a:latin typeface="georgia" panose="02040502050405020303" pitchFamily="18" charset="0"/>
            </a:endParaRPr>
          </a:p>
          <a:p>
            <a:pPr marL="0" indent="0">
              <a:buNone/>
            </a:pPr>
            <a:endParaRPr lang="en-US" altLang="zh-CN" b="0" i="0" dirty="0">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3605404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52546-8F17-45A6-8E34-89A5AD69EA78}"/>
              </a:ext>
            </a:extLst>
          </p:cNvPr>
          <p:cNvSpPr>
            <a:spLocks noGrp="1"/>
          </p:cNvSpPr>
          <p:nvPr>
            <p:ph type="title"/>
          </p:nvPr>
        </p:nvSpPr>
        <p:spPr>
          <a:xfrm>
            <a:off x="677334" y="381000"/>
            <a:ext cx="8596668" cy="1320800"/>
          </a:xfrm>
        </p:spPr>
        <p:txBody>
          <a:bodyPr>
            <a:normAutofit/>
          </a:bodyPr>
          <a:lstStyle/>
          <a:p>
            <a:pPr algn="l"/>
            <a:r>
              <a:rPr lang="en-US" altLang="zh-CN" b="0" i="0" dirty="0" err="1">
                <a:solidFill>
                  <a:srgbClr val="000000"/>
                </a:solidFill>
                <a:effectLst/>
                <a:latin typeface="georgia" panose="02040502050405020303" pitchFamily="18" charset="0"/>
              </a:rPr>
              <a:t>Dopl</a:t>
            </a:r>
            <a:r>
              <a:rPr lang="sk-SK" altLang="zh-CN" b="0" i="0" dirty="0">
                <a:solidFill>
                  <a:srgbClr val="000000"/>
                </a:solidFill>
                <a:effectLst/>
                <a:latin typeface="georgia" panose="02040502050405020303" pitchFamily="18" charset="0"/>
              </a:rPr>
              <a:t>ň</a:t>
            </a:r>
            <a:r>
              <a:rPr lang="en-US" altLang="zh-CN" b="0" i="0" dirty="0" err="1">
                <a:solidFill>
                  <a:srgbClr val="000000"/>
                </a:solidFill>
                <a:effectLst/>
                <a:latin typeface="georgia" panose="02040502050405020303" pitchFamily="18" charset="0"/>
              </a:rPr>
              <a:t>te</a:t>
            </a:r>
            <a:r>
              <a:rPr lang="en-US" altLang="zh-CN" b="0" i="0" dirty="0">
                <a:solidFill>
                  <a:srgbClr val="000000"/>
                </a:solidFill>
                <a:effectLst/>
                <a:latin typeface="georgia" panose="02040502050405020303" pitchFamily="18" charset="0"/>
              </a:rPr>
              <a:t> </a:t>
            </a:r>
            <a:r>
              <a:rPr lang="en-US" altLang="zh-CN" b="0" i="0" dirty="0" err="1">
                <a:solidFill>
                  <a:srgbClr val="000000"/>
                </a:solidFill>
                <a:effectLst/>
                <a:latin typeface="georgia" panose="02040502050405020303" pitchFamily="18" charset="0"/>
              </a:rPr>
              <a:t>spr</a:t>
            </a:r>
            <a:r>
              <a:rPr lang="sk-SK" altLang="zh-CN" b="0" i="0" dirty="0">
                <a:solidFill>
                  <a:srgbClr val="000000"/>
                </a:solidFill>
                <a:effectLst/>
                <a:latin typeface="georgia" panose="02040502050405020303" pitchFamily="18" charset="0"/>
              </a:rPr>
              <a:t>á</a:t>
            </a:r>
            <a:r>
              <a:rPr lang="en-US" altLang="zh-CN" b="0" i="0" dirty="0" err="1">
                <a:solidFill>
                  <a:srgbClr val="000000"/>
                </a:solidFill>
                <a:effectLst/>
                <a:latin typeface="georgia" panose="02040502050405020303" pitchFamily="18" charset="0"/>
              </a:rPr>
              <a:t>vne</a:t>
            </a:r>
            <a:r>
              <a:rPr lang="en-US" altLang="zh-CN" b="0" i="0" dirty="0">
                <a:solidFill>
                  <a:srgbClr val="000000"/>
                </a:solidFill>
                <a:effectLst/>
                <a:latin typeface="georgia" panose="02040502050405020303" pitchFamily="18" charset="0"/>
              </a:rPr>
              <a:t> de</a:t>
            </a:r>
            <a:endParaRPr lang="zh-CN" altLang="en-US" b="0" i="0" dirty="0">
              <a:solidFill>
                <a:srgbClr val="373A3C"/>
              </a:solidFill>
              <a:effectLst/>
              <a:latin typeface="-apple-system"/>
            </a:endParaRPr>
          </a:p>
        </p:txBody>
      </p:sp>
      <p:sp>
        <p:nvSpPr>
          <p:cNvPr id="3" name="Content Placeholder 2">
            <a:extLst>
              <a:ext uri="{FF2B5EF4-FFF2-40B4-BE49-F238E27FC236}">
                <a16:creationId xmlns:a16="http://schemas.microsoft.com/office/drawing/2014/main" id="{5CBC916C-B629-4089-9D4B-7F7A2272F6E8}"/>
              </a:ext>
            </a:extLst>
          </p:cNvPr>
          <p:cNvSpPr>
            <a:spLocks noGrp="1"/>
          </p:cNvSpPr>
          <p:nvPr>
            <p:ph idx="1"/>
          </p:nvPr>
        </p:nvSpPr>
        <p:spPr>
          <a:xfrm>
            <a:off x="677334" y="1227908"/>
            <a:ext cx="8596668" cy="4747051"/>
          </a:xfrm>
        </p:spPr>
        <p:txBody>
          <a:bodyPr>
            <a:normAutofit fontScale="47500" lnSpcReduction="20000"/>
          </a:bodyPr>
          <a:lstStyle/>
          <a:p>
            <a:pPr marL="0" indent="0">
              <a:buNone/>
            </a:pPr>
            <a:r>
              <a:rPr lang="zh-CN" altLang="en-US" sz="2900" b="0" i="0" dirty="0">
                <a:solidFill>
                  <a:schemeClr val="tx1"/>
                </a:solidFill>
                <a:effectLst/>
                <a:latin typeface="SimSun" panose="02010600030101010101" pitchFamily="2" charset="-122"/>
                <a:ea typeface="SimSun" panose="02010600030101010101" pitchFamily="2" charset="-122"/>
              </a:rPr>
              <a:t>他汉语说</a:t>
            </a:r>
            <a:r>
              <a:rPr lang="en-US" altLang="zh-CN" sz="2900" b="0" i="0" dirty="0">
                <a:solidFill>
                  <a:schemeClr val="tx1"/>
                </a:solidFill>
                <a:effectLst/>
                <a:latin typeface="SimSun" panose="02010600030101010101" pitchFamily="2" charset="-122"/>
                <a:ea typeface="SimSun" panose="02010600030101010101" pitchFamily="2" charset="-122"/>
              </a:rPr>
              <a:t>…</a:t>
            </a:r>
            <a:r>
              <a:rPr lang="zh-CN" altLang="en-US" sz="2900" b="0" i="0" dirty="0">
                <a:solidFill>
                  <a:schemeClr val="tx1"/>
                </a:solidFill>
                <a:effectLst/>
                <a:latin typeface="SimSun" panose="02010600030101010101" pitchFamily="2" charset="-122"/>
                <a:ea typeface="SimSun" panose="02010600030101010101" pitchFamily="2" charset="-122"/>
              </a:rPr>
              <a:t>很流利。</a:t>
            </a:r>
            <a:endParaRPr lang="en-US" altLang="zh-CN" sz="2900" b="0" i="0" dirty="0">
              <a:solidFill>
                <a:schemeClr val="tx1"/>
              </a:solidFill>
              <a:effectLst/>
              <a:latin typeface="SimSun" panose="02010600030101010101" pitchFamily="2" charset="-122"/>
              <a:ea typeface="SimSun" panose="02010600030101010101" pitchFamily="2" charset="-122"/>
            </a:endParaRPr>
          </a:p>
          <a:p>
            <a:pPr marL="0" indent="0">
              <a:buNone/>
            </a:pPr>
            <a:r>
              <a:rPr lang="zh-CN" altLang="en-US" sz="2900" b="0" i="0" dirty="0">
                <a:solidFill>
                  <a:schemeClr val="tx1"/>
                </a:solidFill>
                <a:effectLst/>
                <a:latin typeface="SimSun" panose="02010600030101010101" pitchFamily="2" charset="-122"/>
                <a:ea typeface="SimSun" panose="02010600030101010101" pitchFamily="2" charset="-122"/>
              </a:rPr>
              <a:t>我昨天买</a:t>
            </a:r>
            <a:r>
              <a:rPr lang="en-US" altLang="zh-CN" sz="2900" b="0" i="0" dirty="0">
                <a:solidFill>
                  <a:schemeClr val="tx1"/>
                </a:solidFill>
                <a:effectLst/>
                <a:latin typeface="SimSun" panose="02010600030101010101" pitchFamily="2" charset="-122"/>
                <a:ea typeface="SimSun" panose="02010600030101010101" pitchFamily="2" charset="-122"/>
              </a:rPr>
              <a:t>…</a:t>
            </a:r>
            <a:r>
              <a:rPr lang="zh-CN" altLang="en-US" sz="2900" b="0" i="0" dirty="0">
                <a:solidFill>
                  <a:schemeClr val="tx1"/>
                </a:solidFill>
                <a:effectLst/>
                <a:latin typeface="SimSun" panose="02010600030101010101" pitchFamily="2" charset="-122"/>
                <a:ea typeface="SimSun" panose="02010600030101010101" pitchFamily="2" charset="-122"/>
              </a:rPr>
              <a:t>蛋糕</a:t>
            </a:r>
            <a:endParaRPr lang="en-US" altLang="zh-CN" sz="2900" dirty="0">
              <a:solidFill>
                <a:schemeClr val="tx1"/>
              </a:solidFill>
              <a:latin typeface="SimSun" panose="02010600030101010101" pitchFamily="2" charset="-122"/>
              <a:ea typeface="SimSun" panose="02010600030101010101" pitchFamily="2" charset="-122"/>
            </a:endParaRPr>
          </a:p>
          <a:p>
            <a:pPr marL="0" indent="0">
              <a:buNone/>
            </a:pPr>
            <a:r>
              <a:rPr lang="zh-CN" altLang="en-US" sz="2900" b="0" i="0" dirty="0">
                <a:solidFill>
                  <a:schemeClr val="tx1"/>
                </a:solidFill>
                <a:effectLst/>
                <a:latin typeface="SimSun" panose="02010600030101010101" pitchFamily="2" charset="-122"/>
                <a:ea typeface="SimSun" panose="02010600030101010101" pitchFamily="2" charset="-122"/>
              </a:rPr>
              <a:t>你吃</a:t>
            </a:r>
            <a:r>
              <a:rPr lang="en-US" altLang="zh-CN" sz="2900" b="0" i="0" dirty="0">
                <a:solidFill>
                  <a:schemeClr val="tx1"/>
                </a:solidFill>
                <a:effectLst/>
                <a:latin typeface="SimSun" panose="02010600030101010101" pitchFamily="2" charset="-122"/>
                <a:ea typeface="SimSun" panose="02010600030101010101" pitchFamily="2" charset="-122"/>
              </a:rPr>
              <a:t>…</a:t>
            </a:r>
            <a:r>
              <a:rPr lang="zh-CN" altLang="en-US" sz="2900" b="0" i="0" dirty="0">
                <a:solidFill>
                  <a:schemeClr val="tx1"/>
                </a:solidFill>
                <a:effectLst/>
                <a:latin typeface="SimSun" panose="02010600030101010101" pitchFamily="2" charset="-122"/>
                <a:ea typeface="SimSun" panose="02010600030101010101" pitchFamily="2" charset="-122"/>
              </a:rPr>
              <a:t>完这些菜吗？</a:t>
            </a:r>
            <a:endParaRPr lang="en-US" altLang="zh-CN" sz="2900" b="0" i="0" dirty="0">
              <a:solidFill>
                <a:schemeClr val="tx1"/>
              </a:solidFill>
              <a:effectLst/>
              <a:latin typeface="SimSun" panose="02010600030101010101" pitchFamily="2" charset="-122"/>
              <a:ea typeface="SimSun" panose="02010600030101010101" pitchFamily="2" charset="-122"/>
            </a:endParaRPr>
          </a:p>
          <a:p>
            <a:pPr marL="0" indent="0">
              <a:buNone/>
            </a:pPr>
            <a:r>
              <a:rPr lang="zh-CN" altLang="en-US" sz="2900" b="0" i="0" dirty="0">
                <a:solidFill>
                  <a:schemeClr val="tx1"/>
                </a:solidFill>
                <a:effectLst/>
                <a:latin typeface="SimSun" panose="02010600030101010101" pitchFamily="2" charset="-122"/>
                <a:ea typeface="SimSun" panose="02010600030101010101" pitchFamily="2" charset="-122"/>
              </a:rPr>
              <a:t>我慢慢</a:t>
            </a:r>
            <a:r>
              <a:rPr lang="en-US" altLang="zh-CN" sz="2900" b="0" i="0" dirty="0">
                <a:solidFill>
                  <a:schemeClr val="tx1"/>
                </a:solidFill>
                <a:effectLst/>
                <a:latin typeface="SimSun" panose="02010600030101010101" pitchFamily="2" charset="-122"/>
                <a:ea typeface="SimSun" panose="02010600030101010101" pitchFamily="2" charset="-122"/>
              </a:rPr>
              <a:t>…</a:t>
            </a:r>
            <a:r>
              <a:rPr lang="zh-CN" altLang="en-US" sz="2900" b="0" i="0" dirty="0">
                <a:solidFill>
                  <a:schemeClr val="tx1"/>
                </a:solidFill>
                <a:effectLst/>
                <a:latin typeface="SimSun" panose="02010600030101010101" pitchFamily="2" charset="-122"/>
                <a:ea typeface="SimSun" panose="02010600030101010101" pitchFamily="2" charset="-122"/>
              </a:rPr>
              <a:t>睁开了眼睛</a:t>
            </a:r>
            <a:endParaRPr lang="en-US" altLang="zh-CN" sz="2900" b="0" i="0" dirty="0">
              <a:solidFill>
                <a:schemeClr val="tx1"/>
              </a:solidFill>
              <a:effectLst/>
              <a:latin typeface="SimSun" panose="02010600030101010101" pitchFamily="2" charset="-122"/>
              <a:ea typeface="SimSun" panose="02010600030101010101" pitchFamily="2" charset="-122"/>
            </a:endParaRPr>
          </a:p>
          <a:p>
            <a:pPr marL="0" indent="0">
              <a:buNone/>
            </a:pPr>
            <a:r>
              <a:rPr lang="zh-CN" altLang="en-US" sz="2900" b="0" i="0" dirty="0">
                <a:solidFill>
                  <a:schemeClr val="tx1"/>
                </a:solidFill>
                <a:effectLst/>
                <a:latin typeface="SimSun" panose="02010600030101010101" pitchFamily="2" charset="-122"/>
                <a:ea typeface="SimSun" panose="02010600030101010101" pitchFamily="2" charset="-122"/>
              </a:rPr>
              <a:t>他喜欢可爱</a:t>
            </a:r>
            <a:r>
              <a:rPr lang="en-US" altLang="zh-CN" sz="2900" b="0" i="0" dirty="0">
                <a:solidFill>
                  <a:schemeClr val="tx1"/>
                </a:solidFill>
                <a:effectLst/>
                <a:latin typeface="SimSun" panose="02010600030101010101" pitchFamily="2" charset="-122"/>
                <a:ea typeface="SimSun" panose="02010600030101010101" pitchFamily="2" charset="-122"/>
              </a:rPr>
              <a:t>…</a:t>
            </a:r>
            <a:r>
              <a:rPr lang="zh-CN" altLang="en-US" sz="2900" b="0" i="0" dirty="0">
                <a:solidFill>
                  <a:schemeClr val="tx1"/>
                </a:solidFill>
                <a:effectLst/>
                <a:latin typeface="SimSun" panose="02010600030101010101" pitchFamily="2" charset="-122"/>
                <a:ea typeface="SimSun" panose="02010600030101010101" pitchFamily="2" charset="-122"/>
              </a:rPr>
              <a:t>动物。</a:t>
            </a:r>
            <a:endParaRPr lang="en-US" altLang="zh-CN" sz="2900" b="0" i="0" dirty="0">
              <a:solidFill>
                <a:schemeClr val="tx1"/>
              </a:solidFill>
              <a:effectLst/>
              <a:latin typeface="SimSun" panose="02010600030101010101" pitchFamily="2" charset="-122"/>
              <a:ea typeface="SimSun" panose="02010600030101010101" pitchFamily="2" charset="-122"/>
            </a:endParaRPr>
          </a:p>
          <a:p>
            <a:pPr marL="0" indent="0">
              <a:buNone/>
            </a:pPr>
            <a:r>
              <a:rPr lang="zh-CN" altLang="en-US" sz="2900" b="0" i="0" dirty="0">
                <a:solidFill>
                  <a:schemeClr val="tx1"/>
                </a:solidFill>
                <a:effectLst/>
                <a:latin typeface="SimSun" panose="02010600030101010101" pitchFamily="2" charset="-122"/>
                <a:ea typeface="SimSun" panose="02010600030101010101" pitchFamily="2" charset="-122"/>
              </a:rPr>
              <a:t>老师在耐心</a:t>
            </a:r>
            <a:r>
              <a:rPr lang="en-US" altLang="zh-CN" sz="2900" b="0" i="0" dirty="0">
                <a:solidFill>
                  <a:schemeClr val="tx1"/>
                </a:solidFill>
                <a:effectLst/>
                <a:latin typeface="SimSun" panose="02010600030101010101" pitchFamily="2" charset="-122"/>
                <a:ea typeface="SimSun" panose="02010600030101010101" pitchFamily="2" charset="-122"/>
              </a:rPr>
              <a:t>…</a:t>
            </a:r>
            <a:r>
              <a:rPr lang="zh-CN" altLang="en-US" sz="2900" b="0" i="0" dirty="0">
                <a:solidFill>
                  <a:schemeClr val="tx1"/>
                </a:solidFill>
                <a:effectLst/>
                <a:latin typeface="SimSun" panose="02010600030101010101" pitchFamily="2" charset="-122"/>
                <a:ea typeface="SimSun" panose="02010600030101010101" pitchFamily="2" charset="-122"/>
              </a:rPr>
              <a:t>回答问题。</a:t>
            </a:r>
            <a:endParaRPr lang="en-US" altLang="zh-CN" sz="2900" dirty="0">
              <a:solidFill>
                <a:schemeClr val="tx1"/>
              </a:solidFill>
              <a:latin typeface="SimSun" panose="02010600030101010101" pitchFamily="2" charset="-122"/>
              <a:ea typeface="SimSun" panose="02010600030101010101" pitchFamily="2" charset="-122"/>
            </a:endParaRPr>
          </a:p>
          <a:p>
            <a:pPr marL="0" indent="0">
              <a:buNone/>
            </a:pPr>
            <a:r>
              <a:rPr lang="zh-CN" altLang="en-US" sz="2900" b="0" i="0" dirty="0">
                <a:solidFill>
                  <a:schemeClr val="tx1"/>
                </a:solidFill>
                <a:effectLst/>
                <a:latin typeface="SimSun" panose="02010600030101010101" pitchFamily="2" charset="-122"/>
                <a:ea typeface="SimSun" panose="02010600030101010101" pitchFamily="2" charset="-122"/>
              </a:rPr>
              <a:t>他生气</a:t>
            </a:r>
            <a:r>
              <a:rPr lang="en-US" altLang="zh-CN" sz="2900" b="0" i="0" dirty="0">
                <a:solidFill>
                  <a:schemeClr val="tx1"/>
                </a:solidFill>
                <a:effectLst/>
                <a:latin typeface="SimSun" panose="02010600030101010101" pitchFamily="2" charset="-122"/>
                <a:ea typeface="SimSun" panose="02010600030101010101" pitchFamily="2" charset="-122"/>
              </a:rPr>
              <a:t>…</a:t>
            </a:r>
            <a:r>
              <a:rPr lang="zh-CN" altLang="en-US" sz="2900" b="0" i="0" dirty="0">
                <a:solidFill>
                  <a:schemeClr val="tx1"/>
                </a:solidFill>
                <a:effectLst/>
                <a:latin typeface="SimSun" panose="02010600030101010101" pitchFamily="2" charset="-122"/>
                <a:ea typeface="SimSun" panose="02010600030101010101" pitchFamily="2" charset="-122"/>
              </a:rPr>
              <a:t>离开了。</a:t>
            </a:r>
            <a:endParaRPr lang="en-US" altLang="zh-CN" sz="2900" b="0" i="0" dirty="0">
              <a:solidFill>
                <a:schemeClr val="tx1"/>
              </a:solidFill>
              <a:effectLst/>
              <a:latin typeface="SimSun" panose="02010600030101010101" pitchFamily="2" charset="-122"/>
              <a:ea typeface="SimSun" panose="02010600030101010101" pitchFamily="2" charset="-122"/>
            </a:endParaRPr>
          </a:p>
          <a:p>
            <a:pPr marL="0" indent="0">
              <a:buNone/>
            </a:pPr>
            <a:r>
              <a:rPr lang="zh-CN" altLang="en-US" sz="2900" b="0" i="0" dirty="0">
                <a:solidFill>
                  <a:schemeClr val="tx1"/>
                </a:solidFill>
                <a:effectLst/>
                <a:latin typeface="SimSun" panose="02010600030101010101" pitchFamily="2" charset="-122"/>
                <a:ea typeface="SimSun" panose="02010600030101010101" pitchFamily="2" charset="-122"/>
              </a:rPr>
              <a:t>那不是我的问题。</a:t>
            </a:r>
            <a:endParaRPr lang="en-US" altLang="zh-CN" sz="2900" dirty="0">
              <a:solidFill>
                <a:schemeClr val="tx1"/>
              </a:solidFill>
              <a:latin typeface="SimSun" panose="02010600030101010101" pitchFamily="2" charset="-122"/>
              <a:ea typeface="SimSun" panose="02010600030101010101" pitchFamily="2" charset="-122"/>
            </a:endParaRPr>
          </a:p>
          <a:p>
            <a:pPr marL="0" indent="0">
              <a:buNone/>
            </a:pPr>
            <a:r>
              <a:rPr lang="zh-CN" altLang="en-US" sz="2900" b="0" i="0" dirty="0">
                <a:solidFill>
                  <a:schemeClr val="tx1"/>
                </a:solidFill>
                <a:effectLst/>
                <a:latin typeface="SimSun" panose="02010600030101010101" pitchFamily="2" charset="-122"/>
                <a:ea typeface="SimSun" panose="02010600030101010101" pitchFamily="2" charset="-122"/>
              </a:rPr>
              <a:t>他很有希望</a:t>
            </a:r>
            <a:r>
              <a:rPr lang="en-US" altLang="zh-CN" sz="2900" b="0" i="0" dirty="0">
                <a:solidFill>
                  <a:schemeClr val="tx1"/>
                </a:solidFill>
                <a:effectLst/>
                <a:latin typeface="SimSun" panose="02010600030101010101" pitchFamily="2" charset="-122"/>
                <a:ea typeface="SimSun" panose="02010600030101010101" pitchFamily="2" charset="-122"/>
              </a:rPr>
              <a:t>…</a:t>
            </a:r>
            <a:r>
              <a:rPr lang="zh-CN" altLang="en-US" sz="2900" b="0" i="0" dirty="0">
                <a:solidFill>
                  <a:schemeClr val="tx1"/>
                </a:solidFill>
                <a:effectLst/>
                <a:latin typeface="SimSun" panose="02010600030101010101" pitchFamily="2" charset="-122"/>
                <a:ea typeface="SimSun" panose="02010600030101010101" pitchFamily="2" charset="-122"/>
              </a:rPr>
              <a:t>看着我。</a:t>
            </a:r>
            <a:endParaRPr lang="en-US" altLang="zh-CN" sz="2900" dirty="0">
              <a:solidFill>
                <a:schemeClr val="tx1"/>
              </a:solidFill>
              <a:latin typeface="SimSun" panose="02010600030101010101" pitchFamily="2" charset="-122"/>
              <a:ea typeface="SimSun" panose="02010600030101010101" pitchFamily="2" charset="-122"/>
            </a:endParaRPr>
          </a:p>
          <a:p>
            <a:pPr marL="0" indent="0">
              <a:buNone/>
            </a:pPr>
            <a:r>
              <a:rPr lang="zh-CN" altLang="en-US" sz="2900" b="0" i="0" dirty="0">
                <a:solidFill>
                  <a:schemeClr val="tx1"/>
                </a:solidFill>
                <a:effectLst/>
                <a:latin typeface="SimSun" panose="02010600030101010101" pitchFamily="2" charset="-122"/>
                <a:ea typeface="SimSun" panose="02010600030101010101" pitchFamily="2" charset="-122"/>
              </a:rPr>
              <a:t>我只有戴眼镜</a:t>
            </a:r>
            <a:r>
              <a:rPr lang="en-US" altLang="zh-CN" sz="2900" b="0" i="0" dirty="0">
                <a:solidFill>
                  <a:schemeClr val="tx1"/>
                </a:solidFill>
                <a:effectLst/>
                <a:latin typeface="SimSun" panose="02010600030101010101" pitchFamily="2" charset="-122"/>
                <a:ea typeface="SimSun" panose="02010600030101010101" pitchFamily="2" charset="-122"/>
              </a:rPr>
              <a:t>…</a:t>
            </a:r>
            <a:r>
              <a:rPr lang="zh-CN" altLang="en-US" sz="2900" b="0" i="0" dirty="0">
                <a:solidFill>
                  <a:schemeClr val="tx1"/>
                </a:solidFill>
                <a:effectLst/>
                <a:latin typeface="SimSun" panose="02010600030101010101" pitchFamily="2" charset="-122"/>
                <a:ea typeface="SimSun" panose="02010600030101010101" pitchFamily="2" charset="-122"/>
              </a:rPr>
              <a:t>话才看</a:t>
            </a:r>
            <a:r>
              <a:rPr lang="en-US" altLang="zh-CN" sz="2900" b="0" i="0" dirty="0">
                <a:solidFill>
                  <a:schemeClr val="tx1"/>
                </a:solidFill>
                <a:effectLst/>
                <a:latin typeface="SimSun" panose="02010600030101010101" pitchFamily="2" charset="-122"/>
                <a:ea typeface="SimSun" panose="02010600030101010101" pitchFamily="2" charset="-122"/>
              </a:rPr>
              <a:t>…</a:t>
            </a:r>
            <a:r>
              <a:rPr lang="zh-CN" altLang="en-US" sz="2900" b="0" i="0" dirty="0">
                <a:solidFill>
                  <a:schemeClr val="tx1"/>
                </a:solidFill>
                <a:effectLst/>
                <a:latin typeface="SimSun" panose="02010600030101010101" pitchFamily="2" charset="-122"/>
                <a:ea typeface="SimSun" panose="02010600030101010101" pitchFamily="2" charset="-122"/>
              </a:rPr>
              <a:t>清楚。</a:t>
            </a:r>
            <a:endParaRPr lang="en-US" altLang="zh-CN" sz="2900" b="0" i="0" dirty="0">
              <a:solidFill>
                <a:schemeClr val="tx1"/>
              </a:solidFill>
              <a:effectLst/>
              <a:latin typeface="SimSun" panose="02010600030101010101" pitchFamily="2" charset="-122"/>
              <a:ea typeface="SimSun" panose="02010600030101010101" pitchFamily="2" charset="-122"/>
            </a:endParaRPr>
          </a:p>
          <a:p>
            <a:pPr marL="0" indent="0">
              <a:buNone/>
            </a:pPr>
            <a:r>
              <a:rPr lang="zh-CN" altLang="en-US" sz="2900" b="0" i="0" dirty="0">
                <a:solidFill>
                  <a:schemeClr val="tx1"/>
                </a:solidFill>
                <a:effectLst/>
                <a:latin typeface="SimSun" panose="02010600030101010101" pitchFamily="2" charset="-122"/>
                <a:ea typeface="SimSun" panose="02010600030101010101" pitchFamily="2" charset="-122"/>
              </a:rPr>
              <a:t>她长</a:t>
            </a:r>
            <a:r>
              <a:rPr lang="en-US" altLang="zh-CN" sz="2900" b="0" i="0" dirty="0">
                <a:solidFill>
                  <a:schemeClr val="tx1"/>
                </a:solidFill>
                <a:effectLst/>
                <a:latin typeface="SimSun" panose="02010600030101010101" pitchFamily="2" charset="-122"/>
                <a:ea typeface="SimSun" panose="02010600030101010101" pitchFamily="2" charset="-122"/>
              </a:rPr>
              <a:t>…</a:t>
            </a:r>
            <a:r>
              <a:rPr lang="zh-CN" altLang="en-US" sz="2900" b="0" i="0" dirty="0">
                <a:solidFill>
                  <a:schemeClr val="tx1"/>
                </a:solidFill>
                <a:effectLst/>
                <a:latin typeface="SimSun" panose="02010600030101010101" pitchFamily="2" charset="-122"/>
                <a:ea typeface="SimSun" panose="02010600030101010101" pitchFamily="2" charset="-122"/>
              </a:rPr>
              <a:t>很高。</a:t>
            </a:r>
            <a:endParaRPr lang="en-US" altLang="zh-CN" sz="2900" b="0" i="0" dirty="0">
              <a:solidFill>
                <a:schemeClr val="tx1"/>
              </a:solidFill>
              <a:effectLst/>
              <a:latin typeface="SimSun" panose="02010600030101010101" pitchFamily="2" charset="-122"/>
              <a:ea typeface="SimSun" panose="02010600030101010101" pitchFamily="2" charset="-122"/>
            </a:endParaRPr>
          </a:p>
          <a:p>
            <a:pPr marL="0" indent="0">
              <a:buNone/>
            </a:pPr>
            <a:r>
              <a:rPr lang="zh-CN" altLang="en-US" sz="2900" b="0" i="0" dirty="0">
                <a:solidFill>
                  <a:schemeClr val="tx1"/>
                </a:solidFill>
                <a:effectLst/>
                <a:latin typeface="SimSun" panose="02010600030101010101" pitchFamily="2" charset="-122"/>
                <a:ea typeface="SimSun" panose="02010600030101010101" pitchFamily="2" charset="-122"/>
              </a:rPr>
              <a:t>大家都认为这部电影拍</a:t>
            </a:r>
            <a:r>
              <a:rPr lang="en-US" altLang="zh-CN" sz="2900" dirty="0">
                <a:solidFill>
                  <a:schemeClr val="tx1"/>
                </a:solidFill>
                <a:latin typeface="SimSun" panose="02010600030101010101" pitchFamily="2" charset="-122"/>
                <a:ea typeface="SimSun" panose="02010600030101010101" pitchFamily="2" charset="-122"/>
              </a:rPr>
              <a:t>…</a:t>
            </a:r>
            <a:r>
              <a:rPr lang="zh-CN" altLang="en-US" sz="2900" b="0" i="0" dirty="0">
                <a:solidFill>
                  <a:schemeClr val="tx1"/>
                </a:solidFill>
                <a:effectLst/>
                <a:latin typeface="SimSun" panose="02010600030101010101" pitchFamily="2" charset="-122"/>
                <a:ea typeface="SimSun" panose="02010600030101010101" pitchFamily="2" charset="-122"/>
              </a:rPr>
              <a:t>很棒。</a:t>
            </a:r>
            <a:endParaRPr lang="en-US" altLang="zh-CN" sz="2900" b="0" i="0" dirty="0">
              <a:solidFill>
                <a:schemeClr val="tx1"/>
              </a:solidFill>
              <a:effectLst/>
              <a:latin typeface="SimSun" panose="02010600030101010101" pitchFamily="2" charset="-122"/>
              <a:ea typeface="SimSun" panose="02010600030101010101" pitchFamily="2" charset="-122"/>
            </a:endParaRPr>
          </a:p>
          <a:p>
            <a:pPr marL="0" indent="0">
              <a:buNone/>
            </a:pPr>
            <a:br>
              <a:rPr lang="zh-CN" altLang="en-US" sz="2900" dirty="0">
                <a:solidFill>
                  <a:schemeClr val="tx1"/>
                </a:solidFill>
                <a:latin typeface="SimSun" panose="02010600030101010101" pitchFamily="2" charset="-122"/>
                <a:ea typeface="SimSun" panose="02010600030101010101" pitchFamily="2" charset="-122"/>
              </a:rPr>
            </a:br>
            <a:r>
              <a:rPr lang="zh-CN" altLang="en-US" sz="2900" b="0" i="0" dirty="0">
                <a:solidFill>
                  <a:schemeClr val="tx1"/>
                </a:solidFill>
                <a:effectLst/>
                <a:latin typeface="SimSun" panose="02010600030101010101" pitchFamily="2" charset="-122"/>
                <a:ea typeface="SimSun" panose="02010600030101010101" pitchFamily="2" charset="-122"/>
              </a:rPr>
              <a:t>他开着新买</a:t>
            </a:r>
            <a:r>
              <a:rPr lang="en-US" altLang="zh-CN" sz="2900" dirty="0">
                <a:solidFill>
                  <a:schemeClr val="tx1"/>
                </a:solidFill>
                <a:latin typeface="SimSun" panose="02010600030101010101" pitchFamily="2" charset="-122"/>
                <a:ea typeface="SimSun" panose="02010600030101010101" pitchFamily="2" charset="-122"/>
              </a:rPr>
              <a:t>…</a:t>
            </a:r>
            <a:r>
              <a:rPr lang="zh-CN" altLang="en-US" sz="2900" b="0" i="0" dirty="0">
                <a:solidFill>
                  <a:schemeClr val="tx1"/>
                </a:solidFill>
                <a:effectLst/>
                <a:latin typeface="SimSun" panose="02010600030101010101" pitchFamily="2" charset="-122"/>
                <a:ea typeface="SimSun" panose="02010600030101010101" pitchFamily="2" charset="-122"/>
              </a:rPr>
              <a:t>车，开</a:t>
            </a:r>
            <a:r>
              <a:rPr lang="en-US" altLang="zh-CN" sz="2900" dirty="0">
                <a:solidFill>
                  <a:schemeClr val="tx1"/>
                </a:solidFill>
                <a:latin typeface="SimSun" panose="02010600030101010101" pitchFamily="2" charset="-122"/>
                <a:ea typeface="SimSun" panose="02010600030101010101" pitchFamily="2" charset="-122"/>
              </a:rPr>
              <a:t>…</a:t>
            </a:r>
            <a:r>
              <a:rPr lang="zh-CN" altLang="en-US" sz="2900" b="0" i="0" dirty="0">
                <a:solidFill>
                  <a:schemeClr val="tx1"/>
                </a:solidFill>
                <a:effectLst/>
                <a:latin typeface="SimSun" panose="02010600030101010101" pitchFamily="2" charset="-122"/>
                <a:ea typeface="SimSun" panose="02010600030101010101" pitchFamily="2" charset="-122"/>
              </a:rPr>
              <a:t>很快。</a:t>
            </a:r>
            <a:endParaRPr lang="en-US" altLang="zh-CN" sz="2900" dirty="0">
              <a:solidFill>
                <a:schemeClr val="tx1"/>
              </a:solidFill>
              <a:latin typeface="SimSun" panose="02010600030101010101" pitchFamily="2" charset="-122"/>
              <a:ea typeface="SimSun" panose="02010600030101010101" pitchFamily="2" charset="-122"/>
            </a:endParaRPr>
          </a:p>
          <a:p>
            <a:pPr marL="0" indent="0">
              <a:buNone/>
            </a:pPr>
            <a:r>
              <a:rPr lang="zh-CN" altLang="en-US" sz="2900" b="0" i="0" dirty="0">
                <a:solidFill>
                  <a:schemeClr val="tx1"/>
                </a:solidFill>
                <a:effectLst/>
                <a:latin typeface="SimSun" panose="02010600030101010101" pitchFamily="2" charset="-122"/>
                <a:ea typeface="SimSun" panose="02010600030101010101" pitchFamily="2" charset="-122"/>
              </a:rPr>
              <a:t>今天</a:t>
            </a:r>
            <a:r>
              <a:rPr lang="en-US" altLang="zh-CN" sz="2900" b="0" i="0" dirty="0">
                <a:solidFill>
                  <a:schemeClr val="tx1"/>
                </a:solidFill>
                <a:effectLst/>
                <a:latin typeface="SimSun" panose="02010600030101010101" pitchFamily="2" charset="-122"/>
                <a:ea typeface="SimSun" panose="02010600030101010101" pitchFamily="2" charset="-122"/>
              </a:rPr>
              <a:t>…</a:t>
            </a:r>
            <a:r>
              <a:rPr lang="zh-CN" altLang="en-US" sz="2900" b="0" i="0" dirty="0">
                <a:solidFill>
                  <a:schemeClr val="tx1"/>
                </a:solidFill>
                <a:effectLst/>
                <a:latin typeface="SimSun" panose="02010600030101010101" pitchFamily="2" charset="-122"/>
                <a:ea typeface="SimSun" panose="02010600030101010101" pitchFamily="2" charset="-122"/>
              </a:rPr>
              <a:t>作业 你 做</a:t>
            </a:r>
            <a:r>
              <a:rPr lang="en-US" altLang="zh-CN" sz="2900" b="0" i="0" dirty="0">
                <a:solidFill>
                  <a:schemeClr val="tx1"/>
                </a:solidFill>
                <a:effectLst/>
                <a:latin typeface="SimSun" panose="02010600030101010101" pitchFamily="2" charset="-122"/>
                <a:ea typeface="SimSun" panose="02010600030101010101" pitchFamily="2" charset="-122"/>
              </a:rPr>
              <a:t>…</a:t>
            </a:r>
            <a:r>
              <a:rPr lang="zh-CN" altLang="en-US" sz="2900" b="0" i="0" dirty="0">
                <a:solidFill>
                  <a:schemeClr val="tx1"/>
                </a:solidFill>
                <a:effectLst/>
                <a:latin typeface="SimSun" panose="02010600030101010101" pitchFamily="2" charset="-122"/>
                <a:ea typeface="SimSun" panose="02010600030101010101" pitchFamily="2" charset="-122"/>
              </a:rPr>
              <a:t>不好，因为 你 没 认真</a:t>
            </a:r>
            <a:r>
              <a:rPr lang="en-US" altLang="zh-CN" sz="2900" b="0" i="0" dirty="0">
                <a:solidFill>
                  <a:schemeClr val="tx1"/>
                </a:solidFill>
                <a:effectLst/>
                <a:latin typeface="SimSun" panose="02010600030101010101" pitchFamily="2" charset="-122"/>
                <a:ea typeface="SimSun" panose="02010600030101010101" pitchFamily="2" charset="-122"/>
              </a:rPr>
              <a:t>…</a:t>
            </a:r>
            <a:r>
              <a:rPr lang="zh-CN" altLang="en-US" sz="2900" b="0" i="0" dirty="0">
                <a:solidFill>
                  <a:schemeClr val="tx1"/>
                </a:solidFill>
                <a:effectLst/>
                <a:latin typeface="SimSun" panose="02010600030101010101" pitchFamily="2" charset="-122"/>
                <a:ea typeface="SimSun" panose="02010600030101010101" pitchFamily="2" charset="-122"/>
              </a:rPr>
              <a:t>听课。</a:t>
            </a:r>
            <a:endParaRPr lang="en-US" altLang="zh-CN" sz="2900" b="0" i="0" dirty="0">
              <a:solidFill>
                <a:schemeClr val="tx1"/>
              </a:solidFill>
              <a:effectLst/>
              <a:latin typeface="SimSun" panose="02010600030101010101" pitchFamily="2" charset="-122"/>
              <a:ea typeface="SimSun" panose="02010600030101010101" pitchFamily="2" charset="-122"/>
            </a:endParaRPr>
          </a:p>
          <a:p>
            <a:pPr marL="0" indent="0">
              <a:buNone/>
            </a:pPr>
            <a:r>
              <a:rPr lang="zh-CN" altLang="en-US" sz="2900" b="0" i="0" dirty="0">
                <a:solidFill>
                  <a:schemeClr val="tx1"/>
                </a:solidFill>
                <a:effectLst/>
                <a:latin typeface="SimSun" panose="02010600030101010101" pitchFamily="2" charset="-122"/>
                <a:ea typeface="SimSun" panose="02010600030101010101" pitchFamily="2" charset="-122"/>
              </a:rPr>
              <a:t>我唱英语歌唱</a:t>
            </a:r>
            <a:r>
              <a:rPr lang="en-US" altLang="zh-CN" sz="2900" b="0" i="0" dirty="0">
                <a:solidFill>
                  <a:schemeClr val="tx1"/>
                </a:solidFill>
                <a:effectLst/>
                <a:latin typeface="SimSun" panose="02010600030101010101" pitchFamily="2" charset="-122"/>
                <a:ea typeface="SimSun" panose="02010600030101010101" pitchFamily="2" charset="-122"/>
              </a:rPr>
              <a:t>…</a:t>
            </a:r>
            <a:r>
              <a:rPr lang="zh-CN" altLang="en-US" sz="2900" b="0" i="0" dirty="0">
                <a:solidFill>
                  <a:schemeClr val="tx1"/>
                </a:solidFill>
                <a:effectLst/>
                <a:latin typeface="SimSun" panose="02010600030101010101" pitchFamily="2" charset="-122"/>
                <a:ea typeface="SimSun" panose="02010600030101010101" pitchFamily="2" charset="-122"/>
              </a:rPr>
              <a:t>很好</a:t>
            </a:r>
            <a:endParaRPr lang="en-US" altLang="zh-CN" sz="2900" dirty="0">
              <a:solidFill>
                <a:schemeClr val="tx1"/>
              </a:solidFill>
              <a:latin typeface="SimSun" panose="02010600030101010101" pitchFamily="2" charset="-122"/>
              <a:ea typeface="SimSun" panose="02010600030101010101" pitchFamily="2" charset="-122"/>
            </a:endParaRPr>
          </a:p>
          <a:p>
            <a:pPr marL="0" indent="0">
              <a:buNone/>
            </a:pPr>
            <a:endParaRPr lang="en-US" altLang="zh-CN" sz="2900" b="0" i="0" dirty="0">
              <a:solidFill>
                <a:schemeClr val="tx1"/>
              </a:solidFill>
              <a:effectLst/>
              <a:latin typeface="SimSun" panose="02010600030101010101" pitchFamily="2" charset="-122"/>
              <a:ea typeface="SimSun" panose="02010600030101010101" pitchFamily="2" charset="-122"/>
            </a:endParaRPr>
          </a:p>
          <a:p>
            <a:pPr marL="0" indent="0">
              <a:buNone/>
            </a:pPr>
            <a:endParaRPr lang="en-US" altLang="zh-CN" b="0" i="0" dirty="0">
              <a:solidFill>
                <a:srgbClr val="3B3E4D"/>
              </a:solidFill>
              <a:effectLst/>
              <a:latin typeface="-apple-system"/>
            </a:endParaRPr>
          </a:p>
          <a:p>
            <a:pPr marL="0" indent="0">
              <a:buNone/>
            </a:pPr>
            <a:endParaRPr lang="en-US" altLang="zh-CN" dirty="0">
              <a:solidFill>
                <a:srgbClr val="000000"/>
              </a:solidFill>
              <a:latin typeface="georgia" panose="02040502050405020303" pitchFamily="18" charset="0"/>
            </a:endParaRPr>
          </a:p>
          <a:p>
            <a:pPr marL="0" indent="0">
              <a:buNone/>
            </a:pPr>
            <a:endParaRPr lang="en-US" altLang="zh-CN" dirty="0">
              <a:solidFill>
                <a:srgbClr val="000000"/>
              </a:solidFill>
              <a:latin typeface="georgia" panose="02040502050405020303" pitchFamily="18" charset="0"/>
            </a:endParaRPr>
          </a:p>
        </p:txBody>
      </p:sp>
    </p:spTree>
    <p:extLst>
      <p:ext uri="{BB962C8B-B14F-4D97-AF65-F5344CB8AC3E}">
        <p14:creationId xmlns:p14="http://schemas.microsoft.com/office/powerpoint/2010/main" val="1223838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2A594-CCCE-4184-8F9E-C1473AAF9A8F}"/>
              </a:ext>
            </a:extLst>
          </p:cNvPr>
          <p:cNvSpPr>
            <a:spLocks noGrp="1"/>
          </p:cNvSpPr>
          <p:nvPr>
            <p:ph type="title"/>
          </p:nvPr>
        </p:nvSpPr>
        <p:spPr/>
        <p:txBody>
          <a:bodyPr>
            <a:normAutofit/>
          </a:bodyPr>
          <a:lstStyle/>
          <a:p>
            <a:r>
              <a:rPr lang="en-US" altLang="zh-CN" b="0" i="0" dirty="0">
                <a:solidFill>
                  <a:srgbClr val="000000"/>
                </a:solidFill>
                <a:effectLst/>
                <a:latin typeface="georgia" panose="02040502050405020303" pitchFamily="18" charset="0"/>
              </a:rPr>
              <a:t>Ak</a:t>
            </a:r>
            <a:r>
              <a:rPr lang="sk-SK" altLang="zh-CN" b="0" i="0" dirty="0">
                <a:solidFill>
                  <a:srgbClr val="000000"/>
                </a:solidFill>
                <a:effectLst/>
                <a:latin typeface="georgia" panose="02040502050405020303" pitchFamily="18" charset="0"/>
              </a:rPr>
              <a:t>ý</a:t>
            </a:r>
            <a:r>
              <a:rPr lang="en-US" altLang="zh-CN" b="0" i="0" dirty="0">
                <a:solidFill>
                  <a:srgbClr val="000000"/>
                </a:solidFill>
                <a:effectLst/>
                <a:latin typeface="georgia" panose="02040502050405020303" pitchFamily="18" charset="0"/>
              </a:rPr>
              <a:t> v</a:t>
            </a:r>
            <a:r>
              <a:rPr lang="sk-SK" altLang="zh-CN" b="0" i="0" dirty="0">
                <a:solidFill>
                  <a:srgbClr val="000000"/>
                </a:solidFill>
                <a:effectLst/>
                <a:latin typeface="georgia" panose="02040502050405020303" pitchFamily="18" charset="0"/>
              </a:rPr>
              <a:t>ý</a:t>
            </a:r>
            <a:r>
              <a:rPr lang="en-US" altLang="zh-CN" b="0" i="0" dirty="0" err="1">
                <a:solidFill>
                  <a:srgbClr val="000000"/>
                </a:solidFill>
                <a:effectLst/>
                <a:latin typeface="georgia" panose="02040502050405020303" pitchFamily="18" charset="0"/>
              </a:rPr>
              <a:t>znam</a:t>
            </a:r>
            <a:r>
              <a:rPr lang="en-US" altLang="zh-CN" b="0" i="0" dirty="0">
                <a:solidFill>
                  <a:srgbClr val="000000"/>
                </a:solidFill>
                <a:effectLst/>
                <a:latin typeface="georgia" panose="02040502050405020303" pitchFamily="18" charset="0"/>
              </a:rPr>
              <a:t> m</a:t>
            </a:r>
            <a:r>
              <a:rPr lang="sk-SK" altLang="zh-CN" b="0" i="0" dirty="0">
                <a:solidFill>
                  <a:srgbClr val="000000"/>
                </a:solidFill>
                <a:effectLst/>
                <a:latin typeface="georgia" panose="02040502050405020303" pitchFamily="18" charset="0"/>
              </a:rPr>
              <a:t>á</a:t>
            </a:r>
            <a:r>
              <a:rPr lang="en-US" altLang="zh-CN" b="0" i="0" dirty="0">
                <a:solidFill>
                  <a:srgbClr val="000000"/>
                </a:solidFill>
                <a:effectLst/>
                <a:latin typeface="georgia" panose="02040502050405020303" pitchFamily="18" charset="0"/>
              </a:rPr>
              <a:t> </a:t>
            </a:r>
            <a:r>
              <a:rPr lang="zh-CN" altLang="en-US" b="0" i="0" dirty="0">
                <a:solidFill>
                  <a:srgbClr val="000000"/>
                </a:solidFill>
                <a:effectLst/>
                <a:latin typeface="georgia" panose="02040502050405020303" pitchFamily="18" charset="0"/>
              </a:rPr>
              <a:t>得</a:t>
            </a:r>
            <a:r>
              <a:rPr lang="sk-SK" altLang="zh-CN" dirty="0">
                <a:solidFill>
                  <a:srgbClr val="000000"/>
                </a:solidFill>
                <a:latin typeface="georgia" panose="02040502050405020303" pitchFamily="18" charset="0"/>
              </a:rPr>
              <a:t>?</a:t>
            </a:r>
            <a:endParaRPr lang="en-US" dirty="0"/>
          </a:p>
        </p:txBody>
      </p:sp>
      <p:sp>
        <p:nvSpPr>
          <p:cNvPr id="3" name="Content Placeholder 2">
            <a:extLst>
              <a:ext uri="{FF2B5EF4-FFF2-40B4-BE49-F238E27FC236}">
                <a16:creationId xmlns:a16="http://schemas.microsoft.com/office/drawing/2014/main" id="{ED1EA1A1-2B7D-429A-9DF7-5473EA4C4F4F}"/>
              </a:ext>
            </a:extLst>
          </p:cNvPr>
          <p:cNvSpPr>
            <a:spLocks noGrp="1"/>
          </p:cNvSpPr>
          <p:nvPr>
            <p:ph idx="1"/>
          </p:nvPr>
        </p:nvSpPr>
        <p:spPr/>
        <p:txBody>
          <a:bodyPr>
            <a:normAutofit lnSpcReduction="10000"/>
          </a:bodyPr>
          <a:lstStyle/>
          <a:p>
            <a:pPr marL="0" indent="0">
              <a:buNone/>
            </a:pPr>
            <a:r>
              <a:rPr lang="zh-CN" altLang="en-US" sz="2400" b="0" i="0" dirty="0">
                <a:solidFill>
                  <a:srgbClr val="373A3C"/>
                </a:solidFill>
                <a:effectLst/>
                <a:latin typeface="SimSun" panose="02010600030101010101" pitchFamily="2" charset="-122"/>
                <a:ea typeface="SimSun" panose="02010600030101010101" pitchFamily="2" charset="-122"/>
              </a:rPr>
              <a:t>他得了个坏名声。</a:t>
            </a:r>
            <a:endParaRPr lang="sk-SK" altLang="zh-CN" sz="2400" b="0" i="0" dirty="0">
              <a:solidFill>
                <a:srgbClr val="373A3C"/>
              </a:solidFill>
              <a:effectLst/>
              <a:latin typeface="SimSun" panose="02010600030101010101" pitchFamily="2" charset="-122"/>
              <a:ea typeface="SimSun" panose="02010600030101010101" pitchFamily="2" charset="-122"/>
            </a:endParaRPr>
          </a:p>
          <a:p>
            <a:pPr marL="0" indent="0">
              <a:buNone/>
            </a:pPr>
            <a:r>
              <a:rPr lang="zh-CN" altLang="en-US" sz="2400" b="0" i="0" dirty="0">
                <a:solidFill>
                  <a:srgbClr val="373A3C"/>
                </a:solidFill>
                <a:effectLst/>
                <a:latin typeface="SimSun" panose="02010600030101010101" pitchFamily="2" charset="-122"/>
                <a:ea typeface="SimSun" panose="02010600030101010101" pitchFamily="2" charset="-122"/>
              </a:rPr>
              <a:t>八减三得五。 </a:t>
            </a:r>
            <a:endParaRPr lang="en-US" altLang="zh-CN" sz="2400" b="0" i="0" dirty="0">
              <a:solidFill>
                <a:srgbClr val="373A3C"/>
              </a:solidFill>
              <a:effectLst/>
              <a:latin typeface="SimSun" panose="02010600030101010101" pitchFamily="2" charset="-122"/>
              <a:ea typeface="SimSun" panose="02010600030101010101" pitchFamily="2" charset="-122"/>
            </a:endParaRPr>
          </a:p>
          <a:p>
            <a:pPr marL="0" indent="0">
              <a:buNone/>
            </a:pPr>
            <a:r>
              <a:rPr lang="zh-CN" altLang="en-US" sz="2400" b="0" i="0" dirty="0">
                <a:solidFill>
                  <a:srgbClr val="373A3C"/>
                </a:solidFill>
                <a:effectLst/>
                <a:latin typeface="SimSun" panose="02010600030101010101" pitchFamily="2" charset="-122"/>
                <a:ea typeface="SimSun" panose="02010600030101010101" pitchFamily="2" charset="-122"/>
              </a:rPr>
              <a:t>他得了肺癌，活不了多久。</a:t>
            </a:r>
            <a:endParaRPr lang="en-US" altLang="zh-CN" sz="2400" b="0" i="0" dirty="0">
              <a:solidFill>
                <a:srgbClr val="373A3C"/>
              </a:solidFill>
              <a:effectLst/>
              <a:latin typeface="SimSun" panose="02010600030101010101" pitchFamily="2" charset="-122"/>
              <a:ea typeface="SimSun" panose="02010600030101010101" pitchFamily="2" charset="-122"/>
            </a:endParaRPr>
          </a:p>
          <a:p>
            <a:pPr marL="0" indent="0">
              <a:buNone/>
            </a:pPr>
            <a:r>
              <a:rPr lang="zh-CN" altLang="en-US" sz="2400" b="0" i="0" dirty="0">
                <a:solidFill>
                  <a:srgbClr val="373A3C"/>
                </a:solidFill>
                <a:effectLst/>
                <a:latin typeface="SimSun" panose="02010600030101010101" pitchFamily="2" charset="-122"/>
                <a:ea typeface="SimSun" panose="02010600030101010101" pitchFamily="2" charset="-122"/>
              </a:rPr>
              <a:t>他跑得像一阵风。</a:t>
            </a:r>
            <a:endParaRPr lang="en-US" altLang="zh-CN" sz="2400" b="0" i="0" dirty="0">
              <a:solidFill>
                <a:srgbClr val="373A3C"/>
              </a:solidFill>
              <a:effectLst/>
              <a:latin typeface="SimSun" panose="02010600030101010101" pitchFamily="2" charset="-122"/>
              <a:ea typeface="SimSun" panose="02010600030101010101" pitchFamily="2" charset="-122"/>
            </a:endParaRPr>
          </a:p>
          <a:p>
            <a:pPr marL="0" indent="0">
              <a:buNone/>
            </a:pPr>
            <a:r>
              <a:rPr lang="zh-CN" altLang="en-US" sz="2400" b="0" i="0" dirty="0">
                <a:solidFill>
                  <a:srgbClr val="373A3C"/>
                </a:solidFill>
                <a:effectLst/>
                <a:latin typeface="SimSun" panose="02010600030101010101" pitchFamily="2" charset="-122"/>
                <a:ea typeface="SimSun" panose="02010600030101010101" pitchFamily="2" charset="-122"/>
              </a:rPr>
              <a:t>我得走了。</a:t>
            </a:r>
            <a:endParaRPr lang="en-US" altLang="zh-CN" sz="2400" b="0" i="0" dirty="0">
              <a:solidFill>
                <a:srgbClr val="373A3C"/>
              </a:solidFill>
              <a:effectLst/>
              <a:latin typeface="SimSun" panose="02010600030101010101" pitchFamily="2" charset="-122"/>
              <a:ea typeface="SimSun" panose="02010600030101010101" pitchFamily="2" charset="-122"/>
            </a:endParaRPr>
          </a:p>
          <a:p>
            <a:pPr marL="0" indent="0">
              <a:buNone/>
            </a:pPr>
            <a:r>
              <a:rPr lang="zh-CN" altLang="en-US" sz="2400" b="0" i="0" dirty="0">
                <a:solidFill>
                  <a:srgbClr val="373A3C"/>
                </a:solidFill>
                <a:effectLst/>
                <a:latin typeface="SimSun" panose="02010600030101010101" pitchFamily="2" charset="-122"/>
                <a:ea typeface="SimSun" panose="02010600030101010101" pitchFamily="2" charset="-122"/>
              </a:rPr>
              <a:t>今天的幸福生活得来不容易。</a:t>
            </a:r>
            <a:endParaRPr lang="en-US" altLang="zh-CN" sz="2400" b="0" i="0" dirty="0">
              <a:solidFill>
                <a:srgbClr val="373A3C"/>
              </a:solidFill>
              <a:effectLst/>
              <a:latin typeface="SimSun" panose="02010600030101010101" pitchFamily="2" charset="-122"/>
              <a:ea typeface="SimSun" panose="02010600030101010101" pitchFamily="2" charset="-122"/>
            </a:endParaRPr>
          </a:p>
          <a:p>
            <a:pPr marL="0" indent="0">
              <a:buNone/>
            </a:pPr>
            <a:r>
              <a:rPr lang="zh-CN" altLang="en-US" sz="2400" dirty="0">
                <a:solidFill>
                  <a:srgbClr val="373A3C"/>
                </a:solidFill>
                <a:latin typeface="SimSun" panose="02010600030101010101" pitchFamily="2" charset="-122"/>
                <a:ea typeface="SimSun" panose="02010600030101010101" pitchFamily="2" charset="-122"/>
              </a:rPr>
              <a:t>这项工程得三个月才能完</a:t>
            </a:r>
            <a:r>
              <a:rPr lang="zh-CN" altLang="en-US" sz="2400" b="0" i="0" dirty="0">
                <a:solidFill>
                  <a:srgbClr val="373A3C"/>
                </a:solidFill>
                <a:effectLst/>
                <a:latin typeface="SimSun" panose="02010600030101010101" pitchFamily="2" charset="-122"/>
                <a:ea typeface="SimSun" panose="02010600030101010101" pitchFamily="2" charset="-122"/>
              </a:rPr>
              <a:t>。</a:t>
            </a:r>
            <a:endParaRPr lang="en-US" altLang="zh-CN" sz="2400" dirty="0">
              <a:solidFill>
                <a:srgbClr val="373A3C"/>
              </a:solidFill>
              <a:latin typeface="SimSun" panose="02010600030101010101" pitchFamily="2" charset="-122"/>
              <a:ea typeface="SimSun" panose="02010600030101010101" pitchFamily="2" charset="-122"/>
            </a:endParaRPr>
          </a:p>
          <a:p>
            <a:pPr marL="0" indent="0">
              <a:buNone/>
            </a:pPr>
            <a:r>
              <a:rPr lang="zh-CN" altLang="en-US" sz="2400" b="0" i="0" dirty="0">
                <a:solidFill>
                  <a:srgbClr val="333333"/>
                </a:solidFill>
                <a:effectLst/>
                <a:latin typeface="SimSun" panose="02010600030101010101" pitchFamily="2" charset="-122"/>
                <a:ea typeface="SimSun" panose="02010600030101010101" pitchFamily="2" charset="-122"/>
              </a:rPr>
              <a:t>今天我得去商店买青菜。</a:t>
            </a:r>
            <a:endParaRPr lang="en-US" altLang="zh-CN" sz="2400" b="0" i="0" dirty="0">
              <a:solidFill>
                <a:srgbClr val="373A3C"/>
              </a:solidFill>
              <a:effectLst/>
              <a:latin typeface="SimSun" panose="02010600030101010101" pitchFamily="2" charset="-122"/>
              <a:ea typeface="SimSun" panose="02010600030101010101" pitchFamily="2" charset="-122"/>
            </a:endParaRPr>
          </a:p>
          <a:p>
            <a:pPr marL="0" indent="0">
              <a:buNone/>
            </a:pPr>
            <a:endParaRPr lang="en-US" altLang="zh-CN" b="0" i="0" dirty="0">
              <a:solidFill>
                <a:srgbClr val="373A3C"/>
              </a:solidFill>
              <a:effectLst/>
              <a:latin typeface="georgia" panose="02040502050405020303" pitchFamily="18" charset="0"/>
            </a:endParaRPr>
          </a:p>
        </p:txBody>
      </p:sp>
    </p:spTree>
    <p:extLst>
      <p:ext uri="{BB962C8B-B14F-4D97-AF65-F5344CB8AC3E}">
        <p14:creationId xmlns:p14="http://schemas.microsoft.com/office/powerpoint/2010/main" val="2178253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9407B-AC22-48BB-B51C-E3F92FFD5CDC}"/>
              </a:ext>
            </a:extLst>
          </p:cNvPr>
          <p:cNvSpPr>
            <a:spLocks noGrp="1"/>
          </p:cNvSpPr>
          <p:nvPr>
            <p:ph type="title"/>
          </p:nvPr>
        </p:nvSpPr>
        <p:spPr/>
        <p:txBody>
          <a:bodyPr>
            <a:normAutofit fontScale="90000"/>
          </a:bodyPr>
          <a:lstStyle/>
          <a:p>
            <a:pPr algn="l"/>
            <a:r>
              <a:rPr lang="en-US" altLang="zh-CN" b="0" i="0" dirty="0" err="1">
                <a:solidFill>
                  <a:srgbClr val="000000"/>
                </a:solidFill>
                <a:effectLst/>
                <a:latin typeface="georgia" panose="02040502050405020303" pitchFamily="18" charset="0"/>
              </a:rPr>
              <a:t>Vido</a:t>
            </a:r>
            <a:r>
              <a:rPr lang="sk-SK" altLang="zh-CN" b="0" i="0" dirty="0">
                <a:solidFill>
                  <a:srgbClr val="000000"/>
                </a:solidFill>
                <a:effectLst/>
                <a:latin typeface="georgia" panose="02040502050405020303" pitchFamily="18" charset="0"/>
              </a:rPr>
              <a:t>č</a:t>
            </a:r>
            <a:r>
              <a:rPr lang="en-US" altLang="zh-CN" b="0" i="0" dirty="0" err="1">
                <a:solidFill>
                  <a:srgbClr val="000000"/>
                </a:solidFill>
                <a:effectLst/>
                <a:latin typeface="georgia" panose="02040502050405020303" pitchFamily="18" charset="0"/>
              </a:rPr>
              <a:t>asov</a:t>
            </a:r>
            <a:r>
              <a:rPr lang="sk-SK" altLang="zh-CN" b="0" i="0" dirty="0">
                <a:solidFill>
                  <a:srgbClr val="000000"/>
                </a:solidFill>
                <a:effectLst/>
                <a:latin typeface="georgia" panose="02040502050405020303" pitchFamily="18" charset="0"/>
              </a:rPr>
              <a:t>é</a:t>
            </a:r>
            <a:r>
              <a:rPr lang="en-US" altLang="zh-CN" b="0" i="0" dirty="0">
                <a:solidFill>
                  <a:srgbClr val="000000"/>
                </a:solidFill>
                <a:effectLst/>
                <a:latin typeface="georgia" panose="02040502050405020303" pitchFamily="18" charset="0"/>
              </a:rPr>
              <a:t> </a:t>
            </a:r>
            <a:r>
              <a:rPr lang="en-US" altLang="zh-CN" b="0" i="0" dirty="0" err="1">
                <a:solidFill>
                  <a:srgbClr val="000000"/>
                </a:solidFill>
                <a:effectLst/>
                <a:latin typeface="georgia" panose="02040502050405020303" pitchFamily="18" charset="0"/>
              </a:rPr>
              <a:t>slovesn</a:t>
            </a:r>
            <a:r>
              <a:rPr lang="sk-SK" altLang="zh-CN" b="0" i="0" dirty="0">
                <a:solidFill>
                  <a:srgbClr val="000000"/>
                </a:solidFill>
                <a:effectLst/>
                <a:latin typeface="georgia" panose="02040502050405020303" pitchFamily="18" charset="0"/>
              </a:rPr>
              <a:t>é</a:t>
            </a:r>
            <a:r>
              <a:rPr lang="en-US" altLang="zh-CN" b="0" i="0" dirty="0">
                <a:solidFill>
                  <a:srgbClr val="000000"/>
                </a:solidFill>
                <a:effectLst/>
                <a:latin typeface="georgia" panose="02040502050405020303" pitchFamily="18" charset="0"/>
              </a:rPr>
              <a:t> </a:t>
            </a:r>
            <a:r>
              <a:rPr lang="en-US" altLang="zh-CN" b="0" i="0" dirty="0" err="1">
                <a:solidFill>
                  <a:srgbClr val="000000"/>
                </a:solidFill>
                <a:effectLst/>
                <a:latin typeface="georgia" panose="02040502050405020303" pitchFamily="18" charset="0"/>
              </a:rPr>
              <a:t>ukazatele</a:t>
            </a:r>
            <a:br>
              <a:rPr lang="en-US" altLang="zh-CN" b="0" i="0" dirty="0">
                <a:solidFill>
                  <a:srgbClr val="000000"/>
                </a:solidFill>
                <a:effectLst/>
                <a:latin typeface="georgia" panose="02040502050405020303" pitchFamily="18" charset="0"/>
              </a:rPr>
            </a:br>
            <a:br>
              <a:rPr lang="en-US" altLang="zh-CN" b="0" i="0" dirty="0">
                <a:solidFill>
                  <a:srgbClr val="000000"/>
                </a:solidFill>
                <a:effectLst/>
                <a:latin typeface="georgia" panose="02040502050405020303" pitchFamily="18" charset="0"/>
              </a:rPr>
            </a:br>
            <a:endParaRPr lang="zh-CN" altLang="en-US" b="0" i="0" dirty="0">
              <a:solidFill>
                <a:srgbClr val="373A3C"/>
              </a:solidFill>
              <a:effectLst/>
              <a:latin typeface="-apple-system"/>
            </a:endParaRPr>
          </a:p>
        </p:txBody>
      </p:sp>
      <p:sp>
        <p:nvSpPr>
          <p:cNvPr id="3" name="Content Placeholder 2">
            <a:extLst>
              <a:ext uri="{FF2B5EF4-FFF2-40B4-BE49-F238E27FC236}">
                <a16:creationId xmlns:a16="http://schemas.microsoft.com/office/drawing/2014/main" id="{AD189CDE-82AC-475E-88ED-FCEE2730E47A}"/>
              </a:ext>
            </a:extLst>
          </p:cNvPr>
          <p:cNvSpPr>
            <a:spLocks noGrp="1"/>
          </p:cNvSpPr>
          <p:nvPr>
            <p:ph idx="1"/>
          </p:nvPr>
        </p:nvSpPr>
        <p:spPr>
          <a:xfrm>
            <a:off x="677334" y="1577131"/>
            <a:ext cx="8596668" cy="4464232"/>
          </a:xfrm>
        </p:spPr>
        <p:txBody>
          <a:bodyPr>
            <a:normAutofit fontScale="92500" lnSpcReduction="10000"/>
          </a:bodyPr>
          <a:lstStyle/>
          <a:p>
            <a:pPr marL="0" indent="0">
              <a:buNone/>
            </a:pPr>
            <a:r>
              <a:rPr lang="en-US" altLang="zh-CN" dirty="0" err="1">
                <a:solidFill>
                  <a:srgbClr val="000000"/>
                </a:solidFill>
                <a:latin typeface="georgia" panose="02040502050405020303" pitchFamily="18" charset="0"/>
              </a:rPr>
              <a:t>Kladieme</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hne</a:t>
            </a:r>
            <a:r>
              <a:rPr lang="sk-SK" altLang="zh-CN" dirty="0">
                <a:solidFill>
                  <a:srgbClr val="000000"/>
                </a:solidFill>
                <a:latin typeface="georgia" panose="02040502050405020303" pitchFamily="18" charset="0"/>
              </a:rPr>
              <a:t>ď</a:t>
            </a:r>
            <a:r>
              <a:rPr lang="en-US" altLang="zh-CN" dirty="0">
                <a:solidFill>
                  <a:srgbClr val="000000"/>
                </a:solidFill>
                <a:latin typeface="georgia" panose="02040502050405020303" pitchFamily="18" charset="0"/>
              </a:rPr>
              <a:t> za pr</a:t>
            </a:r>
            <a:r>
              <a:rPr lang="sk-SK" altLang="zh-CN" dirty="0">
                <a:solidFill>
                  <a:srgbClr val="000000"/>
                </a:solidFill>
                <a:latin typeface="georgia" panose="02040502050405020303" pitchFamily="18" charset="0"/>
              </a:rPr>
              <a:t>í</a:t>
            </a:r>
            <a:r>
              <a:rPr lang="en-US" altLang="zh-CN" dirty="0" err="1">
                <a:solidFill>
                  <a:srgbClr val="000000"/>
                </a:solidFill>
                <a:latin typeface="georgia" panose="02040502050405020303" pitchFamily="18" charset="0"/>
              </a:rPr>
              <a:t>sudkov</a:t>
            </a:r>
            <a:r>
              <a:rPr lang="sk-SK" altLang="zh-CN" dirty="0">
                <a:solidFill>
                  <a:srgbClr val="000000"/>
                </a:solidFill>
                <a:latin typeface="georgia" panose="02040502050405020303" pitchFamily="18" charset="0"/>
              </a:rPr>
              <a:t>é</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sloveso</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bli</a:t>
            </a:r>
            <a:r>
              <a:rPr lang="sk-SK" altLang="zh-CN" dirty="0">
                <a:solidFill>
                  <a:srgbClr val="000000"/>
                </a:solidFill>
                <a:latin typeface="georgia" panose="02040502050405020303" pitchFamily="18" charset="0"/>
              </a:rPr>
              <a:t>žš</a:t>
            </a:r>
            <a:r>
              <a:rPr lang="en-US" altLang="zh-CN" dirty="0" err="1">
                <a:solidFill>
                  <a:srgbClr val="000000"/>
                </a:solidFill>
                <a:latin typeface="georgia" panose="02040502050405020303" pitchFamily="18" charset="0"/>
              </a:rPr>
              <a:t>ie</a:t>
            </a:r>
            <a:r>
              <a:rPr lang="en-US" altLang="zh-CN" dirty="0">
                <a:solidFill>
                  <a:srgbClr val="000000"/>
                </a:solidFill>
                <a:latin typeface="georgia" panose="02040502050405020303" pitchFamily="18" charset="0"/>
              </a:rPr>
              <a:t> </a:t>
            </a:r>
            <a:r>
              <a:rPr lang="sk-SK" altLang="zh-CN" dirty="0">
                <a:solidFill>
                  <a:srgbClr val="000000"/>
                </a:solidFill>
                <a:latin typeface="georgia" panose="02040502050405020303" pitchFamily="18" charset="0"/>
              </a:rPr>
              <a:t>č</a:t>
            </a:r>
            <a:r>
              <a:rPr lang="en-US" altLang="zh-CN" dirty="0" err="1">
                <a:solidFill>
                  <a:srgbClr val="000000"/>
                </a:solidFill>
                <a:latin typeface="georgia" panose="02040502050405020303" pitchFamily="18" charset="0"/>
              </a:rPr>
              <a:t>asov</a:t>
            </a:r>
            <a:r>
              <a:rPr lang="sk-SK" altLang="zh-CN" dirty="0">
                <a:solidFill>
                  <a:srgbClr val="000000"/>
                </a:solidFill>
                <a:latin typeface="georgia" panose="02040502050405020303" pitchFamily="18" charset="0"/>
              </a:rPr>
              <a:t>é</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ur</a:t>
            </a:r>
            <a:r>
              <a:rPr lang="sk-SK" altLang="zh-CN" dirty="0">
                <a:solidFill>
                  <a:srgbClr val="000000"/>
                </a:solidFill>
                <a:latin typeface="georgia" panose="02040502050405020303" pitchFamily="18" charset="0"/>
              </a:rPr>
              <a:t>č</a:t>
            </a:r>
            <a:r>
              <a:rPr lang="en-US" altLang="zh-CN" dirty="0" err="1">
                <a:solidFill>
                  <a:srgbClr val="000000"/>
                </a:solidFill>
                <a:latin typeface="georgia" panose="02040502050405020303" pitchFamily="18" charset="0"/>
              </a:rPr>
              <a:t>enie</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slovesn</a:t>
            </a:r>
            <a:r>
              <a:rPr lang="sk-SK" altLang="zh-CN" dirty="0">
                <a:solidFill>
                  <a:srgbClr val="000000"/>
                </a:solidFill>
                <a:latin typeface="georgia" panose="02040502050405020303" pitchFamily="18" charset="0"/>
              </a:rPr>
              <a:t>é</a:t>
            </a:r>
            <a:r>
              <a:rPr lang="en-US" altLang="zh-CN" dirty="0">
                <a:solidFill>
                  <a:srgbClr val="000000"/>
                </a:solidFill>
                <a:latin typeface="georgia" panose="02040502050405020303" pitchFamily="18" charset="0"/>
              </a:rPr>
              <a:t>ho </a:t>
            </a:r>
            <a:r>
              <a:rPr lang="en-US" altLang="zh-CN" dirty="0" err="1">
                <a:solidFill>
                  <a:srgbClr val="000000"/>
                </a:solidFill>
                <a:latin typeface="georgia" panose="02040502050405020303" pitchFamily="18" charset="0"/>
              </a:rPr>
              <a:t>deja</a:t>
            </a:r>
            <a:endParaRPr lang="en-US" altLang="zh-CN" dirty="0">
              <a:solidFill>
                <a:srgbClr val="000000"/>
              </a:solidFill>
              <a:latin typeface="georgia" panose="02040502050405020303" pitchFamily="18" charset="0"/>
            </a:endParaRPr>
          </a:p>
          <a:p>
            <a:pPr marL="0" indent="0">
              <a:buNone/>
            </a:pPr>
            <a:r>
              <a:rPr lang="zh-CN" altLang="en-US" dirty="0">
                <a:solidFill>
                  <a:srgbClr val="000000"/>
                </a:solidFill>
                <a:latin typeface="georgia" panose="02040502050405020303" pitchFamily="18" charset="0"/>
              </a:rPr>
              <a:t>着，了，过</a:t>
            </a:r>
            <a:endParaRPr lang="en-US" altLang="zh-CN" dirty="0">
              <a:solidFill>
                <a:srgbClr val="000000"/>
              </a:solidFill>
              <a:latin typeface="georgia" panose="02040502050405020303" pitchFamily="18" charset="0"/>
            </a:endParaRPr>
          </a:p>
          <a:p>
            <a:pPr>
              <a:buFont typeface="Wingdings" panose="05000000000000000000" pitchFamily="2" charset="2"/>
              <a:buChar char="§"/>
            </a:pPr>
            <a:r>
              <a:rPr lang="zh-CN" altLang="en-US" dirty="0">
                <a:solidFill>
                  <a:srgbClr val="000000"/>
                </a:solidFill>
                <a:latin typeface="georgia" panose="02040502050405020303" pitchFamily="18" charset="0"/>
              </a:rPr>
              <a:t>了</a:t>
            </a:r>
            <a:r>
              <a:rPr lang="en-US" altLang="zh-CN" dirty="0">
                <a:solidFill>
                  <a:srgbClr val="000000"/>
                </a:solidFill>
                <a:latin typeface="georgia" panose="02040502050405020303" pitchFamily="18" charset="0"/>
              </a:rPr>
              <a:t>-</a:t>
            </a:r>
            <a:r>
              <a:rPr lang="en-US" altLang="zh-CN" dirty="0" err="1">
                <a:solidFill>
                  <a:srgbClr val="000000"/>
                </a:solidFill>
                <a:latin typeface="georgia" panose="02040502050405020303" pitchFamily="18" charset="0"/>
              </a:rPr>
              <a:t>ukon</a:t>
            </a:r>
            <a:r>
              <a:rPr lang="sk-SK" altLang="zh-CN" dirty="0">
                <a:solidFill>
                  <a:srgbClr val="000000"/>
                </a:solidFill>
                <a:latin typeface="georgia" panose="02040502050405020303" pitchFamily="18" charset="0"/>
              </a:rPr>
              <a:t>č</a:t>
            </a:r>
            <a:r>
              <a:rPr lang="en-US" altLang="zh-CN" dirty="0" err="1">
                <a:solidFill>
                  <a:srgbClr val="000000"/>
                </a:solidFill>
                <a:latin typeface="georgia" panose="02040502050405020303" pitchFamily="18" charset="0"/>
              </a:rPr>
              <a:t>enos</a:t>
            </a:r>
            <a:r>
              <a:rPr lang="sk-SK" altLang="zh-CN" dirty="0">
                <a:solidFill>
                  <a:srgbClr val="000000"/>
                </a:solidFill>
                <a:latin typeface="georgia" panose="02040502050405020303" pitchFamily="18" charset="0"/>
              </a:rPr>
              <a:t>ť</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slovesn</a:t>
            </a:r>
            <a:r>
              <a:rPr lang="sk-SK" altLang="zh-CN" dirty="0">
                <a:solidFill>
                  <a:srgbClr val="000000"/>
                </a:solidFill>
                <a:latin typeface="georgia" panose="02040502050405020303" pitchFamily="18" charset="0"/>
              </a:rPr>
              <a:t>ý</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dej</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sa</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odohral</a:t>
            </a:r>
            <a:r>
              <a:rPr lang="en-US" altLang="zh-CN" dirty="0">
                <a:solidFill>
                  <a:srgbClr val="000000"/>
                </a:solidFill>
                <a:latin typeface="georgia" panose="02040502050405020303" pitchFamily="18" charset="0"/>
              </a:rPr>
              <a:t> v </a:t>
            </a:r>
            <a:r>
              <a:rPr lang="en-US" altLang="zh-CN" dirty="0" err="1">
                <a:solidFill>
                  <a:srgbClr val="000000"/>
                </a:solidFill>
                <a:latin typeface="georgia" panose="02040502050405020303" pitchFamily="18" charset="0"/>
              </a:rPr>
              <a:t>minulosti</a:t>
            </a:r>
            <a:r>
              <a:rPr lang="en-US" altLang="zh-CN" dirty="0">
                <a:solidFill>
                  <a:srgbClr val="000000"/>
                </a:solidFill>
                <a:latin typeface="georgia" panose="02040502050405020303" pitchFamily="18" charset="0"/>
              </a:rPr>
              <a:t> a je </a:t>
            </a:r>
            <a:r>
              <a:rPr lang="en-US" altLang="zh-CN" dirty="0" err="1">
                <a:solidFill>
                  <a:srgbClr val="000000"/>
                </a:solidFill>
                <a:latin typeface="georgia" panose="02040502050405020303" pitchFamily="18" charset="0"/>
              </a:rPr>
              <a:t>ukon</a:t>
            </a:r>
            <a:r>
              <a:rPr lang="sk-SK" altLang="zh-CN" dirty="0">
                <a:solidFill>
                  <a:srgbClr val="000000"/>
                </a:solidFill>
                <a:latin typeface="georgia" panose="02040502050405020303" pitchFamily="18" charset="0"/>
              </a:rPr>
              <a:t>č</a:t>
            </a:r>
            <a:r>
              <a:rPr lang="en-US" altLang="zh-CN" dirty="0" err="1">
                <a:solidFill>
                  <a:srgbClr val="000000"/>
                </a:solidFill>
                <a:latin typeface="georgia" panose="02040502050405020303" pitchFamily="18" charset="0"/>
              </a:rPr>
              <a:t>en</a:t>
            </a:r>
            <a:r>
              <a:rPr lang="sk-SK" altLang="zh-CN" dirty="0">
                <a:solidFill>
                  <a:srgbClr val="000000"/>
                </a:solidFill>
                <a:latin typeface="georgia" panose="02040502050405020303" pitchFamily="18" charset="0"/>
              </a:rPr>
              <a:t>ý</a:t>
            </a:r>
            <a:r>
              <a:rPr lang="en-US" altLang="zh-CN" dirty="0">
                <a:solidFill>
                  <a:srgbClr val="000000"/>
                </a:solidFill>
                <a:latin typeface="georgia" panose="02040502050405020303" pitchFamily="18" charset="0"/>
              </a:rPr>
              <a:t>,v</a:t>
            </a:r>
            <a:r>
              <a:rPr lang="sk-SK" altLang="zh-CN" dirty="0">
                <a:solidFill>
                  <a:srgbClr val="000000"/>
                </a:solidFill>
                <a:latin typeface="georgia" panose="02040502050405020303" pitchFamily="18" charset="0"/>
              </a:rPr>
              <a:t>ý</a:t>
            </a:r>
            <a:r>
              <a:rPr lang="en-US" altLang="zh-CN" dirty="0" err="1">
                <a:solidFill>
                  <a:srgbClr val="000000"/>
                </a:solidFill>
                <a:latin typeface="georgia" panose="02040502050405020303" pitchFamily="18" charset="0"/>
              </a:rPr>
              <a:t>sledn</a:t>
            </a:r>
            <a:r>
              <a:rPr lang="sk-SK" altLang="zh-CN" dirty="0">
                <a:solidFill>
                  <a:srgbClr val="000000"/>
                </a:solidFill>
                <a:latin typeface="georgia" panose="02040502050405020303" pitchFamily="18" charset="0"/>
              </a:rPr>
              <a:t>ý</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stav</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tohto</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deja</a:t>
            </a:r>
            <a:r>
              <a:rPr lang="en-US" altLang="zh-CN" dirty="0">
                <a:solidFill>
                  <a:srgbClr val="000000"/>
                </a:solidFill>
                <a:latin typeface="georgia" panose="02040502050405020303" pitchFamily="18" charset="0"/>
              </a:rPr>
              <a:t> v</a:t>
            </a:r>
            <a:r>
              <a:rPr lang="sk-SK" altLang="zh-CN" dirty="0">
                <a:solidFill>
                  <a:srgbClr val="000000"/>
                </a:solidFill>
                <a:latin typeface="georgia" panose="02040502050405020303" pitchFamily="18" charset="0"/>
              </a:rPr>
              <a:t>š</a:t>
            </a:r>
            <a:r>
              <a:rPr lang="en-US" altLang="zh-CN" dirty="0" err="1">
                <a:solidFill>
                  <a:srgbClr val="000000"/>
                </a:solidFill>
                <a:latin typeface="georgia" panose="02040502050405020303" pitchFamily="18" charset="0"/>
              </a:rPr>
              <a:t>ak</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pokra</a:t>
            </a:r>
            <a:r>
              <a:rPr lang="sk-SK" altLang="zh-CN" dirty="0">
                <a:solidFill>
                  <a:srgbClr val="000000"/>
                </a:solidFill>
                <a:latin typeface="georgia" panose="02040502050405020303" pitchFamily="18" charset="0"/>
              </a:rPr>
              <a:t>č</a:t>
            </a:r>
            <a:r>
              <a:rPr lang="en-US" altLang="zh-CN" dirty="0" err="1">
                <a:solidFill>
                  <a:srgbClr val="000000"/>
                </a:solidFill>
                <a:latin typeface="georgia" panose="02040502050405020303" pitchFamily="18" charset="0"/>
              </a:rPr>
              <a:t>uje</a:t>
            </a:r>
            <a:endParaRPr lang="en-US" altLang="zh-CN" dirty="0">
              <a:solidFill>
                <a:srgbClr val="000000"/>
              </a:solidFill>
              <a:latin typeface="georgia" panose="02040502050405020303" pitchFamily="18" charset="0"/>
            </a:endParaRPr>
          </a:p>
          <a:p>
            <a:pPr marL="0" indent="0">
              <a:buNone/>
            </a:pPr>
            <a:r>
              <a:rPr lang="zh-CN" altLang="en-US" dirty="0">
                <a:solidFill>
                  <a:srgbClr val="000000"/>
                </a:solidFill>
                <a:latin typeface="georgia" panose="02040502050405020303" pitchFamily="18" charset="0"/>
              </a:rPr>
              <a:t>我等了三个小时</a:t>
            </a:r>
            <a:endParaRPr lang="en-US" altLang="zh-CN" dirty="0">
              <a:solidFill>
                <a:srgbClr val="000000"/>
              </a:solidFill>
              <a:latin typeface="georgia" panose="02040502050405020303" pitchFamily="18" charset="0"/>
            </a:endParaRPr>
          </a:p>
          <a:p>
            <a:pPr marL="0" indent="0">
              <a:buNone/>
            </a:pPr>
            <a:r>
              <a:rPr lang="zh-CN" altLang="en-US" dirty="0">
                <a:solidFill>
                  <a:srgbClr val="000000"/>
                </a:solidFill>
                <a:latin typeface="georgia" panose="02040502050405020303" pitchFamily="18" charset="0"/>
              </a:rPr>
              <a:t>妈妈买了两本书</a:t>
            </a:r>
            <a:endParaRPr lang="en-US" altLang="zh-CN" dirty="0">
              <a:solidFill>
                <a:srgbClr val="000000"/>
              </a:solidFill>
              <a:latin typeface="georgia" panose="02040502050405020303" pitchFamily="18" charset="0"/>
            </a:endParaRPr>
          </a:p>
          <a:p>
            <a:pPr marL="0" indent="0">
              <a:buNone/>
            </a:pPr>
            <a:r>
              <a:rPr lang="zh-CN" altLang="en-US" dirty="0">
                <a:solidFill>
                  <a:srgbClr val="000000"/>
                </a:solidFill>
                <a:latin typeface="georgia" panose="02040502050405020303" pitchFamily="18" charset="0"/>
              </a:rPr>
              <a:t>他来了， 我们就去办这件事。</a:t>
            </a:r>
            <a:endParaRPr lang="en-US" altLang="zh-CN" dirty="0">
              <a:solidFill>
                <a:srgbClr val="000000"/>
              </a:solidFill>
              <a:latin typeface="georgia" panose="02040502050405020303" pitchFamily="18" charset="0"/>
            </a:endParaRPr>
          </a:p>
          <a:p>
            <a:pPr marL="0" indent="0">
              <a:buNone/>
            </a:pPr>
            <a:r>
              <a:rPr lang="zh-CN" altLang="en-US" dirty="0">
                <a:solidFill>
                  <a:srgbClr val="000000"/>
                </a:solidFill>
                <a:latin typeface="georgia" panose="02040502050405020303" pitchFamily="18" charset="0"/>
              </a:rPr>
              <a:t>我写完了一篇关于历史文章</a:t>
            </a:r>
            <a:endParaRPr lang="en-US" altLang="zh-CN" dirty="0">
              <a:solidFill>
                <a:srgbClr val="000000"/>
              </a:solidFill>
              <a:latin typeface="georgia" panose="02040502050405020303" pitchFamily="18" charset="0"/>
            </a:endParaRPr>
          </a:p>
          <a:p>
            <a:pPr marL="0" indent="0">
              <a:buNone/>
            </a:pPr>
            <a:r>
              <a:rPr lang="sk-SK" altLang="zh-CN" dirty="0">
                <a:solidFill>
                  <a:srgbClr val="000000"/>
                </a:solidFill>
                <a:latin typeface="georgia" panose="02040502050405020303" pitchFamily="18" charset="0"/>
              </a:rPr>
              <a:t>- n</a:t>
            </a:r>
            <a:r>
              <a:rPr lang="en-US" altLang="zh-CN" dirty="0" err="1">
                <a:solidFill>
                  <a:srgbClr val="000000"/>
                </a:solidFill>
                <a:latin typeface="georgia" panose="02040502050405020303" pitchFamily="18" charset="0"/>
              </a:rPr>
              <a:t>epoj</a:t>
            </a:r>
            <a:r>
              <a:rPr lang="sk-SK" altLang="zh-CN" dirty="0">
                <a:solidFill>
                  <a:srgbClr val="000000"/>
                </a:solidFill>
                <a:latin typeface="georgia" panose="02040502050405020303" pitchFamily="18" charset="0"/>
              </a:rPr>
              <a:t>í</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sa</a:t>
            </a:r>
            <a:r>
              <a:rPr lang="en-US" altLang="zh-CN" dirty="0">
                <a:solidFill>
                  <a:srgbClr val="000000"/>
                </a:solidFill>
                <a:latin typeface="georgia" panose="02040502050405020303" pitchFamily="18" charset="0"/>
              </a:rPr>
              <a:t> s mod</a:t>
            </a:r>
            <a:r>
              <a:rPr lang="sk-SK" altLang="zh-CN" dirty="0">
                <a:solidFill>
                  <a:srgbClr val="000000"/>
                </a:solidFill>
                <a:latin typeface="georgia" panose="02040502050405020303" pitchFamily="18" charset="0"/>
              </a:rPr>
              <a:t>á</a:t>
            </a:r>
            <a:r>
              <a:rPr lang="en-US" altLang="zh-CN" dirty="0" err="1">
                <a:solidFill>
                  <a:srgbClr val="000000"/>
                </a:solidFill>
                <a:latin typeface="georgia" panose="02040502050405020303" pitchFamily="18" charset="0"/>
              </a:rPr>
              <a:t>lnymi</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slovesami</a:t>
            </a:r>
            <a:r>
              <a:rPr lang="en-US" altLang="zh-CN" dirty="0">
                <a:solidFill>
                  <a:srgbClr val="000000"/>
                </a:solidFill>
                <a:latin typeface="georgia" panose="02040502050405020303" pitchFamily="18" charset="0"/>
              </a:rPr>
              <a:t> ani s </a:t>
            </a:r>
            <a:r>
              <a:rPr lang="en-US" altLang="zh-CN" dirty="0" err="1">
                <a:solidFill>
                  <a:srgbClr val="000000"/>
                </a:solidFill>
                <a:latin typeface="georgia" panose="02040502050405020303" pitchFamily="18" charset="0"/>
              </a:rPr>
              <a:t>potenci</a:t>
            </a:r>
            <a:r>
              <a:rPr lang="sk-SK" altLang="zh-CN" dirty="0">
                <a:solidFill>
                  <a:srgbClr val="000000"/>
                </a:solidFill>
                <a:latin typeface="georgia" panose="02040502050405020303" pitchFamily="18" charset="0"/>
              </a:rPr>
              <a:t>áln</a:t>
            </a:r>
            <a:r>
              <a:rPr lang="en-US" altLang="zh-CN" dirty="0" err="1">
                <a:solidFill>
                  <a:srgbClr val="000000"/>
                </a:solidFill>
                <a:latin typeface="georgia" panose="02040502050405020303" pitchFamily="18" charset="0"/>
              </a:rPr>
              <a:t>ou</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formou</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modifikovan</a:t>
            </a:r>
            <a:r>
              <a:rPr lang="sk-SK" altLang="zh-CN" dirty="0">
                <a:solidFill>
                  <a:srgbClr val="000000"/>
                </a:solidFill>
                <a:latin typeface="georgia" panose="02040502050405020303" pitchFamily="18" charset="0"/>
              </a:rPr>
              <a:t>ý</a:t>
            </a:r>
            <a:r>
              <a:rPr lang="en-US" altLang="zh-CN" dirty="0" err="1">
                <a:solidFill>
                  <a:srgbClr val="000000"/>
                </a:solidFill>
                <a:latin typeface="georgia" panose="02040502050405020303" pitchFamily="18" charset="0"/>
              </a:rPr>
              <a:t>ch</a:t>
            </a:r>
            <a:r>
              <a:rPr lang="en-US" altLang="zh-CN" dirty="0">
                <a:solidFill>
                  <a:srgbClr val="000000"/>
                </a:solidFill>
                <a:latin typeface="georgia" panose="02040502050405020303" pitchFamily="18" charset="0"/>
              </a:rPr>
              <a:t> </a:t>
            </a:r>
            <a:r>
              <a:rPr lang="en-US" altLang="zh-CN" dirty="0" err="1">
                <a:solidFill>
                  <a:srgbClr val="000000"/>
                </a:solidFill>
                <a:latin typeface="georgia" panose="02040502050405020303" pitchFamily="18" charset="0"/>
              </a:rPr>
              <a:t>slovies</a:t>
            </a:r>
            <a:endParaRPr lang="en-US" altLang="zh-CN" dirty="0">
              <a:solidFill>
                <a:srgbClr val="000000"/>
              </a:solidFill>
              <a:latin typeface="georgia" panose="02040502050405020303" pitchFamily="18" charset="0"/>
            </a:endParaRPr>
          </a:p>
          <a:p>
            <a:pPr marL="0" indent="0">
              <a:buNone/>
            </a:pPr>
            <a:r>
              <a:rPr lang="zh-CN" altLang="en-US" dirty="0">
                <a:solidFill>
                  <a:srgbClr val="000000"/>
                </a:solidFill>
                <a:latin typeface="georgia" panose="02040502050405020303" pitchFamily="18" charset="0"/>
              </a:rPr>
              <a:t>我没吃饱。</a:t>
            </a:r>
            <a:endParaRPr lang="en-US" altLang="zh-CN" dirty="0">
              <a:solidFill>
                <a:srgbClr val="000000"/>
              </a:solidFill>
              <a:latin typeface="georgia" panose="02040502050405020303" pitchFamily="18" charset="0"/>
            </a:endParaRPr>
          </a:p>
          <a:p>
            <a:pPr marL="0" indent="0">
              <a:buNone/>
            </a:pPr>
            <a:r>
              <a:rPr lang="en-US" b="0" i="0" dirty="0">
                <a:solidFill>
                  <a:srgbClr val="3B3B3B"/>
                </a:solidFill>
                <a:effectLst/>
                <a:latin typeface="gentium book basic"/>
              </a:rPr>
              <a:t>Verb 了 indicates that the action of a verb is completed in whatever time frame we’re talking about. This could be past, present or future. The action is complete relative to what we’re talking about, not to the time when we’re talking.</a:t>
            </a:r>
            <a:endParaRPr lang="en-US" altLang="zh-CN" dirty="0">
              <a:solidFill>
                <a:srgbClr val="000000"/>
              </a:solidFill>
              <a:latin typeface="georgia" panose="02040502050405020303" pitchFamily="18" charset="0"/>
            </a:endParaRPr>
          </a:p>
          <a:p>
            <a:pPr marL="0" indent="0">
              <a:buNone/>
            </a:pPr>
            <a:endParaRPr lang="en-US" altLang="zh-CN" dirty="0">
              <a:solidFill>
                <a:srgbClr val="000000"/>
              </a:solidFill>
              <a:latin typeface="georgia" panose="02040502050405020303" pitchFamily="18" charset="0"/>
            </a:endParaRPr>
          </a:p>
          <a:p>
            <a:pPr marL="0" indent="0">
              <a:buNone/>
            </a:pPr>
            <a:endParaRPr lang="sk-SK" altLang="zh-CN" dirty="0">
              <a:solidFill>
                <a:srgbClr val="000000"/>
              </a:solidFill>
              <a:latin typeface="georgia" panose="02040502050405020303" pitchFamily="18" charset="0"/>
            </a:endParaRPr>
          </a:p>
        </p:txBody>
      </p:sp>
    </p:spTree>
    <p:extLst>
      <p:ext uri="{BB962C8B-B14F-4D97-AF65-F5344CB8AC3E}">
        <p14:creationId xmlns:p14="http://schemas.microsoft.com/office/powerpoint/2010/main" val="123360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AAA8BE-8112-4AD7-9854-8068EBABD0BB}"/>
              </a:ext>
            </a:extLst>
          </p:cNvPr>
          <p:cNvSpPr>
            <a:spLocks noGrp="1"/>
          </p:cNvSpPr>
          <p:nvPr>
            <p:ph idx="1"/>
          </p:nvPr>
        </p:nvSpPr>
        <p:spPr>
          <a:xfrm>
            <a:off x="677334" y="274321"/>
            <a:ext cx="8596668" cy="5767042"/>
          </a:xfrm>
        </p:spPr>
        <p:txBody>
          <a:bodyPr>
            <a:normAutofit fontScale="85000" lnSpcReduction="20000"/>
          </a:bodyPr>
          <a:lstStyle/>
          <a:p>
            <a:r>
              <a:rPr lang="en-US" b="0" i="0" dirty="0">
                <a:solidFill>
                  <a:srgbClr val="333333"/>
                </a:solidFill>
                <a:effectLst/>
                <a:latin typeface="Open Sans" panose="020B0606030504020204" pitchFamily="34" charset="0"/>
              </a:rPr>
              <a:t>Both of these basic structures are possible (and correct), even when 了 is </a:t>
            </a:r>
            <a:r>
              <a:rPr lang="en-US" b="0" i="1" dirty="0">
                <a:solidFill>
                  <a:srgbClr val="333333"/>
                </a:solidFill>
                <a:effectLst/>
                <a:latin typeface="Open Sans" panose="020B0606030504020204" pitchFamily="34" charset="0"/>
              </a:rPr>
              <a:t>only</a:t>
            </a:r>
            <a:r>
              <a:rPr lang="en-US" b="0" i="0" dirty="0">
                <a:solidFill>
                  <a:srgbClr val="333333"/>
                </a:solidFill>
                <a:effectLst/>
                <a:latin typeface="Open Sans" panose="020B0606030504020204" pitchFamily="34" charset="0"/>
              </a:rPr>
              <a:t> indicating completion.</a:t>
            </a:r>
            <a:endParaRPr lang="sk-SK" dirty="0">
              <a:solidFill>
                <a:srgbClr val="333333"/>
              </a:solidFill>
              <a:latin typeface="Open Sans" panose="020B0606030504020204" pitchFamily="34" charset="0"/>
            </a:endParaRPr>
          </a:p>
          <a:p>
            <a:r>
              <a:rPr lang="en-US" b="0" i="0" dirty="0">
                <a:solidFill>
                  <a:srgbClr val="333333"/>
                </a:solidFill>
                <a:effectLst/>
                <a:latin typeface="Open Sans" panose="020B0606030504020204" pitchFamily="34" charset="0"/>
              </a:rPr>
              <a:t>Subj. + Verb + </a:t>
            </a:r>
            <a:r>
              <a:rPr lang="zh-CN" altLang="en-US" b="0" i="0" dirty="0">
                <a:solidFill>
                  <a:srgbClr val="333333"/>
                </a:solidFill>
                <a:effectLst/>
                <a:latin typeface="Open Sans" panose="020B0606030504020204" pitchFamily="34" charset="0"/>
              </a:rPr>
              <a:t>了 </a:t>
            </a:r>
            <a:r>
              <a:rPr lang="en-US" altLang="zh-CN" b="0" i="0" dirty="0">
                <a:solidFill>
                  <a:srgbClr val="333333"/>
                </a:solidFill>
                <a:effectLst/>
                <a:latin typeface="Open Sans" panose="020B0606030504020204" pitchFamily="34" charset="0"/>
              </a:rPr>
              <a:t>+ </a:t>
            </a:r>
            <a:r>
              <a:rPr lang="en-US" b="0" i="0" dirty="0">
                <a:solidFill>
                  <a:srgbClr val="333333"/>
                </a:solidFill>
                <a:effectLst/>
                <a:latin typeface="Open Sans" panose="020B0606030504020204" pitchFamily="34" charset="0"/>
              </a:rPr>
              <a:t>Obj.</a:t>
            </a:r>
            <a:endParaRPr lang="sk-SK" dirty="0">
              <a:solidFill>
                <a:srgbClr val="333333"/>
              </a:solidFill>
              <a:latin typeface="Open Sans" panose="020B0606030504020204" pitchFamily="34" charset="0"/>
            </a:endParaRPr>
          </a:p>
          <a:p>
            <a:r>
              <a:rPr lang="en-US" b="0" i="0" dirty="0">
                <a:solidFill>
                  <a:srgbClr val="333333"/>
                </a:solidFill>
                <a:effectLst/>
                <a:latin typeface="Open Sans" panose="020B0606030504020204" pitchFamily="34" charset="0"/>
              </a:rPr>
              <a:t>Subj. + Verb + Obj. + </a:t>
            </a:r>
            <a:r>
              <a:rPr lang="zh-CN" altLang="en-US" b="0" i="0" dirty="0">
                <a:solidFill>
                  <a:srgbClr val="333333"/>
                </a:solidFill>
                <a:effectLst/>
                <a:latin typeface="Open Sans" panose="020B0606030504020204" pitchFamily="34" charset="0"/>
              </a:rPr>
              <a:t>了</a:t>
            </a:r>
            <a:endParaRPr lang="sk-SK" altLang="zh-CN" dirty="0">
              <a:solidFill>
                <a:srgbClr val="333333"/>
              </a:solidFill>
              <a:latin typeface="Open Sans" panose="020B0606030504020204" pitchFamily="34" charset="0"/>
            </a:endParaRPr>
          </a:p>
          <a:p>
            <a:r>
              <a:rPr lang="en-US" b="1" i="0" dirty="0">
                <a:solidFill>
                  <a:srgbClr val="333333"/>
                </a:solidFill>
                <a:effectLst/>
                <a:latin typeface="Open Sans" panose="020B0606030504020204" pitchFamily="34" charset="0"/>
              </a:rPr>
              <a:t>When the Object is Short, Put 了 After the Object</a:t>
            </a:r>
          </a:p>
          <a:p>
            <a:r>
              <a:rPr lang="zh-CN" altLang="en-US" b="0" i="0" dirty="0">
                <a:solidFill>
                  <a:srgbClr val="333333"/>
                </a:solidFill>
                <a:effectLst/>
                <a:latin typeface="Open Sans" panose="020B0606030504020204" pitchFamily="34" charset="0"/>
              </a:rPr>
              <a:t>我 上 课 了 。</a:t>
            </a:r>
            <a:endParaRPr lang="sk-SK" altLang="zh-CN" b="0" i="0" dirty="0">
              <a:solidFill>
                <a:srgbClr val="333333"/>
              </a:solidFill>
              <a:effectLst/>
              <a:latin typeface="Open Sans" panose="020B0606030504020204" pitchFamily="34" charset="0"/>
            </a:endParaRPr>
          </a:p>
          <a:p>
            <a:r>
              <a:rPr lang="en-US" b="1" i="0" dirty="0">
                <a:solidFill>
                  <a:srgbClr val="333333"/>
                </a:solidFill>
                <a:effectLst/>
                <a:latin typeface="Open Sans" panose="020B0606030504020204" pitchFamily="34" charset="0"/>
              </a:rPr>
              <a:t>When the Object is Medium-Length, Put 了 After the Verb or Object</a:t>
            </a:r>
          </a:p>
          <a:p>
            <a:r>
              <a:rPr lang="zh-CN" altLang="en-US" b="0" i="0" dirty="0">
                <a:solidFill>
                  <a:srgbClr val="333333"/>
                </a:solidFill>
                <a:effectLst/>
                <a:latin typeface="Open Sans" panose="020B0606030504020204" pitchFamily="34" charset="0"/>
              </a:rPr>
              <a:t>我 今天 见 了 老 朋友 </a:t>
            </a:r>
            <a:r>
              <a:rPr lang="sk-SK" altLang="zh-CN" b="0" i="0" dirty="0">
                <a:solidFill>
                  <a:srgbClr val="333333"/>
                </a:solidFill>
                <a:effectLst/>
                <a:latin typeface="Open Sans" panose="020B0606030504020204" pitchFamily="34" charset="0"/>
              </a:rPr>
              <a:t> ok</a:t>
            </a:r>
          </a:p>
          <a:p>
            <a:r>
              <a:rPr lang="zh-CN" altLang="en-US" b="0" i="0" dirty="0">
                <a:solidFill>
                  <a:srgbClr val="333333"/>
                </a:solidFill>
                <a:effectLst/>
                <a:latin typeface="Open Sans" panose="020B0606030504020204" pitchFamily="34" charset="0"/>
              </a:rPr>
              <a:t>我 今天 见 老朋友 了 。</a:t>
            </a:r>
            <a:r>
              <a:rPr lang="sk-SK" altLang="zh-CN" b="0" i="0" dirty="0">
                <a:solidFill>
                  <a:srgbClr val="333333"/>
                </a:solidFill>
                <a:effectLst/>
                <a:latin typeface="Open Sans" panose="020B0606030504020204" pitchFamily="34" charset="0"/>
              </a:rPr>
              <a:t> Ok</a:t>
            </a:r>
          </a:p>
          <a:p>
            <a:r>
              <a:rPr lang="en-US" b="1" i="0" dirty="0">
                <a:solidFill>
                  <a:srgbClr val="333333"/>
                </a:solidFill>
                <a:effectLst/>
                <a:latin typeface="Open Sans" panose="020B0606030504020204" pitchFamily="34" charset="0"/>
              </a:rPr>
              <a:t>When the Object is Long, Put 了 After the Verb</a:t>
            </a:r>
          </a:p>
          <a:p>
            <a:r>
              <a:rPr lang="zh-CN" altLang="en-US" b="0" i="0" dirty="0">
                <a:solidFill>
                  <a:srgbClr val="333333"/>
                </a:solidFill>
                <a:effectLst/>
                <a:latin typeface="Open Sans" panose="020B0606030504020204" pitchFamily="34" charset="0"/>
              </a:rPr>
              <a:t>我 今天 见 了 我 二十 年 没 见 的 老 朋友。</a:t>
            </a:r>
            <a:r>
              <a:rPr lang="sk-SK" altLang="zh-CN" b="0" i="0" dirty="0">
                <a:solidFill>
                  <a:srgbClr val="333333"/>
                </a:solidFill>
                <a:effectLst/>
                <a:latin typeface="Open Sans" panose="020B0606030504020204" pitchFamily="34" charset="0"/>
              </a:rPr>
              <a:t>Ok</a:t>
            </a:r>
          </a:p>
          <a:p>
            <a:r>
              <a:rPr lang="zh-CN" altLang="en-US" b="0" i="0" dirty="0">
                <a:solidFill>
                  <a:srgbClr val="333333"/>
                </a:solidFill>
                <a:effectLst/>
                <a:latin typeface="Open Sans" panose="020B0606030504020204" pitchFamily="34" charset="0"/>
              </a:rPr>
              <a:t>我 今天 见 我 二十 年 没 见 的 老 朋友 </a:t>
            </a:r>
            <a:r>
              <a:rPr lang="zh-CN" altLang="en-US" b="0" i="0" dirty="0">
                <a:solidFill>
                  <a:srgbClr val="FF8000"/>
                </a:solidFill>
                <a:effectLst/>
                <a:latin typeface="Open Sans" panose="020B0606030504020204" pitchFamily="34" charset="0"/>
              </a:rPr>
              <a:t>了</a:t>
            </a:r>
            <a:r>
              <a:rPr lang="zh-CN" altLang="en-US" b="0" i="0" dirty="0">
                <a:solidFill>
                  <a:srgbClr val="333333"/>
                </a:solidFill>
                <a:effectLst/>
                <a:latin typeface="Open Sans" panose="020B0606030504020204" pitchFamily="34" charset="0"/>
              </a:rPr>
              <a:t> 。</a:t>
            </a:r>
            <a:r>
              <a:rPr lang="sk-SK" altLang="zh-CN" b="0" i="0" dirty="0">
                <a:solidFill>
                  <a:srgbClr val="333333"/>
                </a:solidFill>
                <a:effectLst/>
                <a:latin typeface="Open Sans" panose="020B0606030504020204" pitchFamily="34" charset="0"/>
              </a:rPr>
              <a:t> Nie ok</a:t>
            </a:r>
          </a:p>
          <a:p>
            <a:pPr marL="0" indent="0">
              <a:buNone/>
            </a:pPr>
            <a:endParaRPr lang="sk-SK" dirty="0"/>
          </a:p>
          <a:p>
            <a:pPr marL="0" indent="0">
              <a:buNone/>
            </a:pPr>
            <a:r>
              <a:rPr lang="en-US" b="0" i="0" dirty="0">
                <a:solidFill>
                  <a:srgbClr val="333333"/>
                </a:solidFill>
                <a:effectLst/>
                <a:latin typeface="Open Sans" panose="020B0606030504020204" pitchFamily="34" charset="0"/>
              </a:rPr>
              <a:t>Subj. + Verb + </a:t>
            </a:r>
            <a:r>
              <a:rPr lang="zh-CN" altLang="en-US" b="0" i="0" dirty="0">
                <a:solidFill>
                  <a:srgbClr val="333333"/>
                </a:solidFill>
                <a:effectLst/>
                <a:latin typeface="Open Sans" panose="020B0606030504020204" pitchFamily="34" charset="0"/>
              </a:rPr>
              <a:t>了 </a:t>
            </a:r>
            <a:r>
              <a:rPr lang="en-US" altLang="zh-CN" b="0" i="0" dirty="0">
                <a:solidFill>
                  <a:srgbClr val="333333"/>
                </a:solidFill>
                <a:effectLst/>
                <a:latin typeface="Open Sans" panose="020B0606030504020204" pitchFamily="34" charset="0"/>
              </a:rPr>
              <a:t>+ </a:t>
            </a:r>
            <a:r>
              <a:rPr lang="en-US" b="0" i="0" dirty="0">
                <a:solidFill>
                  <a:srgbClr val="333333"/>
                </a:solidFill>
                <a:effectLst/>
                <a:latin typeface="Open Sans" panose="020B0606030504020204" pitchFamily="34" charset="0"/>
              </a:rPr>
              <a:t>Obj.</a:t>
            </a:r>
            <a:endParaRPr lang="sk-SK" b="0" i="0" dirty="0">
              <a:solidFill>
                <a:srgbClr val="333333"/>
              </a:solidFill>
              <a:effectLst/>
              <a:latin typeface="Open Sans" panose="020B0606030504020204" pitchFamily="34" charset="0"/>
            </a:endParaRPr>
          </a:p>
          <a:p>
            <a:pPr marL="0" indent="0">
              <a:buNone/>
            </a:pPr>
            <a:r>
              <a:rPr lang="en-US" b="1" i="0" dirty="0">
                <a:solidFill>
                  <a:srgbClr val="333333"/>
                </a:solidFill>
                <a:effectLst/>
                <a:latin typeface="Open Sans" panose="020B0606030504020204" pitchFamily="34" charset="0"/>
              </a:rPr>
              <a:t>Specifying the Object</a:t>
            </a:r>
          </a:p>
          <a:p>
            <a:pPr marL="0" indent="0">
              <a:buNone/>
            </a:pPr>
            <a:r>
              <a:rPr lang="zh-CN" altLang="en-US" dirty="0"/>
              <a:t>妈妈 做 了 很 多 菜 。</a:t>
            </a:r>
            <a:endParaRPr lang="sk-SK" altLang="zh-CN" dirty="0"/>
          </a:p>
          <a:p>
            <a:pPr marL="0" indent="0">
              <a:buNone/>
            </a:pPr>
            <a:r>
              <a:rPr lang="en-US" b="1" i="0" dirty="0">
                <a:solidFill>
                  <a:srgbClr val="333333"/>
                </a:solidFill>
                <a:effectLst/>
                <a:latin typeface="Open Sans" panose="020B0606030504020204" pitchFamily="34" charset="0"/>
              </a:rPr>
              <a:t>Specifying the Time, Place, Purpose, etc.</a:t>
            </a:r>
          </a:p>
          <a:p>
            <a:pPr marL="0" indent="0">
              <a:buNone/>
            </a:pPr>
            <a:r>
              <a:rPr lang="zh-CN" altLang="en-US" dirty="0"/>
              <a:t>我们 在 动物园 和 熊猫 拍 了 照 。</a:t>
            </a:r>
            <a:endParaRPr lang="sk-SK" altLang="zh-CN" dirty="0"/>
          </a:p>
          <a:p>
            <a:pPr marL="0" indent="0">
              <a:buNone/>
            </a:pPr>
            <a:r>
              <a:rPr lang="zh-CN" altLang="en-US" dirty="0"/>
              <a:t>我 昨天 看 了 电影 。</a:t>
            </a:r>
            <a:endParaRPr lang="en-US" dirty="0"/>
          </a:p>
        </p:txBody>
      </p:sp>
    </p:spTree>
    <p:extLst>
      <p:ext uri="{BB962C8B-B14F-4D97-AF65-F5344CB8AC3E}">
        <p14:creationId xmlns:p14="http://schemas.microsoft.com/office/powerpoint/2010/main" val="136816672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2867</Words>
  <Application>Microsoft Office PowerPoint</Application>
  <PresentationFormat>Širokoúhlá obrazovka</PresentationFormat>
  <Paragraphs>233</Paragraphs>
  <Slides>21</Slides>
  <Notes>0</Notes>
  <HiddenSlides>0</HiddenSlides>
  <MMClips>0</MMClips>
  <ScaleCrop>false</ScaleCrop>
  <HeadingPairs>
    <vt:vector size="6" baseType="variant">
      <vt:variant>
        <vt:lpstr>Použitá písma</vt:lpstr>
      </vt:variant>
      <vt:variant>
        <vt:i4>10</vt:i4>
      </vt:variant>
      <vt:variant>
        <vt:lpstr>Motiv</vt:lpstr>
      </vt:variant>
      <vt:variant>
        <vt:i4>1</vt:i4>
      </vt:variant>
      <vt:variant>
        <vt:lpstr>Nadpisy snímků</vt:lpstr>
      </vt:variant>
      <vt:variant>
        <vt:i4>21</vt:i4>
      </vt:variant>
    </vt:vector>
  </HeadingPairs>
  <TitlesOfParts>
    <vt:vector size="32" baseType="lpstr">
      <vt:lpstr>-apple-system</vt:lpstr>
      <vt:lpstr>gentium book basic</vt:lpstr>
      <vt:lpstr>SimSun</vt:lpstr>
      <vt:lpstr>Arial</vt:lpstr>
      <vt:lpstr>georgia</vt:lpstr>
      <vt:lpstr>Open Sans</vt:lpstr>
      <vt:lpstr>Trebuchet MS</vt:lpstr>
      <vt:lpstr>Verdana</vt:lpstr>
      <vt:lpstr>Wingdings</vt:lpstr>
      <vt:lpstr>Wingdings 3</vt:lpstr>
      <vt:lpstr>Facet</vt:lpstr>
      <vt:lpstr>KSCA021 Četba čínských textů II </vt:lpstr>
      <vt:lpstr>Nominalizácia, adjektivizácia, verbalizácia, adverbializácia</vt:lpstr>
      <vt:lpstr>Duplikovanie</vt:lpstr>
      <vt:lpstr>Pomocné slová </vt:lpstr>
      <vt:lpstr>Štrukturélne ukazatele </vt:lpstr>
      <vt:lpstr>Doplňte správne de</vt:lpstr>
      <vt:lpstr>Aký význam má 得?</vt:lpstr>
      <vt:lpstr>Vidočasové slovesné ukazatele  </vt:lpstr>
      <vt:lpstr>Prezentace aplikace PowerPoint</vt:lpstr>
      <vt:lpstr>Prezentace aplikace PowerPoint</vt:lpstr>
      <vt:lpstr>过</vt:lpstr>
      <vt:lpstr>着</vt:lpstr>
      <vt:lpstr>Prezentace aplikace PowerPoint</vt:lpstr>
      <vt:lpstr>Vetné častice</vt:lpstr>
      <vt:lpstr>了význam</vt:lpstr>
      <vt:lpstr>Keď sa了 vyslovuje ako liǎo </vt:lpstr>
      <vt:lpstr>Prezentace aplikace PowerPoint</vt:lpstr>
      <vt:lpstr>Predmet</vt:lpstr>
      <vt:lpstr>Prezentace aplikace PowerPoint</vt:lpstr>
      <vt:lpstr>Prezentace aplikace PowerPoint</vt:lpstr>
      <vt:lpstr>Ďakujem za pozornosť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KSCA021 Četba čínských textů II </dc:title>
  <dc:creator>Terezia Hegerova</dc:creator>
  <cp:lastModifiedBy>Terézia Hegerová</cp:lastModifiedBy>
  <cp:revision>268</cp:revision>
  <cp:lastPrinted>2022-03-14T15:40:09Z</cp:lastPrinted>
  <dcterms:created xsi:type="dcterms:W3CDTF">2022-02-19T20:39:51Z</dcterms:created>
  <dcterms:modified xsi:type="dcterms:W3CDTF">2022-03-28T17:36:24Z</dcterms:modified>
</cp:coreProperties>
</file>