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313" r:id="rId9"/>
    <p:sldId id="315" r:id="rId10"/>
    <p:sldId id="264" r:id="rId11"/>
    <p:sldId id="314" r:id="rId12"/>
    <p:sldId id="265" r:id="rId13"/>
    <p:sldId id="266" r:id="rId14"/>
    <p:sldId id="267" r:id="rId15"/>
    <p:sldId id="268" r:id="rId16"/>
    <p:sldId id="269" r:id="rId17"/>
    <p:sldId id="270" r:id="rId18"/>
    <p:sldId id="274" r:id="rId19"/>
    <p:sldId id="273" r:id="rId20"/>
    <p:sldId id="275" r:id="rId21"/>
    <p:sldId id="276" r:id="rId22"/>
    <p:sldId id="277" r:id="rId23"/>
    <p:sldId id="279" r:id="rId24"/>
    <p:sldId id="280" r:id="rId25"/>
    <p:sldId id="281" r:id="rId26"/>
    <p:sldId id="278" r:id="rId27"/>
    <p:sldId id="282" r:id="rId28"/>
    <p:sldId id="283" r:id="rId29"/>
    <p:sldId id="284" r:id="rId30"/>
    <p:sldId id="321" r:id="rId31"/>
    <p:sldId id="285" r:id="rId32"/>
    <p:sldId id="286" r:id="rId33"/>
    <p:sldId id="287" r:id="rId34"/>
    <p:sldId id="288" r:id="rId35"/>
    <p:sldId id="290" r:id="rId36"/>
    <p:sldId id="291" r:id="rId37"/>
    <p:sldId id="292" r:id="rId38"/>
    <p:sldId id="317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1" r:id="rId47"/>
    <p:sldId id="300" r:id="rId48"/>
    <p:sldId id="319" r:id="rId49"/>
    <p:sldId id="302" r:id="rId50"/>
    <p:sldId id="320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28/02/2022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20272" y="4869160"/>
            <a:ext cx="1981200" cy="1828800"/>
          </a:xfrm>
        </p:spPr>
        <p:txBody>
          <a:bodyPr/>
          <a:lstStyle/>
          <a:p>
            <a:r>
              <a:rPr lang="sk-SK" dirty="0"/>
              <a:t>Jakub Drábik</a:t>
            </a:r>
          </a:p>
          <a:p>
            <a:endParaRPr lang="sk-SK" dirty="0"/>
          </a:p>
          <a:p>
            <a:r>
              <a:rPr lang="sk-SK" dirty="0"/>
              <a:t>Jaro 2022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6324600" cy="3528392"/>
          </a:xfrm>
        </p:spPr>
        <p:txBody>
          <a:bodyPr/>
          <a:lstStyle/>
          <a:p>
            <a:r>
              <a:rPr lang="sk-SK" sz="4800" dirty="0"/>
              <a:t>KSCB092 </a:t>
            </a:r>
            <a:br>
              <a:rPr lang="sk-SK" sz="4800" dirty="0"/>
            </a:br>
            <a:br>
              <a:rPr lang="sk-SK" sz="4800" dirty="0"/>
            </a:br>
            <a:r>
              <a:rPr lang="sk-SK" sz="4800" dirty="0"/>
              <a:t>Fašizmus</a:t>
            </a:r>
            <a:br>
              <a:rPr lang="sk-SK" sz="4800" dirty="0"/>
            </a:br>
            <a:r>
              <a:rPr lang="sk-SK" sz="3200" dirty="0"/>
              <a:t>A jeho špecifiká v Európe a Ázii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4664"/>
            <a:ext cx="1016794" cy="139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060848"/>
            <a:ext cx="1016794" cy="1016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56992"/>
            <a:ext cx="1016794" cy="8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5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CAF7DC2-D77A-444D-8E02-8DBFC4BEE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F6827AB-F019-4A26-9EA9-EFD1A5B0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Architektúra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249E702-EE12-4AD4-8982-E09601FE5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38249"/>
            <a:ext cx="8784976" cy="503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33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0247C74-AE2F-4DD2-926C-16B5E073A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F020BE7-398E-4E06-8C2B-0476C1648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Architektúra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2CE409-FBE8-4523-A76A-FDCB1C4FD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086"/>
            <a:ext cx="9144000" cy="609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88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5E943C6-B2FC-4E34-AC1D-DEA2A5138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628800"/>
            <a:ext cx="5544616" cy="5112567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Mussolini napísal knihu o Janovi Husovi</a:t>
            </a:r>
          </a:p>
          <a:p>
            <a:endParaRPr lang="sk-SK" sz="2400" dirty="0"/>
          </a:p>
          <a:p>
            <a:r>
              <a:rPr lang="en-GB" sz="2400" dirty="0"/>
              <a:t>Niccolò Machiavelli</a:t>
            </a:r>
            <a:r>
              <a:rPr lang="sk-SK" sz="2400" dirty="0"/>
              <a:t>: </a:t>
            </a:r>
            <a:r>
              <a:rPr lang="pt-BR" sz="2400" dirty="0"/>
              <a:t>do popredia ide</a:t>
            </a:r>
            <a:r>
              <a:rPr lang="sk-SK" sz="2400" dirty="0"/>
              <a:t>a</a:t>
            </a:r>
            <a:r>
              <a:rPr lang="pt-BR" sz="2400" dirty="0"/>
              <a:t> všemocného štátu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Thomas Hobbes</a:t>
            </a:r>
            <a:r>
              <a:rPr lang="sk-SK" sz="2400" dirty="0"/>
              <a:t>: </a:t>
            </a:r>
            <a:r>
              <a:rPr lang="sk-SK" sz="2400" dirty="0" err="1"/>
              <a:t>Leviathan</a:t>
            </a:r>
            <a:r>
              <a:rPr lang="sk-SK" sz="2400" dirty="0"/>
              <a:t>, </a:t>
            </a:r>
            <a:r>
              <a:rPr lang="sk-SK" sz="2400" dirty="0" err="1"/>
              <a:t>Homo</a:t>
            </a:r>
            <a:r>
              <a:rPr lang="sk-SK" sz="2400" dirty="0"/>
              <a:t> </a:t>
            </a:r>
            <a:r>
              <a:rPr lang="sk-SK" sz="2400" dirty="0" err="1"/>
              <a:t>Homini</a:t>
            </a:r>
            <a:r>
              <a:rPr lang="sk-SK" sz="2400" dirty="0"/>
              <a:t> </a:t>
            </a:r>
            <a:r>
              <a:rPr lang="sk-SK" sz="2400" dirty="0" err="1"/>
              <a:t>Lupus</a:t>
            </a:r>
            <a:r>
              <a:rPr lang="sk-SK" sz="2400" dirty="0"/>
              <a:t> -&gt; kráľ musí byť autoritou s plnou mocou</a:t>
            </a:r>
          </a:p>
          <a:p>
            <a:endParaRPr lang="sk-SK" sz="2400" dirty="0"/>
          </a:p>
          <a:p>
            <a:r>
              <a:rPr lang="sk-SK" sz="2400" dirty="0"/>
              <a:t>NOF: vracali sa k starým českým kráľom, vzory ako Václav I., Karol IV. a pod. </a:t>
            </a:r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F6AADD7-9021-466A-B71C-61AD2E4BE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Stredovek &amp; Renesancia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2F1A7A-5B41-49AD-8547-4C4656534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229" y="1597134"/>
            <a:ext cx="3519267" cy="51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82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C07B514-DEE2-4C55-A55E-D639A5C99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19070"/>
            <a:ext cx="8784975" cy="4950289"/>
          </a:xfrm>
        </p:spPr>
        <p:txBody>
          <a:bodyPr>
            <a:noAutofit/>
          </a:bodyPr>
          <a:lstStyle/>
          <a:p>
            <a:r>
              <a:rPr lang="en-GB" sz="2800" b="1" u="sng" dirty="0"/>
              <a:t>Georg Wilhelm Friedrich Hegel</a:t>
            </a:r>
            <a:r>
              <a:rPr lang="sk-SK" sz="2800" dirty="0"/>
              <a:t>: </a:t>
            </a:r>
            <a:r>
              <a:rPr lang="en-GB" sz="2800" dirty="0" err="1"/>
              <a:t>štát</a:t>
            </a:r>
            <a:r>
              <a:rPr lang="en-GB" sz="2800" dirty="0"/>
              <a:t> </a:t>
            </a:r>
            <a:r>
              <a:rPr lang="en-GB" sz="2800" dirty="0" err="1"/>
              <a:t>má</a:t>
            </a:r>
            <a:r>
              <a:rPr lang="en-GB" sz="2800" dirty="0"/>
              <a:t> </a:t>
            </a:r>
            <a:r>
              <a:rPr lang="en-GB" sz="2800" dirty="0" err="1"/>
              <a:t>vyššiu</a:t>
            </a:r>
            <a:r>
              <a:rPr lang="en-GB" sz="2800" dirty="0"/>
              <a:t> </a:t>
            </a:r>
            <a:r>
              <a:rPr lang="en-GB" sz="2800" dirty="0" err="1"/>
              <a:t>moc</a:t>
            </a:r>
            <a:r>
              <a:rPr lang="en-GB" sz="2800" dirty="0"/>
              <a:t> </a:t>
            </a:r>
            <a:r>
              <a:rPr lang="en-GB" sz="2800" dirty="0" err="1"/>
              <a:t>nad</a:t>
            </a:r>
            <a:r>
              <a:rPr lang="en-GB" sz="2800" dirty="0"/>
              <a:t> </a:t>
            </a:r>
            <a:r>
              <a:rPr lang="en-GB" sz="2800" dirty="0" err="1"/>
              <a:t>jednotlivcom</a:t>
            </a:r>
            <a:r>
              <a:rPr lang="sk-SK" sz="2800" dirty="0"/>
              <a:t>; </a:t>
            </a:r>
            <a:r>
              <a:rPr lang="en-GB" sz="2800" dirty="0" err="1"/>
              <a:t>historický</a:t>
            </a:r>
            <a:r>
              <a:rPr lang="en-GB" sz="2800" dirty="0"/>
              <a:t> </a:t>
            </a:r>
            <a:r>
              <a:rPr lang="en-GB" sz="2800" dirty="0" err="1"/>
              <a:t>progres</a:t>
            </a:r>
            <a:r>
              <a:rPr lang="en-GB" sz="2800" dirty="0"/>
              <a:t> </a:t>
            </a:r>
            <a:r>
              <a:rPr lang="en-GB" sz="2800" dirty="0" err="1"/>
              <a:t>si</a:t>
            </a:r>
            <a:r>
              <a:rPr lang="en-GB" sz="2800" dirty="0"/>
              <a:t> </a:t>
            </a:r>
            <a:r>
              <a:rPr lang="en-GB" sz="2800" dirty="0" err="1"/>
              <a:t>vyžaduje</a:t>
            </a:r>
            <a:r>
              <a:rPr lang="en-GB" sz="2800" dirty="0"/>
              <a:t> </a:t>
            </a:r>
            <a:r>
              <a:rPr lang="en-GB" sz="2800" dirty="0" err="1"/>
              <a:t>konflikt</a:t>
            </a:r>
            <a:r>
              <a:rPr lang="en-GB" sz="2800" dirty="0"/>
              <a:t>. </a:t>
            </a:r>
            <a:endParaRPr lang="sk-SK" sz="2800" dirty="0"/>
          </a:p>
          <a:p>
            <a:r>
              <a:rPr lang="en-GB" sz="2800" dirty="0"/>
              <a:t>Hegel</a:t>
            </a:r>
            <a:r>
              <a:rPr lang="sk-SK" sz="2800" dirty="0" err="1"/>
              <a:t>ova</a:t>
            </a:r>
            <a:r>
              <a:rPr lang="sk-SK" sz="2800" dirty="0"/>
              <a:t> </a:t>
            </a:r>
            <a:r>
              <a:rPr lang="en-GB" sz="2800" dirty="0"/>
              <a:t>„</a:t>
            </a:r>
            <a:r>
              <a:rPr lang="en-GB" sz="2800" dirty="0" err="1"/>
              <a:t>dejinn</a:t>
            </a:r>
            <a:r>
              <a:rPr lang="sk-SK" sz="2800" dirty="0"/>
              <a:t>á </a:t>
            </a:r>
            <a:r>
              <a:rPr lang="en-GB" sz="2800" dirty="0" err="1"/>
              <a:t>sil</a:t>
            </a:r>
            <a:r>
              <a:rPr lang="sk-SK" sz="2800" dirty="0"/>
              <a:t>a</a:t>
            </a:r>
            <a:r>
              <a:rPr lang="en-GB" sz="2800" dirty="0"/>
              <a:t>“</a:t>
            </a:r>
            <a:r>
              <a:rPr lang="sk-SK" sz="2800" dirty="0"/>
              <a:t> = podľa nacistov právo nemeckého národa na</a:t>
            </a:r>
            <a:r>
              <a:rPr lang="en-GB" sz="2800" dirty="0"/>
              <a:t> </a:t>
            </a:r>
            <a:r>
              <a:rPr lang="en-GB" sz="2800" dirty="0" err="1"/>
              <a:t>inváziu</a:t>
            </a:r>
            <a:r>
              <a:rPr lang="en-GB" sz="2800" dirty="0"/>
              <a:t> do </a:t>
            </a:r>
            <a:r>
              <a:rPr lang="en-GB" sz="2800" dirty="0" err="1"/>
              <a:t>Európy</a:t>
            </a:r>
            <a:endParaRPr lang="sk-SK" sz="2800" dirty="0"/>
          </a:p>
          <a:p>
            <a:r>
              <a:rPr lang="en-GB" sz="2800" b="1" u="sng" dirty="0"/>
              <a:t>Johann Gottfried Herder</a:t>
            </a:r>
            <a:r>
              <a:rPr lang="sk-SK" sz="2800" b="1" u="sng" dirty="0"/>
              <a:t> </a:t>
            </a:r>
            <a:r>
              <a:rPr lang="sk-SK" sz="2800" dirty="0"/>
              <a:t>- </a:t>
            </a:r>
            <a:r>
              <a:rPr lang="pl-PL" sz="2800" dirty="0"/>
              <a:t>do filozofie priniesol pojem národná pospolitosť (</a:t>
            </a:r>
            <a:r>
              <a:rPr lang="pl-PL" sz="2800" i="1" dirty="0"/>
              <a:t>Volksgemeinschaft</a:t>
            </a:r>
            <a:r>
              <a:rPr lang="pl-PL" sz="2800" dirty="0"/>
              <a:t>)</a:t>
            </a:r>
          </a:p>
          <a:p>
            <a:r>
              <a:rPr lang="pl-PL" sz="2800" dirty="0"/>
              <a:t>Nacisti prebrali ich myšlienky v zvulgarizovanej a čiastočne prekrútenej forme </a:t>
            </a:r>
            <a:endParaRPr lang="en-GB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454CAD3-0908-4B93-80B9-59CCF85DB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Novovek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2895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570C9B1-EDDE-410E-BB17-932D3EEA2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en-GB" sz="2800" dirty="0"/>
              <a:t>Do </a:t>
            </a:r>
            <a:r>
              <a:rPr lang="en-GB" sz="2800" dirty="0" err="1"/>
              <a:t>popredia</a:t>
            </a:r>
            <a:r>
              <a:rPr lang="en-GB" sz="2800" dirty="0"/>
              <a:t> </a:t>
            </a:r>
            <a:r>
              <a:rPr lang="en-GB" sz="2800" dirty="0" err="1"/>
              <a:t>postavilo</a:t>
            </a:r>
            <a:r>
              <a:rPr lang="en-GB" sz="2800" dirty="0"/>
              <a:t> </a:t>
            </a:r>
            <a:r>
              <a:rPr lang="en-GB" sz="2800" dirty="0" err="1"/>
              <a:t>človeka</a:t>
            </a:r>
            <a:r>
              <a:rPr lang="en-GB" sz="2800" dirty="0"/>
              <a:t> a </a:t>
            </a:r>
            <a:r>
              <a:rPr lang="en-GB" sz="2800" dirty="0" err="1"/>
              <a:t>hodnoty</a:t>
            </a:r>
            <a:r>
              <a:rPr lang="en-GB" sz="2800" dirty="0"/>
              <a:t> </a:t>
            </a:r>
            <a:r>
              <a:rPr lang="en-GB" sz="2800" dirty="0" err="1"/>
              <a:t>ako</a:t>
            </a:r>
            <a:r>
              <a:rPr lang="en-GB" sz="2800" dirty="0"/>
              <a:t> </a:t>
            </a:r>
            <a:r>
              <a:rPr lang="en-GB" sz="2800" dirty="0" err="1"/>
              <a:t>racionalizmus</a:t>
            </a:r>
            <a:r>
              <a:rPr lang="en-GB" sz="2800" dirty="0"/>
              <a:t>, </a:t>
            </a:r>
            <a:r>
              <a:rPr lang="en-GB" sz="2800" dirty="0" err="1"/>
              <a:t>logiku</a:t>
            </a:r>
            <a:r>
              <a:rPr lang="en-GB" sz="2800" dirty="0"/>
              <a:t> a </a:t>
            </a:r>
            <a:r>
              <a:rPr lang="en-GB" sz="2800" dirty="0" err="1"/>
              <a:t>humanizmus</a:t>
            </a:r>
            <a:r>
              <a:rPr lang="sk-SK" sz="2800" dirty="0"/>
              <a:t>; svoj život má človek vo vlastných rukách, nie je dielom Boha, osudu, prozreteľnosti ani náhody či šťastia</a:t>
            </a:r>
          </a:p>
          <a:p>
            <a:endParaRPr lang="sk-SK" sz="2800" dirty="0"/>
          </a:p>
          <a:p>
            <a:r>
              <a:rPr lang="en-GB" sz="2800" dirty="0" err="1"/>
              <a:t>Základnými</a:t>
            </a:r>
            <a:r>
              <a:rPr lang="en-GB" sz="2800" dirty="0"/>
              <a:t> </a:t>
            </a:r>
            <a:r>
              <a:rPr lang="en-GB" sz="2800" dirty="0" err="1"/>
              <a:t>hodnotami</a:t>
            </a:r>
            <a:r>
              <a:rPr lang="en-GB" sz="2800" dirty="0"/>
              <a:t> </a:t>
            </a:r>
            <a:r>
              <a:rPr lang="en-GB" sz="2800" dirty="0" err="1"/>
              <a:t>Francúzskej</a:t>
            </a:r>
            <a:r>
              <a:rPr lang="en-GB" sz="2800" dirty="0"/>
              <a:t> </a:t>
            </a:r>
            <a:r>
              <a:rPr lang="en-GB" sz="2800" dirty="0" err="1"/>
              <a:t>revolúcie</a:t>
            </a:r>
            <a:r>
              <a:rPr lang="sk-SK" sz="2800" dirty="0"/>
              <a:t> 1789</a:t>
            </a:r>
            <a:r>
              <a:rPr lang="en-GB" sz="2800" dirty="0"/>
              <a:t> a </a:t>
            </a:r>
            <a:r>
              <a:rPr lang="en-GB" sz="2800" dirty="0" err="1"/>
              <a:t>osvietenstva</a:t>
            </a:r>
            <a:r>
              <a:rPr lang="en-GB" sz="2800" dirty="0"/>
              <a:t> </a:t>
            </a:r>
            <a:r>
              <a:rPr lang="en-GB" sz="2800" dirty="0" err="1"/>
              <a:t>boli</a:t>
            </a:r>
            <a:r>
              <a:rPr lang="en-GB" sz="2800" dirty="0"/>
              <a:t> </a:t>
            </a:r>
            <a:r>
              <a:rPr lang="en-GB" sz="2800" dirty="0" err="1"/>
              <a:t>liberálna</a:t>
            </a:r>
            <a:r>
              <a:rPr lang="en-GB" sz="2800" dirty="0"/>
              <a:t> </a:t>
            </a:r>
            <a:r>
              <a:rPr lang="en-GB" sz="2800" dirty="0" err="1"/>
              <a:t>demokracia</a:t>
            </a:r>
            <a:r>
              <a:rPr lang="en-GB" sz="2800" dirty="0"/>
              <a:t>, </a:t>
            </a:r>
            <a:r>
              <a:rPr lang="en-GB" sz="2800" dirty="0" err="1"/>
              <a:t>racionalizmus</a:t>
            </a:r>
            <a:r>
              <a:rPr lang="en-GB" sz="2800" dirty="0"/>
              <a:t> a </a:t>
            </a:r>
            <a:r>
              <a:rPr lang="en-GB" sz="2800" dirty="0" err="1"/>
              <a:t>predovšetkým</a:t>
            </a:r>
            <a:r>
              <a:rPr lang="en-GB" sz="2800" dirty="0"/>
              <a:t> </a:t>
            </a:r>
            <a:r>
              <a:rPr lang="en-GB" sz="2800" dirty="0" err="1"/>
              <a:t>rovnosť</a:t>
            </a:r>
            <a:r>
              <a:rPr lang="en-GB" sz="2800" dirty="0"/>
              <a:t> a </a:t>
            </a:r>
            <a:r>
              <a:rPr lang="en-GB" sz="2800" dirty="0" err="1"/>
              <a:t>bratstvo</a:t>
            </a:r>
            <a:r>
              <a:rPr lang="en-GB" sz="2800" dirty="0"/>
              <a:t> </a:t>
            </a:r>
            <a:r>
              <a:rPr lang="en-GB" sz="2800" dirty="0" err="1"/>
              <a:t>ľudí</a:t>
            </a:r>
            <a:endParaRPr lang="sk-SK" sz="2800" dirty="0"/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12427BC-FE12-44FA-86BA-139F3D87E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osvietenstvo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122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2880929-6101-49E7-BAC2-969D6A7A9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sk-SK" sz="2800" dirty="0"/>
              <a:t>Podľa fašistov prekliatie, fašizmus popretie myšlienok osvietenstva</a:t>
            </a:r>
            <a:endParaRPr lang="en-GB" sz="2800" dirty="0"/>
          </a:p>
          <a:p>
            <a:endParaRPr lang="sk-SK" sz="2800" dirty="0"/>
          </a:p>
          <a:p>
            <a:r>
              <a:rPr lang="en-GB" sz="2800" dirty="0"/>
              <a:t>Mussolini</a:t>
            </a:r>
            <a:r>
              <a:rPr lang="sk-SK" sz="2800" dirty="0"/>
              <a:t>, 1939</a:t>
            </a:r>
            <a:r>
              <a:rPr lang="en-GB" sz="2800" dirty="0"/>
              <a:t>: „</a:t>
            </a:r>
            <a:r>
              <a:rPr lang="en-GB" sz="2800" dirty="0" err="1"/>
              <a:t>Dvadsiateho</a:t>
            </a:r>
            <a:r>
              <a:rPr lang="en-GB" sz="2800" dirty="0"/>
              <a:t> </a:t>
            </a:r>
            <a:r>
              <a:rPr lang="en-GB" sz="2800" dirty="0" err="1"/>
              <a:t>druhého</a:t>
            </a:r>
            <a:r>
              <a:rPr lang="en-GB" sz="2800" dirty="0"/>
              <a:t> </a:t>
            </a:r>
            <a:r>
              <a:rPr lang="en-GB" sz="2800" dirty="0" err="1"/>
              <a:t>marca</a:t>
            </a:r>
            <a:r>
              <a:rPr lang="en-GB" sz="2800" dirty="0"/>
              <a:t> 1919 </a:t>
            </a:r>
            <a:r>
              <a:rPr lang="en-GB" sz="2800" dirty="0" err="1"/>
              <a:t>sme</a:t>
            </a:r>
            <a:r>
              <a:rPr lang="en-GB" sz="2800" dirty="0"/>
              <a:t> </a:t>
            </a:r>
            <a:r>
              <a:rPr lang="en-GB" sz="2800" dirty="0" err="1"/>
              <a:t>pozdvihli</a:t>
            </a:r>
            <a:r>
              <a:rPr lang="en-GB" sz="2800" dirty="0"/>
              <a:t> </a:t>
            </a:r>
            <a:r>
              <a:rPr lang="en-GB" sz="2800" dirty="0" err="1"/>
              <a:t>čiernu</a:t>
            </a:r>
            <a:r>
              <a:rPr lang="en-GB" sz="2800" dirty="0"/>
              <a:t> </a:t>
            </a:r>
            <a:r>
              <a:rPr lang="en-GB" sz="2800" dirty="0" err="1"/>
              <a:t>zástavu</a:t>
            </a:r>
            <a:r>
              <a:rPr lang="en-GB" sz="2800" dirty="0"/>
              <a:t> </a:t>
            </a:r>
            <a:r>
              <a:rPr lang="en-GB" sz="2800" dirty="0" err="1"/>
              <a:t>fašistickej</a:t>
            </a:r>
            <a:r>
              <a:rPr lang="en-GB" sz="2800" dirty="0"/>
              <a:t> </a:t>
            </a:r>
            <a:r>
              <a:rPr lang="en-GB" sz="2800" dirty="0" err="1"/>
              <a:t>revolúcie</a:t>
            </a:r>
            <a:r>
              <a:rPr lang="en-GB" sz="2800" dirty="0"/>
              <a:t>, </a:t>
            </a:r>
            <a:r>
              <a:rPr lang="en-GB" sz="2800" dirty="0" err="1"/>
              <a:t>predzvesť</a:t>
            </a:r>
            <a:r>
              <a:rPr lang="en-GB" sz="2800" dirty="0"/>
              <a:t> </a:t>
            </a:r>
            <a:r>
              <a:rPr lang="en-GB" sz="2800" dirty="0" err="1"/>
              <a:t>európskej</a:t>
            </a:r>
            <a:r>
              <a:rPr lang="en-GB" sz="2800" dirty="0"/>
              <a:t> </a:t>
            </a:r>
            <a:r>
              <a:rPr lang="en-GB" sz="2800" dirty="0" err="1"/>
              <a:t>obrody</a:t>
            </a:r>
            <a:r>
              <a:rPr lang="en-GB" sz="2800" dirty="0"/>
              <a:t>. </a:t>
            </a:r>
            <a:r>
              <a:rPr lang="en-GB" sz="2800" dirty="0" err="1"/>
              <a:t>Vojnoví</a:t>
            </a:r>
            <a:r>
              <a:rPr lang="en-GB" sz="2800" dirty="0"/>
              <a:t> </a:t>
            </a:r>
            <a:r>
              <a:rPr lang="en-GB" sz="2800" dirty="0" err="1"/>
              <a:t>veteráni</a:t>
            </a:r>
            <a:r>
              <a:rPr lang="en-GB" sz="2800" dirty="0"/>
              <a:t> </a:t>
            </a:r>
            <a:r>
              <a:rPr lang="en-GB" sz="2800" dirty="0" err="1"/>
              <a:t>zákopov</a:t>
            </a:r>
            <a:r>
              <a:rPr lang="en-GB" sz="2800" dirty="0"/>
              <a:t> a </a:t>
            </a:r>
            <a:r>
              <a:rPr lang="en-GB" sz="2800" dirty="0" err="1"/>
              <a:t>mladí</a:t>
            </a:r>
            <a:r>
              <a:rPr lang="en-GB" sz="2800" dirty="0"/>
              <a:t> </a:t>
            </a:r>
            <a:r>
              <a:rPr lang="en-GB" sz="2800" dirty="0" err="1"/>
              <a:t>muži</a:t>
            </a:r>
            <a:r>
              <a:rPr lang="en-GB" sz="2800" dirty="0"/>
              <a:t> </a:t>
            </a:r>
            <a:r>
              <a:rPr lang="en-GB" sz="2800" dirty="0" err="1"/>
              <a:t>sa</a:t>
            </a:r>
            <a:r>
              <a:rPr lang="en-GB" sz="2800" dirty="0"/>
              <a:t> </a:t>
            </a:r>
            <a:r>
              <a:rPr lang="en-GB" sz="2800" dirty="0" err="1"/>
              <a:t>zjednotili</a:t>
            </a:r>
            <a:r>
              <a:rPr lang="en-GB" sz="2800" dirty="0"/>
              <a:t> pod </a:t>
            </a:r>
            <a:r>
              <a:rPr lang="en-GB" sz="2800" dirty="0" err="1"/>
              <a:t>touto</a:t>
            </a:r>
            <a:r>
              <a:rPr lang="en-GB" sz="2800" dirty="0"/>
              <a:t> </a:t>
            </a:r>
            <a:r>
              <a:rPr lang="en-GB" sz="2800" dirty="0" err="1"/>
              <a:t>zástavou</a:t>
            </a:r>
            <a:r>
              <a:rPr lang="en-GB" sz="2800" dirty="0"/>
              <a:t> a </a:t>
            </a:r>
            <a:r>
              <a:rPr lang="en-GB" sz="2800" dirty="0" err="1"/>
              <a:t>vytvorili</a:t>
            </a:r>
            <a:r>
              <a:rPr lang="en-GB" sz="2800" dirty="0"/>
              <a:t> </a:t>
            </a:r>
            <a:r>
              <a:rPr lang="en-GB" sz="2800" dirty="0" err="1"/>
              <a:t>oddiely</a:t>
            </a:r>
            <a:r>
              <a:rPr lang="en-GB" sz="2800" dirty="0"/>
              <a:t>, </a:t>
            </a:r>
            <a:r>
              <a:rPr lang="en-GB" sz="2800" dirty="0" err="1"/>
              <a:t>ktoré</a:t>
            </a:r>
            <a:r>
              <a:rPr lang="en-GB" sz="2800" dirty="0"/>
              <a:t> </a:t>
            </a:r>
            <a:r>
              <a:rPr lang="en-GB" sz="2800" dirty="0" err="1"/>
              <a:t>túžili</a:t>
            </a:r>
            <a:r>
              <a:rPr lang="en-GB" sz="2800" dirty="0"/>
              <a:t> </a:t>
            </a:r>
            <a:r>
              <a:rPr lang="en-GB" sz="2800" dirty="0" err="1"/>
              <a:t>dať</a:t>
            </a:r>
            <a:r>
              <a:rPr lang="en-GB" sz="2800" dirty="0"/>
              <a:t> </a:t>
            </a:r>
            <a:r>
              <a:rPr lang="en-GB" sz="2800" dirty="0" err="1"/>
              <a:t>sa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pochod</a:t>
            </a:r>
            <a:r>
              <a:rPr lang="en-GB" sz="2800" dirty="0"/>
              <a:t> </a:t>
            </a:r>
            <a:r>
              <a:rPr lang="en-GB" sz="2800" dirty="0" err="1"/>
              <a:t>proti</a:t>
            </a:r>
            <a:r>
              <a:rPr lang="en-GB" sz="2800" dirty="0"/>
              <a:t> </a:t>
            </a:r>
            <a:r>
              <a:rPr lang="en-GB" sz="2800" dirty="0" err="1"/>
              <a:t>zbabelým</a:t>
            </a:r>
            <a:r>
              <a:rPr lang="en-GB" sz="2800" dirty="0"/>
              <a:t> </a:t>
            </a:r>
            <a:r>
              <a:rPr lang="en-GB" sz="2800" dirty="0" err="1"/>
              <a:t>vládam</a:t>
            </a:r>
            <a:r>
              <a:rPr lang="en-GB" sz="2800" dirty="0"/>
              <a:t> a </a:t>
            </a:r>
            <a:r>
              <a:rPr lang="en-GB" sz="2800" dirty="0" err="1"/>
              <a:t>osudným</a:t>
            </a:r>
            <a:r>
              <a:rPr lang="en-GB" sz="2800" dirty="0"/>
              <a:t> </a:t>
            </a:r>
            <a:r>
              <a:rPr lang="en-GB" sz="2800" dirty="0" err="1"/>
              <a:t>ideológiám</a:t>
            </a:r>
            <a:r>
              <a:rPr lang="en-GB" sz="2800" dirty="0"/>
              <a:t> a </a:t>
            </a:r>
            <a:r>
              <a:rPr lang="en-GB" sz="2800" dirty="0" err="1"/>
              <a:t>zbaviť</a:t>
            </a:r>
            <a:r>
              <a:rPr lang="en-GB" sz="2800" dirty="0"/>
              <a:t> </a:t>
            </a:r>
            <a:r>
              <a:rPr lang="en-GB" sz="2800" dirty="0" err="1"/>
              <a:t>sa</a:t>
            </a:r>
            <a:r>
              <a:rPr lang="en-GB" sz="2800" dirty="0"/>
              <a:t> </a:t>
            </a:r>
            <a:r>
              <a:rPr lang="en-GB" sz="2800" dirty="0" err="1"/>
              <a:t>tak</a:t>
            </a:r>
            <a:r>
              <a:rPr lang="en-GB" sz="2800" dirty="0"/>
              <a:t> </a:t>
            </a:r>
            <a:r>
              <a:rPr lang="en-GB" sz="2800" dirty="0" err="1"/>
              <a:t>diabolského</a:t>
            </a:r>
            <a:r>
              <a:rPr lang="en-GB" sz="2800" dirty="0"/>
              <a:t> </a:t>
            </a:r>
            <a:r>
              <a:rPr lang="en-GB" sz="2800" dirty="0" err="1"/>
              <a:t>vplyvu</a:t>
            </a:r>
            <a:r>
              <a:rPr lang="en-GB" sz="2800" dirty="0"/>
              <a:t> </a:t>
            </a:r>
            <a:r>
              <a:rPr lang="en-GB" sz="2800" dirty="0" err="1"/>
              <a:t>roku</a:t>
            </a:r>
            <a:r>
              <a:rPr lang="en-GB" sz="2800" dirty="0"/>
              <a:t> 1789.</a:t>
            </a:r>
            <a:r>
              <a:rPr lang="sk-SK" sz="2800" dirty="0"/>
              <a:t>“</a:t>
            </a:r>
          </a:p>
          <a:p>
            <a:endParaRPr lang="sk-SK" sz="2800" dirty="0"/>
          </a:p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2AAAB69-75CF-4B50-8E47-9F1EDBA22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Osvietenstvo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595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7BB3005-F10D-4D17-8391-BF9CC6C9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9036495" cy="5040560"/>
          </a:xfrm>
        </p:spPr>
        <p:txBody>
          <a:bodyPr>
            <a:noAutofit/>
          </a:bodyPr>
          <a:lstStyle/>
          <a:p>
            <a:r>
              <a:rPr lang="sk-SK" sz="2800" dirty="0"/>
              <a:t>Fašisti prevzali myšlienku, že na to, aby sa odstránil existujúci poriadok, je potrebné násilie a tiež ideu masovej politiky, ktorá bude obhajovať záujmy ľudí. </a:t>
            </a:r>
          </a:p>
          <a:p>
            <a:endParaRPr lang="sk-SK" sz="2800" dirty="0"/>
          </a:p>
          <a:p>
            <a:r>
              <a:rPr lang="en-GB" sz="2800" dirty="0" err="1"/>
              <a:t>vytvorenie</a:t>
            </a:r>
            <a:r>
              <a:rPr lang="en-GB" sz="2800" dirty="0"/>
              <a:t> </a:t>
            </a:r>
            <a:r>
              <a:rPr lang="en-GB" sz="2800" dirty="0" err="1"/>
              <a:t>nového</a:t>
            </a:r>
            <a:r>
              <a:rPr lang="en-GB" sz="2800" dirty="0"/>
              <a:t> </a:t>
            </a:r>
            <a:r>
              <a:rPr lang="en-GB" sz="2800" dirty="0" err="1"/>
              <a:t>druhu</a:t>
            </a:r>
            <a:r>
              <a:rPr lang="en-GB" sz="2800" dirty="0"/>
              <a:t> </a:t>
            </a:r>
            <a:r>
              <a:rPr lang="en-GB" sz="2800" dirty="0" err="1"/>
              <a:t>politiky</a:t>
            </a:r>
            <a:r>
              <a:rPr lang="sk-SK" sz="2800" dirty="0"/>
              <a:t>: </a:t>
            </a:r>
            <a:r>
              <a:rPr lang="en-GB" sz="2800" dirty="0" err="1"/>
              <a:t>charakteristická</a:t>
            </a:r>
            <a:r>
              <a:rPr lang="en-GB" sz="2800" dirty="0"/>
              <a:t> </a:t>
            </a:r>
            <a:r>
              <a:rPr lang="en-GB" sz="2800" dirty="0" err="1"/>
              <a:t>mobilizovaním</a:t>
            </a:r>
            <a:r>
              <a:rPr lang="en-GB" sz="2800" dirty="0"/>
              <a:t> </a:t>
            </a:r>
            <a:r>
              <a:rPr lang="en-GB" sz="2800" dirty="0" err="1"/>
              <a:t>más</a:t>
            </a:r>
            <a:r>
              <a:rPr lang="en-GB" sz="2800" dirty="0"/>
              <a:t> v </a:t>
            </a:r>
            <a:r>
              <a:rPr lang="en-GB" sz="2800" dirty="0" err="1"/>
              <a:t>obrovskom</a:t>
            </a:r>
            <a:r>
              <a:rPr lang="en-GB" sz="2800" dirty="0"/>
              <a:t> </a:t>
            </a:r>
            <a:r>
              <a:rPr lang="en-GB" sz="2800" dirty="0" err="1"/>
              <a:t>meradle</a:t>
            </a:r>
            <a:r>
              <a:rPr lang="en-GB" sz="2800" dirty="0"/>
              <a:t> a ich </a:t>
            </a:r>
            <a:r>
              <a:rPr lang="en-GB" sz="2800" dirty="0" err="1"/>
              <a:t>zapojenie</a:t>
            </a:r>
            <a:r>
              <a:rPr lang="en-GB" sz="2800" dirty="0"/>
              <a:t> do </a:t>
            </a:r>
            <a:r>
              <a:rPr lang="en-GB" sz="2800" dirty="0" err="1"/>
              <a:t>politického</a:t>
            </a:r>
            <a:r>
              <a:rPr lang="en-GB" sz="2800" dirty="0"/>
              <a:t> </a:t>
            </a:r>
            <a:r>
              <a:rPr lang="en-GB" sz="2800" dirty="0" err="1"/>
              <a:t>systému</a:t>
            </a:r>
            <a:r>
              <a:rPr lang="en-GB" sz="2800" dirty="0"/>
              <a:t> </a:t>
            </a:r>
            <a:r>
              <a:rPr lang="en-GB" sz="2800" dirty="0" err="1"/>
              <a:t>prostredníctvom</a:t>
            </a:r>
            <a:r>
              <a:rPr lang="en-GB" sz="2800" dirty="0"/>
              <a:t> </a:t>
            </a:r>
            <a:r>
              <a:rPr lang="en-GB" sz="2800" dirty="0" err="1"/>
              <a:t>rôznych</a:t>
            </a:r>
            <a:r>
              <a:rPr lang="en-GB" sz="2800" dirty="0"/>
              <a:t> </a:t>
            </a:r>
            <a:r>
              <a:rPr lang="en-GB" sz="2800" dirty="0" err="1"/>
              <a:t>rítov</a:t>
            </a:r>
            <a:r>
              <a:rPr lang="en-GB" sz="2800" dirty="0"/>
              <a:t>, </a:t>
            </a:r>
            <a:r>
              <a:rPr lang="en-GB" sz="2800" dirty="0" err="1"/>
              <a:t>ceremónií</a:t>
            </a:r>
            <a:r>
              <a:rPr lang="en-GB" sz="2800" dirty="0"/>
              <a:t> a </a:t>
            </a:r>
            <a:r>
              <a:rPr lang="en-GB" sz="2800" dirty="0" err="1"/>
              <a:t>vizualizácie</a:t>
            </a:r>
            <a:r>
              <a:rPr lang="en-GB" sz="2800" dirty="0"/>
              <a:t>. </a:t>
            </a:r>
            <a:endParaRPr lang="sk-SK" sz="2800" dirty="0"/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8EC171A-AA30-4CA7-A61D-9E088CA9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osvietenstvo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547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D7E4DFB-580D-45AF-A1F8-DC393ADF4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1719071"/>
            <a:ext cx="8568952" cy="4783082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„</a:t>
            </a:r>
            <a:r>
              <a:rPr lang="en-GB" sz="2800" dirty="0" err="1"/>
              <a:t>estetizáci</a:t>
            </a:r>
            <a:r>
              <a:rPr lang="sk-SK" sz="2800" dirty="0"/>
              <a:t>a politiky</a:t>
            </a:r>
            <a:r>
              <a:rPr lang="en-GB" sz="2800" dirty="0"/>
              <a:t>“</a:t>
            </a:r>
            <a:r>
              <a:rPr lang="sk-SK" sz="2800" dirty="0"/>
              <a:t> (najprv </a:t>
            </a:r>
            <a:r>
              <a:rPr lang="sk-SK" sz="2800" dirty="0" err="1"/>
              <a:t>D´Annunzio</a:t>
            </a:r>
            <a:r>
              <a:rPr lang="sk-SK" sz="2800" dirty="0"/>
              <a:t> -&gt; od neho prebral a zdokonalil Mussolini -&gt; od neho znova prebral a zdokonalil Hitler)</a:t>
            </a:r>
          </a:p>
          <a:p>
            <a:endParaRPr lang="sk-SK" sz="2800" dirty="0"/>
          </a:p>
          <a:p>
            <a:r>
              <a:rPr lang="en-GB" sz="2800" dirty="0" err="1"/>
              <a:t>apel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ľudský</a:t>
            </a:r>
            <a:r>
              <a:rPr lang="en-GB" sz="2800" dirty="0"/>
              <a:t> </a:t>
            </a:r>
            <a:r>
              <a:rPr lang="en-GB" sz="2800" dirty="0" err="1"/>
              <a:t>zmysel</a:t>
            </a:r>
            <a:r>
              <a:rPr lang="en-GB" sz="2800" dirty="0"/>
              <a:t> pre </a:t>
            </a:r>
            <a:r>
              <a:rPr lang="en-GB" sz="2800" dirty="0" err="1"/>
              <a:t>komunitu</a:t>
            </a:r>
            <a:r>
              <a:rPr lang="en-GB" sz="2800" dirty="0"/>
              <a:t>, </a:t>
            </a:r>
            <a:r>
              <a:rPr lang="en-GB" sz="2800" dirty="0" err="1"/>
              <a:t>súdržnosť</a:t>
            </a:r>
            <a:r>
              <a:rPr lang="en-GB" sz="2800" dirty="0"/>
              <a:t> a </a:t>
            </a:r>
            <a:r>
              <a:rPr lang="en-GB" sz="2800" dirty="0" err="1"/>
              <a:t>bratstvo</a:t>
            </a:r>
            <a:r>
              <a:rPr lang="sk-SK" sz="2800" dirty="0"/>
              <a:t>; aby </a:t>
            </a:r>
            <a:r>
              <a:rPr lang="en-GB" sz="2800" dirty="0" err="1"/>
              <a:t>sa</a:t>
            </a:r>
            <a:r>
              <a:rPr lang="en-GB" sz="2800" dirty="0"/>
              <a:t> </a:t>
            </a:r>
            <a:r>
              <a:rPr lang="en-GB" sz="2800" dirty="0" err="1"/>
              <a:t>mohli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„</a:t>
            </a:r>
            <a:r>
              <a:rPr lang="en-GB" sz="2800" dirty="0" err="1"/>
              <a:t>obyčajní</a:t>
            </a:r>
            <a:r>
              <a:rPr lang="en-GB" sz="2800" dirty="0"/>
              <a:t> </a:t>
            </a:r>
            <a:r>
              <a:rPr lang="en-GB" sz="2800" dirty="0" err="1"/>
              <a:t>ľudia</a:t>
            </a:r>
            <a:r>
              <a:rPr lang="en-GB" sz="2800" dirty="0"/>
              <a:t>“ </a:t>
            </a:r>
            <a:r>
              <a:rPr lang="en-GB" sz="2800" dirty="0" err="1"/>
              <a:t>stať</a:t>
            </a:r>
            <a:r>
              <a:rPr lang="en-GB" sz="2800" dirty="0"/>
              <a:t> </a:t>
            </a:r>
            <a:r>
              <a:rPr lang="en-GB" sz="2800" dirty="0" err="1"/>
              <a:t>súčasťou</a:t>
            </a:r>
            <a:r>
              <a:rPr lang="en-GB" sz="2800" dirty="0"/>
              <a:t> </a:t>
            </a:r>
            <a:r>
              <a:rPr lang="en-GB" sz="2800" dirty="0" err="1"/>
              <a:t>procesu</a:t>
            </a:r>
            <a:r>
              <a:rPr lang="en-GB" sz="2800" dirty="0"/>
              <a:t> </a:t>
            </a:r>
            <a:r>
              <a:rPr lang="en-GB" sz="2800" dirty="0" err="1"/>
              <a:t>vytvárania</a:t>
            </a:r>
            <a:r>
              <a:rPr lang="en-GB" sz="2800" dirty="0"/>
              <a:t> </a:t>
            </a:r>
            <a:r>
              <a:rPr lang="en-GB" sz="2800" dirty="0" err="1"/>
              <a:t>politiky</a:t>
            </a:r>
            <a:r>
              <a:rPr lang="en-GB" sz="2800" dirty="0"/>
              <a:t>.</a:t>
            </a:r>
            <a:endParaRPr lang="sk-SK" sz="2800" dirty="0"/>
          </a:p>
          <a:p>
            <a:endParaRPr lang="sk-SK" sz="2800" dirty="0"/>
          </a:p>
          <a:p>
            <a:r>
              <a:rPr lang="sk-SK" sz="2800" dirty="0"/>
              <a:t>Fašizmus je v istom zmysle politické náboženstvo (koncept historika </a:t>
            </a:r>
            <a:r>
              <a:rPr lang="sk-SK" sz="2800" dirty="0" err="1"/>
              <a:t>Emilia</a:t>
            </a:r>
            <a:r>
              <a:rPr lang="sk-SK" sz="2800" dirty="0"/>
              <a:t> </a:t>
            </a:r>
            <a:r>
              <a:rPr lang="sk-SK" sz="2800" dirty="0" err="1"/>
              <a:t>Gentileho</a:t>
            </a:r>
            <a:r>
              <a:rPr lang="sk-SK" sz="2800" dirty="0"/>
              <a:t>)</a:t>
            </a:r>
            <a:endParaRPr lang="en-GB" sz="2800" dirty="0"/>
          </a:p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DE5278A-AED6-46C9-8862-86C13AA1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osvietenstvo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984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5B2596F-C4AD-491A-896F-66B65399D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00808"/>
            <a:ext cx="4104456" cy="4896544"/>
          </a:xfrm>
        </p:spPr>
        <p:txBody>
          <a:bodyPr>
            <a:normAutofit/>
          </a:bodyPr>
          <a:lstStyle/>
          <a:p>
            <a:r>
              <a:rPr lang="en-GB" sz="2800" dirty="0"/>
              <a:t>D´Annunzio </a:t>
            </a:r>
            <a:r>
              <a:rPr lang="sk-SK" sz="2800" dirty="0"/>
              <a:t>sa inšpiroval osvieteneckou snahou o zatiahnutie más do politiky, používal inovatívne spôsoby – vlajky, symboly, hudbu – aby vtiahol ľudí do politiky</a:t>
            </a:r>
            <a:endParaRPr lang="en-GB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3F9E530-FBEF-47F1-B9B7-676211BD9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D´Annunzio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7CC025-8036-42B6-A336-355A7C9F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556792"/>
            <a:ext cx="4395926" cy="52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69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963D032-1830-4DAD-8C42-4D5D20704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663E0FE-DD33-417E-9198-37EEB66AF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D´Annunzio</a:t>
            </a:r>
            <a:r>
              <a:rPr lang="sk-SK" dirty="0"/>
              <a:t> a </a:t>
            </a:r>
            <a:r>
              <a:rPr lang="sk-SK" dirty="0" err="1"/>
              <a:t>Fiume</a:t>
            </a:r>
            <a:r>
              <a:rPr lang="sk-SK" dirty="0"/>
              <a:t> 1919 – 1920 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AE1F708-9B07-4C76-ABAC-D98AF0FF4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07" y="1410241"/>
            <a:ext cx="8457761" cy="544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94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CB2BC2F-8559-46A4-87ED-B800FEDFA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556792"/>
            <a:ext cx="5450191" cy="5184576"/>
          </a:xfrm>
        </p:spPr>
        <p:txBody>
          <a:bodyPr>
            <a:normAutofit/>
          </a:bodyPr>
          <a:lstStyle/>
          <a:p>
            <a:r>
              <a:rPr lang="sk-SK" sz="3200" dirty="0"/>
              <a:t>Nie korene fašizmu – čiastočné inšpirácie vybranými dielami</a:t>
            </a:r>
          </a:p>
          <a:p>
            <a:r>
              <a:rPr lang="sk-SK" sz="3200" dirty="0"/>
              <a:t>Čítanie bez porozumenia</a:t>
            </a:r>
          </a:p>
          <a:p>
            <a:r>
              <a:rPr lang="sk-SK" sz="3200" dirty="0"/>
              <a:t>Vytrhnuté z kontextu</a:t>
            </a:r>
          </a:p>
          <a:p>
            <a:r>
              <a:rPr lang="sk-SK" sz="3200" dirty="0"/>
              <a:t>„svojské“ interpretácie fašistov</a:t>
            </a:r>
          </a:p>
          <a:p>
            <a:endParaRPr lang="sk-SK" sz="2800" dirty="0"/>
          </a:p>
          <a:p>
            <a:endParaRPr lang="en-GB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3B1CD2C-C2C4-4455-B8F6-CF368470F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Starovek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B7C9BF-3E1D-45DC-AA93-983FF93F1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704" y="1628800"/>
            <a:ext cx="3350940" cy="50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4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ABDDE9D-5B5F-4AF4-8CF0-B2886428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556792"/>
            <a:ext cx="4223098" cy="5148572"/>
          </a:xfrm>
        </p:spPr>
        <p:txBody>
          <a:bodyPr>
            <a:noAutofit/>
          </a:bodyPr>
          <a:lstStyle/>
          <a:p>
            <a:r>
              <a:rPr lang="en-GB" sz="2400" dirty="0" err="1"/>
              <a:t>Francúzsk</a:t>
            </a:r>
            <a:r>
              <a:rPr lang="sk-SK" sz="2400" dirty="0"/>
              <a:t>a</a:t>
            </a:r>
            <a:r>
              <a:rPr lang="en-GB" sz="2400" dirty="0"/>
              <a:t> </a:t>
            </a:r>
            <a:r>
              <a:rPr lang="en-GB" sz="2400" dirty="0" err="1"/>
              <a:t>revolúci</a:t>
            </a:r>
            <a:r>
              <a:rPr lang="sk-SK" sz="2400" dirty="0"/>
              <a:t>a</a:t>
            </a:r>
            <a:r>
              <a:rPr lang="en-GB" sz="2400" dirty="0"/>
              <a:t> </a:t>
            </a:r>
            <a:r>
              <a:rPr lang="en-GB" sz="2400" dirty="0" err="1"/>
              <a:t>vytvor</a:t>
            </a:r>
            <a:r>
              <a:rPr lang="sk-SK" sz="2400" dirty="0" err="1"/>
              <a:t>ila</a:t>
            </a:r>
            <a:r>
              <a:rPr lang="en-GB" sz="2400" dirty="0"/>
              <a:t> </a:t>
            </a:r>
            <a:r>
              <a:rPr lang="en-GB" sz="2400" dirty="0" err="1"/>
              <a:t>nacionalizmu</a:t>
            </a:r>
            <a:r>
              <a:rPr lang="sk-SK" sz="2400" dirty="0"/>
              <a:t>s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politick</a:t>
            </a:r>
            <a:r>
              <a:rPr lang="sk-SK" sz="2400" dirty="0"/>
              <a:t>ú</a:t>
            </a:r>
            <a:r>
              <a:rPr lang="en-GB" sz="2400" dirty="0"/>
              <a:t> </a:t>
            </a:r>
            <a:r>
              <a:rPr lang="en-GB" sz="2400" dirty="0" err="1"/>
              <a:t>ideológi</a:t>
            </a:r>
            <a:r>
              <a:rPr lang="sk-SK" sz="2400" dirty="0"/>
              <a:t>u</a:t>
            </a:r>
          </a:p>
          <a:p>
            <a:endParaRPr lang="sk-SK" sz="2400" dirty="0"/>
          </a:p>
          <a:p>
            <a:r>
              <a:rPr lang="pt-BR" sz="2400" dirty="0"/>
              <a:t>vplyv na nemecký a taliansky nacionalizmus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Fašizmus</a:t>
            </a:r>
            <a:r>
              <a:rPr lang="en-GB" sz="2400" dirty="0"/>
              <a:t> </a:t>
            </a:r>
            <a:r>
              <a:rPr lang="en-GB" sz="2400" dirty="0" err="1"/>
              <a:t>paradoxne</a:t>
            </a:r>
            <a:r>
              <a:rPr lang="sk-SK" sz="2400" dirty="0"/>
              <a:t> </a:t>
            </a:r>
            <a:r>
              <a:rPr lang="en-GB" sz="2400" dirty="0" err="1"/>
              <a:t>rovnako</a:t>
            </a:r>
            <a:r>
              <a:rPr lang="en-GB" sz="2400" dirty="0"/>
              <a:t> </a:t>
            </a:r>
            <a:r>
              <a:rPr lang="en-GB" sz="2400" dirty="0" err="1"/>
              <a:t>popretím</a:t>
            </a:r>
            <a:r>
              <a:rPr lang="en-GB" sz="2400" dirty="0"/>
              <a:t> </a:t>
            </a:r>
            <a:r>
              <a:rPr lang="en-GB" sz="2400" dirty="0" err="1"/>
              <a:t>osvietenstva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jeho</a:t>
            </a:r>
            <a:r>
              <a:rPr lang="en-GB" sz="2400" dirty="0"/>
              <a:t> </a:t>
            </a:r>
            <a:r>
              <a:rPr lang="en-GB" sz="2400" dirty="0" err="1"/>
              <a:t>priamym</a:t>
            </a:r>
            <a:r>
              <a:rPr lang="en-GB" sz="2400" dirty="0"/>
              <a:t> </a:t>
            </a:r>
            <a:r>
              <a:rPr lang="en-GB" sz="2400" dirty="0" err="1"/>
              <a:t>produktom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EFE1AB9-59CF-4EAB-BF53-9D55E49B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romantizmus</a:t>
            </a:r>
            <a:endParaRPr lang="en-GB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ED31DFA-1693-43C3-B719-3C14340CF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603" y="1556792"/>
            <a:ext cx="4787731" cy="514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05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39E9AF3-8909-4D9B-A740-895082930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sk-SK" sz="2400" dirty="0"/>
              <a:t>fašizmus svojim spôsobom vyrástol z romantickej vzbury proti osvietenstvu</a:t>
            </a:r>
          </a:p>
          <a:p>
            <a:endParaRPr lang="sk-SK" sz="2400" dirty="0"/>
          </a:p>
          <a:p>
            <a:r>
              <a:rPr lang="en-GB" sz="2400" dirty="0" err="1"/>
              <a:t>Proti</a:t>
            </a:r>
            <a:r>
              <a:rPr lang="en-GB" sz="2400" dirty="0"/>
              <a:t> </a:t>
            </a:r>
            <a:r>
              <a:rPr lang="en-GB" sz="2400" dirty="0" err="1"/>
              <a:t>osvieteneckej</a:t>
            </a:r>
            <a:r>
              <a:rPr lang="en-GB" sz="2400" dirty="0"/>
              <a:t> </a:t>
            </a:r>
            <a:r>
              <a:rPr lang="en-GB" sz="2400" dirty="0" err="1"/>
              <a:t>racionalite</a:t>
            </a:r>
            <a:r>
              <a:rPr lang="en-GB" sz="2400" dirty="0"/>
              <a:t> </a:t>
            </a:r>
            <a:r>
              <a:rPr lang="en-GB" sz="2400" dirty="0" err="1"/>
              <a:t>staval</a:t>
            </a:r>
            <a:r>
              <a:rPr lang="en-GB" sz="2400" dirty="0"/>
              <a:t> </a:t>
            </a:r>
            <a:r>
              <a:rPr lang="sk-SK" sz="2400" dirty="0"/>
              <a:t>romantizmus </a:t>
            </a:r>
            <a:r>
              <a:rPr lang="en-GB" sz="2400" dirty="0" err="1"/>
              <a:t>dôraz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iracionálne</a:t>
            </a:r>
            <a:r>
              <a:rPr lang="en-GB" sz="2400" dirty="0"/>
              <a:t> city, </a:t>
            </a:r>
            <a:r>
              <a:rPr lang="en-GB" sz="2400" dirty="0" err="1"/>
              <a:t>inštinkty</a:t>
            </a:r>
            <a:r>
              <a:rPr lang="en-GB" sz="2400" dirty="0"/>
              <a:t>, </a:t>
            </a:r>
            <a:r>
              <a:rPr lang="en-GB" sz="2400" dirty="0" err="1"/>
              <a:t>intuíciu</a:t>
            </a:r>
            <a:r>
              <a:rPr lang="en-GB" sz="2400" dirty="0"/>
              <a:t> a </a:t>
            </a:r>
            <a:r>
              <a:rPr lang="en-GB" sz="2400" dirty="0" err="1"/>
              <a:t>fantáziu</a:t>
            </a:r>
            <a:r>
              <a:rPr lang="en-GB" sz="2400" dirty="0"/>
              <a:t>, </a:t>
            </a:r>
            <a:r>
              <a:rPr lang="en-GB" sz="2400" dirty="0" err="1"/>
              <a:t>proti</a:t>
            </a:r>
            <a:r>
              <a:rPr lang="en-GB" sz="2400" dirty="0"/>
              <a:t> </a:t>
            </a:r>
            <a:r>
              <a:rPr lang="en-GB" sz="2400" dirty="0" err="1"/>
              <a:t>osvieteneckej</a:t>
            </a:r>
            <a:r>
              <a:rPr lang="en-GB" sz="2400" dirty="0"/>
              <a:t> </a:t>
            </a:r>
            <a:r>
              <a:rPr lang="en-GB" sz="2400" dirty="0" err="1"/>
              <a:t>túžbe</a:t>
            </a:r>
            <a:r>
              <a:rPr lang="en-GB" sz="2400" dirty="0"/>
              <a:t> </a:t>
            </a:r>
            <a:r>
              <a:rPr lang="en-GB" sz="2400" dirty="0" err="1"/>
              <a:t>poznať</a:t>
            </a:r>
            <a:r>
              <a:rPr lang="en-GB" sz="2400" dirty="0"/>
              <a:t> </a:t>
            </a:r>
            <a:r>
              <a:rPr lang="en-GB" sz="2400" dirty="0" err="1"/>
              <a:t>dával</a:t>
            </a:r>
            <a:r>
              <a:rPr lang="en-GB" sz="2400" dirty="0"/>
              <a:t> </a:t>
            </a:r>
            <a:r>
              <a:rPr lang="en-GB" sz="2400" dirty="0" err="1"/>
              <a:t>túžbu</a:t>
            </a:r>
            <a:r>
              <a:rPr lang="en-GB" sz="2400" dirty="0"/>
              <a:t> </a:t>
            </a:r>
            <a:r>
              <a:rPr lang="en-GB" sz="2400" dirty="0" err="1"/>
              <a:t>skúsiť</a:t>
            </a:r>
            <a:r>
              <a:rPr lang="en-GB" sz="2400" dirty="0"/>
              <a:t> a </a:t>
            </a:r>
            <a:r>
              <a:rPr lang="en-GB" sz="2400" dirty="0" err="1"/>
              <a:t>prežiť</a:t>
            </a:r>
            <a:r>
              <a:rPr lang="en-GB" sz="2400" dirty="0"/>
              <a:t>, </a:t>
            </a:r>
            <a:r>
              <a:rPr lang="en-GB" sz="2400" dirty="0" err="1"/>
              <a:t>proti</a:t>
            </a:r>
            <a:r>
              <a:rPr lang="en-GB" sz="2400" dirty="0"/>
              <a:t> </a:t>
            </a:r>
            <a:r>
              <a:rPr lang="en-GB" sz="2400" dirty="0" err="1"/>
              <a:t>osvieteneckej</a:t>
            </a:r>
            <a:r>
              <a:rPr lang="en-GB" sz="2400" dirty="0"/>
              <a:t> </a:t>
            </a:r>
            <a:r>
              <a:rPr lang="en-GB" sz="2400" dirty="0" err="1"/>
              <a:t>vede</a:t>
            </a:r>
            <a:r>
              <a:rPr lang="en-GB" sz="2400" dirty="0"/>
              <a:t> </a:t>
            </a:r>
            <a:r>
              <a:rPr lang="en-GB" sz="2400" dirty="0" err="1"/>
              <a:t>dával</a:t>
            </a:r>
            <a:r>
              <a:rPr lang="en-GB" sz="2400" dirty="0"/>
              <a:t> do </a:t>
            </a:r>
            <a:r>
              <a:rPr lang="en-GB" sz="2400" dirty="0" err="1"/>
              <a:t>popredia</a:t>
            </a:r>
            <a:r>
              <a:rPr lang="en-GB" sz="2400" dirty="0"/>
              <a:t> </a:t>
            </a:r>
            <a:r>
              <a:rPr lang="en-GB" sz="2400" dirty="0" err="1"/>
              <a:t>mystérium</a:t>
            </a:r>
            <a:r>
              <a:rPr lang="en-GB" sz="2400" dirty="0"/>
              <a:t> a </a:t>
            </a:r>
            <a:r>
              <a:rPr lang="en-GB" sz="2400" dirty="0" err="1"/>
              <a:t>tajomstvo</a:t>
            </a:r>
            <a:r>
              <a:rPr lang="en-GB" sz="2400" dirty="0"/>
              <a:t>, </a:t>
            </a:r>
            <a:r>
              <a:rPr lang="en-GB" sz="2400" dirty="0" err="1"/>
              <a:t>proti</a:t>
            </a:r>
            <a:r>
              <a:rPr lang="en-GB" sz="2400" dirty="0"/>
              <a:t> </a:t>
            </a:r>
            <a:r>
              <a:rPr lang="en-GB" sz="2400" dirty="0" err="1"/>
              <a:t>osvieteneckému</a:t>
            </a:r>
            <a:r>
              <a:rPr lang="en-GB" sz="2400" dirty="0"/>
              <a:t> </a:t>
            </a:r>
            <a:r>
              <a:rPr lang="en-GB" sz="2400" dirty="0" err="1"/>
              <a:t>individualizmu</a:t>
            </a:r>
            <a:r>
              <a:rPr lang="en-GB" sz="2400" dirty="0"/>
              <a:t> </a:t>
            </a:r>
            <a:r>
              <a:rPr lang="en-GB" sz="2400" dirty="0" err="1"/>
              <a:t>kládol</a:t>
            </a:r>
            <a:r>
              <a:rPr lang="en-GB" sz="2400" dirty="0"/>
              <a:t> </a:t>
            </a:r>
            <a:r>
              <a:rPr lang="en-GB" sz="2400" dirty="0" err="1"/>
              <a:t>romantizmus</a:t>
            </a:r>
            <a:r>
              <a:rPr lang="en-GB" sz="2400" dirty="0"/>
              <a:t> </a:t>
            </a:r>
            <a:r>
              <a:rPr lang="en-GB" sz="2400" dirty="0" err="1"/>
              <a:t>pokrvnú</a:t>
            </a:r>
            <a:r>
              <a:rPr lang="en-GB" sz="2400" dirty="0"/>
              <a:t> </a:t>
            </a:r>
            <a:r>
              <a:rPr lang="en-GB" sz="2400" dirty="0" err="1"/>
              <a:t>spriaznenosť</a:t>
            </a:r>
            <a:r>
              <a:rPr lang="en-GB" sz="2400" dirty="0"/>
              <a:t> </a:t>
            </a:r>
            <a:r>
              <a:rPr lang="en-GB" sz="2400" dirty="0" err="1"/>
              <a:t>členov</a:t>
            </a:r>
            <a:r>
              <a:rPr lang="en-GB" sz="2400" dirty="0"/>
              <a:t> </a:t>
            </a:r>
            <a:r>
              <a:rPr lang="en-GB" sz="2400" dirty="0" err="1"/>
              <a:t>komunity</a:t>
            </a:r>
            <a:r>
              <a:rPr lang="en-GB" sz="2400" dirty="0"/>
              <a:t> </a:t>
            </a:r>
            <a:r>
              <a:rPr lang="en-GB" sz="2400" dirty="0" err="1"/>
              <a:t>či</a:t>
            </a:r>
            <a:r>
              <a:rPr lang="en-GB" sz="2400" dirty="0"/>
              <a:t> </a:t>
            </a:r>
            <a:r>
              <a:rPr lang="en-GB" sz="2400" dirty="0" err="1"/>
              <a:t>spoločenstva</a:t>
            </a:r>
            <a:r>
              <a:rPr lang="en-GB" sz="2400" dirty="0"/>
              <a:t> a </a:t>
            </a:r>
            <a:r>
              <a:rPr lang="en-GB" sz="2400" dirty="0" err="1"/>
              <a:t>mystické</a:t>
            </a:r>
            <a:r>
              <a:rPr lang="en-GB" sz="2400" dirty="0"/>
              <a:t> </a:t>
            </a:r>
            <a:r>
              <a:rPr lang="en-GB" sz="2400" dirty="0" err="1"/>
              <a:t>chápanie</a:t>
            </a:r>
            <a:r>
              <a:rPr lang="en-GB" sz="2400" dirty="0"/>
              <a:t> </a:t>
            </a:r>
            <a:r>
              <a:rPr lang="en-GB" sz="2400" dirty="0" err="1"/>
              <a:t>dejín</a:t>
            </a:r>
            <a:r>
              <a:rPr lang="sk-SK" sz="2400" dirty="0"/>
              <a:t>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DE66978-47C9-446D-BC25-74A6B6B71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Romantizmus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534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3D06839-647E-49A2-88F2-68BF62C72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de-DE" sz="2400" dirty="0"/>
              <a:t>Johann Wolfgang von Goethe (1749 – 1832) </a:t>
            </a:r>
            <a:endParaRPr lang="sk-SK" sz="2400" dirty="0"/>
          </a:p>
          <a:p>
            <a:r>
              <a:rPr lang="de-DE" sz="2400" dirty="0"/>
              <a:t>Friedrich Wilhelm Joseph von Schelling (1775 – 1854). </a:t>
            </a:r>
            <a:endParaRPr lang="sk-SK" sz="2400" dirty="0"/>
          </a:p>
          <a:p>
            <a:r>
              <a:rPr lang="de-DE" sz="2400" dirty="0"/>
              <a:t>Johann Gottlieb Fichte (1762 – 1814)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dôraz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iracionálne</a:t>
            </a:r>
            <a:r>
              <a:rPr lang="en-GB" sz="2400" dirty="0"/>
              <a:t> city, </a:t>
            </a:r>
            <a:r>
              <a:rPr lang="en-GB" sz="2400" dirty="0" err="1"/>
              <a:t>inštinkty</a:t>
            </a:r>
            <a:r>
              <a:rPr lang="en-GB" sz="2400" dirty="0"/>
              <a:t>, </a:t>
            </a:r>
            <a:r>
              <a:rPr lang="en-GB" sz="2400" dirty="0" err="1"/>
              <a:t>intuíciu</a:t>
            </a:r>
            <a:r>
              <a:rPr lang="en-GB" sz="2400" dirty="0"/>
              <a:t> a </a:t>
            </a:r>
            <a:r>
              <a:rPr lang="en-GB" sz="2400" dirty="0" err="1"/>
              <a:t>fantáziu</a:t>
            </a:r>
            <a:endParaRPr lang="sk-SK" sz="2400" dirty="0"/>
          </a:p>
          <a:p>
            <a:r>
              <a:rPr lang="en-GB" sz="2400" dirty="0" err="1"/>
              <a:t>proti</a:t>
            </a:r>
            <a:r>
              <a:rPr lang="en-GB" sz="2400" dirty="0"/>
              <a:t> </a:t>
            </a:r>
            <a:r>
              <a:rPr lang="en-GB" sz="2400" dirty="0" err="1"/>
              <a:t>osvieteneckej</a:t>
            </a:r>
            <a:r>
              <a:rPr lang="en-GB" sz="2400" dirty="0"/>
              <a:t> </a:t>
            </a:r>
            <a:r>
              <a:rPr lang="en-GB" sz="2400" dirty="0" err="1"/>
              <a:t>túžbe</a:t>
            </a:r>
            <a:r>
              <a:rPr lang="en-GB" sz="2400" dirty="0"/>
              <a:t> </a:t>
            </a:r>
            <a:r>
              <a:rPr lang="en-GB" sz="2400" dirty="0" err="1"/>
              <a:t>poznať</a:t>
            </a:r>
            <a:r>
              <a:rPr lang="en-GB" sz="2400" dirty="0"/>
              <a:t> </a:t>
            </a:r>
            <a:r>
              <a:rPr lang="en-GB" sz="2400" dirty="0" err="1"/>
              <a:t>túžb</a:t>
            </a:r>
            <a:r>
              <a:rPr lang="sk-SK" sz="2400" dirty="0"/>
              <a:t>a</a:t>
            </a:r>
            <a:r>
              <a:rPr lang="en-GB" sz="2400" dirty="0"/>
              <a:t> </a:t>
            </a:r>
            <a:r>
              <a:rPr lang="en-GB" sz="2400" dirty="0" err="1"/>
              <a:t>skúsiť</a:t>
            </a:r>
            <a:r>
              <a:rPr lang="en-GB" sz="2400" dirty="0"/>
              <a:t> a </a:t>
            </a:r>
            <a:r>
              <a:rPr lang="en-GB" sz="2400" dirty="0" err="1"/>
              <a:t>prežiť</a:t>
            </a:r>
            <a:r>
              <a:rPr lang="en-GB" sz="2400" dirty="0"/>
              <a:t> </a:t>
            </a:r>
            <a:endParaRPr lang="sk-SK" sz="2400" dirty="0"/>
          </a:p>
          <a:p>
            <a:r>
              <a:rPr lang="en-GB" sz="2400" dirty="0" err="1"/>
              <a:t>proti</a:t>
            </a:r>
            <a:r>
              <a:rPr lang="en-GB" sz="2400" dirty="0"/>
              <a:t> </a:t>
            </a:r>
            <a:r>
              <a:rPr lang="en-GB" sz="2400" dirty="0" err="1"/>
              <a:t>osvieteneckej</a:t>
            </a:r>
            <a:r>
              <a:rPr lang="en-GB" sz="2400" dirty="0"/>
              <a:t> </a:t>
            </a:r>
            <a:r>
              <a:rPr lang="en-GB" sz="2400" dirty="0" err="1"/>
              <a:t>vede</a:t>
            </a:r>
            <a:r>
              <a:rPr lang="en-GB" sz="2400" dirty="0"/>
              <a:t> do </a:t>
            </a:r>
            <a:r>
              <a:rPr lang="en-GB" sz="2400" dirty="0" err="1"/>
              <a:t>popredia</a:t>
            </a:r>
            <a:r>
              <a:rPr lang="en-GB" sz="2400" dirty="0"/>
              <a:t> </a:t>
            </a:r>
            <a:r>
              <a:rPr lang="en-GB" sz="2400" dirty="0" err="1"/>
              <a:t>mystérium</a:t>
            </a:r>
            <a:r>
              <a:rPr lang="en-GB" sz="2400" dirty="0"/>
              <a:t> a </a:t>
            </a:r>
            <a:r>
              <a:rPr lang="en-GB" sz="2400" dirty="0" err="1"/>
              <a:t>tajomstvo</a:t>
            </a:r>
            <a:r>
              <a:rPr lang="en-GB" sz="2400" dirty="0"/>
              <a:t> </a:t>
            </a:r>
            <a:endParaRPr lang="sk-SK" sz="2400" dirty="0"/>
          </a:p>
          <a:p>
            <a:r>
              <a:rPr lang="en-GB" sz="2400" dirty="0" err="1"/>
              <a:t>proti</a:t>
            </a:r>
            <a:r>
              <a:rPr lang="en-GB" sz="2400" dirty="0"/>
              <a:t> </a:t>
            </a:r>
            <a:r>
              <a:rPr lang="en-GB" sz="2400" dirty="0" err="1"/>
              <a:t>osvieteneckému</a:t>
            </a:r>
            <a:r>
              <a:rPr lang="en-GB" sz="2400" dirty="0"/>
              <a:t> </a:t>
            </a:r>
            <a:r>
              <a:rPr lang="en-GB" sz="2400" dirty="0" err="1"/>
              <a:t>individualizmu</a:t>
            </a:r>
            <a:r>
              <a:rPr lang="en-GB" sz="2400" dirty="0"/>
              <a:t> </a:t>
            </a:r>
            <a:r>
              <a:rPr lang="en-GB" sz="2400" dirty="0" err="1"/>
              <a:t>pokrvn</a:t>
            </a:r>
            <a:r>
              <a:rPr lang="sk-SK" sz="2400" dirty="0"/>
              <a:t>á</a:t>
            </a:r>
            <a:r>
              <a:rPr lang="en-GB" sz="2400" dirty="0"/>
              <a:t> </a:t>
            </a:r>
            <a:r>
              <a:rPr lang="en-GB" sz="2400" dirty="0" err="1"/>
              <a:t>spriaznenosť</a:t>
            </a:r>
            <a:r>
              <a:rPr lang="en-GB" sz="2400" dirty="0"/>
              <a:t> </a:t>
            </a:r>
            <a:r>
              <a:rPr lang="en-GB" sz="2400" dirty="0" err="1"/>
              <a:t>členov</a:t>
            </a:r>
            <a:r>
              <a:rPr lang="en-GB" sz="2400" dirty="0"/>
              <a:t> </a:t>
            </a:r>
            <a:r>
              <a:rPr lang="en-GB" sz="2400" dirty="0" err="1"/>
              <a:t>komunity</a:t>
            </a:r>
            <a:r>
              <a:rPr lang="en-GB" sz="2400" dirty="0"/>
              <a:t> </a:t>
            </a:r>
            <a:r>
              <a:rPr lang="en-GB" sz="2400" dirty="0" err="1"/>
              <a:t>či</a:t>
            </a:r>
            <a:r>
              <a:rPr lang="en-GB" sz="2400" dirty="0"/>
              <a:t> </a:t>
            </a:r>
            <a:r>
              <a:rPr lang="en-GB" sz="2400" dirty="0" err="1"/>
              <a:t>spoločenstva</a:t>
            </a:r>
            <a:r>
              <a:rPr lang="en-GB" sz="2400" dirty="0"/>
              <a:t> a </a:t>
            </a:r>
            <a:r>
              <a:rPr lang="en-GB" sz="2400" dirty="0" err="1"/>
              <a:t>mystické</a:t>
            </a:r>
            <a:r>
              <a:rPr lang="en-GB" sz="2400" dirty="0"/>
              <a:t> </a:t>
            </a:r>
            <a:r>
              <a:rPr lang="en-GB" sz="2400" dirty="0" err="1"/>
              <a:t>chápanie</a:t>
            </a:r>
            <a:r>
              <a:rPr lang="en-GB" sz="2400" dirty="0"/>
              <a:t> </a:t>
            </a:r>
            <a:r>
              <a:rPr lang="en-GB" sz="2400" dirty="0" err="1"/>
              <a:t>dejín</a:t>
            </a:r>
            <a:r>
              <a:rPr lang="en-GB" sz="2400" dirty="0"/>
              <a:t>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20AD011-0C98-43D2-BAA6-C715D4F9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Nemecký nacionalizmus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075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F80EBA8-452D-4231-87E4-2AA17B883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016" y="167377"/>
            <a:ext cx="4248472" cy="652324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1D502D1-6DD0-44D4-A203-38D4E02DF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6" y="980728"/>
            <a:ext cx="4663950" cy="50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31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379F8C6-7C1A-4312-81AE-724A35050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2475138-DD7D-45E0-BCA2-9959ACEF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049204-2454-4EE1-9F5D-20DB92F3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28992" cy="660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69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E1A653A-3E5A-4576-8098-3BFDAB139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0A802B5-6559-4A51-899F-33D1C8F27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romantizmus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F9B2F0-6066-4093-878F-C64EF68E3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38" y="1435372"/>
            <a:ext cx="8894813" cy="525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87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4BD3E6C-90FD-4EC4-8BE9-AD29DD41B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en-GB" sz="2400" dirty="0"/>
              <a:t>Fin de siècle</a:t>
            </a:r>
            <a:r>
              <a:rPr lang="sk-SK" sz="2400" dirty="0"/>
              <a:t>: </a:t>
            </a:r>
            <a:r>
              <a:rPr lang="en-GB" sz="2400" dirty="0" err="1"/>
              <a:t>označenie</a:t>
            </a:r>
            <a:r>
              <a:rPr lang="en-GB" sz="2400" dirty="0"/>
              <a:t> „</a:t>
            </a:r>
            <a:r>
              <a:rPr lang="en-GB" sz="2400" dirty="0" err="1"/>
              <a:t>duchovnej</a:t>
            </a:r>
            <a:r>
              <a:rPr lang="en-GB" sz="2400" dirty="0"/>
              <a:t> </a:t>
            </a:r>
            <a:r>
              <a:rPr lang="en-GB" sz="2400" dirty="0" err="1"/>
              <a:t>atmosféry</a:t>
            </a:r>
            <a:r>
              <a:rPr lang="en-GB" sz="2400" dirty="0"/>
              <a:t>“ </a:t>
            </a:r>
            <a:r>
              <a:rPr lang="en-GB" sz="2400" dirty="0" err="1"/>
              <a:t>približne</a:t>
            </a:r>
            <a:r>
              <a:rPr lang="en-GB" sz="2400" dirty="0"/>
              <a:t> troch </a:t>
            </a:r>
            <a:r>
              <a:rPr lang="en-GB" sz="2400" dirty="0" err="1"/>
              <a:t>dekád</a:t>
            </a:r>
            <a:r>
              <a:rPr lang="en-GB" sz="2400" dirty="0"/>
              <a:t> od 80. </a:t>
            </a:r>
            <a:r>
              <a:rPr lang="en-GB" sz="2400" dirty="0" err="1"/>
              <a:t>rokov</a:t>
            </a:r>
            <a:r>
              <a:rPr lang="en-GB" sz="2400" dirty="0"/>
              <a:t> 19. </a:t>
            </a:r>
            <a:r>
              <a:rPr lang="en-GB" sz="2400" dirty="0" err="1"/>
              <a:t>storočia</a:t>
            </a:r>
            <a:r>
              <a:rPr lang="en-GB" sz="2400" dirty="0"/>
              <a:t> po </a:t>
            </a:r>
            <a:r>
              <a:rPr lang="en-GB" sz="2400" dirty="0" err="1"/>
              <a:t>začiatok</a:t>
            </a:r>
            <a:r>
              <a:rPr lang="en-GB" sz="2400" dirty="0"/>
              <a:t> </a:t>
            </a:r>
            <a:r>
              <a:rPr lang="sk-SK" sz="2400" dirty="0"/>
              <a:t>1WW</a:t>
            </a:r>
          </a:p>
          <a:p>
            <a:endParaRPr lang="sk-SK" sz="2400" dirty="0"/>
          </a:p>
          <a:p>
            <a:r>
              <a:rPr lang="en-GB" sz="2400" dirty="0" err="1"/>
              <a:t>obdobie</a:t>
            </a:r>
            <a:r>
              <a:rPr lang="en-GB" sz="2400" dirty="0"/>
              <a:t>, </a:t>
            </a:r>
            <a:r>
              <a:rPr lang="en-GB" sz="2400" dirty="0" err="1"/>
              <a:t>keď</a:t>
            </a:r>
            <a:r>
              <a:rPr lang="en-GB" sz="2400" dirty="0"/>
              <a:t> </a:t>
            </a:r>
            <a:r>
              <a:rPr lang="en-GB" sz="2400" dirty="0" err="1"/>
              <a:t>vznikli</a:t>
            </a:r>
            <a:r>
              <a:rPr lang="en-GB" sz="2400" dirty="0"/>
              <a:t>, </a:t>
            </a:r>
            <a:r>
              <a:rPr lang="en-GB" sz="2400" dirty="0" err="1"/>
              <a:t>alebo</a:t>
            </a:r>
            <a:r>
              <a:rPr lang="en-GB" sz="2400" dirty="0"/>
              <a:t> „</a:t>
            </a:r>
            <a:r>
              <a:rPr lang="en-GB" sz="2400" dirty="0" err="1"/>
              <a:t>spopulárneli</a:t>
            </a:r>
            <a:r>
              <a:rPr lang="en-GB" sz="2400" dirty="0"/>
              <a:t>“ </a:t>
            </a:r>
            <a:r>
              <a:rPr lang="en-GB" sz="2400" dirty="0" err="1"/>
              <a:t>mnohé</a:t>
            </a:r>
            <a:r>
              <a:rPr lang="en-GB" sz="2400" dirty="0"/>
              <a:t> </a:t>
            </a:r>
            <a:r>
              <a:rPr lang="en-GB" sz="2400" dirty="0" err="1"/>
              <a:t>vedecké</a:t>
            </a:r>
            <a:r>
              <a:rPr lang="en-GB" sz="2400" dirty="0"/>
              <a:t> a </a:t>
            </a:r>
            <a:r>
              <a:rPr lang="en-GB" sz="2400" dirty="0" err="1"/>
              <a:t>filozofické</a:t>
            </a:r>
            <a:r>
              <a:rPr lang="en-GB" sz="2400" dirty="0"/>
              <a:t> </a:t>
            </a:r>
            <a:r>
              <a:rPr lang="en-GB" sz="2400" dirty="0" err="1"/>
              <a:t>smery</a:t>
            </a:r>
            <a:r>
              <a:rPr lang="en-GB" sz="2400" dirty="0"/>
              <a:t>, z </a:t>
            </a:r>
            <a:r>
              <a:rPr lang="en-GB" sz="2400" dirty="0" err="1"/>
              <a:t>ktorých</a:t>
            </a:r>
            <a:r>
              <a:rPr lang="en-GB" sz="2400" dirty="0"/>
              <a:t> </a:t>
            </a:r>
            <a:r>
              <a:rPr lang="en-GB" sz="2400" dirty="0" err="1"/>
              <a:t>fašizmus</a:t>
            </a:r>
            <a:r>
              <a:rPr lang="en-GB" sz="2400" dirty="0"/>
              <a:t> </a:t>
            </a:r>
            <a:r>
              <a:rPr lang="en-GB" sz="2400" dirty="0" err="1"/>
              <a:t>priamo</a:t>
            </a:r>
            <a:r>
              <a:rPr lang="en-GB" sz="2400" dirty="0"/>
              <a:t> </a:t>
            </a:r>
            <a:r>
              <a:rPr lang="en-GB" sz="2400" dirty="0" err="1"/>
              <a:t>vychádza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Dve</a:t>
            </a:r>
            <a:r>
              <a:rPr lang="en-GB" sz="2400" dirty="0"/>
              <a:t> </a:t>
            </a:r>
            <a:r>
              <a:rPr lang="en-GB" sz="2400" dirty="0" err="1"/>
              <a:t>osobnosti</a:t>
            </a:r>
            <a:r>
              <a:rPr lang="en-GB" sz="2400" dirty="0"/>
              <a:t> – bez </a:t>
            </a:r>
            <a:r>
              <a:rPr lang="en-GB" sz="2400" dirty="0" err="1"/>
              <a:t>toho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by o tom </a:t>
            </a:r>
            <a:r>
              <a:rPr lang="en-GB" sz="2400" dirty="0" err="1"/>
              <a:t>vedeli</a:t>
            </a:r>
            <a:r>
              <a:rPr lang="en-GB" sz="2400" dirty="0"/>
              <a:t>, </a:t>
            </a:r>
            <a:r>
              <a:rPr lang="en-GB" sz="2400" dirty="0" err="1"/>
              <a:t>alebo</a:t>
            </a:r>
            <a:r>
              <a:rPr lang="en-GB" sz="2400" dirty="0"/>
              <a:t> to </a:t>
            </a:r>
            <a:r>
              <a:rPr lang="en-GB" sz="2400" dirty="0" err="1"/>
              <a:t>chceli</a:t>
            </a:r>
            <a:r>
              <a:rPr lang="en-GB" sz="2400" dirty="0"/>
              <a:t> –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stali</a:t>
            </a:r>
            <a:r>
              <a:rPr lang="en-GB" sz="2400" dirty="0"/>
              <a:t> </a:t>
            </a:r>
            <a:r>
              <a:rPr lang="en-GB" sz="2400" dirty="0" err="1"/>
              <a:t>kľúčovými</a:t>
            </a:r>
            <a:r>
              <a:rPr lang="en-GB" sz="2400" dirty="0"/>
              <a:t> pre </a:t>
            </a:r>
            <a:r>
              <a:rPr lang="en-GB" sz="2400" dirty="0" err="1"/>
              <a:t>vznik</a:t>
            </a:r>
            <a:r>
              <a:rPr lang="en-GB" sz="2400" dirty="0"/>
              <a:t> </a:t>
            </a:r>
            <a:r>
              <a:rPr lang="en-GB" sz="2400" dirty="0" err="1"/>
              <a:t>fašizmu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15DEE3B-D096-46DF-A704-A179F8F86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 de siècle </a:t>
            </a:r>
          </a:p>
        </p:txBody>
      </p:sp>
    </p:spTree>
    <p:extLst>
      <p:ext uri="{BB962C8B-B14F-4D97-AF65-F5344CB8AC3E}">
        <p14:creationId xmlns:p14="http://schemas.microsoft.com/office/powerpoint/2010/main" val="2978620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F9C779B-A89E-4580-B03A-BAC4CE041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2C4E2FD-837C-4363-BC8C-EC97551F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Charles Darwin (1809 – 1882) a Friedrich Nietzsche (1844 – 1900)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B334B3-24DE-4E78-8E1E-98B4718CB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8" y="1669906"/>
            <a:ext cx="3528392" cy="50122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A277972-EA71-4CAA-B7D6-F20942D2A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20" y="1556492"/>
            <a:ext cx="3740324" cy="512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36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7F46550-EC55-40F5-B5AB-E0C5E3FF6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en-GB" sz="2400" dirty="0"/>
              <a:t>O </a:t>
            </a:r>
            <a:r>
              <a:rPr lang="en-GB" sz="2400" dirty="0" err="1"/>
              <a:t>pôvode</a:t>
            </a:r>
            <a:r>
              <a:rPr lang="en-GB" sz="2400" dirty="0"/>
              <a:t> </a:t>
            </a:r>
            <a:r>
              <a:rPr lang="en-GB" sz="2400" dirty="0" err="1"/>
              <a:t>druhov</a:t>
            </a:r>
            <a:r>
              <a:rPr lang="en-GB" sz="2400" dirty="0"/>
              <a:t> (On the Origin of Species by Means of Natural Selection)</a:t>
            </a:r>
            <a:r>
              <a:rPr lang="sk-SK" sz="2400" dirty="0"/>
              <a:t>, </a:t>
            </a:r>
            <a:r>
              <a:rPr lang="en-GB" sz="2400" dirty="0"/>
              <a:t>1859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niektoré</a:t>
            </a:r>
            <a:r>
              <a:rPr lang="en-GB" sz="2400" dirty="0"/>
              <a:t> z </a:t>
            </a:r>
            <a:r>
              <a:rPr lang="en-GB" sz="2400" dirty="0" err="1"/>
              <a:t>Darwinových</a:t>
            </a:r>
            <a:r>
              <a:rPr lang="en-GB" sz="2400" dirty="0"/>
              <a:t> </a:t>
            </a:r>
            <a:r>
              <a:rPr lang="en-GB" sz="2400" dirty="0" err="1"/>
              <a:t>kľúčových</a:t>
            </a:r>
            <a:r>
              <a:rPr lang="en-GB" sz="2400" dirty="0"/>
              <a:t> </a:t>
            </a:r>
            <a:r>
              <a:rPr lang="en-GB" sz="2400" dirty="0" err="1"/>
              <a:t>termínov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„</a:t>
            </a:r>
            <a:r>
              <a:rPr lang="en-GB" sz="2400" dirty="0" err="1"/>
              <a:t>prežitie</a:t>
            </a:r>
            <a:r>
              <a:rPr lang="en-GB" sz="2400" dirty="0"/>
              <a:t> </a:t>
            </a:r>
            <a:r>
              <a:rPr lang="en-GB" sz="2400" dirty="0" err="1"/>
              <a:t>najsilnejšieho</a:t>
            </a:r>
            <a:r>
              <a:rPr lang="en-GB" sz="2400" dirty="0"/>
              <a:t>“ a „</a:t>
            </a:r>
            <a:r>
              <a:rPr lang="en-GB" sz="2400" dirty="0" err="1"/>
              <a:t>prírodná</a:t>
            </a:r>
            <a:r>
              <a:rPr lang="en-GB" sz="2400" dirty="0"/>
              <a:t> </a:t>
            </a:r>
            <a:r>
              <a:rPr lang="en-GB" sz="2400" dirty="0" err="1"/>
              <a:t>selekcia</a:t>
            </a:r>
            <a:r>
              <a:rPr lang="en-GB" sz="2400" dirty="0"/>
              <a:t>“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môžu</a:t>
            </a:r>
            <a:r>
              <a:rPr lang="en-GB" sz="2400" dirty="0"/>
              <a:t> </a:t>
            </a:r>
            <a:r>
              <a:rPr lang="en-GB" sz="2400" dirty="0" err="1"/>
              <a:t>adaptovať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politický</a:t>
            </a:r>
            <a:r>
              <a:rPr lang="en-GB" sz="2400" dirty="0"/>
              <a:t> </a:t>
            </a:r>
            <a:r>
              <a:rPr lang="en-GB" sz="2400" dirty="0" err="1"/>
              <a:t>boj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Darwin sám vždy tvrdil, že jeho teória sa nedá aplikovať na akúkoľvek konkrétnu teóriu spoločenského zriadenia alebo poriadku</a:t>
            </a:r>
          </a:p>
          <a:p>
            <a:endParaRPr lang="sk-SK" sz="2400" dirty="0"/>
          </a:p>
          <a:p>
            <a:r>
              <a:rPr lang="sk-SK" sz="2400" dirty="0"/>
              <a:t>Napriek tomu, vznikol pojem „sociálny darvinizmus“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F6C6BCF-87A4-473B-92D6-151F1532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Charles Darwin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14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0D5FD6B-A332-435E-AFEF-92ACD5546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19070"/>
            <a:ext cx="8784975" cy="4950289"/>
          </a:xfrm>
        </p:spPr>
        <p:txBody>
          <a:bodyPr>
            <a:normAutofit/>
          </a:bodyPr>
          <a:lstStyle/>
          <a:p>
            <a:r>
              <a:rPr lang="sk-SK" sz="2800" dirty="0"/>
              <a:t>vo svojej filozofii postupne </a:t>
            </a:r>
            <a:r>
              <a:rPr lang="en-GB" sz="2800" dirty="0" err="1"/>
              <a:t>smeroval</a:t>
            </a:r>
            <a:r>
              <a:rPr lang="en-GB" sz="2800" dirty="0"/>
              <a:t> k </a:t>
            </a:r>
            <a:r>
              <a:rPr lang="en-GB" sz="2800" dirty="0" err="1"/>
              <a:t>vytvoreniu</a:t>
            </a:r>
            <a:r>
              <a:rPr lang="en-GB" sz="2800" dirty="0"/>
              <a:t> </a:t>
            </a:r>
            <a:r>
              <a:rPr lang="en-GB" sz="2800" dirty="0" err="1"/>
              <a:t>koncepcie</a:t>
            </a:r>
            <a:r>
              <a:rPr lang="en-GB" sz="2800" dirty="0"/>
              <a:t> </a:t>
            </a:r>
            <a:r>
              <a:rPr lang="en-GB" sz="2800" dirty="0" err="1"/>
              <a:t>nadčloveka</a:t>
            </a:r>
            <a:r>
              <a:rPr lang="en-GB" sz="2800" dirty="0"/>
              <a:t> (</a:t>
            </a:r>
            <a:r>
              <a:rPr lang="en-GB" sz="2800" i="1" dirty="0" err="1"/>
              <a:t>Übermensch</a:t>
            </a:r>
            <a:r>
              <a:rPr lang="en-GB" sz="2800" dirty="0"/>
              <a:t>)</a:t>
            </a:r>
            <a:endParaRPr lang="sk-SK" sz="2800" dirty="0"/>
          </a:p>
          <a:p>
            <a:endParaRPr lang="sk-SK" sz="2800" dirty="0"/>
          </a:p>
          <a:p>
            <a:r>
              <a:rPr lang="en-GB" sz="2800" dirty="0"/>
              <a:t>Nietzsche </a:t>
            </a:r>
            <a:r>
              <a:rPr lang="en-GB" sz="2800" dirty="0" err="1"/>
              <a:t>predpokladal</a:t>
            </a:r>
            <a:r>
              <a:rPr lang="en-GB" sz="2800" dirty="0"/>
              <a:t>, </a:t>
            </a:r>
            <a:r>
              <a:rPr lang="en-GB" sz="2800" dirty="0" err="1"/>
              <a:t>že</a:t>
            </a:r>
            <a:r>
              <a:rPr lang="en-GB" sz="2800" dirty="0"/>
              <a:t> </a:t>
            </a:r>
            <a:r>
              <a:rPr lang="en-GB" sz="2800" dirty="0" err="1"/>
              <a:t>človek</a:t>
            </a:r>
            <a:r>
              <a:rPr lang="en-GB" sz="2800" dirty="0"/>
              <a:t> </a:t>
            </a:r>
            <a:r>
              <a:rPr lang="en-GB" sz="2800" dirty="0" err="1"/>
              <a:t>evolučným</a:t>
            </a:r>
            <a:r>
              <a:rPr lang="en-GB" sz="2800" dirty="0"/>
              <a:t> </a:t>
            </a:r>
            <a:r>
              <a:rPr lang="en-GB" sz="2800" dirty="0" err="1"/>
              <a:t>vývojom</a:t>
            </a:r>
            <a:r>
              <a:rPr lang="en-GB" sz="2800" dirty="0"/>
              <a:t> </a:t>
            </a:r>
            <a:r>
              <a:rPr lang="en-GB" sz="2800" dirty="0" err="1"/>
              <a:t>prekonal</a:t>
            </a:r>
            <a:r>
              <a:rPr lang="en-GB" sz="2800" dirty="0"/>
              <a:t> </a:t>
            </a:r>
            <a:r>
              <a:rPr lang="en-GB" sz="2800" dirty="0" err="1"/>
              <a:t>svojho</a:t>
            </a:r>
            <a:r>
              <a:rPr lang="en-GB" sz="2800" dirty="0"/>
              <a:t> </a:t>
            </a:r>
            <a:r>
              <a:rPr lang="en-GB" sz="2800" dirty="0" err="1"/>
              <a:t>predchodcu</a:t>
            </a:r>
            <a:r>
              <a:rPr lang="en-GB" sz="2800" dirty="0"/>
              <a:t> a </a:t>
            </a:r>
            <a:r>
              <a:rPr lang="en-GB" sz="2800" dirty="0" err="1"/>
              <a:t>teraz</a:t>
            </a:r>
            <a:r>
              <a:rPr lang="en-GB" sz="2800" dirty="0"/>
              <a:t> bolo </a:t>
            </a:r>
            <a:r>
              <a:rPr lang="en-GB" sz="2800" dirty="0" err="1"/>
              <a:t>nevyhnutné</a:t>
            </a:r>
            <a:r>
              <a:rPr lang="en-GB" sz="2800" dirty="0"/>
              <a:t>, aby </a:t>
            </a:r>
            <a:r>
              <a:rPr lang="en-GB" sz="2800" dirty="0" err="1"/>
              <a:t>aj</a:t>
            </a:r>
            <a:r>
              <a:rPr lang="en-GB" sz="2800" dirty="0"/>
              <a:t> on </a:t>
            </a:r>
            <a:r>
              <a:rPr lang="en-GB" sz="2800" dirty="0" err="1"/>
              <a:t>sám</a:t>
            </a:r>
            <a:r>
              <a:rPr lang="en-GB" sz="2800" dirty="0"/>
              <a:t> </a:t>
            </a:r>
            <a:r>
              <a:rPr lang="en-GB" sz="2800" dirty="0" err="1"/>
              <a:t>bol</a:t>
            </a:r>
            <a:r>
              <a:rPr lang="en-GB" sz="2800" dirty="0"/>
              <a:t> </a:t>
            </a:r>
            <a:r>
              <a:rPr lang="en-GB" sz="2800" dirty="0" err="1"/>
              <a:t>prekonaný</a:t>
            </a:r>
            <a:r>
              <a:rPr lang="en-GB" sz="2800" dirty="0"/>
              <a:t> – </a:t>
            </a:r>
            <a:r>
              <a:rPr lang="en-GB" sz="2800" dirty="0" err="1"/>
              <a:t>nadčlovekom</a:t>
            </a:r>
            <a:endParaRPr lang="sk-SK" sz="2800" dirty="0"/>
          </a:p>
          <a:p>
            <a:endParaRPr lang="sk-SK" sz="2800" dirty="0"/>
          </a:p>
          <a:p>
            <a:r>
              <a:rPr lang="en-GB" sz="2800" dirty="0" err="1"/>
              <a:t>vyzýval</a:t>
            </a:r>
            <a:r>
              <a:rPr lang="en-GB" sz="2800" dirty="0"/>
              <a:t> </a:t>
            </a:r>
            <a:r>
              <a:rPr lang="en-GB" sz="2800" dirty="0" err="1"/>
              <a:t>ľudí</a:t>
            </a:r>
            <a:r>
              <a:rPr lang="en-GB" sz="2800" dirty="0"/>
              <a:t>, aby </a:t>
            </a:r>
            <a:r>
              <a:rPr lang="en-GB" sz="2800" dirty="0" err="1"/>
              <a:t>sa</a:t>
            </a:r>
            <a:r>
              <a:rPr lang="en-GB" sz="2800" dirty="0"/>
              <a:t> </a:t>
            </a:r>
            <a:r>
              <a:rPr lang="en-GB" sz="2800" dirty="0" err="1"/>
              <a:t>prekonali</a:t>
            </a:r>
            <a:r>
              <a:rPr lang="en-GB" sz="2800" dirty="0"/>
              <a:t>, aby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sebe</a:t>
            </a:r>
            <a:r>
              <a:rPr lang="en-GB" sz="2800" dirty="0"/>
              <a:t> </a:t>
            </a:r>
            <a:r>
              <a:rPr lang="en-GB" sz="2800" dirty="0" err="1"/>
              <a:t>pracovali</a:t>
            </a:r>
            <a:r>
              <a:rPr lang="en-GB" sz="2800" dirty="0"/>
              <a:t> a </a:t>
            </a:r>
            <a:r>
              <a:rPr lang="en-GB" sz="2800" dirty="0" err="1"/>
              <a:t>stali</a:t>
            </a:r>
            <a:r>
              <a:rPr lang="en-GB" sz="2800" dirty="0"/>
              <a:t> </a:t>
            </a:r>
            <a:r>
              <a:rPr lang="en-GB" sz="2800" dirty="0" err="1"/>
              <a:t>sa</a:t>
            </a:r>
            <a:r>
              <a:rPr lang="en-GB" sz="2800" dirty="0"/>
              <a:t> „</a:t>
            </a:r>
            <a:r>
              <a:rPr lang="en-GB" sz="2800" dirty="0" err="1"/>
              <a:t>mostom</a:t>
            </a:r>
            <a:r>
              <a:rPr lang="en-GB" sz="2800" dirty="0"/>
              <a:t> k </a:t>
            </a:r>
            <a:r>
              <a:rPr lang="en-GB" sz="2800" dirty="0" err="1"/>
              <a:t>nadčloveku</a:t>
            </a:r>
            <a:r>
              <a:rPr lang="en-GB" sz="2800" dirty="0"/>
              <a:t>“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FDA2F26-009C-41C8-BBE8-EB30F04B6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Friedrich Nietzsche</a:t>
            </a:r>
          </a:p>
        </p:txBody>
      </p:sp>
    </p:spTree>
    <p:extLst>
      <p:ext uri="{BB962C8B-B14F-4D97-AF65-F5344CB8AC3E}">
        <p14:creationId xmlns:p14="http://schemas.microsoft.com/office/powerpoint/2010/main" val="1293071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5F1B2F7-44B2-46EF-A5E2-899A7DD20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628800"/>
            <a:ext cx="5472607" cy="5229200"/>
          </a:xfrm>
        </p:spPr>
        <p:txBody>
          <a:bodyPr>
            <a:normAutofit fontScale="92500" lnSpcReduction="20000"/>
          </a:bodyPr>
          <a:lstStyle/>
          <a:p>
            <a:r>
              <a:rPr lang="sk-SK" sz="3200" dirty="0"/>
              <a:t>Mussolini – odkazoval sa na Platónovu Republiku (</a:t>
            </a:r>
            <a:r>
              <a:rPr lang="sk-SK" sz="3200" dirty="0" err="1"/>
              <a:t>Politeia</a:t>
            </a:r>
            <a:r>
              <a:rPr lang="sk-SK" sz="3200" dirty="0"/>
              <a:t>)</a:t>
            </a:r>
          </a:p>
          <a:p>
            <a:r>
              <a:rPr lang="sk-SK" sz="3200" dirty="0"/>
              <a:t>Platón: </a:t>
            </a:r>
          </a:p>
          <a:p>
            <a:r>
              <a:rPr lang="sk-SK" sz="3200" dirty="0"/>
              <a:t>kritika demokracie</a:t>
            </a:r>
          </a:p>
          <a:p>
            <a:r>
              <a:rPr lang="sk-SK" sz="3200" dirty="0"/>
              <a:t>potreba absolútnej a ničím neobmedzovanej autority vládnucej triedy filozofov (</a:t>
            </a:r>
            <a:r>
              <a:rPr lang="sk-SK" sz="3200" dirty="0" err="1"/>
              <a:t>Archontes</a:t>
            </a:r>
            <a:r>
              <a:rPr lang="sk-SK" sz="3200" dirty="0"/>
              <a:t>)</a:t>
            </a:r>
          </a:p>
          <a:p>
            <a:r>
              <a:rPr lang="sk-SK" sz="3200" dirty="0"/>
              <a:t>Štátom riadená eugenika a šľachtenie triedy bojovníkov</a:t>
            </a:r>
            <a:endParaRPr lang="en-GB" sz="32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8B8E569-45EF-4734-BAA4-1B1F2D75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STAROVEK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C19CA0-7B8A-41FF-9F2C-9B72EE19D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2132856"/>
            <a:ext cx="3522250" cy="38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71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035F3AC-473A-42DF-9607-8631A4A17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94183"/>
            <a:ext cx="8856984" cy="1054394"/>
          </a:xfrm>
        </p:spPr>
        <p:txBody>
          <a:bodyPr/>
          <a:lstStyle/>
          <a:p>
            <a:r>
              <a:rPr lang="sk-SK" dirty="0"/>
              <a:t>Nacisti </a:t>
            </a:r>
            <a:r>
              <a:rPr lang="sk-SK" dirty="0" err="1"/>
              <a:t>dezinterpretovali</a:t>
            </a:r>
            <a:r>
              <a:rPr lang="sk-SK" dirty="0"/>
              <a:t> Nietzscheho filozofiu i Darwinove objavy a teórie a prispôsobili ich svojej ideológii tak, aby sa zdalo, že je ich ideológia vedecky podložená</a:t>
            </a:r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2EB317A-AC3D-4421-A9E6-85D5E8CB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Nietzsche a Darwin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CEBA89E-C385-4619-89B2-A4025C5F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646" y="2852936"/>
            <a:ext cx="6372708" cy="38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22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9EF1B56-984A-49D9-8B7C-CC1D3B97F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847" y="1719070"/>
            <a:ext cx="5585045" cy="4950290"/>
          </a:xfrm>
        </p:spPr>
        <p:txBody>
          <a:bodyPr>
            <a:normAutofit/>
          </a:bodyPr>
          <a:lstStyle/>
          <a:p>
            <a:r>
              <a:rPr lang="sk-SK" sz="2400" dirty="0"/>
              <a:t>Pretlak myšlienok, konceptov, filozofií</a:t>
            </a:r>
          </a:p>
          <a:p>
            <a:endParaRPr lang="sk-SK" sz="2400" dirty="0"/>
          </a:p>
          <a:p>
            <a:r>
              <a:rPr lang="en-GB" sz="2400" b="1" u="sng" dirty="0"/>
              <a:t>Maurice </a:t>
            </a:r>
            <a:r>
              <a:rPr lang="en-GB" sz="2400" b="1" u="sng" dirty="0" err="1"/>
              <a:t>Barrès</a:t>
            </a:r>
            <a:r>
              <a:rPr lang="en-GB" sz="2400" b="1" u="sng" dirty="0"/>
              <a:t> </a:t>
            </a:r>
            <a:r>
              <a:rPr lang="en-GB" sz="2400" dirty="0"/>
              <a:t>(1862 – 1923)</a:t>
            </a:r>
            <a:r>
              <a:rPr lang="sk-SK" sz="2400" dirty="0"/>
              <a:t>: </a:t>
            </a:r>
            <a:r>
              <a:rPr lang="en-GB" sz="2400" dirty="0" err="1"/>
              <a:t>špecifick</a:t>
            </a:r>
            <a:r>
              <a:rPr lang="sk-SK" sz="2400" dirty="0"/>
              <a:t>á</a:t>
            </a:r>
            <a:r>
              <a:rPr lang="en-GB" sz="2400" dirty="0"/>
              <a:t> </a:t>
            </a:r>
            <a:r>
              <a:rPr lang="en-GB" sz="2400" dirty="0" err="1"/>
              <a:t>koncepc</a:t>
            </a:r>
            <a:r>
              <a:rPr lang="sk-SK" sz="2400" dirty="0" err="1"/>
              <a:t>ia</a:t>
            </a:r>
            <a:r>
              <a:rPr lang="en-GB" sz="2400" dirty="0"/>
              <a:t> „</a:t>
            </a:r>
            <a:r>
              <a:rPr lang="en-GB" sz="2400" dirty="0" err="1"/>
              <a:t>zakorenenia</a:t>
            </a:r>
            <a:r>
              <a:rPr lang="en-GB" sz="2400" dirty="0"/>
              <a:t>“ (</a:t>
            </a:r>
            <a:r>
              <a:rPr lang="en-GB" sz="2400" dirty="0" err="1"/>
              <a:t>enracinement</a:t>
            </a:r>
            <a:r>
              <a:rPr lang="en-GB" sz="2400" dirty="0"/>
              <a:t>), </a:t>
            </a:r>
            <a:r>
              <a:rPr lang="en-GB" sz="2400" dirty="0" err="1"/>
              <a:t>mystická</a:t>
            </a:r>
            <a:r>
              <a:rPr lang="en-GB" sz="2400" dirty="0"/>
              <a:t> </a:t>
            </a:r>
            <a:r>
              <a:rPr lang="en-GB" sz="2400" dirty="0" err="1"/>
              <a:t>jednota</a:t>
            </a:r>
            <a:r>
              <a:rPr lang="en-GB" sz="2400" dirty="0"/>
              <a:t> </a:t>
            </a:r>
            <a:r>
              <a:rPr lang="en-GB" sz="2400" dirty="0" err="1"/>
              <a:t>medzi</a:t>
            </a:r>
            <a:r>
              <a:rPr lang="en-GB" sz="2400" dirty="0"/>
              <a:t> </a:t>
            </a:r>
            <a:r>
              <a:rPr lang="en-GB" sz="2400" dirty="0" err="1"/>
              <a:t>živými</a:t>
            </a:r>
            <a:r>
              <a:rPr lang="en-GB" sz="2400" dirty="0"/>
              <a:t> a </a:t>
            </a:r>
            <a:r>
              <a:rPr lang="en-GB" sz="2400" dirty="0" err="1"/>
              <a:t>mŕtvymi</a:t>
            </a:r>
            <a:r>
              <a:rPr lang="sk-SK" sz="2400" dirty="0"/>
              <a:t>, ktorí tvoria národ</a:t>
            </a:r>
          </a:p>
          <a:p>
            <a:endParaRPr lang="sk-SK" sz="2400" dirty="0"/>
          </a:p>
          <a:p>
            <a:r>
              <a:rPr lang="fr-FR" sz="2400" dirty="0"/>
              <a:t>„pôda a mŕtvi“ (</a:t>
            </a:r>
            <a:r>
              <a:rPr lang="fr-FR" sz="2400" i="1" dirty="0"/>
              <a:t>la terre et les mortes</a:t>
            </a:r>
            <a:r>
              <a:rPr lang="fr-FR" sz="2400" dirty="0"/>
              <a:t>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BE715D7-C1D3-4214-9061-9F3C9DA9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 de siècle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30D0701-EEE6-4E80-BBE3-BFDA09326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19070"/>
            <a:ext cx="3024336" cy="47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77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0B88120-B495-444A-9FE0-B3F79C464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5112" y="1719070"/>
            <a:ext cx="5889376" cy="4950289"/>
          </a:xfrm>
        </p:spPr>
        <p:txBody>
          <a:bodyPr>
            <a:normAutofit/>
          </a:bodyPr>
          <a:lstStyle/>
          <a:p>
            <a:r>
              <a:rPr lang="en-GB" sz="2400" dirty="0" err="1"/>
              <a:t>Barrès</a:t>
            </a:r>
            <a:r>
              <a:rPr lang="en-GB" sz="2400" dirty="0"/>
              <a:t> </a:t>
            </a:r>
            <a:r>
              <a:rPr lang="sk-SK" sz="2400" dirty="0"/>
              <a:t>+ </a:t>
            </a:r>
            <a:r>
              <a:rPr lang="sk-SK" sz="2400" b="1" u="sng" dirty="0"/>
              <a:t>Charles </a:t>
            </a:r>
            <a:r>
              <a:rPr lang="sk-SK" sz="2400" b="1" u="sng" dirty="0" err="1"/>
              <a:t>Maurras</a:t>
            </a:r>
            <a:r>
              <a:rPr lang="sk-SK" sz="2400" b="1" u="sng" dirty="0"/>
              <a:t> </a:t>
            </a:r>
            <a:r>
              <a:rPr lang="sk-SK" sz="2400" dirty="0"/>
              <a:t>(1868-1952) hlavní ideológovia tzv. etnického nacionalizmu</a:t>
            </a:r>
          </a:p>
          <a:p>
            <a:endParaRPr lang="sk-SK" sz="2400" dirty="0"/>
          </a:p>
          <a:p>
            <a:r>
              <a:rPr lang="en-GB" sz="2400" dirty="0" err="1"/>
              <a:t>národ</a:t>
            </a:r>
            <a:r>
              <a:rPr lang="en-GB" sz="2400" dirty="0"/>
              <a:t> </a:t>
            </a:r>
            <a:r>
              <a:rPr lang="en-GB" sz="2400" dirty="0" err="1"/>
              <a:t>definovaný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základe</a:t>
            </a:r>
            <a:r>
              <a:rPr lang="en-GB" sz="2400" dirty="0"/>
              <a:t> </a:t>
            </a:r>
            <a:r>
              <a:rPr lang="en-GB" sz="2400" dirty="0" err="1"/>
              <a:t>etnického</a:t>
            </a:r>
            <a:r>
              <a:rPr lang="en-GB" sz="2400" dirty="0"/>
              <a:t> </a:t>
            </a:r>
            <a:r>
              <a:rPr lang="en-GB" sz="2400" dirty="0" err="1"/>
              <a:t>pôvodu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Národ </a:t>
            </a:r>
            <a:r>
              <a:rPr lang="en-GB" sz="2400" dirty="0" err="1"/>
              <a:t>spoločn</a:t>
            </a:r>
            <a:r>
              <a:rPr lang="sk-SK" sz="2400" dirty="0"/>
              <a:t>é</a:t>
            </a:r>
            <a:r>
              <a:rPr lang="en-GB" sz="2400" dirty="0"/>
              <a:t> </a:t>
            </a:r>
            <a:r>
              <a:rPr lang="en-GB" sz="2400" dirty="0" err="1"/>
              <a:t>dedičstvo</a:t>
            </a:r>
            <a:r>
              <a:rPr lang="en-GB" sz="2400" dirty="0"/>
              <a:t> </a:t>
            </a:r>
            <a:r>
              <a:rPr lang="en-GB" sz="2400" dirty="0" err="1"/>
              <a:t>ľudí</a:t>
            </a:r>
            <a:r>
              <a:rPr lang="en-GB" sz="2400" dirty="0"/>
              <a:t>, </a:t>
            </a:r>
            <a:r>
              <a:rPr lang="en-GB" sz="2400" dirty="0" err="1"/>
              <a:t>ktoré</a:t>
            </a:r>
            <a:r>
              <a:rPr lang="en-GB" sz="2400" dirty="0"/>
              <a:t> </a:t>
            </a:r>
            <a:r>
              <a:rPr lang="en-GB" sz="2400" dirty="0" err="1"/>
              <a:t>zahŕňa</a:t>
            </a:r>
            <a:r>
              <a:rPr lang="en-GB" sz="2400" dirty="0"/>
              <a:t> </a:t>
            </a:r>
            <a:r>
              <a:rPr lang="en-GB" sz="2400" dirty="0" err="1"/>
              <a:t>spoločný</a:t>
            </a:r>
            <a:r>
              <a:rPr lang="en-GB" sz="2400" dirty="0"/>
              <a:t> </a:t>
            </a:r>
            <a:r>
              <a:rPr lang="en-GB" sz="2400" dirty="0" err="1"/>
              <a:t>jazyk</a:t>
            </a:r>
            <a:r>
              <a:rPr lang="en-GB" sz="2400" dirty="0"/>
              <a:t>, </a:t>
            </a:r>
            <a:r>
              <a:rPr lang="en-GB" sz="2400" dirty="0" err="1"/>
              <a:t>spoločnú</a:t>
            </a:r>
            <a:r>
              <a:rPr lang="en-GB" sz="2400" dirty="0"/>
              <a:t> </a:t>
            </a:r>
            <a:r>
              <a:rPr lang="en-GB" sz="2400" dirty="0" err="1"/>
              <a:t>vieru</a:t>
            </a:r>
            <a:r>
              <a:rPr lang="en-GB" sz="2400" dirty="0"/>
              <a:t> a </a:t>
            </a:r>
            <a:r>
              <a:rPr lang="en-GB" sz="2400" dirty="0" err="1"/>
              <a:t>spoločných</a:t>
            </a:r>
            <a:r>
              <a:rPr lang="en-GB" sz="2400" dirty="0"/>
              <a:t> </a:t>
            </a:r>
            <a:r>
              <a:rPr lang="en-GB" sz="2400" dirty="0" err="1"/>
              <a:t>etnických</a:t>
            </a:r>
            <a:r>
              <a:rPr lang="en-GB" sz="2400" dirty="0"/>
              <a:t> </a:t>
            </a:r>
            <a:r>
              <a:rPr lang="en-GB" sz="2400" dirty="0" err="1"/>
              <a:t>predkov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5EA7C66-8DDE-4BA4-81D3-7C177386C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 de siècle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2EA4E4-B25E-4369-84FA-7A9543B97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69247"/>
            <a:ext cx="289560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58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D0D7EDA-E562-4965-AE40-BEBFA6220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29" y="1628800"/>
            <a:ext cx="5642867" cy="5112568"/>
          </a:xfrm>
        </p:spPr>
        <p:txBody>
          <a:bodyPr>
            <a:noAutofit/>
          </a:bodyPr>
          <a:lstStyle/>
          <a:p>
            <a:r>
              <a:rPr lang="es-ES" sz="2400" dirty="0"/>
              <a:t>Joseph Arthur de Gobineau (1816 – 1882)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/>
              <a:t>„</a:t>
            </a:r>
            <a:r>
              <a:rPr lang="en-GB" sz="2400" dirty="0" err="1"/>
              <a:t>zakladateľ</a:t>
            </a:r>
            <a:r>
              <a:rPr lang="en-GB" sz="2400" dirty="0"/>
              <a:t> </a:t>
            </a:r>
            <a:r>
              <a:rPr lang="en-GB" sz="2400" dirty="0" err="1"/>
              <a:t>rasizmu</a:t>
            </a:r>
            <a:r>
              <a:rPr lang="en-GB" sz="2400" dirty="0"/>
              <a:t>“, </a:t>
            </a:r>
            <a:r>
              <a:rPr lang="en-GB" sz="2400" dirty="0" err="1"/>
              <a:t>preslávil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obhajovaním</a:t>
            </a:r>
            <a:r>
              <a:rPr lang="en-GB" sz="2400" dirty="0"/>
              <a:t> </a:t>
            </a:r>
            <a:r>
              <a:rPr lang="en-GB" sz="2400" dirty="0" err="1"/>
              <a:t>nadradenosti</a:t>
            </a:r>
            <a:r>
              <a:rPr lang="en-GB" sz="2400" dirty="0"/>
              <a:t> </a:t>
            </a:r>
            <a:r>
              <a:rPr lang="en-GB" sz="2400" dirty="0" err="1"/>
              <a:t>bielej</a:t>
            </a:r>
            <a:r>
              <a:rPr lang="en-GB" sz="2400" dirty="0"/>
              <a:t> </a:t>
            </a:r>
            <a:r>
              <a:rPr lang="en-GB" sz="2400" dirty="0" err="1"/>
              <a:t>rasy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1500-stranová </a:t>
            </a:r>
            <a:r>
              <a:rPr lang="sk-SK" sz="2400" i="1" dirty="0"/>
              <a:t>Esej o nerovnosti ľudských plemien</a:t>
            </a:r>
            <a:r>
              <a:rPr lang="sk-SK" sz="2400" dirty="0"/>
              <a:t> z rokov 1853 až 1855</a:t>
            </a:r>
          </a:p>
          <a:p>
            <a:pPr marL="45720" indent="0">
              <a:buNone/>
            </a:pPr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EBAB0A5-9BD6-45EA-934B-03B8B08F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 de siècle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912F76-E567-4CDF-AF78-CB196E1CE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19071"/>
            <a:ext cx="328612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7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D0D7EDA-E562-4965-AE40-BEBFA6220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29" y="1628800"/>
            <a:ext cx="5642867" cy="5112568"/>
          </a:xfrm>
        </p:spPr>
        <p:txBody>
          <a:bodyPr>
            <a:normAutofit/>
          </a:bodyPr>
          <a:lstStyle/>
          <a:p>
            <a:r>
              <a:rPr lang="es-ES" sz="2400" dirty="0"/>
              <a:t>Gobineau</a:t>
            </a:r>
            <a:r>
              <a:rPr lang="sk-SK" sz="2400" dirty="0"/>
              <a:t>:</a:t>
            </a:r>
          </a:p>
          <a:p>
            <a:r>
              <a:rPr lang="sk-SK" sz="2400" dirty="0"/>
              <a:t>svet je rozdelený medzi tri hlavné rasy – bielu, čiernu a žltú</a:t>
            </a:r>
            <a:endParaRPr lang="en-GB" sz="2400" dirty="0"/>
          </a:p>
          <a:p>
            <a:endParaRPr lang="sk-SK" sz="2400" dirty="0"/>
          </a:p>
          <a:p>
            <a:r>
              <a:rPr lang="sk-SK" sz="2400" dirty="0"/>
              <a:t>Hnacím motorom dejín bol pritom boj medzi týmito rasami</a:t>
            </a:r>
          </a:p>
          <a:p>
            <a:endParaRPr lang="sk-SK" sz="2400" dirty="0"/>
          </a:p>
          <a:p>
            <a:r>
              <a:rPr lang="sk-SK" sz="2400" dirty="0"/>
              <a:t>v rámci bielej rasy ešte jedna, vyššia a nadradenejšia, „árijská rasa“ (aristokrati ako on)</a:t>
            </a:r>
          </a:p>
          <a:p>
            <a:endParaRPr lang="sk-SK" sz="2400" dirty="0"/>
          </a:p>
          <a:p>
            <a:endParaRPr lang="es-ES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EBAB0A5-9BD6-45EA-934B-03B8B08F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 de siècle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912F76-E567-4CDF-AF78-CB196E1CE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19071"/>
            <a:ext cx="328612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D0D7EDA-E562-4965-AE40-BEBFA6220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628800"/>
            <a:ext cx="8856984" cy="5112568"/>
          </a:xfrm>
        </p:spPr>
        <p:txBody>
          <a:bodyPr>
            <a:normAutofit lnSpcReduction="10000"/>
          </a:bodyPr>
          <a:lstStyle/>
          <a:p>
            <a:r>
              <a:rPr lang="sk-SK" sz="2400" b="1" u="sng" dirty="0"/>
              <a:t>Johann Friedrich </a:t>
            </a:r>
            <a:r>
              <a:rPr lang="sk-SK" sz="2400" b="1" u="sng" dirty="0" err="1"/>
              <a:t>Blumenbach</a:t>
            </a:r>
            <a:r>
              <a:rPr lang="sk-SK" sz="2400" b="1" u="sng" dirty="0"/>
              <a:t> </a:t>
            </a:r>
            <a:r>
              <a:rPr lang="sk-SK" sz="2400" dirty="0"/>
              <a:t>(1752 – 1840): </a:t>
            </a:r>
            <a:r>
              <a:rPr lang="sk-SK" sz="2400" dirty="0" err="1"/>
              <a:t>Adam&amp;Eva</a:t>
            </a:r>
            <a:r>
              <a:rPr lang="sk-SK" sz="2400" dirty="0"/>
              <a:t> biela rasa, ostatné vznikli „degeneráciou“, sám ale odmietal rasizmus</a:t>
            </a:r>
          </a:p>
          <a:p>
            <a:r>
              <a:rPr lang="sk-SK" sz="2400" dirty="0"/>
              <a:t>5 rás: </a:t>
            </a:r>
            <a:r>
              <a:rPr lang="sk-SK" sz="2400" dirty="0" err="1"/>
              <a:t>kaukazká</a:t>
            </a:r>
            <a:r>
              <a:rPr lang="sk-SK" sz="2400" dirty="0"/>
              <a:t> (biela), mongolská (žltá), malajská (hnedá), etiópska (čierna) a americká (červená)</a:t>
            </a:r>
          </a:p>
          <a:p>
            <a:endParaRPr lang="sk-SK" sz="2400" dirty="0"/>
          </a:p>
          <a:p>
            <a:r>
              <a:rPr lang="en-GB" sz="2400" b="1" u="sng" dirty="0"/>
              <a:t>Houston Steward Chamberlain </a:t>
            </a:r>
            <a:r>
              <a:rPr lang="en-GB" sz="2400" dirty="0"/>
              <a:t>(1855 – 1927)</a:t>
            </a:r>
            <a:r>
              <a:rPr lang="sk-SK" sz="2400" dirty="0"/>
              <a:t>: árijskú rasu tvoria potomkovia Grékov, Rimanov, Keltov, Germánov a Slovanov, pričom najdôležitejšiu úlohu zohrávali germánske/nordické kmene</a:t>
            </a:r>
          </a:p>
          <a:p>
            <a:r>
              <a:rPr lang="sk-SK" sz="2400" dirty="0"/>
              <a:t>Árijskú rasu pritom nedefinoval len na základe pôvodu a jazyka, ale na základe abstraktných pojmov ako „elita“ jednotlivých etník</a:t>
            </a:r>
          </a:p>
          <a:p>
            <a:endParaRPr lang="es-ES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EBAB0A5-9BD6-45EA-934B-03B8B08F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Vplyv </a:t>
            </a:r>
            <a:r>
              <a:rPr lang="es-ES" dirty="0" err="1"/>
              <a:t>Gobineau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961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54D7EAD-4D72-44DF-BD6F-34DBC01E9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19070"/>
            <a:ext cx="8784975" cy="4950290"/>
          </a:xfrm>
        </p:spPr>
        <p:txBody>
          <a:bodyPr>
            <a:normAutofit lnSpcReduction="10000"/>
          </a:bodyPr>
          <a:lstStyle/>
          <a:p>
            <a:r>
              <a:rPr lang="en-GB" sz="2800" dirty="0" err="1"/>
              <a:t>pseudovedecké</a:t>
            </a:r>
            <a:r>
              <a:rPr lang="en-GB" sz="2800" dirty="0"/>
              <a:t> </a:t>
            </a:r>
            <a:r>
              <a:rPr lang="en-GB" sz="2800" dirty="0" err="1"/>
              <a:t>teórie</a:t>
            </a:r>
            <a:r>
              <a:rPr lang="en-GB" sz="2800" dirty="0"/>
              <a:t> </a:t>
            </a:r>
            <a:r>
              <a:rPr lang="en-GB" sz="2800" dirty="0" err="1"/>
              <a:t>založené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nepochopení</a:t>
            </a:r>
            <a:r>
              <a:rPr lang="en-GB" sz="2800" dirty="0"/>
              <a:t> </a:t>
            </a:r>
            <a:r>
              <a:rPr lang="en-GB" sz="2800" dirty="0" err="1"/>
              <a:t>či</a:t>
            </a:r>
            <a:r>
              <a:rPr lang="en-GB" sz="2800" dirty="0"/>
              <a:t> </a:t>
            </a:r>
            <a:r>
              <a:rPr lang="en-GB" sz="2800" dirty="0" err="1"/>
              <a:t>zvulgarizovaní</a:t>
            </a:r>
            <a:r>
              <a:rPr lang="en-GB" sz="2800" dirty="0"/>
              <a:t> </a:t>
            </a:r>
            <a:r>
              <a:rPr lang="en-GB" sz="2800" dirty="0" err="1"/>
              <a:t>výsledkov</a:t>
            </a:r>
            <a:r>
              <a:rPr lang="en-GB" sz="2800" dirty="0"/>
              <a:t> </a:t>
            </a:r>
            <a:r>
              <a:rPr lang="en-GB" sz="2800" dirty="0" err="1"/>
              <a:t>vedeckého</a:t>
            </a:r>
            <a:r>
              <a:rPr lang="en-GB" sz="2800" dirty="0"/>
              <a:t> </a:t>
            </a:r>
            <a:r>
              <a:rPr lang="en-GB" sz="2800" dirty="0" err="1"/>
              <a:t>výskumu</a:t>
            </a:r>
            <a:r>
              <a:rPr lang="en-GB" sz="2800" dirty="0"/>
              <a:t> </a:t>
            </a:r>
            <a:r>
              <a:rPr lang="en-GB" sz="2800" dirty="0" err="1"/>
              <a:t>koncom</a:t>
            </a:r>
            <a:r>
              <a:rPr lang="en-GB" sz="2800" dirty="0"/>
              <a:t> 19. a </a:t>
            </a:r>
            <a:r>
              <a:rPr lang="en-GB" sz="2800" dirty="0" err="1"/>
              <a:t>začiatku</a:t>
            </a:r>
            <a:r>
              <a:rPr lang="en-GB" sz="2800" dirty="0"/>
              <a:t> 20. </a:t>
            </a:r>
            <a:r>
              <a:rPr lang="en-GB" sz="2800" dirty="0" err="1"/>
              <a:t>storočia</a:t>
            </a:r>
            <a:r>
              <a:rPr lang="en-GB" sz="2800" dirty="0"/>
              <a:t> </a:t>
            </a:r>
            <a:r>
              <a:rPr lang="en-GB" sz="2800" dirty="0" err="1"/>
              <a:t>posilňovali</a:t>
            </a:r>
            <a:r>
              <a:rPr lang="en-GB" sz="2800" dirty="0"/>
              <a:t> </a:t>
            </a:r>
            <a:r>
              <a:rPr lang="en-GB" sz="2800" dirty="0" err="1"/>
              <a:t>rasizmus</a:t>
            </a:r>
            <a:r>
              <a:rPr lang="en-GB" sz="2800" dirty="0"/>
              <a:t>, </a:t>
            </a:r>
            <a:r>
              <a:rPr lang="en-GB" sz="2800" dirty="0" err="1"/>
              <a:t>elitizmus</a:t>
            </a:r>
            <a:r>
              <a:rPr lang="en-GB" sz="2800" dirty="0"/>
              <a:t>, </a:t>
            </a:r>
            <a:r>
              <a:rPr lang="en-GB" sz="2800" dirty="0" err="1"/>
              <a:t>hierarchiu</a:t>
            </a:r>
            <a:r>
              <a:rPr lang="en-GB" sz="2800" dirty="0"/>
              <a:t> a </a:t>
            </a:r>
            <a:r>
              <a:rPr lang="en-GB" sz="2800" dirty="0" err="1"/>
              <a:t>glorifikovali</a:t>
            </a:r>
            <a:r>
              <a:rPr lang="en-GB" sz="2800" dirty="0"/>
              <a:t> </a:t>
            </a:r>
            <a:r>
              <a:rPr lang="en-GB" sz="2800" dirty="0" err="1"/>
              <a:t>vojnu</a:t>
            </a:r>
            <a:r>
              <a:rPr lang="en-GB" sz="2800" dirty="0"/>
              <a:t> a </a:t>
            </a:r>
            <a:r>
              <a:rPr lang="en-GB" sz="2800" dirty="0" err="1"/>
              <a:t>násilie</a:t>
            </a:r>
            <a:endParaRPr lang="sk-SK" sz="2800" dirty="0"/>
          </a:p>
          <a:p>
            <a:endParaRPr lang="sk-SK" sz="2800" dirty="0"/>
          </a:p>
          <a:p>
            <a:r>
              <a:rPr lang="en-GB" sz="2800" b="1" u="sng" dirty="0"/>
              <a:t>Ernst Haeckel </a:t>
            </a:r>
            <a:r>
              <a:rPr lang="en-GB" sz="2800" dirty="0"/>
              <a:t>(1834 – 1919)</a:t>
            </a:r>
            <a:r>
              <a:rPr lang="sk-SK" sz="2800" dirty="0"/>
              <a:t>: </a:t>
            </a:r>
          </a:p>
          <a:p>
            <a:r>
              <a:rPr lang="sk-SK" sz="2800" dirty="0"/>
              <a:t>„evolučný rasizmus“: kaukazská rasa je najrozvinutejšia zo všetkých a ostatné, primitívne, odsúdené na zánik</a:t>
            </a:r>
          </a:p>
          <a:p>
            <a:r>
              <a:rPr lang="sk-SK" sz="2800" dirty="0"/>
              <a:t>Priama inšpirácia </a:t>
            </a:r>
            <a:r>
              <a:rPr lang="sk-SK" sz="2800" dirty="0" err="1"/>
              <a:t>Alfreda</a:t>
            </a:r>
            <a:r>
              <a:rPr lang="sk-SK" sz="2800" dirty="0"/>
              <a:t> Rosenberga</a:t>
            </a:r>
            <a:endParaRPr lang="en-GB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B4FA4AA-7C0C-4E5E-978B-289A8FB80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 de siècle</a:t>
            </a:r>
          </a:p>
        </p:txBody>
      </p:sp>
    </p:spTree>
    <p:extLst>
      <p:ext uri="{BB962C8B-B14F-4D97-AF65-F5344CB8AC3E}">
        <p14:creationId xmlns:p14="http://schemas.microsoft.com/office/powerpoint/2010/main" val="1760653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8965ACC-44A6-448E-BDC4-59FEF9811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19070"/>
            <a:ext cx="8784975" cy="4950289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err="1"/>
              <a:t>Rasizmus</a:t>
            </a:r>
            <a:r>
              <a:rPr lang="en-GB" sz="2800" dirty="0"/>
              <a:t>, </a:t>
            </a:r>
            <a:r>
              <a:rPr lang="en-GB" sz="2800" dirty="0" err="1"/>
              <a:t>antisemitizmus</a:t>
            </a:r>
            <a:r>
              <a:rPr lang="en-GB" sz="2800" dirty="0"/>
              <a:t> a </a:t>
            </a:r>
            <a:r>
              <a:rPr lang="en-GB" sz="2800" dirty="0" err="1"/>
              <a:t>rôzne</a:t>
            </a:r>
            <a:r>
              <a:rPr lang="en-GB" sz="2800" dirty="0"/>
              <a:t> </a:t>
            </a:r>
            <a:r>
              <a:rPr lang="en-GB" sz="2800" dirty="0" err="1"/>
              <a:t>sociálne</a:t>
            </a:r>
            <a:r>
              <a:rPr lang="en-GB" sz="2800" dirty="0"/>
              <a:t> </a:t>
            </a:r>
            <a:r>
              <a:rPr lang="sk-SK" sz="2800" dirty="0"/>
              <a:t>teórie mali </a:t>
            </a:r>
            <a:r>
              <a:rPr lang="en-GB" sz="2800" dirty="0" err="1"/>
              <a:t>priamy</a:t>
            </a:r>
            <a:r>
              <a:rPr lang="en-GB" sz="2800" dirty="0"/>
              <a:t> </a:t>
            </a:r>
            <a:r>
              <a:rPr lang="en-GB" sz="2800" dirty="0" err="1"/>
              <a:t>vplyv</a:t>
            </a:r>
            <a:r>
              <a:rPr lang="en-GB" sz="2800" dirty="0"/>
              <a:t> </a:t>
            </a:r>
            <a:r>
              <a:rPr lang="en-GB" sz="2800" dirty="0" err="1"/>
              <a:t>aj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vznik</a:t>
            </a:r>
            <a:r>
              <a:rPr lang="en-GB" sz="2800" dirty="0"/>
              <a:t> </a:t>
            </a:r>
            <a:r>
              <a:rPr lang="en-GB" sz="2800" dirty="0" err="1"/>
              <a:t>eugeniky</a:t>
            </a:r>
            <a:endParaRPr lang="sk-SK" sz="2800" dirty="0"/>
          </a:p>
          <a:p>
            <a:endParaRPr lang="sk-SK" sz="2800" dirty="0"/>
          </a:p>
          <a:p>
            <a:r>
              <a:rPr lang="sk-SK" sz="2800" dirty="0"/>
              <a:t>Eugenika: súbor presvedčení a postupov, ktorých cieľom je dosiahnutie čo najlepšieho genetického fondu človeka; pozitívna/negatívna</a:t>
            </a:r>
          </a:p>
          <a:p>
            <a:endParaRPr lang="sk-SK" sz="2800" dirty="0"/>
          </a:p>
          <a:p>
            <a:r>
              <a:rPr lang="en-GB" sz="2800" b="1" u="sng" dirty="0"/>
              <a:t>Francis Galton </a:t>
            </a:r>
            <a:r>
              <a:rPr lang="en-GB" sz="2800" dirty="0"/>
              <a:t>(1822 – 1911)</a:t>
            </a:r>
            <a:endParaRPr lang="sk-SK" sz="2800" dirty="0"/>
          </a:p>
          <a:p>
            <a:r>
              <a:rPr lang="sk-SK" sz="2800" dirty="0"/>
              <a:t>Matematik, Darwinov bratranec, prvý kto použil termín eugenika</a:t>
            </a:r>
          </a:p>
          <a:p>
            <a:r>
              <a:rPr lang="en-GB" sz="2800" dirty="0" err="1"/>
              <a:t>založil</a:t>
            </a:r>
            <a:r>
              <a:rPr lang="en-GB" sz="2800" dirty="0"/>
              <a:t> </a:t>
            </a:r>
            <a:r>
              <a:rPr lang="en-GB" sz="2800" dirty="0" err="1"/>
              <a:t>Spoločnosť</a:t>
            </a:r>
            <a:r>
              <a:rPr lang="en-GB" sz="2800" dirty="0"/>
              <a:t> pre </a:t>
            </a:r>
            <a:r>
              <a:rPr lang="en-GB" sz="2800" dirty="0" err="1"/>
              <a:t>eugenickú</a:t>
            </a:r>
            <a:r>
              <a:rPr lang="en-GB" sz="2800" dirty="0"/>
              <a:t> </a:t>
            </a:r>
            <a:r>
              <a:rPr lang="en-GB" sz="2800" dirty="0" err="1"/>
              <a:t>osvetu</a:t>
            </a:r>
            <a:r>
              <a:rPr lang="en-GB" sz="2800" dirty="0"/>
              <a:t>, </a:t>
            </a:r>
            <a:r>
              <a:rPr lang="en-GB" sz="2800" dirty="0" err="1"/>
              <a:t>ktorej</a:t>
            </a:r>
            <a:r>
              <a:rPr lang="en-GB" sz="2800" dirty="0"/>
              <a:t> </a:t>
            </a:r>
            <a:r>
              <a:rPr lang="en-GB" sz="2800" dirty="0" err="1"/>
              <a:t>cieľom</a:t>
            </a:r>
            <a:r>
              <a:rPr lang="en-GB" sz="2800" dirty="0"/>
              <a:t> bola </a:t>
            </a:r>
            <a:r>
              <a:rPr lang="en-GB" sz="2800" dirty="0" err="1"/>
              <a:t>sterilizácia</a:t>
            </a:r>
            <a:r>
              <a:rPr lang="en-GB" sz="2800" dirty="0"/>
              <a:t> </a:t>
            </a:r>
            <a:r>
              <a:rPr lang="en-GB" sz="2800" dirty="0" err="1"/>
              <a:t>duševne</a:t>
            </a:r>
            <a:r>
              <a:rPr lang="en-GB" sz="2800" dirty="0"/>
              <a:t> </a:t>
            </a:r>
            <a:r>
              <a:rPr lang="en-GB" sz="2800" dirty="0" err="1"/>
              <a:t>chorých</a:t>
            </a:r>
            <a:endParaRPr lang="en-GB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DCBFFFE-EC21-4819-924B-3AD341A1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 de siècle</a:t>
            </a:r>
          </a:p>
        </p:txBody>
      </p:sp>
    </p:spTree>
    <p:extLst>
      <p:ext uri="{BB962C8B-B14F-4D97-AF65-F5344CB8AC3E}">
        <p14:creationId xmlns:p14="http://schemas.microsoft.com/office/powerpoint/2010/main" val="1662463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588971D-FB9E-4967-90C1-45FA830DA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628800"/>
            <a:ext cx="4320479" cy="5040560"/>
          </a:xfrm>
        </p:spPr>
        <p:txBody>
          <a:bodyPr>
            <a:noAutofit/>
          </a:bodyPr>
          <a:lstStyle/>
          <a:p>
            <a:r>
              <a:rPr lang="en-GB" sz="2400" dirty="0" err="1"/>
              <a:t>dobre</a:t>
            </a:r>
            <a:r>
              <a:rPr lang="en-GB" sz="2400" dirty="0"/>
              <a:t> </a:t>
            </a:r>
            <a:r>
              <a:rPr lang="en-GB" sz="2400" dirty="0" err="1"/>
              <a:t>prijímaná</a:t>
            </a:r>
            <a:r>
              <a:rPr lang="en-GB" sz="2400" dirty="0"/>
              <a:t> v </a:t>
            </a:r>
            <a:r>
              <a:rPr lang="sk-SK" sz="2400" dirty="0"/>
              <a:t>USA</a:t>
            </a:r>
            <a:r>
              <a:rPr lang="en-GB" sz="2400" dirty="0"/>
              <a:t>, </a:t>
            </a:r>
            <a:r>
              <a:rPr lang="en-GB" sz="2400" dirty="0" err="1"/>
              <a:t>Spojenom</a:t>
            </a:r>
            <a:r>
              <a:rPr lang="en-GB" sz="2400" dirty="0"/>
              <a:t> </a:t>
            </a:r>
            <a:r>
              <a:rPr lang="en-GB" sz="2400" dirty="0" err="1"/>
              <a:t>kráľovstve</a:t>
            </a:r>
            <a:r>
              <a:rPr lang="en-GB" sz="2400" dirty="0"/>
              <a:t> a v </a:t>
            </a:r>
            <a:r>
              <a:rPr lang="en-GB" sz="2400" dirty="0" err="1"/>
              <a:t>Nemecku</a:t>
            </a:r>
            <a:r>
              <a:rPr lang="sk-SK" sz="2400" dirty="0"/>
              <a:t>, veľmi populárna, kongresy, konferencie</a:t>
            </a:r>
          </a:p>
          <a:p>
            <a:endParaRPr lang="sk-SK" sz="2400" dirty="0"/>
          </a:p>
          <a:p>
            <a:r>
              <a:rPr lang="en-GB" sz="2400" dirty="0" err="1"/>
              <a:t>Lídrom</a:t>
            </a:r>
            <a:r>
              <a:rPr lang="en-GB" sz="2400" dirty="0"/>
              <a:t>“ v </a:t>
            </a:r>
            <a:r>
              <a:rPr lang="en-GB" sz="2400" dirty="0" err="1"/>
              <a:t>eugenickej</a:t>
            </a:r>
            <a:r>
              <a:rPr lang="en-GB" sz="2400" dirty="0"/>
              <a:t> </a:t>
            </a:r>
            <a:r>
              <a:rPr lang="en-GB" sz="2400" dirty="0" err="1"/>
              <a:t>sterilizácii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stala</a:t>
            </a:r>
            <a:r>
              <a:rPr lang="en-GB" sz="2400" dirty="0"/>
              <a:t> </a:t>
            </a:r>
            <a:r>
              <a:rPr lang="en-GB" sz="2400" dirty="0" err="1"/>
              <a:t>Kalifornia</a:t>
            </a:r>
            <a:r>
              <a:rPr lang="en-GB" sz="2400" dirty="0"/>
              <a:t>, v </a:t>
            </a:r>
            <a:r>
              <a:rPr lang="en-GB" sz="2400" dirty="0" err="1"/>
              <a:t>ktorej</a:t>
            </a:r>
            <a:r>
              <a:rPr lang="en-GB" sz="2400" dirty="0"/>
              <a:t> od </a:t>
            </a:r>
            <a:r>
              <a:rPr lang="en-GB" sz="2400" dirty="0" err="1"/>
              <a:t>roku</a:t>
            </a:r>
            <a:r>
              <a:rPr lang="en-GB" sz="2400" dirty="0"/>
              <a:t> 1909 </a:t>
            </a:r>
            <a:r>
              <a:rPr lang="en-GB" sz="2400" dirty="0" err="1"/>
              <a:t>až</a:t>
            </a:r>
            <a:r>
              <a:rPr lang="en-GB" sz="2400" dirty="0"/>
              <a:t> do 60. </a:t>
            </a:r>
            <a:r>
              <a:rPr lang="en-GB" sz="2400" dirty="0" err="1"/>
              <a:t>rokov</a:t>
            </a:r>
            <a:r>
              <a:rPr lang="en-GB" sz="2400" dirty="0"/>
              <a:t> 20. </a:t>
            </a:r>
            <a:r>
              <a:rPr lang="en-GB" sz="2400" dirty="0" err="1"/>
              <a:t>storočia</a:t>
            </a:r>
            <a:r>
              <a:rPr lang="en-GB" sz="2400" dirty="0"/>
              <a:t> </a:t>
            </a:r>
            <a:r>
              <a:rPr lang="en-GB" sz="2400" dirty="0" err="1"/>
              <a:t>sterilizovali</a:t>
            </a:r>
            <a:r>
              <a:rPr lang="en-GB" sz="2400" dirty="0"/>
              <a:t> </a:t>
            </a:r>
            <a:r>
              <a:rPr lang="en-GB" sz="2400" dirty="0" err="1"/>
              <a:t>približne</a:t>
            </a:r>
            <a:r>
              <a:rPr lang="en-GB" sz="2400" dirty="0"/>
              <a:t> 20-tisíc </a:t>
            </a:r>
            <a:r>
              <a:rPr lang="en-GB" sz="2400" dirty="0" err="1"/>
              <a:t>ľudí</a:t>
            </a:r>
            <a:r>
              <a:rPr lang="en-GB" sz="2400" dirty="0"/>
              <a:t> </a:t>
            </a:r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F49544F-77E4-456E-BC09-8EA273172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Eugenika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20649EA-8717-4E39-BA20-164AB0CFC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564904"/>
            <a:ext cx="4477013" cy="354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70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588971D-FB9E-4967-90C1-45FA830DA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88" y="1700808"/>
            <a:ext cx="5400600" cy="5040560"/>
          </a:xfrm>
        </p:spPr>
        <p:txBody>
          <a:bodyPr>
            <a:noAutofit/>
          </a:bodyPr>
          <a:lstStyle/>
          <a:p>
            <a:r>
              <a:rPr lang="en-GB" sz="2400" dirty="0" err="1"/>
              <a:t>Severná</a:t>
            </a:r>
            <a:r>
              <a:rPr lang="en-GB" sz="2400" dirty="0"/>
              <a:t> </a:t>
            </a:r>
            <a:r>
              <a:rPr lang="en-GB" sz="2400" dirty="0" err="1"/>
              <a:t>Karolína</a:t>
            </a:r>
            <a:r>
              <a:rPr lang="en-GB" sz="2400" dirty="0"/>
              <a:t>, v </a:t>
            </a:r>
            <a:r>
              <a:rPr lang="en-GB" sz="2400" dirty="0" err="1"/>
              <a:t>rokoch</a:t>
            </a:r>
            <a:r>
              <a:rPr lang="en-GB" sz="2400" dirty="0"/>
              <a:t> 1933 – 1977, </a:t>
            </a:r>
            <a:r>
              <a:rPr lang="en-GB" sz="2400" dirty="0" err="1"/>
              <a:t>stačilo</a:t>
            </a:r>
            <a:r>
              <a:rPr lang="en-GB" sz="2400" dirty="0"/>
              <a:t>, aby </a:t>
            </a:r>
            <a:r>
              <a:rPr lang="en-GB" sz="2400" dirty="0" err="1"/>
              <a:t>človeku</a:t>
            </a:r>
            <a:r>
              <a:rPr lang="en-GB" sz="2400" dirty="0"/>
              <a:t> </a:t>
            </a:r>
            <a:r>
              <a:rPr lang="en-GB" sz="2400" dirty="0" err="1"/>
              <a:t>namerali</a:t>
            </a:r>
            <a:r>
              <a:rPr lang="en-GB" sz="2400" dirty="0"/>
              <a:t> IQ 70 a </a:t>
            </a:r>
            <a:r>
              <a:rPr lang="en-GB" sz="2400" dirty="0" err="1"/>
              <a:t>nižšie</a:t>
            </a:r>
            <a:r>
              <a:rPr lang="en-GB" sz="2400" dirty="0"/>
              <a:t>, aby </a:t>
            </a:r>
            <a:r>
              <a:rPr lang="en-GB" sz="2400" dirty="0" err="1"/>
              <a:t>bol</a:t>
            </a:r>
            <a:r>
              <a:rPr lang="en-GB" sz="2400" dirty="0"/>
              <a:t> </a:t>
            </a:r>
            <a:r>
              <a:rPr lang="en-GB" sz="2400" dirty="0" err="1"/>
              <a:t>sterilizovaný</a:t>
            </a:r>
            <a:endParaRPr lang="sk-SK" sz="2400" dirty="0"/>
          </a:p>
          <a:p>
            <a:endParaRPr lang="sk-SK" sz="2400" dirty="0"/>
          </a:p>
          <a:p>
            <a:r>
              <a:rPr lang="en-GB" sz="2400" b="1" u="sng" dirty="0"/>
              <a:t>Alfred </a:t>
            </a:r>
            <a:r>
              <a:rPr lang="en-GB" sz="2400" b="1" u="sng" dirty="0" err="1"/>
              <a:t>Ploetz</a:t>
            </a:r>
            <a:r>
              <a:rPr lang="en-GB" sz="2400" b="1" u="sng" dirty="0"/>
              <a:t> </a:t>
            </a:r>
            <a:r>
              <a:rPr lang="en-GB" sz="2400" dirty="0"/>
              <a:t>(1860 – 1940), </a:t>
            </a:r>
            <a:r>
              <a:rPr lang="en-GB" sz="2400" dirty="0" err="1"/>
              <a:t>prišiel</a:t>
            </a:r>
            <a:r>
              <a:rPr lang="en-GB" sz="2400" dirty="0"/>
              <a:t> s </a:t>
            </a:r>
            <a:r>
              <a:rPr lang="en-GB" sz="2400" dirty="0" err="1"/>
              <a:t>výrazom</a:t>
            </a:r>
            <a:r>
              <a:rPr lang="en-GB" sz="2400" dirty="0"/>
              <a:t> „</a:t>
            </a:r>
            <a:r>
              <a:rPr lang="en-GB" sz="2400" dirty="0" err="1"/>
              <a:t>rasová</a:t>
            </a:r>
            <a:r>
              <a:rPr lang="en-GB" sz="2400" dirty="0"/>
              <a:t> </a:t>
            </a:r>
            <a:r>
              <a:rPr lang="en-GB" sz="2400" dirty="0" err="1"/>
              <a:t>hygiena</a:t>
            </a:r>
            <a:r>
              <a:rPr lang="en-GB" sz="2400" dirty="0"/>
              <a:t>“ (</a:t>
            </a:r>
            <a:r>
              <a:rPr lang="en-GB" sz="2400" dirty="0" err="1"/>
              <a:t>Rassenhygiene</a:t>
            </a:r>
            <a:r>
              <a:rPr lang="en-GB" sz="2400" dirty="0"/>
              <a:t>)</a:t>
            </a:r>
            <a:endParaRPr lang="sk-SK" sz="2400" dirty="0"/>
          </a:p>
          <a:p>
            <a:endParaRPr lang="sk-SK" sz="2400" dirty="0"/>
          </a:p>
          <a:p>
            <a:r>
              <a:rPr lang="en-GB" sz="2400" b="1" u="sng" dirty="0"/>
              <a:t>Wilhelm </a:t>
            </a:r>
            <a:r>
              <a:rPr lang="en-GB" sz="2400" b="1" u="sng" dirty="0" err="1"/>
              <a:t>Schallmayer</a:t>
            </a:r>
            <a:r>
              <a:rPr lang="en-GB" sz="2400" b="1" u="sng" dirty="0"/>
              <a:t> </a:t>
            </a:r>
            <a:r>
              <a:rPr lang="en-GB" sz="2400" dirty="0"/>
              <a:t>(1857 – 1919) </a:t>
            </a:r>
            <a:r>
              <a:rPr lang="en-GB" sz="2400" dirty="0" err="1"/>
              <a:t>prvý</a:t>
            </a:r>
            <a:r>
              <a:rPr lang="en-GB" sz="2400" dirty="0"/>
              <a:t> </a:t>
            </a:r>
            <a:r>
              <a:rPr lang="en-GB" sz="2400" dirty="0" err="1"/>
              <a:t>eugenický</a:t>
            </a:r>
            <a:r>
              <a:rPr lang="en-GB" sz="2400" dirty="0"/>
              <a:t> </a:t>
            </a:r>
            <a:r>
              <a:rPr lang="en-GB" sz="2400" dirty="0" err="1"/>
              <a:t>časopis</a:t>
            </a:r>
            <a:r>
              <a:rPr lang="en-GB" sz="2400" dirty="0"/>
              <a:t> v </a:t>
            </a:r>
            <a:r>
              <a:rPr lang="en-GB" sz="2400" dirty="0" err="1"/>
              <a:t>Nemecku</a:t>
            </a:r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F49544F-77E4-456E-BC09-8EA273172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Eugenika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665284-04A8-4459-89D2-64F00C93D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798"/>
            <a:ext cx="3324045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52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A0B07F4-5AF0-4BD0-9DBF-0E33C08F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5616624" cy="5040560"/>
          </a:xfrm>
        </p:spPr>
        <p:txBody>
          <a:bodyPr>
            <a:normAutofit lnSpcReduction="10000"/>
          </a:bodyPr>
          <a:lstStyle/>
          <a:p>
            <a:r>
              <a:rPr lang="sk-SK" sz="2800" dirty="0"/>
              <a:t>Hitler: v </a:t>
            </a:r>
            <a:r>
              <a:rPr lang="sk-SK" sz="2800" dirty="0" err="1"/>
              <a:t>Mein</a:t>
            </a:r>
            <a:r>
              <a:rPr lang="sk-SK" sz="2800" dirty="0"/>
              <a:t> </a:t>
            </a:r>
            <a:r>
              <a:rPr lang="sk-SK" sz="2800" dirty="0" err="1"/>
              <a:t>Kampf</a:t>
            </a:r>
            <a:r>
              <a:rPr lang="sk-SK" sz="2800" dirty="0"/>
              <a:t> píše o tom, že „Nemecko by sa malo pridržiavať helénskych hodnôt.“ </a:t>
            </a:r>
          </a:p>
          <a:p>
            <a:r>
              <a:rPr lang="sk-SK" sz="2800" dirty="0"/>
              <a:t>Rasové rozdiely výnimočne neprekážali (obe rasy „vznešené“)</a:t>
            </a:r>
          </a:p>
          <a:p>
            <a:r>
              <a:rPr lang="sk-SK" sz="2800" dirty="0"/>
              <a:t>Ideál grécka Sparta</a:t>
            </a:r>
          </a:p>
          <a:p>
            <a:r>
              <a:rPr lang="sk-SK" sz="2800" dirty="0"/>
              <a:t>Inšpirácia nie v skutočných dejinách ale v mýtoch, legendách a ich vlastných konštrukciách</a:t>
            </a:r>
            <a:endParaRPr lang="en-GB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380F117-BF9B-489E-8A66-2252BA3C7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Starovek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62917C-7F52-451B-9901-9A1C04EA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383" y="1652110"/>
            <a:ext cx="326411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69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DC65174-9E2C-49E9-BD03-F778A4A2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60"/>
          </a:xfrm>
        </p:spPr>
        <p:txBody>
          <a:bodyPr>
            <a:noAutofit/>
          </a:bodyPr>
          <a:lstStyle/>
          <a:p>
            <a:r>
              <a:rPr lang="en-GB" sz="2400" b="1" u="sng" dirty="0"/>
              <a:t>Fritz Lenz </a:t>
            </a:r>
            <a:r>
              <a:rPr lang="en-GB" sz="2400" dirty="0"/>
              <a:t>(1887 – 1976), </a:t>
            </a:r>
            <a:r>
              <a:rPr lang="en-GB" sz="2400" dirty="0" err="1"/>
              <a:t>prvým</a:t>
            </a:r>
            <a:r>
              <a:rPr lang="en-GB" sz="2400" dirty="0"/>
              <a:t> </a:t>
            </a:r>
            <a:r>
              <a:rPr lang="en-GB" sz="2400" dirty="0" err="1"/>
              <a:t>nemeckým</a:t>
            </a:r>
            <a:r>
              <a:rPr lang="en-GB" sz="2400" dirty="0"/>
              <a:t> </a:t>
            </a:r>
            <a:r>
              <a:rPr lang="en-GB" sz="2400" dirty="0" err="1"/>
              <a:t>profesorom</a:t>
            </a:r>
            <a:r>
              <a:rPr lang="en-GB" sz="2400" dirty="0"/>
              <a:t> v </a:t>
            </a:r>
            <a:r>
              <a:rPr lang="en-GB" sz="2400" dirty="0" err="1"/>
              <a:t>oblasti</a:t>
            </a:r>
            <a:r>
              <a:rPr lang="en-GB" sz="2400" dirty="0"/>
              <a:t> </a:t>
            </a:r>
            <a:r>
              <a:rPr lang="en-GB" sz="2400" dirty="0" err="1"/>
              <a:t>rasovej</a:t>
            </a:r>
            <a:r>
              <a:rPr lang="en-GB" sz="2400" dirty="0"/>
              <a:t> </a:t>
            </a:r>
            <a:r>
              <a:rPr lang="en-GB" sz="2400" dirty="0" err="1"/>
              <a:t>hygieny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presadzoval</a:t>
            </a:r>
            <a:r>
              <a:rPr lang="en-GB" sz="2400" dirty="0"/>
              <a:t> </a:t>
            </a:r>
            <a:r>
              <a:rPr lang="en-GB" sz="2400" dirty="0" err="1"/>
              <a:t>nevyhnutnosť</a:t>
            </a:r>
            <a:r>
              <a:rPr lang="en-GB" sz="2400" dirty="0"/>
              <a:t> </a:t>
            </a:r>
            <a:r>
              <a:rPr lang="en-GB" sz="2400" dirty="0" err="1"/>
              <a:t>sterilizácie</a:t>
            </a:r>
            <a:r>
              <a:rPr lang="en-GB" sz="2400" dirty="0"/>
              <a:t> „</a:t>
            </a:r>
            <a:r>
              <a:rPr lang="en-GB" sz="2400" dirty="0" err="1"/>
              <a:t>menejcenných</a:t>
            </a:r>
            <a:r>
              <a:rPr lang="en-GB" sz="2400" dirty="0"/>
              <a:t> </a:t>
            </a:r>
            <a:r>
              <a:rPr lang="en-GB" sz="2400" dirty="0" err="1"/>
              <a:t>osôb</a:t>
            </a:r>
            <a:r>
              <a:rPr lang="en-GB" sz="2400" dirty="0"/>
              <a:t>“ a </a:t>
            </a:r>
            <a:r>
              <a:rPr lang="en-GB" sz="2400" dirty="0" err="1"/>
              <a:t>naopak</a:t>
            </a:r>
            <a:r>
              <a:rPr lang="en-GB" sz="2400" dirty="0"/>
              <a:t>, </a:t>
            </a:r>
            <a:r>
              <a:rPr lang="en-GB" sz="2400" dirty="0" err="1"/>
              <a:t>snažil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primať</a:t>
            </a:r>
            <a:r>
              <a:rPr lang="en-GB" sz="2400" dirty="0"/>
              <a:t> „</a:t>
            </a:r>
            <a:r>
              <a:rPr lang="en-GB" sz="2400" dirty="0" err="1"/>
              <a:t>kvalitnejšie</a:t>
            </a:r>
            <a:r>
              <a:rPr lang="en-GB" sz="2400" dirty="0"/>
              <a:t>“ </a:t>
            </a:r>
            <a:r>
              <a:rPr lang="en-GB" sz="2400" dirty="0" err="1"/>
              <a:t>vrstvy</a:t>
            </a:r>
            <a:r>
              <a:rPr lang="en-GB" sz="2400" dirty="0"/>
              <a:t> </a:t>
            </a:r>
            <a:r>
              <a:rPr lang="en-GB" sz="2400" dirty="0" err="1"/>
              <a:t>spoločnosti</a:t>
            </a:r>
            <a:r>
              <a:rPr lang="en-GB" sz="2400" dirty="0"/>
              <a:t>, aby </a:t>
            </a:r>
            <a:r>
              <a:rPr lang="en-GB" sz="2400" dirty="0" err="1"/>
              <a:t>mali</a:t>
            </a:r>
            <a:r>
              <a:rPr lang="en-GB" sz="2400" dirty="0"/>
              <a:t> </a:t>
            </a:r>
            <a:r>
              <a:rPr lang="en-GB" sz="2400" dirty="0" err="1"/>
              <a:t>viac</a:t>
            </a:r>
            <a:r>
              <a:rPr lang="en-GB" sz="2400" dirty="0"/>
              <a:t> </a:t>
            </a:r>
            <a:r>
              <a:rPr lang="en-GB" sz="2400" dirty="0" err="1"/>
              <a:t>detí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dospel</a:t>
            </a:r>
            <a:r>
              <a:rPr lang="en-GB" sz="2400" dirty="0"/>
              <a:t> </a:t>
            </a:r>
            <a:r>
              <a:rPr lang="en-GB" sz="2400" dirty="0" err="1"/>
              <a:t>tiež</a:t>
            </a:r>
            <a:r>
              <a:rPr lang="en-GB" sz="2400" dirty="0"/>
              <a:t> k </a:t>
            </a:r>
            <a:r>
              <a:rPr lang="en-GB" sz="2400" dirty="0" err="1"/>
              <a:t>názoru</a:t>
            </a:r>
            <a:r>
              <a:rPr lang="en-GB" sz="2400" dirty="0"/>
              <a:t>,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černosi</a:t>
            </a:r>
            <a:r>
              <a:rPr lang="en-GB" sz="2400" dirty="0"/>
              <a:t> a </a:t>
            </a:r>
            <a:r>
              <a:rPr lang="en-GB" sz="2400" dirty="0" err="1"/>
              <a:t>Židia</a:t>
            </a:r>
            <a:r>
              <a:rPr lang="en-GB" sz="2400" dirty="0"/>
              <a:t> </a:t>
            </a:r>
            <a:r>
              <a:rPr lang="en-GB" sz="2400" dirty="0" err="1"/>
              <a:t>sú</a:t>
            </a:r>
            <a:r>
              <a:rPr lang="en-GB" sz="2400" dirty="0"/>
              <a:t> „</a:t>
            </a:r>
            <a:r>
              <a:rPr lang="en-GB" sz="2400" dirty="0" err="1"/>
              <a:t>menejcenná</a:t>
            </a:r>
            <a:r>
              <a:rPr lang="en-GB" sz="2400" dirty="0"/>
              <a:t>“ a „</a:t>
            </a:r>
            <a:r>
              <a:rPr lang="en-GB" sz="2400" dirty="0" err="1"/>
              <a:t>nekvalitná</a:t>
            </a:r>
            <a:r>
              <a:rPr lang="en-GB" sz="2400" dirty="0"/>
              <a:t>“ rasa a </a:t>
            </a:r>
            <a:r>
              <a:rPr lang="en-GB" sz="2400" dirty="0" err="1"/>
              <a:t>naopak</a:t>
            </a:r>
            <a:r>
              <a:rPr lang="en-GB" sz="2400" dirty="0"/>
              <a:t>, </a:t>
            </a:r>
            <a:r>
              <a:rPr lang="en-GB" sz="2400" dirty="0" err="1"/>
              <a:t>nordická</a:t>
            </a:r>
            <a:r>
              <a:rPr lang="en-GB" sz="2400" dirty="0"/>
              <a:t> je </a:t>
            </a:r>
            <a:r>
              <a:rPr lang="en-GB" sz="2400" dirty="0" err="1"/>
              <a:t>tá</a:t>
            </a:r>
            <a:r>
              <a:rPr lang="en-GB" sz="2400" dirty="0"/>
              <a:t> </a:t>
            </a:r>
            <a:r>
              <a:rPr lang="en-GB" sz="2400" dirty="0" err="1"/>
              <a:t>najlepšia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Výskum &amp; údaje sfalšované, zle interpretované apod.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9A6FB57-856F-4DD3-A424-44860A25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Eugenika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3813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E8BBA23-C381-4E02-BD21-DC585CD0C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12967" cy="5040560"/>
          </a:xfrm>
        </p:spPr>
        <p:txBody>
          <a:bodyPr>
            <a:normAutofit/>
          </a:bodyPr>
          <a:lstStyle/>
          <a:p>
            <a:r>
              <a:rPr lang="en-GB" sz="2400" i="1" dirty="0"/>
              <a:t>Fin de siècle </a:t>
            </a:r>
            <a:r>
              <a:rPr lang="en-GB" sz="2400" dirty="0" err="1"/>
              <a:t>obdobím</a:t>
            </a:r>
            <a:r>
              <a:rPr lang="en-GB" sz="2400" dirty="0"/>
              <a:t> </a:t>
            </a:r>
            <a:r>
              <a:rPr lang="en-GB" sz="2400" dirty="0" err="1"/>
              <a:t>obrovského</a:t>
            </a:r>
            <a:r>
              <a:rPr lang="en-GB" sz="2400" dirty="0"/>
              <a:t> </a:t>
            </a:r>
            <a:r>
              <a:rPr lang="en-GB" sz="2400" dirty="0" err="1"/>
              <a:t>vedeckého</a:t>
            </a:r>
            <a:r>
              <a:rPr lang="en-GB" sz="2400" dirty="0"/>
              <a:t> </a:t>
            </a:r>
            <a:r>
              <a:rPr lang="en-GB" sz="2400" dirty="0" err="1"/>
              <a:t>pokroku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poli</a:t>
            </a:r>
            <a:r>
              <a:rPr lang="en-GB" sz="2400" dirty="0"/>
              <a:t> </a:t>
            </a:r>
            <a:r>
              <a:rPr lang="en-GB" sz="2400" dirty="0" err="1"/>
              <a:t>viacerých</a:t>
            </a:r>
            <a:r>
              <a:rPr lang="en-GB" sz="2400" dirty="0"/>
              <a:t> </a:t>
            </a:r>
            <a:r>
              <a:rPr lang="en-GB" sz="2400" dirty="0" err="1"/>
              <a:t>vedných</a:t>
            </a:r>
            <a:r>
              <a:rPr lang="en-GB" sz="2400" dirty="0"/>
              <a:t> </a:t>
            </a:r>
            <a:r>
              <a:rPr lang="en-GB" sz="2400" dirty="0" err="1"/>
              <a:t>odborov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Sociológia (Ferdinand </a:t>
            </a:r>
            <a:r>
              <a:rPr lang="sk-SK" sz="2400" dirty="0" err="1"/>
              <a:t>Tönnies</a:t>
            </a:r>
            <a:r>
              <a:rPr lang="sk-SK" sz="2400" dirty="0"/>
              <a:t>, </a:t>
            </a:r>
            <a:r>
              <a:rPr lang="sk-SK" sz="2400" dirty="0" err="1"/>
              <a:t>Émile</a:t>
            </a:r>
            <a:r>
              <a:rPr lang="sk-SK" sz="2400" dirty="0"/>
              <a:t> </a:t>
            </a:r>
            <a:r>
              <a:rPr lang="sk-SK" sz="2400" dirty="0" err="1"/>
              <a:t>Durkheim</a:t>
            </a:r>
            <a:r>
              <a:rPr lang="sk-SK" sz="2400" dirty="0"/>
              <a:t>, </a:t>
            </a:r>
            <a:r>
              <a:rPr lang="sk-SK" sz="2400" dirty="0" err="1"/>
              <a:t>Georges</a:t>
            </a:r>
            <a:r>
              <a:rPr lang="sk-SK" sz="2400" dirty="0"/>
              <a:t> </a:t>
            </a:r>
            <a:r>
              <a:rPr lang="sk-SK" sz="2400" dirty="0" err="1"/>
              <a:t>Simmel</a:t>
            </a:r>
            <a:r>
              <a:rPr lang="sk-SK" sz="2400" dirty="0"/>
              <a:t>, </a:t>
            </a:r>
            <a:r>
              <a:rPr lang="sk-SK" sz="2400" dirty="0" err="1"/>
              <a:t>Vilfreda</a:t>
            </a:r>
            <a:r>
              <a:rPr lang="sk-SK" sz="2400" dirty="0"/>
              <a:t> </a:t>
            </a:r>
            <a:r>
              <a:rPr lang="sk-SK" sz="2400" dirty="0" err="1"/>
              <a:t>Pareta</a:t>
            </a:r>
            <a:r>
              <a:rPr lang="sk-SK" sz="2400" dirty="0"/>
              <a:t>, ..)</a:t>
            </a:r>
          </a:p>
          <a:p>
            <a:endParaRPr lang="sk-SK" sz="2400" dirty="0"/>
          </a:p>
          <a:p>
            <a:r>
              <a:rPr lang="it-IT" sz="2400" b="1" u="sng" dirty="0"/>
              <a:t>Gustav Le Bon </a:t>
            </a:r>
            <a:r>
              <a:rPr lang="it-IT" sz="2400" dirty="0"/>
              <a:t>(1841 – 1931)</a:t>
            </a:r>
            <a:r>
              <a:rPr lang="sk-SK" sz="2400" dirty="0"/>
              <a:t> a jeho </a:t>
            </a:r>
            <a:r>
              <a:rPr lang="sk-SK" sz="2400" i="1" dirty="0"/>
              <a:t>Psychológia más</a:t>
            </a:r>
            <a:r>
              <a:rPr lang="sk-SK" sz="2400" dirty="0"/>
              <a:t> (1895)</a:t>
            </a:r>
          </a:p>
          <a:p>
            <a:r>
              <a:rPr lang="en-GB" sz="2400" dirty="0" err="1"/>
              <a:t>popísal</a:t>
            </a:r>
            <a:r>
              <a:rPr lang="en-GB" sz="2400" dirty="0"/>
              <a:t> </a:t>
            </a:r>
            <a:r>
              <a:rPr lang="en-GB" sz="2400" dirty="0" err="1"/>
              <a:t>správanie</a:t>
            </a:r>
            <a:r>
              <a:rPr lang="en-GB" sz="2400" dirty="0"/>
              <a:t> </a:t>
            </a:r>
            <a:r>
              <a:rPr lang="en-GB" sz="2400" dirty="0" err="1"/>
              <a:t>jednotlivcov</a:t>
            </a:r>
            <a:r>
              <a:rPr lang="en-GB" sz="2400" dirty="0"/>
              <a:t>, </a:t>
            </a:r>
            <a:r>
              <a:rPr lang="en-GB" sz="2400" dirty="0" err="1"/>
              <a:t>ktorí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stanú</a:t>
            </a:r>
            <a:r>
              <a:rPr lang="en-GB" sz="2400" dirty="0"/>
              <a:t> </a:t>
            </a:r>
            <a:r>
              <a:rPr lang="en-GB" sz="2400" dirty="0" err="1"/>
              <a:t>súčasťou</a:t>
            </a:r>
            <a:r>
              <a:rPr lang="en-GB" sz="2400" dirty="0"/>
              <a:t> </a:t>
            </a:r>
            <a:r>
              <a:rPr lang="en-GB" sz="2400" dirty="0" err="1"/>
              <a:t>davu</a:t>
            </a:r>
            <a:endParaRPr lang="sk-SK" sz="2400" dirty="0"/>
          </a:p>
          <a:p>
            <a:r>
              <a:rPr lang="en-GB" sz="2400" dirty="0" err="1"/>
              <a:t>prestanú</a:t>
            </a:r>
            <a:r>
              <a:rPr lang="en-GB" sz="2400" dirty="0"/>
              <a:t> </a:t>
            </a:r>
            <a:r>
              <a:rPr lang="en-GB" sz="2400" dirty="0" err="1"/>
              <a:t>riadiť</a:t>
            </a:r>
            <a:r>
              <a:rPr lang="en-GB" sz="2400" dirty="0"/>
              <a:t> </a:t>
            </a:r>
            <a:r>
              <a:rPr lang="en-GB" sz="2400" dirty="0" err="1"/>
              <a:t>vlastným</a:t>
            </a:r>
            <a:r>
              <a:rPr lang="en-GB" sz="2400" dirty="0"/>
              <a:t> </a:t>
            </a:r>
            <a:r>
              <a:rPr lang="en-GB" sz="2400" dirty="0" err="1"/>
              <a:t>svedomím</a:t>
            </a:r>
            <a:r>
              <a:rPr lang="en-GB" sz="2400" dirty="0"/>
              <a:t> a </a:t>
            </a:r>
            <a:r>
              <a:rPr lang="en-GB" sz="2400" dirty="0" err="1"/>
              <a:t>jednoducho</a:t>
            </a:r>
            <a:r>
              <a:rPr lang="en-GB" sz="2400" dirty="0"/>
              <a:t> </a:t>
            </a:r>
            <a:r>
              <a:rPr lang="en-GB" sz="2400" dirty="0" err="1"/>
              <a:t>robia</a:t>
            </a:r>
            <a:r>
              <a:rPr lang="en-GB" sz="2400" dirty="0"/>
              <a:t> to, </a:t>
            </a:r>
            <a:r>
              <a:rPr lang="en-GB" sz="2400" dirty="0" err="1"/>
              <a:t>čo</a:t>
            </a:r>
            <a:r>
              <a:rPr lang="en-GB" sz="2400" dirty="0"/>
              <a:t> </a:t>
            </a:r>
            <a:r>
              <a:rPr lang="en-GB" sz="2400" dirty="0" err="1"/>
              <a:t>ostatní</a:t>
            </a:r>
            <a:r>
              <a:rPr lang="en-GB" sz="2400" dirty="0"/>
              <a:t>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18227E0-DCF5-4246-89FB-D47FF598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 de siècle</a:t>
            </a:r>
          </a:p>
        </p:txBody>
      </p:sp>
    </p:spTree>
    <p:extLst>
      <p:ext uri="{BB962C8B-B14F-4D97-AF65-F5344CB8AC3E}">
        <p14:creationId xmlns:p14="http://schemas.microsoft.com/office/powerpoint/2010/main" val="758275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00B2BB9-6CEA-4A82-A202-0DEBCFBC2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00808"/>
            <a:ext cx="6336703" cy="4968552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tvrdil, že jedinec, ktorý je súčasťou davu, je o niekoľko štádií civilizačného vývoja nižšie</a:t>
            </a:r>
          </a:p>
          <a:p>
            <a:endParaRPr lang="sk-SK" sz="2400" dirty="0"/>
          </a:p>
          <a:p>
            <a:r>
              <a:rPr lang="pl-PL" sz="2400" dirty="0"/>
              <a:t>to, čo vedie a inšpiruje masy, nie sú racionálne rozhodovanie a argumenty, ale emócie a pocity</a:t>
            </a:r>
          </a:p>
          <a:p>
            <a:endParaRPr lang="pl-PL" sz="2400" dirty="0"/>
          </a:p>
          <a:p>
            <a:r>
              <a:rPr lang="en-GB" sz="2400" dirty="0" err="1"/>
              <a:t>ak</a:t>
            </a:r>
            <a:r>
              <a:rPr lang="en-GB" sz="2400" dirty="0"/>
              <a:t> </a:t>
            </a:r>
            <a:r>
              <a:rPr lang="en-GB" sz="2400" dirty="0" err="1"/>
              <a:t>chcel</a:t>
            </a:r>
            <a:r>
              <a:rPr lang="en-GB" sz="2400" dirty="0"/>
              <a:t> </a:t>
            </a:r>
            <a:r>
              <a:rPr lang="en-GB" sz="2400" dirty="0" err="1"/>
              <a:t>rečník</a:t>
            </a:r>
            <a:r>
              <a:rPr lang="en-GB" sz="2400" dirty="0"/>
              <a:t> </a:t>
            </a:r>
            <a:r>
              <a:rPr lang="en-GB" sz="2400" dirty="0" err="1"/>
              <a:t>skutočne</a:t>
            </a:r>
            <a:r>
              <a:rPr lang="en-GB" sz="2400" dirty="0"/>
              <a:t> </a:t>
            </a:r>
            <a:r>
              <a:rPr lang="en-GB" sz="2400" dirty="0" err="1"/>
              <a:t>zaujať</a:t>
            </a:r>
            <a:r>
              <a:rPr lang="en-GB" sz="2400" dirty="0"/>
              <a:t> </a:t>
            </a:r>
            <a:r>
              <a:rPr lang="en-GB" sz="2400" dirty="0" err="1"/>
              <a:t>svojich</a:t>
            </a:r>
            <a:r>
              <a:rPr lang="en-GB" sz="2400" dirty="0"/>
              <a:t> </a:t>
            </a:r>
            <a:r>
              <a:rPr lang="en-GB" sz="2400" dirty="0" err="1"/>
              <a:t>poslucháčov</a:t>
            </a:r>
            <a:r>
              <a:rPr lang="en-GB" sz="2400" dirty="0"/>
              <a:t>, mal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vykašľať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logiku</a:t>
            </a:r>
            <a:r>
              <a:rPr lang="en-GB" sz="2400" dirty="0"/>
              <a:t> a </a:t>
            </a:r>
            <a:r>
              <a:rPr lang="en-GB" sz="2400" dirty="0" err="1"/>
              <a:t>pravdivosť</a:t>
            </a:r>
            <a:r>
              <a:rPr lang="en-GB" sz="2400" dirty="0"/>
              <a:t> </a:t>
            </a:r>
            <a:r>
              <a:rPr lang="en-GB" sz="2400" dirty="0" err="1"/>
              <a:t>svojich</a:t>
            </a:r>
            <a:r>
              <a:rPr lang="en-GB" sz="2400" dirty="0"/>
              <a:t> </a:t>
            </a:r>
            <a:r>
              <a:rPr lang="en-GB" sz="2400" dirty="0" err="1"/>
              <a:t>tvrdení</a:t>
            </a:r>
            <a:r>
              <a:rPr lang="en-GB" sz="2400" dirty="0"/>
              <a:t> a </a:t>
            </a:r>
            <a:r>
              <a:rPr lang="en-GB" sz="2400" dirty="0" err="1"/>
              <a:t>zamerať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podvedomú</a:t>
            </a:r>
            <a:r>
              <a:rPr lang="en-GB" sz="2400" dirty="0"/>
              <a:t> </a:t>
            </a:r>
            <a:r>
              <a:rPr lang="en-GB" sz="2400" dirty="0" err="1"/>
              <a:t>vôľu</a:t>
            </a:r>
            <a:r>
              <a:rPr lang="en-GB" sz="2400" dirty="0"/>
              <a:t> a </a:t>
            </a:r>
            <a:r>
              <a:rPr lang="en-GB" sz="2400" dirty="0" err="1"/>
              <a:t>dušu</a:t>
            </a:r>
            <a:r>
              <a:rPr lang="en-GB" sz="2400" dirty="0"/>
              <a:t> </a:t>
            </a:r>
            <a:r>
              <a:rPr lang="en-GB" sz="2400" dirty="0" err="1"/>
              <a:t>svojho</a:t>
            </a:r>
            <a:r>
              <a:rPr lang="en-GB" sz="2400" dirty="0"/>
              <a:t> </a:t>
            </a:r>
            <a:r>
              <a:rPr lang="en-GB" sz="2400" dirty="0" err="1"/>
              <a:t>publika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D9D587-085E-4D7D-B3DF-3A9F2897C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LE BON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D335F1-1791-4E56-AC8C-6A6F9B570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1988840"/>
            <a:ext cx="252412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69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C907BB7-AC28-4A19-B506-4105F6DE1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920" y="1700809"/>
            <a:ext cx="6098972" cy="3456384"/>
          </a:xfrm>
        </p:spPr>
        <p:txBody>
          <a:bodyPr>
            <a:normAutofit/>
          </a:bodyPr>
          <a:lstStyle/>
          <a:p>
            <a:r>
              <a:rPr lang="en-GB" sz="2400" dirty="0"/>
              <a:t>Georges Sorel (1847 – 1922)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priam</a:t>
            </a:r>
            <a:r>
              <a:rPr lang="sk-SK" sz="2400" dirty="0"/>
              <a:t>a</a:t>
            </a:r>
            <a:r>
              <a:rPr lang="en-GB" sz="2400" dirty="0"/>
              <a:t> </a:t>
            </a:r>
            <a:r>
              <a:rPr lang="en-GB" sz="2400" dirty="0" err="1"/>
              <a:t>akci</a:t>
            </a:r>
            <a:r>
              <a:rPr lang="sk-SK" sz="2400" dirty="0"/>
              <a:t>a</a:t>
            </a:r>
            <a:r>
              <a:rPr lang="en-GB" sz="2400" dirty="0"/>
              <a:t>, </a:t>
            </a:r>
            <a:r>
              <a:rPr lang="en-GB" sz="2400" dirty="0" err="1"/>
              <a:t>generálne</a:t>
            </a:r>
            <a:r>
              <a:rPr lang="en-GB" sz="2400" dirty="0"/>
              <a:t> </a:t>
            </a:r>
            <a:r>
              <a:rPr lang="en-GB" sz="2400" dirty="0" err="1"/>
              <a:t>štrajky</a:t>
            </a:r>
            <a:r>
              <a:rPr lang="en-GB" sz="2400" dirty="0"/>
              <a:t>, </a:t>
            </a:r>
            <a:r>
              <a:rPr lang="en-GB" sz="2400" dirty="0" err="1"/>
              <a:t>bojkoty</a:t>
            </a:r>
            <a:r>
              <a:rPr lang="en-GB" sz="2400" dirty="0"/>
              <a:t>, </a:t>
            </a:r>
            <a:r>
              <a:rPr lang="en-GB" sz="2400" dirty="0" err="1"/>
              <a:t>nepretržité</a:t>
            </a:r>
            <a:r>
              <a:rPr lang="en-GB" sz="2400" dirty="0"/>
              <a:t> </a:t>
            </a:r>
            <a:r>
              <a:rPr lang="en-GB" sz="2400" dirty="0" err="1"/>
              <a:t>narušovanie</a:t>
            </a:r>
            <a:r>
              <a:rPr lang="en-GB" sz="2400" dirty="0"/>
              <a:t> </a:t>
            </a:r>
            <a:r>
              <a:rPr lang="en-GB" sz="2400" dirty="0" err="1"/>
              <a:t>kapitalizmu</a:t>
            </a:r>
            <a:r>
              <a:rPr lang="sk-SK" sz="2400" dirty="0"/>
              <a:t>,</a:t>
            </a:r>
            <a:r>
              <a:rPr lang="en-GB" sz="2400" dirty="0"/>
              <a:t> </a:t>
            </a:r>
            <a:r>
              <a:rPr lang="en-GB" sz="2400" dirty="0" err="1"/>
              <a:t>jediná</a:t>
            </a:r>
            <a:r>
              <a:rPr lang="en-GB" sz="2400" dirty="0"/>
              <a:t> </a:t>
            </a:r>
            <a:r>
              <a:rPr lang="en-GB" sz="2400" dirty="0" err="1"/>
              <a:t>cesta</a:t>
            </a:r>
            <a:r>
              <a:rPr lang="en-GB" sz="2400" dirty="0"/>
              <a:t> </a:t>
            </a:r>
            <a:r>
              <a:rPr lang="en-GB" sz="2400" dirty="0" err="1"/>
              <a:t>zmeny</a:t>
            </a:r>
            <a:r>
              <a:rPr lang="en-GB" sz="2400" dirty="0"/>
              <a:t> je </a:t>
            </a:r>
            <a:r>
              <a:rPr lang="en-GB" sz="2400" dirty="0" err="1"/>
              <a:t>prostredníctvom</a:t>
            </a:r>
            <a:r>
              <a:rPr lang="en-GB" sz="2400" dirty="0"/>
              <a:t> </a:t>
            </a:r>
            <a:r>
              <a:rPr lang="en-GB" sz="2400" dirty="0" err="1"/>
              <a:t>použitia</a:t>
            </a:r>
            <a:r>
              <a:rPr lang="en-GB" sz="2400" dirty="0"/>
              <a:t> </a:t>
            </a:r>
            <a:r>
              <a:rPr lang="en-GB" sz="2400" dirty="0" err="1"/>
              <a:t>sily</a:t>
            </a:r>
            <a:endParaRPr lang="sk-SK" sz="2400" dirty="0"/>
          </a:p>
          <a:p>
            <a:r>
              <a:rPr lang="en-GB" sz="2400" dirty="0"/>
              <a:t>„</a:t>
            </a:r>
            <a:r>
              <a:rPr lang="en-GB" sz="2400" dirty="0" err="1"/>
              <a:t>obrodzujúc</a:t>
            </a:r>
            <a:r>
              <a:rPr lang="sk-SK" sz="2400" dirty="0"/>
              <a:t>e</a:t>
            </a:r>
            <a:r>
              <a:rPr lang="en-GB" sz="2400" dirty="0"/>
              <a:t>“ </a:t>
            </a:r>
            <a:r>
              <a:rPr lang="en-GB" sz="2400" dirty="0" err="1"/>
              <a:t>nási</a:t>
            </a:r>
            <a:r>
              <a:rPr lang="sk-SK" sz="2400" dirty="0" err="1"/>
              <a:t>lie</a:t>
            </a:r>
            <a:r>
              <a:rPr lang="en-GB" sz="2400" dirty="0"/>
              <a:t>, </a:t>
            </a:r>
            <a:r>
              <a:rPr lang="en-GB" sz="2400" dirty="0" err="1"/>
              <a:t>ktoré</a:t>
            </a:r>
            <a:r>
              <a:rPr lang="en-GB" sz="2400" dirty="0"/>
              <a:t> </a:t>
            </a:r>
            <a:r>
              <a:rPr lang="en-GB" sz="2400" dirty="0" err="1"/>
              <a:t>zničí</a:t>
            </a:r>
            <a:r>
              <a:rPr lang="en-GB" sz="2400" dirty="0"/>
              <a:t> </a:t>
            </a:r>
            <a:r>
              <a:rPr lang="en-GB" sz="2400" dirty="0" err="1"/>
              <a:t>starý</a:t>
            </a:r>
            <a:r>
              <a:rPr lang="en-GB" sz="2400" dirty="0"/>
              <a:t> </a:t>
            </a:r>
            <a:r>
              <a:rPr lang="en-GB" sz="2400" dirty="0" err="1"/>
              <a:t>svetový</a:t>
            </a:r>
            <a:r>
              <a:rPr lang="en-GB" sz="2400" dirty="0"/>
              <a:t> </a:t>
            </a:r>
            <a:r>
              <a:rPr lang="en-GB" sz="2400" dirty="0" err="1"/>
              <a:t>poriadok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8F67F5F-BD5D-4709-8AE2-1DA7E26EF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Georges Sorel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237D60-881A-4D7F-A802-7D4088A51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2438400" cy="3333750"/>
          </a:xfrm>
          <a:prstGeom prst="rect">
            <a:avLst/>
          </a:prstGeom>
        </p:spPr>
      </p:pic>
      <p:sp>
        <p:nvSpPr>
          <p:cNvPr id="6" name="Zástupný obsah 1">
            <a:extLst>
              <a:ext uri="{FF2B5EF4-FFF2-40B4-BE49-F238E27FC236}">
                <a16:creationId xmlns:a16="http://schemas.microsoft.com/office/drawing/2014/main" id="{78994FDF-9A89-432E-B0C4-D75983E2A2A7}"/>
              </a:ext>
            </a:extLst>
          </p:cNvPr>
          <p:cNvSpPr txBox="1">
            <a:spLocks/>
          </p:cNvSpPr>
          <p:nvPr/>
        </p:nvSpPr>
        <p:spPr>
          <a:xfrm>
            <a:off x="251520" y="5295206"/>
            <a:ext cx="8640960" cy="1562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/>
              <a:t>ľudskou</a:t>
            </a:r>
            <a:r>
              <a:rPr lang="en-GB" sz="2400" dirty="0"/>
              <a:t> </a:t>
            </a:r>
            <a:r>
              <a:rPr lang="en-GB" sz="2400" dirty="0" err="1"/>
              <a:t>motiváciou</a:t>
            </a:r>
            <a:r>
              <a:rPr lang="en-GB" sz="2400" dirty="0"/>
              <a:t> </a:t>
            </a:r>
            <a:r>
              <a:rPr lang="en-GB" sz="2400" dirty="0" err="1"/>
              <a:t>nie</a:t>
            </a:r>
            <a:r>
              <a:rPr lang="en-GB" sz="2400" dirty="0"/>
              <a:t> je </a:t>
            </a:r>
            <a:r>
              <a:rPr lang="en-GB" sz="2400" dirty="0" err="1"/>
              <a:t>len</a:t>
            </a:r>
            <a:r>
              <a:rPr lang="en-GB" sz="2400" dirty="0"/>
              <a:t> </a:t>
            </a:r>
            <a:r>
              <a:rPr lang="en-GB" sz="2400" dirty="0" err="1"/>
              <a:t>chladný</a:t>
            </a:r>
            <a:r>
              <a:rPr lang="en-GB" sz="2400" dirty="0"/>
              <a:t> </a:t>
            </a:r>
            <a:r>
              <a:rPr lang="en-GB" sz="2400" dirty="0" err="1"/>
              <a:t>kalkul</a:t>
            </a:r>
            <a:r>
              <a:rPr lang="en-GB" sz="2400" dirty="0"/>
              <a:t> a </a:t>
            </a:r>
            <a:r>
              <a:rPr lang="en-GB" sz="2400" dirty="0" err="1"/>
              <a:t>snaha</a:t>
            </a:r>
            <a:r>
              <a:rPr lang="en-GB" sz="2400" dirty="0"/>
              <a:t> o </a:t>
            </a:r>
            <a:r>
              <a:rPr lang="en-GB" sz="2400" dirty="0" err="1"/>
              <a:t>materiálne</a:t>
            </a:r>
            <a:r>
              <a:rPr lang="en-GB" sz="2400" dirty="0"/>
              <a:t> </a:t>
            </a:r>
            <a:r>
              <a:rPr lang="en-GB" sz="2400" dirty="0" err="1"/>
              <a:t>zisky</a:t>
            </a:r>
            <a:r>
              <a:rPr lang="en-GB" sz="2400" dirty="0"/>
              <a:t>, ale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presvedčenie</a:t>
            </a:r>
            <a:r>
              <a:rPr lang="en-GB" sz="2400" dirty="0"/>
              <a:t> a </a:t>
            </a:r>
            <a:r>
              <a:rPr lang="en-GB" sz="2400" dirty="0" err="1"/>
              <a:t>viera</a:t>
            </a:r>
            <a:r>
              <a:rPr lang="en-GB" sz="2400" dirty="0"/>
              <a:t> v </a:t>
            </a:r>
            <a:r>
              <a:rPr lang="en-GB" sz="2400" dirty="0" err="1"/>
              <a:t>ideály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60219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8B82EF9-7446-420F-AFC4-94C3A6C14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sk-SK" sz="2400" dirty="0"/>
              <a:t>George </a:t>
            </a:r>
            <a:r>
              <a:rPr lang="sk-SK" sz="2400" dirty="0" err="1"/>
              <a:t>Sorel</a:t>
            </a:r>
            <a:r>
              <a:rPr lang="sk-SK" sz="2400" dirty="0"/>
              <a:t> aj jeden z ideológov </a:t>
            </a:r>
            <a:r>
              <a:rPr lang="sk-SK" sz="2400" dirty="0" err="1"/>
              <a:t>syndikalizmu</a:t>
            </a:r>
            <a:endParaRPr lang="sk-SK" sz="2400" dirty="0"/>
          </a:p>
          <a:p>
            <a:endParaRPr lang="sk-SK" sz="2400" dirty="0"/>
          </a:p>
          <a:p>
            <a:r>
              <a:rPr lang="en-GB" sz="2400" dirty="0" err="1"/>
              <a:t>druh</a:t>
            </a:r>
            <a:r>
              <a:rPr lang="en-GB" sz="2400" dirty="0"/>
              <a:t> </a:t>
            </a:r>
            <a:r>
              <a:rPr lang="en-GB" sz="2400" dirty="0" err="1"/>
              <a:t>ekonomického</a:t>
            </a:r>
            <a:r>
              <a:rPr lang="en-GB" sz="2400" dirty="0"/>
              <a:t> </a:t>
            </a:r>
            <a:r>
              <a:rPr lang="en-GB" sz="2400" dirty="0" err="1"/>
              <a:t>systému</a:t>
            </a:r>
            <a:r>
              <a:rPr lang="en-GB" sz="2400" dirty="0"/>
              <a:t>, </a:t>
            </a:r>
            <a:r>
              <a:rPr lang="en-GB" sz="2400" dirty="0" err="1"/>
              <a:t>ktorý</a:t>
            </a:r>
            <a:r>
              <a:rPr lang="en-GB" sz="2400" dirty="0"/>
              <a:t> </a:t>
            </a:r>
            <a:r>
              <a:rPr lang="en-GB" sz="2400" dirty="0" err="1"/>
              <a:t>navrhuje</a:t>
            </a:r>
            <a:r>
              <a:rPr lang="en-GB" sz="2400" dirty="0"/>
              <a:t>, aby </a:t>
            </a:r>
            <a:r>
              <a:rPr lang="en-GB" sz="2400" dirty="0" err="1"/>
              <a:t>boli</a:t>
            </a:r>
            <a:r>
              <a:rPr lang="en-GB" sz="2400" dirty="0"/>
              <a:t> </a:t>
            </a:r>
            <a:r>
              <a:rPr lang="en-GB" sz="2400" dirty="0" err="1"/>
              <a:t>priemyslové</a:t>
            </a:r>
            <a:r>
              <a:rPr lang="en-GB" sz="2400" dirty="0"/>
              <a:t> </a:t>
            </a:r>
            <a:r>
              <a:rPr lang="en-GB" sz="2400" dirty="0" err="1"/>
              <a:t>odvetvia</a:t>
            </a:r>
            <a:r>
              <a:rPr lang="en-GB" sz="2400" dirty="0"/>
              <a:t> </a:t>
            </a:r>
            <a:r>
              <a:rPr lang="en-GB" sz="2400" dirty="0" err="1"/>
              <a:t>organizované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základe</a:t>
            </a:r>
            <a:r>
              <a:rPr lang="en-GB" sz="2400" dirty="0"/>
              <a:t> </a:t>
            </a:r>
            <a:r>
              <a:rPr lang="en-GB" sz="2400" dirty="0" err="1"/>
              <a:t>odborových</a:t>
            </a:r>
            <a:r>
              <a:rPr lang="en-GB" sz="2400" dirty="0"/>
              <a:t> </a:t>
            </a:r>
            <a:r>
              <a:rPr lang="en-GB" sz="2400" dirty="0" err="1"/>
              <a:t>organizácií</a:t>
            </a:r>
            <a:r>
              <a:rPr lang="en-GB" sz="2400" dirty="0"/>
              <a:t>, (</a:t>
            </a:r>
            <a:r>
              <a:rPr lang="en-GB" sz="2400" dirty="0" err="1"/>
              <a:t>kon</a:t>
            </a:r>
            <a:r>
              <a:rPr lang="en-GB" sz="2400" dirty="0"/>
              <a:t>)</a:t>
            </a:r>
            <a:r>
              <a:rPr lang="en-GB" sz="2400" dirty="0" err="1"/>
              <a:t>federácií</a:t>
            </a:r>
            <a:r>
              <a:rPr lang="en-GB" sz="2400" dirty="0"/>
              <a:t> a </a:t>
            </a:r>
            <a:r>
              <a:rPr lang="en-GB" sz="2400" dirty="0" err="1"/>
              <a:t>syndikátov</a:t>
            </a:r>
            <a:r>
              <a:rPr lang="en-GB" sz="2400" dirty="0"/>
              <a:t>. 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Robotnícka trieda kontroluje všetko, výrobné aj distribučné prostriedky </a:t>
            </a:r>
          </a:p>
          <a:p>
            <a:endParaRPr lang="sk-SK" sz="2400" dirty="0"/>
          </a:p>
          <a:p>
            <a:r>
              <a:rPr lang="sk-SK" sz="2400" dirty="0"/>
              <a:t>triedny boj nemohol byť vyriešený nijak inak než plnohodnotnou proletárskou revolúciou, po ktorej nasledovala kolektivizácia výrobných prostriedkov. </a:t>
            </a:r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AC2DBE7-CD0C-4FBF-A2F5-5586AE98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syndikalizmus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585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4CB38E2-3AB0-47C9-A29A-C1DCFE4E6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928991" cy="5040560"/>
          </a:xfrm>
        </p:spPr>
        <p:txBody>
          <a:bodyPr/>
          <a:lstStyle/>
          <a:p>
            <a:r>
              <a:rPr lang="sk-SK" sz="2400" dirty="0"/>
              <a:t>myšlienka organizácie pracujúcich, majiteľov tovární a odborníkov do väčších celkov, korporácií. </a:t>
            </a:r>
          </a:p>
          <a:p>
            <a:r>
              <a:rPr lang="sk-SK" sz="2400" dirty="0"/>
              <a:t>Mal sa dosiahnuť stav, v ktorom by bolo hospodárstvo kolektívne riadené v rámci jednotlivých korporácií, kde mali byť zastúpení zamestnávatelia, zamestnanci a štátni úradníci (odborníci)</a:t>
            </a:r>
          </a:p>
          <a:p>
            <a:r>
              <a:rPr lang="en-GB" sz="2400" dirty="0" err="1"/>
              <a:t>pápežské</a:t>
            </a:r>
            <a:r>
              <a:rPr lang="en-GB" sz="2400" dirty="0"/>
              <a:t> </a:t>
            </a:r>
            <a:r>
              <a:rPr lang="en-GB" sz="2400" dirty="0" err="1"/>
              <a:t>encykliky</a:t>
            </a:r>
            <a:r>
              <a:rPr lang="en-GB" sz="2400" dirty="0"/>
              <a:t> </a:t>
            </a:r>
            <a:r>
              <a:rPr lang="en-GB" sz="2400" i="1" dirty="0"/>
              <a:t>Rerum </a:t>
            </a:r>
            <a:r>
              <a:rPr lang="en-GB" sz="2400" i="1" dirty="0" err="1"/>
              <a:t>novarum</a:t>
            </a:r>
            <a:r>
              <a:rPr lang="en-GB" sz="2400" i="1" dirty="0"/>
              <a:t> </a:t>
            </a:r>
            <a:r>
              <a:rPr lang="en-GB" sz="2400" dirty="0"/>
              <a:t>Leva XIII. (1891) a </a:t>
            </a:r>
            <a:r>
              <a:rPr lang="en-GB" sz="2400" i="1" dirty="0" err="1"/>
              <a:t>Quadragesimo</a:t>
            </a:r>
            <a:r>
              <a:rPr lang="en-GB" sz="2400" i="1" dirty="0"/>
              <a:t> anno </a:t>
            </a:r>
            <a:r>
              <a:rPr lang="en-GB" sz="2400" dirty="0"/>
              <a:t>Pia XI. (1931)</a:t>
            </a:r>
            <a:endParaRPr lang="sk-SK" sz="2400" dirty="0"/>
          </a:p>
          <a:p>
            <a:r>
              <a:rPr lang="sk-SK" sz="2400" dirty="0"/>
              <a:t>Rozdiel medzi fašistickým (zhora nadol) a katolíckym </a:t>
            </a:r>
            <a:r>
              <a:rPr lang="sk-SK" sz="2400"/>
              <a:t>(zdola nahor) </a:t>
            </a:r>
            <a:r>
              <a:rPr lang="sk-SK" sz="2400" dirty="0" err="1"/>
              <a:t>korporativizmom</a:t>
            </a:r>
            <a:endParaRPr lang="sk-SK" sz="24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12383AB-CD5D-421E-9C2C-68087C8F7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Korporativizmus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069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99F5C95-3C67-42AA-B5E6-9E8AED609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784975" cy="5040560"/>
          </a:xfrm>
        </p:spPr>
        <p:txBody>
          <a:bodyPr>
            <a:normAutofit/>
          </a:bodyPr>
          <a:lstStyle/>
          <a:p>
            <a:r>
              <a:rPr lang="sk-SK" sz="2800" dirty="0"/>
              <a:t>Vojna šok, ktorý zlikvidoval vlády, zhodil monarchie a odstránil dynastie</a:t>
            </a:r>
          </a:p>
          <a:p>
            <a:endParaRPr lang="sk-SK" sz="2800" dirty="0"/>
          </a:p>
          <a:p>
            <a:r>
              <a:rPr lang="en-GB" sz="2800" dirty="0" err="1"/>
              <a:t>politický</a:t>
            </a:r>
            <a:r>
              <a:rPr lang="en-GB" sz="2800" dirty="0"/>
              <a:t> </a:t>
            </a:r>
            <a:r>
              <a:rPr lang="en-GB" sz="2800" dirty="0" err="1"/>
              <a:t>význam</a:t>
            </a:r>
            <a:r>
              <a:rPr lang="en-GB" sz="2800" dirty="0"/>
              <a:t> </a:t>
            </a:r>
            <a:r>
              <a:rPr lang="en-GB" sz="2800" dirty="0" err="1"/>
              <a:t>bol</a:t>
            </a:r>
            <a:r>
              <a:rPr lang="en-GB" sz="2800" dirty="0"/>
              <a:t> </a:t>
            </a:r>
            <a:r>
              <a:rPr lang="en-GB" sz="2800" dirty="0" err="1"/>
              <a:t>nedozerný</a:t>
            </a:r>
            <a:endParaRPr lang="sk-SK" sz="2800" dirty="0"/>
          </a:p>
          <a:p>
            <a:endParaRPr lang="sk-SK" sz="2800" dirty="0"/>
          </a:p>
          <a:p>
            <a:r>
              <a:rPr lang="en-GB" sz="2800" dirty="0"/>
              <a:t>Viera v </a:t>
            </a:r>
            <a:r>
              <a:rPr lang="en-GB" sz="2800" dirty="0" err="1"/>
              <a:t>progres</a:t>
            </a:r>
            <a:r>
              <a:rPr lang="en-GB" sz="2800" dirty="0"/>
              <a:t> a </a:t>
            </a:r>
            <a:r>
              <a:rPr lang="en-GB" sz="2800" dirty="0" err="1"/>
              <a:t>vedu</a:t>
            </a:r>
            <a:r>
              <a:rPr lang="en-GB" sz="2800" dirty="0"/>
              <a:t> z </a:t>
            </a:r>
            <a:r>
              <a:rPr lang="en-GB" sz="2800" dirty="0" err="1"/>
              <a:t>konca</a:t>
            </a:r>
            <a:r>
              <a:rPr lang="en-GB" sz="2800" dirty="0"/>
              <a:t> 19. </a:t>
            </a:r>
            <a:r>
              <a:rPr lang="en-GB" sz="2800" dirty="0" err="1"/>
              <a:t>storočia</a:t>
            </a:r>
            <a:r>
              <a:rPr lang="en-GB" sz="2800" dirty="0"/>
              <a:t> </a:t>
            </a:r>
            <a:r>
              <a:rPr lang="en-GB" sz="2800" dirty="0" err="1"/>
              <a:t>zahynuli</a:t>
            </a:r>
            <a:r>
              <a:rPr lang="en-GB" sz="2800" dirty="0"/>
              <a:t> </a:t>
            </a:r>
            <a:r>
              <a:rPr lang="en-GB" sz="2800" dirty="0" err="1"/>
              <a:t>spolu</a:t>
            </a:r>
            <a:r>
              <a:rPr lang="en-GB" sz="2800" dirty="0"/>
              <a:t> s </a:t>
            </a:r>
            <a:r>
              <a:rPr lang="en-GB" sz="2800" dirty="0" err="1"/>
              <a:t>miliónmi</a:t>
            </a:r>
            <a:r>
              <a:rPr lang="en-GB" sz="2800" dirty="0"/>
              <a:t> </a:t>
            </a:r>
            <a:r>
              <a:rPr lang="en-GB" sz="2800" dirty="0" err="1"/>
              <a:t>vojakov</a:t>
            </a:r>
            <a:r>
              <a:rPr lang="en-GB" sz="2800" dirty="0"/>
              <a:t> a </a:t>
            </a:r>
            <a:r>
              <a:rPr lang="en-GB" sz="2800" dirty="0" err="1"/>
              <a:t>civilistov</a:t>
            </a:r>
            <a:r>
              <a:rPr lang="sk-SK" sz="2800" dirty="0"/>
              <a:t>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C05D578-AEA5-4D52-B1D3-3CFAAF6EE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1ww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894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138E3A9-8B4A-4454-AEB0-4B899AA6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en-GB" sz="2800" dirty="0"/>
              <a:t>„</a:t>
            </a:r>
            <a:r>
              <a:rPr lang="en-GB" sz="2800" dirty="0" err="1"/>
              <a:t>militarizácia</a:t>
            </a:r>
            <a:r>
              <a:rPr lang="en-GB" sz="2800" dirty="0"/>
              <a:t>“ </a:t>
            </a:r>
            <a:r>
              <a:rPr lang="en-GB" sz="2800" dirty="0" err="1"/>
              <a:t>spoločnosti</a:t>
            </a:r>
            <a:r>
              <a:rPr lang="sk-SK" sz="2800" dirty="0"/>
              <a:t>, totálna vojna, likvidácia rozdielov medzi súkromnou a verejnou sférou</a:t>
            </a:r>
            <a:endParaRPr lang="en-GB" sz="2800" dirty="0"/>
          </a:p>
          <a:p>
            <a:endParaRPr lang="sk-SK" sz="2800" i="1" dirty="0"/>
          </a:p>
          <a:p>
            <a:r>
              <a:rPr lang="sk-SK" sz="2800" i="1" dirty="0"/>
              <a:t>K</a:t>
            </a:r>
            <a:r>
              <a:rPr lang="en-GB" sz="2800" i="1" dirty="0" err="1"/>
              <a:t>amaraderie</a:t>
            </a:r>
            <a:r>
              <a:rPr lang="sk-SK" sz="2800" dirty="0"/>
              <a:t>: ak chceli vojaci prežiť, museli si vzájomne pomáhať, držať spolu, spolu prežívať utrpenie a spolu prinášať obete</a:t>
            </a:r>
          </a:p>
          <a:p>
            <a:endParaRPr lang="sk-SK" sz="2800" dirty="0"/>
          </a:p>
          <a:p>
            <a:r>
              <a:rPr lang="sk-SK" sz="2800" dirty="0"/>
              <a:t>spoločný boj -&gt; vytvoril priateľstvá, bratstvo, niečo, s čím sa radový vojak mohol identifikovať  </a:t>
            </a:r>
          </a:p>
          <a:p>
            <a:endParaRPr lang="sk-SK" sz="2800" dirty="0"/>
          </a:p>
          <a:p>
            <a:endParaRPr lang="sk-SK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3FE6BB6-E891-4517-BDFD-5BF67732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1ww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807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xteriér, skála, budova, hora&#10;&#10;Popis byl vytvořen automaticky">
            <a:extLst>
              <a:ext uri="{FF2B5EF4-FFF2-40B4-BE49-F238E27FC236}">
                <a16:creationId xmlns:a16="http://schemas.microsoft.com/office/drawing/2014/main" id="{1AF593C9-C60A-4251-BA63-CE250F745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23" r="-2" b="7026"/>
          <a:stretch/>
        </p:blipFill>
        <p:spPr>
          <a:xfrm>
            <a:off x="152400" y="152400"/>
            <a:ext cx="6705600" cy="6553200"/>
          </a:xfrm>
          <a:prstGeom prst="rect">
            <a:avLst/>
          </a:prstGeom>
          <a:noFill/>
        </p:spPr>
      </p:pic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138E3A9-8B4A-4454-AEB0-4B899AA6D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20272" y="1844824"/>
            <a:ext cx="1971328" cy="455292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sk-SK" dirty="0"/>
          </a:p>
          <a:p>
            <a:r>
              <a:rPr lang="sk-SK" sz="1800" dirty="0"/>
              <a:t>Podľa mnohých fašistov toto malo byť zárodkom novej spoločenskej triedy bojovníkov-hrdinov, ktorí mali viesť národ: „</a:t>
            </a:r>
            <a:r>
              <a:rPr lang="sk-SK" sz="1800" dirty="0" err="1"/>
              <a:t>zákopokracia</a:t>
            </a:r>
            <a:r>
              <a:rPr lang="sk-SK" sz="1800" dirty="0"/>
              <a:t>“ (</a:t>
            </a:r>
            <a:r>
              <a:rPr lang="sk-SK" sz="1800" i="1" dirty="0" err="1"/>
              <a:t>trincerocrazia</a:t>
            </a:r>
            <a:r>
              <a:rPr lang="sk-SK" sz="1800" dirty="0"/>
              <a:t>)</a:t>
            </a:r>
            <a:endParaRPr lang="en-GB" sz="18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40863B26-998E-4FFD-A694-8BCDE0CF7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736" y="692696"/>
            <a:ext cx="1676400" cy="880520"/>
          </a:xfrm>
        </p:spPr>
        <p:txBody>
          <a:bodyPr/>
          <a:lstStyle/>
          <a:p>
            <a:r>
              <a:rPr lang="sk-SK" dirty="0"/>
              <a:t>Prvá svetová vojna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3903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854C5E1-B0EF-42B7-9DB0-0B693A610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 fontScale="92500"/>
          </a:bodyPr>
          <a:lstStyle/>
          <a:p>
            <a:r>
              <a:rPr lang="sk-SK" sz="3200" dirty="0"/>
              <a:t>1WW </a:t>
            </a:r>
            <a:r>
              <a:rPr lang="en-GB" sz="3200" dirty="0"/>
              <a:t>bola </a:t>
            </a:r>
            <a:r>
              <a:rPr lang="en-GB" sz="3200" dirty="0" err="1"/>
              <a:t>iná</a:t>
            </a:r>
            <a:r>
              <a:rPr lang="en-GB" sz="3200" dirty="0"/>
              <a:t> </a:t>
            </a:r>
            <a:r>
              <a:rPr lang="en-GB" sz="3200" dirty="0" err="1"/>
              <a:t>než</a:t>
            </a:r>
            <a:r>
              <a:rPr lang="en-GB" sz="3200" dirty="0"/>
              <a:t> </a:t>
            </a:r>
            <a:r>
              <a:rPr lang="en-GB" sz="3200" dirty="0" err="1"/>
              <a:t>vojny</a:t>
            </a:r>
            <a:r>
              <a:rPr lang="en-GB" sz="3200" dirty="0"/>
              <a:t> </a:t>
            </a:r>
            <a:r>
              <a:rPr lang="en-GB" sz="3200" dirty="0" err="1"/>
              <a:t>predtým</a:t>
            </a:r>
            <a:r>
              <a:rPr lang="sk-SK" sz="3200" dirty="0"/>
              <a:t> – nepriateľ, ktorého bolo treba zabiť nebol len vojak, ale celý nepriateľský národ – nebojovali proti sebe len armády, ale celé spoločnosti</a:t>
            </a:r>
          </a:p>
          <a:p>
            <a:endParaRPr lang="sk-SK" sz="3200" dirty="0"/>
          </a:p>
          <a:p>
            <a:r>
              <a:rPr lang="en-GB" sz="3200" dirty="0" err="1"/>
              <a:t>politici</a:t>
            </a:r>
            <a:r>
              <a:rPr lang="en-GB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prestali</a:t>
            </a:r>
            <a:r>
              <a:rPr lang="en-GB" sz="3200" dirty="0"/>
              <a:t> </a:t>
            </a:r>
            <a:r>
              <a:rPr lang="en-GB" sz="3200" dirty="0" err="1"/>
              <a:t>snažiť</a:t>
            </a:r>
            <a:r>
              <a:rPr lang="en-GB" sz="3200" dirty="0"/>
              <a:t> </a:t>
            </a:r>
            <a:r>
              <a:rPr lang="en-GB" sz="3200" dirty="0" err="1"/>
              <a:t>rozlišovať</a:t>
            </a:r>
            <a:r>
              <a:rPr lang="en-GB" sz="3200" dirty="0"/>
              <a:t> </a:t>
            </a:r>
            <a:r>
              <a:rPr lang="en-GB" sz="3200" dirty="0" err="1"/>
              <a:t>medzi</a:t>
            </a:r>
            <a:r>
              <a:rPr lang="en-GB" sz="3200" dirty="0"/>
              <a:t> </a:t>
            </a:r>
            <a:r>
              <a:rPr lang="en-GB" sz="3200" dirty="0" err="1"/>
              <a:t>vojakmi</a:t>
            </a:r>
            <a:r>
              <a:rPr lang="en-GB" sz="3200" dirty="0"/>
              <a:t> a </a:t>
            </a:r>
            <a:r>
              <a:rPr lang="en-GB" sz="3200" dirty="0" err="1"/>
              <a:t>civilistami</a:t>
            </a:r>
            <a:r>
              <a:rPr lang="en-GB" sz="3200" dirty="0"/>
              <a:t> </a:t>
            </a:r>
            <a:endParaRPr lang="sk-SK" sz="3200" dirty="0"/>
          </a:p>
          <a:p>
            <a:endParaRPr lang="sk-SK" sz="3200" dirty="0"/>
          </a:p>
          <a:p>
            <a:r>
              <a:rPr lang="sk-SK" sz="3200" dirty="0" err="1"/>
              <a:t>Kriminalizácia</a:t>
            </a:r>
            <a:r>
              <a:rPr lang="sk-SK" sz="3200" dirty="0"/>
              <a:t> a dehumanizácia </a:t>
            </a:r>
            <a:r>
              <a:rPr lang="en-GB" sz="3200" dirty="0" err="1"/>
              <a:t>nepriateľov</a:t>
            </a:r>
            <a:endParaRPr lang="sk-SK" sz="32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277F0E9-9332-4237-9278-8BDADC7F6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Brutalizácia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630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ACD325B-61DB-45F0-8DE6-A8D40E98A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112568"/>
          </a:xfrm>
        </p:spPr>
        <p:txBody>
          <a:bodyPr>
            <a:normAutofit/>
          </a:bodyPr>
          <a:lstStyle/>
          <a:p>
            <a:r>
              <a:rPr lang="sk-SK" sz="2800" dirty="0"/>
              <a:t>Mussolini: z Rímskej ríše koncepty ako „</a:t>
            </a:r>
            <a:r>
              <a:rPr lang="sk-SK" sz="2800" i="1" dirty="0"/>
              <a:t>Mare </a:t>
            </a:r>
            <a:r>
              <a:rPr lang="sk-SK" sz="2800" i="1" dirty="0" err="1"/>
              <a:t>Nostrum</a:t>
            </a:r>
            <a:r>
              <a:rPr lang="sk-SK" sz="2800" dirty="0"/>
              <a:t>,“ </a:t>
            </a:r>
            <a:r>
              <a:rPr lang="sk-SK" sz="2800" dirty="0" err="1"/>
              <a:t>fasces</a:t>
            </a:r>
            <a:r>
              <a:rPr lang="sk-SK" sz="2800" dirty="0"/>
              <a:t>, odkazy na Rímsku ríšu</a:t>
            </a:r>
          </a:p>
          <a:p>
            <a:r>
              <a:rPr lang="sk-SK" sz="2800" dirty="0"/>
              <a:t>Tvrdenia o obnovení Rímskej ríše</a:t>
            </a:r>
          </a:p>
          <a:p>
            <a:r>
              <a:rPr lang="en-GB" sz="2800" dirty="0" err="1"/>
              <a:t>ideológ</a:t>
            </a:r>
            <a:r>
              <a:rPr lang="en-GB" sz="2800" dirty="0"/>
              <a:t> Giuseppe </a:t>
            </a:r>
            <a:r>
              <a:rPr lang="en-GB" sz="2800" dirty="0" err="1"/>
              <a:t>Bottai</a:t>
            </a:r>
            <a:r>
              <a:rPr lang="en-GB" sz="2800" dirty="0"/>
              <a:t> </a:t>
            </a:r>
            <a:r>
              <a:rPr lang="en-GB" sz="2800" dirty="0" err="1"/>
              <a:t>tvrdil</a:t>
            </a:r>
            <a:r>
              <a:rPr lang="en-GB" sz="2800" dirty="0"/>
              <a:t>, </a:t>
            </a:r>
            <a:r>
              <a:rPr lang="en-GB" sz="2800" dirty="0" err="1"/>
              <a:t>že</a:t>
            </a:r>
            <a:r>
              <a:rPr lang="en-GB" sz="2800" dirty="0"/>
              <a:t> </a:t>
            </a:r>
            <a:r>
              <a:rPr lang="en-GB" sz="2800" dirty="0" err="1"/>
              <a:t>talianske</a:t>
            </a:r>
            <a:r>
              <a:rPr lang="en-GB" sz="2800" dirty="0"/>
              <a:t> </a:t>
            </a:r>
            <a:r>
              <a:rPr lang="en-GB" sz="2800" i="1" dirty="0" err="1"/>
              <a:t>Spazio</a:t>
            </a:r>
            <a:r>
              <a:rPr lang="en-GB" sz="2800" i="1" dirty="0"/>
              <a:t> Vitale</a:t>
            </a:r>
            <a:r>
              <a:rPr lang="en-GB" sz="2800" dirty="0"/>
              <a:t> (</a:t>
            </a:r>
            <a:r>
              <a:rPr lang="en-GB" sz="2800" dirty="0" err="1"/>
              <a:t>životný</a:t>
            </a:r>
            <a:r>
              <a:rPr lang="en-GB" sz="2800" dirty="0"/>
              <a:t> </a:t>
            </a:r>
            <a:r>
              <a:rPr lang="en-GB" sz="2800" dirty="0" err="1"/>
              <a:t>priestor</a:t>
            </a:r>
            <a:r>
              <a:rPr lang="en-GB" sz="2800" dirty="0"/>
              <a:t>) </a:t>
            </a:r>
            <a:r>
              <a:rPr lang="en-GB" sz="2800" dirty="0" err="1"/>
              <a:t>má</a:t>
            </a:r>
            <a:r>
              <a:rPr lang="en-GB" sz="2800" dirty="0"/>
              <a:t> </a:t>
            </a:r>
            <a:r>
              <a:rPr lang="en-GB" sz="2800" dirty="0" err="1"/>
              <a:t>byť</a:t>
            </a:r>
            <a:r>
              <a:rPr lang="en-GB" sz="2800" dirty="0"/>
              <a:t> </a:t>
            </a:r>
            <a:r>
              <a:rPr lang="en-GB" sz="2800" dirty="0" err="1"/>
              <a:t>podobné</a:t>
            </a:r>
            <a:r>
              <a:rPr lang="en-GB" sz="2800" dirty="0"/>
              <a:t> </a:t>
            </a:r>
            <a:r>
              <a:rPr lang="en-GB" sz="2800" dirty="0" err="1"/>
              <a:t>tomu</a:t>
            </a:r>
            <a:r>
              <a:rPr lang="en-GB" sz="2800" dirty="0"/>
              <a:t>, </a:t>
            </a:r>
            <a:r>
              <a:rPr lang="en-GB" sz="2800" dirty="0" err="1"/>
              <a:t>aký</a:t>
            </a:r>
            <a:r>
              <a:rPr lang="en-GB" sz="2800" dirty="0"/>
              <a:t> </a:t>
            </a:r>
            <a:r>
              <a:rPr lang="en-GB" sz="2800" dirty="0" err="1"/>
              <a:t>rozsah</a:t>
            </a:r>
            <a:r>
              <a:rPr lang="en-GB" sz="2800" dirty="0"/>
              <a:t> mala </a:t>
            </a:r>
            <a:r>
              <a:rPr lang="en-GB" sz="2800" dirty="0" err="1"/>
              <a:t>Rímska</a:t>
            </a:r>
            <a:r>
              <a:rPr lang="en-GB" sz="2800" dirty="0"/>
              <a:t> </a:t>
            </a:r>
            <a:r>
              <a:rPr lang="en-GB" sz="2800" dirty="0" err="1"/>
              <a:t>ríša</a:t>
            </a:r>
            <a:endParaRPr lang="sk-SK" sz="2800" dirty="0"/>
          </a:p>
          <a:p>
            <a:r>
              <a:rPr lang="sk-SK" sz="2800" dirty="0"/>
              <a:t>Cézarov kult osobnosti – Mussolini nový Cézar</a:t>
            </a:r>
          </a:p>
          <a:p>
            <a:r>
              <a:rPr lang="sk-SK" sz="2800" dirty="0"/>
              <a:t>Mýtické, nie reálne dejiny, selektívne, bez kontextu</a:t>
            </a:r>
            <a:endParaRPr lang="en-GB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9CDFBC9-9BA9-4E9A-A62B-BDF88544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Starovek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649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854C5E1-B0EF-42B7-9DB0-0B693A610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 lnSpcReduction="10000"/>
          </a:bodyPr>
          <a:lstStyle/>
          <a:p>
            <a:r>
              <a:rPr lang="en-GB" sz="3200" dirty="0" err="1"/>
              <a:t>protivníkov</a:t>
            </a:r>
            <a:r>
              <a:rPr lang="en-GB" sz="3200" dirty="0"/>
              <a:t> </a:t>
            </a:r>
            <a:r>
              <a:rPr lang="en-GB" sz="3200" dirty="0" err="1"/>
              <a:t>chápali</a:t>
            </a:r>
            <a:r>
              <a:rPr lang="en-GB" sz="3200" dirty="0"/>
              <a:t> </a:t>
            </a:r>
            <a:r>
              <a:rPr lang="en-GB" sz="3200" dirty="0" err="1"/>
              <a:t>armády</a:t>
            </a:r>
            <a:r>
              <a:rPr lang="en-GB" sz="3200" dirty="0"/>
              <a:t> </a:t>
            </a:r>
            <a:r>
              <a:rPr lang="en-GB" sz="3200" dirty="0" err="1"/>
              <a:t>ako</a:t>
            </a:r>
            <a:r>
              <a:rPr lang="en-GB" sz="3200" dirty="0"/>
              <a:t> </a:t>
            </a:r>
            <a:r>
              <a:rPr lang="en-GB" sz="3200" dirty="0" err="1"/>
              <a:t>zločinných</a:t>
            </a:r>
            <a:r>
              <a:rPr lang="en-GB" sz="3200" dirty="0"/>
              <a:t>, </a:t>
            </a:r>
            <a:r>
              <a:rPr lang="en-GB" sz="3200" dirty="0" err="1"/>
              <a:t>nebezpečných</a:t>
            </a:r>
            <a:r>
              <a:rPr lang="en-GB" sz="3200" dirty="0"/>
              <a:t> </a:t>
            </a:r>
            <a:r>
              <a:rPr lang="en-GB" sz="3200" dirty="0" err="1"/>
              <a:t>nepriateľov</a:t>
            </a:r>
            <a:r>
              <a:rPr lang="en-GB" sz="3200" dirty="0"/>
              <a:t>, </a:t>
            </a:r>
            <a:r>
              <a:rPr lang="en-GB" sz="3200" dirty="0" err="1"/>
              <a:t>ktorí</a:t>
            </a:r>
            <a:r>
              <a:rPr lang="en-GB" sz="3200" dirty="0"/>
              <a:t> </a:t>
            </a:r>
            <a:r>
              <a:rPr lang="en-GB" sz="3200" dirty="0" err="1"/>
              <a:t>ohrozujú</a:t>
            </a:r>
            <a:r>
              <a:rPr lang="en-GB" sz="3200" dirty="0"/>
              <a:t> </a:t>
            </a:r>
            <a:r>
              <a:rPr lang="en-GB" sz="3200" dirty="0" err="1"/>
              <a:t>existenciu</a:t>
            </a:r>
            <a:r>
              <a:rPr lang="en-GB" sz="3200" dirty="0"/>
              <a:t> </a:t>
            </a:r>
            <a:r>
              <a:rPr lang="en-GB" sz="3200" dirty="0" err="1"/>
              <a:t>celého</a:t>
            </a:r>
            <a:r>
              <a:rPr lang="en-GB" sz="3200" dirty="0"/>
              <a:t> </a:t>
            </a:r>
            <a:r>
              <a:rPr lang="en-GB" sz="3200" dirty="0" err="1"/>
              <a:t>národa</a:t>
            </a:r>
            <a:r>
              <a:rPr lang="en-GB" sz="3200" dirty="0"/>
              <a:t> a je </a:t>
            </a:r>
            <a:r>
              <a:rPr lang="en-GB" sz="3200" dirty="0" err="1"/>
              <a:t>nevyhnutné</a:t>
            </a:r>
            <a:r>
              <a:rPr lang="en-GB" sz="3200" dirty="0"/>
              <a:t> s </a:t>
            </a:r>
            <a:r>
              <a:rPr lang="en-GB" sz="3200" dirty="0" err="1"/>
              <a:t>nimi</a:t>
            </a:r>
            <a:r>
              <a:rPr lang="en-GB" sz="3200" dirty="0"/>
              <a:t> </a:t>
            </a:r>
            <a:r>
              <a:rPr lang="en-GB" sz="3200" dirty="0" err="1"/>
              <a:t>skoncovať</a:t>
            </a:r>
            <a:r>
              <a:rPr lang="en-GB" sz="3200" dirty="0"/>
              <a:t>, bez </a:t>
            </a:r>
            <a:r>
              <a:rPr lang="en-GB" sz="3200" dirty="0" err="1"/>
              <a:t>zľutovania</a:t>
            </a:r>
            <a:r>
              <a:rPr lang="en-GB" sz="3200" dirty="0"/>
              <a:t> </a:t>
            </a:r>
            <a:r>
              <a:rPr lang="en-GB" sz="3200" dirty="0" err="1"/>
              <a:t>či</a:t>
            </a:r>
            <a:r>
              <a:rPr lang="en-GB" sz="3200" dirty="0"/>
              <a:t> </a:t>
            </a:r>
            <a:r>
              <a:rPr lang="en-GB" sz="3200" dirty="0" err="1"/>
              <a:t>akejkoľvek</a:t>
            </a:r>
            <a:r>
              <a:rPr lang="en-GB" sz="3200" dirty="0"/>
              <a:t> </a:t>
            </a:r>
            <a:r>
              <a:rPr lang="en-GB" sz="3200" dirty="0" err="1"/>
              <a:t>vojenskej</a:t>
            </a:r>
            <a:r>
              <a:rPr lang="en-GB" sz="3200" dirty="0"/>
              <a:t> </a:t>
            </a:r>
            <a:r>
              <a:rPr lang="en-GB" sz="3200" dirty="0" err="1"/>
              <a:t>zdržanlivosti</a:t>
            </a:r>
            <a:endParaRPr lang="sk-SK" sz="3200" dirty="0"/>
          </a:p>
          <a:p>
            <a:endParaRPr lang="sk-SK" sz="3200" dirty="0"/>
          </a:p>
          <a:p>
            <a:r>
              <a:rPr lang="sk-SK" sz="3200" dirty="0"/>
              <a:t>Po prvý krát v dejinách v r. 1914 – 1923 </a:t>
            </a:r>
            <a:r>
              <a:rPr lang="en-GB" sz="3200" dirty="0" err="1"/>
              <a:t>počet</a:t>
            </a:r>
            <a:r>
              <a:rPr lang="en-GB" sz="3200" dirty="0"/>
              <a:t> </a:t>
            </a:r>
            <a:r>
              <a:rPr lang="en-GB" sz="3200" dirty="0" err="1"/>
              <a:t>zavraždených</a:t>
            </a:r>
            <a:r>
              <a:rPr lang="en-GB" sz="3200" dirty="0"/>
              <a:t> </a:t>
            </a:r>
            <a:r>
              <a:rPr lang="en-GB" sz="3200" dirty="0" err="1"/>
              <a:t>civilistov</a:t>
            </a:r>
            <a:r>
              <a:rPr lang="en-GB" sz="3200" dirty="0"/>
              <a:t> </a:t>
            </a:r>
            <a:r>
              <a:rPr lang="en-GB" sz="3200" dirty="0" err="1"/>
              <a:t>počas</a:t>
            </a:r>
            <a:r>
              <a:rPr lang="en-GB" sz="3200" dirty="0"/>
              <a:t> </a:t>
            </a:r>
            <a:r>
              <a:rPr lang="en-GB" sz="3200" dirty="0" err="1"/>
              <a:t>ozbrojených</a:t>
            </a:r>
            <a:r>
              <a:rPr lang="en-GB" sz="3200" dirty="0"/>
              <a:t> </a:t>
            </a:r>
            <a:r>
              <a:rPr lang="en-GB" sz="3200" dirty="0" err="1"/>
              <a:t>konfliktov</a:t>
            </a:r>
            <a:r>
              <a:rPr lang="en-GB" sz="3200" dirty="0"/>
              <a:t> </a:t>
            </a:r>
            <a:r>
              <a:rPr lang="en-GB" sz="3200" dirty="0" err="1"/>
              <a:t>spravidla</a:t>
            </a:r>
            <a:r>
              <a:rPr lang="en-GB" sz="3200" dirty="0"/>
              <a:t> </a:t>
            </a:r>
            <a:r>
              <a:rPr lang="en-GB" sz="3200" dirty="0" err="1"/>
              <a:t>prevýšil</a:t>
            </a:r>
            <a:r>
              <a:rPr lang="en-GB" sz="3200" dirty="0"/>
              <a:t> </a:t>
            </a:r>
            <a:r>
              <a:rPr lang="en-GB" sz="3200" dirty="0" err="1"/>
              <a:t>počet</a:t>
            </a:r>
            <a:r>
              <a:rPr lang="en-GB" sz="3200" dirty="0"/>
              <a:t> </a:t>
            </a:r>
            <a:r>
              <a:rPr lang="en-GB" sz="3200" dirty="0" err="1"/>
              <a:t>zabitých</a:t>
            </a:r>
            <a:r>
              <a:rPr lang="en-GB" sz="3200" dirty="0"/>
              <a:t> </a:t>
            </a:r>
            <a:r>
              <a:rPr lang="en-GB" sz="3200" dirty="0" err="1"/>
              <a:t>vojakov</a:t>
            </a:r>
            <a:endParaRPr lang="en-GB" sz="32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277F0E9-9332-4237-9278-8BDADC7F6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Brutalizácia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6691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7AB9AB3-389F-41A7-8D2B-AF5EAA3A9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7FAA0D8-4D10-4242-9331-EC01F4EC8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C8F075E-38CB-4B37-B6AA-5D5D7CD5F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" y="264841"/>
            <a:ext cx="4207046" cy="62373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8E8E154-2DAF-4002-9062-9958D5E1B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098" y="264841"/>
            <a:ext cx="4207046" cy="624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166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270342E-3CED-4E99-BDE4-C7A027032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650FD33-D723-426C-8544-58F2BC7EE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9E5A36B-5C78-4ED8-96A9-1D554FAF1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4787"/>
            <a:ext cx="4114800" cy="64484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371B8B1-45B9-4425-A936-01D5C219D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610" y="468153"/>
            <a:ext cx="4486130" cy="592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683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B13EF35-1888-490E-8714-E7522B862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99CA553-7225-4F11-9D62-C25923DDC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Dehumanizácia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DF845A-4A0A-45E1-9126-DB348231B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682"/>
            <a:ext cx="890892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639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AA85182-5642-4099-89CD-9BBB566CB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992787-853D-41E1-ACAE-4CE2ABAD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883E9F-F61F-4F21-9BB3-0BCA4DD1E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5" y="343373"/>
            <a:ext cx="4992555" cy="63367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9087238-F695-4BAF-840B-B7027FF03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34" y="177923"/>
            <a:ext cx="4262135" cy="650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936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A0D5C88-16E4-4E18-BA82-8CA46BD04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112568"/>
          </a:xfrm>
        </p:spPr>
        <p:txBody>
          <a:bodyPr>
            <a:normAutofit/>
          </a:bodyPr>
          <a:lstStyle/>
          <a:p>
            <a:r>
              <a:rPr lang="sk-SK" sz="2200" dirty="0"/>
              <a:t>1. zničenie „dlhého mieru“ 19. storočia spolu so sprievodným étosom zvyšovania morálnej zdržanlivosti a humanizmu</a:t>
            </a:r>
            <a:endParaRPr lang="en-GB" sz="2200" dirty="0"/>
          </a:p>
          <a:p>
            <a:r>
              <a:rPr lang="sk-SK" sz="2200" dirty="0"/>
              <a:t>2. destabilizácia liberálnej kultúrnej syntézy 19. storočia a súvisiace zdiskreditovanie politických elít, ktoré boli kritizované už pred vojnou a odmietané čím ďalej tým väčším spektrom občanov</a:t>
            </a:r>
            <a:endParaRPr lang="en-GB" sz="2200" dirty="0"/>
          </a:p>
          <a:p>
            <a:r>
              <a:rPr lang="sk-SK" sz="2200" dirty="0"/>
              <a:t>3. nárast sily štátu, výrazne zrýchlenie trendov smerujúcich k silnejšej a dominantnejšej vláde, sprevádzanej reštrikciou občianskych slobôd a zvýšenou mierou kontroly štátu nad hospodárstvom</a:t>
            </a:r>
            <a:endParaRPr lang="en-GB" sz="2200" dirty="0"/>
          </a:p>
          <a:p>
            <a:r>
              <a:rPr lang="sk-SK" sz="2200" dirty="0"/>
              <a:t>4. zvýšený význam organizovanej masovej politickej propagandy, šírenej všetkými dostupnými modernými médiami</a:t>
            </a:r>
            <a:endParaRPr lang="en-GB" sz="2200" dirty="0"/>
          </a:p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070E30C-DB6C-4D07-8114-8827975B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Dôsledky 1ww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335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44355E7-2841-4AD9-B6D1-B61BCB1AE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sk-SK" sz="2200" dirty="0"/>
              <a:t>5. prvá skúsenosť s masovou mobilizáciou spoločnosti v histórii, spolu s konceptom „totálnej vojny“</a:t>
            </a:r>
            <a:endParaRPr lang="en-GB" sz="2200" dirty="0"/>
          </a:p>
          <a:p>
            <a:r>
              <a:rPr lang="sk-SK" sz="2200" dirty="0"/>
              <a:t>6. likvidácia monarchií a impérií: Rakúsko-Uhorska, Ruska, Nemecka a Osmanskej ríše</a:t>
            </a:r>
            <a:endParaRPr lang="en-GB" sz="2200" dirty="0"/>
          </a:p>
          <a:p>
            <a:r>
              <a:rPr lang="sk-SK" sz="2200" dirty="0"/>
              <a:t>7. ešte väčšie zhoršenie toho militarizmu a nacionalizmu, ktorý pomohol vojnu začať</a:t>
            </a:r>
            <a:endParaRPr lang="en-GB" sz="2200" dirty="0"/>
          </a:p>
          <a:p>
            <a:r>
              <a:rPr lang="sk-SK" sz="2200" dirty="0"/>
              <a:t>8. balkanizácia a fragmentácia väčšej časti Východnej Európy, ktoré otvorili cestu pre domáce a medzinárodné konflikty</a:t>
            </a:r>
            <a:endParaRPr lang="en-GB" sz="2200" dirty="0"/>
          </a:p>
          <a:p>
            <a:r>
              <a:rPr lang="sk-SK" sz="2200" dirty="0"/>
              <a:t>9. </a:t>
            </a:r>
            <a:r>
              <a:rPr lang="sk-SK" sz="2200" dirty="0" err="1"/>
              <a:t>brutalizácia</a:t>
            </a:r>
            <a:r>
              <a:rPr lang="sk-SK" sz="2200" dirty="0"/>
              <a:t> politického života v mnohých krajinách Európy, sprevádzaná novou akceptáciou násilia</a:t>
            </a:r>
            <a:endParaRPr lang="en-GB" sz="2200" dirty="0"/>
          </a:p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FD8046A-550E-4CC9-A4CA-D6366B36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Dôsledky 1ww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8869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38C1359-9D93-4A4F-9555-54303142C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229200"/>
          </a:xfrm>
        </p:spPr>
        <p:txBody>
          <a:bodyPr>
            <a:normAutofit lnSpcReduction="10000"/>
          </a:bodyPr>
          <a:lstStyle/>
          <a:p>
            <a:r>
              <a:rPr lang="sk-SK" sz="2200" dirty="0"/>
              <a:t>10. príležitosť na vytvorenie </a:t>
            </a:r>
            <a:r>
              <a:rPr lang="sk-SK" sz="2200" dirty="0" err="1"/>
              <a:t>totalitárneho</a:t>
            </a:r>
            <a:r>
              <a:rPr lang="sk-SK" sz="2200" dirty="0"/>
              <a:t> socializmu Leninom, ktorý priniesol nový model diktatúry jednej strany, totalitnú kontrolu inštitúcií, systematické masové vraždenie a stále koncentračné tábory pre politických väzňov, mobilizáciu </a:t>
            </a:r>
            <a:r>
              <a:rPr lang="sk-SK" sz="2200" dirty="0" err="1"/>
              <a:t>masvoej</a:t>
            </a:r>
            <a:r>
              <a:rPr lang="sk-SK" sz="2200" dirty="0"/>
              <a:t> propagandy, skresľovanie faktov v obrovskej miere, charizmatický kult osobnosti diktátora, nový spôsob štátneho prevratu, podriadenosť politického programu najextrémnejšiemu oportunizmu, militarizáciu politického štýlu, štruktúry a činov a cieľ zlikvidovať celú jednu spoločenskú triedu </a:t>
            </a:r>
            <a:endParaRPr lang="en-GB" sz="2200" dirty="0"/>
          </a:p>
          <a:p>
            <a:r>
              <a:rPr lang="sk-SK" sz="2200" dirty="0"/>
              <a:t>11. prvá masová genocída na svete – genocída Arménov Turkami</a:t>
            </a:r>
            <a:endParaRPr lang="en-GB" sz="2200" dirty="0"/>
          </a:p>
          <a:p>
            <a:r>
              <a:rPr lang="sk-SK" sz="2200" dirty="0"/>
              <a:t>12. chaotické spoločenské a ekonomické podmienky v strednej a východnej Európe tesne po skončení vojny, ktoré vytvorili </a:t>
            </a:r>
            <a:r>
              <a:rPr lang="sk-SK" sz="2200" dirty="0" err="1"/>
              <a:t>hyperinfláciu</a:t>
            </a:r>
            <a:r>
              <a:rPr lang="sk-SK" sz="2200" dirty="0"/>
              <a:t> a spoločenskú krízu ktorá povzbudila snahy o extrémne riešenia. </a:t>
            </a:r>
            <a:endParaRPr lang="en-GB" sz="2200" dirty="0"/>
          </a:p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96DA7EC-CCE2-4594-9E5D-9DB728DA2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Dôsledky 1ww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666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6AEADEE-3BEB-41AE-B6CB-39FF4946E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56792"/>
            <a:ext cx="8784975" cy="5112568"/>
          </a:xfrm>
        </p:spPr>
        <p:txBody>
          <a:bodyPr>
            <a:normAutofit fontScale="92500" lnSpcReduction="10000"/>
          </a:bodyPr>
          <a:lstStyle/>
          <a:p>
            <a:r>
              <a:rPr lang="de-DE" sz="2400" dirty="0"/>
              <a:t>Oswald Arnold Gottfried Spengler</a:t>
            </a:r>
            <a:r>
              <a:rPr lang="sk-SK" sz="2400" dirty="0"/>
              <a:t> (1880 – 1936): </a:t>
            </a:r>
          </a:p>
          <a:p>
            <a:endParaRPr lang="sk-SK" sz="2400" dirty="0"/>
          </a:p>
          <a:p>
            <a:r>
              <a:rPr lang="sk-SK" sz="2400" dirty="0"/>
              <a:t>Extrémne populárny</a:t>
            </a:r>
          </a:p>
          <a:p>
            <a:endParaRPr lang="sk-SK" sz="2400" dirty="0"/>
          </a:p>
          <a:p>
            <a:r>
              <a:rPr lang="sk-SK" sz="2400" dirty="0"/>
              <a:t>Kniha </a:t>
            </a:r>
            <a:r>
              <a:rPr lang="de-DE" sz="2400" dirty="0" err="1"/>
              <a:t>Zánik</a:t>
            </a:r>
            <a:r>
              <a:rPr lang="de-DE" sz="2400" dirty="0"/>
              <a:t> </a:t>
            </a:r>
            <a:r>
              <a:rPr lang="de-DE" sz="2400" dirty="0" err="1"/>
              <a:t>Západu</a:t>
            </a:r>
            <a:r>
              <a:rPr lang="de-DE" sz="2400" dirty="0"/>
              <a:t> (</a:t>
            </a:r>
            <a:r>
              <a:rPr lang="de-DE" sz="2400" i="1" dirty="0"/>
              <a:t>Der Untergang des Abendlandes</a:t>
            </a:r>
            <a:r>
              <a:rPr lang="de-DE" sz="2400" dirty="0"/>
              <a:t>)</a:t>
            </a:r>
            <a:r>
              <a:rPr lang="sk-SK" sz="2400" dirty="0"/>
              <a:t> z r. 1918</a:t>
            </a:r>
          </a:p>
          <a:p>
            <a:endParaRPr lang="sk-SK" sz="2400" dirty="0"/>
          </a:p>
          <a:p>
            <a:r>
              <a:rPr lang="sk-SK" sz="2400" dirty="0"/>
              <a:t>Podľa neho</a:t>
            </a:r>
            <a:r>
              <a:rPr lang="en-GB" sz="2400" dirty="0"/>
              <a:t> </a:t>
            </a:r>
            <a:r>
              <a:rPr lang="en-GB" sz="2400" dirty="0" err="1"/>
              <a:t>Európa</a:t>
            </a:r>
            <a:r>
              <a:rPr lang="en-GB" sz="2400" dirty="0"/>
              <a:t> a </a:t>
            </a:r>
            <a:r>
              <a:rPr lang="en-GB" sz="2400" dirty="0" err="1"/>
              <a:t>západná</a:t>
            </a:r>
            <a:r>
              <a:rPr lang="en-GB" sz="2400" dirty="0"/>
              <a:t> </a:t>
            </a:r>
            <a:r>
              <a:rPr lang="en-GB" sz="2400" dirty="0" err="1"/>
              <a:t>civilizácia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celok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ceste</a:t>
            </a:r>
            <a:r>
              <a:rPr lang="en-GB" sz="2400" dirty="0"/>
              <a:t> k </a:t>
            </a:r>
            <a:r>
              <a:rPr lang="en-GB" sz="2400" dirty="0" err="1"/>
              <a:t>sebazničeniu</a:t>
            </a:r>
            <a:r>
              <a:rPr lang="en-GB" sz="2400" dirty="0"/>
              <a:t>, </a:t>
            </a:r>
            <a:r>
              <a:rPr lang="en-GB" sz="2400" dirty="0" err="1"/>
              <a:t>rozložená</a:t>
            </a:r>
            <a:r>
              <a:rPr lang="en-GB" sz="2400" dirty="0"/>
              <a:t> </a:t>
            </a:r>
            <a:r>
              <a:rPr lang="en-GB" sz="2400" dirty="0" err="1"/>
              <a:t>materializmom</a:t>
            </a:r>
            <a:r>
              <a:rPr lang="en-GB" sz="2400" dirty="0"/>
              <a:t> a </a:t>
            </a:r>
            <a:r>
              <a:rPr lang="en-GB" sz="2400" dirty="0" err="1"/>
              <a:t>nekontrolovaným</a:t>
            </a:r>
            <a:r>
              <a:rPr lang="en-GB" sz="2400" dirty="0"/>
              <a:t> </a:t>
            </a:r>
            <a:r>
              <a:rPr lang="en-GB" sz="2400" dirty="0" err="1"/>
              <a:t>rozvojom</a:t>
            </a:r>
            <a:r>
              <a:rPr lang="en-GB" sz="2400" dirty="0"/>
              <a:t> </a:t>
            </a:r>
            <a:r>
              <a:rPr lang="en-GB" sz="2400" dirty="0" err="1"/>
              <a:t>nových</a:t>
            </a:r>
            <a:r>
              <a:rPr lang="en-GB" sz="2400" dirty="0"/>
              <a:t> </a:t>
            </a:r>
            <a:r>
              <a:rPr lang="en-GB" sz="2400" dirty="0" err="1"/>
              <a:t>technológií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Záchrana nemožná – inšpirácia pre fašistov s tým rozdielom, že podľa fašistov oni sami boli schopní národ/ civilizáciu zachrániť, že </a:t>
            </a:r>
            <a:r>
              <a:rPr lang="sk-SK" sz="2400" dirty="0" err="1"/>
              <a:t>Spengler</a:t>
            </a:r>
            <a:r>
              <a:rPr lang="sk-SK" sz="2400" dirty="0"/>
              <a:t> sa v tomto mýlil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E4DB730-E6D3-40C5-8B6B-205566434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Oswald</a:t>
            </a:r>
            <a:r>
              <a:rPr lang="sk-SK" dirty="0"/>
              <a:t> </a:t>
            </a:r>
            <a:r>
              <a:rPr lang="sk-SK" dirty="0" err="1"/>
              <a:t>Spengler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9477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830119C-4E0A-4366-8A85-295F1A9F3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4" r="-1" b="2613"/>
          <a:stretch/>
        </p:blipFill>
        <p:spPr>
          <a:xfrm>
            <a:off x="152400" y="152400"/>
            <a:ext cx="6705600" cy="6553200"/>
          </a:xfrm>
          <a:prstGeom prst="rect">
            <a:avLst/>
          </a:prstGeom>
          <a:noFill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1585765-726B-4971-A1C2-4E43B1481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2DEFB52-6396-4889-B8CD-8858E347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/>
          <a:lstStyle/>
          <a:p>
            <a:r>
              <a:rPr lang="sk-SK" dirty="0" err="1"/>
              <a:t>Oswald</a:t>
            </a:r>
            <a:r>
              <a:rPr lang="sk-SK" dirty="0"/>
              <a:t> </a:t>
            </a:r>
            <a:r>
              <a:rPr lang="sk-SK"/>
              <a:t>Spengler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06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871C1A4-DA6C-4329-B87B-1298D7D43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A1177A2-A71B-4516-B4BD-F16AB4DE9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B678CA2-0D5A-4FE8-AB06-2658F5721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41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0247C74-AE2F-4DD2-926C-16B5E073A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Fašistická architektúra – hľadanie inšpirácií v staroveku</a:t>
            </a:r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F020BE7-398E-4E06-8C2B-0476C1648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Architektúra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9AF590-6EB7-443C-A553-D376C1531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060848"/>
            <a:ext cx="5328592" cy="461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83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0247C74-AE2F-4DD2-926C-16B5E073A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F020BE7-398E-4E06-8C2B-0476C1648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Architektúra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CFE117-E9E3-47E5-ABFA-524738716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84" y="1484784"/>
            <a:ext cx="7601647" cy="53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97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0247C74-AE2F-4DD2-926C-16B5E073A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F020BE7-398E-4E06-8C2B-0476C1648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Architektúra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FE93864-9E47-4F16-BD7E-B425C377C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01" y="1556792"/>
            <a:ext cx="8135888" cy="52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68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2481</Words>
  <Application>Microsoft Office PowerPoint</Application>
  <PresentationFormat>On-screen Show (4:3)</PresentationFormat>
  <Paragraphs>257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Franklin Gothic Medium</vt:lpstr>
      <vt:lpstr>Wingdings</vt:lpstr>
      <vt:lpstr>Wingdings 2</vt:lpstr>
      <vt:lpstr>Grid</vt:lpstr>
      <vt:lpstr>KSCB092   Fašizmus A jeho špecifiká v Európe a Ázii</vt:lpstr>
      <vt:lpstr>Starovek</vt:lpstr>
      <vt:lpstr>STAROVEK</vt:lpstr>
      <vt:lpstr>Starovek</vt:lpstr>
      <vt:lpstr>Starovek</vt:lpstr>
      <vt:lpstr>PowerPoint Presentation</vt:lpstr>
      <vt:lpstr>Architektúra</vt:lpstr>
      <vt:lpstr>Architektúra</vt:lpstr>
      <vt:lpstr>Architektúra</vt:lpstr>
      <vt:lpstr>Architektúra</vt:lpstr>
      <vt:lpstr>Architektúra</vt:lpstr>
      <vt:lpstr>Stredovek &amp; Renesancia</vt:lpstr>
      <vt:lpstr>Novovek</vt:lpstr>
      <vt:lpstr>osvietenstvo</vt:lpstr>
      <vt:lpstr>Osvietenstvo</vt:lpstr>
      <vt:lpstr>osvietenstvo</vt:lpstr>
      <vt:lpstr>osvietenstvo</vt:lpstr>
      <vt:lpstr>D´Annunzio</vt:lpstr>
      <vt:lpstr>D´Annunzio a Fiume 1919 – 1920 </vt:lpstr>
      <vt:lpstr>romantizmus</vt:lpstr>
      <vt:lpstr>Romantizmus</vt:lpstr>
      <vt:lpstr>Nemecký nacionalizmus</vt:lpstr>
      <vt:lpstr>PowerPoint Presentation</vt:lpstr>
      <vt:lpstr>PowerPoint Presentation</vt:lpstr>
      <vt:lpstr>romantizmus</vt:lpstr>
      <vt:lpstr>Fin de siècle </vt:lpstr>
      <vt:lpstr>Charles Darwin (1809 – 1882) a Friedrich Nietzsche (1844 – 1900)</vt:lpstr>
      <vt:lpstr>Charles Darwin</vt:lpstr>
      <vt:lpstr>Friedrich Nietzsche</vt:lpstr>
      <vt:lpstr>Nietzsche a Darwin</vt:lpstr>
      <vt:lpstr>Fin de siècle </vt:lpstr>
      <vt:lpstr>Fin de siècle </vt:lpstr>
      <vt:lpstr>Fin de siècle</vt:lpstr>
      <vt:lpstr>Fin de siècle</vt:lpstr>
      <vt:lpstr>Vplyv Gobineau</vt:lpstr>
      <vt:lpstr>Fin de siècle</vt:lpstr>
      <vt:lpstr>Fin de siècle</vt:lpstr>
      <vt:lpstr>Eugenika</vt:lpstr>
      <vt:lpstr>Eugenika</vt:lpstr>
      <vt:lpstr>Eugenika</vt:lpstr>
      <vt:lpstr>Fin de siècle</vt:lpstr>
      <vt:lpstr>LE BON</vt:lpstr>
      <vt:lpstr>Georges Sorel</vt:lpstr>
      <vt:lpstr>syndikalizmus</vt:lpstr>
      <vt:lpstr>Korporativizmus</vt:lpstr>
      <vt:lpstr>1ww</vt:lpstr>
      <vt:lpstr>1ww</vt:lpstr>
      <vt:lpstr>Prvá svetová vojna</vt:lpstr>
      <vt:lpstr>Brutalizácia</vt:lpstr>
      <vt:lpstr>Brutalizácia</vt:lpstr>
      <vt:lpstr>PowerPoint Presentation</vt:lpstr>
      <vt:lpstr>PowerPoint Presentation</vt:lpstr>
      <vt:lpstr>Dehumanizácia</vt:lpstr>
      <vt:lpstr>PowerPoint Presentation</vt:lpstr>
      <vt:lpstr>Dôsledky 1ww</vt:lpstr>
      <vt:lpstr>Dôsledky 1ww</vt:lpstr>
      <vt:lpstr>Dôsledky 1ww</vt:lpstr>
      <vt:lpstr>Oswald Spengler</vt:lpstr>
      <vt:lpstr>Oswald Spengler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KSCB092   Fašizmus A jeho špecifiká v Európe a Ázii</dc:title>
  <dc:creator>Jakub Drabik</dc:creator>
  <cp:lastModifiedBy>HUSAV</cp:lastModifiedBy>
  <cp:revision>5</cp:revision>
  <dcterms:created xsi:type="dcterms:W3CDTF">2020-04-02T13:31:07Z</dcterms:created>
  <dcterms:modified xsi:type="dcterms:W3CDTF">2022-02-28T18:46:01Z</dcterms:modified>
</cp:coreProperties>
</file>