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386" r:id="rId4"/>
    <p:sldId id="387" r:id="rId5"/>
    <p:sldId id="389" r:id="rId6"/>
    <p:sldId id="390" r:id="rId7"/>
    <p:sldId id="391" r:id="rId8"/>
    <p:sldId id="392" r:id="rId9"/>
    <p:sldId id="393" r:id="rId10"/>
    <p:sldId id="394" r:id="rId11"/>
    <p:sldId id="396" r:id="rId12"/>
    <p:sldId id="397" r:id="rId13"/>
    <p:sldId id="395" r:id="rId14"/>
    <p:sldId id="398" r:id="rId15"/>
    <p:sldId id="404" r:id="rId16"/>
    <p:sldId id="400" r:id="rId17"/>
    <p:sldId id="401" r:id="rId18"/>
    <p:sldId id="402" r:id="rId19"/>
    <p:sldId id="405" r:id="rId20"/>
    <p:sldId id="407" r:id="rId21"/>
    <p:sldId id="399" r:id="rId22"/>
    <p:sldId id="408" r:id="rId23"/>
    <p:sldId id="406" r:id="rId24"/>
    <p:sldId id="409" r:id="rId25"/>
    <p:sldId id="410" r:id="rId26"/>
    <p:sldId id="411" r:id="rId27"/>
    <p:sldId id="412" r:id="rId28"/>
    <p:sldId id="413" r:id="rId29"/>
    <p:sldId id="414" r:id="rId30"/>
    <p:sldId id="415" r:id="rId31"/>
    <p:sldId id="416" r:id="rId32"/>
    <p:sldId id="417" r:id="rId33"/>
    <p:sldId id="418" r:id="rId34"/>
    <p:sldId id="419" r:id="rId35"/>
    <p:sldId id="420" r:id="rId36"/>
    <p:sldId id="421" r:id="rId37"/>
    <p:sldId id="422" r:id="rId38"/>
    <p:sldId id="423" r:id="rId39"/>
    <p:sldId id="264" r:id="rId40"/>
    <p:sldId id="379" r:id="rId41"/>
    <p:sldId id="266" r:id="rId42"/>
    <p:sldId id="343" r:id="rId43"/>
    <p:sldId id="344" r:id="rId44"/>
    <p:sldId id="346" r:id="rId45"/>
    <p:sldId id="347" r:id="rId46"/>
    <p:sldId id="348" r:id="rId47"/>
    <p:sldId id="322" r:id="rId48"/>
    <p:sldId id="323" r:id="rId49"/>
    <p:sldId id="324" r:id="rId50"/>
    <p:sldId id="325" r:id="rId51"/>
    <p:sldId id="326" r:id="rId52"/>
    <p:sldId id="327" r:id="rId53"/>
    <p:sldId id="329" r:id="rId54"/>
    <p:sldId id="330" r:id="rId55"/>
    <p:sldId id="331" r:id="rId56"/>
    <p:sldId id="332" r:id="rId57"/>
    <p:sldId id="333" r:id="rId58"/>
    <p:sldId id="335" r:id="rId59"/>
    <p:sldId id="338" r:id="rId60"/>
    <p:sldId id="339" r:id="rId61"/>
    <p:sldId id="340" r:id="rId62"/>
    <p:sldId id="341" r:id="rId63"/>
    <p:sldId id="342" r:id="rId64"/>
    <p:sldId id="350" r:id="rId65"/>
    <p:sldId id="360" r:id="rId66"/>
    <p:sldId id="358" r:id="rId67"/>
    <p:sldId id="362" r:id="rId68"/>
    <p:sldId id="363" r:id="rId69"/>
    <p:sldId id="364" r:id="rId70"/>
    <p:sldId id="365" r:id="rId71"/>
    <p:sldId id="366" r:id="rId72"/>
    <p:sldId id="367" r:id="rId73"/>
    <p:sldId id="369" r:id="rId74"/>
    <p:sldId id="383" r:id="rId75"/>
    <p:sldId id="370" r:id="rId76"/>
    <p:sldId id="380" r:id="rId77"/>
    <p:sldId id="371" r:id="rId78"/>
    <p:sldId id="372" r:id="rId79"/>
    <p:sldId id="388" r:id="rId80"/>
    <p:sldId id="384" r:id="rId81"/>
    <p:sldId id="375" r:id="rId8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73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DD4A1D5-FC06-47DA-BD42-79280DD88888}" type="datetimeFigureOut">
              <a:rPr lang="en-GB" smtClean="0"/>
              <a:pPr/>
              <a:t>15/02/2022</a:t>
            </a:fld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71A53EF-40EB-42A8-9B81-1A2F4A2F151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15/02/2022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15/02/2022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71A53EF-40EB-42A8-9B81-1A2F4A2F151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15/02/2022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DD4A1D5-FC06-47DA-BD42-79280DD88888}" type="datetimeFigureOut">
              <a:rPr lang="en-GB" smtClean="0"/>
              <a:pPr/>
              <a:t>15/02/2022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71A53EF-40EB-42A8-9B81-1A2F4A2F151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15/02/2022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15/02/2022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15/02/2022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15/02/2022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15/02/2022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71A53EF-40EB-42A8-9B81-1A2F4A2F151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15/02/2022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2DD4A1D5-FC06-47DA-BD42-79280DD88888}" type="datetimeFigureOut">
              <a:rPr lang="en-GB" smtClean="0"/>
              <a:pPr/>
              <a:t>15/02/2022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C71A53EF-40EB-42A8-9B81-1A2F4A2F151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drabik.jakub@gmail.com" TargetMode="External"/><Relationship Id="rId2" Type="http://schemas.openxmlformats.org/officeDocument/2006/relationships/hyperlink" Target="mailto:240284@mail.muni.cz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20272" y="4869160"/>
            <a:ext cx="1981200" cy="1828800"/>
          </a:xfrm>
        </p:spPr>
        <p:txBody>
          <a:bodyPr/>
          <a:lstStyle/>
          <a:p>
            <a:r>
              <a:rPr lang="sk-SK" dirty="0"/>
              <a:t>Jakub Drábik</a:t>
            </a:r>
          </a:p>
          <a:p>
            <a:endParaRPr lang="sk-SK" dirty="0"/>
          </a:p>
          <a:p>
            <a:r>
              <a:rPr lang="sk-SK" dirty="0"/>
              <a:t>Jaro 2022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6324600" cy="3528392"/>
          </a:xfrm>
        </p:spPr>
        <p:txBody>
          <a:bodyPr/>
          <a:lstStyle/>
          <a:p>
            <a:r>
              <a:rPr lang="sk-SK" sz="4800" dirty="0"/>
              <a:t>KSCB092 </a:t>
            </a:r>
            <a:br>
              <a:rPr lang="sk-SK" sz="4800" dirty="0"/>
            </a:br>
            <a:br>
              <a:rPr lang="sk-SK" sz="4800" dirty="0"/>
            </a:br>
            <a:r>
              <a:rPr lang="sk-SK" sz="4800" dirty="0"/>
              <a:t>Fašizmus</a:t>
            </a:r>
            <a:br>
              <a:rPr lang="sk-SK" sz="4800" dirty="0"/>
            </a:br>
            <a:r>
              <a:rPr lang="sk-SK" sz="3200" dirty="0"/>
              <a:t>A jeho špecifiká v Európe a Ázii</a:t>
            </a:r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04664"/>
            <a:ext cx="1016794" cy="1394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060848"/>
            <a:ext cx="1016794" cy="1016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356992"/>
            <a:ext cx="1016794" cy="8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4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504" y="1628800"/>
            <a:ext cx="8928992" cy="5040560"/>
          </a:xfrm>
        </p:spPr>
        <p:txBody>
          <a:bodyPr>
            <a:normAutofit/>
          </a:bodyPr>
          <a:lstStyle/>
          <a:p>
            <a:r>
              <a:rPr lang="sk-SK" sz="2400" dirty="0"/>
              <a:t>Fašizmus pritom definoval na základe troch komponentov: 1. kontrarevolúcia veľkej buržoázie proti červenej revolúcii, 2. revolúcia strednej triedy proti liberálnemu režimu a 3. polovojenská revolúcia proti štátu. </a:t>
            </a:r>
          </a:p>
          <a:p>
            <a:endParaRPr lang="sk-SK" sz="2400" dirty="0"/>
          </a:p>
          <a:p>
            <a:r>
              <a:rPr lang="sk-SK" sz="2400" dirty="0" err="1"/>
              <a:t>Zibordova</a:t>
            </a:r>
            <a:r>
              <a:rPr lang="sk-SK" sz="2400" dirty="0"/>
              <a:t> definícia v podstate udala tón ďalším marxistickým prístupom. Všetky ďalšie marxistické definície fašizmu zdôrazňovali jeho kapitalistickú povahu – či už ho konkrétny teoretici vnímali ako samostatnú kontrarevolúciu alebo reakciu ovládanú buržoáziou </a:t>
            </a:r>
            <a:endParaRPr lang="sk-SK" sz="3200" dirty="0"/>
          </a:p>
          <a:p>
            <a:endParaRPr lang="sk-SK" sz="3200" dirty="0"/>
          </a:p>
          <a:p>
            <a:pPr>
              <a:buNone/>
            </a:pPr>
            <a:endParaRPr lang="sk-SK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Definície fašizmu - marxisti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953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504" y="1628800"/>
            <a:ext cx="8928992" cy="5040560"/>
          </a:xfrm>
        </p:spPr>
        <p:txBody>
          <a:bodyPr>
            <a:normAutofit/>
          </a:bodyPr>
          <a:lstStyle/>
          <a:p>
            <a:r>
              <a:rPr lang="sk-SK" sz="2400" dirty="0"/>
              <a:t>Dve základné teórie marxistických definícií fašizmu:</a:t>
            </a:r>
          </a:p>
          <a:p>
            <a:endParaRPr lang="sk-SK" sz="2400" dirty="0"/>
          </a:p>
          <a:p>
            <a:r>
              <a:rPr lang="sk-SK" sz="2400" dirty="0"/>
              <a:t>1. </a:t>
            </a:r>
            <a:r>
              <a:rPr lang="sk-SK" sz="2400" u="sng" dirty="0"/>
              <a:t>Teória agenta</a:t>
            </a:r>
            <a:r>
              <a:rPr lang="sk-SK" sz="2400" dirty="0"/>
              <a:t> hovorí o tom, že pod fašizmom je nutné rozumieť agenta „veľkého priemyslu,“ „finančného kapitálu,“ „buržoázie“ a „monopolného štátneho kapitalizmu“ </a:t>
            </a:r>
          </a:p>
          <a:p>
            <a:endParaRPr lang="sk-SK" sz="2400" dirty="0"/>
          </a:p>
          <a:p>
            <a:r>
              <a:rPr lang="sk-SK" sz="2400" dirty="0"/>
              <a:t>2. </a:t>
            </a:r>
            <a:r>
              <a:rPr lang="sk-SK" sz="2400" u="sng" dirty="0" err="1"/>
              <a:t>Bonapartizmus</a:t>
            </a:r>
            <a:r>
              <a:rPr lang="sk-SK" sz="2400" dirty="0"/>
              <a:t> </a:t>
            </a:r>
            <a:r>
              <a:rPr lang="en-GB" sz="2400" dirty="0" err="1"/>
              <a:t>interpretuje</a:t>
            </a:r>
            <a:r>
              <a:rPr lang="en-GB" sz="2400" dirty="0"/>
              <a:t> </a:t>
            </a:r>
            <a:r>
              <a:rPr lang="en-GB" sz="2400" dirty="0" err="1"/>
              <a:t>fašizmus</a:t>
            </a:r>
            <a:r>
              <a:rPr lang="en-GB" sz="2400" dirty="0"/>
              <a:t> </a:t>
            </a:r>
            <a:r>
              <a:rPr lang="en-GB" sz="2400" dirty="0" err="1"/>
              <a:t>ako</a:t>
            </a:r>
            <a:r>
              <a:rPr lang="en-GB" sz="2400" dirty="0"/>
              <a:t> </a:t>
            </a:r>
            <a:r>
              <a:rPr lang="en-GB" sz="2400" dirty="0" err="1"/>
              <a:t>produkt</a:t>
            </a:r>
            <a:r>
              <a:rPr lang="en-GB" sz="2400" dirty="0"/>
              <a:t> </a:t>
            </a:r>
            <a:r>
              <a:rPr lang="en-GB" sz="2400" dirty="0" err="1"/>
              <a:t>politickej</a:t>
            </a:r>
            <a:r>
              <a:rPr lang="en-GB" sz="2400" dirty="0"/>
              <a:t> a </a:t>
            </a:r>
            <a:r>
              <a:rPr lang="en-GB" sz="2400" dirty="0" err="1"/>
              <a:t>sociálnej</a:t>
            </a:r>
            <a:r>
              <a:rPr lang="en-GB" sz="2400" dirty="0"/>
              <a:t> </a:t>
            </a:r>
            <a:r>
              <a:rPr lang="en-GB" sz="2400" dirty="0" err="1"/>
              <a:t>krízy</a:t>
            </a:r>
            <a:r>
              <a:rPr lang="en-GB" sz="2400" dirty="0"/>
              <a:t>, v </a:t>
            </a:r>
            <a:r>
              <a:rPr lang="en-GB" sz="2400" dirty="0" err="1"/>
              <a:t>ktorej</a:t>
            </a:r>
            <a:r>
              <a:rPr lang="en-GB" sz="2400" dirty="0"/>
              <a:t> </a:t>
            </a:r>
            <a:r>
              <a:rPr lang="en-GB" sz="2400" dirty="0" err="1"/>
              <a:t>tradičné</a:t>
            </a:r>
            <a:r>
              <a:rPr lang="en-GB" sz="2400" dirty="0"/>
              <a:t> </a:t>
            </a:r>
            <a:r>
              <a:rPr lang="en-GB" sz="2400" dirty="0" err="1"/>
              <a:t>formy</a:t>
            </a:r>
            <a:r>
              <a:rPr lang="en-GB" sz="2400" dirty="0"/>
              <a:t> </a:t>
            </a:r>
            <a:r>
              <a:rPr lang="en-GB" sz="2400" dirty="0" err="1"/>
              <a:t>triednej</a:t>
            </a:r>
            <a:r>
              <a:rPr lang="en-GB" sz="2400" dirty="0"/>
              <a:t> </a:t>
            </a:r>
            <a:r>
              <a:rPr lang="en-GB" sz="2400" dirty="0" err="1"/>
              <a:t>nadvlády</a:t>
            </a:r>
            <a:r>
              <a:rPr lang="en-GB" sz="2400" dirty="0"/>
              <a:t> </a:t>
            </a:r>
            <a:r>
              <a:rPr lang="en-GB" sz="2400" dirty="0" err="1"/>
              <a:t>naďalej</a:t>
            </a:r>
            <a:r>
              <a:rPr lang="en-GB" sz="2400" dirty="0"/>
              <a:t> </a:t>
            </a:r>
            <a:r>
              <a:rPr lang="en-GB" sz="2400" dirty="0" err="1"/>
              <a:t>neboli</a:t>
            </a:r>
            <a:r>
              <a:rPr lang="en-GB" sz="2400" dirty="0"/>
              <a:t> </a:t>
            </a:r>
            <a:r>
              <a:rPr lang="en-GB" sz="2400" dirty="0" err="1"/>
              <a:t>efektívne</a:t>
            </a:r>
            <a:r>
              <a:rPr lang="en-GB" sz="2400" dirty="0"/>
              <a:t> a v </a:t>
            </a:r>
            <a:r>
              <a:rPr lang="en-GB" sz="2400" dirty="0" err="1"/>
              <a:t>ktorej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konkurenčné</a:t>
            </a:r>
            <a:r>
              <a:rPr lang="en-GB" sz="2400" dirty="0"/>
              <a:t> </a:t>
            </a:r>
            <a:r>
              <a:rPr lang="en-GB" sz="2400" dirty="0" err="1"/>
              <a:t>sily</a:t>
            </a:r>
            <a:r>
              <a:rPr lang="en-GB" sz="2400" dirty="0"/>
              <a:t> </a:t>
            </a:r>
            <a:r>
              <a:rPr lang="en-GB" sz="2400" dirty="0" err="1"/>
              <a:t>navzájom</a:t>
            </a:r>
            <a:r>
              <a:rPr lang="en-GB" sz="2400" dirty="0"/>
              <a:t> </a:t>
            </a:r>
            <a:r>
              <a:rPr lang="en-GB" sz="2400" dirty="0" err="1"/>
              <a:t>vyradili</a:t>
            </a:r>
            <a:r>
              <a:rPr lang="en-GB" sz="2400" dirty="0"/>
              <a:t>, </a:t>
            </a:r>
            <a:r>
              <a:rPr lang="en-GB" sz="2400" dirty="0" err="1"/>
              <a:t>čím</a:t>
            </a:r>
            <a:r>
              <a:rPr lang="en-GB" sz="2400" dirty="0"/>
              <a:t> </a:t>
            </a:r>
            <a:r>
              <a:rPr lang="en-GB" sz="2400" dirty="0" err="1"/>
              <a:t>umožnili</a:t>
            </a:r>
            <a:r>
              <a:rPr lang="en-GB" sz="2400" dirty="0"/>
              <a:t> </a:t>
            </a:r>
            <a:r>
              <a:rPr lang="en-GB" sz="2400" dirty="0" err="1"/>
              <a:t>uvoľnenie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novej</a:t>
            </a:r>
            <a:r>
              <a:rPr lang="en-GB" sz="2400" dirty="0"/>
              <a:t> </a:t>
            </a:r>
            <a:r>
              <a:rPr lang="en-GB" sz="2400" dirty="0" err="1"/>
              <a:t>formy</a:t>
            </a:r>
            <a:r>
              <a:rPr lang="en-GB" sz="2400" dirty="0"/>
              <a:t> </a:t>
            </a:r>
            <a:r>
              <a:rPr lang="en-GB" sz="2400" dirty="0" err="1"/>
              <a:t>diktatúry</a:t>
            </a:r>
            <a:endParaRPr lang="sk-SK" sz="2400" dirty="0"/>
          </a:p>
          <a:p>
            <a:pPr>
              <a:buNone/>
            </a:pPr>
            <a:endParaRPr lang="sk-SK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Marxistické interpretácie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218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71800" y="1772816"/>
            <a:ext cx="6264696" cy="4896544"/>
          </a:xfrm>
        </p:spPr>
        <p:txBody>
          <a:bodyPr>
            <a:normAutofit/>
          </a:bodyPr>
          <a:lstStyle/>
          <a:p>
            <a:r>
              <a:rPr lang="sk-SK" sz="3200" dirty="0"/>
              <a:t>Marxistická definícia fašizmu: „</a:t>
            </a:r>
            <a:r>
              <a:rPr lang="sk-SK" sz="3200" i="1" dirty="0"/>
              <a:t>najviac otvorene teroristická diktatúra najreakčnejších, najšovinistickejších a najimperialistickejších elementov finančného kapitálu</a:t>
            </a:r>
            <a:r>
              <a:rPr lang="sk-SK" sz="3200" dirty="0"/>
              <a:t>.“ </a:t>
            </a:r>
          </a:p>
          <a:p>
            <a:r>
              <a:rPr lang="sk-SK" sz="3200" dirty="0"/>
              <a:t>Zjazd Kominterny, 1935 </a:t>
            </a:r>
          </a:p>
          <a:p>
            <a:r>
              <a:rPr lang="sk-SK" sz="3200" dirty="0" err="1"/>
              <a:t>Georgi</a:t>
            </a:r>
            <a:r>
              <a:rPr lang="sk-SK" sz="3200" dirty="0"/>
              <a:t> </a:t>
            </a:r>
            <a:r>
              <a:rPr lang="sk-SK" sz="3200" dirty="0" err="1"/>
              <a:t>Michajlovič</a:t>
            </a:r>
            <a:r>
              <a:rPr lang="sk-SK" sz="3200" dirty="0"/>
              <a:t> Dimitrov </a:t>
            </a:r>
          </a:p>
          <a:p>
            <a:endParaRPr lang="sk-SK" sz="3200" dirty="0"/>
          </a:p>
          <a:p>
            <a:endParaRPr lang="sk-SK" sz="3200" dirty="0"/>
          </a:p>
          <a:p>
            <a:endParaRPr lang="sk-SK" sz="3200" dirty="0"/>
          </a:p>
          <a:p>
            <a:pPr>
              <a:buNone/>
            </a:pPr>
            <a:endParaRPr lang="sk-SK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Marxistické interpretácie</a:t>
            </a:r>
            <a:endParaRPr lang="en-GB" dirty="0"/>
          </a:p>
        </p:txBody>
      </p:sp>
      <p:pic>
        <p:nvPicPr>
          <p:cNvPr id="4" name="Picture 3" descr="Georgi_Dimitro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276872"/>
            <a:ext cx="2520280" cy="325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7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19872" y="1628800"/>
            <a:ext cx="5616624" cy="5040560"/>
          </a:xfrm>
        </p:spPr>
        <p:txBody>
          <a:bodyPr>
            <a:normAutofit fontScale="92500" lnSpcReduction="20000"/>
          </a:bodyPr>
          <a:lstStyle/>
          <a:p>
            <a:r>
              <a:rPr lang="sk-SK" sz="2800" dirty="0"/>
              <a:t>V podobnom duchu ďalší marxisti (</a:t>
            </a:r>
            <a:r>
              <a:rPr lang="sk-SK" sz="2800" dirty="0" err="1"/>
              <a:t>Walter</a:t>
            </a:r>
            <a:r>
              <a:rPr lang="sk-SK" sz="2800" dirty="0"/>
              <a:t> </a:t>
            </a:r>
            <a:r>
              <a:rPr lang="sk-SK" sz="2800" dirty="0" err="1"/>
              <a:t>Benjamin</a:t>
            </a:r>
            <a:r>
              <a:rPr lang="sk-SK" sz="2800" dirty="0"/>
              <a:t>, Lev </a:t>
            </a:r>
            <a:r>
              <a:rPr lang="sk-SK" sz="2800" dirty="0" err="1"/>
              <a:t>Trocký</a:t>
            </a:r>
            <a:r>
              <a:rPr lang="sk-SK" sz="2800" dirty="0"/>
              <a:t>, </a:t>
            </a:r>
            <a:r>
              <a:rPr lang="sk-SK" sz="2800" dirty="0" err="1"/>
              <a:t>György</a:t>
            </a:r>
            <a:r>
              <a:rPr lang="sk-SK" sz="2800" dirty="0"/>
              <a:t> </a:t>
            </a:r>
            <a:r>
              <a:rPr lang="sk-SK" sz="2800" dirty="0" err="1"/>
              <a:t>Lukács</a:t>
            </a:r>
            <a:r>
              <a:rPr lang="sk-SK" sz="2800" dirty="0"/>
              <a:t> alebo neskôr </a:t>
            </a:r>
            <a:r>
              <a:rPr lang="sk-SK" sz="2800" dirty="0" err="1"/>
              <a:t>Nicos</a:t>
            </a:r>
            <a:r>
              <a:rPr lang="sk-SK" sz="2800" dirty="0"/>
              <a:t> </a:t>
            </a:r>
            <a:r>
              <a:rPr lang="sk-SK" sz="2800" dirty="0" err="1"/>
              <a:t>Poulantzas</a:t>
            </a:r>
            <a:r>
              <a:rPr lang="sk-SK" sz="2800" dirty="0"/>
              <a:t>, či </a:t>
            </a:r>
            <a:r>
              <a:rPr lang="sk-SK" sz="2800" dirty="0" err="1"/>
              <a:t>György</a:t>
            </a:r>
            <a:r>
              <a:rPr lang="sk-SK" sz="2800" dirty="0"/>
              <a:t> Vajda a ďalší)</a:t>
            </a:r>
          </a:p>
          <a:p>
            <a:endParaRPr lang="sk-SK" sz="2800" dirty="0"/>
          </a:p>
          <a:p>
            <a:r>
              <a:rPr lang="sk-SK" sz="2800" dirty="0"/>
              <a:t>Nemecký filozof, sociológ a zakladateľ známej tzv. frankfurtskej školy Max </a:t>
            </a:r>
            <a:r>
              <a:rPr lang="sk-SK" sz="2800" dirty="0" err="1"/>
              <a:t>Horkheimer</a:t>
            </a:r>
            <a:r>
              <a:rPr lang="sk-SK" sz="2800" dirty="0"/>
              <a:t> v roku 1939 povedal, že: „kto nie je pripravený hovoriť o kapitalizme, by mal ostať ticho i o fašizme“</a:t>
            </a:r>
          </a:p>
          <a:p>
            <a:endParaRPr lang="sk-SK" sz="2400" dirty="0"/>
          </a:p>
          <a:p>
            <a:endParaRPr lang="sk-SK" sz="3200" dirty="0"/>
          </a:p>
          <a:p>
            <a:pPr>
              <a:buNone/>
            </a:pPr>
            <a:endParaRPr lang="sk-SK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Definície fašizmu - marxisti</a:t>
            </a:r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9A1CD95-8961-4DDF-9D80-5F0024EB9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08" y="1632227"/>
            <a:ext cx="3300564" cy="503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7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9756" y="1700808"/>
            <a:ext cx="5534373" cy="4937760"/>
          </a:xfrm>
        </p:spPr>
        <p:txBody>
          <a:bodyPr>
            <a:normAutofit lnSpcReduction="10000"/>
          </a:bodyPr>
          <a:lstStyle/>
          <a:p>
            <a:r>
              <a:rPr lang="sk-SK" sz="3200" dirty="0"/>
              <a:t>Dodnes: „</a:t>
            </a:r>
            <a:r>
              <a:rPr lang="sk-SK" sz="3200" i="1" dirty="0"/>
              <a:t>F</a:t>
            </a:r>
            <a:r>
              <a:rPr lang="en-GB" sz="3200" i="1" dirty="0" err="1"/>
              <a:t>ašizmus</a:t>
            </a:r>
            <a:r>
              <a:rPr lang="en-GB" sz="3200" i="1" dirty="0"/>
              <a:t> by </a:t>
            </a:r>
            <a:r>
              <a:rPr lang="en-GB" sz="3200" i="1" dirty="0" err="1"/>
              <a:t>sa</a:t>
            </a:r>
            <a:r>
              <a:rPr lang="en-GB" sz="3200" i="1" dirty="0"/>
              <a:t> </a:t>
            </a:r>
            <a:r>
              <a:rPr lang="en-GB" sz="3200" i="1" dirty="0" err="1"/>
              <a:t>nemal</a:t>
            </a:r>
            <a:r>
              <a:rPr lang="en-GB" sz="3200" i="1" dirty="0"/>
              <a:t> </a:t>
            </a:r>
            <a:r>
              <a:rPr lang="en-GB" sz="3200" i="1" dirty="0" err="1"/>
              <a:t>chápať</a:t>
            </a:r>
            <a:r>
              <a:rPr lang="sk-SK" sz="3200" i="1" dirty="0"/>
              <a:t> </a:t>
            </a:r>
            <a:r>
              <a:rPr lang="en-GB" sz="3200" i="1" dirty="0" err="1"/>
              <a:t>primárne</a:t>
            </a:r>
            <a:r>
              <a:rPr lang="en-GB" sz="3200" i="1" dirty="0"/>
              <a:t> </a:t>
            </a:r>
            <a:r>
              <a:rPr lang="en-GB" sz="3200" i="1" dirty="0" err="1"/>
              <a:t>ako</a:t>
            </a:r>
            <a:r>
              <a:rPr lang="en-GB" sz="3200" i="1" dirty="0"/>
              <a:t> </a:t>
            </a:r>
            <a:r>
              <a:rPr lang="en-GB" sz="3200" i="1" dirty="0" err="1"/>
              <a:t>ideológia</a:t>
            </a:r>
            <a:r>
              <a:rPr lang="en-GB" sz="3200" i="1" dirty="0"/>
              <a:t>, ale </a:t>
            </a:r>
            <a:r>
              <a:rPr lang="en-GB" sz="3200" i="1" dirty="0" err="1"/>
              <a:t>ako</a:t>
            </a:r>
            <a:r>
              <a:rPr lang="en-GB" sz="3200" i="1" dirty="0"/>
              <a:t> </a:t>
            </a:r>
            <a:r>
              <a:rPr lang="en-GB" sz="3200" i="1" dirty="0" err="1"/>
              <a:t>špeci</a:t>
            </a:r>
            <a:r>
              <a:rPr lang="sk-SK" sz="3200" i="1" dirty="0"/>
              <a:t>fi</a:t>
            </a:r>
            <a:r>
              <a:rPr lang="en-GB" sz="3200" i="1" dirty="0" err="1"/>
              <a:t>cká</a:t>
            </a:r>
            <a:r>
              <a:rPr lang="en-GB" sz="3200" i="1" dirty="0"/>
              <a:t> forma </a:t>
            </a:r>
            <a:r>
              <a:rPr lang="en-GB" sz="3200" i="1" dirty="0" err="1"/>
              <a:t>reakčného</a:t>
            </a:r>
            <a:r>
              <a:rPr lang="en-GB" sz="3200" i="1" dirty="0"/>
              <a:t> </a:t>
            </a:r>
            <a:r>
              <a:rPr lang="en-GB" sz="3200" i="1" dirty="0" err="1"/>
              <a:t>masového</a:t>
            </a:r>
            <a:r>
              <a:rPr lang="en-GB" sz="3200" i="1" dirty="0"/>
              <a:t> </a:t>
            </a:r>
            <a:r>
              <a:rPr lang="en-GB" sz="3200" i="1" dirty="0" err="1"/>
              <a:t>hnutia</a:t>
            </a:r>
            <a:r>
              <a:rPr lang="en-GB" sz="3200" i="1" dirty="0"/>
              <a:t>“</a:t>
            </a:r>
            <a:r>
              <a:rPr lang="sk-SK" sz="3200" dirty="0"/>
              <a:t> Dave Renton (1999)</a:t>
            </a:r>
          </a:p>
          <a:p>
            <a:endParaRPr lang="sk-SK" sz="3200" dirty="0"/>
          </a:p>
          <a:p>
            <a:r>
              <a:rPr lang="sk-SK" sz="3200" dirty="0"/>
              <a:t>Ďalší: </a:t>
            </a:r>
            <a:r>
              <a:rPr lang="en-GB" sz="3200" dirty="0"/>
              <a:t>Mark </a:t>
            </a:r>
            <a:r>
              <a:rPr lang="en-GB" sz="3200" dirty="0" err="1"/>
              <a:t>Neocleous</a:t>
            </a:r>
            <a:r>
              <a:rPr lang="sk-SK" sz="3200" dirty="0"/>
              <a:t>, Daniel </a:t>
            </a:r>
            <a:r>
              <a:rPr lang="sk-SK" sz="3200" dirty="0" err="1"/>
              <a:t>Woodley</a:t>
            </a:r>
            <a:r>
              <a:rPr lang="sk-SK" sz="3200" dirty="0"/>
              <a:t> 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Marxisti dodnes</a:t>
            </a:r>
            <a:endParaRPr lang="en-GB" dirty="0"/>
          </a:p>
        </p:txBody>
      </p:sp>
      <p:pic>
        <p:nvPicPr>
          <p:cNvPr id="4" name="Picture 3" descr="Dave Renton - Fascis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1700808"/>
            <a:ext cx="3086100" cy="4937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F16F6FC-40E4-4CD8-8E2D-C49289B92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738" y="1700808"/>
            <a:ext cx="4615286" cy="4968552"/>
          </a:xfrm>
        </p:spPr>
        <p:txBody>
          <a:bodyPr/>
          <a:lstStyle/>
          <a:p>
            <a:r>
              <a:rPr lang="en-GB" sz="2400" b="0" i="0" dirty="0">
                <a:solidFill>
                  <a:srgbClr val="555555"/>
                </a:solidFill>
                <a:effectLst/>
                <a:latin typeface="+mj-lt"/>
              </a:rPr>
              <a:t>European Journal of Political Theory</a:t>
            </a:r>
            <a:r>
              <a:rPr lang="sk-SK" sz="2400" b="0" i="0" dirty="0">
                <a:solidFill>
                  <a:srgbClr val="555555"/>
                </a:solidFill>
                <a:effectLst/>
                <a:latin typeface="+mj-lt"/>
              </a:rPr>
              <a:t>, </a:t>
            </a:r>
            <a:r>
              <a:rPr lang="en-GB" sz="2400" b="0" i="0" dirty="0">
                <a:solidFill>
                  <a:srgbClr val="555555"/>
                </a:solidFill>
                <a:effectLst/>
                <a:latin typeface="+mj-lt"/>
              </a:rPr>
              <a:t>Volume 11 Issue 4, October 2012</a:t>
            </a:r>
            <a:r>
              <a:rPr lang="sk-SK" sz="2400" b="0" i="0" dirty="0">
                <a:solidFill>
                  <a:srgbClr val="555555"/>
                </a:solidFill>
                <a:effectLst/>
                <a:latin typeface="+mj-lt"/>
              </a:rPr>
              <a:t> </a:t>
            </a:r>
          </a:p>
          <a:p>
            <a:endParaRPr lang="sk-SK" sz="2400" dirty="0">
              <a:solidFill>
                <a:srgbClr val="555555"/>
              </a:solidFill>
              <a:latin typeface="+mj-lt"/>
            </a:endParaRPr>
          </a:p>
          <a:p>
            <a:r>
              <a:rPr lang="sk-SK" sz="2400" b="0" i="0" dirty="0" err="1">
                <a:solidFill>
                  <a:srgbClr val="555555"/>
                </a:solidFill>
                <a:effectLst/>
                <a:latin typeface="+mj-lt"/>
              </a:rPr>
              <a:t>Guest</a:t>
            </a:r>
            <a:r>
              <a:rPr lang="sk-SK" sz="2400" b="0" i="0" dirty="0">
                <a:solidFill>
                  <a:srgbClr val="555555"/>
                </a:solidFill>
                <a:effectLst/>
                <a:latin typeface="+mj-lt"/>
              </a:rPr>
              <a:t> </a:t>
            </a:r>
            <a:r>
              <a:rPr lang="sk-SK" sz="2400" b="0" i="0" dirty="0" err="1">
                <a:solidFill>
                  <a:srgbClr val="555555"/>
                </a:solidFill>
                <a:effectLst/>
                <a:latin typeface="+mj-lt"/>
              </a:rPr>
              <a:t>Editors</a:t>
            </a:r>
            <a:r>
              <a:rPr lang="sk-SK" sz="2400" b="0" i="0" dirty="0">
                <a:solidFill>
                  <a:srgbClr val="555555"/>
                </a:solidFill>
                <a:effectLst/>
                <a:latin typeface="+mj-lt"/>
              </a:rPr>
              <a:t> </a:t>
            </a:r>
            <a:r>
              <a:rPr lang="sk-SK" sz="2400" b="0" i="0" dirty="0" err="1">
                <a:solidFill>
                  <a:srgbClr val="555555"/>
                </a:solidFill>
                <a:effectLst/>
                <a:latin typeface="+mj-lt"/>
              </a:rPr>
              <a:t>Roger</a:t>
            </a:r>
            <a:r>
              <a:rPr lang="sk-SK" sz="2400" b="0" i="0" dirty="0">
                <a:solidFill>
                  <a:srgbClr val="555555"/>
                </a:solidFill>
                <a:effectLst/>
                <a:latin typeface="+mj-lt"/>
              </a:rPr>
              <a:t> </a:t>
            </a:r>
            <a:r>
              <a:rPr lang="sk-SK" sz="2400" b="0" i="0" dirty="0" err="1">
                <a:solidFill>
                  <a:srgbClr val="555555"/>
                </a:solidFill>
                <a:effectLst/>
                <a:latin typeface="+mj-lt"/>
              </a:rPr>
              <a:t>Griffin</a:t>
            </a:r>
            <a:r>
              <a:rPr lang="sk-SK" sz="2400" b="0" i="0" dirty="0">
                <a:solidFill>
                  <a:srgbClr val="555555"/>
                </a:solidFill>
                <a:effectLst/>
                <a:latin typeface="+mj-lt"/>
              </a:rPr>
              <a:t>, David D. </a:t>
            </a:r>
            <a:r>
              <a:rPr lang="sk-SK" sz="2400" b="0" i="0" dirty="0" err="1">
                <a:solidFill>
                  <a:srgbClr val="555555"/>
                </a:solidFill>
                <a:effectLst/>
                <a:latin typeface="+mj-lt"/>
              </a:rPr>
              <a:t>Roberts</a:t>
            </a:r>
            <a:endParaRPr lang="sk-SK" sz="2400" b="0" i="0" dirty="0">
              <a:solidFill>
                <a:srgbClr val="555555"/>
              </a:solidFill>
              <a:effectLst/>
              <a:latin typeface="+mj-lt"/>
            </a:endParaRPr>
          </a:p>
          <a:p>
            <a:endParaRPr lang="sk-SK" sz="2400" dirty="0">
              <a:solidFill>
                <a:srgbClr val="555555"/>
              </a:solidFill>
              <a:latin typeface="+mj-lt"/>
            </a:endParaRPr>
          </a:p>
          <a:p>
            <a:r>
              <a:rPr lang="en-GB" sz="2400" b="0" i="0" dirty="0">
                <a:solidFill>
                  <a:srgbClr val="555555"/>
                </a:solidFill>
                <a:effectLst/>
                <a:latin typeface="+mj-lt"/>
              </a:rPr>
              <a:t>‘The Fascist Revolution’: Utopia or Façade? Reconciling Marxist and non-Marxist Approaches</a:t>
            </a:r>
          </a:p>
          <a:p>
            <a:endParaRPr lang="en-GB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36A471C-4874-4266-A76D-6803AA1F2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special</a:t>
            </a:r>
            <a:r>
              <a:rPr lang="sk-SK" dirty="0"/>
              <a:t> </a:t>
            </a:r>
            <a:r>
              <a:rPr lang="sk-SK" dirty="0" err="1"/>
              <a:t>issue</a:t>
            </a:r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5B3BBB1-1D8D-406A-8D37-92BEED5CC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1484784"/>
            <a:ext cx="4039222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1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628800"/>
            <a:ext cx="5340040" cy="5040560"/>
          </a:xfrm>
        </p:spPr>
        <p:txBody>
          <a:bodyPr>
            <a:normAutofit fontScale="92500" lnSpcReduction="20000"/>
          </a:bodyPr>
          <a:lstStyle/>
          <a:p>
            <a:r>
              <a:rPr lang="sk-SK" sz="3200" dirty="0"/>
              <a:t>40. roky: interpretácie fašizmu ako produktu </a:t>
            </a:r>
            <a:r>
              <a:rPr lang="sk-SK" sz="3200" dirty="0" err="1"/>
              <a:t>autoritárnych</a:t>
            </a:r>
            <a:r>
              <a:rPr lang="sk-SK" sz="3200" dirty="0"/>
              <a:t> a patologických </a:t>
            </a:r>
            <a:r>
              <a:rPr lang="sk-SK" sz="3200" dirty="0" err="1"/>
              <a:t>socio</a:t>
            </a:r>
            <a:r>
              <a:rPr lang="sk-SK" sz="3200" dirty="0"/>
              <a:t>-kultúrnych vzorcov buržoáznej spoločnosti</a:t>
            </a:r>
          </a:p>
          <a:p>
            <a:endParaRPr lang="sk-SK" sz="3200" dirty="0"/>
          </a:p>
          <a:p>
            <a:r>
              <a:rPr lang="sk-SK" sz="3200" dirty="0"/>
              <a:t>„Produkt sexuálnej represie buržoáznej spoločnosti kombinovaný s kompenzačnými a agresivnými impulzmi.“ Wilhelm Reich (1943)</a:t>
            </a:r>
          </a:p>
          <a:p>
            <a:endParaRPr lang="sk-SK" sz="3200" dirty="0"/>
          </a:p>
          <a:p>
            <a:endParaRPr lang="sk-SK" sz="3200" dirty="0"/>
          </a:p>
          <a:p>
            <a:endParaRPr lang="sk-SK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Definície fašizmu</a:t>
            </a:r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6E5597B-E97C-4DE6-9699-68502CC12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552" y="1731254"/>
            <a:ext cx="3416656" cy="473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0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1" y="1628800"/>
            <a:ext cx="6531839" cy="5040560"/>
          </a:xfrm>
        </p:spPr>
        <p:txBody>
          <a:bodyPr>
            <a:normAutofit fontScale="92500"/>
          </a:bodyPr>
          <a:lstStyle/>
          <a:p>
            <a:r>
              <a:rPr lang="sk-SK" sz="3200" dirty="0" err="1"/>
              <a:t>Erich</a:t>
            </a:r>
            <a:r>
              <a:rPr lang="sk-SK" sz="3200" dirty="0"/>
              <a:t> </a:t>
            </a:r>
            <a:r>
              <a:rPr lang="sk-SK" sz="3200" dirty="0" err="1"/>
              <a:t>Fromm</a:t>
            </a:r>
            <a:r>
              <a:rPr lang="sk-SK" sz="3200" dirty="0"/>
              <a:t>, </a:t>
            </a:r>
            <a:r>
              <a:rPr lang="sk-SK" sz="3200" i="1" dirty="0" err="1"/>
              <a:t>Escape</a:t>
            </a:r>
            <a:r>
              <a:rPr lang="sk-SK" sz="3200" i="1" dirty="0"/>
              <a:t> </a:t>
            </a:r>
            <a:r>
              <a:rPr lang="sk-SK" sz="3200" i="1" dirty="0" err="1"/>
              <a:t>from</a:t>
            </a:r>
            <a:r>
              <a:rPr lang="sk-SK" sz="3200" i="1" dirty="0"/>
              <a:t> </a:t>
            </a:r>
            <a:r>
              <a:rPr lang="sk-SK" sz="3200" i="1" dirty="0" err="1"/>
              <a:t>Freedom</a:t>
            </a:r>
            <a:r>
              <a:rPr lang="sk-SK" sz="3200" i="1" dirty="0"/>
              <a:t> </a:t>
            </a:r>
            <a:r>
              <a:rPr lang="sk-SK" sz="3200" dirty="0"/>
              <a:t>(1941) - fašizmus ako produkt "chátrajúcej" európskej strednej triedy, ktorej rodinná štruktúra produkovala charaktery </a:t>
            </a:r>
            <a:r>
              <a:rPr lang="sk-SK" sz="3200" dirty="0" err="1"/>
              <a:t>sadomasochistickej</a:t>
            </a:r>
            <a:r>
              <a:rPr lang="sk-SK" sz="3200" dirty="0"/>
              <a:t> orientácie a autoritatívne osobnosti</a:t>
            </a:r>
          </a:p>
          <a:p>
            <a:endParaRPr lang="sk-SK" sz="3200" dirty="0"/>
          </a:p>
          <a:p>
            <a:r>
              <a:rPr lang="sk-SK" sz="3200" dirty="0"/>
              <a:t>Dôraz kládol na pocity izolácie, impotencie, </a:t>
            </a:r>
            <a:r>
              <a:rPr lang="sk-SK" sz="3200" dirty="0" err="1"/>
              <a:t>anómie</a:t>
            </a:r>
            <a:r>
              <a:rPr lang="sk-SK" sz="3200" dirty="0"/>
              <a:t> a frustrácie</a:t>
            </a:r>
          </a:p>
          <a:p>
            <a:endParaRPr lang="sk-SK" sz="3200" dirty="0"/>
          </a:p>
          <a:p>
            <a:endParaRPr lang="sk-SK" sz="3200" dirty="0"/>
          </a:p>
          <a:p>
            <a:endParaRPr lang="sk-SK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Definície fašizmu</a:t>
            </a:r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46BDFEE-3018-4C4B-B755-C67525EEE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350" y="2348880"/>
            <a:ext cx="2235075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55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73556AEA-44D6-4A9F-AAFD-FC17EAB40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9001000" cy="5040560"/>
          </a:xfrm>
        </p:spPr>
        <p:txBody>
          <a:bodyPr>
            <a:normAutofit fontScale="92500"/>
          </a:bodyPr>
          <a:lstStyle/>
          <a:p>
            <a:r>
              <a:rPr lang="sk-SK" sz="2400" dirty="0"/>
              <a:t>Z týchto teórií tzv. Frankfurtská škola (</a:t>
            </a:r>
            <a:r>
              <a:rPr lang="sk-SK" sz="2400" i="1" dirty="0" err="1"/>
              <a:t>Frankfurter</a:t>
            </a:r>
            <a:r>
              <a:rPr lang="sk-SK" sz="2400" i="1" dirty="0"/>
              <a:t> </a:t>
            </a:r>
            <a:r>
              <a:rPr lang="sk-SK" sz="2400" i="1" dirty="0" err="1"/>
              <a:t>Schule</a:t>
            </a:r>
            <a:r>
              <a:rPr lang="sk-SK" sz="2400" dirty="0"/>
              <a:t>)</a:t>
            </a:r>
          </a:p>
          <a:p>
            <a:endParaRPr lang="sk-SK" sz="2400" dirty="0"/>
          </a:p>
          <a:p>
            <a:r>
              <a:rPr lang="en-GB" sz="2400" dirty="0" err="1"/>
              <a:t>smer</a:t>
            </a:r>
            <a:r>
              <a:rPr lang="en-GB" sz="2400" dirty="0"/>
              <a:t> </a:t>
            </a:r>
            <a:r>
              <a:rPr lang="en-GB" sz="2400" dirty="0" err="1"/>
              <a:t>nemeckej</a:t>
            </a:r>
            <a:r>
              <a:rPr lang="en-GB" sz="2400" dirty="0"/>
              <a:t> </a:t>
            </a:r>
            <a:r>
              <a:rPr lang="en-GB" sz="2400" dirty="0" err="1"/>
              <a:t>filozofie</a:t>
            </a:r>
            <a:r>
              <a:rPr lang="en-GB" sz="2400" dirty="0"/>
              <a:t> a </a:t>
            </a:r>
            <a:r>
              <a:rPr lang="en-GB" sz="2400" dirty="0" err="1"/>
              <a:t>sociológie</a:t>
            </a:r>
            <a:r>
              <a:rPr lang="en-GB" sz="2400" dirty="0"/>
              <a:t>, v 30.-40. </a:t>
            </a:r>
            <a:r>
              <a:rPr lang="en-GB" sz="2400" dirty="0" err="1"/>
              <a:t>vo</a:t>
            </a:r>
            <a:r>
              <a:rPr lang="en-GB" sz="2400" dirty="0"/>
              <a:t> </a:t>
            </a:r>
            <a:r>
              <a:rPr lang="en-GB" sz="2400" dirty="0" err="1"/>
              <a:t>Frankfurte</a:t>
            </a:r>
            <a:r>
              <a:rPr lang="en-GB" sz="2400" dirty="0"/>
              <a:t> </a:t>
            </a:r>
            <a:r>
              <a:rPr lang="en-GB" sz="2400" dirty="0" err="1"/>
              <a:t>nad</a:t>
            </a:r>
            <a:r>
              <a:rPr lang="en-GB" sz="2400" dirty="0"/>
              <a:t> </a:t>
            </a:r>
            <a:r>
              <a:rPr lang="en-GB" sz="2400" dirty="0" err="1"/>
              <a:t>Mohanom</a:t>
            </a:r>
            <a:r>
              <a:rPr lang="en-GB" sz="2400" dirty="0"/>
              <a:t> pod </a:t>
            </a:r>
            <a:r>
              <a:rPr lang="en-GB" sz="2400" dirty="0" err="1"/>
              <a:t>vedením</a:t>
            </a:r>
            <a:r>
              <a:rPr lang="en-GB" sz="2400" dirty="0"/>
              <a:t> </a:t>
            </a:r>
            <a:r>
              <a:rPr lang="en-GB" sz="2400" dirty="0" err="1"/>
              <a:t>Maxa</a:t>
            </a:r>
            <a:r>
              <a:rPr lang="en-GB" sz="2400" dirty="0"/>
              <a:t> </a:t>
            </a:r>
            <a:r>
              <a:rPr lang="en-GB" sz="2400" dirty="0" err="1"/>
              <a:t>Horkheimera</a:t>
            </a:r>
            <a:r>
              <a:rPr lang="en-GB" sz="2400" dirty="0"/>
              <a:t>. 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 err="1"/>
              <a:t>kriti</a:t>
            </a:r>
            <a:r>
              <a:rPr lang="en-GB" sz="2400" dirty="0" err="1"/>
              <a:t>cká</a:t>
            </a:r>
            <a:r>
              <a:rPr lang="en-GB" sz="2400" dirty="0"/>
              <a:t> </a:t>
            </a:r>
            <a:r>
              <a:rPr lang="en-GB" sz="2400" dirty="0" err="1"/>
              <a:t>teória</a:t>
            </a:r>
            <a:r>
              <a:rPr lang="en-GB" sz="2400" dirty="0"/>
              <a:t> </a:t>
            </a:r>
            <a:r>
              <a:rPr lang="en-GB" sz="2400" dirty="0" err="1"/>
              <a:t>spoločnosti</a:t>
            </a:r>
            <a:r>
              <a:rPr lang="en-GB" sz="2400" dirty="0"/>
              <a:t> </a:t>
            </a:r>
            <a:r>
              <a:rPr lang="en-GB" sz="2400" dirty="0" err="1"/>
              <a:t>vyrastajúca</a:t>
            </a:r>
            <a:r>
              <a:rPr lang="en-GB" sz="2400" dirty="0"/>
              <a:t> </a:t>
            </a:r>
            <a:r>
              <a:rPr lang="en-GB" sz="2400" dirty="0" err="1"/>
              <a:t>najmä</a:t>
            </a:r>
            <a:r>
              <a:rPr lang="en-GB" sz="2400" dirty="0"/>
              <a:t> z </a:t>
            </a:r>
            <a:r>
              <a:rPr lang="en-GB" sz="2400" dirty="0" err="1"/>
              <a:t>marxizmu</a:t>
            </a:r>
            <a:r>
              <a:rPr lang="en-GB" sz="2400" dirty="0"/>
              <a:t>, </a:t>
            </a:r>
            <a:r>
              <a:rPr lang="en-GB" sz="2400" dirty="0" err="1"/>
              <a:t>existencializmu</a:t>
            </a:r>
            <a:r>
              <a:rPr lang="en-GB" sz="2400" dirty="0"/>
              <a:t> a </a:t>
            </a:r>
            <a:r>
              <a:rPr lang="en-GB" sz="2400" dirty="0" err="1"/>
              <a:t>psychoanalýzy</a:t>
            </a:r>
            <a:r>
              <a:rPr lang="en-GB" sz="2400" dirty="0"/>
              <a:t>. </a:t>
            </a:r>
            <a:r>
              <a:rPr lang="sk-SK" sz="2400" dirty="0"/>
              <a:t>Na základe toho analyzovali i fašizmus a neskôr v 60. rokoch totalitné režimy všeobecne, vrátane sovietskeho</a:t>
            </a:r>
          </a:p>
          <a:p>
            <a:endParaRPr lang="sk-SK" sz="2400" dirty="0"/>
          </a:p>
          <a:p>
            <a:r>
              <a:rPr lang="en-GB" sz="2400" dirty="0"/>
              <a:t>Max Horkheimer</a:t>
            </a:r>
            <a:r>
              <a:rPr lang="sk-SK" sz="2400" dirty="0"/>
              <a:t>, </a:t>
            </a:r>
            <a:r>
              <a:rPr lang="en-GB" sz="2400" dirty="0"/>
              <a:t>Herbert Marcuse</a:t>
            </a:r>
            <a:r>
              <a:rPr lang="sk-SK" sz="2400" dirty="0"/>
              <a:t>, </a:t>
            </a:r>
            <a:r>
              <a:rPr lang="en-GB" sz="2400" dirty="0"/>
              <a:t>Erich Fromm</a:t>
            </a:r>
            <a:r>
              <a:rPr lang="sk-SK" sz="2400" dirty="0"/>
              <a:t>, </a:t>
            </a:r>
            <a:r>
              <a:rPr lang="en-GB" sz="2400" dirty="0"/>
              <a:t>Theodor W. Adorn</a:t>
            </a:r>
            <a:r>
              <a:rPr lang="sk-SK" sz="2400" dirty="0"/>
              <a:t>o, </a:t>
            </a:r>
            <a:r>
              <a:rPr lang="en-GB" sz="2400" dirty="0"/>
              <a:t>Jürgen Habermas</a:t>
            </a:r>
            <a:r>
              <a:rPr lang="sk-SK" sz="2400" dirty="0"/>
              <a:t>, </a:t>
            </a:r>
            <a:r>
              <a:rPr lang="en-GB" sz="2400" dirty="0"/>
              <a:t>Alfred Schmidt</a:t>
            </a:r>
            <a:r>
              <a:rPr lang="sk-SK" sz="2400" dirty="0"/>
              <a:t>, </a:t>
            </a:r>
            <a:r>
              <a:rPr lang="en-GB" sz="2400" dirty="0"/>
              <a:t>Oskar </a:t>
            </a:r>
            <a:r>
              <a:rPr lang="en-GB" sz="2400" dirty="0" err="1"/>
              <a:t>Negt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CD102D5-B43E-4259-9F65-DCCBF9F54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Frankfurtská škola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388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73556AEA-44D6-4A9F-AAFD-FC17EAB40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5688632" cy="5040560"/>
          </a:xfrm>
        </p:spPr>
        <p:txBody>
          <a:bodyPr>
            <a:normAutofit/>
          </a:bodyPr>
          <a:lstStyle/>
          <a:p>
            <a:r>
              <a:rPr lang="sk-SK" sz="2400" dirty="0"/>
              <a:t>Neskôr rozvinuli vo Frankfurtskej škole (najmä </a:t>
            </a:r>
            <a:r>
              <a:rPr lang="sk-SK" sz="2400" dirty="0" err="1"/>
              <a:t>Theodor</a:t>
            </a:r>
            <a:r>
              <a:rPr lang="sk-SK" sz="2400" dirty="0"/>
              <a:t> </a:t>
            </a:r>
            <a:r>
              <a:rPr lang="sk-SK" sz="2400" dirty="0" err="1"/>
              <a:t>Adorno</a:t>
            </a:r>
            <a:r>
              <a:rPr lang="sk-SK" sz="2400" dirty="0"/>
              <a:t>) koncept "autoritárskej osobnosti" - sociálno-vedecký koncept v 50. rokoch</a:t>
            </a:r>
          </a:p>
          <a:p>
            <a:endParaRPr lang="sk-SK" sz="2400" dirty="0"/>
          </a:p>
          <a:p>
            <a:r>
              <a:rPr lang="sk-SK" sz="2400" dirty="0" err="1"/>
              <a:t>Adorno</a:t>
            </a:r>
            <a:r>
              <a:rPr lang="sk-SK" sz="2400" dirty="0"/>
              <a:t> sa pýtal, či existujú nejaké osobnostné dispozície, ktoré súvisia s náklonnosťou k fašistickej ideológii</a:t>
            </a:r>
          </a:p>
          <a:p>
            <a:pPr marL="45720" indent="0">
              <a:buNone/>
            </a:pPr>
            <a:r>
              <a:rPr lang="sk-SK" sz="2400" dirty="0"/>
              <a:t> </a:t>
            </a:r>
          </a:p>
          <a:p>
            <a:r>
              <a:rPr lang="sk-SK" sz="2400" dirty="0"/>
              <a:t> škála fašizmu alebo F-škála 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CD102D5-B43E-4259-9F65-DCCBF9F54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Frankfurtská škola</a:t>
            </a:r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DDA173D-F0A7-461A-B7EA-A35460F1E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1714010"/>
            <a:ext cx="3240052" cy="487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950289"/>
          </a:xfrm>
        </p:spPr>
        <p:txBody>
          <a:bodyPr>
            <a:noAutofit/>
          </a:bodyPr>
          <a:lstStyle/>
          <a:p>
            <a:r>
              <a:rPr lang="sk-SK" sz="3200" dirty="0"/>
              <a:t>Mgr. Jakub </a:t>
            </a:r>
            <a:r>
              <a:rPr lang="sk-SK" sz="3200" dirty="0" err="1"/>
              <a:t>Drábik</a:t>
            </a:r>
            <a:r>
              <a:rPr lang="sk-SK" sz="3200" dirty="0"/>
              <a:t>, </a:t>
            </a:r>
            <a:r>
              <a:rPr lang="sk-SK" sz="3200" dirty="0" err="1"/>
              <a:t>Ph.D</a:t>
            </a:r>
            <a:r>
              <a:rPr lang="sk-SK" sz="3200" dirty="0"/>
              <a:t>.</a:t>
            </a:r>
          </a:p>
          <a:p>
            <a:endParaRPr lang="sk-SK" sz="3200" dirty="0"/>
          </a:p>
          <a:p>
            <a:r>
              <a:rPr lang="sk-SK" sz="3200" dirty="0">
                <a:hlinkClick r:id="rId2"/>
              </a:rPr>
              <a:t>240284@mail.muni.cz</a:t>
            </a:r>
            <a:endParaRPr lang="sk-SK" sz="3200" dirty="0"/>
          </a:p>
          <a:p>
            <a:r>
              <a:rPr lang="sk-SK" sz="3200" dirty="0">
                <a:hlinkClick r:id="rId3"/>
              </a:rPr>
              <a:t>drabik.jakub@gmail.com</a:t>
            </a:r>
            <a:r>
              <a:rPr lang="sk-SK" sz="3200" dirty="0"/>
              <a:t> </a:t>
            </a:r>
          </a:p>
          <a:p>
            <a:endParaRPr lang="sk-SK" sz="3200" dirty="0"/>
          </a:p>
          <a:p>
            <a:r>
              <a:rPr lang="cs-CZ" sz="3200" dirty="0" err="1"/>
              <a:t>Utorok</a:t>
            </a:r>
            <a:r>
              <a:rPr lang="sk-SK" sz="3200" dirty="0"/>
              <a:t>, 14:00 – 17:40</a:t>
            </a:r>
          </a:p>
          <a:p>
            <a:endParaRPr lang="sk-SK" sz="3200" dirty="0"/>
          </a:p>
          <a:p>
            <a:r>
              <a:rPr lang="sk-SK" sz="3200" dirty="0"/>
              <a:t>(15.2.,1.3.,15.3.,29.3., 12.4,26.4.,10.5.)</a:t>
            </a:r>
          </a:p>
          <a:p>
            <a:endParaRPr lang="sk-SK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Tonight´s</a:t>
            </a:r>
            <a:r>
              <a:rPr lang="sk-SK" dirty="0"/>
              <a:t> Agenda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407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04607BE-754E-4085-ADAC-DEE0B7D70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939" y="1632992"/>
            <a:ext cx="4065019" cy="5088233"/>
          </a:xfrm>
        </p:spPr>
        <p:txBody>
          <a:bodyPr>
            <a:normAutofit/>
          </a:bodyPr>
          <a:lstStyle/>
          <a:p>
            <a:r>
              <a:rPr lang="sk-SK" sz="2800" dirty="0" err="1"/>
              <a:t>Hannah</a:t>
            </a:r>
            <a:r>
              <a:rPr lang="sk-SK" sz="2800" dirty="0"/>
              <a:t> </a:t>
            </a:r>
            <a:r>
              <a:rPr lang="sk-SK" sz="2800" dirty="0" err="1"/>
              <a:t>Arendtová</a:t>
            </a:r>
            <a:r>
              <a:rPr lang="sk-SK" sz="2800" dirty="0"/>
              <a:t> v </a:t>
            </a:r>
            <a:r>
              <a:rPr lang="sk-SK" sz="2800" i="1" dirty="0"/>
              <a:t>Pôvode totalitarizmu </a:t>
            </a:r>
            <a:r>
              <a:rPr lang="sk-SK" sz="2800" dirty="0"/>
              <a:t>(1951) tvrdí, že nacistický a komunistický režim vytvorili úplne novú formu vlády, že nešlo len o „vylepšenú“ verziu starých tyranií</a:t>
            </a:r>
          </a:p>
          <a:p>
            <a:endParaRPr lang="sk-SK" sz="20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D7F2C79-14C7-422E-BF51-9B5C511F6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Totalitarizmus</a:t>
            </a:r>
            <a:endParaRPr lang="en-GB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4DC068A-FE29-4E49-8154-ADD695916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59" y="1613603"/>
            <a:ext cx="4768305" cy="508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3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04607BE-754E-4085-ADAC-DEE0B7D70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939" y="1632992"/>
            <a:ext cx="5505181" cy="5088233"/>
          </a:xfrm>
        </p:spPr>
        <p:txBody>
          <a:bodyPr>
            <a:normAutofit lnSpcReduction="10000"/>
          </a:bodyPr>
          <a:lstStyle/>
          <a:p>
            <a:r>
              <a:rPr lang="sk-SK" sz="2400" dirty="0"/>
              <a:t>Masový apel totalitných režimov videla najmä v ich ideológii, ktoré dokázali dať ľuďom utešujúcu a jednoduchú odpoveď na nevyriešené otázky minulosti, prítomnosti a budúcnosti (nacizmus – rasové teórie, marxizmus-leninizmus triedny boj)</a:t>
            </a:r>
          </a:p>
          <a:p>
            <a:endParaRPr lang="sk-SK" sz="2400" dirty="0"/>
          </a:p>
          <a:p>
            <a:r>
              <a:rPr lang="sk-SK" sz="2400" dirty="0"/>
              <a:t>Akonáhle to ľudia akceptujú – všetky činy štátu sa dajú odôvodniť a ospravedlniť „prirodzenými zákonmi“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D7F2C79-14C7-422E-BF51-9B5C511F6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Totalitarizmus</a:t>
            </a:r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EF885CE-A65A-43B6-A82C-0AEC5734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838" y="1556792"/>
            <a:ext cx="3395034" cy="516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2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4" y="1628800"/>
            <a:ext cx="4897232" cy="5112568"/>
          </a:xfrm>
        </p:spPr>
        <p:txBody>
          <a:bodyPr>
            <a:normAutofit fontScale="92500"/>
          </a:bodyPr>
          <a:lstStyle/>
          <a:p>
            <a:r>
              <a:rPr lang="sk-SK" sz="3200" dirty="0"/>
              <a:t>Teória totalitarizmu: fašizmus ako súčasť väčšieho fenoménu totalitarizmu, spolu s komunizmom </a:t>
            </a:r>
          </a:p>
          <a:p>
            <a:endParaRPr lang="sk-SK" sz="3200" dirty="0"/>
          </a:p>
          <a:p>
            <a:r>
              <a:rPr lang="sk-SK" sz="3200" dirty="0" err="1"/>
              <a:t>Carl</a:t>
            </a:r>
            <a:r>
              <a:rPr lang="sk-SK" sz="3200" dirty="0"/>
              <a:t> Joachim Friedrich a </a:t>
            </a:r>
            <a:r>
              <a:rPr lang="sk-SK" sz="3200" dirty="0" err="1"/>
              <a:t>Zbigniew</a:t>
            </a:r>
            <a:r>
              <a:rPr lang="sk-SK" sz="3200" dirty="0"/>
              <a:t> K. </a:t>
            </a:r>
            <a:r>
              <a:rPr lang="sk-SK" sz="3200" dirty="0" err="1"/>
              <a:t>Brzezinski</a:t>
            </a:r>
            <a:r>
              <a:rPr lang="sk-SK" sz="3200" dirty="0"/>
              <a:t>: </a:t>
            </a:r>
            <a:r>
              <a:rPr lang="sk-SK" sz="3200" i="1" dirty="0" err="1"/>
              <a:t>Totalitarian</a:t>
            </a:r>
            <a:r>
              <a:rPr lang="sk-SK" sz="3200" i="1" dirty="0"/>
              <a:t> </a:t>
            </a:r>
            <a:r>
              <a:rPr lang="sk-SK" sz="3200" i="1" dirty="0" err="1"/>
              <a:t>dictatorship</a:t>
            </a:r>
            <a:r>
              <a:rPr lang="sk-SK" sz="3200" i="1" dirty="0"/>
              <a:t> and </a:t>
            </a:r>
            <a:r>
              <a:rPr lang="sk-SK" sz="3200" i="1" dirty="0" err="1"/>
              <a:t>autocracy</a:t>
            </a:r>
            <a:r>
              <a:rPr lang="sk-SK" sz="3200" dirty="0"/>
              <a:t> (1956)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TOTALITARIZMUS</a:t>
            </a:r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CA7030B-ECB4-4F48-9785-240DA3680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745" y="1628800"/>
            <a:ext cx="3885045" cy="51125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628800"/>
            <a:ext cx="8784975" cy="5040560"/>
          </a:xfrm>
        </p:spPr>
        <p:txBody>
          <a:bodyPr>
            <a:normAutofit fontScale="85000" lnSpcReduction="20000"/>
          </a:bodyPr>
          <a:lstStyle/>
          <a:p>
            <a:r>
              <a:rPr lang="sk-SK" sz="3200" dirty="0"/>
              <a:t>6 charakteristických definičných vlastností podľa </a:t>
            </a:r>
            <a:r>
              <a:rPr lang="sk-SK" sz="3200" dirty="0" err="1"/>
              <a:t>Brzezinskeho</a:t>
            </a:r>
            <a:r>
              <a:rPr lang="sk-SK" sz="3200" dirty="0"/>
              <a:t> a Friedricha: </a:t>
            </a:r>
          </a:p>
          <a:p>
            <a:endParaRPr lang="sk-SK" sz="3200" dirty="0"/>
          </a:p>
          <a:p>
            <a:r>
              <a:rPr lang="sk-SK" sz="3200" dirty="0"/>
              <a:t>1. Prepracovaná ideológia</a:t>
            </a:r>
          </a:p>
          <a:p>
            <a:r>
              <a:rPr lang="sk-SK" sz="3200" dirty="0"/>
              <a:t>2. Jedna masová strana, zvyčajne vedená diktátorom </a:t>
            </a:r>
          </a:p>
          <a:p>
            <a:r>
              <a:rPr lang="sk-SK" sz="3200" dirty="0"/>
              <a:t>3. Systém teroru, v ktorom bolo používané násilie a tajná polícia </a:t>
            </a:r>
          </a:p>
          <a:p>
            <a:r>
              <a:rPr lang="sk-SK" sz="3200" dirty="0"/>
              <a:t>4. Monopol na zbrane </a:t>
            </a:r>
          </a:p>
          <a:p>
            <a:r>
              <a:rPr lang="sk-SK" sz="3200" dirty="0"/>
              <a:t>5. Monopol na komunikačné prostriedky </a:t>
            </a:r>
          </a:p>
          <a:p>
            <a:r>
              <a:rPr lang="sk-SK" sz="3200" dirty="0"/>
              <a:t>6. Centrálne riadená a štátom plánovaná ekonomika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TOTALITARIZMUS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065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628800"/>
            <a:ext cx="8784975" cy="5040560"/>
          </a:xfrm>
        </p:spPr>
        <p:txBody>
          <a:bodyPr>
            <a:normAutofit lnSpcReduction="10000"/>
          </a:bodyPr>
          <a:lstStyle/>
          <a:p>
            <a:r>
              <a:rPr lang="sk-SK" sz="3200" dirty="0"/>
              <a:t>Spolitizované, dnes viac-menej odmietané, aj keď fašizmus sa skutočne za totalitný považuje – pojem „totalitný“ však má dnes inú „náplň“ a analyticko-heuristickú hodnotu ako v 50. a 60. rokoch</a:t>
            </a:r>
          </a:p>
          <a:p>
            <a:endParaRPr lang="sk-SK" sz="3200" dirty="0"/>
          </a:p>
          <a:p>
            <a:r>
              <a:rPr lang="sk-SK" sz="3200" dirty="0"/>
              <a:t>Marxistické teórie &amp; teória totalitarizmu nepovažujú fašizmus za samostatný fenomén (samostatnú politologickú kategóriu), ale za súčasť väčšieho celku</a:t>
            </a:r>
          </a:p>
          <a:p>
            <a:endParaRPr lang="sk-SK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TOTAlitarizmus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628800"/>
            <a:ext cx="8784975" cy="5040560"/>
          </a:xfrm>
        </p:spPr>
        <p:txBody>
          <a:bodyPr>
            <a:normAutofit/>
          </a:bodyPr>
          <a:lstStyle/>
          <a:p>
            <a:r>
              <a:rPr lang="sk-SK" sz="3200" dirty="0"/>
              <a:t>60. roky – nový záujem o štúdium fašizmu</a:t>
            </a:r>
          </a:p>
          <a:p>
            <a:endParaRPr lang="sk-SK" sz="3200" dirty="0"/>
          </a:p>
          <a:p>
            <a:r>
              <a:rPr lang="sk-SK" sz="3200" dirty="0"/>
              <a:t>Priekopnícke práce </a:t>
            </a:r>
            <a:r>
              <a:rPr lang="sk-SK" sz="3200" dirty="0" err="1"/>
              <a:t>Ernsta</a:t>
            </a:r>
            <a:r>
              <a:rPr lang="sk-SK" sz="3200" dirty="0"/>
              <a:t> </a:t>
            </a:r>
            <a:r>
              <a:rPr lang="sk-SK" sz="3200" dirty="0" err="1"/>
              <a:t>Nolteho</a:t>
            </a:r>
            <a:r>
              <a:rPr lang="sk-SK" sz="3200" dirty="0"/>
              <a:t> (vplyv najmä v Európe) a Eugena Webera (</a:t>
            </a:r>
            <a:r>
              <a:rPr lang="sk-SK" sz="3200" dirty="0" err="1"/>
              <a:t>vyplv</a:t>
            </a:r>
            <a:r>
              <a:rPr lang="sk-SK" sz="3200" dirty="0"/>
              <a:t> najmä v USA)</a:t>
            </a:r>
          </a:p>
          <a:p>
            <a:endParaRPr lang="sk-SK" sz="3200" dirty="0"/>
          </a:p>
          <a:p>
            <a:r>
              <a:rPr lang="sk-SK" sz="3200" dirty="0"/>
              <a:t>Ďalšie teórie: „Extrémizmus centra“ Martin Lipset (1960)</a:t>
            </a:r>
            <a:endParaRPr lang="en-GB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1960s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488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49078" y="1651371"/>
            <a:ext cx="5515410" cy="5229200"/>
          </a:xfrm>
        </p:spPr>
        <p:txBody>
          <a:bodyPr>
            <a:normAutofit fontScale="85000" lnSpcReduction="20000"/>
          </a:bodyPr>
          <a:lstStyle/>
          <a:p>
            <a:r>
              <a:rPr lang="sk-SK" sz="3200" dirty="0"/>
              <a:t>„antimarxizmus, ktorý sa snaží svojho súpera zničiť vytvorením radikálne protichodnej, za to však čiastočne i spriaznenej ideológie a to použitím blízkych, identických a predsa charakteristicky uspôsobených metód. To všetko však vždy v rámci národného presadenia sa a národného sebaurčenia, ktoré nie je možné zničiť.“ </a:t>
            </a:r>
            <a:r>
              <a:rPr lang="sk-SK" sz="3200" dirty="0" err="1"/>
              <a:t>Ernst</a:t>
            </a:r>
            <a:r>
              <a:rPr lang="sk-SK" sz="3200" dirty="0"/>
              <a:t> Nolte (1963)</a:t>
            </a:r>
          </a:p>
          <a:p>
            <a:endParaRPr lang="sk-SK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Ernst Nolte</a:t>
            </a:r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E5AED0C-1CF9-4C43-A9D1-79BCA6FD3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621452"/>
            <a:ext cx="3341573" cy="504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68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504" y="1719071"/>
            <a:ext cx="4680520" cy="4783082"/>
          </a:xfrm>
        </p:spPr>
        <p:txBody>
          <a:bodyPr>
            <a:normAutofit lnSpcReduction="10000"/>
          </a:bodyPr>
          <a:lstStyle/>
          <a:p>
            <a:r>
              <a:rPr lang="sk-SK" sz="3200" dirty="0"/>
              <a:t>6 definičných znakov fašizmu:</a:t>
            </a:r>
          </a:p>
          <a:p>
            <a:pPr marL="45720" indent="0">
              <a:buNone/>
            </a:pPr>
            <a:r>
              <a:rPr lang="sk-SK" sz="3200" dirty="0"/>
              <a:t> </a:t>
            </a:r>
          </a:p>
          <a:p>
            <a:r>
              <a:rPr lang="sk-SK" sz="3200" dirty="0"/>
              <a:t>Antikomunizmus</a:t>
            </a:r>
          </a:p>
          <a:p>
            <a:r>
              <a:rPr lang="sk-SK" sz="3200" dirty="0" err="1"/>
              <a:t>Antiliberalizmus</a:t>
            </a:r>
            <a:endParaRPr lang="sk-SK" sz="3200" dirty="0"/>
          </a:p>
          <a:p>
            <a:r>
              <a:rPr lang="sk-SK" sz="3200" dirty="0" err="1"/>
              <a:t>Antikonzervativizmus</a:t>
            </a:r>
            <a:endParaRPr lang="sk-SK" sz="3200" dirty="0"/>
          </a:p>
          <a:p>
            <a:r>
              <a:rPr lang="sk-SK" sz="3200" dirty="0" err="1"/>
              <a:t>Paramilitarizmus</a:t>
            </a:r>
            <a:endParaRPr lang="sk-SK" sz="3200" dirty="0"/>
          </a:p>
          <a:p>
            <a:r>
              <a:rPr lang="sk-SK" sz="3200" dirty="0"/>
              <a:t>Nárok na totalitu</a:t>
            </a:r>
          </a:p>
          <a:p>
            <a:r>
              <a:rPr lang="sk-SK" sz="3200" dirty="0"/>
              <a:t>Vodcovský princíp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ERNST NOLTE</a:t>
            </a:r>
            <a:endParaRPr lang="en-GB" dirty="0"/>
          </a:p>
        </p:txBody>
      </p:sp>
      <p:pic>
        <p:nvPicPr>
          <p:cNvPr id="4" name="Picture 3" descr="nol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73050" y="1628800"/>
            <a:ext cx="2051379" cy="303604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EAA3A4D-A6E7-4494-A9AF-CAB310420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301" y="3726743"/>
            <a:ext cx="2181650" cy="3036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48530" y="1714079"/>
            <a:ext cx="4815958" cy="5010695"/>
          </a:xfrm>
        </p:spPr>
        <p:txBody>
          <a:bodyPr>
            <a:normAutofit fontScale="92500" lnSpcReduction="10000"/>
          </a:bodyPr>
          <a:lstStyle/>
          <a:p>
            <a:r>
              <a:rPr lang="sk-SK" sz="3600" dirty="0" err="1"/>
              <a:t>Nolte</a:t>
            </a:r>
            <a:r>
              <a:rPr lang="sk-SK" sz="3600" dirty="0"/>
              <a:t> dôležitý, lebo:</a:t>
            </a:r>
          </a:p>
          <a:p>
            <a:r>
              <a:rPr lang="sk-SK" sz="3600" dirty="0"/>
              <a:t>fašizmus samostatná politologická kategória</a:t>
            </a:r>
          </a:p>
          <a:p>
            <a:r>
              <a:rPr lang="sk-SK" sz="3600" dirty="0"/>
              <a:t>potreba „všeobecného fašizmu“ (</a:t>
            </a:r>
            <a:r>
              <a:rPr lang="sk-SK" sz="3600" i="1" dirty="0"/>
              <a:t>generic </a:t>
            </a:r>
            <a:r>
              <a:rPr lang="sk-SK" sz="3600" i="1" dirty="0" err="1"/>
              <a:t>fascism</a:t>
            </a:r>
            <a:r>
              <a:rPr lang="sk-SK" sz="3600" dirty="0"/>
              <a:t>)</a:t>
            </a:r>
          </a:p>
          <a:p>
            <a:r>
              <a:rPr lang="sk-SK" sz="3600" dirty="0"/>
              <a:t>odmietnutie </a:t>
            </a:r>
            <a:r>
              <a:rPr lang="sk-SK" sz="3600" dirty="0" err="1"/>
              <a:t>Sonderweg</a:t>
            </a:r>
            <a:r>
              <a:rPr lang="sk-SK" sz="3600" dirty="0"/>
              <a:t>-u </a:t>
            </a:r>
          </a:p>
          <a:p>
            <a:endParaRPr lang="sk-SK" sz="3600" dirty="0"/>
          </a:p>
          <a:p>
            <a:endParaRPr lang="sk-SK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ERNST NOLTE</a:t>
            </a:r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99A32D0-C919-44F5-A0F2-EAFD5716E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28800"/>
            <a:ext cx="3969018" cy="501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0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10A3DAD3-389B-493E-93E4-BB864BDB5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692" y="1659140"/>
            <a:ext cx="5495580" cy="5010219"/>
          </a:xfrm>
        </p:spPr>
        <p:txBody>
          <a:bodyPr>
            <a:normAutofit/>
          </a:bodyPr>
          <a:lstStyle/>
          <a:p>
            <a:r>
              <a:rPr lang="en-GB" sz="2400" dirty="0"/>
              <a:t>Eugen</a:t>
            </a:r>
            <a:r>
              <a:rPr lang="sk-SK" sz="2400" dirty="0"/>
              <a:t> </a:t>
            </a:r>
            <a:r>
              <a:rPr lang="en-GB" sz="2400" dirty="0"/>
              <a:t>Weber</a:t>
            </a:r>
            <a:r>
              <a:rPr lang="sk-SK" sz="2400" dirty="0"/>
              <a:t>, </a:t>
            </a:r>
            <a:r>
              <a:rPr lang="en-GB" sz="2400" i="1" dirty="0"/>
              <a:t>Varieties of Fascism</a:t>
            </a:r>
            <a:r>
              <a:rPr lang="sk-SK" sz="2400" i="1" dirty="0"/>
              <a:t> </a:t>
            </a:r>
            <a:r>
              <a:rPr lang="sk-SK" sz="2400" dirty="0"/>
              <a:t>(1964)</a:t>
            </a:r>
          </a:p>
          <a:p>
            <a:endParaRPr lang="sk-SK" sz="2400" dirty="0"/>
          </a:p>
          <a:p>
            <a:r>
              <a:rPr lang="en-GB" sz="2400" dirty="0" err="1"/>
              <a:t>Rovnako</a:t>
            </a:r>
            <a:r>
              <a:rPr lang="en-GB" sz="2400" dirty="0"/>
              <a:t> </a:t>
            </a:r>
            <a:r>
              <a:rPr lang="en-GB" sz="2400" dirty="0" err="1"/>
              <a:t>ako</a:t>
            </a:r>
            <a:r>
              <a:rPr lang="en-GB" sz="2400" dirty="0"/>
              <a:t> Nolte </a:t>
            </a:r>
            <a:r>
              <a:rPr lang="en-GB" sz="2400" dirty="0" err="1"/>
              <a:t>i</a:t>
            </a:r>
            <a:r>
              <a:rPr lang="en-GB" sz="2400" dirty="0"/>
              <a:t> Weber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snažil</a:t>
            </a:r>
            <a:r>
              <a:rPr lang="sk-SK" sz="2400" dirty="0"/>
              <a:t> </a:t>
            </a:r>
            <a:r>
              <a:rPr lang="en-GB" sz="2400" dirty="0" err="1"/>
              <a:t>zachádzať</a:t>
            </a:r>
            <a:r>
              <a:rPr lang="en-GB" sz="2400" dirty="0"/>
              <a:t> s </a:t>
            </a:r>
            <a:r>
              <a:rPr lang="en-GB" sz="2400" dirty="0" err="1"/>
              <a:t>fašizmom</a:t>
            </a:r>
            <a:r>
              <a:rPr lang="en-GB" sz="2400" dirty="0"/>
              <a:t> </a:t>
            </a:r>
            <a:r>
              <a:rPr lang="en-GB" sz="2400" dirty="0" err="1"/>
              <a:t>ako</a:t>
            </a:r>
            <a:r>
              <a:rPr lang="en-GB" sz="2400" dirty="0"/>
              <a:t> so </a:t>
            </a:r>
            <a:r>
              <a:rPr lang="en-GB" sz="2400" dirty="0" err="1"/>
              <a:t>všeobecnou</a:t>
            </a:r>
            <a:r>
              <a:rPr lang="en-GB" sz="2400" dirty="0"/>
              <a:t> </a:t>
            </a:r>
            <a:r>
              <a:rPr lang="en-GB" sz="2400" dirty="0" err="1"/>
              <a:t>kategóriou</a:t>
            </a:r>
            <a:r>
              <a:rPr lang="en-GB" sz="2400" dirty="0"/>
              <a:t> (</a:t>
            </a:r>
            <a:r>
              <a:rPr lang="sk-SK" sz="2400" dirty="0"/>
              <a:t>vše</a:t>
            </a:r>
            <a:r>
              <a:rPr lang="en-GB" sz="2400" dirty="0" err="1"/>
              <a:t>obecný</a:t>
            </a:r>
            <a:r>
              <a:rPr lang="en-GB" sz="2400" dirty="0"/>
              <a:t> </a:t>
            </a:r>
            <a:r>
              <a:rPr lang="en-GB" sz="2400" dirty="0" err="1"/>
              <a:t>fašizmus</a:t>
            </a:r>
            <a:r>
              <a:rPr lang="en-GB" sz="2400" dirty="0"/>
              <a:t>)</a:t>
            </a:r>
            <a:endParaRPr lang="sk-SK" sz="2400" dirty="0"/>
          </a:p>
          <a:p>
            <a:endParaRPr lang="en-GB" sz="2400" dirty="0"/>
          </a:p>
          <a:p>
            <a:r>
              <a:rPr lang="en-GB" sz="2400" dirty="0" err="1"/>
              <a:t>revolučnosť</a:t>
            </a:r>
            <a:r>
              <a:rPr lang="en-GB" sz="2400" dirty="0"/>
              <a:t> </a:t>
            </a:r>
            <a:r>
              <a:rPr lang="en-GB" sz="2400" dirty="0" err="1"/>
              <a:t>fašizmu</a:t>
            </a:r>
            <a:r>
              <a:rPr lang="en-GB" sz="2400" dirty="0"/>
              <a:t> </a:t>
            </a:r>
          </a:p>
          <a:p>
            <a:endParaRPr lang="sk-SK" sz="2400" dirty="0"/>
          </a:p>
          <a:p>
            <a:r>
              <a:rPr lang="en-GB" sz="2400" dirty="0" err="1"/>
              <a:t>dôraz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ideológiu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2DA68AB-D1F8-4396-A2F5-9EDE384BF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Eugen </a:t>
            </a:r>
            <a:r>
              <a:rPr lang="sk-SK" dirty="0" err="1"/>
              <a:t>WeBer</a:t>
            </a:r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B9BE85A-73F8-452E-9770-61D132EBC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1627710"/>
            <a:ext cx="3456384" cy="506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4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1" y="1628800"/>
            <a:ext cx="8537372" cy="5040559"/>
          </a:xfrm>
        </p:spPr>
        <p:txBody>
          <a:bodyPr>
            <a:noAutofit/>
          </a:bodyPr>
          <a:lstStyle/>
          <a:p>
            <a:r>
              <a:rPr lang="sk-SK" sz="3200" dirty="0"/>
              <a:t>15.2. úvodná hodina + definícia</a:t>
            </a:r>
          </a:p>
          <a:p>
            <a:r>
              <a:rPr lang="sk-SK" sz="3200" dirty="0"/>
              <a:t>1.3. aspekty fašizmu, jazyk fašizmu, korene fašizmu</a:t>
            </a:r>
          </a:p>
          <a:p>
            <a:r>
              <a:rPr lang="sk-SK" sz="3200" dirty="0"/>
              <a:t>15.3. Taliansky fašizmus</a:t>
            </a:r>
          </a:p>
          <a:p>
            <a:r>
              <a:rPr lang="sk-SK" sz="3200" dirty="0"/>
              <a:t>29.3. Nemecký fašizmus</a:t>
            </a:r>
          </a:p>
          <a:p>
            <a:r>
              <a:rPr lang="sk-SK" sz="3200" dirty="0"/>
              <a:t>12.4. Fašizmus v Európe</a:t>
            </a:r>
          </a:p>
          <a:p>
            <a:r>
              <a:rPr lang="sk-SK" sz="3200" dirty="0"/>
              <a:t>26.4. Fašizmus v Ázii</a:t>
            </a:r>
          </a:p>
          <a:p>
            <a:r>
              <a:rPr lang="sk-SK" sz="3200" dirty="0"/>
              <a:t>10.5. Fašizmus po roku 1945</a:t>
            </a:r>
          </a:p>
          <a:p>
            <a:endParaRPr lang="sk-SK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Program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159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719070"/>
            <a:ext cx="5040560" cy="4878281"/>
          </a:xfrm>
        </p:spPr>
        <p:txBody>
          <a:bodyPr>
            <a:normAutofit fontScale="92500"/>
          </a:bodyPr>
          <a:lstStyle/>
          <a:p>
            <a:r>
              <a:rPr lang="sk-SK" sz="2400" dirty="0"/>
              <a:t>Významný historik, v roku </a:t>
            </a:r>
            <a:r>
              <a:rPr lang="en-GB" sz="2400" dirty="0"/>
              <a:t>1966</a:t>
            </a:r>
            <a:r>
              <a:rPr lang="sk-SK" sz="2400" dirty="0"/>
              <a:t> spolu s </a:t>
            </a:r>
            <a:r>
              <a:rPr lang="en-GB" sz="2400" dirty="0"/>
              <a:t>Walter</a:t>
            </a:r>
            <a:r>
              <a:rPr lang="sk-SK" sz="2400" dirty="0" err="1"/>
              <a:t>om</a:t>
            </a:r>
            <a:r>
              <a:rPr lang="en-GB" sz="2400" dirty="0"/>
              <a:t> </a:t>
            </a:r>
            <a:r>
              <a:rPr lang="en-GB" sz="2400" dirty="0" err="1"/>
              <a:t>Laqueur</a:t>
            </a:r>
            <a:r>
              <a:rPr lang="sk-SK" sz="2400" dirty="0" err="1"/>
              <a:t>om</a:t>
            </a:r>
            <a:r>
              <a:rPr lang="sk-SK" sz="2400" dirty="0"/>
              <a:t> založili </a:t>
            </a:r>
            <a:r>
              <a:rPr lang="en-GB" sz="2400" i="1" dirty="0"/>
              <a:t>The Journal of Contemporary History</a:t>
            </a:r>
            <a:endParaRPr lang="sk-SK" sz="2400" i="1" dirty="0"/>
          </a:p>
          <a:p>
            <a:endParaRPr lang="sk-SK" sz="2400" dirty="0"/>
          </a:p>
          <a:p>
            <a:r>
              <a:rPr lang="en-GB" sz="2400" dirty="0" err="1"/>
              <a:t>fašizmus</a:t>
            </a:r>
            <a:r>
              <a:rPr lang="en-GB" sz="2400" dirty="0"/>
              <a:t> </a:t>
            </a:r>
            <a:r>
              <a:rPr lang="en-GB" sz="2400" dirty="0" err="1"/>
              <a:t>prezentoval</a:t>
            </a:r>
            <a:r>
              <a:rPr lang="en-GB" sz="2400" dirty="0"/>
              <a:t> </a:t>
            </a:r>
            <a:r>
              <a:rPr lang="en-GB" sz="2400" dirty="0" err="1"/>
              <a:t>ako</a:t>
            </a:r>
            <a:r>
              <a:rPr lang="en-GB" sz="2400" dirty="0"/>
              <a:t> </a:t>
            </a:r>
            <a:r>
              <a:rPr lang="en-GB" sz="2400" dirty="0" err="1"/>
              <a:t>novú</a:t>
            </a:r>
            <a:r>
              <a:rPr lang="en-GB" sz="2400" dirty="0"/>
              <a:t> </a:t>
            </a:r>
            <a:r>
              <a:rPr lang="en-GB" sz="2400" dirty="0" err="1"/>
              <a:t>formu</a:t>
            </a:r>
            <a:r>
              <a:rPr lang="en-GB" sz="2400" dirty="0"/>
              <a:t> </a:t>
            </a:r>
            <a:r>
              <a:rPr lang="en-GB" sz="2400" dirty="0" err="1"/>
              <a:t>kultúrnej</a:t>
            </a:r>
            <a:r>
              <a:rPr lang="en-GB" sz="2400" dirty="0"/>
              <a:t> </a:t>
            </a:r>
            <a:r>
              <a:rPr lang="en-GB" sz="2400" dirty="0" err="1"/>
              <a:t>revolúcie</a:t>
            </a:r>
            <a:r>
              <a:rPr lang="en-GB" sz="2400" dirty="0"/>
              <a:t>.</a:t>
            </a:r>
            <a:endParaRPr lang="sk-SK" sz="2400" dirty="0"/>
          </a:p>
          <a:p>
            <a:pPr marL="45720" indent="0">
              <a:buNone/>
            </a:pPr>
            <a:r>
              <a:rPr lang="en-GB" sz="2400" dirty="0"/>
              <a:t> </a:t>
            </a:r>
            <a:endParaRPr lang="sk-SK" sz="2400" dirty="0"/>
          </a:p>
          <a:p>
            <a:r>
              <a:rPr lang="sk-SK" sz="2400" dirty="0"/>
              <a:t>definícia</a:t>
            </a:r>
            <a:r>
              <a:rPr lang="en-GB" sz="2400" dirty="0"/>
              <a:t> </a:t>
            </a:r>
            <a:r>
              <a:rPr lang="en-GB" sz="2400" dirty="0" err="1"/>
              <a:t>fašizmu</a:t>
            </a:r>
            <a:r>
              <a:rPr lang="en-GB" sz="2400" dirty="0"/>
              <a:t> </a:t>
            </a:r>
            <a:r>
              <a:rPr lang="en-GB" sz="2400" dirty="0" err="1"/>
              <a:t>ako</a:t>
            </a:r>
            <a:r>
              <a:rPr lang="en-GB" sz="2400" dirty="0"/>
              <a:t> </a:t>
            </a:r>
            <a:r>
              <a:rPr lang="en-GB" sz="2400" dirty="0" err="1"/>
              <a:t>snahy</a:t>
            </a:r>
            <a:r>
              <a:rPr lang="en-GB" sz="2400" dirty="0"/>
              <a:t> o </a:t>
            </a:r>
            <a:r>
              <a:rPr lang="en-GB" sz="2400" dirty="0" err="1"/>
              <a:t>utvorenie</a:t>
            </a:r>
            <a:r>
              <a:rPr lang="en-GB" sz="2400" dirty="0"/>
              <a:t> </a:t>
            </a:r>
            <a:r>
              <a:rPr lang="en-GB" sz="2400" dirty="0" err="1"/>
              <a:t>novej</a:t>
            </a:r>
            <a:r>
              <a:rPr lang="en-GB" sz="2400" dirty="0"/>
              <a:t> </a:t>
            </a:r>
            <a:r>
              <a:rPr lang="en-GB" sz="2400" dirty="0" err="1"/>
              <a:t>ideológie</a:t>
            </a:r>
            <a:r>
              <a:rPr lang="en-GB" sz="2400" dirty="0"/>
              <a:t> a </a:t>
            </a:r>
            <a:r>
              <a:rPr lang="en-GB" sz="2400" dirty="0" err="1"/>
              <a:t>kultúry</a:t>
            </a:r>
            <a:r>
              <a:rPr lang="en-GB" sz="2400" dirty="0"/>
              <a:t> </a:t>
            </a:r>
            <a:r>
              <a:rPr lang="en-GB" sz="2400" dirty="0" err="1"/>
              <a:t>nasmerovanej</a:t>
            </a:r>
            <a:r>
              <a:rPr lang="sk-SK" sz="2400" dirty="0"/>
              <a:t> </a:t>
            </a:r>
            <a:r>
              <a:rPr lang="en-GB" sz="2400" dirty="0"/>
              <a:t>k </a:t>
            </a:r>
            <a:r>
              <a:rPr lang="en-GB" sz="2400" dirty="0" err="1"/>
              <a:t>novej</a:t>
            </a:r>
            <a:r>
              <a:rPr lang="en-GB" sz="2400" dirty="0"/>
              <a:t>, </a:t>
            </a:r>
            <a:r>
              <a:rPr lang="en-GB" sz="2400" dirty="0" err="1"/>
              <a:t>revolučnej</a:t>
            </a:r>
            <a:r>
              <a:rPr lang="en-GB" sz="2400" dirty="0"/>
              <a:t> </a:t>
            </a:r>
            <a:r>
              <a:rPr lang="en-GB" sz="2400" dirty="0" err="1"/>
              <a:t>forme</a:t>
            </a:r>
            <a:r>
              <a:rPr lang="en-GB" sz="2400" dirty="0"/>
              <a:t> „</a:t>
            </a:r>
            <a:r>
              <a:rPr lang="en-GB" sz="2400" dirty="0" err="1"/>
              <a:t>nového</a:t>
            </a:r>
            <a:r>
              <a:rPr lang="en-GB" sz="2400" dirty="0"/>
              <a:t> </a:t>
            </a:r>
            <a:r>
              <a:rPr lang="en-GB" sz="2400" dirty="0" err="1"/>
              <a:t>človeka</a:t>
            </a:r>
            <a:r>
              <a:rPr lang="en-GB" sz="2400" dirty="0"/>
              <a:t>“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GEORGE MOSSE</a:t>
            </a:r>
            <a:endParaRPr lang="en-GB" dirty="0"/>
          </a:p>
        </p:txBody>
      </p:sp>
      <p:pic>
        <p:nvPicPr>
          <p:cNvPr id="5" name="Picture 4" descr="george-mosse-archiv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94214" y="1628800"/>
            <a:ext cx="3935858" cy="50641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719070"/>
            <a:ext cx="8784976" cy="5138930"/>
          </a:xfrm>
        </p:spPr>
        <p:txBody>
          <a:bodyPr>
            <a:normAutofit/>
          </a:bodyPr>
          <a:lstStyle/>
          <a:p>
            <a:r>
              <a:rPr lang="en-GB" dirty="0" err="1"/>
              <a:t>Fašizmus</a:t>
            </a:r>
            <a:r>
              <a:rPr lang="sk-SK" dirty="0"/>
              <a:t> nie</a:t>
            </a:r>
            <a:r>
              <a:rPr lang="en-GB" dirty="0"/>
              <a:t> </a:t>
            </a:r>
            <a:r>
              <a:rPr lang="en-GB" dirty="0" err="1"/>
              <a:t>reakčný</a:t>
            </a:r>
            <a:r>
              <a:rPr lang="en-GB" dirty="0"/>
              <a:t>, ale </a:t>
            </a:r>
            <a:r>
              <a:rPr lang="en-GB" dirty="0" err="1"/>
              <a:t>naopak</a:t>
            </a:r>
            <a:r>
              <a:rPr lang="en-GB" dirty="0"/>
              <a:t>, </a:t>
            </a:r>
            <a:r>
              <a:rPr lang="en-GB" dirty="0" err="1"/>
              <a:t>revolučný</a:t>
            </a:r>
            <a:r>
              <a:rPr lang="en-GB" dirty="0"/>
              <a:t>. </a:t>
            </a:r>
            <a:endParaRPr lang="sk-SK" dirty="0"/>
          </a:p>
          <a:p>
            <a:endParaRPr lang="sk-SK" dirty="0"/>
          </a:p>
          <a:p>
            <a:r>
              <a:rPr lang="en-GB" dirty="0" err="1"/>
              <a:t>Táto</a:t>
            </a:r>
            <a:r>
              <a:rPr lang="en-GB" dirty="0"/>
              <a:t> </a:t>
            </a:r>
            <a:r>
              <a:rPr lang="en-GB" dirty="0" err="1"/>
              <a:t>revolúcia</a:t>
            </a:r>
            <a:r>
              <a:rPr lang="en-GB" dirty="0"/>
              <a:t> </a:t>
            </a:r>
            <a:r>
              <a:rPr lang="en-GB" dirty="0" err="1"/>
              <a:t>založená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rase a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kombinácii</a:t>
            </a:r>
            <a:r>
              <a:rPr lang="en-GB" dirty="0"/>
              <a:t> </a:t>
            </a:r>
            <a:r>
              <a:rPr lang="en-GB" dirty="0" err="1"/>
              <a:t>mystických</a:t>
            </a:r>
            <a:r>
              <a:rPr lang="en-GB" dirty="0"/>
              <a:t>, </a:t>
            </a:r>
            <a:r>
              <a:rPr lang="en-GB" dirty="0" err="1"/>
              <a:t>ba</a:t>
            </a:r>
            <a:r>
              <a:rPr lang="en-GB" dirty="0"/>
              <a:t> </a:t>
            </a:r>
            <a:r>
              <a:rPr lang="en-GB" dirty="0" err="1"/>
              <a:t>až</a:t>
            </a:r>
            <a:r>
              <a:rPr lang="en-GB" dirty="0"/>
              <a:t> semi-</a:t>
            </a:r>
            <a:r>
              <a:rPr lang="en-GB" dirty="0" err="1"/>
              <a:t>okultných</a:t>
            </a:r>
            <a:r>
              <a:rPr lang="en-GB" dirty="0"/>
              <a:t> </a:t>
            </a:r>
            <a:r>
              <a:rPr lang="en-GB" dirty="0" err="1"/>
              <a:t>koncepto</a:t>
            </a:r>
            <a:r>
              <a:rPr lang="sk-SK" dirty="0"/>
              <a:t>ch</a:t>
            </a:r>
            <a:r>
              <a:rPr lang="en-GB" dirty="0"/>
              <a:t>, </a:t>
            </a:r>
            <a:r>
              <a:rPr lang="en-GB" dirty="0" err="1"/>
              <a:t>ktoré</a:t>
            </a:r>
            <a:r>
              <a:rPr lang="sk-SK" dirty="0"/>
              <a:t> </a:t>
            </a:r>
            <a:r>
              <a:rPr lang="en-GB" dirty="0" err="1"/>
              <a:t>mali</a:t>
            </a:r>
            <a:r>
              <a:rPr lang="en-GB" dirty="0"/>
              <a:t> </a:t>
            </a:r>
            <a:r>
              <a:rPr lang="en-GB" dirty="0" err="1"/>
              <a:t>mobilizovať</a:t>
            </a:r>
            <a:r>
              <a:rPr lang="en-GB" dirty="0"/>
              <a:t> </a:t>
            </a:r>
            <a:r>
              <a:rPr lang="en-GB" dirty="0" err="1"/>
              <a:t>masy</a:t>
            </a:r>
            <a:r>
              <a:rPr lang="en-GB" dirty="0"/>
              <a:t>.</a:t>
            </a:r>
            <a:r>
              <a:rPr lang="sk-SK" dirty="0"/>
              <a:t> V</a:t>
            </a:r>
            <a:r>
              <a:rPr lang="en-GB" dirty="0" err="1"/>
              <a:t>eľký</a:t>
            </a:r>
            <a:r>
              <a:rPr lang="en-GB" dirty="0"/>
              <a:t> </a:t>
            </a:r>
            <a:r>
              <a:rPr lang="en-GB" dirty="0" err="1"/>
              <a:t>dôraz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sk-SK" dirty="0"/>
              <a:t> </a:t>
            </a:r>
            <a:r>
              <a:rPr lang="en-GB" dirty="0" err="1"/>
              <a:t>minulosť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vytvorenie</a:t>
            </a:r>
            <a:r>
              <a:rPr lang="en-GB" dirty="0"/>
              <a:t> </a:t>
            </a:r>
            <a:r>
              <a:rPr lang="en-GB" dirty="0" err="1"/>
              <a:t>novej</a:t>
            </a:r>
            <a:r>
              <a:rPr lang="en-GB" dirty="0"/>
              <a:t> </a:t>
            </a:r>
            <a:r>
              <a:rPr lang="en-GB" dirty="0" err="1"/>
              <a:t>rasy</a:t>
            </a:r>
            <a:r>
              <a:rPr lang="en-GB" dirty="0"/>
              <a:t> </a:t>
            </a:r>
            <a:r>
              <a:rPr lang="en-GB" dirty="0" err="1"/>
              <a:t>hrdinov</a:t>
            </a:r>
            <a:r>
              <a:rPr lang="en-GB" dirty="0"/>
              <a:t>. </a:t>
            </a:r>
            <a:endParaRPr lang="sk-SK" dirty="0"/>
          </a:p>
          <a:p>
            <a:endParaRPr lang="sk-SK" dirty="0"/>
          </a:p>
          <a:p>
            <a:r>
              <a:rPr lang="en-GB" dirty="0" err="1"/>
              <a:t>Všetky</a:t>
            </a:r>
            <a:r>
              <a:rPr lang="en-GB" dirty="0"/>
              <a:t> </a:t>
            </a:r>
            <a:r>
              <a:rPr lang="en-GB" dirty="0" err="1"/>
              <a:t>fašistické</a:t>
            </a:r>
            <a:r>
              <a:rPr lang="en-GB" dirty="0"/>
              <a:t> </a:t>
            </a:r>
            <a:r>
              <a:rPr lang="en-GB" dirty="0" err="1"/>
              <a:t>režimy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snažili</a:t>
            </a:r>
            <a:r>
              <a:rPr lang="en-GB" dirty="0"/>
              <a:t> </a:t>
            </a:r>
            <a:r>
              <a:rPr lang="en-GB" dirty="0" err="1"/>
              <a:t>vytvoriť</a:t>
            </a:r>
            <a:r>
              <a:rPr lang="sk-SK" dirty="0"/>
              <a:t> </a:t>
            </a:r>
            <a:r>
              <a:rPr lang="en-GB" dirty="0" err="1"/>
              <a:t>pocit</a:t>
            </a:r>
            <a:r>
              <a:rPr lang="en-GB" dirty="0"/>
              <a:t> </a:t>
            </a:r>
            <a:r>
              <a:rPr lang="en-GB" dirty="0" err="1"/>
              <a:t>naplnenia</a:t>
            </a:r>
            <a:r>
              <a:rPr lang="en-GB" dirty="0"/>
              <a:t> pre </a:t>
            </a:r>
            <a:r>
              <a:rPr lang="en-GB" dirty="0" err="1"/>
              <a:t>masy</a:t>
            </a:r>
            <a:r>
              <a:rPr lang="en-GB" dirty="0"/>
              <a:t> </a:t>
            </a:r>
            <a:r>
              <a:rPr lang="en-GB" dirty="0" err="1"/>
              <a:t>prostredníctvom</a:t>
            </a:r>
            <a:r>
              <a:rPr lang="en-GB" dirty="0"/>
              <a:t> </a:t>
            </a:r>
            <a:r>
              <a:rPr lang="en-GB" dirty="0" err="1"/>
              <a:t>pocitu</a:t>
            </a:r>
            <a:r>
              <a:rPr lang="en-GB" dirty="0"/>
              <a:t> </a:t>
            </a:r>
            <a:r>
              <a:rPr lang="en-GB" dirty="0" err="1"/>
              <a:t>súnáležitosti</a:t>
            </a:r>
            <a:r>
              <a:rPr lang="en-GB" dirty="0"/>
              <a:t> s </a:t>
            </a:r>
            <a:r>
              <a:rPr lang="en-GB" dirty="0" err="1"/>
              <a:t>komunitou</a:t>
            </a:r>
            <a:r>
              <a:rPr lang="en-GB" dirty="0"/>
              <a:t> a </a:t>
            </a:r>
            <a:r>
              <a:rPr lang="en-GB" dirty="0" err="1"/>
              <a:t>kamarátstva</a:t>
            </a:r>
            <a:endParaRPr lang="sk-SK" dirty="0"/>
          </a:p>
          <a:p>
            <a:endParaRPr lang="en-GB" dirty="0"/>
          </a:p>
          <a:p>
            <a:r>
              <a:rPr lang="en-GB" dirty="0" err="1"/>
              <a:t>snah</a:t>
            </a:r>
            <a:r>
              <a:rPr lang="sk-SK" dirty="0"/>
              <a:t>a</a:t>
            </a:r>
            <a:r>
              <a:rPr lang="en-GB" dirty="0"/>
              <a:t> </a:t>
            </a:r>
            <a:r>
              <a:rPr lang="en-GB" dirty="0" err="1"/>
              <a:t>preliať</a:t>
            </a:r>
            <a:r>
              <a:rPr lang="en-GB" dirty="0"/>
              <a:t> </a:t>
            </a:r>
            <a:r>
              <a:rPr lang="en-GB" dirty="0" err="1"/>
              <a:t>tieto</a:t>
            </a:r>
            <a:r>
              <a:rPr lang="sk-SK" dirty="0"/>
              <a:t> </a:t>
            </a:r>
            <a:r>
              <a:rPr lang="en-GB" dirty="0" err="1"/>
              <a:t>koncepty</a:t>
            </a:r>
            <a:r>
              <a:rPr lang="en-GB" dirty="0"/>
              <a:t> do </a:t>
            </a:r>
            <a:r>
              <a:rPr lang="en-GB" dirty="0" err="1"/>
              <a:t>novej</a:t>
            </a:r>
            <a:r>
              <a:rPr lang="en-GB" dirty="0"/>
              <a:t> </a:t>
            </a:r>
            <a:r>
              <a:rPr lang="en-GB" dirty="0" err="1"/>
              <a:t>formy</a:t>
            </a:r>
            <a:r>
              <a:rPr lang="en-GB" dirty="0"/>
              <a:t> </a:t>
            </a:r>
            <a:r>
              <a:rPr lang="en-GB" dirty="0" err="1"/>
              <a:t>verejnej</a:t>
            </a:r>
            <a:r>
              <a:rPr lang="en-GB" dirty="0"/>
              <a:t> </a:t>
            </a:r>
            <a:r>
              <a:rPr lang="en-GB" dirty="0" err="1"/>
              <a:t>estetiky</a:t>
            </a:r>
            <a:r>
              <a:rPr lang="en-GB" dirty="0"/>
              <a:t> a </a:t>
            </a:r>
            <a:r>
              <a:rPr lang="en-GB" dirty="0" err="1"/>
              <a:t>liturgie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GEORGE MOSSE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498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719070"/>
            <a:ext cx="8784975" cy="4950289"/>
          </a:xfrm>
        </p:spPr>
        <p:txBody>
          <a:bodyPr>
            <a:normAutofit fontScale="85000" lnSpcReduction="10000"/>
          </a:bodyPr>
          <a:lstStyle/>
          <a:p>
            <a:r>
              <a:rPr lang="sk-SK" sz="3200" dirty="0"/>
              <a:t>Mosse videl úspech Hitlera v </a:t>
            </a:r>
            <a:r>
              <a:rPr lang="en-GB" sz="3200" dirty="0" err="1"/>
              <a:t>schopnosti</a:t>
            </a:r>
            <a:r>
              <a:rPr lang="en-GB" sz="3200" dirty="0"/>
              <a:t> </a:t>
            </a:r>
            <a:r>
              <a:rPr lang="en-GB" sz="3200" dirty="0" err="1"/>
              <a:t>premeniť</a:t>
            </a:r>
            <a:r>
              <a:rPr lang="en-GB" sz="3200" dirty="0"/>
              <a:t> </a:t>
            </a:r>
            <a:r>
              <a:rPr lang="en-GB" sz="3200" dirty="0" err="1"/>
              <a:t>revolučné</a:t>
            </a:r>
            <a:r>
              <a:rPr lang="en-GB" sz="3200" dirty="0"/>
              <a:t> </a:t>
            </a:r>
            <a:r>
              <a:rPr lang="en-GB" sz="3200" dirty="0" err="1"/>
              <a:t>túžby</a:t>
            </a:r>
            <a:r>
              <a:rPr lang="en-GB" sz="3200" dirty="0"/>
              <a:t> </a:t>
            </a:r>
            <a:r>
              <a:rPr lang="en-GB" sz="3200" dirty="0" err="1"/>
              <a:t>veľkej</a:t>
            </a:r>
            <a:r>
              <a:rPr lang="en-GB" sz="3200" dirty="0"/>
              <a:t> </a:t>
            </a:r>
            <a:r>
              <a:rPr lang="en-GB" sz="3200" dirty="0" err="1"/>
              <a:t>časti</a:t>
            </a:r>
            <a:r>
              <a:rPr lang="en-GB" sz="3200" dirty="0"/>
              <a:t> </a:t>
            </a:r>
            <a:r>
              <a:rPr lang="en-GB" sz="3200" dirty="0" err="1"/>
              <a:t>nemeckej</a:t>
            </a:r>
            <a:r>
              <a:rPr lang="en-GB" sz="3200" dirty="0"/>
              <a:t> </a:t>
            </a:r>
            <a:r>
              <a:rPr lang="en-GB" sz="3200" dirty="0" err="1"/>
              <a:t>populácie</a:t>
            </a:r>
            <a:r>
              <a:rPr lang="en-GB" sz="3200" dirty="0"/>
              <a:t> a </a:t>
            </a:r>
            <a:r>
              <a:rPr lang="en-GB" sz="3200" dirty="0" err="1"/>
              <a:t>mrzutosť</a:t>
            </a:r>
            <a:r>
              <a:rPr lang="en-GB" sz="3200" dirty="0"/>
              <a:t>,</a:t>
            </a:r>
            <a:r>
              <a:rPr lang="sk-SK" sz="3200" dirty="0"/>
              <a:t> k</a:t>
            </a:r>
            <a:r>
              <a:rPr lang="en-GB" sz="3200" dirty="0" err="1"/>
              <a:t>torú</a:t>
            </a:r>
            <a:r>
              <a:rPr lang="en-GB" sz="3200" dirty="0"/>
              <a:t> </a:t>
            </a:r>
            <a:r>
              <a:rPr lang="en-GB" sz="3200" dirty="0" err="1"/>
              <a:t>Nemci</a:t>
            </a:r>
            <a:r>
              <a:rPr lang="en-GB" sz="3200" dirty="0"/>
              <a:t> </a:t>
            </a:r>
            <a:r>
              <a:rPr lang="en-GB" sz="3200" dirty="0" err="1"/>
              <a:t>cítili</a:t>
            </a:r>
            <a:r>
              <a:rPr lang="en-GB" sz="3200" dirty="0"/>
              <a:t> </a:t>
            </a:r>
            <a:r>
              <a:rPr lang="en-GB" sz="3200" dirty="0" err="1"/>
              <a:t>po</a:t>
            </a:r>
            <a:r>
              <a:rPr lang="en-GB" sz="3200" dirty="0"/>
              <a:t> </a:t>
            </a:r>
            <a:r>
              <a:rPr lang="en-GB" sz="3200" dirty="0" err="1"/>
              <a:t>prvej</a:t>
            </a:r>
            <a:r>
              <a:rPr lang="en-GB" sz="3200" dirty="0"/>
              <a:t> </a:t>
            </a:r>
            <a:r>
              <a:rPr lang="en-GB" sz="3200" dirty="0" err="1"/>
              <a:t>svetovej</a:t>
            </a:r>
            <a:r>
              <a:rPr lang="en-GB" sz="3200" dirty="0"/>
              <a:t> </a:t>
            </a:r>
            <a:r>
              <a:rPr lang="en-GB" sz="3200" dirty="0" err="1"/>
              <a:t>vojne</a:t>
            </a:r>
            <a:r>
              <a:rPr lang="en-GB" sz="3200" dirty="0"/>
              <a:t>, do „anti-</a:t>
            </a:r>
            <a:r>
              <a:rPr lang="en-GB" sz="3200" dirty="0" err="1"/>
              <a:t>židovskej</a:t>
            </a:r>
            <a:r>
              <a:rPr lang="en-GB" sz="3200" dirty="0"/>
              <a:t> </a:t>
            </a:r>
            <a:r>
              <a:rPr lang="en-GB" sz="3200" dirty="0" err="1"/>
              <a:t>revolúcie</a:t>
            </a:r>
            <a:endParaRPr lang="sk-SK" sz="3200" dirty="0"/>
          </a:p>
          <a:p>
            <a:endParaRPr lang="sk-SK" sz="3200" dirty="0"/>
          </a:p>
          <a:p>
            <a:r>
              <a:rPr lang="sk-SK" sz="3200" dirty="0"/>
              <a:t>„</a:t>
            </a:r>
            <a:r>
              <a:rPr lang="en-GB" sz="3200" dirty="0" err="1"/>
              <a:t>Mladá</a:t>
            </a:r>
            <a:r>
              <a:rPr lang="en-GB" sz="3200" dirty="0"/>
              <a:t> </a:t>
            </a:r>
            <a:r>
              <a:rPr lang="en-GB" sz="3200" dirty="0" err="1"/>
              <a:t>generácia</a:t>
            </a:r>
            <a:r>
              <a:rPr lang="en-GB" sz="3200" dirty="0"/>
              <a:t> </a:t>
            </a:r>
            <a:r>
              <a:rPr lang="en-GB" sz="3200" dirty="0" err="1"/>
              <a:t>tej</a:t>
            </a:r>
            <a:r>
              <a:rPr lang="en-GB" sz="3200" dirty="0"/>
              <a:t> </a:t>
            </a:r>
            <a:r>
              <a:rPr lang="en-GB" sz="3200" dirty="0" err="1"/>
              <a:t>doby</a:t>
            </a:r>
            <a:r>
              <a:rPr lang="sk-SK" sz="3200" dirty="0"/>
              <a:t> </a:t>
            </a:r>
            <a:r>
              <a:rPr lang="en-GB" sz="3200" dirty="0" err="1"/>
              <a:t>sa</a:t>
            </a:r>
            <a:r>
              <a:rPr lang="en-GB" sz="3200" dirty="0"/>
              <a:t> </a:t>
            </a:r>
            <a:r>
              <a:rPr lang="en-GB" sz="3200" dirty="0" err="1"/>
              <a:t>pokúšala</a:t>
            </a:r>
            <a:r>
              <a:rPr lang="en-GB" sz="3200" dirty="0"/>
              <a:t> </a:t>
            </a:r>
            <a:r>
              <a:rPr lang="en-GB" sz="3200" dirty="0" err="1"/>
              <a:t>utiecť</a:t>
            </a:r>
            <a:r>
              <a:rPr lang="en-GB" sz="3200" dirty="0"/>
              <a:t> z </a:t>
            </a:r>
            <a:r>
              <a:rPr lang="en-GB" sz="3200" dirty="0" err="1"/>
              <a:t>materialistickej</a:t>
            </a:r>
            <a:r>
              <a:rPr lang="en-GB" sz="3200" dirty="0"/>
              <a:t> </a:t>
            </a:r>
            <a:r>
              <a:rPr lang="en-GB" sz="3200" dirty="0" err="1"/>
              <a:t>spolo</a:t>
            </a:r>
            <a:r>
              <a:rPr lang="sk-SK" sz="3200" dirty="0"/>
              <a:t>č</a:t>
            </a:r>
            <a:r>
              <a:rPr lang="en-GB" sz="3200" dirty="0"/>
              <a:t>n</a:t>
            </a:r>
            <a:r>
              <a:rPr lang="sk-SK" sz="3200" dirty="0"/>
              <a:t>o</a:t>
            </a:r>
            <a:r>
              <a:rPr lang="en-GB" sz="3200" dirty="0" err="1"/>
              <a:t>sti</a:t>
            </a:r>
            <a:r>
              <a:rPr lang="en-GB" sz="3200" dirty="0"/>
              <a:t>, v </a:t>
            </a:r>
            <a:r>
              <a:rPr lang="en-GB" sz="3200" dirty="0" err="1"/>
              <a:t>ktorej</a:t>
            </a:r>
            <a:r>
              <a:rPr lang="en-GB" sz="3200" dirty="0"/>
              <a:t> bola </a:t>
            </a:r>
            <a:r>
              <a:rPr lang="en-GB" sz="3200" dirty="0" err="1"/>
              <a:t>vychovávaná</a:t>
            </a:r>
            <a:r>
              <a:rPr lang="en-GB" sz="3200" dirty="0"/>
              <a:t>. </a:t>
            </a:r>
            <a:r>
              <a:rPr lang="en-GB" sz="3200" dirty="0" err="1"/>
              <a:t>Pokúsila</a:t>
            </a:r>
            <a:r>
              <a:rPr lang="en-GB" sz="3200" dirty="0"/>
              <a:t> </a:t>
            </a:r>
            <a:r>
              <a:rPr lang="sk-SK" sz="3200" dirty="0" err="1"/>
              <a:t>s</a:t>
            </a:r>
            <a:r>
              <a:rPr lang="en-GB" sz="3200" dirty="0"/>
              <a:t>a</a:t>
            </a:r>
            <a:r>
              <a:rPr lang="sk-SK" sz="3200" dirty="0"/>
              <a:t> </a:t>
            </a:r>
            <a:r>
              <a:rPr lang="en-GB" sz="3200" dirty="0" err="1"/>
              <a:t>nájsť</a:t>
            </a:r>
            <a:r>
              <a:rPr lang="en-GB" sz="3200" dirty="0"/>
              <a:t> </a:t>
            </a:r>
            <a:r>
              <a:rPr lang="en-GB" sz="3200" dirty="0" err="1"/>
              <a:t>nový</a:t>
            </a:r>
            <a:r>
              <a:rPr lang="en-GB" sz="3200" dirty="0"/>
              <a:t> </a:t>
            </a:r>
            <a:r>
              <a:rPr lang="en-GB" sz="3200" dirty="0" err="1"/>
              <a:t>zmysel</a:t>
            </a:r>
            <a:r>
              <a:rPr lang="en-GB" sz="3200" dirty="0"/>
              <a:t> </a:t>
            </a:r>
            <a:r>
              <a:rPr lang="en-GB" sz="3200" dirty="0" err="1"/>
              <a:t>života</a:t>
            </a:r>
            <a:r>
              <a:rPr lang="en-GB" sz="3200" dirty="0"/>
              <a:t>, </a:t>
            </a:r>
            <a:r>
              <a:rPr lang="en-GB" sz="3200" dirty="0" err="1"/>
              <a:t>novú</a:t>
            </a:r>
            <a:r>
              <a:rPr lang="sk-SK" sz="3200" dirty="0"/>
              <a:t> </a:t>
            </a:r>
            <a:r>
              <a:rPr lang="en-GB" sz="3200" dirty="0" err="1"/>
              <a:t>dynamickosť</a:t>
            </a:r>
            <a:r>
              <a:rPr lang="en-GB" sz="3200" dirty="0"/>
              <a:t>.</a:t>
            </a:r>
            <a:r>
              <a:rPr lang="sk-SK" sz="3200" dirty="0"/>
              <a:t>“ Mosse (1966)</a:t>
            </a:r>
          </a:p>
          <a:p>
            <a:endParaRPr lang="sk-SK" sz="3200" dirty="0"/>
          </a:p>
          <a:p>
            <a:r>
              <a:rPr lang="sk-SK" sz="3200" dirty="0"/>
              <a:t>Nacizmus podľa </a:t>
            </a:r>
            <a:r>
              <a:rPr lang="sk-SK" sz="3200" dirty="0" err="1"/>
              <a:t>Mosseho</a:t>
            </a:r>
            <a:r>
              <a:rPr lang="sk-SK" sz="3200" dirty="0"/>
              <a:t> nie je fašizmus</a:t>
            </a:r>
          </a:p>
          <a:p>
            <a:endParaRPr lang="en-GB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GEORGE MOSSE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897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92088" y="1628799"/>
            <a:ext cx="5100392" cy="5040561"/>
          </a:xfrm>
        </p:spPr>
        <p:txBody>
          <a:bodyPr>
            <a:normAutofit/>
          </a:bodyPr>
          <a:lstStyle/>
          <a:p>
            <a:r>
              <a:rPr lang="sk-SK" sz="3200" dirty="0"/>
              <a:t>Walter Laqueur - </a:t>
            </a:r>
            <a:r>
              <a:rPr lang="sk-SK" sz="3200" i="1" dirty="0"/>
              <a:t>Fascism: A Reader´s Guide</a:t>
            </a:r>
            <a:r>
              <a:rPr lang="sk-SK" sz="3200" dirty="0"/>
              <a:t> (1976) – 12 autorov, 12 definícií</a:t>
            </a:r>
          </a:p>
          <a:p>
            <a:endParaRPr lang="sk-SK" sz="3200" dirty="0"/>
          </a:p>
          <a:p>
            <a:r>
              <a:rPr lang="sk-SK" sz="3200" spc="150" dirty="0">
                <a:solidFill>
                  <a:schemeClr val="tx2"/>
                </a:solidFill>
              </a:rPr>
              <a:t>Juan Linz a fašizmus ako „</a:t>
            </a:r>
            <a:r>
              <a:rPr lang="sk-SK" sz="3200" spc="150" dirty="0" err="1">
                <a:solidFill>
                  <a:schemeClr val="tx2"/>
                </a:solidFill>
              </a:rPr>
              <a:t>latecomer</a:t>
            </a:r>
            <a:r>
              <a:rPr lang="sk-SK" sz="3200" spc="150" dirty="0">
                <a:solidFill>
                  <a:schemeClr val="tx2"/>
                </a:solidFill>
              </a:rPr>
              <a:t>“ – musel sa vymedziť = „</a:t>
            </a:r>
            <a:r>
              <a:rPr lang="sk-SK" sz="3200" spc="150" dirty="0" err="1">
                <a:solidFill>
                  <a:schemeClr val="tx2"/>
                </a:solidFill>
              </a:rPr>
              <a:t>anti</a:t>
            </a:r>
            <a:r>
              <a:rPr lang="sk-SK" sz="3200" spc="150" dirty="0">
                <a:solidFill>
                  <a:schemeClr val="tx2"/>
                </a:solidFill>
              </a:rPr>
              <a:t>“</a:t>
            </a:r>
            <a:endParaRPr kumimoji="0" lang="sk-SK" sz="3200" b="0" i="0" u="none" strike="noStrike" kern="1200" cap="none" spc="15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sk-SK" sz="3200" dirty="0"/>
          </a:p>
          <a:p>
            <a:endParaRPr lang="sk-SK" sz="3200" dirty="0"/>
          </a:p>
          <a:p>
            <a:endParaRPr lang="sk-SK" sz="3200" dirty="0"/>
          </a:p>
          <a:p>
            <a:endParaRPr lang="sk-SK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1970s</a:t>
            </a:r>
            <a:endParaRPr lang="en-GB" dirty="0"/>
          </a:p>
        </p:txBody>
      </p:sp>
      <p:pic>
        <p:nvPicPr>
          <p:cNvPr id="4" name="Picture 3" descr="aqueu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283" y="1628799"/>
            <a:ext cx="3620628" cy="511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5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504" y="1628800"/>
            <a:ext cx="5328592" cy="5112568"/>
          </a:xfrm>
        </p:spPr>
        <p:txBody>
          <a:bodyPr>
            <a:normAutofit fontScale="85000" lnSpcReduction="10000"/>
          </a:bodyPr>
          <a:lstStyle/>
          <a:p>
            <a:r>
              <a:rPr lang="sk-SK" sz="3200" dirty="0"/>
              <a:t>Gilbert Allardyce (1979): fašizmus len v Taliansku </a:t>
            </a:r>
          </a:p>
          <a:p>
            <a:endParaRPr lang="sk-SK" sz="3200" dirty="0"/>
          </a:p>
          <a:p>
            <a:r>
              <a:rPr lang="sk-SK" sz="3200" dirty="0"/>
              <a:t>(+ Renzo De </a:t>
            </a:r>
            <a:r>
              <a:rPr lang="sk-SK" sz="3200" dirty="0" err="1"/>
              <a:t>Felice</a:t>
            </a:r>
            <a:r>
              <a:rPr lang="sk-SK" sz="3200" dirty="0"/>
              <a:t>, </a:t>
            </a:r>
            <a:r>
              <a:rPr lang="sk-SK" sz="3200" dirty="0" err="1"/>
              <a:t>Karl</a:t>
            </a:r>
            <a:r>
              <a:rPr lang="sk-SK" sz="3200" dirty="0"/>
              <a:t> D. </a:t>
            </a:r>
            <a:r>
              <a:rPr lang="sk-SK" sz="3200" dirty="0" err="1"/>
              <a:t>Bracher</a:t>
            </a:r>
            <a:r>
              <a:rPr lang="sk-SK" sz="3200" dirty="0"/>
              <a:t>, John </a:t>
            </a:r>
            <a:r>
              <a:rPr lang="sk-SK" sz="3200" dirty="0" err="1"/>
              <a:t>Lukacs</a:t>
            </a:r>
            <a:r>
              <a:rPr lang="sk-SK" sz="3200" dirty="0"/>
              <a:t> a ďalší)</a:t>
            </a:r>
          </a:p>
          <a:p>
            <a:endParaRPr lang="sk-SK" sz="3200" dirty="0"/>
          </a:p>
          <a:p>
            <a:r>
              <a:rPr lang="sk-SK" sz="3200" dirty="0"/>
              <a:t>Nemecko: nacizmus samostatne (okrem Wolfganga Wippermana)</a:t>
            </a:r>
          </a:p>
          <a:p>
            <a:endParaRPr lang="sk-SK" sz="3200" dirty="0"/>
          </a:p>
          <a:p>
            <a:r>
              <a:rPr lang="sk-SK" sz="3200" dirty="0" err="1"/>
              <a:t>Stanley</a:t>
            </a:r>
            <a:r>
              <a:rPr lang="sk-SK" sz="3200" dirty="0"/>
              <a:t> </a:t>
            </a:r>
            <a:r>
              <a:rPr lang="sk-SK" sz="3200" dirty="0" err="1"/>
              <a:t>Payne</a:t>
            </a:r>
            <a:r>
              <a:rPr lang="sk-SK" sz="3200" dirty="0"/>
              <a:t> (1980): </a:t>
            </a:r>
            <a:r>
              <a:rPr lang="sk-SK" sz="3200" u="sng" dirty="0" err="1"/>
              <a:t>ideáltyp</a:t>
            </a:r>
            <a:r>
              <a:rPr lang="sk-SK" sz="3200" dirty="0"/>
              <a:t> </a:t>
            </a:r>
            <a:r>
              <a:rPr lang="sk-SK" sz="3200" dirty="0" err="1"/>
              <a:t>Maxa</a:t>
            </a:r>
            <a:r>
              <a:rPr lang="sk-SK" sz="3200" dirty="0"/>
              <a:t> </a:t>
            </a:r>
            <a:r>
              <a:rPr lang="sk-SK" sz="3200" dirty="0" err="1"/>
              <a:t>Webbera</a:t>
            </a:r>
            <a:endParaRPr lang="en-GB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Late 1970s &amp; Early 1980s</a:t>
            </a:r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5F606F5-C366-4F90-9E37-426E2F4D4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1894" y="1628800"/>
            <a:ext cx="3534602" cy="501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7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61242"/>
            <a:ext cx="8808919" cy="500811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Ideáltyp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692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672178A-5310-456A-92BB-0F01B152E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1628799"/>
            <a:ext cx="4752528" cy="4989549"/>
          </a:xfrm>
        </p:spPr>
        <p:txBody>
          <a:bodyPr>
            <a:normAutofit fontScale="92500" lnSpcReduction="10000"/>
          </a:bodyPr>
          <a:lstStyle/>
          <a:p>
            <a:r>
              <a:rPr lang="en-GB" b="0" i="1" dirty="0">
                <a:solidFill>
                  <a:srgbClr val="222222"/>
                </a:solidFill>
                <a:effectLst/>
                <a:latin typeface="+mj-lt"/>
              </a:rPr>
              <a:t>Fascism: Comparison and Definition</a:t>
            </a:r>
            <a:r>
              <a:rPr lang="sk-SK" b="0" dirty="0">
                <a:solidFill>
                  <a:srgbClr val="222222"/>
                </a:solidFill>
                <a:effectLst/>
                <a:latin typeface="+mj-lt"/>
              </a:rPr>
              <a:t> (1980), základné znaky fašizmu: </a:t>
            </a:r>
          </a:p>
          <a:p>
            <a:endParaRPr lang="sk-SK" dirty="0">
              <a:solidFill>
                <a:srgbClr val="222222"/>
              </a:solidFill>
              <a:latin typeface="+mj-lt"/>
            </a:endParaRPr>
          </a:p>
          <a:p>
            <a:r>
              <a:rPr lang="sk-SK" dirty="0">
                <a:solidFill>
                  <a:srgbClr val="222222"/>
                </a:solidFill>
                <a:latin typeface="+mj-lt"/>
              </a:rPr>
              <a:t>Vytvorenie autoritatívneho štátu</a:t>
            </a:r>
          </a:p>
          <a:p>
            <a:endParaRPr lang="sk-SK" dirty="0">
              <a:solidFill>
                <a:srgbClr val="222222"/>
              </a:solidFill>
              <a:latin typeface="+mj-lt"/>
            </a:endParaRPr>
          </a:p>
          <a:p>
            <a:r>
              <a:rPr lang="sk-SK" dirty="0">
                <a:solidFill>
                  <a:srgbClr val="222222"/>
                </a:solidFill>
                <a:latin typeface="+mj-lt"/>
              </a:rPr>
              <a:t>Štátom regulovaný a integrovaný hospodársky sektor</a:t>
            </a:r>
          </a:p>
          <a:p>
            <a:endParaRPr lang="sk-SK" dirty="0">
              <a:solidFill>
                <a:srgbClr val="222222"/>
              </a:solidFill>
              <a:latin typeface="+mj-lt"/>
            </a:endParaRPr>
          </a:p>
          <a:p>
            <a:r>
              <a:rPr lang="sk-SK" dirty="0">
                <a:solidFill>
                  <a:srgbClr val="222222"/>
                </a:solidFill>
                <a:latin typeface="+mj-lt"/>
              </a:rPr>
              <a:t>Fašistická symbolika</a:t>
            </a:r>
          </a:p>
          <a:p>
            <a:endParaRPr lang="sk-SK" dirty="0">
              <a:solidFill>
                <a:srgbClr val="222222"/>
              </a:solidFill>
              <a:latin typeface="+mj-lt"/>
            </a:endParaRPr>
          </a:p>
          <a:p>
            <a:r>
              <a:rPr lang="sk-SK" dirty="0" err="1">
                <a:solidFill>
                  <a:srgbClr val="222222"/>
                </a:solidFill>
                <a:latin typeface="+mj-lt"/>
              </a:rPr>
              <a:t>Antiliberalizmus</a:t>
            </a:r>
            <a:endParaRPr lang="sk-SK" dirty="0">
              <a:solidFill>
                <a:srgbClr val="222222"/>
              </a:solidFill>
              <a:latin typeface="+mj-lt"/>
            </a:endParaRPr>
          </a:p>
          <a:p>
            <a:endParaRPr lang="sk-SK" dirty="0">
              <a:solidFill>
                <a:srgbClr val="222222"/>
              </a:solidFill>
              <a:latin typeface="+mj-lt"/>
            </a:endParaRPr>
          </a:p>
          <a:p>
            <a:r>
              <a:rPr lang="sk-SK" dirty="0">
                <a:solidFill>
                  <a:srgbClr val="222222"/>
                </a:solidFill>
                <a:latin typeface="+mj-lt"/>
              </a:rPr>
              <a:t>Antikomunizmus</a:t>
            </a:r>
          </a:p>
          <a:p>
            <a:endParaRPr lang="sk-SK" dirty="0">
              <a:solidFill>
                <a:srgbClr val="222222"/>
              </a:solidFill>
              <a:latin typeface="+mj-lt"/>
            </a:endParaRPr>
          </a:p>
          <a:p>
            <a:r>
              <a:rPr lang="sk-SK" dirty="0" err="1">
                <a:solidFill>
                  <a:srgbClr val="222222"/>
                </a:solidFill>
                <a:latin typeface="+mj-lt"/>
              </a:rPr>
              <a:t>Antikonzervativizmus</a:t>
            </a:r>
            <a:endParaRPr lang="en-GB" dirty="0">
              <a:latin typeface="+mj-lt"/>
            </a:endParaRP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01FFE0B-BC86-4164-A1A8-0D2F41257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Stanley G. </a:t>
            </a:r>
            <a:r>
              <a:rPr lang="sk-SK" dirty="0" err="1"/>
              <a:t>Payne</a:t>
            </a:r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62A2765-B6C3-4E8C-9898-17AF3B46F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1628798"/>
            <a:ext cx="4275498" cy="511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0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B24AA6E-BB6B-4AA9-B948-CB6FE5311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7DCE3F9-869E-41B1-99E0-1938494A5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ACB9F8A-3114-48CB-BA82-F67F567E6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4392488" cy="656761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4137379-0713-4B58-9B73-3E400AB8D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755" y="116631"/>
            <a:ext cx="4536001" cy="656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1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3" y="1719071"/>
            <a:ext cx="8609380" cy="4407408"/>
          </a:xfrm>
        </p:spPr>
        <p:txBody>
          <a:bodyPr>
            <a:normAutofit lnSpcReduction="10000"/>
          </a:bodyPr>
          <a:lstStyle/>
          <a:p>
            <a:r>
              <a:rPr lang="sk-SK" sz="2800" dirty="0"/>
              <a:t>80. roky: útlm, Historikerstreit v Nemecku</a:t>
            </a:r>
          </a:p>
          <a:p>
            <a:endParaRPr lang="sk-SK" sz="2800" dirty="0"/>
          </a:p>
          <a:p>
            <a:r>
              <a:rPr lang="sk-SK" sz="2800" dirty="0"/>
              <a:t>Zeev Sternhell: </a:t>
            </a:r>
          </a:p>
          <a:p>
            <a:pPr marL="502920" indent="-457200">
              <a:buAutoNum type="arabicPeriod"/>
            </a:pPr>
            <a:r>
              <a:rPr lang="en-GB" sz="2800" dirty="0" err="1"/>
              <a:t>fašizmus</a:t>
            </a:r>
            <a:r>
              <a:rPr lang="en-GB" sz="2800" dirty="0"/>
              <a:t> </a:t>
            </a:r>
            <a:r>
              <a:rPr lang="en-GB" sz="2800" dirty="0" err="1"/>
              <a:t>bol</a:t>
            </a:r>
            <a:r>
              <a:rPr lang="en-GB" sz="2800" dirty="0"/>
              <a:t> </a:t>
            </a:r>
            <a:r>
              <a:rPr lang="en-GB" sz="2800" dirty="0" err="1"/>
              <a:t>predtým</a:t>
            </a:r>
            <a:r>
              <a:rPr lang="en-GB" sz="2800" dirty="0"/>
              <a:t>, </a:t>
            </a:r>
            <a:r>
              <a:rPr lang="en-GB" sz="2800" dirty="0" err="1"/>
              <a:t>než</a:t>
            </a:r>
            <a:r>
              <a:rPr lang="en-GB" sz="2800" dirty="0"/>
              <a:t> </a:t>
            </a:r>
            <a:r>
              <a:rPr lang="en-GB" sz="2800" dirty="0" err="1"/>
              <a:t>sa</a:t>
            </a:r>
            <a:r>
              <a:rPr lang="en-GB" sz="2800" dirty="0"/>
              <a:t> </a:t>
            </a:r>
            <a:r>
              <a:rPr lang="en-GB" sz="2800" dirty="0" err="1"/>
              <a:t>dostal</a:t>
            </a:r>
            <a:r>
              <a:rPr lang="en-GB" sz="2800" dirty="0"/>
              <a:t> k </a:t>
            </a:r>
            <a:r>
              <a:rPr lang="en-GB" sz="2800" dirty="0" err="1"/>
              <a:t>moci</a:t>
            </a:r>
            <a:r>
              <a:rPr lang="en-GB" sz="2800" dirty="0"/>
              <a:t> </a:t>
            </a:r>
            <a:r>
              <a:rPr lang="en-GB" sz="2800" dirty="0" err="1"/>
              <a:t>kultúrnym</a:t>
            </a:r>
            <a:r>
              <a:rPr lang="en-GB" sz="2800" dirty="0"/>
              <a:t> </a:t>
            </a:r>
            <a:r>
              <a:rPr lang="en-GB" sz="2800" dirty="0" err="1"/>
              <a:t>fenoménom</a:t>
            </a:r>
            <a:r>
              <a:rPr lang="en-GB" sz="2800" dirty="0"/>
              <a:t>; </a:t>
            </a:r>
            <a:endParaRPr lang="sk-SK" sz="2800" dirty="0"/>
          </a:p>
          <a:p>
            <a:pPr marL="502920" indent="-457200">
              <a:buAutoNum type="arabicPeriod"/>
            </a:pPr>
            <a:r>
              <a:rPr lang="en-GB" sz="2800" dirty="0" err="1"/>
              <a:t>vo</a:t>
            </a:r>
            <a:r>
              <a:rPr lang="en-GB" sz="2800" dirty="0"/>
              <a:t> </a:t>
            </a:r>
            <a:r>
              <a:rPr lang="en-GB" sz="2800" dirty="0" err="1"/>
              <a:t>vývoji</a:t>
            </a:r>
            <a:r>
              <a:rPr lang="en-GB" sz="2800" dirty="0"/>
              <a:t> </a:t>
            </a:r>
            <a:r>
              <a:rPr lang="en-GB" sz="2800" dirty="0" err="1"/>
              <a:t>fašizmu</a:t>
            </a:r>
            <a:r>
              <a:rPr lang="en-GB" sz="2800" dirty="0"/>
              <a:t> </a:t>
            </a:r>
            <a:r>
              <a:rPr lang="en-GB" sz="2800" dirty="0" err="1"/>
              <a:t>hral</a:t>
            </a:r>
            <a:r>
              <a:rPr lang="en-GB" sz="2800" dirty="0"/>
              <a:t> </a:t>
            </a:r>
            <a:r>
              <a:rPr lang="en-GB" sz="2800" dirty="0" err="1"/>
              <a:t>dôležitú</a:t>
            </a:r>
            <a:r>
              <a:rPr lang="en-GB" sz="2800" dirty="0"/>
              <a:t> </a:t>
            </a:r>
            <a:r>
              <a:rPr lang="en-GB" sz="2800" dirty="0" err="1"/>
              <a:t>rolu</a:t>
            </a:r>
            <a:r>
              <a:rPr lang="en-GB" sz="2800" dirty="0"/>
              <a:t> </a:t>
            </a:r>
            <a:r>
              <a:rPr lang="en-GB" sz="2800" dirty="0" err="1"/>
              <a:t>konceptuálny</a:t>
            </a:r>
            <a:r>
              <a:rPr lang="en-GB" sz="2800" dirty="0"/>
              <a:t> </a:t>
            </a:r>
            <a:r>
              <a:rPr lang="en-GB" sz="2800" dirty="0" err="1"/>
              <a:t>rámec</a:t>
            </a:r>
            <a:r>
              <a:rPr lang="en-GB" sz="2800" dirty="0"/>
              <a:t>. </a:t>
            </a:r>
            <a:r>
              <a:rPr lang="en-GB" sz="2800" dirty="0" err="1"/>
              <a:t>Kryštalizácia</a:t>
            </a:r>
            <a:r>
              <a:rPr lang="en-GB" sz="2800" dirty="0"/>
              <a:t> </a:t>
            </a:r>
            <a:r>
              <a:rPr lang="en-GB" sz="2800" dirty="0" err="1"/>
              <a:t>ideológie</a:t>
            </a:r>
            <a:r>
              <a:rPr lang="en-GB" sz="2800" dirty="0"/>
              <a:t> </a:t>
            </a:r>
            <a:r>
              <a:rPr lang="en-GB" sz="2800" dirty="0" err="1"/>
              <a:t>podľa</a:t>
            </a:r>
            <a:r>
              <a:rPr lang="en-GB" sz="2800" dirty="0"/>
              <a:t> </a:t>
            </a:r>
            <a:r>
              <a:rPr lang="en-GB" sz="2800" dirty="0" err="1"/>
              <a:t>Sternhella</a:t>
            </a:r>
            <a:r>
              <a:rPr lang="en-GB" sz="2800" dirty="0"/>
              <a:t> </a:t>
            </a:r>
            <a:r>
              <a:rPr lang="en-GB" sz="2800" dirty="0" err="1"/>
              <a:t>predchádzala</a:t>
            </a:r>
            <a:r>
              <a:rPr lang="en-GB" sz="2800" dirty="0"/>
              <a:t> </a:t>
            </a:r>
            <a:r>
              <a:rPr lang="en-GB" sz="2800" dirty="0" err="1"/>
              <a:t>budovaniu</a:t>
            </a:r>
            <a:r>
              <a:rPr lang="en-GB" sz="2800" dirty="0"/>
              <a:t> </a:t>
            </a:r>
            <a:r>
              <a:rPr lang="en-GB" sz="2800" dirty="0" err="1"/>
              <a:t>politickej</a:t>
            </a:r>
            <a:r>
              <a:rPr lang="en-GB" sz="2800" dirty="0"/>
              <a:t> </a:t>
            </a:r>
            <a:r>
              <a:rPr lang="en-GB" sz="2800" dirty="0" err="1"/>
              <a:t>sily</a:t>
            </a:r>
            <a:r>
              <a:rPr lang="en-GB" sz="2800" dirty="0"/>
              <a:t> a </a:t>
            </a:r>
            <a:r>
              <a:rPr lang="en-GB" sz="2800" dirty="0" err="1"/>
              <a:t>predstavovala</a:t>
            </a:r>
            <a:r>
              <a:rPr lang="en-GB" sz="2800" dirty="0"/>
              <a:t> </a:t>
            </a:r>
            <a:r>
              <a:rPr lang="en-GB" sz="2800" dirty="0" err="1"/>
              <a:t>základ</a:t>
            </a:r>
            <a:r>
              <a:rPr lang="en-GB" sz="2800" dirty="0"/>
              <a:t> pre </a:t>
            </a:r>
            <a:r>
              <a:rPr lang="en-GB" sz="2800" dirty="0" err="1"/>
              <a:t>politickú</a:t>
            </a:r>
            <a:r>
              <a:rPr lang="en-GB" sz="2800" dirty="0"/>
              <a:t> </a:t>
            </a:r>
            <a:r>
              <a:rPr lang="en-GB" sz="2800" dirty="0" err="1"/>
              <a:t>akciu</a:t>
            </a:r>
            <a:endParaRPr lang="sk-SK" sz="2800" dirty="0"/>
          </a:p>
          <a:p>
            <a:pPr marL="502920" indent="-457200">
              <a:buAutoNum type="arabicPeriod"/>
            </a:pPr>
            <a:endParaRPr lang="sk-SK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1980s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3" y="1719070"/>
            <a:ext cx="5544616" cy="4878282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sk-SK" sz="3200" dirty="0"/>
              <a:t>Fašizmus je druh politickej ideológie, ktorej mýtické jadro (</a:t>
            </a:r>
            <a:r>
              <a:rPr lang="sk-SK" sz="3200" dirty="0" err="1"/>
              <a:t>ideáltypické</a:t>
            </a:r>
            <a:r>
              <a:rPr lang="sk-SK" sz="3200" dirty="0"/>
              <a:t>) v rôznych jeho permutáciách je</a:t>
            </a:r>
          </a:p>
          <a:p>
            <a:pPr marL="45720" indent="0">
              <a:buNone/>
            </a:pPr>
            <a:r>
              <a:rPr lang="sk-SK" sz="3200" dirty="0">
                <a:solidFill>
                  <a:srgbClr val="FF0000"/>
                </a:solidFill>
              </a:rPr>
              <a:t>„palingenetická forma populistického ultranacionalizmu.“ </a:t>
            </a:r>
          </a:p>
          <a:p>
            <a:pPr marL="45720" indent="0">
              <a:buNone/>
            </a:pPr>
            <a:r>
              <a:rPr lang="sk-SK" sz="3200" dirty="0"/>
              <a:t>(The Nature of Fascism, 1991)</a:t>
            </a:r>
            <a:endParaRPr lang="en-GB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ROGER GRIFFIN</a:t>
            </a:r>
            <a:endParaRPr lang="en-GB" dirty="0"/>
          </a:p>
        </p:txBody>
      </p:sp>
      <p:pic>
        <p:nvPicPr>
          <p:cNvPr id="4" name="Picture 3" descr="Griffin_R_p00545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1844824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1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950289"/>
          </a:xfrm>
        </p:spPr>
        <p:txBody>
          <a:bodyPr>
            <a:noAutofit/>
          </a:bodyPr>
          <a:lstStyle/>
          <a:p>
            <a:endParaRPr lang="sk-SK" sz="3200" dirty="0"/>
          </a:p>
          <a:p>
            <a:endParaRPr lang="sk-SK" sz="3200" dirty="0"/>
          </a:p>
          <a:p>
            <a:r>
              <a:rPr lang="sk-SK" sz="3200" dirty="0"/>
              <a:t>Ukončenie: elektronický test (</a:t>
            </a:r>
            <a:r>
              <a:rPr lang="cs-CZ" sz="3200" dirty="0"/>
              <a:t>30 </a:t>
            </a:r>
            <a:r>
              <a:rPr lang="cs-CZ" sz="3200" dirty="0" err="1"/>
              <a:t>otázok</a:t>
            </a:r>
            <a:r>
              <a:rPr lang="cs-CZ" sz="3200" dirty="0"/>
              <a:t>, 70% (21/30) </a:t>
            </a:r>
            <a:r>
              <a:rPr lang="cs-CZ" sz="3200" dirty="0" err="1"/>
              <a:t>úspešnosť</a:t>
            </a:r>
            <a:r>
              <a:rPr lang="sk-SK" sz="3200" dirty="0"/>
              <a:t>) </a:t>
            </a:r>
          </a:p>
          <a:p>
            <a:r>
              <a:rPr lang="cs-CZ" sz="3200" dirty="0" err="1"/>
              <a:t>Spustenie</a:t>
            </a:r>
            <a:r>
              <a:rPr lang="cs-CZ" sz="3200" dirty="0"/>
              <a:t> (</a:t>
            </a:r>
            <a:r>
              <a:rPr lang="cs-CZ" sz="3200" dirty="0" err="1"/>
              <a:t>pravdepodobne</a:t>
            </a:r>
            <a:r>
              <a:rPr lang="cs-CZ" sz="3200" dirty="0"/>
              <a:t>) </a:t>
            </a:r>
            <a:r>
              <a:rPr lang="sk-SK" sz="3200" dirty="0"/>
              <a:t>10.5. (možno skôr), otvorene do konca skúškového obdobia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Tonight´s</a:t>
            </a:r>
            <a:r>
              <a:rPr lang="sk-SK" dirty="0"/>
              <a:t> Agenda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308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51EN9IQ2FvL._SX327_BO1,204,203,200_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916832"/>
            <a:ext cx="3024336" cy="45870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Roger Griffin</a:t>
            </a:r>
            <a:endParaRPr lang="en-GB" dirty="0"/>
          </a:p>
        </p:txBody>
      </p:sp>
      <p:pic>
        <p:nvPicPr>
          <p:cNvPr id="5" name="Picture 4" descr="12379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916832"/>
            <a:ext cx="3024336" cy="45365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3117" y="1701987"/>
            <a:ext cx="8801371" cy="4878281"/>
          </a:xfrm>
        </p:spPr>
        <p:txBody>
          <a:bodyPr>
            <a:normAutofit/>
          </a:bodyPr>
          <a:lstStyle/>
          <a:p>
            <a:r>
              <a:rPr lang="en-GB" sz="2800" dirty="0" err="1"/>
              <a:t>politická</a:t>
            </a:r>
            <a:r>
              <a:rPr lang="en-GB" sz="2800" dirty="0"/>
              <a:t> </a:t>
            </a:r>
            <a:r>
              <a:rPr lang="en-GB" sz="2800" dirty="0" err="1"/>
              <a:t>ideológia</a:t>
            </a:r>
            <a:r>
              <a:rPr lang="en-GB" sz="2800" dirty="0"/>
              <a:t>, </a:t>
            </a:r>
            <a:r>
              <a:rPr lang="en-GB" sz="2800" dirty="0" err="1"/>
              <a:t>ktorá</a:t>
            </a:r>
            <a:r>
              <a:rPr lang="en-GB" sz="2800" dirty="0"/>
              <a:t> </a:t>
            </a:r>
            <a:r>
              <a:rPr lang="sk-SK" sz="2800" dirty="0"/>
              <a:t>evokuje predstavu že existujú „bežní“ „normálni“ „obyčajní“ ľudia a skazené, dekadentné elity odtrhnuté od reality. Populizmus </a:t>
            </a:r>
            <a:r>
              <a:rPr lang="en-GB" sz="2800" dirty="0" err="1"/>
              <a:t>sa</a:t>
            </a:r>
            <a:r>
              <a:rPr lang="en-GB" sz="2800" dirty="0"/>
              <a:t> </a:t>
            </a:r>
            <a:r>
              <a:rPr lang="en-GB" sz="2800" dirty="0" err="1"/>
              <a:t>zameriava</a:t>
            </a:r>
            <a:r>
              <a:rPr lang="en-GB" sz="2800" dirty="0"/>
              <a:t> </a:t>
            </a:r>
            <a:r>
              <a:rPr lang="en-GB" sz="2800" dirty="0" err="1"/>
              <a:t>na</a:t>
            </a:r>
            <a:r>
              <a:rPr lang="en-GB" sz="2800" dirty="0"/>
              <a:t> </a:t>
            </a:r>
            <a:r>
              <a:rPr lang="sk-SK" sz="2800" dirty="0"/>
              <a:t>„</a:t>
            </a:r>
            <a:r>
              <a:rPr lang="en-GB" sz="2800" dirty="0" err="1"/>
              <a:t>bežného</a:t>
            </a:r>
            <a:r>
              <a:rPr lang="sk-SK" sz="2800" dirty="0"/>
              <a:t>“</a:t>
            </a:r>
            <a:r>
              <a:rPr lang="en-GB" sz="2800" dirty="0"/>
              <a:t> </a:t>
            </a:r>
            <a:r>
              <a:rPr lang="en-GB" sz="2800" dirty="0" err="1"/>
              <a:t>človeka</a:t>
            </a:r>
            <a:r>
              <a:rPr lang="en-GB" sz="2800" dirty="0"/>
              <a:t>, </a:t>
            </a:r>
            <a:r>
              <a:rPr lang="sk-SK" sz="2800" dirty="0"/>
              <a:t>populista je „človek z ľudu“ ktorý chápe problémy „bežných ľudí“ </a:t>
            </a:r>
          </a:p>
          <a:p>
            <a:pPr marL="45720" indent="0">
              <a:buNone/>
            </a:pPr>
            <a:r>
              <a:rPr lang="sk-SK" sz="2800" dirty="0"/>
              <a:t>  a bojuje za nich</a:t>
            </a:r>
            <a:endParaRPr lang="en-GB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POPULIZMUS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16" y="3895750"/>
            <a:ext cx="4344002" cy="284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6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0"/>
            <a:ext cx="9800113" cy="6858000"/>
          </a:xfrm>
        </p:spPr>
      </p:pic>
    </p:spTree>
    <p:extLst>
      <p:ext uri="{BB962C8B-B14F-4D97-AF65-F5344CB8AC3E}">
        <p14:creationId xmlns:p14="http://schemas.microsoft.com/office/powerpoint/2010/main" val="269779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372657" cy="6858000"/>
          </a:xfrm>
        </p:spPr>
      </p:pic>
    </p:spTree>
    <p:extLst>
      <p:ext uri="{BB962C8B-B14F-4D97-AF65-F5344CB8AC3E}">
        <p14:creationId xmlns:p14="http://schemas.microsoft.com/office/powerpoint/2010/main" val="398046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116632"/>
            <a:ext cx="10412468" cy="6651064"/>
          </a:xfrm>
        </p:spPr>
      </p:pic>
    </p:spTree>
    <p:extLst>
      <p:ext uri="{BB962C8B-B14F-4D97-AF65-F5344CB8AC3E}">
        <p14:creationId xmlns:p14="http://schemas.microsoft.com/office/powerpoint/2010/main" val="425320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23" y="0"/>
            <a:ext cx="10235820" cy="6858000"/>
          </a:xfrm>
        </p:spPr>
      </p:pic>
    </p:spTree>
    <p:extLst>
      <p:ext uri="{BB962C8B-B14F-4D97-AF65-F5344CB8AC3E}">
        <p14:creationId xmlns:p14="http://schemas.microsoft.com/office/powerpoint/2010/main" val="224830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656" y="34280"/>
            <a:ext cx="11582120" cy="6707088"/>
          </a:xfrm>
        </p:spPr>
      </p:pic>
    </p:spTree>
    <p:extLst>
      <p:ext uri="{BB962C8B-B14F-4D97-AF65-F5344CB8AC3E}">
        <p14:creationId xmlns:p14="http://schemas.microsoft.com/office/powerpoint/2010/main" val="225360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3" y="1719070"/>
            <a:ext cx="8609380" cy="4590249"/>
          </a:xfrm>
        </p:spPr>
        <p:txBody>
          <a:bodyPr>
            <a:noAutofit/>
          </a:bodyPr>
          <a:lstStyle/>
          <a:p>
            <a:r>
              <a:rPr lang="sk-SK" sz="2800" dirty="0" err="1"/>
              <a:t>Palingenetický</a:t>
            </a:r>
            <a:r>
              <a:rPr lang="sk-SK" sz="2800" dirty="0"/>
              <a:t> – z gréckeho „</a:t>
            </a:r>
            <a:r>
              <a:rPr lang="sk-SK" sz="2800" dirty="0" err="1"/>
              <a:t>pælɪnˈdʒɛnəsɪs</a:t>
            </a:r>
            <a:r>
              <a:rPr lang="sk-SK" sz="2800" dirty="0"/>
              <a:t>“ =&gt; </a:t>
            </a:r>
            <a:r>
              <a:rPr lang="sk-SK" sz="2800" dirty="0" err="1"/>
              <a:t>palin</a:t>
            </a:r>
            <a:r>
              <a:rPr lang="sk-SK" sz="2800" dirty="0"/>
              <a:t> (znovu) a </a:t>
            </a:r>
            <a:r>
              <a:rPr lang="sk-SK" sz="2800" dirty="0" err="1"/>
              <a:t>genesis</a:t>
            </a:r>
            <a:r>
              <a:rPr lang="sk-SK" sz="2800" dirty="0"/>
              <a:t> (zrodenie)</a:t>
            </a:r>
          </a:p>
          <a:p>
            <a:r>
              <a:rPr lang="sk-SK" sz="2800" dirty="0"/>
              <a:t>=&gt; mýtus znovuzrodenia</a:t>
            </a:r>
          </a:p>
          <a:p>
            <a:r>
              <a:rPr lang="sk-SK" sz="2800" dirty="0"/>
              <a:t>jeden z najčastejších mýtov v dejinách (</a:t>
            </a:r>
            <a:r>
              <a:rPr lang="sk-SK" sz="2800" i="1" dirty="0" err="1"/>
              <a:t>Parusia</a:t>
            </a:r>
            <a:r>
              <a:rPr lang="sk-SK" sz="2800" dirty="0"/>
              <a:t> v kresťanstve a islame Fénix povstávajúci z plameňa, renesancia, </a:t>
            </a:r>
            <a:r>
              <a:rPr lang="sk-SK" sz="2800" i="1" dirty="0"/>
              <a:t>New </a:t>
            </a:r>
            <a:r>
              <a:rPr lang="sk-SK" sz="2800" i="1" dirty="0" err="1"/>
              <a:t>Deal</a:t>
            </a:r>
            <a:r>
              <a:rPr lang="sk-SK" sz="2800" dirty="0"/>
              <a:t> prezidenta </a:t>
            </a:r>
            <a:r>
              <a:rPr lang="sk-SK" sz="2800" dirty="0" err="1"/>
              <a:t>Roosevelta</a:t>
            </a:r>
            <a:r>
              <a:rPr lang="sk-SK" sz="2800" dirty="0"/>
              <a:t>, </a:t>
            </a:r>
            <a:r>
              <a:rPr lang="sk-SK" sz="2800" i="1" dirty="0"/>
              <a:t>perestrojka</a:t>
            </a:r>
            <a:r>
              <a:rPr lang="sk-SK" sz="2800" dirty="0"/>
              <a:t>...) – preto musí byť pri definovaná fašizmu ohraničený ultranacionalizmom</a:t>
            </a:r>
            <a:endParaRPr lang="en-GB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Palingenetický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460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3200" dirty="0"/>
              <a:t>Dekadencia, ohrozenie národnej kultúry, korupcia, kríza, kolaps</a:t>
            </a:r>
          </a:p>
          <a:p>
            <a:r>
              <a:rPr lang="sk-SK" sz="3200" dirty="0"/>
              <a:t>Riešenie =&gt; radikálna revolúcia a očista národa od nepriateľov, ktorý spôsobili neblahý stav vecí</a:t>
            </a:r>
          </a:p>
          <a:p>
            <a:r>
              <a:rPr lang="sk-SK" sz="3200" dirty="0"/>
              <a:t>Len fašizmus môže zachrániť komunitu/spoločenstvo/národ pred totálnym kolapsom</a:t>
            </a:r>
            <a:endParaRPr lang="en-GB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Palingenéza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002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11088"/>
            <a:ext cx="8761679" cy="554461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znovuzrodenie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747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20272" y="4869160"/>
            <a:ext cx="1981200" cy="1828800"/>
          </a:xfrm>
        </p:spPr>
        <p:txBody>
          <a:bodyPr/>
          <a:lstStyle/>
          <a:p>
            <a:r>
              <a:rPr lang="sk-SK" dirty="0"/>
              <a:t>Jakub Drábik</a:t>
            </a:r>
          </a:p>
          <a:p>
            <a:endParaRPr lang="sk-SK" dirty="0"/>
          </a:p>
          <a:p>
            <a:r>
              <a:rPr lang="sk-SK" dirty="0"/>
              <a:t>Jaro 2022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052736"/>
            <a:ext cx="6696744" cy="3888432"/>
          </a:xfrm>
        </p:spPr>
        <p:txBody>
          <a:bodyPr/>
          <a:lstStyle/>
          <a:p>
            <a:r>
              <a:rPr lang="sk-SK" sz="1800" dirty="0"/>
              <a:t>KSCB092 Fašizmus A jeho špecifiká v Európe a Ázii</a:t>
            </a:r>
            <a:br>
              <a:rPr lang="sk-SK" sz="2000" dirty="0"/>
            </a:br>
            <a:br>
              <a:rPr lang="sk-SK" sz="3200" dirty="0"/>
            </a:br>
            <a:r>
              <a:rPr lang="sk-SK" sz="5400" dirty="0"/>
              <a:t>DEFINÍCIE</a:t>
            </a:r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04664"/>
            <a:ext cx="1016794" cy="1394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060848"/>
            <a:ext cx="1016794" cy="1016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356992"/>
            <a:ext cx="1016794" cy="8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6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8800"/>
            <a:ext cx="8136904" cy="514783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Nové Nemecko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960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99115"/>
            <a:ext cx="8064896" cy="525888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Nové Nemecko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553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Nové Nemecko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8856984" cy="5614428"/>
          </a:xfrm>
        </p:spPr>
      </p:pic>
    </p:spTree>
    <p:extLst>
      <p:ext uri="{BB962C8B-B14F-4D97-AF65-F5344CB8AC3E}">
        <p14:creationId xmlns:p14="http://schemas.microsoft.com/office/powerpoint/2010/main" val="369805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8208912" cy="525128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Nové Nemecko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648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3312368" cy="516177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Nové Nemecko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988840"/>
            <a:ext cx="4032448" cy="408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6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628800"/>
            <a:ext cx="3600400" cy="512816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Naša posledná nádej (1932)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018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628800"/>
            <a:ext cx="4320480" cy="506012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Nech žije Nemecko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062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8784976" cy="486311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Taliansko – </a:t>
            </a:r>
            <a:r>
              <a:rPr lang="sk-SK" dirty="0" err="1"/>
              <a:t>Pontínske</a:t>
            </a:r>
            <a:r>
              <a:rPr lang="sk-SK" dirty="0"/>
              <a:t> močiare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487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00808"/>
            <a:ext cx="6624736" cy="498369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Pontínske</a:t>
            </a:r>
            <a:r>
              <a:rPr lang="sk-SK" dirty="0"/>
              <a:t> močiare/nové mestá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506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628800"/>
            <a:ext cx="3528392" cy="509515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Pontínske</a:t>
            </a:r>
            <a:r>
              <a:rPr lang="sk-SK" dirty="0"/>
              <a:t> močiare/propaganda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602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719070"/>
            <a:ext cx="8640959" cy="4878281"/>
          </a:xfrm>
        </p:spPr>
        <p:txBody>
          <a:bodyPr>
            <a:normAutofit lnSpcReduction="10000"/>
          </a:bodyPr>
          <a:lstStyle/>
          <a:p>
            <a:r>
              <a:rPr lang="sk-SK" sz="2800" dirty="0"/>
              <a:t>„</a:t>
            </a:r>
            <a:r>
              <a:rPr lang="sk-SK" sz="2800" i="1" dirty="0"/>
              <a:t>zatiaľ čo v našom politickom slovníku nie je veľa pojmov, ktoré by sa tešili takej obľube ako slovo fašizmus, neexistuje zároveň príliš mnoho konceptov v komparatívnej politickej terminológii tak nejasných a nepresne vymedzených.</a:t>
            </a:r>
            <a:r>
              <a:rPr lang="sk-SK" sz="2800" dirty="0"/>
              <a:t>“ </a:t>
            </a:r>
            <a:r>
              <a:rPr lang="sk-SK" sz="2800" dirty="0" err="1"/>
              <a:t>Zeev</a:t>
            </a:r>
            <a:r>
              <a:rPr lang="sk-SK" sz="2800" dirty="0"/>
              <a:t> </a:t>
            </a:r>
            <a:r>
              <a:rPr lang="sk-SK" sz="2800" dirty="0" err="1"/>
              <a:t>Sternhell</a:t>
            </a:r>
            <a:r>
              <a:rPr lang="sk-SK" sz="2800" dirty="0"/>
              <a:t> (1976)</a:t>
            </a:r>
          </a:p>
          <a:p>
            <a:endParaRPr lang="sk-SK" sz="2800" dirty="0"/>
          </a:p>
          <a:p>
            <a:r>
              <a:rPr lang="sk-SK" sz="2800" dirty="0"/>
              <a:t>„</a:t>
            </a:r>
            <a:r>
              <a:rPr lang="sk-SK" sz="2800" i="1" dirty="0"/>
              <a:t>napriek enormnému času a mentálnej energii, ktorú bádatelia do štúdia tohto fenoménu vložili, fašizmus ostáva jednou z najväčších hádaniek pre študentov 20. storočia.</a:t>
            </a:r>
            <a:r>
              <a:rPr lang="sk-SK" sz="2800" dirty="0"/>
              <a:t>“ Richard </a:t>
            </a:r>
            <a:r>
              <a:rPr lang="sk-SK" sz="2800" dirty="0" err="1"/>
              <a:t>Allan</a:t>
            </a:r>
            <a:r>
              <a:rPr lang="sk-SK" sz="2800" dirty="0"/>
              <a:t> </a:t>
            </a:r>
            <a:r>
              <a:rPr lang="sk-SK" sz="2800" dirty="0" err="1"/>
              <a:t>Robinson</a:t>
            </a:r>
            <a:r>
              <a:rPr lang="sk-SK" sz="2800" dirty="0"/>
              <a:t> (1981)</a:t>
            </a:r>
            <a:endParaRPr lang="en-GB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Definície fašizmu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884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457400"/>
            <a:ext cx="9513297" cy="5400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British</a:t>
            </a:r>
            <a:r>
              <a:rPr lang="sk-SK" dirty="0"/>
              <a:t> </a:t>
            </a:r>
            <a:r>
              <a:rPr lang="sk-SK" dirty="0" err="1"/>
              <a:t>Union</a:t>
            </a:r>
            <a:r>
              <a:rPr lang="sk-SK" dirty="0"/>
              <a:t> </a:t>
            </a:r>
            <a:r>
              <a:rPr lang="sk-SK" dirty="0" err="1"/>
              <a:t>of</a:t>
            </a:r>
            <a:r>
              <a:rPr lang="sk-SK" dirty="0"/>
              <a:t> </a:t>
            </a:r>
            <a:r>
              <a:rPr lang="sk-SK" dirty="0" err="1"/>
              <a:t>Fascists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126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0"/>
            <a:ext cx="5508105" cy="716717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369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6632"/>
            <a:ext cx="6336704" cy="703472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27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" y="0"/>
            <a:ext cx="9133720" cy="11809312"/>
          </a:xfrm>
        </p:spPr>
      </p:pic>
    </p:spTree>
    <p:extLst>
      <p:ext uri="{BB962C8B-B14F-4D97-AF65-F5344CB8AC3E}">
        <p14:creationId xmlns:p14="http://schemas.microsoft.com/office/powerpoint/2010/main" val="394427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ULTRANACIONALIZMUS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719070"/>
            <a:ext cx="8784975" cy="4950289"/>
          </a:xfrm>
        </p:spPr>
        <p:txBody>
          <a:bodyPr>
            <a:noAutofit/>
          </a:bodyPr>
          <a:lstStyle/>
          <a:p>
            <a:r>
              <a:rPr lang="sk-SK" sz="2800" dirty="0"/>
              <a:t>Nacionalizmus, ktorý „prekročil hranicu“</a:t>
            </a:r>
          </a:p>
          <a:p>
            <a:r>
              <a:rPr lang="sk-SK" sz="2800" dirty="0"/>
              <a:t>odmieta princípy absolutizmu i pluralistickej reprezentatívnej vlády v prospech prevažne charizmatických foriem vlády „</a:t>
            </a:r>
            <a:r>
              <a:rPr lang="sk-SK" sz="2800" i="1" dirty="0"/>
              <a:t>v ktorých sociálna kohézia a dynamika hnutia závisí takmer výlučne na schopnosti jeho vodcu inšpirovať lojalitu a akciu. Zvyčajne sa spája s konceptom národa ako „vyššej“ rasovej, historickej, duševnej alebo organickej reality, ktorá pojíma všetkých členov etnickej komunity, ktorí do nej patria.</a:t>
            </a:r>
            <a:r>
              <a:rPr lang="sk-SK" sz="2800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75744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3200" dirty="0"/>
              <a:t>Inklinácia k rasizmu (vymedzený kultúrne alebo biologicky)</a:t>
            </a:r>
            <a:endParaRPr lang="en-GB" sz="3200" dirty="0"/>
          </a:p>
          <a:p>
            <a:endParaRPr lang="sk-SK" sz="3200" dirty="0"/>
          </a:p>
          <a:p>
            <a:r>
              <a:rPr lang="sk-SK" sz="3200" dirty="0"/>
              <a:t>koncept </a:t>
            </a:r>
            <a:r>
              <a:rPr lang="sk-SK" sz="3200" u="sng" dirty="0"/>
              <a:t>organického národného spoločenstva </a:t>
            </a:r>
            <a:r>
              <a:rPr lang="sk-SK" sz="3200" dirty="0"/>
              <a:t>(ktoré implikuje beztriednosť, neobmedzenú sociálnu mobilitu a odstránenie všetkých nerovností)</a:t>
            </a:r>
            <a:endParaRPr lang="en-GB" sz="3200" dirty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ULTRANACIONALIZMUS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5022297"/>
          </a:xfrm>
        </p:spPr>
        <p:txBody>
          <a:bodyPr>
            <a:normAutofit/>
          </a:bodyPr>
          <a:lstStyle/>
          <a:p>
            <a:r>
              <a:rPr lang="sk-SK" sz="2800" dirty="0"/>
              <a:t>Charles Maurras (1868-1952) a jeho „integralizmus“</a:t>
            </a:r>
          </a:p>
          <a:p>
            <a:endParaRPr lang="sk-SK" sz="2800" dirty="0"/>
          </a:p>
          <a:p>
            <a:r>
              <a:rPr lang="sk-SK" sz="2800" dirty="0"/>
              <a:t>Ideológia, podľa ktorej je národ organický celok. Antiliberálny a proti internacionalizmu. Podľa Maurrasa bol národný štát (v jeho koncepcii sa často stráca rozdiel medzi štátom a národom) najvyššie morálne dobro a autorita, a je nad záujammi jednotlivca i humanity ako celku</a:t>
            </a:r>
            <a:endParaRPr lang="en-GB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Korene ultranacionalizmu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Organické spoločenstvo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926" y="1774825"/>
            <a:ext cx="6308148" cy="4625975"/>
          </a:xfrm>
        </p:spPr>
      </p:pic>
    </p:spTree>
    <p:extLst>
      <p:ext uri="{BB962C8B-B14F-4D97-AF65-F5344CB8AC3E}">
        <p14:creationId xmlns:p14="http://schemas.microsoft.com/office/powerpoint/2010/main" val="361803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92463"/>
          </a:xfrm>
        </p:spPr>
      </p:pic>
    </p:spTree>
    <p:extLst>
      <p:ext uri="{BB962C8B-B14F-4D97-AF65-F5344CB8AC3E}">
        <p14:creationId xmlns:p14="http://schemas.microsoft.com/office/powerpoint/2010/main" val="285626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44623"/>
            <a:ext cx="9937104" cy="6757231"/>
          </a:xfrm>
        </p:spPr>
      </p:pic>
    </p:spTree>
    <p:extLst>
      <p:ext uri="{BB962C8B-B14F-4D97-AF65-F5344CB8AC3E}">
        <p14:creationId xmlns:p14="http://schemas.microsoft.com/office/powerpoint/2010/main" val="404231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719071"/>
            <a:ext cx="8640959" cy="4783082"/>
          </a:xfrm>
        </p:spPr>
        <p:txBody>
          <a:bodyPr>
            <a:normAutofit/>
          </a:bodyPr>
          <a:lstStyle/>
          <a:p>
            <a:r>
              <a:rPr lang="sk-SK" sz="2800" dirty="0"/>
              <a:t>„</a:t>
            </a:r>
            <a:r>
              <a:rPr lang="sk-SK" sz="2800" i="1" dirty="0"/>
              <a:t>najvágnejším zo všetkých politických termínov.</a:t>
            </a:r>
            <a:r>
              <a:rPr lang="sk-SK" sz="2800" dirty="0"/>
              <a:t>“ Stanley </a:t>
            </a:r>
            <a:r>
              <a:rPr lang="sk-SK" sz="2800" dirty="0" err="1"/>
              <a:t>Payne</a:t>
            </a:r>
            <a:r>
              <a:rPr lang="sk-SK" sz="2800" dirty="0"/>
              <a:t> (1997)</a:t>
            </a:r>
          </a:p>
          <a:p>
            <a:endParaRPr lang="sk-SK" sz="2800" dirty="0"/>
          </a:p>
          <a:p>
            <a:r>
              <a:rPr lang="sk-SK" sz="2800" i="1" dirty="0"/>
              <a:t>„amalgám nesúrodých konceptov, často zle pochopených, často bizarných“ </a:t>
            </a:r>
            <a:r>
              <a:rPr lang="sk-SK" sz="2800" dirty="0"/>
              <a:t>Robert </a:t>
            </a:r>
            <a:r>
              <a:rPr lang="sk-SK" sz="2800" dirty="0" err="1"/>
              <a:t>Scruton</a:t>
            </a:r>
            <a:r>
              <a:rPr lang="sk-SK" sz="2800" dirty="0"/>
              <a:t> (2007)</a:t>
            </a:r>
          </a:p>
          <a:p>
            <a:endParaRPr lang="sk-SK" sz="2800" dirty="0"/>
          </a:p>
          <a:p>
            <a:r>
              <a:rPr lang="sk-SK" sz="2800" dirty="0"/>
              <a:t>„</a:t>
            </a:r>
            <a:r>
              <a:rPr lang="sk-SK" sz="2800" i="1" dirty="0"/>
              <a:t>uchopenie fašizmu ako konzistentnej doktríny je veľmi ťažké</a:t>
            </a:r>
            <a:r>
              <a:rPr lang="sk-SK" sz="2800" dirty="0"/>
              <a:t>“ a „</a:t>
            </a:r>
            <a:r>
              <a:rPr lang="sk-SK" sz="2800" i="1" dirty="0"/>
              <a:t>definovať fašizmus je zložité</a:t>
            </a:r>
            <a:r>
              <a:rPr lang="sk-SK" sz="2800" dirty="0"/>
              <a:t>.“ Milan </a:t>
            </a:r>
            <a:r>
              <a:rPr lang="sk-SK" sz="2800" dirty="0" err="1"/>
              <a:t>Katuninec</a:t>
            </a:r>
            <a:r>
              <a:rPr lang="sk-SK" sz="2800" dirty="0"/>
              <a:t> (2009)</a:t>
            </a:r>
            <a:endParaRPr lang="en-GB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Definície fašizmu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618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92" y="116632"/>
            <a:ext cx="9215378" cy="6635072"/>
          </a:xfrm>
        </p:spPr>
      </p:pic>
    </p:spTree>
    <p:extLst>
      <p:ext uri="{BB962C8B-B14F-4D97-AF65-F5344CB8AC3E}">
        <p14:creationId xmlns:p14="http://schemas.microsoft.com/office/powerpoint/2010/main" val="156971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44624"/>
            <a:ext cx="9458260" cy="6768752"/>
          </a:xfrm>
        </p:spPr>
      </p:pic>
    </p:spTree>
    <p:extLst>
      <p:ext uri="{BB962C8B-B14F-4D97-AF65-F5344CB8AC3E}">
        <p14:creationId xmlns:p14="http://schemas.microsoft.com/office/powerpoint/2010/main" val="189761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91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359391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err="1"/>
              <a:t>Palingenetický</a:t>
            </a:r>
            <a:r>
              <a:rPr lang="sk-SK" dirty="0"/>
              <a:t> ultranacionalizmus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719070"/>
            <a:ext cx="8712967" cy="4590249"/>
          </a:xfrm>
        </p:spPr>
        <p:txBody>
          <a:bodyPr>
            <a:normAutofit/>
          </a:bodyPr>
          <a:lstStyle/>
          <a:p>
            <a:r>
              <a:rPr lang="sk-SK" sz="3200" dirty="0"/>
              <a:t>Národ v ohrození, dekadencia, degenerácia, korupcia, zúfalstvo, ohrozenie nepriateľmi, ... </a:t>
            </a:r>
          </a:p>
          <a:p>
            <a:r>
              <a:rPr lang="sk-SK" sz="3200" dirty="0"/>
              <a:t>Posledná nádej fašizmus, fašistické znovuzrodenie, vytvorenie nového fašistického človeka – člena organického spoločenstva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79768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41BF3C3-9D90-430E-B649-165C39921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28800"/>
            <a:ext cx="8784976" cy="5112568"/>
          </a:xfrm>
        </p:spPr>
        <p:txBody>
          <a:bodyPr>
            <a:noAutofit/>
          </a:bodyPr>
          <a:lstStyle/>
          <a:p>
            <a:r>
              <a:rPr lang="sk-SK" sz="3600" dirty="0"/>
              <a:t>Tretia cesta medzi kapitalizmom a socializmom</a:t>
            </a:r>
          </a:p>
          <a:p>
            <a:r>
              <a:rPr lang="sk-SK" sz="3600" dirty="0"/>
              <a:t>Vytvorenie nového človeka a novej spoločnosti</a:t>
            </a:r>
          </a:p>
          <a:p>
            <a:r>
              <a:rPr lang="sk-SK" sz="3600" dirty="0" err="1"/>
              <a:t>Homo</a:t>
            </a:r>
            <a:r>
              <a:rPr lang="sk-SK" sz="3600" dirty="0"/>
              <a:t> </a:t>
            </a:r>
            <a:r>
              <a:rPr lang="sk-SK" sz="3600" dirty="0" err="1"/>
              <a:t>fascistus</a:t>
            </a:r>
            <a:endParaRPr lang="sk-SK" sz="3600" dirty="0"/>
          </a:p>
          <a:p>
            <a:r>
              <a:rPr lang="sk-SK" sz="3600" dirty="0"/>
              <a:t>Kvalitatívne iné politické, kultúrne, spoločenské a hospodárske usporiadanie </a:t>
            </a:r>
            <a:endParaRPr lang="en-GB" sz="36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55C635A-CCF6-4674-95E8-F68B2E539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Tretia cesta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876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Nový</a:t>
            </a:r>
            <a:r>
              <a:rPr lang="en-GB" dirty="0"/>
              <a:t> </a:t>
            </a:r>
            <a:r>
              <a:rPr lang="en-GB" dirty="0" err="1"/>
              <a:t>konsenzus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916832"/>
            <a:ext cx="8640960" cy="3744416"/>
          </a:xfrm>
        </p:spPr>
        <p:txBody>
          <a:bodyPr>
            <a:noAutofit/>
          </a:bodyPr>
          <a:lstStyle/>
          <a:p>
            <a:r>
              <a:rPr lang="sk-SK" sz="3200" dirty="0"/>
              <a:t>„</a:t>
            </a:r>
            <a:r>
              <a:rPr lang="sk-SK" sz="3200" i="1" dirty="0"/>
              <a:t>Fašizmus je druh modernej politiky ktorej ašpiráciou je vytvorenie totálnej revolúcie v politickej a spoločenskej kultúre určitého národného alebo etnického spoločenstva... &gt;&gt; </a:t>
            </a:r>
            <a:endParaRPr lang="en-GB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496" y="1556792"/>
            <a:ext cx="9108504" cy="5301208"/>
          </a:xfrm>
        </p:spPr>
        <p:txBody>
          <a:bodyPr>
            <a:noAutofit/>
          </a:bodyPr>
          <a:lstStyle/>
          <a:p>
            <a:r>
              <a:rPr lang="sk-SK" sz="2800" i="1" dirty="0"/>
              <a:t>Zatiaľ čo je extrémne heterogénny v špecifickej ideológii rôznych svojich permutácií, spoločenskej podpore, forme organizácie ktorú príjme ako anti-systémové hnutie a i v type politického systému, režimu, či domova ktorý plánuje vytvoriť, všeobecný fašizmus čerpá svoju internú kohéziu a citovú hnaciu silu z mýtického jadra, podľa ktorého vnímané obdobie dekadencie a degenerácie bezprostredne alebo časom ustúpi a dá priestor obdobiu znovuzrodenia a regenerácie v post-liberálnom novom svetovom poriadku</a:t>
            </a:r>
            <a:r>
              <a:rPr lang="sk-SK" sz="2800" dirty="0"/>
              <a:t>.“ </a:t>
            </a:r>
            <a:endParaRPr lang="en-GB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Nový konsenzus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Kritika</a:t>
            </a:r>
            <a:r>
              <a:rPr lang="en-GB" dirty="0"/>
              <a:t> </a:t>
            </a:r>
            <a:r>
              <a:rPr lang="en-GB" dirty="0" err="1"/>
              <a:t>nového</a:t>
            </a:r>
            <a:r>
              <a:rPr lang="en-GB" dirty="0"/>
              <a:t> </a:t>
            </a:r>
            <a:r>
              <a:rPr lang="en-GB" dirty="0" err="1"/>
              <a:t>konsenzu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373216"/>
          </a:xfrm>
        </p:spPr>
        <p:txBody>
          <a:bodyPr>
            <a:noAutofit/>
          </a:bodyPr>
          <a:lstStyle/>
          <a:p>
            <a:r>
              <a:rPr lang="sk-SK" sz="2800" dirty="0"/>
              <a:t>fašizmus „</a:t>
            </a:r>
            <a:r>
              <a:rPr lang="sk-SK" sz="2800" i="1" dirty="0"/>
              <a:t>ako spôsob politického konania vyznačujúceho sa </a:t>
            </a:r>
            <a:r>
              <a:rPr lang="sk-SK" sz="2800" i="1" dirty="0">
                <a:solidFill>
                  <a:srgbClr val="FF0000"/>
                </a:solidFill>
              </a:rPr>
              <a:t>obsesívnymi predstavami o rozklade spoločenstva</a:t>
            </a:r>
            <a:r>
              <a:rPr lang="sk-SK" sz="2800" i="1" dirty="0"/>
              <a:t>, o národnej potupe, o tom, že </a:t>
            </a:r>
            <a:r>
              <a:rPr lang="sk-SK" sz="2800" i="1" dirty="0">
                <a:solidFill>
                  <a:srgbClr val="FF0000"/>
                </a:solidFill>
              </a:rPr>
              <a:t>národ sa stal obeťou</a:t>
            </a:r>
            <a:r>
              <a:rPr lang="sk-SK" sz="2800" i="1" dirty="0"/>
              <a:t>, a kompenzačnými kultmi zjednotenia, sily a čistoty, v ktorých masová politická strana zložená z militantných nacionalistov nepríliš spokojne, avšak výkonne spolupracujúcich s tradičnými elitami, opúšťa demokratické slobody a za pomoci spásonosného násilia bez akýchkoľvek etnických alebo zákonných obmedzení </a:t>
            </a:r>
            <a:r>
              <a:rPr lang="sk-SK" sz="2800" i="1" dirty="0">
                <a:solidFill>
                  <a:srgbClr val="FF0000"/>
                </a:solidFill>
              </a:rPr>
              <a:t>usiluje o vnútornú očistu </a:t>
            </a:r>
            <a:r>
              <a:rPr lang="sk-SK" sz="2800" i="1" dirty="0"/>
              <a:t>a vonkajšiu expanziu.</a:t>
            </a:r>
            <a:r>
              <a:rPr lang="sk-SK" sz="2800" dirty="0"/>
              <a:t>“</a:t>
            </a:r>
            <a:r>
              <a:rPr lang="en-GB" sz="2800" dirty="0"/>
              <a:t> (Robert Paxton, 2004)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Kritika</a:t>
            </a:r>
            <a:r>
              <a:rPr lang="en-GB" dirty="0"/>
              <a:t> </a:t>
            </a:r>
            <a:r>
              <a:rPr lang="en-GB" dirty="0" err="1"/>
              <a:t>nového</a:t>
            </a:r>
            <a:r>
              <a:rPr lang="en-GB" dirty="0"/>
              <a:t> </a:t>
            </a:r>
            <a:r>
              <a:rPr lang="en-GB" dirty="0" err="1"/>
              <a:t>konsenzu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400" dirty="0"/>
              <a:t>Michael Mann</a:t>
            </a:r>
            <a:r>
              <a:rPr lang="en-GB" sz="2400" dirty="0"/>
              <a:t>: </a:t>
            </a:r>
            <a:r>
              <a:rPr lang="sk-SK" sz="2400" dirty="0"/>
              <a:t>„</a:t>
            </a:r>
            <a:r>
              <a:rPr lang="sk-SK" sz="2400" i="1" dirty="0"/>
              <a:t>bez mocenských organizácií, idei nedokážu nič</a:t>
            </a:r>
            <a:r>
              <a:rPr lang="sk-SK" sz="2400" dirty="0"/>
              <a:t>.“ </a:t>
            </a:r>
            <a:endParaRPr lang="en-GB" sz="2400" dirty="0"/>
          </a:p>
          <a:p>
            <a:endParaRPr lang="en-GB" sz="2400" dirty="0"/>
          </a:p>
          <a:p>
            <a:r>
              <a:rPr lang="en-GB" sz="2400" dirty="0" err="1"/>
              <a:t>Definuje</a:t>
            </a:r>
            <a:r>
              <a:rPr lang="en-GB" sz="2400" dirty="0"/>
              <a:t> </a:t>
            </a:r>
            <a:r>
              <a:rPr lang="sk-SK" sz="2400" dirty="0"/>
              <a:t>fašizmus ako „</a:t>
            </a:r>
            <a:r>
              <a:rPr lang="sk-SK" sz="2400" i="1" dirty="0"/>
              <a:t>usilovanie o transcendentný a prostredníctvom paramilitarizmu a násilia </a:t>
            </a:r>
            <a:r>
              <a:rPr lang="sk-SK" sz="2400" i="1" dirty="0">
                <a:solidFill>
                  <a:srgbClr val="FF0000"/>
                </a:solidFill>
              </a:rPr>
              <a:t>očistený národný etatizmus</a:t>
            </a:r>
            <a:r>
              <a:rPr lang="sk-SK" sz="2400" dirty="0"/>
              <a:t> (</a:t>
            </a:r>
            <a:r>
              <a:rPr lang="sk-SK" sz="2400" i="1" dirty="0" err="1"/>
              <a:t>nation-statism</a:t>
            </a:r>
            <a:r>
              <a:rPr lang="sk-SK" sz="2400" dirty="0"/>
              <a:t>)</a:t>
            </a:r>
          </a:p>
          <a:p>
            <a:endParaRPr lang="sk-SK" sz="2400" dirty="0"/>
          </a:p>
          <a:p>
            <a:r>
              <a:rPr lang="sk-SK" sz="2400" dirty="0"/>
              <a:t>Dave D. </a:t>
            </a:r>
            <a:r>
              <a:rPr lang="sk-SK" sz="2400" dirty="0" err="1"/>
              <a:t>Roberts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 err="1"/>
              <a:t>Aristotle</a:t>
            </a:r>
            <a:r>
              <a:rPr lang="sk-SK" sz="2400" dirty="0"/>
              <a:t> </a:t>
            </a:r>
            <a:r>
              <a:rPr lang="sk-SK" sz="2400" dirty="0" err="1"/>
              <a:t>Kallis</a:t>
            </a:r>
            <a:r>
              <a:rPr lang="sk-SK" sz="2400" dirty="0"/>
              <a:t> &amp; </a:t>
            </a:r>
            <a:r>
              <a:rPr lang="sk-SK" sz="2400" dirty="0" err="1"/>
              <a:t>Constantin</a:t>
            </a:r>
            <a:r>
              <a:rPr lang="sk-SK" sz="2400" dirty="0"/>
              <a:t> </a:t>
            </a:r>
            <a:r>
              <a:rPr lang="sk-SK" sz="2400" dirty="0" err="1"/>
              <a:t>Iordachi</a:t>
            </a:r>
            <a:endParaRPr lang="en-GB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COMFAS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9FF7652-DFCD-494D-ABFD-C1AB40C6D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132856"/>
            <a:ext cx="7352624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7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7919" y="1988840"/>
            <a:ext cx="3045929" cy="3039619"/>
          </a:xfrm>
        </p:spPr>
        <p:txBody>
          <a:bodyPr>
            <a:normAutofit/>
          </a:bodyPr>
          <a:lstStyle/>
          <a:p>
            <a:r>
              <a:rPr lang="sk-SK" sz="2400" dirty="0"/>
              <a:t>prvé pokusy definovať fašizmus sa viažu na marxistických intelektuálov a historikov</a:t>
            </a:r>
          </a:p>
          <a:p>
            <a:endParaRPr lang="sk-SK" sz="2400" dirty="0"/>
          </a:p>
          <a:p>
            <a:endParaRPr lang="sk-SK" sz="3200" dirty="0"/>
          </a:p>
          <a:p>
            <a:endParaRPr lang="sk-SK" sz="3200" dirty="0"/>
          </a:p>
          <a:p>
            <a:pPr>
              <a:buNone/>
            </a:pPr>
            <a:endParaRPr lang="sk-SK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Definície fašizmu - marxisti</a:t>
            </a:r>
            <a:endParaRPr lang="en-GB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EBA62E5-84AE-4A13-8E23-42210EE98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1628799"/>
            <a:ext cx="5710225" cy="3550439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5F38956-8E6E-4BD9-A2B6-13F226A5455C}"/>
              </a:ext>
            </a:extLst>
          </p:cNvPr>
          <p:cNvSpPr txBox="1">
            <a:spLocks/>
          </p:cNvSpPr>
          <p:nvPr/>
        </p:nvSpPr>
        <p:spPr>
          <a:xfrm>
            <a:off x="93601" y="4908483"/>
            <a:ext cx="8892480" cy="1734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k-SK" sz="2400" dirty="0"/>
          </a:p>
          <a:p>
            <a:r>
              <a:rPr lang="sk-SK" sz="2400" dirty="0"/>
              <a:t>jednými z najvýznamnejších definícií, ktoré ovplyvnili a dodnes ovplyvňujú nie zanedbateľný počet bádateľov</a:t>
            </a:r>
          </a:p>
          <a:p>
            <a:endParaRPr lang="sk-SK" sz="2400" dirty="0"/>
          </a:p>
          <a:p>
            <a:endParaRPr lang="sk-SK" sz="2400" dirty="0"/>
          </a:p>
          <a:p>
            <a:endParaRPr lang="sk-SK" sz="3200" dirty="0"/>
          </a:p>
          <a:p>
            <a:endParaRPr lang="sk-SK" sz="3200" dirty="0"/>
          </a:p>
          <a:p>
            <a:pPr>
              <a:buFont typeface="Wingdings 2" pitchFamily="18" charset="2"/>
              <a:buNone/>
            </a:pP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52871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4108285C-AA3E-4AC4-8B5E-3F69EB194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LITERATÚRA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5F2FDC8-F3F4-4294-AA82-1E5452E8F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36" y="2348880"/>
            <a:ext cx="2442914" cy="351588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4E095A7-CAB3-4325-8F5A-D2952A5D9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2348880"/>
            <a:ext cx="2520280" cy="350728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92FFBF7-272F-4C59-B923-EA51A5420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0322" y="2356743"/>
            <a:ext cx="2449105" cy="350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9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800" dirty="0" err="1"/>
              <a:t>Diky</a:t>
            </a:r>
            <a:r>
              <a:rPr lang="sk-SK" sz="2800" dirty="0"/>
              <a:t>. </a:t>
            </a:r>
            <a:endParaRPr lang="en-GB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504" y="1628800"/>
            <a:ext cx="5734074" cy="5040560"/>
          </a:xfrm>
        </p:spPr>
        <p:txBody>
          <a:bodyPr>
            <a:normAutofit/>
          </a:bodyPr>
          <a:lstStyle/>
          <a:p>
            <a:r>
              <a:rPr lang="sk-SK" sz="2400" dirty="0"/>
              <a:t>Kľúčovým východiskom marxistických teoretikov boli tzv. dva červené roky (</a:t>
            </a:r>
            <a:r>
              <a:rPr lang="sk-SK" sz="2400" i="1" dirty="0" err="1"/>
              <a:t>biennio</a:t>
            </a:r>
            <a:r>
              <a:rPr lang="sk-SK" sz="2400" i="1" dirty="0"/>
              <a:t> </a:t>
            </a:r>
            <a:r>
              <a:rPr lang="sk-SK" sz="2400" i="1" dirty="0" err="1"/>
              <a:t>rosso</a:t>
            </a:r>
            <a:r>
              <a:rPr lang="sk-SK" sz="2400" dirty="0"/>
              <a:t>)</a:t>
            </a:r>
          </a:p>
          <a:p>
            <a:endParaRPr lang="sk-SK" sz="2400" dirty="0"/>
          </a:p>
          <a:p>
            <a:r>
              <a:rPr lang="sk-SK" sz="2400" dirty="0"/>
              <a:t>Taliansky reformistický ľavicový politik a novinár </a:t>
            </a:r>
            <a:r>
              <a:rPr lang="sk-SK" sz="2400" dirty="0" err="1"/>
              <a:t>Giovanni</a:t>
            </a:r>
            <a:r>
              <a:rPr lang="sk-SK" sz="2400" dirty="0"/>
              <a:t> </a:t>
            </a:r>
            <a:r>
              <a:rPr lang="sk-SK" sz="2400" dirty="0" err="1"/>
              <a:t>Zibordi</a:t>
            </a:r>
            <a:r>
              <a:rPr lang="sk-SK" sz="2400" dirty="0"/>
              <a:t> definoval fašizmus ako „</a:t>
            </a:r>
            <a:r>
              <a:rPr lang="sk-SK" sz="2400" dirty="0" err="1"/>
              <a:t>socio</a:t>
            </a:r>
            <a:r>
              <a:rPr lang="sk-SK" sz="2400" dirty="0"/>
              <a:t>-politické hnutie veľkej buržoázie, alebo prinajmenšom hnutie, ktoré veľká buržoázia úspešne používa a vykorisťuje.“  </a:t>
            </a:r>
            <a:endParaRPr lang="sk-SK" sz="3200" dirty="0"/>
          </a:p>
          <a:p>
            <a:pPr>
              <a:buNone/>
            </a:pPr>
            <a:endParaRPr lang="sk-SK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Definície fašizmu - marxisti</a:t>
            </a:r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0632EB3-5DFF-4853-92E4-A32C370DF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1578" y="1606005"/>
            <a:ext cx="3194918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9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7514</TotalTime>
  <Words>2388</Words>
  <Application>Microsoft Office PowerPoint</Application>
  <PresentationFormat>On-screen Show (4:3)</PresentationFormat>
  <Paragraphs>282</Paragraphs>
  <Slides>81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5" baseType="lpstr">
      <vt:lpstr>Franklin Gothic Medium</vt:lpstr>
      <vt:lpstr>Wingdings</vt:lpstr>
      <vt:lpstr>Wingdings 2</vt:lpstr>
      <vt:lpstr>Grid</vt:lpstr>
      <vt:lpstr>KSCB092   Fašizmus A jeho špecifiká v Európe a Ázii</vt:lpstr>
      <vt:lpstr>Tonight´s Agenda</vt:lpstr>
      <vt:lpstr>Program</vt:lpstr>
      <vt:lpstr>Tonight´s Agenda</vt:lpstr>
      <vt:lpstr>KSCB092 Fašizmus A jeho špecifiká v Európe a Ázii  DEFINÍCIE</vt:lpstr>
      <vt:lpstr>Definície fašizmu</vt:lpstr>
      <vt:lpstr>Definície fašizmu</vt:lpstr>
      <vt:lpstr>Definície fašizmu - marxisti</vt:lpstr>
      <vt:lpstr>Definície fašizmu - marxisti</vt:lpstr>
      <vt:lpstr>Definície fašizmu - marxisti</vt:lpstr>
      <vt:lpstr>Marxistické interpretácie</vt:lpstr>
      <vt:lpstr>Marxistické interpretácie</vt:lpstr>
      <vt:lpstr>Definície fašizmu - marxisti</vt:lpstr>
      <vt:lpstr>Marxisti dodnes</vt:lpstr>
      <vt:lpstr>The special issue</vt:lpstr>
      <vt:lpstr>Definície fašizmu</vt:lpstr>
      <vt:lpstr>Definície fašizmu</vt:lpstr>
      <vt:lpstr>Frankfurtská škola</vt:lpstr>
      <vt:lpstr>Frankfurtská škola</vt:lpstr>
      <vt:lpstr>Totalitarizmus</vt:lpstr>
      <vt:lpstr>Totalitarizmus</vt:lpstr>
      <vt:lpstr>TOTALITARIZMUS</vt:lpstr>
      <vt:lpstr>TOTALITARIZMUS</vt:lpstr>
      <vt:lpstr>TOTAlitarizmus</vt:lpstr>
      <vt:lpstr>1960s</vt:lpstr>
      <vt:lpstr>Ernst Nolte</vt:lpstr>
      <vt:lpstr>ERNST NOLTE</vt:lpstr>
      <vt:lpstr>ERNST NOLTE</vt:lpstr>
      <vt:lpstr>Eugen WeBer</vt:lpstr>
      <vt:lpstr>GEORGE MOSSE</vt:lpstr>
      <vt:lpstr>GEORGE MOSSE</vt:lpstr>
      <vt:lpstr>GEORGE MOSSE</vt:lpstr>
      <vt:lpstr>1970s</vt:lpstr>
      <vt:lpstr>Late 1970s &amp; Early 1980s</vt:lpstr>
      <vt:lpstr>Ideáltyp</vt:lpstr>
      <vt:lpstr>Stanley G. Payne</vt:lpstr>
      <vt:lpstr>PowerPoint Presentation</vt:lpstr>
      <vt:lpstr>1980s</vt:lpstr>
      <vt:lpstr>ROGER GRIFFIN</vt:lpstr>
      <vt:lpstr>Roger Griffin</vt:lpstr>
      <vt:lpstr>POPULIZMUS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Palingenetický</vt:lpstr>
      <vt:lpstr>Palingenéza</vt:lpstr>
      <vt:lpstr>znovuzrodenie</vt:lpstr>
      <vt:lpstr>Nové Nemecko</vt:lpstr>
      <vt:lpstr>Nové Nemecko</vt:lpstr>
      <vt:lpstr>Nové Nemecko</vt:lpstr>
      <vt:lpstr>Nové Nemecko</vt:lpstr>
      <vt:lpstr>Nové Nemecko</vt:lpstr>
      <vt:lpstr>Naša posledná nádej (1932)</vt:lpstr>
      <vt:lpstr>Nech žije Nemecko</vt:lpstr>
      <vt:lpstr>Taliansko – Pontínske močiare</vt:lpstr>
      <vt:lpstr>Pontínske močiare/nové mestá</vt:lpstr>
      <vt:lpstr>Pontínske močiare/propaganda</vt:lpstr>
      <vt:lpstr>British Union of Fascists</vt:lpstr>
      <vt:lpstr>PowerPoint Presentation</vt:lpstr>
      <vt:lpstr>PowerPoint Presentation</vt:lpstr>
      <vt:lpstr>PowerPoint Presentation</vt:lpstr>
      <vt:lpstr>ULTRANACIONALIZMUS</vt:lpstr>
      <vt:lpstr>ULTRANACIONALIZMUS</vt:lpstr>
      <vt:lpstr>Korene ultranacionalizmu</vt:lpstr>
      <vt:lpstr>Organické spoločenstvo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Palingenetický ultranacionalizmus</vt:lpstr>
      <vt:lpstr>Tretia cesta</vt:lpstr>
      <vt:lpstr>Nový konsenzus</vt:lpstr>
      <vt:lpstr>Nový konsenzus</vt:lpstr>
      <vt:lpstr>Kritika nového konsenzu</vt:lpstr>
      <vt:lpstr>Kritika nového konsenzu</vt:lpstr>
      <vt:lpstr>COMFAS</vt:lpstr>
      <vt:lpstr>LITERATÚRA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Fašizmus Definícia, dejiny, prejavy</dc:title>
  <dc:creator>Jakub Drabik</dc:creator>
  <cp:lastModifiedBy>HUSAV</cp:lastModifiedBy>
  <cp:revision>185</cp:revision>
  <dcterms:created xsi:type="dcterms:W3CDTF">2016-04-08T19:06:24Z</dcterms:created>
  <dcterms:modified xsi:type="dcterms:W3CDTF">2022-02-15T19:54:13Z</dcterms:modified>
</cp:coreProperties>
</file>