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60" r:id="rId4"/>
    <p:sldId id="259" r:id="rId5"/>
    <p:sldId id="261" r:id="rId6"/>
    <p:sldId id="257"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84"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6" r:id="rId39"/>
    <p:sldId id="293" r:id="rId40"/>
    <p:sldId id="294" r:id="rId41"/>
    <p:sldId id="295" r:id="rId42"/>
    <p:sldId id="297" r:id="rId43"/>
    <p:sldId id="298" r:id="rId44"/>
    <p:sldId id="299" r:id="rId45"/>
    <p:sldId id="300" r:id="rId46"/>
    <p:sldId id="301" r:id="rId47"/>
    <p:sldId id="302" r:id="rId48"/>
    <p:sldId id="303" r:id="rId49"/>
    <p:sldId id="304" r:id="rId50"/>
    <p:sldId id="305" r:id="rId51"/>
    <p:sldId id="364" r:id="rId52"/>
    <p:sldId id="306" r:id="rId53"/>
    <p:sldId id="307" r:id="rId54"/>
    <p:sldId id="308" r:id="rId55"/>
    <p:sldId id="309" r:id="rId56"/>
    <p:sldId id="365" r:id="rId57"/>
    <p:sldId id="311" r:id="rId58"/>
    <p:sldId id="312"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3" r:id="rId79"/>
    <p:sldId id="336" r:id="rId80"/>
    <p:sldId id="334" r:id="rId81"/>
    <p:sldId id="335" r:id="rId82"/>
    <p:sldId id="337" r:id="rId83"/>
    <p:sldId id="338" r:id="rId84"/>
    <p:sldId id="331" r:id="rId85"/>
    <p:sldId id="332"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3" r:id="rId100"/>
    <p:sldId id="354" r:id="rId101"/>
    <p:sldId id="355" r:id="rId102"/>
    <p:sldId id="356" r:id="rId103"/>
    <p:sldId id="357" r:id="rId104"/>
    <p:sldId id="358" r:id="rId105"/>
    <p:sldId id="359" r:id="rId106"/>
    <p:sldId id="360" r:id="rId107"/>
    <p:sldId id="361" r:id="rId108"/>
    <p:sldId id="362" r:id="rId109"/>
    <p:sldId id="363"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DD4A1D5-FC06-47DA-BD42-79280DD88888}" type="datetimeFigureOut">
              <a:rPr lang="en-GB" smtClean="0"/>
              <a:pPr/>
              <a:t>12/03/2022</a:t>
            </a:fld>
            <a:endParaRPr lang="en-GB"/>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C71A53EF-40EB-42A8-9B81-1A2F4A2F1515}" type="slidenum">
              <a:rPr lang="en-GB" smtClean="0"/>
              <a:pPr/>
              <a:t>‹#›</a:t>
            </a:fld>
            <a:endParaRPr lang="en-GB"/>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GB"/>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1A53EF-40EB-42A8-9B81-1A2F4A2F151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C71A53EF-40EB-42A8-9B81-1A2F4A2F1515}"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1A53EF-40EB-42A8-9B81-1A2F4A2F1515}" type="slidenum">
              <a:rPr lang="en-GB" smtClean="0"/>
              <a:pPr/>
              <a:t>‹#›</a:t>
            </a:fld>
            <a:endParaRPr lang="en-GB"/>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DD4A1D5-FC06-47DA-BD42-79280DD88888}" type="datetimeFigureOut">
              <a:rPr lang="en-GB" smtClean="0"/>
              <a:pPr/>
              <a:t>12/03/2022</a:t>
            </a:fld>
            <a:endParaRPr lang="en-GB"/>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C71A53EF-40EB-42A8-9B81-1A2F4A2F1515}" type="slidenum">
              <a:rPr lang="en-GB" smtClean="0"/>
              <a:pPr/>
              <a:t>‹#›</a:t>
            </a:fld>
            <a:endParaRPr lang="en-GB"/>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GB"/>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1A53EF-40EB-42A8-9B81-1A2F4A2F1515}"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1A53EF-40EB-42A8-9B81-1A2F4A2F1515}" type="slidenum">
              <a:rPr lang="en-GB" smtClean="0"/>
              <a:pPr/>
              <a:t>‹#›</a:t>
            </a:fld>
            <a:endParaRPr lang="en-GB"/>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1A53EF-40EB-42A8-9B81-1A2F4A2F1515}" type="slidenum">
              <a:rPr lang="en-GB" smtClean="0"/>
              <a:pPr/>
              <a:t>‹#›</a:t>
            </a:fld>
            <a:endParaRPr lang="en-GB"/>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1A53EF-40EB-42A8-9B81-1A2F4A2F151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C71A53EF-40EB-42A8-9B81-1A2F4A2F1515}" type="slidenum">
              <a:rPr lang="en-GB" smtClean="0"/>
              <a:pPr/>
              <a:t>‹#›</a:t>
            </a:fld>
            <a:endParaRPr lang="en-GB"/>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D4A1D5-FC06-47DA-BD42-79280DD88888}" type="datetimeFigureOut">
              <a:rPr lang="en-GB" smtClean="0"/>
              <a:pPr/>
              <a:t>12/03/2022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1A53EF-40EB-42A8-9B81-1A2F4A2F1515}" type="slidenum">
              <a:rPr lang="en-GB" smtClean="0"/>
              <a:pPr/>
              <a:t>‹#›</a:t>
            </a:fld>
            <a:endParaRPr lang="en-GB"/>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2DD4A1D5-FC06-47DA-BD42-79280DD88888}" type="datetimeFigureOut">
              <a:rPr lang="en-GB" smtClean="0"/>
              <a:pPr/>
              <a:t>12/03/2022</a:t>
            </a:fld>
            <a:endParaRPr lang="en-GB"/>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GB"/>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C71A53EF-40EB-42A8-9B81-1A2F4A2F151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20272" y="4869160"/>
            <a:ext cx="1981200" cy="1828800"/>
          </a:xfrm>
        </p:spPr>
        <p:txBody>
          <a:bodyPr/>
          <a:lstStyle/>
          <a:p>
            <a:r>
              <a:rPr lang="sk-SK" dirty="0"/>
              <a:t>Jakub Drábik</a:t>
            </a:r>
          </a:p>
          <a:p>
            <a:endParaRPr lang="sk-SK" dirty="0"/>
          </a:p>
          <a:p>
            <a:r>
              <a:rPr lang="sk-SK"/>
              <a:t>Jaro 2022</a:t>
            </a:r>
            <a:endParaRPr lang="en-GB" dirty="0"/>
          </a:p>
        </p:txBody>
      </p:sp>
      <p:sp>
        <p:nvSpPr>
          <p:cNvPr id="2" name="Title 1"/>
          <p:cNvSpPr>
            <a:spLocks noGrp="1"/>
          </p:cNvSpPr>
          <p:nvPr>
            <p:ph type="title"/>
          </p:nvPr>
        </p:nvSpPr>
        <p:spPr>
          <a:xfrm>
            <a:off x="457200" y="1052736"/>
            <a:ext cx="6324600" cy="3528392"/>
          </a:xfrm>
        </p:spPr>
        <p:txBody>
          <a:bodyPr/>
          <a:lstStyle/>
          <a:p>
            <a:r>
              <a:rPr lang="sk-SK" sz="4800" dirty="0"/>
              <a:t>KSCB092 </a:t>
            </a:r>
            <a:br>
              <a:rPr lang="sk-SK" sz="4800" dirty="0"/>
            </a:br>
            <a:br>
              <a:rPr lang="sk-SK" sz="4800" dirty="0"/>
            </a:br>
            <a:r>
              <a:rPr lang="sk-SK" sz="4800" dirty="0"/>
              <a:t>Fašizmus</a:t>
            </a:r>
            <a:br>
              <a:rPr lang="sk-SK" sz="4800" dirty="0"/>
            </a:br>
            <a:r>
              <a:rPr lang="sk-SK" sz="3200" dirty="0"/>
              <a:t>A jeho špecifiká v Európe a Ázii</a:t>
            </a:r>
            <a:endParaRPr lang="en-GB"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404664"/>
            <a:ext cx="1016794" cy="13945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2060848"/>
            <a:ext cx="1016794" cy="10167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3356992"/>
            <a:ext cx="1016794" cy="883201"/>
          </a:xfrm>
          <a:prstGeom prst="rect">
            <a:avLst/>
          </a:prstGeom>
        </p:spPr>
      </p:pic>
    </p:spTree>
    <p:extLst>
      <p:ext uri="{BB962C8B-B14F-4D97-AF65-F5344CB8AC3E}">
        <p14:creationId xmlns:p14="http://schemas.microsoft.com/office/powerpoint/2010/main" val="4064645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00BE9C7-A3EE-4E68-8E12-F391EBC3195A}"/>
              </a:ext>
            </a:extLst>
          </p:cNvPr>
          <p:cNvSpPr>
            <a:spLocks noGrp="1"/>
          </p:cNvSpPr>
          <p:nvPr>
            <p:ph idx="1"/>
          </p:nvPr>
        </p:nvSpPr>
        <p:spPr>
          <a:xfrm>
            <a:off x="107504" y="1556792"/>
            <a:ext cx="8856983" cy="5184576"/>
          </a:xfrm>
        </p:spPr>
        <p:txBody>
          <a:bodyPr>
            <a:noAutofit/>
          </a:bodyPr>
          <a:lstStyle/>
          <a:p>
            <a:r>
              <a:rPr lang="sk-SK" sz="2400" dirty="0"/>
              <a:t>Taliansko v chaose, 1920 štrajky, vo voľbách víťazní socialisti (PSI) zaviedli mnoho nepopulárnych opatrení</a:t>
            </a:r>
          </a:p>
          <a:p>
            <a:endParaRPr lang="sk-SK" sz="2400" dirty="0"/>
          </a:p>
          <a:p>
            <a:r>
              <a:rPr lang="sk-SK" sz="2400" dirty="0"/>
              <a:t>Napr. v Pádskej nížine, zaviedli nariadenie, podľa ktorého sa každý statkár, ktorý najímal na prácu na poli robotníkov, musel najprv nahlásiť na socialistickú sprostredkovateľňu práce. Tam mu pridelili robotníkov, ktorých však nemohol zamestnať len na sezónne práce, ale na celý rok. Musel im pritom vyplatiť omnoho vyššie mzdy, než doteraz a zabezpečiť lepšie pracovné podmienky</a:t>
            </a:r>
          </a:p>
          <a:p>
            <a:endParaRPr lang="sk-SK" sz="2400" dirty="0"/>
          </a:p>
          <a:p>
            <a:r>
              <a:rPr lang="sk-SK" sz="2400" dirty="0"/>
              <a:t>Statkári hľadali podporu u fašistov</a:t>
            </a:r>
          </a:p>
        </p:txBody>
      </p:sp>
      <p:sp>
        <p:nvSpPr>
          <p:cNvPr id="3" name="Nadpis 2">
            <a:extLst>
              <a:ext uri="{FF2B5EF4-FFF2-40B4-BE49-F238E27FC236}">
                <a16:creationId xmlns:a16="http://schemas.microsoft.com/office/drawing/2014/main" id="{208F8A67-5E4D-475E-A85B-4C3052DF9C13}"/>
              </a:ext>
            </a:extLst>
          </p:cNvPr>
          <p:cNvSpPr>
            <a:spLocks noGrp="1"/>
          </p:cNvSpPr>
          <p:nvPr>
            <p:ph type="title"/>
          </p:nvPr>
        </p:nvSpPr>
        <p:spPr/>
        <p:txBody>
          <a:bodyPr/>
          <a:lstStyle/>
          <a:p>
            <a:r>
              <a:rPr lang="sk-SK" dirty="0"/>
              <a:t>Taliansko 1920</a:t>
            </a:r>
            <a:endParaRPr lang="en-GB" dirty="0"/>
          </a:p>
        </p:txBody>
      </p:sp>
    </p:spTree>
    <p:extLst>
      <p:ext uri="{BB962C8B-B14F-4D97-AF65-F5344CB8AC3E}">
        <p14:creationId xmlns:p14="http://schemas.microsoft.com/office/powerpoint/2010/main" val="35178882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0B4AAD1-61A1-4CC7-B599-12753C28A3FA}"/>
              </a:ext>
            </a:extLst>
          </p:cNvPr>
          <p:cNvSpPr>
            <a:spLocks noGrp="1"/>
          </p:cNvSpPr>
          <p:nvPr>
            <p:ph idx="1"/>
          </p:nvPr>
        </p:nvSpPr>
        <p:spPr>
          <a:xfrm>
            <a:off x="107504" y="1556792"/>
            <a:ext cx="8856983" cy="5184576"/>
          </a:xfrm>
        </p:spPr>
        <p:txBody>
          <a:bodyPr>
            <a:normAutofit/>
          </a:bodyPr>
          <a:lstStyle/>
          <a:p>
            <a:r>
              <a:rPr lang="en-GB" sz="2200" dirty="0"/>
              <a:t>Po </a:t>
            </a:r>
            <a:r>
              <a:rPr lang="en-GB" sz="2200" dirty="0" err="1"/>
              <a:t>vylodení</a:t>
            </a:r>
            <a:r>
              <a:rPr lang="en-GB" sz="2200" dirty="0"/>
              <a:t> </a:t>
            </a:r>
            <a:r>
              <a:rPr lang="en-GB" sz="2200" dirty="0" err="1"/>
              <a:t>Spojencov</a:t>
            </a:r>
            <a:r>
              <a:rPr lang="en-GB" sz="2200" dirty="0"/>
              <a:t> </a:t>
            </a:r>
            <a:r>
              <a:rPr lang="en-GB" sz="2200" dirty="0" err="1"/>
              <a:t>na</a:t>
            </a:r>
            <a:r>
              <a:rPr lang="en-GB" sz="2200" dirty="0"/>
              <a:t> </a:t>
            </a:r>
            <a:r>
              <a:rPr lang="en-GB" sz="2200" dirty="0" err="1"/>
              <a:t>Sicílii</a:t>
            </a:r>
            <a:r>
              <a:rPr lang="en-GB" sz="2200" dirty="0"/>
              <a:t> 9. </a:t>
            </a:r>
            <a:r>
              <a:rPr lang="en-GB" sz="2200" dirty="0" err="1"/>
              <a:t>júla</a:t>
            </a:r>
            <a:r>
              <a:rPr lang="sk-SK" sz="2200" dirty="0"/>
              <a:t> (</a:t>
            </a:r>
            <a:r>
              <a:rPr lang="sk-SK" sz="2200" dirty="0" err="1"/>
              <a:t>červenec</a:t>
            </a:r>
            <a:r>
              <a:rPr lang="sk-SK" sz="2200" dirty="0"/>
              <a:t>)</a:t>
            </a:r>
            <a:r>
              <a:rPr lang="en-GB" sz="2200" dirty="0"/>
              <a:t> 1943 </a:t>
            </a:r>
            <a:r>
              <a:rPr lang="en-GB" sz="2200" dirty="0" err="1"/>
              <a:t>žiadal</a:t>
            </a:r>
            <a:r>
              <a:rPr lang="en-GB" sz="2200" dirty="0"/>
              <a:t> Dino </a:t>
            </a:r>
            <a:r>
              <a:rPr lang="en-GB" sz="2200" dirty="0" err="1"/>
              <a:t>Grandi</a:t>
            </a:r>
            <a:r>
              <a:rPr lang="en-GB" sz="2200" dirty="0"/>
              <a:t> </a:t>
            </a:r>
            <a:r>
              <a:rPr lang="en-GB" sz="2200" dirty="0" err="1"/>
              <a:t>zasadanie</a:t>
            </a:r>
            <a:r>
              <a:rPr lang="en-GB" sz="2200" dirty="0"/>
              <a:t> </a:t>
            </a:r>
            <a:r>
              <a:rPr lang="en-GB" sz="2200" dirty="0" err="1"/>
              <a:t>Veľkej</a:t>
            </a:r>
            <a:r>
              <a:rPr lang="en-GB" sz="2200" dirty="0"/>
              <a:t> </a:t>
            </a:r>
            <a:r>
              <a:rPr lang="en-GB" sz="2200" dirty="0" err="1"/>
              <a:t>fašistickej</a:t>
            </a:r>
            <a:r>
              <a:rPr lang="en-GB" sz="2200" dirty="0"/>
              <a:t> </a:t>
            </a:r>
            <a:r>
              <a:rPr lang="en-GB" sz="2200" dirty="0" err="1"/>
              <a:t>rady</a:t>
            </a:r>
            <a:r>
              <a:rPr lang="en-GB" sz="2200" dirty="0"/>
              <a:t>, </a:t>
            </a:r>
            <a:r>
              <a:rPr lang="en-GB" sz="2200" dirty="0" err="1"/>
              <a:t>ktoré</a:t>
            </a:r>
            <a:r>
              <a:rPr lang="en-GB" sz="2200" dirty="0"/>
              <a:t> </a:t>
            </a:r>
            <a:r>
              <a:rPr lang="en-GB" sz="2200" dirty="0" err="1"/>
              <a:t>sa</a:t>
            </a:r>
            <a:r>
              <a:rPr lang="en-GB" sz="2200" dirty="0"/>
              <a:t> </a:t>
            </a:r>
            <a:r>
              <a:rPr lang="en-GB" sz="2200" dirty="0" err="1"/>
              <a:t>nekonalo</a:t>
            </a:r>
            <a:r>
              <a:rPr lang="en-GB" sz="2200" dirty="0"/>
              <a:t> </a:t>
            </a:r>
            <a:r>
              <a:rPr lang="en-GB" sz="2200" dirty="0" err="1"/>
              <a:t>už</a:t>
            </a:r>
            <a:r>
              <a:rPr lang="en-GB" sz="2200" dirty="0"/>
              <a:t> </a:t>
            </a:r>
            <a:r>
              <a:rPr lang="en-GB" sz="2200" dirty="0" err="1"/>
              <a:t>štyri</a:t>
            </a:r>
            <a:r>
              <a:rPr lang="en-GB" sz="2200" dirty="0"/>
              <a:t> </a:t>
            </a:r>
            <a:r>
              <a:rPr lang="en-GB" sz="2200" dirty="0" err="1"/>
              <a:t>roky</a:t>
            </a:r>
            <a:r>
              <a:rPr lang="en-GB" sz="2200" dirty="0"/>
              <a:t>. </a:t>
            </a:r>
            <a:endParaRPr lang="sk-SK" sz="2200" dirty="0"/>
          </a:p>
          <a:p>
            <a:endParaRPr lang="sk-SK" sz="2200" dirty="0"/>
          </a:p>
          <a:p>
            <a:r>
              <a:rPr lang="sk-SK" sz="2200" dirty="0"/>
              <a:t>Z</a:t>
            </a:r>
            <a:r>
              <a:rPr lang="en-GB" sz="2200" dirty="0" err="1"/>
              <a:t>asadan</a:t>
            </a:r>
            <a:r>
              <a:rPr lang="sk-SK" sz="2200" dirty="0" err="1"/>
              <a:t>ie</a:t>
            </a:r>
            <a:r>
              <a:rPr lang="sk-SK" sz="2200" dirty="0"/>
              <a:t> V.F.R.</a:t>
            </a:r>
            <a:r>
              <a:rPr lang="en-GB" sz="2200" dirty="0"/>
              <a:t> v </a:t>
            </a:r>
            <a:r>
              <a:rPr lang="en-GB" sz="2200" dirty="0" err="1"/>
              <a:t>noci</a:t>
            </a:r>
            <a:r>
              <a:rPr lang="en-GB" sz="2200" dirty="0"/>
              <a:t> z 24. </a:t>
            </a:r>
            <a:r>
              <a:rPr lang="en-GB" sz="2200" dirty="0" err="1"/>
              <a:t>na</a:t>
            </a:r>
            <a:r>
              <a:rPr lang="en-GB" sz="2200" dirty="0"/>
              <a:t> 25. </a:t>
            </a:r>
            <a:r>
              <a:rPr lang="en-GB" sz="2200" dirty="0" err="1"/>
              <a:t>júla</a:t>
            </a:r>
            <a:r>
              <a:rPr lang="en-GB" sz="2200" dirty="0"/>
              <a:t> 1943</a:t>
            </a:r>
            <a:endParaRPr lang="sk-SK" sz="2200" dirty="0"/>
          </a:p>
          <a:p>
            <a:endParaRPr lang="en-GB" sz="2200" dirty="0"/>
          </a:p>
          <a:p>
            <a:r>
              <a:rPr lang="en-GB" sz="2200" dirty="0" err="1"/>
              <a:t>Skoro</a:t>
            </a:r>
            <a:r>
              <a:rPr lang="en-GB" sz="2200" dirty="0"/>
              <a:t> </a:t>
            </a:r>
            <a:r>
              <a:rPr lang="en-GB" sz="2200" dirty="0" err="1"/>
              <a:t>ráno</a:t>
            </a:r>
            <a:r>
              <a:rPr lang="en-GB" sz="2200" dirty="0"/>
              <a:t> </a:t>
            </a:r>
            <a:r>
              <a:rPr lang="sk-SK" sz="2200" dirty="0"/>
              <a:t>25.7. </a:t>
            </a:r>
            <a:r>
              <a:rPr lang="en-GB" sz="2200" dirty="0" err="1"/>
              <a:t>Grandi</a:t>
            </a:r>
            <a:r>
              <a:rPr lang="en-GB" sz="2200" dirty="0"/>
              <a:t> (</a:t>
            </a:r>
            <a:r>
              <a:rPr lang="en-GB" sz="2200" dirty="0" err="1"/>
              <a:t>ktorý</a:t>
            </a:r>
            <a:r>
              <a:rPr lang="en-GB" sz="2200" dirty="0"/>
              <a:t> mal po </a:t>
            </a:r>
            <a:r>
              <a:rPr lang="en-GB" sz="2200" dirty="0" err="1"/>
              <a:t>celý</a:t>
            </a:r>
            <a:r>
              <a:rPr lang="en-GB" sz="2200" dirty="0"/>
              <a:t> </a:t>
            </a:r>
            <a:r>
              <a:rPr lang="en-GB" sz="2200" dirty="0" err="1"/>
              <a:t>čas</a:t>
            </a:r>
            <a:r>
              <a:rPr lang="en-GB" sz="2200" dirty="0"/>
              <a:t> </a:t>
            </a:r>
            <a:r>
              <a:rPr lang="en-GB" sz="2200" dirty="0" err="1"/>
              <a:t>pri</a:t>
            </a:r>
            <a:r>
              <a:rPr lang="en-GB" sz="2200" dirty="0"/>
              <a:t> </a:t>
            </a:r>
            <a:r>
              <a:rPr lang="en-GB" sz="2200" dirty="0" err="1"/>
              <a:t>sebe</a:t>
            </a:r>
            <a:r>
              <a:rPr lang="en-GB" sz="2200" dirty="0"/>
              <a:t> pre </a:t>
            </a:r>
            <a:r>
              <a:rPr lang="en-GB" sz="2200" dirty="0" err="1"/>
              <a:t>prípad</a:t>
            </a:r>
            <a:r>
              <a:rPr lang="en-GB" sz="2200" dirty="0"/>
              <a:t> </a:t>
            </a:r>
            <a:r>
              <a:rPr lang="en-GB" sz="2200" dirty="0" err="1"/>
              <a:t>núdze</a:t>
            </a:r>
            <a:r>
              <a:rPr lang="en-GB" sz="2200" dirty="0"/>
              <a:t> </a:t>
            </a:r>
            <a:r>
              <a:rPr lang="en-GB" sz="2200" dirty="0" err="1"/>
              <a:t>ručný</a:t>
            </a:r>
            <a:r>
              <a:rPr lang="en-GB" sz="2200" dirty="0"/>
              <a:t> </a:t>
            </a:r>
            <a:r>
              <a:rPr lang="en-GB" sz="2200" dirty="0" err="1"/>
              <a:t>granát</a:t>
            </a:r>
            <a:r>
              <a:rPr lang="en-GB" sz="2200" dirty="0"/>
              <a:t>) </a:t>
            </a:r>
            <a:r>
              <a:rPr lang="en-GB" sz="2200" dirty="0" err="1"/>
              <a:t>krátku</a:t>
            </a:r>
            <a:r>
              <a:rPr lang="en-GB" sz="2200" dirty="0"/>
              <a:t> </a:t>
            </a:r>
            <a:r>
              <a:rPr lang="en-GB" sz="2200" dirty="0" err="1"/>
              <a:t>prestávku</a:t>
            </a:r>
            <a:r>
              <a:rPr lang="sk-SK" sz="2200" dirty="0"/>
              <a:t> - v</a:t>
            </a:r>
            <a:r>
              <a:rPr lang="en-GB" sz="2200" dirty="0" err="1"/>
              <a:t>yužil</a:t>
            </a:r>
            <a:r>
              <a:rPr lang="en-GB" sz="2200" dirty="0"/>
              <a:t> </a:t>
            </a:r>
            <a:r>
              <a:rPr lang="en-GB" sz="2200" dirty="0" err="1"/>
              <a:t>ju</a:t>
            </a:r>
            <a:r>
              <a:rPr lang="en-GB" sz="2200" dirty="0"/>
              <a:t> </a:t>
            </a:r>
            <a:r>
              <a:rPr lang="en-GB" sz="2200" dirty="0" err="1"/>
              <a:t>na</a:t>
            </a:r>
            <a:r>
              <a:rPr lang="en-GB" sz="2200" dirty="0"/>
              <a:t> </a:t>
            </a:r>
            <a:r>
              <a:rPr lang="en-GB" sz="2200" dirty="0" err="1"/>
              <a:t>pozbieranie</a:t>
            </a:r>
            <a:r>
              <a:rPr lang="en-GB" sz="2200" dirty="0"/>
              <a:t> </a:t>
            </a:r>
            <a:r>
              <a:rPr lang="en-GB" sz="2200" dirty="0" err="1"/>
              <a:t>podpisov</a:t>
            </a:r>
            <a:r>
              <a:rPr lang="en-GB" sz="2200" dirty="0"/>
              <a:t> do </a:t>
            </a:r>
            <a:r>
              <a:rPr lang="en-GB" sz="2200" dirty="0" err="1"/>
              <a:t>petície</a:t>
            </a:r>
            <a:r>
              <a:rPr lang="en-GB" sz="2200" dirty="0"/>
              <a:t> </a:t>
            </a:r>
            <a:r>
              <a:rPr lang="en-GB" sz="2200" dirty="0" err="1"/>
              <a:t>odvolávajúcej</a:t>
            </a:r>
            <a:r>
              <a:rPr lang="en-GB" sz="2200" dirty="0"/>
              <a:t> </a:t>
            </a:r>
            <a:r>
              <a:rPr lang="en-GB" sz="2200" dirty="0" err="1"/>
              <a:t>Mussoliniho</a:t>
            </a:r>
            <a:r>
              <a:rPr lang="en-GB" sz="2200" dirty="0"/>
              <a:t> z </a:t>
            </a:r>
            <a:r>
              <a:rPr lang="en-GB" sz="2200" dirty="0" err="1"/>
              <a:t>premiérskeho</a:t>
            </a:r>
            <a:r>
              <a:rPr lang="en-GB" sz="2200" dirty="0"/>
              <a:t> </a:t>
            </a:r>
            <a:r>
              <a:rPr lang="en-GB" sz="2200" dirty="0" err="1"/>
              <a:t>postu</a:t>
            </a:r>
            <a:r>
              <a:rPr lang="en-GB" sz="2200" dirty="0"/>
              <a:t> a </a:t>
            </a:r>
            <a:r>
              <a:rPr lang="en-GB" sz="2200" dirty="0" err="1"/>
              <a:t>vyzývajúcej</a:t>
            </a:r>
            <a:r>
              <a:rPr lang="en-GB" sz="2200" dirty="0"/>
              <a:t> </a:t>
            </a:r>
            <a:r>
              <a:rPr lang="en-GB" sz="2200" dirty="0" err="1"/>
              <a:t>kráľa</a:t>
            </a:r>
            <a:r>
              <a:rPr lang="en-GB" sz="2200" dirty="0"/>
              <a:t>, aby </a:t>
            </a:r>
            <a:r>
              <a:rPr lang="en-GB" sz="2200" dirty="0" err="1"/>
              <a:t>prevzal</a:t>
            </a:r>
            <a:r>
              <a:rPr lang="en-GB" sz="2200" dirty="0"/>
              <a:t> </a:t>
            </a:r>
            <a:r>
              <a:rPr lang="en-GB" sz="2200" dirty="0" err="1"/>
              <a:t>moc</a:t>
            </a:r>
            <a:r>
              <a:rPr lang="en-GB" sz="2200" dirty="0"/>
              <a:t>. </a:t>
            </a:r>
            <a:endParaRPr lang="sk-SK" sz="2200" dirty="0"/>
          </a:p>
          <a:p>
            <a:endParaRPr lang="sk-SK" sz="2200" dirty="0"/>
          </a:p>
          <a:p>
            <a:r>
              <a:rPr lang="en-GB" sz="2200" dirty="0" err="1"/>
              <a:t>Hlasovanie</a:t>
            </a:r>
            <a:r>
              <a:rPr lang="en-GB" sz="2200" dirty="0"/>
              <a:t> </a:t>
            </a:r>
            <a:r>
              <a:rPr lang="en-GB" sz="2200" dirty="0" err="1"/>
              <a:t>sa</a:t>
            </a:r>
            <a:r>
              <a:rPr lang="en-GB" sz="2200" dirty="0"/>
              <a:t> </a:t>
            </a:r>
            <a:r>
              <a:rPr lang="en-GB" sz="2200" dirty="0" err="1"/>
              <a:t>skončilo</a:t>
            </a:r>
            <a:r>
              <a:rPr lang="en-GB" sz="2200" dirty="0"/>
              <a:t> 19:7 v </a:t>
            </a:r>
            <a:r>
              <a:rPr lang="en-GB" sz="2200" dirty="0" err="1"/>
              <a:t>prospech</a:t>
            </a:r>
            <a:r>
              <a:rPr lang="en-GB" sz="2200" dirty="0"/>
              <a:t> </a:t>
            </a:r>
            <a:r>
              <a:rPr lang="en-GB" sz="2200" dirty="0" err="1"/>
              <a:t>odvolania</a:t>
            </a:r>
            <a:r>
              <a:rPr lang="en-GB" sz="2200" dirty="0"/>
              <a:t> </a:t>
            </a:r>
            <a:r>
              <a:rPr lang="en-GB" sz="2200" dirty="0" err="1"/>
              <a:t>Mussoliniho</a:t>
            </a:r>
            <a:endParaRPr lang="en-GB" sz="2200" dirty="0"/>
          </a:p>
        </p:txBody>
      </p:sp>
      <p:sp>
        <p:nvSpPr>
          <p:cNvPr id="3" name="Nadpis 2">
            <a:extLst>
              <a:ext uri="{FF2B5EF4-FFF2-40B4-BE49-F238E27FC236}">
                <a16:creationId xmlns:a16="http://schemas.microsoft.com/office/drawing/2014/main" id="{E5C07412-9770-48DD-9E2B-2EF31C08B30A}"/>
              </a:ext>
            </a:extLst>
          </p:cNvPr>
          <p:cNvSpPr>
            <a:spLocks noGrp="1"/>
          </p:cNvSpPr>
          <p:nvPr>
            <p:ph type="title"/>
          </p:nvPr>
        </p:nvSpPr>
        <p:spPr/>
        <p:txBody>
          <a:bodyPr/>
          <a:lstStyle/>
          <a:p>
            <a:r>
              <a:rPr lang="sk-SK" dirty="0"/>
              <a:t>1943</a:t>
            </a:r>
            <a:endParaRPr lang="en-GB" dirty="0"/>
          </a:p>
        </p:txBody>
      </p:sp>
    </p:spTree>
    <p:extLst>
      <p:ext uri="{BB962C8B-B14F-4D97-AF65-F5344CB8AC3E}">
        <p14:creationId xmlns:p14="http://schemas.microsoft.com/office/powerpoint/2010/main" val="1427383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0EA8EAD-C35A-4E2E-9DDB-424F6E992AD4}"/>
              </a:ext>
            </a:extLst>
          </p:cNvPr>
          <p:cNvSpPr>
            <a:spLocks noGrp="1"/>
          </p:cNvSpPr>
          <p:nvPr>
            <p:ph idx="1"/>
          </p:nvPr>
        </p:nvSpPr>
        <p:spPr/>
        <p:txBody>
          <a:bodyPr/>
          <a:lstStyle/>
          <a:p>
            <a:endParaRPr lang="en-GB" dirty="0"/>
          </a:p>
        </p:txBody>
      </p:sp>
      <p:sp>
        <p:nvSpPr>
          <p:cNvPr id="3" name="Nadpis 2">
            <a:extLst>
              <a:ext uri="{FF2B5EF4-FFF2-40B4-BE49-F238E27FC236}">
                <a16:creationId xmlns:a16="http://schemas.microsoft.com/office/drawing/2014/main" id="{71045CDD-A548-4B29-809B-F47930A33F55}"/>
              </a:ext>
            </a:extLst>
          </p:cNvPr>
          <p:cNvSpPr>
            <a:spLocks noGrp="1"/>
          </p:cNvSpPr>
          <p:nvPr>
            <p:ph type="title"/>
          </p:nvPr>
        </p:nvSpPr>
        <p:spPr/>
        <p:txBody>
          <a:bodyPr/>
          <a:lstStyle/>
          <a:p>
            <a:r>
              <a:rPr lang="sk-SK" dirty="0" err="1"/>
              <a:t>Dino</a:t>
            </a:r>
            <a:r>
              <a:rPr lang="sk-SK" dirty="0"/>
              <a:t> grandi</a:t>
            </a:r>
            <a:endParaRPr lang="en-GB" dirty="0"/>
          </a:p>
        </p:txBody>
      </p:sp>
      <p:pic>
        <p:nvPicPr>
          <p:cNvPr id="4" name="Obrázek 3">
            <a:extLst>
              <a:ext uri="{FF2B5EF4-FFF2-40B4-BE49-F238E27FC236}">
                <a16:creationId xmlns:a16="http://schemas.microsoft.com/office/drawing/2014/main" id="{8E10D636-F9E7-44E1-B5CA-AE11982A565F}"/>
              </a:ext>
            </a:extLst>
          </p:cNvPr>
          <p:cNvPicPr>
            <a:picLocks noChangeAspect="1"/>
          </p:cNvPicPr>
          <p:nvPr/>
        </p:nvPicPr>
        <p:blipFill>
          <a:blip r:embed="rId2"/>
          <a:stretch>
            <a:fillRect/>
          </a:stretch>
        </p:blipFill>
        <p:spPr>
          <a:xfrm>
            <a:off x="2483768" y="1410735"/>
            <a:ext cx="4176464" cy="5184576"/>
          </a:xfrm>
          <a:prstGeom prst="rect">
            <a:avLst/>
          </a:prstGeom>
        </p:spPr>
      </p:pic>
    </p:spTree>
    <p:extLst>
      <p:ext uri="{BB962C8B-B14F-4D97-AF65-F5344CB8AC3E}">
        <p14:creationId xmlns:p14="http://schemas.microsoft.com/office/powerpoint/2010/main" val="2047877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10726A9-9CFA-43C4-8F48-99EBB203EB0C}"/>
              </a:ext>
            </a:extLst>
          </p:cNvPr>
          <p:cNvSpPr>
            <a:spLocks noGrp="1"/>
          </p:cNvSpPr>
          <p:nvPr>
            <p:ph idx="1"/>
          </p:nvPr>
        </p:nvSpPr>
        <p:spPr>
          <a:xfrm>
            <a:off x="107504" y="1628800"/>
            <a:ext cx="8928991" cy="5112568"/>
          </a:xfrm>
        </p:spPr>
        <p:txBody>
          <a:bodyPr>
            <a:normAutofit/>
          </a:bodyPr>
          <a:lstStyle/>
          <a:p>
            <a:r>
              <a:rPr lang="en-GB" sz="2400" dirty="0"/>
              <a:t>Nov</a:t>
            </a:r>
            <a:r>
              <a:rPr lang="sk-SK" sz="2400" dirty="0"/>
              <a:t>ý </a:t>
            </a:r>
            <a:r>
              <a:rPr lang="en-GB" sz="2400" dirty="0" err="1"/>
              <a:t>premiér</a:t>
            </a:r>
            <a:r>
              <a:rPr lang="sk-SK" sz="2400" dirty="0"/>
              <a:t> </a:t>
            </a:r>
            <a:r>
              <a:rPr lang="en-GB" sz="2400" dirty="0" err="1"/>
              <a:t>maršal</a:t>
            </a:r>
            <a:r>
              <a:rPr lang="en-GB" sz="2400" dirty="0"/>
              <a:t> </a:t>
            </a:r>
            <a:r>
              <a:rPr lang="en-GB" sz="2400" dirty="0" err="1"/>
              <a:t>Pietr</a:t>
            </a:r>
            <a:r>
              <a:rPr lang="sk-SK" sz="2400" dirty="0"/>
              <a:t>o</a:t>
            </a:r>
            <a:r>
              <a:rPr lang="en-GB" sz="2400" dirty="0"/>
              <a:t> </a:t>
            </a:r>
            <a:r>
              <a:rPr lang="en-GB" sz="2400" dirty="0" err="1"/>
              <a:t>Badogli</a:t>
            </a:r>
            <a:r>
              <a:rPr lang="sk-SK" sz="2400" dirty="0"/>
              <a:t>o</a:t>
            </a:r>
          </a:p>
          <a:p>
            <a:endParaRPr lang="sk-SK" sz="2400" dirty="0"/>
          </a:p>
          <a:p>
            <a:r>
              <a:rPr lang="en-GB" sz="2400" dirty="0"/>
              <a:t>mal </a:t>
            </a:r>
            <a:r>
              <a:rPr lang="en-GB" sz="2400" dirty="0" err="1"/>
              <a:t>rokovať</a:t>
            </a:r>
            <a:r>
              <a:rPr lang="en-GB" sz="2400" dirty="0"/>
              <a:t> so </a:t>
            </a:r>
            <a:r>
              <a:rPr lang="en-GB" sz="2400" dirty="0" err="1"/>
              <a:t>Spojencami</a:t>
            </a:r>
            <a:r>
              <a:rPr lang="en-GB" sz="2400" dirty="0"/>
              <a:t> o </a:t>
            </a:r>
            <a:r>
              <a:rPr lang="en-GB" sz="2400" dirty="0" err="1"/>
              <a:t>mieri</a:t>
            </a:r>
            <a:r>
              <a:rPr lang="en-GB" sz="2400" dirty="0"/>
              <a:t>. To </a:t>
            </a:r>
            <a:r>
              <a:rPr lang="en-GB" sz="2400" dirty="0" err="1"/>
              <a:t>sa</a:t>
            </a:r>
            <a:r>
              <a:rPr lang="en-GB" sz="2400" dirty="0"/>
              <a:t> </a:t>
            </a:r>
            <a:r>
              <a:rPr lang="en-GB" sz="2400" dirty="0" err="1"/>
              <a:t>podarilo</a:t>
            </a:r>
            <a:r>
              <a:rPr lang="en-GB" sz="2400" dirty="0"/>
              <a:t> </a:t>
            </a:r>
            <a:r>
              <a:rPr lang="en-GB" sz="2400" dirty="0" err="1"/>
              <a:t>dohodnúť</a:t>
            </a:r>
            <a:r>
              <a:rPr lang="en-GB" sz="2400" dirty="0"/>
              <a:t> 8. </a:t>
            </a:r>
            <a:r>
              <a:rPr lang="en-GB" sz="2400" dirty="0" err="1"/>
              <a:t>septembra</a:t>
            </a:r>
            <a:r>
              <a:rPr lang="sk-SK" sz="2400" dirty="0"/>
              <a:t> (</a:t>
            </a:r>
            <a:r>
              <a:rPr lang="sk-SK" sz="2400" dirty="0" err="1"/>
              <a:t>září</a:t>
            </a:r>
            <a:r>
              <a:rPr lang="sk-SK" sz="2400" dirty="0"/>
              <a:t>) 1943</a:t>
            </a:r>
          </a:p>
          <a:p>
            <a:endParaRPr lang="sk-SK" sz="2400" dirty="0"/>
          </a:p>
          <a:p>
            <a:r>
              <a:rPr lang="sk-SK" sz="2400" dirty="0"/>
              <a:t>12.9. však Operácia Dub (</a:t>
            </a:r>
            <a:r>
              <a:rPr lang="sk-SK" sz="2400" i="1" dirty="0" err="1"/>
              <a:t>Unternehmen</a:t>
            </a:r>
            <a:r>
              <a:rPr lang="sk-SK" sz="2400" i="1" dirty="0"/>
              <a:t> </a:t>
            </a:r>
            <a:r>
              <a:rPr lang="sk-SK" sz="2400" i="1" dirty="0" err="1"/>
              <a:t>Eiche</a:t>
            </a:r>
            <a:r>
              <a:rPr lang="sk-SK" sz="2400" dirty="0"/>
              <a:t>) – únos Mussoliniho z väzenia nacistami (Otto </a:t>
            </a:r>
            <a:r>
              <a:rPr lang="sk-SK" sz="2400" dirty="0" err="1"/>
              <a:t>Skorzeny</a:t>
            </a:r>
            <a:r>
              <a:rPr lang="sk-SK" sz="2400" dirty="0"/>
              <a:t>) a dosadenie späť na čelo krajiny</a:t>
            </a:r>
          </a:p>
          <a:p>
            <a:endParaRPr lang="sk-SK" sz="2400" dirty="0"/>
          </a:p>
          <a:p>
            <a:r>
              <a:rPr lang="sk-SK" sz="2400" dirty="0"/>
              <a:t>Vznik T</a:t>
            </a:r>
            <a:r>
              <a:rPr lang="en-GB" sz="2400" dirty="0" err="1"/>
              <a:t>alianskej</a:t>
            </a:r>
            <a:r>
              <a:rPr lang="en-GB" sz="2400" dirty="0"/>
              <a:t> </a:t>
            </a:r>
            <a:r>
              <a:rPr lang="en-GB" sz="2400" dirty="0" err="1"/>
              <a:t>sociálnej</a:t>
            </a:r>
            <a:r>
              <a:rPr lang="en-GB" sz="2400" dirty="0"/>
              <a:t> </a:t>
            </a:r>
            <a:r>
              <a:rPr lang="en-GB" sz="2400" dirty="0" err="1"/>
              <a:t>republiky</a:t>
            </a:r>
            <a:r>
              <a:rPr lang="en-GB" sz="2400" dirty="0"/>
              <a:t> (</a:t>
            </a:r>
            <a:r>
              <a:rPr lang="en-GB" sz="2400" i="1" dirty="0"/>
              <a:t>Repubblica </a:t>
            </a:r>
            <a:r>
              <a:rPr lang="en-GB" sz="2400" i="1" dirty="0" err="1"/>
              <a:t>sociale</a:t>
            </a:r>
            <a:r>
              <a:rPr lang="en-GB" sz="2400" i="1" dirty="0"/>
              <a:t> </a:t>
            </a:r>
            <a:r>
              <a:rPr lang="en-GB" sz="2400" i="1" dirty="0" err="1"/>
              <a:t>Italiana</a:t>
            </a:r>
            <a:r>
              <a:rPr lang="en-GB" sz="2400" dirty="0"/>
              <a:t>)</a:t>
            </a:r>
            <a:r>
              <a:rPr lang="sk-SK" sz="2400" dirty="0"/>
              <a:t>, </a:t>
            </a:r>
            <a:r>
              <a:rPr lang="sk-SK" sz="2400" dirty="0" err="1"/>
              <a:t>hl.mesto</a:t>
            </a:r>
            <a:r>
              <a:rPr lang="sk-SK" sz="2400" dirty="0"/>
              <a:t> </a:t>
            </a:r>
            <a:r>
              <a:rPr lang="en-GB" sz="2400" dirty="0"/>
              <a:t>v </a:t>
            </a:r>
            <a:r>
              <a:rPr lang="en-GB" sz="2400" dirty="0" err="1"/>
              <a:t>kúpeľnom</a:t>
            </a:r>
            <a:r>
              <a:rPr lang="en-GB" sz="2400" dirty="0"/>
              <a:t> </a:t>
            </a:r>
            <a:r>
              <a:rPr lang="en-GB" sz="2400" dirty="0" err="1"/>
              <a:t>mestečku</a:t>
            </a:r>
            <a:r>
              <a:rPr lang="en-GB" sz="2400" dirty="0"/>
              <a:t> </a:t>
            </a:r>
            <a:r>
              <a:rPr lang="en-GB" sz="2400" dirty="0" err="1"/>
              <a:t>Saló</a:t>
            </a:r>
            <a:r>
              <a:rPr lang="en-GB" sz="2400" dirty="0"/>
              <a:t> </a:t>
            </a:r>
            <a:r>
              <a:rPr lang="en-GB" sz="2400" dirty="0" err="1"/>
              <a:t>pri</a:t>
            </a:r>
            <a:r>
              <a:rPr lang="en-GB" sz="2400" dirty="0"/>
              <a:t> Lago di Garda (</a:t>
            </a:r>
            <a:r>
              <a:rPr lang="en-GB" sz="2400" dirty="0" err="1"/>
              <a:t>odtiaľ</a:t>
            </a:r>
            <a:r>
              <a:rPr lang="en-GB" sz="2400" dirty="0"/>
              <a:t> </a:t>
            </a:r>
            <a:r>
              <a:rPr lang="en-GB" sz="2400" dirty="0" err="1"/>
              <a:t>tiež</a:t>
            </a:r>
            <a:r>
              <a:rPr lang="en-GB" sz="2400" dirty="0"/>
              <a:t> </a:t>
            </a:r>
            <a:r>
              <a:rPr lang="en-GB" sz="2400" dirty="0" err="1"/>
              <a:t>označenie</a:t>
            </a:r>
            <a:r>
              <a:rPr lang="en-GB" sz="2400" dirty="0"/>
              <a:t> </a:t>
            </a:r>
            <a:r>
              <a:rPr lang="en-GB" sz="2400" dirty="0" err="1"/>
              <a:t>Republika</a:t>
            </a:r>
            <a:r>
              <a:rPr lang="en-GB" sz="2400" dirty="0"/>
              <a:t> </a:t>
            </a:r>
            <a:r>
              <a:rPr lang="en-GB" sz="2400" dirty="0" err="1"/>
              <a:t>Saló</a:t>
            </a:r>
            <a:r>
              <a:rPr lang="en-GB" sz="2400" dirty="0"/>
              <a:t>)</a:t>
            </a:r>
          </a:p>
        </p:txBody>
      </p:sp>
      <p:sp>
        <p:nvSpPr>
          <p:cNvPr id="3" name="Nadpis 2">
            <a:extLst>
              <a:ext uri="{FF2B5EF4-FFF2-40B4-BE49-F238E27FC236}">
                <a16:creationId xmlns:a16="http://schemas.microsoft.com/office/drawing/2014/main" id="{2DB11A5B-D7F1-4C1A-8536-0E217348FB9E}"/>
              </a:ext>
            </a:extLst>
          </p:cNvPr>
          <p:cNvSpPr>
            <a:spLocks noGrp="1"/>
          </p:cNvSpPr>
          <p:nvPr>
            <p:ph type="title"/>
          </p:nvPr>
        </p:nvSpPr>
        <p:spPr/>
        <p:txBody>
          <a:bodyPr/>
          <a:lstStyle/>
          <a:p>
            <a:r>
              <a:rPr lang="sk-SK" dirty="0"/>
              <a:t>1943</a:t>
            </a:r>
            <a:endParaRPr lang="en-GB" dirty="0"/>
          </a:p>
        </p:txBody>
      </p:sp>
    </p:spTree>
    <p:extLst>
      <p:ext uri="{BB962C8B-B14F-4D97-AF65-F5344CB8AC3E}">
        <p14:creationId xmlns:p14="http://schemas.microsoft.com/office/powerpoint/2010/main" val="35180732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C274714-5616-4BFD-996B-9839D055F432}"/>
              </a:ext>
            </a:extLst>
          </p:cNvPr>
          <p:cNvPicPr>
            <a:picLocks noGrp="1" noChangeAspect="1"/>
          </p:cNvPicPr>
          <p:nvPr>
            <p:ph idx="1"/>
          </p:nvPr>
        </p:nvPicPr>
        <p:blipFill>
          <a:blip r:embed="rId2"/>
          <a:stretch>
            <a:fillRect/>
          </a:stretch>
        </p:blipFill>
        <p:spPr>
          <a:xfrm>
            <a:off x="827584" y="1700808"/>
            <a:ext cx="7344816" cy="4933339"/>
          </a:xfrm>
          <a:prstGeom prst="rect">
            <a:avLst/>
          </a:prstGeom>
        </p:spPr>
      </p:pic>
      <p:sp>
        <p:nvSpPr>
          <p:cNvPr id="3" name="Nadpis 2">
            <a:extLst>
              <a:ext uri="{FF2B5EF4-FFF2-40B4-BE49-F238E27FC236}">
                <a16:creationId xmlns:a16="http://schemas.microsoft.com/office/drawing/2014/main" id="{7BC09005-3A66-41F4-88CA-05BC7D608CD0}"/>
              </a:ext>
            </a:extLst>
          </p:cNvPr>
          <p:cNvSpPr>
            <a:spLocks noGrp="1"/>
          </p:cNvSpPr>
          <p:nvPr>
            <p:ph type="title"/>
          </p:nvPr>
        </p:nvSpPr>
        <p:spPr/>
        <p:txBody>
          <a:bodyPr/>
          <a:lstStyle/>
          <a:p>
            <a:r>
              <a:rPr lang="sk-SK" dirty="0"/>
              <a:t>Republika </a:t>
            </a:r>
            <a:r>
              <a:rPr lang="sk-SK" dirty="0" err="1"/>
              <a:t>Saló</a:t>
            </a:r>
            <a:endParaRPr lang="en-GB" dirty="0"/>
          </a:p>
        </p:txBody>
      </p:sp>
    </p:spTree>
    <p:extLst>
      <p:ext uri="{BB962C8B-B14F-4D97-AF65-F5344CB8AC3E}">
        <p14:creationId xmlns:p14="http://schemas.microsoft.com/office/powerpoint/2010/main" val="3702073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47673D0-E96D-46B0-92CF-F2753FCE18C1}"/>
              </a:ext>
            </a:extLst>
          </p:cNvPr>
          <p:cNvSpPr>
            <a:spLocks noGrp="1"/>
          </p:cNvSpPr>
          <p:nvPr>
            <p:ph idx="1"/>
          </p:nvPr>
        </p:nvSpPr>
        <p:spPr>
          <a:xfrm>
            <a:off x="179512" y="1628800"/>
            <a:ext cx="8784975" cy="5040560"/>
          </a:xfrm>
        </p:spPr>
        <p:txBody>
          <a:bodyPr>
            <a:normAutofit/>
          </a:bodyPr>
          <a:lstStyle/>
          <a:p>
            <a:r>
              <a:rPr lang="en-GB" sz="2400" dirty="0" err="1"/>
              <a:t>Veronsk</a:t>
            </a:r>
            <a:r>
              <a:rPr lang="sk-SK" sz="2400" dirty="0"/>
              <a:t>ý</a:t>
            </a:r>
            <a:r>
              <a:rPr lang="en-GB" sz="2400" dirty="0"/>
              <a:t> manifest, </a:t>
            </a:r>
            <a:r>
              <a:rPr lang="en-GB" sz="2400" dirty="0" err="1"/>
              <a:t>ktorý</a:t>
            </a:r>
            <a:r>
              <a:rPr lang="en-GB" sz="2400" dirty="0"/>
              <a:t> </a:t>
            </a:r>
            <a:r>
              <a:rPr lang="en-GB" sz="2400" dirty="0" err="1"/>
              <a:t>žiadal</a:t>
            </a:r>
            <a:r>
              <a:rPr lang="en-GB" sz="2400" dirty="0"/>
              <a:t> </a:t>
            </a:r>
            <a:r>
              <a:rPr lang="en-GB" sz="2400" dirty="0" err="1"/>
              <a:t>popravu</a:t>
            </a:r>
            <a:r>
              <a:rPr lang="en-GB" sz="2400" dirty="0"/>
              <a:t> </a:t>
            </a:r>
            <a:r>
              <a:rPr lang="en-GB" sz="2400" dirty="0" err="1"/>
              <a:t>všetkých</a:t>
            </a:r>
            <a:r>
              <a:rPr lang="en-GB" sz="2400" dirty="0"/>
              <a:t> </a:t>
            </a:r>
            <a:r>
              <a:rPr lang="en-GB" sz="2400" dirty="0" err="1"/>
              <a:t>členov</a:t>
            </a:r>
            <a:r>
              <a:rPr lang="en-GB" sz="2400" dirty="0"/>
              <a:t> </a:t>
            </a:r>
            <a:r>
              <a:rPr lang="en-GB" sz="2400" dirty="0" err="1"/>
              <a:t>Veľkej</a:t>
            </a:r>
            <a:r>
              <a:rPr lang="en-GB" sz="2400" dirty="0"/>
              <a:t> </a:t>
            </a:r>
            <a:r>
              <a:rPr lang="en-GB" sz="2400" dirty="0" err="1"/>
              <a:t>fašistickej</a:t>
            </a:r>
            <a:r>
              <a:rPr lang="en-GB" sz="2400" dirty="0"/>
              <a:t> </a:t>
            </a:r>
            <a:r>
              <a:rPr lang="en-GB" sz="2400" dirty="0" err="1"/>
              <a:t>rady</a:t>
            </a:r>
            <a:r>
              <a:rPr lang="en-GB" sz="2400" dirty="0"/>
              <a:t>, </a:t>
            </a:r>
            <a:r>
              <a:rPr lang="en-GB" sz="2400" dirty="0" err="1"/>
              <a:t>ktorí</a:t>
            </a:r>
            <a:r>
              <a:rPr lang="en-GB" sz="2400" dirty="0"/>
              <a:t> </a:t>
            </a:r>
            <a:r>
              <a:rPr lang="en-GB" sz="2400" dirty="0" err="1"/>
              <a:t>hlasovali</a:t>
            </a:r>
            <a:r>
              <a:rPr lang="en-GB" sz="2400" dirty="0"/>
              <a:t> za </a:t>
            </a:r>
            <a:r>
              <a:rPr lang="en-GB" sz="2400" dirty="0" err="1"/>
              <a:t>odvolanie</a:t>
            </a:r>
            <a:r>
              <a:rPr lang="en-GB" sz="2400" dirty="0"/>
              <a:t> </a:t>
            </a:r>
            <a:r>
              <a:rPr lang="en-GB" sz="2400" dirty="0" err="1"/>
              <a:t>Mussoliniho</a:t>
            </a:r>
            <a:endParaRPr lang="sk-SK" sz="2400" dirty="0"/>
          </a:p>
          <a:p>
            <a:endParaRPr lang="sk-SK" sz="2400" dirty="0"/>
          </a:p>
          <a:p>
            <a:r>
              <a:rPr lang="en-GB" sz="2400" dirty="0" err="1"/>
              <a:t>Čiern</a:t>
            </a:r>
            <a:r>
              <a:rPr lang="sk-SK" sz="2400" dirty="0"/>
              <a:t>e</a:t>
            </a:r>
            <a:r>
              <a:rPr lang="en-GB" sz="2400" dirty="0"/>
              <a:t> </a:t>
            </a:r>
            <a:r>
              <a:rPr lang="en-GB" sz="2400" dirty="0" err="1"/>
              <a:t>brigád</a:t>
            </a:r>
            <a:r>
              <a:rPr lang="sk-SK" sz="2400" dirty="0"/>
              <a:t>y</a:t>
            </a:r>
            <a:r>
              <a:rPr lang="en-GB" sz="2400" dirty="0"/>
              <a:t> (</a:t>
            </a:r>
            <a:r>
              <a:rPr lang="en-GB" sz="2400" i="1" dirty="0" err="1"/>
              <a:t>Bridate</a:t>
            </a:r>
            <a:r>
              <a:rPr lang="en-GB" sz="2400" i="1" dirty="0"/>
              <a:t> </a:t>
            </a:r>
            <a:r>
              <a:rPr lang="en-GB" sz="2400" i="1" dirty="0" err="1"/>
              <a:t>Nere</a:t>
            </a:r>
            <a:r>
              <a:rPr lang="en-GB" sz="2400" dirty="0"/>
              <a:t>, </a:t>
            </a:r>
            <a:r>
              <a:rPr lang="en-GB" sz="2400" dirty="0" err="1"/>
              <a:t>celý</a:t>
            </a:r>
            <a:r>
              <a:rPr lang="en-GB" sz="2400" dirty="0"/>
              <a:t> </a:t>
            </a:r>
            <a:r>
              <a:rPr lang="en-GB" sz="2400" dirty="0" err="1"/>
              <a:t>názov</a:t>
            </a:r>
            <a:r>
              <a:rPr lang="en-GB" sz="2400" dirty="0"/>
              <a:t> </a:t>
            </a:r>
            <a:r>
              <a:rPr lang="en-GB" sz="2400" dirty="0" err="1"/>
              <a:t>Corpo</a:t>
            </a:r>
            <a:r>
              <a:rPr lang="en-GB" sz="2400" dirty="0"/>
              <a:t> </a:t>
            </a:r>
            <a:r>
              <a:rPr lang="en-GB" sz="2400" dirty="0" err="1"/>
              <a:t>Ausiliario</a:t>
            </a:r>
            <a:r>
              <a:rPr lang="en-GB" sz="2400" dirty="0"/>
              <a:t> </a:t>
            </a:r>
            <a:r>
              <a:rPr lang="en-GB" sz="2400" dirty="0" err="1"/>
              <a:t>delle</a:t>
            </a:r>
            <a:r>
              <a:rPr lang="en-GB" sz="2400" dirty="0"/>
              <a:t> </a:t>
            </a:r>
            <a:r>
              <a:rPr lang="en-GB" sz="2400" dirty="0" err="1"/>
              <a:t>Squadre</a:t>
            </a:r>
            <a:r>
              <a:rPr lang="en-GB" sz="2400" dirty="0"/>
              <a:t> </a:t>
            </a:r>
            <a:r>
              <a:rPr lang="en-GB" sz="2400" dirty="0" err="1"/>
              <a:t>d'azione</a:t>
            </a:r>
            <a:r>
              <a:rPr lang="en-GB" sz="2400" dirty="0"/>
              <a:t> di </a:t>
            </a:r>
            <a:r>
              <a:rPr lang="en-GB" sz="2400" dirty="0" err="1"/>
              <a:t>Camicie</a:t>
            </a:r>
            <a:r>
              <a:rPr lang="en-GB" sz="2400" dirty="0"/>
              <a:t> </a:t>
            </a:r>
            <a:r>
              <a:rPr lang="en-GB" sz="2400" dirty="0" err="1"/>
              <a:t>Nere</a:t>
            </a:r>
            <a:r>
              <a:rPr lang="en-GB" sz="2400" dirty="0"/>
              <a:t>)</a:t>
            </a:r>
            <a:r>
              <a:rPr lang="sk-SK" sz="2400" dirty="0"/>
              <a:t>:</a:t>
            </a:r>
            <a:r>
              <a:rPr lang="en-GB" sz="2400" dirty="0"/>
              <a:t> </a:t>
            </a:r>
            <a:r>
              <a:rPr lang="en-GB" sz="2400" dirty="0" err="1"/>
              <a:t>brutáln</a:t>
            </a:r>
            <a:r>
              <a:rPr lang="sk-SK" sz="2400" dirty="0"/>
              <a:t>a</a:t>
            </a:r>
            <a:r>
              <a:rPr lang="en-GB" sz="2400" dirty="0"/>
              <a:t> </a:t>
            </a:r>
            <a:r>
              <a:rPr lang="en-GB" sz="2400" dirty="0" err="1"/>
              <a:t>polovojensk</a:t>
            </a:r>
            <a:r>
              <a:rPr lang="sk-SK" sz="2400" dirty="0"/>
              <a:t>á</a:t>
            </a:r>
            <a:r>
              <a:rPr lang="en-GB" sz="2400" dirty="0"/>
              <a:t> </a:t>
            </a:r>
            <a:r>
              <a:rPr lang="en-GB" sz="2400" dirty="0" err="1"/>
              <a:t>jednotk</a:t>
            </a:r>
            <a:r>
              <a:rPr lang="sk-SK" sz="2400" dirty="0"/>
              <a:t>a</a:t>
            </a:r>
            <a:r>
              <a:rPr lang="en-GB" sz="2400" dirty="0"/>
              <a:t> </a:t>
            </a:r>
            <a:r>
              <a:rPr lang="en-GB" sz="2400" dirty="0" err="1"/>
              <a:t>pozostávajúc</a:t>
            </a:r>
            <a:r>
              <a:rPr lang="sk-SK" sz="2400" dirty="0"/>
              <a:t>a</a:t>
            </a:r>
            <a:r>
              <a:rPr lang="en-GB" sz="2400" dirty="0"/>
              <a:t> z </a:t>
            </a:r>
            <a:r>
              <a:rPr lang="en-GB" sz="2400" dirty="0" err="1"/>
              <a:t>prepustených</a:t>
            </a:r>
            <a:r>
              <a:rPr lang="en-GB" sz="2400" dirty="0"/>
              <a:t> </a:t>
            </a:r>
            <a:r>
              <a:rPr lang="en-GB" sz="2400" dirty="0" err="1"/>
              <a:t>kriminálnikov</a:t>
            </a:r>
            <a:r>
              <a:rPr lang="en-GB" sz="2400" dirty="0"/>
              <a:t> a </a:t>
            </a:r>
            <a:r>
              <a:rPr lang="en-GB" sz="2400" dirty="0" err="1"/>
              <a:t>fanatických</a:t>
            </a:r>
            <a:r>
              <a:rPr lang="en-GB" sz="2400" dirty="0"/>
              <a:t> </a:t>
            </a:r>
            <a:r>
              <a:rPr lang="en-GB" sz="2400" dirty="0" err="1"/>
              <a:t>fašistov</a:t>
            </a:r>
            <a:r>
              <a:rPr lang="en-GB" sz="2400" dirty="0"/>
              <a:t> </a:t>
            </a:r>
            <a:r>
              <a:rPr lang="en-GB" sz="2400" dirty="0" err="1"/>
              <a:t>určenej</a:t>
            </a:r>
            <a:r>
              <a:rPr lang="en-GB" sz="2400" dirty="0"/>
              <a:t> </a:t>
            </a:r>
            <a:r>
              <a:rPr lang="en-GB" sz="2400" dirty="0" err="1"/>
              <a:t>na</a:t>
            </a:r>
            <a:r>
              <a:rPr lang="en-GB" sz="2400" dirty="0"/>
              <a:t> </a:t>
            </a:r>
            <a:r>
              <a:rPr lang="en-GB" sz="2400" dirty="0" err="1"/>
              <a:t>boj</a:t>
            </a:r>
            <a:r>
              <a:rPr lang="en-GB" sz="2400" dirty="0"/>
              <a:t> s </a:t>
            </a:r>
            <a:r>
              <a:rPr lang="en-GB" sz="2400" dirty="0" err="1"/>
              <a:t>partizánmi</a:t>
            </a:r>
            <a:r>
              <a:rPr lang="en-GB" sz="2400" dirty="0"/>
              <a:t> a </a:t>
            </a:r>
            <a:r>
              <a:rPr lang="en-GB" sz="2400" dirty="0" err="1"/>
              <a:t>domácou</a:t>
            </a:r>
            <a:r>
              <a:rPr lang="en-GB" sz="2400" dirty="0"/>
              <a:t> </a:t>
            </a:r>
            <a:r>
              <a:rPr lang="en-GB" sz="2400" dirty="0" err="1"/>
              <a:t>opozíciou</a:t>
            </a:r>
            <a:r>
              <a:rPr lang="en-GB" sz="2400" dirty="0"/>
              <a:t>. </a:t>
            </a:r>
          </a:p>
        </p:txBody>
      </p:sp>
      <p:sp>
        <p:nvSpPr>
          <p:cNvPr id="3" name="Nadpis 2">
            <a:extLst>
              <a:ext uri="{FF2B5EF4-FFF2-40B4-BE49-F238E27FC236}">
                <a16:creationId xmlns:a16="http://schemas.microsoft.com/office/drawing/2014/main" id="{33EED061-827D-450F-B41E-138D21D37D5D}"/>
              </a:ext>
            </a:extLst>
          </p:cNvPr>
          <p:cNvSpPr>
            <a:spLocks noGrp="1"/>
          </p:cNvSpPr>
          <p:nvPr>
            <p:ph type="title"/>
          </p:nvPr>
        </p:nvSpPr>
        <p:spPr/>
        <p:txBody>
          <a:bodyPr/>
          <a:lstStyle/>
          <a:p>
            <a:r>
              <a:rPr lang="sk-SK" dirty="0" err="1"/>
              <a:t>Radikalizácia</a:t>
            </a:r>
            <a:endParaRPr lang="en-GB" dirty="0"/>
          </a:p>
        </p:txBody>
      </p:sp>
    </p:spTree>
    <p:extLst>
      <p:ext uri="{BB962C8B-B14F-4D97-AF65-F5344CB8AC3E}">
        <p14:creationId xmlns:p14="http://schemas.microsoft.com/office/powerpoint/2010/main" val="1055342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27AB074-4C4B-4F86-B388-3B59EB0BB8BA}"/>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90122FF2-9F2F-4D38-BBCB-1A5C678C6EEF}"/>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2A29B71D-93E3-4238-A392-3E1E086B83EF}"/>
              </a:ext>
            </a:extLst>
          </p:cNvPr>
          <p:cNvPicPr>
            <a:picLocks noChangeAspect="1"/>
          </p:cNvPicPr>
          <p:nvPr/>
        </p:nvPicPr>
        <p:blipFill>
          <a:blip r:embed="rId2"/>
          <a:stretch>
            <a:fillRect/>
          </a:stretch>
        </p:blipFill>
        <p:spPr>
          <a:xfrm>
            <a:off x="4310757" y="404664"/>
            <a:ext cx="4652992" cy="5904656"/>
          </a:xfrm>
          <a:prstGeom prst="rect">
            <a:avLst/>
          </a:prstGeom>
        </p:spPr>
      </p:pic>
      <p:pic>
        <p:nvPicPr>
          <p:cNvPr id="5" name="Obrázek 4">
            <a:extLst>
              <a:ext uri="{FF2B5EF4-FFF2-40B4-BE49-F238E27FC236}">
                <a16:creationId xmlns:a16="http://schemas.microsoft.com/office/drawing/2014/main" id="{9D5CA4DF-5B64-4F7D-A8DB-891B555F5474}"/>
              </a:ext>
            </a:extLst>
          </p:cNvPr>
          <p:cNvPicPr>
            <a:picLocks noChangeAspect="1"/>
          </p:cNvPicPr>
          <p:nvPr/>
        </p:nvPicPr>
        <p:blipFill>
          <a:blip r:embed="rId3"/>
          <a:stretch>
            <a:fillRect/>
          </a:stretch>
        </p:blipFill>
        <p:spPr>
          <a:xfrm>
            <a:off x="179512" y="404664"/>
            <a:ext cx="4131244" cy="5904656"/>
          </a:xfrm>
          <a:prstGeom prst="rect">
            <a:avLst/>
          </a:prstGeom>
        </p:spPr>
      </p:pic>
    </p:spTree>
    <p:extLst>
      <p:ext uri="{BB962C8B-B14F-4D97-AF65-F5344CB8AC3E}">
        <p14:creationId xmlns:p14="http://schemas.microsoft.com/office/powerpoint/2010/main" val="2709678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C8FEC9C-4ED4-4285-B774-D60CBBB30350}"/>
              </a:ext>
            </a:extLst>
          </p:cNvPr>
          <p:cNvSpPr>
            <a:spLocks noGrp="1"/>
          </p:cNvSpPr>
          <p:nvPr>
            <p:ph idx="1"/>
          </p:nvPr>
        </p:nvSpPr>
        <p:spPr>
          <a:xfrm>
            <a:off x="35496" y="1628800"/>
            <a:ext cx="8928991" cy="5040560"/>
          </a:xfrm>
        </p:spPr>
        <p:txBody>
          <a:bodyPr>
            <a:normAutofit/>
          </a:bodyPr>
          <a:lstStyle/>
          <a:p>
            <a:r>
              <a:rPr lang="it-IT" sz="2400" dirty="0"/>
              <a:t>Nástupcom PNF sa stala Republikánska fašistická strana (Partito Fascista Repubblicano, PFR)</a:t>
            </a:r>
            <a:endParaRPr lang="sk-SK" sz="2400" dirty="0"/>
          </a:p>
          <a:p>
            <a:endParaRPr lang="sk-SK" sz="2400" dirty="0"/>
          </a:p>
          <a:p>
            <a:r>
              <a:rPr lang="en-GB" sz="2400" dirty="0" err="1"/>
              <a:t>Návrat</a:t>
            </a:r>
            <a:r>
              <a:rPr lang="sk-SK" sz="2400" dirty="0"/>
              <a:t> k </a:t>
            </a:r>
            <a:r>
              <a:rPr lang="en-GB" sz="2400" dirty="0" err="1"/>
              <a:t>pôvodn</a:t>
            </a:r>
            <a:r>
              <a:rPr lang="sk-SK" sz="2400" dirty="0" err="1"/>
              <a:t>ym</a:t>
            </a:r>
            <a:r>
              <a:rPr lang="sk-SK" sz="2400" dirty="0"/>
              <a:t> </a:t>
            </a:r>
            <a:r>
              <a:rPr lang="en-GB" sz="2400" dirty="0" err="1"/>
              <a:t>radikálny</a:t>
            </a:r>
            <a:r>
              <a:rPr lang="sk-SK" sz="2400" dirty="0"/>
              <a:t>m </a:t>
            </a:r>
            <a:r>
              <a:rPr lang="en-GB" sz="2400" dirty="0" err="1"/>
              <a:t>požiadav</a:t>
            </a:r>
            <a:r>
              <a:rPr lang="sk-SK" sz="2400" dirty="0"/>
              <a:t>kam f</a:t>
            </a:r>
            <a:r>
              <a:rPr lang="en-GB" sz="2400" dirty="0" err="1"/>
              <a:t>ašizmu</a:t>
            </a:r>
            <a:endParaRPr lang="sk-SK" sz="2400" dirty="0"/>
          </a:p>
          <a:p>
            <a:endParaRPr lang="sk-SK" sz="2400" dirty="0"/>
          </a:p>
          <a:p>
            <a:r>
              <a:rPr lang="en-GB" sz="2400" dirty="0" err="1"/>
              <a:t>zvláštny</a:t>
            </a:r>
            <a:r>
              <a:rPr lang="en-GB" sz="2400" dirty="0"/>
              <a:t> mix </a:t>
            </a:r>
            <a:r>
              <a:rPr lang="en-GB" sz="2400" dirty="0" err="1"/>
              <a:t>revolučného</a:t>
            </a:r>
            <a:r>
              <a:rPr lang="en-GB" sz="2400" dirty="0"/>
              <a:t> </a:t>
            </a:r>
            <a:r>
              <a:rPr lang="en-GB" sz="2400" dirty="0" err="1"/>
              <a:t>socializmu</a:t>
            </a:r>
            <a:r>
              <a:rPr lang="en-GB" sz="2400" dirty="0"/>
              <a:t>, </a:t>
            </a:r>
            <a:r>
              <a:rPr lang="en-GB" sz="2400" dirty="0" err="1"/>
              <a:t>republikánskeho</a:t>
            </a:r>
            <a:r>
              <a:rPr lang="en-GB" sz="2400" dirty="0"/>
              <a:t> </a:t>
            </a:r>
            <a:r>
              <a:rPr lang="en-GB" sz="2400" dirty="0" err="1"/>
              <a:t>ultranacionalizmu</a:t>
            </a:r>
            <a:r>
              <a:rPr lang="en-GB" sz="2400" dirty="0"/>
              <a:t>, </a:t>
            </a:r>
            <a:r>
              <a:rPr lang="en-GB" sz="2400" dirty="0" err="1"/>
              <a:t>antisemitizmu</a:t>
            </a:r>
            <a:r>
              <a:rPr lang="en-GB" sz="2400" dirty="0"/>
              <a:t> a </a:t>
            </a:r>
            <a:r>
              <a:rPr lang="en-GB" sz="2400" dirty="0" err="1"/>
              <a:t>katolicizmu</a:t>
            </a:r>
            <a:r>
              <a:rPr lang="en-GB" sz="2400" dirty="0"/>
              <a:t>. </a:t>
            </a:r>
            <a:endParaRPr lang="sk-SK" sz="2400" dirty="0"/>
          </a:p>
          <a:p>
            <a:endParaRPr lang="sk-SK" sz="2400" dirty="0"/>
          </a:p>
          <a:p>
            <a:r>
              <a:rPr lang="en-GB" sz="2400" dirty="0" err="1"/>
              <a:t>Žiadali</a:t>
            </a:r>
            <a:r>
              <a:rPr lang="en-GB" sz="2400" dirty="0"/>
              <a:t> </a:t>
            </a:r>
            <a:r>
              <a:rPr lang="en-GB" sz="2400" dirty="0" err="1"/>
              <a:t>socializáciu</a:t>
            </a:r>
            <a:r>
              <a:rPr lang="en-GB" sz="2400" dirty="0"/>
              <a:t> </a:t>
            </a:r>
            <a:r>
              <a:rPr lang="en-GB" sz="2400" dirty="0" err="1"/>
              <a:t>hospodárstva</a:t>
            </a:r>
            <a:r>
              <a:rPr lang="en-GB" sz="2400" dirty="0"/>
              <a:t>, </a:t>
            </a:r>
            <a:r>
              <a:rPr lang="en-GB" sz="2400" dirty="0" err="1"/>
              <a:t>zrušenie</a:t>
            </a:r>
            <a:r>
              <a:rPr lang="en-GB" sz="2400" dirty="0"/>
              <a:t> </a:t>
            </a:r>
            <a:r>
              <a:rPr lang="en-GB" sz="2400" dirty="0" err="1"/>
              <a:t>monarchie</a:t>
            </a:r>
            <a:r>
              <a:rPr lang="en-GB" sz="2400" dirty="0"/>
              <a:t> a </a:t>
            </a:r>
            <a:r>
              <a:rPr lang="en-GB" sz="2400" dirty="0" err="1"/>
              <a:t>tvrdý</a:t>
            </a:r>
            <a:r>
              <a:rPr lang="en-GB" sz="2400" dirty="0"/>
              <a:t> </a:t>
            </a:r>
            <a:r>
              <a:rPr lang="en-GB" sz="2400" dirty="0" err="1"/>
              <a:t>postup</a:t>
            </a:r>
            <a:r>
              <a:rPr lang="en-GB" sz="2400" dirty="0"/>
              <a:t> </a:t>
            </a:r>
            <a:r>
              <a:rPr lang="en-GB" sz="2400" dirty="0" err="1"/>
              <a:t>proti</a:t>
            </a:r>
            <a:r>
              <a:rPr lang="en-GB" sz="2400" dirty="0"/>
              <a:t> </a:t>
            </a:r>
            <a:r>
              <a:rPr lang="en-GB" sz="2400" dirty="0" err="1"/>
              <a:t>Židom</a:t>
            </a:r>
            <a:r>
              <a:rPr lang="en-GB" sz="2400" dirty="0"/>
              <a:t>, </a:t>
            </a:r>
            <a:r>
              <a:rPr lang="en-GB" sz="2400" dirty="0" err="1"/>
              <a:t>ktorých</a:t>
            </a:r>
            <a:r>
              <a:rPr lang="en-GB" sz="2400" dirty="0"/>
              <a:t> </a:t>
            </a:r>
            <a:r>
              <a:rPr lang="en-GB" sz="2400" dirty="0" err="1"/>
              <a:t>charakterizovali</a:t>
            </a:r>
            <a:r>
              <a:rPr lang="en-GB" sz="2400" dirty="0"/>
              <a:t> </a:t>
            </a:r>
            <a:r>
              <a:rPr lang="en-GB" sz="2400" dirty="0" err="1"/>
              <a:t>ako</a:t>
            </a:r>
            <a:r>
              <a:rPr lang="en-GB" sz="2400" dirty="0"/>
              <a:t> </a:t>
            </a:r>
            <a:r>
              <a:rPr lang="en-GB" sz="2400" dirty="0" err="1"/>
              <a:t>nepriateľov</a:t>
            </a:r>
            <a:r>
              <a:rPr lang="en-GB" sz="2400" dirty="0"/>
              <a:t> </a:t>
            </a:r>
            <a:r>
              <a:rPr lang="en-GB" sz="2400" dirty="0" err="1"/>
              <a:t>národa</a:t>
            </a:r>
            <a:r>
              <a:rPr lang="en-GB" sz="2400" dirty="0"/>
              <a:t> </a:t>
            </a:r>
            <a:endParaRPr lang="sk-SK" sz="2400" dirty="0"/>
          </a:p>
        </p:txBody>
      </p:sp>
      <p:sp>
        <p:nvSpPr>
          <p:cNvPr id="3" name="Nadpis 2">
            <a:extLst>
              <a:ext uri="{FF2B5EF4-FFF2-40B4-BE49-F238E27FC236}">
                <a16:creationId xmlns:a16="http://schemas.microsoft.com/office/drawing/2014/main" id="{93439969-705C-4D34-88B9-C58405BC87AB}"/>
              </a:ext>
            </a:extLst>
          </p:cNvPr>
          <p:cNvSpPr>
            <a:spLocks noGrp="1"/>
          </p:cNvSpPr>
          <p:nvPr>
            <p:ph type="title"/>
          </p:nvPr>
        </p:nvSpPr>
        <p:spPr/>
        <p:txBody>
          <a:bodyPr/>
          <a:lstStyle/>
          <a:p>
            <a:r>
              <a:rPr lang="sk-SK" dirty="0"/>
              <a:t>Republika </a:t>
            </a:r>
            <a:r>
              <a:rPr lang="sk-SK" dirty="0" err="1"/>
              <a:t>saló</a:t>
            </a:r>
            <a:endParaRPr lang="en-GB" dirty="0"/>
          </a:p>
        </p:txBody>
      </p:sp>
    </p:spTree>
    <p:extLst>
      <p:ext uri="{BB962C8B-B14F-4D97-AF65-F5344CB8AC3E}">
        <p14:creationId xmlns:p14="http://schemas.microsoft.com/office/powerpoint/2010/main" val="25028921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C8FEC9C-4ED4-4285-B774-D60CBBB30350}"/>
              </a:ext>
            </a:extLst>
          </p:cNvPr>
          <p:cNvSpPr>
            <a:spLocks noGrp="1"/>
          </p:cNvSpPr>
          <p:nvPr>
            <p:ph idx="1"/>
          </p:nvPr>
        </p:nvSpPr>
        <p:spPr>
          <a:xfrm>
            <a:off x="35496" y="1628800"/>
            <a:ext cx="8928991" cy="5040560"/>
          </a:xfrm>
        </p:spPr>
        <p:txBody>
          <a:bodyPr>
            <a:normAutofit/>
          </a:bodyPr>
          <a:lstStyle/>
          <a:p>
            <a:r>
              <a:rPr lang="en-GB" sz="2400" dirty="0" err="1"/>
              <a:t>likvidácia</a:t>
            </a:r>
            <a:r>
              <a:rPr lang="en-GB" sz="2400" dirty="0"/>
              <a:t> „</a:t>
            </a:r>
            <a:r>
              <a:rPr lang="en-GB" sz="2400" dirty="0" err="1"/>
              <a:t>stáročia</a:t>
            </a:r>
            <a:r>
              <a:rPr lang="en-GB" sz="2400" dirty="0"/>
              <a:t> </a:t>
            </a:r>
            <a:r>
              <a:rPr lang="en-GB" sz="2400" dirty="0" err="1"/>
              <a:t>trvajúcich</a:t>
            </a:r>
            <a:r>
              <a:rPr lang="en-GB" sz="2400" dirty="0"/>
              <a:t> </a:t>
            </a:r>
            <a:r>
              <a:rPr lang="en-GB" sz="2400" dirty="0" err="1"/>
              <a:t>britských</a:t>
            </a:r>
            <a:r>
              <a:rPr lang="en-GB" sz="2400" dirty="0"/>
              <a:t> </a:t>
            </a:r>
            <a:r>
              <a:rPr lang="en-GB" sz="2400" dirty="0" err="1"/>
              <a:t>intríg</a:t>
            </a:r>
            <a:r>
              <a:rPr lang="en-GB" sz="2400" dirty="0"/>
              <a:t>,“ </a:t>
            </a:r>
            <a:r>
              <a:rPr lang="en-GB" sz="2400" dirty="0" err="1"/>
              <a:t>zničenie</a:t>
            </a:r>
            <a:r>
              <a:rPr lang="en-GB" sz="2400" dirty="0"/>
              <a:t> „</a:t>
            </a:r>
            <a:r>
              <a:rPr lang="en-GB" sz="2400" dirty="0" err="1"/>
              <a:t>kapitalistického</a:t>
            </a:r>
            <a:r>
              <a:rPr lang="en-GB" sz="2400" dirty="0"/>
              <a:t> </a:t>
            </a:r>
            <a:r>
              <a:rPr lang="en-GB" sz="2400" dirty="0" err="1"/>
              <a:t>systému</a:t>
            </a:r>
            <a:r>
              <a:rPr lang="en-GB" sz="2400" dirty="0"/>
              <a:t> a </a:t>
            </a:r>
            <a:r>
              <a:rPr lang="en-GB" sz="2400" dirty="0" err="1"/>
              <a:t>boj</a:t>
            </a:r>
            <a:r>
              <a:rPr lang="en-GB" sz="2400" dirty="0"/>
              <a:t> </a:t>
            </a:r>
            <a:r>
              <a:rPr lang="en-GB" sz="2400" dirty="0" err="1"/>
              <a:t>proti</a:t>
            </a:r>
            <a:r>
              <a:rPr lang="en-GB" sz="2400" dirty="0"/>
              <a:t> </a:t>
            </a:r>
            <a:r>
              <a:rPr lang="en-GB" sz="2400" dirty="0" err="1"/>
              <a:t>plutokratickým</a:t>
            </a:r>
            <a:r>
              <a:rPr lang="en-GB" sz="2400" dirty="0"/>
              <a:t> </a:t>
            </a:r>
            <a:r>
              <a:rPr lang="en-GB" sz="2400" dirty="0" err="1"/>
              <a:t>národom</a:t>
            </a:r>
            <a:r>
              <a:rPr lang="en-GB" sz="2400" dirty="0"/>
              <a:t>“ a „</a:t>
            </a:r>
            <a:r>
              <a:rPr lang="en-GB" sz="2400" dirty="0" err="1"/>
              <a:t>vykorisťovanie</a:t>
            </a:r>
            <a:r>
              <a:rPr lang="en-GB" sz="2400" dirty="0"/>
              <a:t> </a:t>
            </a:r>
            <a:r>
              <a:rPr lang="en-GB" sz="2400" dirty="0" err="1"/>
              <a:t>prírodných</a:t>
            </a:r>
            <a:r>
              <a:rPr lang="en-GB" sz="2400" dirty="0"/>
              <a:t> </a:t>
            </a:r>
            <a:r>
              <a:rPr lang="en-GB" sz="2400" dirty="0" err="1"/>
              <a:t>zdrojov</a:t>
            </a:r>
            <a:r>
              <a:rPr lang="en-GB" sz="2400" dirty="0"/>
              <a:t> Afriky pre dobro </a:t>
            </a:r>
            <a:r>
              <a:rPr lang="en-GB" sz="2400" dirty="0" err="1"/>
              <a:t>aj</a:t>
            </a:r>
            <a:r>
              <a:rPr lang="en-GB" sz="2400" dirty="0"/>
              <a:t> </a:t>
            </a:r>
            <a:r>
              <a:rPr lang="en-GB" sz="2400" dirty="0" err="1"/>
              <a:t>Európanov</a:t>
            </a:r>
            <a:r>
              <a:rPr lang="en-GB" sz="2400" dirty="0"/>
              <a:t>, </a:t>
            </a:r>
            <a:endParaRPr lang="sk-SK" sz="2400" dirty="0"/>
          </a:p>
          <a:p>
            <a:endParaRPr lang="sk-SK" sz="2400" dirty="0"/>
          </a:p>
          <a:p>
            <a:r>
              <a:rPr lang="en-GB" sz="2400" dirty="0" err="1"/>
              <a:t>súčasťou</a:t>
            </a:r>
            <a:r>
              <a:rPr lang="en-GB" sz="2400" dirty="0"/>
              <a:t> </a:t>
            </a:r>
            <a:r>
              <a:rPr lang="en-GB" sz="2400" dirty="0" err="1"/>
              <a:t>plánov</a:t>
            </a:r>
            <a:r>
              <a:rPr lang="en-GB" sz="2400" dirty="0"/>
              <a:t> bolo </a:t>
            </a:r>
            <a:r>
              <a:rPr lang="en-GB" sz="2400" dirty="0" err="1"/>
              <a:t>samozrejme</a:t>
            </a:r>
            <a:r>
              <a:rPr lang="en-GB" sz="2400" dirty="0"/>
              <a:t> </a:t>
            </a:r>
            <a:r>
              <a:rPr lang="en-GB" sz="2400" dirty="0" err="1"/>
              <a:t>tiež</a:t>
            </a:r>
            <a:r>
              <a:rPr lang="en-GB" sz="2400" dirty="0"/>
              <a:t> </a:t>
            </a:r>
            <a:r>
              <a:rPr lang="en-GB" sz="2400" dirty="0" err="1"/>
              <a:t>vytvorenie</a:t>
            </a:r>
            <a:r>
              <a:rPr lang="en-GB" sz="2400" dirty="0"/>
              <a:t> </a:t>
            </a:r>
            <a:r>
              <a:rPr lang="en-GB" sz="2400" dirty="0" err="1"/>
              <a:t>nového</a:t>
            </a:r>
            <a:r>
              <a:rPr lang="en-GB" sz="2400" dirty="0"/>
              <a:t> </a:t>
            </a:r>
            <a:r>
              <a:rPr lang="en-GB" sz="2400" dirty="0" err="1"/>
              <a:t>poriadku</a:t>
            </a:r>
            <a:r>
              <a:rPr lang="en-GB" sz="2400" dirty="0"/>
              <a:t> v </a:t>
            </a:r>
            <a:r>
              <a:rPr lang="en-GB" sz="2400" dirty="0" err="1"/>
              <a:t>Európe</a:t>
            </a:r>
            <a:r>
              <a:rPr lang="en-GB" sz="2400" dirty="0"/>
              <a:t> </a:t>
            </a:r>
            <a:r>
              <a:rPr lang="en-GB" sz="2400" dirty="0" err="1"/>
              <a:t>založeného</a:t>
            </a:r>
            <a:r>
              <a:rPr lang="en-GB" sz="2400" dirty="0"/>
              <a:t> </a:t>
            </a:r>
            <a:r>
              <a:rPr lang="en-GB" sz="2400" dirty="0" err="1"/>
              <a:t>na</a:t>
            </a:r>
            <a:r>
              <a:rPr lang="en-GB" sz="2400" dirty="0"/>
              <a:t> </a:t>
            </a:r>
            <a:r>
              <a:rPr lang="en-GB" sz="2400" dirty="0" err="1"/>
              <a:t>dvoch</a:t>
            </a:r>
            <a:r>
              <a:rPr lang="en-GB" sz="2400" dirty="0"/>
              <a:t> </a:t>
            </a:r>
            <a:r>
              <a:rPr lang="en-GB" sz="2400" dirty="0" err="1"/>
              <a:t>veľkých</a:t>
            </a:r>
            <a:r>
              <a:rPr lang="en-GB" sz="2400" dirty="0"/>
              <a:t> </a:t>
            </a:r>
            <a:r>
              <a:rPr lang="en-GB" sz="2400" dirty="0" err="1"/>
              <a:t>zónach</a:t>
            </a:r>
            <a:r>
              <a:rPr lang="en-GB" sz="2400" dirty="0"/>
              <a:t> </a:t>
            </a:r>
            <a:r>
              <a:rPr lang="en-GB" sz="2400" dirty="0" err="1"/>
              <a:t>vplyvu</a:t>
            </a:r>
            <a:r>
              <a:rPr lang="en-GB" sz="2400" dirty="0"/>
              <a:t> – </a:t>
            </a:r>
            <a:r>
              <a:rPr lang="en-GB" sz="2400" dirty="0" err="1"/>
              <a:t>nemeckej</a:t>
            </a:r>
            <a:r>
              <a:rPr lang="en-GB" sz="2400" dirty="0"/>
              <a:t> a </a:t>
            </a:r>
            <a:r>
              <a:rPr lang="en-GB" sz="2400" dirty="0" err="1"/>
              <a:t>talianskej</a:t>
            </a:r>
            <a:endParaRPr lang="sk-SK" sz="2400" dirty="0"/>
          </a:p>
          <a:p>
            <a:endParaRPr lang="sk-SK" sz="2400" dirty="0"/>
          </a:p>
          <a:p>
            <a:r>
              <a:rPr lang="en-GB" sz="2400" dirty="0" err="1"/>
              <a:t>násilie</a:t>
            </a:r>
            <a:r>
              <a:rPr lang="en-GB" sz="2400" dirty="0"/>
              <a:t> </a:t>
            </a:r>
            <a:r>
              <a:rPr lang="en-GB" sz="2400" dirty="0" err="1"/>
              <a:t>squadrismu</a:t>
            </a:r>
            <a:r>
              <a:rPr lang="sk-SK" sz="2400" dirty="0"/>
              <a:t> späť</a:t>
            </a:r>
          </a:p>
          <a:p>
            <a:endParaRPr lang="sk-SK" sz="2400" dirty="0"/>
          </a:p>
          <a:p>
            <a:r>
              <a:rPr lang="sk-SK" sz="2400" dirty="0"/>
              <a:t>Popravy tých, čo „zradili“</a:t>
            </a:r>
            <a:endParaRPr lang="en-GB" sz="2400" dirty="0"/>
          </a:p>
        </p:txBody>
      </p:sp>
      <p:sp>
        <p:nvSpPr>
          <p:cNvPr id="3" name="Nadpis 2">
            <a:extLst>
              <a:ext uri="{FF2B5EF4-FFF2-40B4-BE49-F238E27FC236}">
                <a16:creationId xmlns:a16="http://schemas.microsoft.com/office/drawing/2014/main" id="{93439969-705C-4D34-88B9-C58405BC87AB}"/>
              </a:ext>
            </a:extLst>
          </p:cNvPr>
          <p:cNvSpPr>
            <a:spLocks noGrp="1"/>
          </p:cNvSpPr>
          <p:nvPr>
            <p:ph type="title"/>
          </p:nvPr>
        </p:nvSpPr>
        <p:spPr/>
        <p:txBody>
          <a:bodyPr/>
          <a:lstStyle/>
          <a:p>
            <a:r>
              <a:rPr lang="sk-SK" dirty="0"/>
              <a:t>Republika </a:t>
            </a:r>
            <a:r>
              <a:rPr lang="sk-SK" dirty="0" err="1"/>
              <a:t>saló</a:t>
            </a:r>
            <a:endParaRPr lang="en-GB" dirty="0"/>
          </a:p>
        </p:txBody>
      </p:sp>
    </p:spTree>
    <p:extLst>
      <p:ext uri="{BB962C8B-B14F-4D97-AF65-F5344CB8AC3E}">
        <p14:creationId xmlns:p14="http://schemas.microsoft.com/office/powerpoint/2010/main" val="3691917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C8FEC9C-4ED4-4285-B774-D60CBBB30350}"/>
              </a:ext>
            </a:extLst>
          </p:cNvPr>
          <p:cNvSpPr>
            <a:spLocks noGrp="1"/>
          </p:cNvSpPr>
          <p:nvPr>
            <p:ph idx="1"/>
          </p:nvPr>
        </p:nvSpPr>
        <p:spPr>
          <a:xfrm>
            <a:off x="35496" y="1628800"/>
            <a:ext cx="8928991" cy="5040560"/>
          </a:xfrm>
        </p:spPr>
        <p:txBody>
          <a:bodyPr>
            <a:normAutofit lnSpcReduction="10000"/>
          </a:bodyPr>
          <a:lstStyle/>
          <a:p>
            <a:r>
              <a:rPr lang="en-GB" sz="2400" dirty="0"/>
              <a:t>Po </a:t>
            </a:r>
            <a:r>
              <a:rPr lang="en-GB" sz="2400" dirty="0" err="1"/>
              <a:t>septembri</a:t>
            </a:r>
            <a:r>
              <a:rPr lang="en-GB" sz="2400" dirty="0"/>
              <a:t> 1943 </a:t>
            </a:r>
            <a:r>
              <a:rPr lang="en-GB" sz="2400" dirty="0" err="1"/>
              <a:t>sa</a:t>
            </a:r>
            <a:r>
              <a:rPr lang="en-GB" sz="2400" dirty="0"/>
              <a:t> </a:t>
            </a:r>
            <a:r>
              <a:rPr lang="en-GB" sz="2400" dirty="0" err="1"/>
              <a:t>začali</a:t>
            </a:r>
            <a:r>
              <a:rPr lang="en-GB" sz="2400" dirty="0"/>
              <a:t> </a:t>
            </a:r>
            <a:r>
              <a:rPr lang="en-GB" sz="2400" dirty="0" err="1"/>
              <a:t>i</a:t>
            </a:r>
            <a:r>
              <a:rPr lang="en-GB" sz="2400" dirty="0"/>
              <a:t> </a:t>
            </a:r>
            <a:r>
              <a:rPr lang="en-GB" sz="2400" dirty="0" err="1"/>
              <a:t>deportácie</a:t>
            </a:r>
            <a:r>
              <a:rPr lang="en-GB" sz="2400" dirty="0"/>
              <a:t> </a:t>
            </a:r>
            <a:r>
              <a:rPr lang="en-GB" sz="2400" dirty="0" err="1"/>
              <a:t>talianskych</a:t>
            </a:r>
            <a:r>
              <a:rPr lang="en-GB" sz="2400" dirty="0"/>
              <a:t> </a:t>
            </a:r>
            <a:r>
              <a:rPr lang="en-GB" sz="2400" dirty="0" err="1"/>
              <a:t>Židov</a:t>
            </a:r>
            <a:r>
              <a:rPr lang="en-GB" sz="2400" dirty="0"/>
              <a:t> do </a:t>
            </a:r>
            <a:r>
              <a:rPr lang="sk-SK" sz="2400" dirty="0"/>
              <a:t>koncentračných táborov</a:t>
            </a:r>
          </a:p>
          <a:p>
            <a:endParaRPr lang="sk-SK" sz="2400" dirty="0"/>
          </a:p>
          <a:p>
            <a:r>
              <a:rPr lang="sk-SK" sz="2400" dirty="0"/>
              <a:t>Neefektívne, úteky do hôr, nechuť „zašpiniť si ruky“ v jasne prehratej vojne</a:t>
            </a:r>
          </a:p>
          <a:p>
            <a:endParaRPr lang="sk-SK" sz="2400" dirty="0"/>
          </a:p>
          <a:p>
            <a:r>
              <a:rPr lang="en-GB" sz="2400" dirty="0" err="1"/>
              <a:t>celkový</a:t>
            </a:r>
            <a:r>
              <a:rPr lang="en-GB" sz="2400" dirty="0"/>
              <a:t> </a:t>
            </a:r>
            <a:r>
              <a:rPr lang="en-GB" sz="2400" dirty="0" err="1"/>
              <a:t>počet</a:t>
            </a:r>
            <a:r>
              <a:rPr lang="en-GB" sz="2400" dirty="0"/>
              <a:t> </a:t>
            </a:r>
            <a:r>
              <a:rPr lang="en-GB" sz="2400" dirty="0" err="1"/>
              <a:t>mŕtvych</a:t>
            </a:r>
            <a:r>
              <a:rPr lang="en-GB" sz="2400" dirty="0"/>
              <a:t> </a:t>
            </a:r>
            <a:r>
              <a:rPr lang="en-GB" sz="2400" dirty="0" err="1"/>
              <a:t>dosiahol</a:t>
            </a:r>
            <a:r>
              <a:rPr lang="en-GB" sz="2400" dirty="0"/>
              <a:t> 7682</a:t>
            </a:r>
            <a:r>
              <a:rPr lang="sk-SK" sz="2400" dirty="0"/>
              <a:t>, 83% talianskej židovskej populácie prežilo – po Dánsku najviac</a:t>
            </a:r>
          </a:p>
          <a:p>
            <a:endParaRPr lang="sk-SK" sz="2400" dirty="0"/>
          </a:p>
          <a:p>
            <a:r>
              <a:rPr lang="sk-SK" sz="2400" dirty="0"/>
              <a:t>V krajine občianska vojna</a:t>
            </a:r>
          </a:p>
          <a:p>
            <a:endParaRPr lang="sk-SK" sz="2400" dirty="0"/>
          </a:p>
          <a:p>
            <a:r>
              <a:rPr lang="en-GB" sz="2400" dirty="0"/>
              <a:t>27. </a:t>
            </a:r>
            <a:r>
              <a:rPr lang="en-GB" sz="2400" dirty="0" err="1"/>
              <a:t>apríla</a:t>
            </a:r>
            <a:r>
              <a:rPr lang="en-GB" sz="2400" dirty="0"/>
              <a:t> </a:t>
            </a:r>
            <a:r>
              <a:rPr lang="sk-SK" sz="2400" dirty="0"/>
              <a:t>1945 Mussolini zadržaný, 28. apríla popravený</a:t>
            </a:r>
            <a:endParaRPr lang="en-GB" sz="2400" dirty="0"/>
          </a:p>
        </p:txBody>
      </p:sp>
      <p:sp>
        <p:nvSpPr>
          <p:cNvPr id="3" name="Nadpis 2">
            <a:extLst>
              <a:ext uri="{FF2B5EF4-FFF2-40B4-BE49-F238E27FC236}">
                <a16:creationId xmlns:a16="http://schemas.microsoft.com/office/drawing/2014/main" id="{93439969-705C-4D34-88B9-C58405BC87AB}"/>
              </a:ext>
            </a:extLst>
          </p:cNvPr>
          <p:cNvSpPr>
            <a:spLocks noGrp="1"/>
          </p:cNvSpPr>
          <p:nvPr>
            <p:ph type="title"/>
          </p:nvPr>
        </p:nvSpPr>
        <p:spPr/>
        <p:txBody>
          <a:bodyPr/>
          <a:lstStyle/>
          <a:p>
            <a:r>
              <a:rPr lang="sk-SK" dirty="0"/>
              <a:t>Republika </a:t>
            </a:r>
            <a:r>
              <a:rPr lang="sk-SK" dirty="0" err="1"/>
              <a:t>saló</a:t>
            </a:r>
            <a:endParaRPr lang="en-GB" dirty="0"/>
          </a:p>
        </p:txBody>
      </p:sp>
    </p:spTree>
    <p:extLst>
      <p:ext uri="{BB962C8B-B14F-4D97-AF65-F5344CB8AC3E}">
        <p14:creationId xmlns:p14="http://schemas.microsoft.com/office/powerpoint/2010/main" val="36961028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1075F0B2-7B93-42D6-BA7F-FBF39FE32547}"/>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1FFC951-4397-4166-B42D-50BF552041FA}"/>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F60C3EF0-087B-46B2-B662-7CA01044E390}"/>
              </a:ext>
            </a:extLst>
          </p:cNvPr>
          <p:cNvPicPr>
            <a:picLocks noChangeAspect="1"/>
          </p:cNvPicPr>
          <p:nvPr/>
        </p:nvPicPr>
        <p:blipFill>
          <a:blip r:embed="rId2"/>
          <a:stretch>
            <a:fillRect/>
          </a:stretch>
        </p:blipFill>
        <p:spPr>
          <a:xfrm>
            <a:off x="103221" y="236239"/>
            <a:ext cx="8937557" cy="6385521"/>
          </a:xfrm>
          <a:prstGeom prst="rect">
            <a:avLst/>
          </a:prstGeom>
        </p:spPr>
      </p:pic>
    </p:spTree>
    <p:extLst>
      <p:ext uri="{BB962C8B-B14F-4D97-AF65-F5344CB8AC3E}">
        <p14:creationId xmlns:p14="http://schemas.microsoft.com/office/powerpoint/2010/main" val="301354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AEFC5F0-91F9-437C-9799-4F17B01E9E6B}"/>
              </a:ext>
            </a:extLst>
          </p:cNvPr>
          <p:cNvSpPr>
            <a:spLocks noGrp="1"/>
          </p:cNvSpPr>
          <p:nvPr>
            <p:ph idx="1"/>
          </p:nvPr>
        </p:nvSpPr>
        <p:spPr>
          <a:xfrm>
            <a:off x="107504" y="1556792"/>
            <a:ext cx="8928991" cy="5184576"/>
          </a:xfrm>
        </p:spPr>
        <p:txBody>
          <a:bodyPr>
            <a:normAutofit fontScale="92500" lnSpcReduction="20000"/>
          </a:bodyPr>
          <a:lstStyle/>
          <a:p>
            <a:r>
              <a:rPr lang="en-GB" sz="2800" dirty="0"/>
              <a:t>Od </a:t>
            </a:r>
            <a:r>
              <a:rPr lang="en-GB" sz="2800" dirty="0" err="1"/>
              <a:t>jesene</a:t>
            </a:r>
            <a:r>
              <a:rPr lang="en-GB" sz="2800" dirty="0"/>
              <a:t> 1920 </a:t>
            </a:r>
            <a:r>
              <a:rPr lang="en-GB" sz="2800" dirty="0" err="1"/>
              <a:t>sa</a:t>
            </a:r>
            <a:r>
              <a:rPr lang="en-GB" sz="2800" dirty="0"/>
              <a:t> </a:t>
            </a:r>
            <a:r>
              <a:rPr lang="en-GB" sz="2800" dirty="0" err="1"/>
              <a:t>začal</a:t>
            </a:r>
            <a:r>
              <a:rPr lang="en-GB" sz="2800" dirty="0"/>
              <a:t> </a:t>
            </a:r>
            <a:r>
              <a:rPr lang="en-GB" sz="2800" dirty="0" err="1"/>
              <a:t>postupný</a:t>
            </a:r>
            <a:r>
              <a:rPr lang="en-GB" sz="2800" dirty="0"/>
              <a:t> </a:t>
            </a:r>
            <a:r>
              <a:rPr lang="en-GB" sz="2800" dirty="0" err="1"/>
              <a:t>nárast</a:t>
            </a:r>
            <a:r>
              <a:rPr lang="en-GB" sz="2800" dirty="0"/>
              <a:t> </a:t>
            </a:r>
            <a:r>
              <a:rPr lang="en-GB" sz="2800" dirty="0" err="1"/>
              <a:t>počtu</a:t>
            </a:r>
            <a:r>
              <a:rPr lang="en-GB" sz="2800" dirty="0"/>
              <a:t> </a:t>
            </a:r>
            <a:r>
              <a:rPr lang="en-GB" sz="2800" dirty="0" err="1"/>
              <a:t>členov</a:t>
            </a:r>
            <a:r>
              <a:rPr lang="en-GB" sz="2800" dirty="0"/>
              <a:t> Fasci </a:t>
            </a:r>
            <a:endParaRPr lang="sk-SK" sz="2800" dirty="0"/>
          </a:p>
          <a:p>
            <a:endParaRPr lang="sk-SK" sz="2800" dirty="0"/>
          </a:p>
          <a:p>
            <a:r>
              <a:rPr lang="sk-SK" sz="2800" dirty="0" err="1"/>
              <a:t>Squadrismo</a:t>
            </a:r>
            <a:r>
              <a:rPr lang="sk-SK" sz="2800" dirty="0"/>
              <a:t> – násilie, bitky + pre mladých mužov dôkaz </a:t>
            </a:r>
            <a:r>
              <a:rPr lang="sk-SK" sz="2800" dirty="0" err="1"/>
              <a:t>maskulinity</a:t>
            </a:r>
            <a:r>
              <a:rPr lang="sk-SK" sz="2800" dirty="0"/>
              <a:t>, sociálna skupina a organizačný rámec pre „kariérny postup“</a:t>
            </a:r>
          </a:p>
          <a:p>
            <a:endParaRPr lang="sk-SK" sz="2800" dirty="0"/>
          </a:p>
          <a:p>
            <a:r>
              <a:rPr lang="sk-SK" sz="2800" dirty="0"/>
              <a:t>Polícia, armáda a poriadkové sily často sympatizovali s fašistami</a:t>
            </a:r>
            <a:endParaRPr lang="en-GB" sz="2800" dirty="0"/>
          </a:p>
          <a:p>
            <a:endParaRPr lang="sk-SK" sz="2800" dirty="0"/>
          </a:p>
          <a:p>
            <a:r>
              <a:rPr lang="sk-SK" sz="2800" dirty="0"/>
              <a:t>Obľúbený mučiaci prostriedok fašistov ricínový olej - </a:t>
            </a:r>
            <a:r>
              <a:rPr lang="sk-SK" sz="2800" dirty="0" err="1"/>
              <a:t>laxatívne</a:t>
            </a:r>
            <a:r>
              <a:rPr lang="sk-SK" sz="2800" dirty="0"/>
              <a:t> účinky, symbolické = očista tela, očista národa (dobre popísal napr. </a:t>
            </a:r>
            <a:r>
              <a:rPr lang="sk-SK" sz="2800" dirty="0" err="1"/>
              <a:t>Umberto</a:t>
            </a:r>
            <a:r>
              <a:rPr lang="sk-SK" sz="2800" dirty="0"/>
              <a:t> </a:t>
            </a:r>
            <a:r>
              <a:rPr lang="sk-SK" sz="2800" dirty="0" err="1"/>
              <a:t>Eco</a:t>
            </a:r>
            <a:r>
              <a:rPr lang="sk-SK" sz="2800" dirty="0"/>
              <a:t> v knihe Tajuplný plameň Kráľovnej </a:t>
            </a:r>
            <a:r>
              <a:rPr lang="sk-SK" sz="2800" dirty="0" err="1"/>
              <a:t>Loany</a:t>
            </a:r>
            <a:r>
              <a:rPr lang="sk-SK" sz="2800" dirty="0"/>
              <a:t>)</a:t>
            </a:r>
            <a:endParaRPr lang="en-GB" sz="2800" dirty="0"/>
          </a:p>
        </p:txBody>
      </p:sp>
      <p:sp>
        <p:nvSpPr>
          <p:cNvPr id="3" name="Nadpis 2">
            <a:extLst>
              <a:ext uri="{FF2B5EF4-FFF2-40B4-BE49-F238E27FC236}">
                <a16:creationId xmlns:a16="http://schemas.microsoft.com/office/drawing/2014/main" id="{BF43924D-17AE-4744-8BEB-556024A0558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162598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8B5DA58-30A0-4715-B2FB-2A6B1DC9A2A2}"/>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B11AD88C-0314-48FA-8F03-2035583AD503}"/>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715D1A92-F15F-4821-A91B-56DCF6ABCC5B}"/>
              </a:ext>
            </a:extLst>
          </p:cNvPr>
          <p:cNvPicPr>
            <a:picLocks noChangeAspect="1"/>
          </p:cNvPicPr>
          <p:nvPr/>
        </p:nvPicPr>
        <p:blipFill>
          <a:blip r:embed="rId2"/>
          <a:stretch>
            <a:fillRect/>
          </a:stretch>
        </p:blipFill>
        <p:spPr>
          <a:xfrm>
            <a:off x="16476" y="145424"/>
            <a:ext cx="9051956" cy="6595944"/>
          </a:xfrm>
          <a:prstGeom prst="rect">
            <a:avLst/>
          </a:prstGeom>
        </p:spPr>
      </p:pic>
    </p:spTree>
    <p:extLst>
      <p:ext uri="{BB962C8B-B14F-4D97-AF65-F5344CB8AC3E}">
        <p14:creationId xmlns:p14="http://schemas.microsoft.com/office/powerpoint/2010/main" val="136850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901A696-CF80-44E7-AFB8-0B7DA9D168EF}"/>
              </a:ext>
            </a:extLst>
          </p:cNvPr>
          <p:cNvSpPr>
            <a:spLocks noGrp="1"/>
          </p:cNvSpPr>
          <p:nvPr>
            <p:ph idx="1"/>
          </p:nvPr>
        </p:nvSpPr>
        <p:spPr>
          <a:xfrm>
            <a:off x="107504" y="1556792"/>
            <a:ext cx="8856983" cy="5112568"/>
          </a:xfrm>
        </p:spPr>
        <p:txBody>
          <a:bodyPr>
            <a:normAutofit lnSpcReduction="10000"/>
          </a:bodyPr>
          <a:lstStyle/>
          <a:p>
            <a:r>
              <a:rPr lang="sk-SK" sz="2200" dirty="0"/>
              <a:t>v roku 1920 násilne zomrelo 172 socialistov, 10 členov Ľudovej strany, štyria fašisti a 51 nevinných náhodných chodcov. Počet vážne zranených v tom roku sa pohyboval okolo čísla 1600. </a:t>
            </a:r>
          </a:p>
          <a:p>
            <a:endParaRPr lang="sk-SK" sz="2200" dirty="0"/>
          </a:p>
          <a:p>
            <a:r>
              <a:rPr lang="sk-SK" sz="2200" dirty="0"/>
              <a:t>V období štyroch mesiacov medzi januárom (</a:t>
            </a:r>
            <a:r>
              <a:rPr lang="sk-SK" sz="2200" dirty="0" err="1"/>
              <a:t>leden</a:t>
            </a:r>
            <a:r>
              <a:rPr lang="sk-SK" sz="2200" dirty="0"/>
              <a:t>) a aprílom (</a:t>
            </a:r>
            <a:r>
              <a:rPr lang="sk-SK" sz="2200" dirty="0" err="1"/>
              <a:t>duben</a:t>
            </a:r>
            <a:r>
              <a:rPr lang="sk-SK" sz="2200" dirty="0"/>
              <a:t>) 1921 zomrelo 102 osôb, z toho 41 socialistov, 25 fašistov, 20 policajtov a 16 náhodných obetí. </a:t>
            </a:r>
          </a:p>
          <a:p>
            <a:endParaRPr lang="sk-SK" sz="2200" dirty="0"/>
          </a:p>
          <a:p>
            <a:r>
              <a:rPr lang="sk-SK" sz="2200" dirty="0"/>
              <a:t>Fašisti boli vďaka svojim „úspechom“ čím ďalej tým trúfalejší </a:t>
            </a:r>
          </a:p>
          <a:p>
            <a:endParaRPr lang="sk-SK" sz="2200" dirty="0"/>
          </a:p>
          <a:p>
            <a:r>
              <a:rPr lang="sk-SK" sz="2200" dirty="0"/>
              <a:t>Ústredná vláda a štát ako taký nebol schopný udržať verejný poriadok</a:t>
            </a:r>
            <a:endParaRPr lang="en-GB" sz="2200" dirty="0"/>
          </a:p>
          <a:p>
            <a:endParaRPr lang="en-GB" dirty="0"/>
          </a:p>
        </p:txBody>
      </p:sp>
      <p:sp>
        <p:nvSpPr>
          <p:cNvPr id="3" name="Nadpis 2">
            <a:extLst>
              <a:ext uri="{FF2B5EF4-FFF2-40B4-BE49-F238E27FC236}">
                <a16:creationId xmlns:a16="http://schemas.microsoft.com/office/drawing/2014/main" id="{51DAE1F1-6A57-4011-86D3-65416926D666}"/>
              </a:ext>
            </a:extLst>
          </p:cNvPr>
          <p:cNvSpPr>
            <a:spLocks noGrp="1"/>
          </p:cNvSpPr>
          <p:nvPr>
            <p:ph type="title"/>
          </p:nvPr>
        </p:nvSpPr>
        <p:spPr/>
        <p:txBody>
          <a:bodyPr/>
          <a:lstStyle/>
          <a:p>
            <a:r>
              <a:rPr lang="sk-SK" dirty="0"/>
              <a:t>Násilnosti</a:t>
            </a:r>
            <a:endParaRPr lang="en-GB" dirty="0"/>
          </a:p>
        </p:txBody>
      </p:sp>
    </p:spTree>
    <p:extLst>
      <p:ext uri="{BB962C8B-B14F-4D97-AF65-F5344CB8AC3E}">
        <p14:creationId xmlns:p14="http://schemas.microsoft.com/office/powerpoint/2010/main" val="363708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0633D5B-83C8-47E0-897D-65AC5F6D2E71}"/>
              </a:ext>
            </a:extLst>
          </p:cNvPr>
          <p:cNvSpPr>
            <a:spLocks noGrp="1"/>
          </p:cNvSpPr>
          <p:nvPr>
            <p:ph idx="1"/>
          </p:nvPr>
        </p:nvSpPr>
        <p:spPr>
          <a:xfrm>
            <a:off x="107504" y="1628800"/>
            <a:ext cx="8928991" cy="5040560"/>
          </a:xfrm>
        </p:spPr>
        <p:txBody>
          <a:bodyPr>
            <a:normAutofit fontScale="92500" lnSpcReduction="10000"/>
          </a:bodyPr>
          <a:lstStyle/>
          <a:p>
            <a:r>
              <a:rPr lang="en-GB" sz="2800" dirty="0"/>
              <a:t>20-tisíc </a:t>
            </a:r>
            <a:r>
              <a:rPr lang="en-GB" sz="2800" dirty="0" err="1"/>
              <a:t>členov</a:t>
            </a:r>
            <a:r>
              <a:rPr lang="en-GB" sz="2800" dirty="0"/>
              <a:t> v </a:t>
            </a:r>
            <a:r>
              <a:rPr lang="en-GB" sz="2800" dirty="0" err="1"/>
              <a:t>decembri</a:t>
            </a:r>
            <a:r>
              <a:rPr lang="sk-SK" sz="2800" dirty="0"/>
              <a:t> (</a:t>
            </a:r>
            <a:r>
              <a:rPr lang="sk-SK" sz="2800" dirty="0" err="1"/>
              <a:t>prosinec</a:t>
            </a:r>
            <a:r>
              <a:rPr lang="sk-SK" sz="2800" dirty="0"/>
              <a:t>)</a:t>
            </a:r>
            <a:r>
              <a:rPr lang="en-GB" sz="2800" dirty="0"/>
              <a:t> 1920 </a:t>
            </a:r>
            <a:endParaRPr lang="sk-SK" sz="2800" dirty="0"/>
          </a:p>
          <a:p>
            <a:endParaRPr lang="sk-SK" sz="2800" dirty="0"/>
          </a:p>
          <a:p>
            <a:r>
              <a:rPr lang="en-GB" sz="2800" dirty="0" err="1"/>
              <a:t>takmer</a:t>
            </a:r>
            <a:r>
              <a:rPr lang="en-GB" sz="2800" dirty="0"/>
              <a:t> 100-tisíc</a:t>
            </a:r>
            <a:r>
              <a:rPr lang="sk-SK" sz="2800" dirty="0"/>
              <a:t> v</a:t>
            </a:r>
            <a:r>
              <a:rPr lang="en-GB" sz="2800" dirty="0"/>
              <a:t> </a:t>
            </a:r>
            <a:r>
              <a:rPr lang="en-GB" sz="2800" dirty="0" err="1"/>
              <a:t>apríli</a:t>
            </a:r>
            <a:r>
              <a:rPr lang="sk-SK" sz="2800" dirty="0"/>
              <a:t> (</a:t>
            </a:r>
            <a:r>
              <a:rPr lang="sk-SK" sz="2800" dirty="0" err="1"/>
              <a:t>duben</a:t>
            </a:r>
            <a:r>
              <a:rPr lang="sk-SK" sz="2800" dirty="0"/>
              <a:t>)</a:t>
            </a:r>
            <a:r>
              <a:rPr lang="en-GB" sz="2800" dirty="0"/>
              <a:t> 1921 </a:t>
            </a:r>
            <a:endParaRPr lang="sk-SK" sz="2800" dirty="0"/>
          </a:p>
          <a:p>
            <a:endParaRPr lang="sk-SK" sz="2800" dirty="0"/>
          </a:p>
          <a:p>
            <a:r>
              <a:rPr lang="en-GB" sz="2800" dirty="0"/>
              <a:t>187 588</a:t>
            </a:r>
            <a:r>
              <a:rPr lang="sk-SK" sz="2800" dirty="0"/>
              <a:t> v máji (</a:t>
            </a:r>
            <a:r>
              <a:rPr lang="sk-SK" sz="2800" dirty="0" err="1"/>
              <a:t>květen</a:t>
            </a:r>
            <a:r>
              <a:rPr lang="sk-SK" sz="2800" dirty="0"/>
              <a:t>) 1921</a:t>
            </a:r>
            <a:r>
              <a:rPr lang="en-GB" sz="2800" dirty="0"/>
              <a:t>. </a:t>
            </a:r>
            <a:endParaRPr lang="sk-SK" sz="2800" dirty="0"/>
          </a:p>
          <a:p>
            <a:endParaRPr lang="sk-SK" sz="2800" dirty="0"/>
          </a:p>
          <a:p>
            <a:r>
              <a:rPr lang="en-GB" sz="2800" dirty="0"/>
              <a:t>Do </a:t>
            </a:r>
            <a:r>
              <a:rPr lang="en-GB" sz="2800" dirty="0" err="1"/>
              <a:t>konca</a:t>
            </a:r>
            <a:r>
              <a:rPr lang="en-GB" sz="2800" dirty="0"/>
              <a:t> </a:t>
            </a:r>
            <a:r>
              <a:rPr lang="en-GB" sz="2800" dirty="0" err="1"/>
              <a:t>roka</a:t>
            </a:r>
            <a:r>
              <a:rPr lang="en-GB" sz="2800" dirty="0"/>
              <a:t> 1921 </a:t>
            </a:r>
            <a:r>
              <a:rPr lang="en-GB" sz="2800" dirty="0" err="1"/>
              <a:t>malo</a:t>
            </a:r>
            <a:r>
              <a:rPr lang="en-GB" sz="2800" dirty="0"/>
              <a:t> </a:t>
            </a:r>
            <a:r>
              <a:rPr lang="en-GB" sz="2800" dirty="0" err="1"/>
              <a:t>Mussoliniho</a:t>
            </a:r>
            <a:r>
              <a:rPr lang="en-GB" sz="2800" dirty="0"/>
              <a:t> </a:t>
            </a:r>
            <a:r>
              <a:rPr lang="en-GB" sz="2800" dirty="0" err="1"/>
              <a:t>hnutie</a:t>
            </a:r>
            <a:r>
              <a:rPr lang="en-GB" sz="2800" dirty="0"/>
              <a:t> 830 </a:t>
            </a:r>
            <a:r>
              <a:rPr lang="en-GB" sz="2800" dirty="0" err="1"/>
              <a:t>miestnych</a:t>
            </a:r>
            <a:r>
              <a:rPr lang="en-GB" sz="2800" dirty="0"/>
              <a:t> </a:t>
            </a:r>
            <a:r>
              <a:rPr lang="en-GB" sz="2800" dirty="0" err="1"/>
              <a:t>buniek</a:t>
            </a:r>
            <a:r>
              <a:rPr lang="en-GB" sz="2800" dirty="0"/>
              <a:t> a </a:t>
            </a:r>
            <a:r>
              <a:rPr lang="en-GB" sz="2800" dirty="0" err="1"/>
              <a:t>štvrť</a:t>
            </a:r>
            <a:r>
              <a:rPr lang="en-GB" sz="2800" dirty="0"/>
              <a:t> </a:t>
            </a:r>
            <a:r>
              <a:rPr lang="en-GB" sz="2800" dirty="0" err="1"/>
              <a:t>milióna</a:t>
            </a:r>
            <a:r>
              <a:rPr lang="en-GB" sz="2800" dirty="0"/>
              <a:t> </a:t>
            </a:r>
            <a:r>
              <a:rPr lang="en-GB" sz="2800" dirty="0" err="1"/>
              <a:t>členov</a:t>
            </a:r>
            <a:endParaRPr lang="sk-SK" sz="2800" dirty="0"/>
          </a:p>
          <a:p>
            <a:endParaRPr lang="sk-SK" sz="2800" dirty="0"/>
          </a:p>
          <a:p>
            <a:r>
              <a:rPr lang="sk-SK" sz="2800" dirty="0"/>
              <a:t>Program stále nejasný, mnoho protichodných sľubov – ALE fašizmus jediná možnosť záchrany</a:t>
            </a:r>
            <a:endParaRPr lang="en-GB" sz="2800" dirty="0"/>
          </a:p>
        </p:txBody>
      </p:sp>
      <p:sp>
        <p:nvSpPr>
          <p:cNvPr id="3" name="Nadpis 2">
            <a:extLst>
              <a:ext uri="{FF2B5EF4-FFF2-40B4-BE49-F238E27FC236}">
                <a16:creationId xmlns:a16="http://schemas.microsoft.com/office/drawing/2014/main" id="{60CECA74-338E-4A2D-A3A9-7421C47AB79E}"/>
              </a:ext>
            </a:extLst>
          </p:cNvPr>
          <p:cNvSpPr>
            <a:spLocks noGrp="1"/>
          </p:cNvSpPr>
          <p:nvPr>
            <p:ph type="title"/>
          </p:nvPr>
        </p:nvSpPr>
        <p:spPr/>
        <p:txBody>
          <a:bodyPr/>
          <a:lstStyle/>
          <a:p>
            <a:r>
              <a:rPr lang="sk-SK" dirty="0"/>
              <a:t>Transformácia hnutia</a:t>
            </a:r>
            <a:endParaRPr lang="en-GB" dirty="0"/>
          </a:p>
        </p:txBody>
      </p:sp>
    </p:spTree>
    <p:extLst>
      <p:ext uri="{BB962C8B-B14F-4D97-AF65-F5344CB8AC3E}">
        <p14:creationId xmlns:p14="http://schemas.microsoft.com/office/powerpoint/2010/main" val="100184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359C0DF-7E92-45C3-8331-0063D2A3189D}"/>
              </a:ext>
            </a:extLst>
          </p:cNvPr>
          <p:cNvSpPr>
            <a:spLocks noGrp="1"/>
          </p:cNvSpPr>
          <p:nvPr>
            <p:ph type="title"/>
          </p:nvPr>
        </p:nvSpPr>
        <p:spPr/>
        <p:txBody>
          <a:bodyPr/>
          <a:lstStyle/>
          <a:p>
            <a:r>
              <a:rPr lang="sk-SK" dirty="0" err="1"/>
              <a:t>Squadrismo</a:t>
            </a:r>
            <a:r>
              <a:rPr lang="sk-SK" dirty="0"/>
              <a:t> - problém</a:t>
            </a:r>
            <a:endParaRPr lang="en-GB" dirty="0"/>
          </a:p>
        </p:txBody>
      </p:sp>
      <p:sp>
        <p:nvSpPr>
          <p:cNvPr id="6" name="Zástupný obsah 5">
            <a:extLst>
              <a:ext uri="{FF2B5EF4-FFF2-40B4-BE49-F238E27FC236}">
                <a16:creationId xmlns:a16="http://schemas.microsoft.com/office/drawing/2014/main" id="{5166FF4D-077D-4F03-8C97-10C6ACFF0E9A}"/>
              </a:ext>
            </a:extLst>
          </p:cNvPr>
          <p:cNvSpPr>
            <a:spLocks noGrp="1"/>
          </p:cNvSpPr>
          <p:nvPr>
            <p:ph idx="1"/>
          </p:nvPr>
        </p:nvSpPr>
        <p:spPr>
          <a:xfrm>
            <a:off x="107504" y="1628800"/>
            <a:ext cx="8856983" cy="5040560"/>
          </a:xfrm>
        </p:spPr>
        <p:txBody>
          <a:bodyPr/>
          <a:lstStyle/>
          <a:p>
            <a:r>
              <a:rPr lang="sk-SK" sz="2400" dirty="0"/>
              <a:t>Na čele síce bol Mussolini, no faktickú reálnu moc v jednotlivých oblastiach držali miestni velitelia ako </a:t>
            </a:r>
            <a:r>
              <a:rPr lang="sk-SK" sz="2400" dirty="0" err="1"/>
              <a:t>Italo</a:t>
            </a:r>
            <a:r>
              <a:rPr lang="sk-SK" sz="2400" dirty="0"/>
              <a:t> </a:t>
            </a:r>
            <a:r>
              <a:rPr lang="sk-SK" sz="2400" dirty="0" err="1"/>
              <a:t>Balbo</a:t>
            </a:r>
            <a:r>
              <a:rPr lang="sk-SK" sz="2400" dirty="0"/>
              <a:t> (1896 – 1940) vo </a:t>
            </a:r>
            <a:r>
              <a:rPr lang="sk-SK" sz="2400" dirty="0" err="1"/>
              <a:t>Ferrare</a:t>
            </a:r>
            <a:r>
              <a:rPr lang="sk-SK" sz="2400" dirty="0"/>
              <a:t>, </a:t>
            </a:r>
            <a:r>
              <a:rPr lang="sk-SK" sz="2400" dirty="0" err="1"/>
              <a:t>Dino</a:t>
            </a:r>
            <a:r>
              <a:rPr lang="sk-SK" sz="2400" dirty="0"/>
              <a:t> Grandi (1895 – 1988) v Bologni alebo </a:t>
            </a:r>
            <a:r>
              <a:rPr lang="sk-SK" sz="2400" dirty="0" err="1"/>
              <a:t>Roberto</a:t>
            </a:r>
            <a:r>
              <a:rPr lang="sk-SK" sz="2400" dirty="0"/>
              <a:t> </a:t>
            </a:r>
            <a:r>
              <a:rPr lang="sk-SK" sz="2400" dirty="0" err="1"/>
              <a:t>Farinacci</a:t>
            </a:r>
            <a:r>
              <a:rPr lang="sk-SK" sz="2400" dirty="0"/>
              <a:t> (1892 – 1945) v </a:t>
            </a:r>
            <a:r>
              <a:rPr lang="sk-SK" sz="2400" dirty="0" err="1"/>
              <a:t>Cremone</a:t>
            </a:r>
            <a:r>
              <a:rPr lang="sk-SK" sz="2400" dirty="0"/>
              <a:t>.</a:t>
            </a:r>
          </a:p>
          <a:p>
            <a:endParaRPr lang="sk-SK" sz="2400" dirty="0"/>
          </a:p>
          <a:p>
            <a:r>
              <a:rPr lang="sk-SK" sz="2400" dirty="0"/>
              <a:t>Po vzore etiópskych „vojvodcov“ si hovorili termínom „</a:t>
            </a:r>
            <a:r>
              <a:rPr lang="sk-SK" sz="2400" dirty="0" err="1"/>
              <a:t>ras</a:t>
            </a:r>
            <a:r>
              <a:rPr lang="sk-SK" sz="2400" dirty="0"/>
              <a:t>“</a:t>
            </a:r>
          </a:p>
          <a:p>
            <a:endParaRPr lang="sk-SK" sz="2400" dirty="0"/>
          </a:p>
          <a:p>
            <a:r>
              <a:rPr lang="sk-SK" sz="2400" dirty="0" err="1"/>
              <a:t>Ras</a:t>
            </a:r>
            <a:r>
              <a:rPr lang="sk-SK" sz="2400" dirty="0"/>
              <a:t> v preklade „hlava,“ malo to symbolizovať rozhodujúcu moc daného „rasa“ v oblasti. </a:t>
            </a:r>
            <a:r>
              <a:rPr lang="sk-SK" sz="2400" dirty="0" err="1"/>
              <a:t>Rasi</a:t>
            </a:r>
            <a:r>
              <a:rPr lang="sk-SK" sz="2400" dirty="0"/>
              <a:t> mali vo svojich provinciách pomerne voľnú ruku</a:t>
            </a:r>
            <a:endParaRPr lang="en-GB" sz="2400" dirty="0"/>
          </a:p>
          <a:p>
            <a:endParaRPr lang="en-GB" dirty="0"/>
          </a:p>
        </p:txBody>
      </p:sp>
    </p:spTree>
    <p:extLst>
      <p:ext uri="{BB962C8B-B14F-4D97-AF65-F5344CB8AC3E}">
        <p14:creationId xmlns:p14="http://schemas.microsoft.com/office/powerpoint/2010/main" val="264501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44795E6-C310-448A-9DD5-15BE6F53CE86}"/>
              </a:ext>
            </a:extLst>
          </p:cNvPr>
          <p:cNvPicPr>
            <a:picLocks noGrp="1" noChangeAspect="1"/>
          </p:cNvPicPr>
          <p:nvPr>
            <p:ph idx="1"/>
          </p:nvPr>
        </p:nvPicPr>
        <p:blipFill>
          <a:blip r:embed="rId2"/>
          <a:stretch>
            <a:fillRect/>
          </a:stretch>
        </p:blipFill>
        <p:spPr>
          <a:xfrm>
            <a:off x="112609" y="116632"/>
            <a:ext cx="8887951" cy="6552728"/>
          </a:xfrm>
          <a:prstGeom prst="rect">
            <a:avLst/>
          </a:prstGeom>
        </p:spPr>
      </p:pic>
    </p:spTree>
    <p:extLst>
      <p:ext uri="{BB962C8B-B14F-4D97-AF65-F5344CB8AC3E}">
        <p14:creationId xmlns:p14="http://schemas.microsoft.com/office/powerpoint/2010/main" val="2490539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418EC03-366C-4B05-9A95-149260A2FC15}"/>
              </a:ext>
            </a:extLst>
          </p:cNvPr>
          <p:cNvSpPr>
            <a:spLocks noGrp="1"/>
          </p:cNvSpPr>
          <p:nvPr>
            <p:ph idx="1"/>
          </p:nvPr>
        </p:nvSpPr>
        <p:spPr>
          <a:xfrm>
            <a:off x="2915816" y="1772815"/>
            <a:ext cx="5873076" cy="4353663"/>
          </a:xfrm>
        </p:spPr>
        <p:txBody>
          <a:bodyPr>
            <a:normAutofit/>
          </a:bodyPr>
          <a:lstStyle/>
          <a:p>
            <a:r>
              <a:rPr lang="sk-SK" sz="2400" dirty="0"/>
              <a:t>Fašisti nárast sily – skúsený premiér </a:t>
            </a:r>
            <a:r>
              <a:rPr lang="it-IT" sz="2400" dirty="0"/>
              <a:t>Premiér Giovanni Giolitti (1842 – 1928)</a:t>
            </a:r>
            <a:r>
              <a:rPr lang="sk-SK" sz="2400" dirty="0"/>
              <a:t> sa rozhodol ich využiť</a:t>
            </a:r>
          </a:p>
          <a:p>
            <a:endParaRPr lang="sk-SK" sz="2400" dirty="0"/>
          </a:p>
          <a:p>
            <a:r>
              <a:rPr lang="sk-SK" sz="2400" dirty="0"/>
              <a:t>V máji  1921 mali byť v Taliansku voľby a </a:t>
            </a:r>
            <a:r>
              <a:rPr lang="sk-SK" sz="2400" dirty="0" err="1"/>
              <a:t>Giolitti</a:t>
            </a:r>
            <a:r>
              <a:rPr lang="sk-SK" sz="2400" dirty="0"/>
              <a:t> pozval do koalície i fašistov</a:t>
            </a:r>
          </a:p>
          <a:p>
            <a:endParaRPr lang="sk-SK" sz="2400" dirty="0"/>
          </a:p>
          <a:p>
            <a:r>
              <a:rPr lang="sk-SK" sz="2400" dirty="0"/>
              <a:t>Národný blok (</a:t>
            </a:r>
            <a:r>
              <a:rPr lang="sk-SK" sz="2400" i="1" dirty="0" err="1"/>
              <a:t>Blocchi</a:t>
            </a:r>
            <a:r>
              <a:rPr lang="sk-SK" sz="2400" i="1" dirty="0"/>
              <a:t> </a:t>
            </a:r>
            <a:r>
              <a:rPr lang="sk-SK" sz="2400" i="1" dirty="0" err="1"/>
              <a:t>Nazionali</a:t>
            </a:r>
            <a:r>
              <a:rPr lang="sk-SK" sz="2400" dirty="0"/>
              <a:t>)</a:t>
            </a:r>
          </a:p>
        </p:txBody>
      </p:sp>
      <p:sp>
        <p:nvSpPr>
          <p:cNvPr id="3" name="Nadpis 2">
            <a:extLst>
              <a:ext uri="{FF2B5EF4-FFF2-40B4-BE49-F238E27FC236}">
                <a16:creationId xmlns:a16="http://schemas.microsoft.com/office/drawing/2014/main" id="{1822247A-592E-4F0E-B9FA-AFFE66226466}"/>
              </a:ext>
            </a:extLst>
          </p:cNvPr>
          <p:cNvSpPr>
            <a:spLocks noGrp="1"/>
          </p:cNvSpPr>
          <p:nvPr>
            <p:ph type="title"/>
          </p:nvPr>
        </p:nvSpPr>
        <p:spPr/>
        <p:txBody>
          <a:bodyPr/>
          <a:lstStyle/>
          <a:p>
            <a:r>
              <a:rPr lang="sk-SK" dirty="0"/>
              <a:t>Voľby 1921</a:t>
            </a:r>
            <a:endParaRPr lang="en-GB" dirty="0"/>
          </a:p>
        </p:txBody>
      </p:sp>
      <p:pic>
        <p:nvPicPr>
          <p:cNvPr id="4" name="Obrázek 3">
            <a:extLst>
              <a:ext uri="{FF2B5EF4-FFF2-40B4-BE49-F238E27FC236}">
                <a16:creationId xmlns:a16="http://schemas.microsoft.com/office/drawing/2014/main" id="{D9AA92E0-AF3B-40A4-BC28-CD34FF8F6F5B}"/>
              </a:ext>
            </a:extLst>
          </p:cNvPr>
          <p:cNvPicPr>
            <a:picLocks noChangeAspect="1"/>
          </p:cNvPicPr>
          <p:nvPr/>
        </p:nvPicPr>
        <p:blipFill>
          <a:blip r:embed="rId2"/>
          <a:stretch>
            <a:fillRect/>
          </a:stretch>
        </p:blipFill>
        <p:spPr>
          <a:xfrm>
            <a:off x="251520" y="1916832"/>
            <a:ext cx="2600325" cy="3724275"/>
          </a:xfrm>
          <a:prstGeom prst="rect">
            <a:avLst/>
          </a:prstGeom>
        </p:spPr>
      </p:pic>
    </p:spTree>
    <p:extLst>
      <p:ext uri="{BB962C8B-B14F-4D97-AF65-F5344CB8AC3E}">
        <p14:creationId xmlns:p14="http://schemas.microsoft.com/office/powerpoint/2010/main" val="250435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F491C30-09C6-4B38-971C-9B91C5ECA589}"/>
              </a:ext>
            </a:extLst>
          </p:cNvPr>
          <p:cNvSpPr>
            <a:spLocks noGrp="1"/>
          </p:cNvSpPr>
          <p:nvPr>
            <p:ph idx="1"/>
          </p:nvPr>
        </p:nvSpPr>
        <p:spPr>
          <a:xfrm>
            <a:off x="179512" y="1628800"/>
            <a:ext cx="8784975" cy="4968552"/>
          </a:xfrm>
        </p:spPr>
        <p:txBody>
          <a:bodyPr>
            <a:noAutofit/>
          </a:bodyPr>
          <a:lstStyle/>
          <a:p>
            <a:r>
              <a:rPr lang="sk-SK" sz="2800" dirty="0"/>
              <a:t>Fašisti </a:t>
            </a:r>
            <a:r>
              <a:rPr lang="en-GB" sz="2800" dirty="0"/>
              <a:t>35 </a:t>
            </a:r>
            <a:r>
              <a:rPr lang="en-GB" sz="2800" dirty="0" err="1"/>
              <a:t>kresiel</a:t>
            </a:r>
            <a:r>
              <a:rPr lang="sk-SK" sz="2800" dirty="0"/>
              <a:t> z 535 – zanedbateľné, ale stali sa súčasťou širokej </a:t>
            </a:r>
            <a:r>
              <a:rPr lang="sk-SK" sz="2800" dirty="0" err="1"/>
              <a:t>antisocialistickej</a:t>
            </a:r>
            <a:r>
              <a:rPr lang="sk-SK" sz="2800" dirty="0"/>
              <a:t> koalície</a:t>
            </a:r>
          </a:p>
          <a:p>
            <a:endParaRPr lang="sk-SK" sz="2800" dirty="0"/>
          </a:p>
          <a:p>
            <a:r>
              <a:rPr lang="en-GB" sz="2800" dirty="0" err="1"/>
              <a:t>Giolitti</a:t>
            </a:r>
            <a:r>
              <a:rPr lang="en-GB" sz="2800" dirty="0"/>
              <a:t> </a:t>
            </a:r>
            <a:r>
              <a:rPr lang="en-GB" sz="2800" dirty="0" err="1"/>
              <a:t>bol</a:t>
            </a:r>
            <a:r>
              <a:rPr lang="en-GB" sz="2800" dirty="0"/>
              <a:t> </a:t>
            </a:r>
            <a:r>
              <a:rPr lang="en-GB" sz="2800" dirty="0" err="1"/>
              <a:t>presvedčený</a:t>
            </a:r>
            <a:r>
              <a:rPr lang="en-GB" sz="2800" dirty="0"/>
              <a:t>, </a:t>
            </a:r>
            <a:r>
              <a:rPr lang="en-GB" sz="2800" dirty="0" err="1"/>
              <a:t>že</a:t>
            </a:r>
            <a:r>
              <a:rPr lang="en-GB" sz="2800" dirty="0"/>
              <a:t> so </a:t>
            </a:r>
            <a:r>
              <a:rPr lang="en-GB" sz="2800" dirty="0" err="1"/>
              <a:t>všetkými</a:t>
            </a:r>
            <a:r>
              <a:rPr lang="en-GB" sz="2800" dirty="0"/>
              <a:t> </a:t>
            </a:r>
            <a:r>
              <a:rPr lang="en-GB" sz="2800" dirty="0" err="1"/>
              <a:t>svojimi</a:t>
            </a:r>
            <a:r>
              <a:rPr lang="en-GB" sz="2800" dirty="0"/>
              <a:t> </a:t>
            </a:r>
            <a:r>
              <a:rPr lang="en-GB" sz="2800" dirty="0" err="1"/>
              <a:t>skúsenosťami</a:t>
            </a:r>
            <a:r>
              <a:rPr lang="en-GB" sz="2800" dirty="0"/>
              <a:t> a </a:t>
            </a:r>
            <a:r>
              <a:rPr lang="en-GB" sz="2800" dirty="0" err="1"/>
              <a:t>politickou</a:t>
            </a:r>
            <a:r>
              <a:rPr lang="en-GB" sz="2800" dirty="0"/>
              <a:t> </a:t>
            </a:r>
            <a:r>
              <a:rPr lang="en-GB" sz="2800" dirty="0" err="1"/>
              <a:t>agilnosťou</a:t>
            </a:r>
            <a:r>
              <a:rPr lang="en-GB" sz="2800" dirty="0"/>
              <a:t> </a:t>
            </a:r>
            <a:r>
              <a:rPr lang="en-GB" sz="2800" dirty="0" err="1"/>
              <a:t>dokáže</a:t>
            </a:r>
            <a:r>
              <a:rPr lang="en-GB" sz="2800" dirty="0"/>
              <a:t> </a:t>
            </a:r>
            <a:r>
              <a:rPr lang="en-GB" sz="2800" dirty="0" err="1"/>
              <a:t>Mussoliniho</a:t>
            </a:r>
            <a:r>
              <a:rPr lang="en-GB" sz="2800" dirty="0"/>
              <a:t> bez </a:t>
            </a:r>
            <a:r>
              <a:rPr lang="en-GB" sz="2800" dirty="0" err="1"/>
              <a:t>akéhokoľvek</a:t>
            </a:r>
            <a:r>
              <a:rPr lang="en-GB" sz="2800" dirty="0"/>
              <a:t> </a:t>
            </a:r>
            <a:r>
              <a:rPr lang="en-GB" sz="2800" dirty="0" err="1"/>
              <a:t>problému</a:t>
            </a:r>
            <a:r>
              <a:rPr lang="en-GB" sz="2800" dirty="0"/>
              <a:t> </a:t>
            </a:r>
            <a:r>
              <a:rPr lang="en-GB" sz="2800" dirty="0" err="1"/>
              <a:t>ovládať</a:t>
            </a:r>
            <a:r>
              <a:rPr lang="en-GB" sz="2800" dirty="0"/>
              <a:t> a </a:t>
            </a:r>
            <a:r>
              <a:rPr lang="en-GB" sz="2800" dirty="0" err="1"/>
              <a:t>využívať</a:t>
            </a:r>
            <a:r>
              <a:rPr lang="en-GB" sz="2800" dirty="0"/>
              <a:t> </a:t>
            </a:r>
            <a:r>
              <a:rPr lang="en-GB" sz="2800" dirty="0" err="1"/>
              <a:t>na</a:t>
            </a:r>
            <a:r>
              <a:rPr lang="en-GB" sz="2800" dirty="0"/>
              <a:t> </a:t>
            </a:r>
            <a:r>
              <a:rPr lang="en-GB" sz="2800" dirty="0" err="1"/>
              <a:t>svoje</a:t>
            </a:r>
            <a:r>
              <a:rPr lang="en-GB" sz="2800" dirty="0"/>
              <a:t> </a:t>
            </a:r>
            <a:r>
              <a:rPr lang="en-GB" sz="2800" dirty="0" err="1"/>
              <a:t>ciele</a:t>
            </a:r>
            <a:endParaRPr lang="sk-SK" sz="2800" dirty="0"/>
          </a:p>
          <a:p>
            <a:endParaRPr lang="sk-SK" sz="2800" dirty="0"/>
          </a:p>
          <a:p>
            <a:r>
              <a:rPr lang="sk-SK" sz="2800" dirty="0"/>
              <a:t>Mussolini navyše problémy s rastúcou silou </a:t>
            </a:r>
            <a:r>
              <a:rPr lang="sk-SK" sz="2800" dirty="0" err="1"/>
              <a:t>ras-ov</a:t>
            </a:r>
            <a:endParaRPr lang="en-GB" sz="2800" dirty="0"/>
          </a:p>
        </p:txBody>
      </p:sp>
      <p:sp>
        <p:nvSpPr>
          <p:cNvPr id="3" name="Nadpis 2">
            <a:extLst>
              <a:ext uri="{FF2B5EF4-FFF2-40B4-BE49-F238E27FC236}">
                <a16:creationId xmlns:a16="http://schemas.microsoft.com/office/drawing/2014/main" id="{5AB7C6CC-3384-448A-A831-807BF2C59D12}"/>
              </a:ext>
            </a:extLst>
          </p:cNvPr>
          <p:cNvSpPr>
            <a:spLocks noGrp="1"/>
          </p:cNvSpPr>
          <p:nvPr>
            <p:ph type="title"/>
          </p:nvPr>
        </p:nvSpPr>
        <p:spPr/>
        <p:txBody>
          <a:bodyPr/>
          <a:lstStyle/>
          <a:p>
            <a:r>
              <a:rPr lang="sk-SK" dirty="0"/>
              <a:t>Voľby 1921</a:t>
            </a:r>
            <a:endParaRPr lang="en-GB" dirty="0"/>
          </a:p>
        </p:txBody>
      </p:sp>
    </p:spTree>
    <p:extLst>
      <p:ext uri="{BB962C8B-B14F-4D97-AF65-F5344CB8AC3E}">
        <p14:creationId xmlns:p14="http://schemas.microsoft.com/office/powerpoint/2010/main" val="81344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A239AD1-3D88-42B5-8985-CA4E7EC62958}"/>
              </a:ext>
            </a:extLst>
          </p:cNvPr>
          <p:cNvSpPr>
            <a:spLocks noGrp="1"/>
          </p:cNvSpPr>
          <p:nvPr>
            <p:ph idx="1"/>
          </p:nvPr>
        </p:nvSpPr>
        <p:spPr>
          <a:xfrm>
            <a:off x="107504" y="1628800"/>
            <a:ext cx="8856983" cy="5040560"/>
          </a:xfrm>
        </p:spPr>
        <p:txBody>
          <a:bodyPr>
            <a:normAutofit lnSpcReduction="10000"/>
          </a:bodyPr>
          <a:lstStyle/>
          <a:p>
            <a:r>
              <a:rPr lang="sk-SK" sz="2800" dirty="0"/>
              <a:t>Mussolini – konsolidácia moci v strane &amp; snaha ukázať rešpektovanejšiu tvár:</a:t>
            </a:r>
          </a:p>
          <a:p>
            <a:endParaRPr lang="sk-SK" sz="2800" dirty="0"/>
          </a:p>
          <a:p>
            <a:r>
              <a:rPr lang="sk-SK" sz="2800" dirty="0"/>
              <a:t>komisia, ktorá mala očistiť hnutie od kriminálnych živlov</a:t>
            </a:r>
          </a:p>
          <a:p>
            <a:endParaRPr lang="sk-SK" sz="2800" dirty="0"/>
          </a:p>
          <a:p>
            <a:r>
              <a:rPr lang="sk-SK" sz="2800" dirty="0"/>
              <a:t>pacifikačný pakt s PSI: dohoda, podľa ktorej by sa polovojenské jednotky jedných i druhých prestali v uliciach navzájom napádať </a:t>
            </a:r>
          </a:p>
          <a:p>
            <a:endParaRPr lang="sk-SK" sz="2800" dirty="0"/>
          </a:p>
          <a:p>
            <a:r>
              <a:rPr lang="en-GB" sz="2800" dirty="0" err="1"/>
              <a:t>významný</a:t>
            </a:r>
            <a:r>
              <a:rPr lang="en-GB" sz="2800" dirty="0"/>
              <a:t> </a:t>
            </a:r>
            <a:r>
              <a:rPr lang="en-GB" sz="2800" dirty="0" err="1"/>
              <a:t>odpor</a:t>
            </a:r>
            <a:r>
              <a:rPr lang="en-GB" sz="2800" dirty="0"/>
              <a:t> v </a:t>
            </a:r>
            <a:r>
              <a:rPr lang="en-GB" sz="2800" dirty="0" err="1"/>
              <a:t>hnutí</a:t>
            </a:r>
            <a:endParaRPr lang="en-GB" sz="2800" dirty="0"/>
          </a:p>
        </p:txBody>
      </p:sp>
      <p:sp>
        <p:nvSpPr>
          <p:cNvPr id="3" name="Nadpis 2">
            <a:extLst>
              <a:ext uri="{FF2B5EF4-FFF2-40B4-BE49-F238E27FC236}">
                <a16:creationId xmlns:a16="http://schemas.microsoft.com/office/drawing/2014/main" id="{1F54DC3C-4870-4FC9-B892-E16AB31DFFEC}"/>
              </a:ext>
            </a:extLst>
          </p:cNvPr>
          <p:cNvSpPr>
            <a:spLocks noGrp="1"/>
          </p:cNvSpPr>
          <p:nvPr>
            <p:ph type="title"/>
          </p:nvPr>
        </p:nvSpPr>
        <p:spPr/>
        <p:txBody>
          <a:bodyPr/>
          <a:lstStyle/>
          <a:p>
            <a:r>
              <a:rPr lang="sk-SK" dirty="0"/>
              <a:t>Na ceste k moci</a:t>
            </a:r>
            <a:endParaRPr lang="en-GB" dirty="0"/>
          </a:p>
        </p:txBody>
      </p:sp>
    </p:spTree>
    <p:extLst>
      <p:ext uri="{BB962C8B-B14F-4D97-AF65-F5344CB8AC3E}">
        <p14:creationId xmlns:p14="http://schemas.microsoft.com/office/powerpoint/2010/main" val="254996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3D08376-AB0A-48AD-B38A-501A75935C64}"/>
              </a:ext>
            </a:extLst>
          </p:cNvPr>
          <p:cNvSpPr>
            <a:spLocks noGrp="1"/>
          </p:cNvSpPr>
          <p:nvPr>
            <p:ph idx="1"/>
          </p:nvPr>
        </p:nvSpPr>
        <p:spPr>
          <a:xfrm>
            <a:off x="148258" y="1628800"/>
            <a:ext cx="5791894" cy="4968552"/>
          </a:xfrm>
        </p:spPr>
        <p:txBody>
          <a:bodyPr>
            <a:normAutofit lnSpcReduction="10000"/>
          </a:bodyPr>
          <a:lstStyle/>
          <a:p>
            <a:r>
              <a:rPr lang="sk-SK" sz="2400" dirty="0"/>
              <a:t>Taliansko po vojne chaos</a:t>
            </a:r>
          </a:p>
          <a:p>
            <a:endParaRPr lang="sk-SK" sz="2400" dirty="0"/>
          </a:p>
          <a:p>
            <a:r>
              <a:rPr lang="sk-SK" sz="2400" dirty="0"/>
              <a:t>Zmrzačené víťazstvo (</a:t>
            </a:r>
            <a:r>
              <a:rPr lang="sk-SK" sz="2400" i="1" dirty="0" err="1"/>
              <a:t>vittoria</a:t>
            </a:r>
            <a:r>
              <a:rPr lang="sk-SK" sz="2400" i="1" dirty="0"/>
              <a:t> </a:t>
            </a:r>
            <a:r>
              <a:rPr lang="sk-SK" sz="2400" i="1" dirty="0" err="1"/>
              <a:t>mutilata</a:t>
            </a:r>
            <a:r>
              <a:rPr lang="sk-SK" sz="2400" dirty="0"/>
              <a:t>)</a:t>
            </a:r>
          </a:p>
          <a:p>
            <a:endParaRPr lang="sk-SK" sz="2400" dirty="0"/>
          </a:p>
          <a:p>
            <a:r>
              <a:rPr lang="sk-SK" sz="2400" dirty="0"/>
              <a:t>Roky 1919 a 1920 sú známe tiež ako </a:t>
            </a:r>
            <a:r>
              <a:rPr lang="sk-SK" sz="2400" i="1" dirty="0" err="1"/>
              <a:t>Biennio</a:t>
            </a:r>
            <a:r>
              <a:rPr lang="sk-SK" sz="2400" i="1" dirty="0"/>
              <a:t> </a:t>
            </a:r>
            <a:r>
              <a:rPr lang="sk-SK" sz="2400" i="1" dirty="0" err="1"/>
              <a:t>Rosso</a:t>
            </a:r>
            <a:r>
              <a:rPr lang="sk-SK" sz="2400" i="1" dirty="0"/>
              <a:t> </a:t>
            </a:r>
            <a:r>
              <a:rPr lang="sk-SK" sz="2400" dirty="0"/>
              <a:t>(Červené bienále, alebo Dva červené roky)</a:t>
            </a:r>
          </a:p>
          <a:p>
            <a:endParaRPr lang="sk-SK" sz="2400" dirty="0"/>
          </a:p>
          <a:p>
            <a:r>
              <a:rPr lang="sk-SK" sz="2400" dirty="0"/>
              <a:t>1919: 1663 štrajkov + 208 štrajkov farmárov </a:t>
            </a:r>
          </a:p>
          <a:p>
            <a:r>
              <a:rPr lang="sk-SK" sz="2400" dirty="0"/>
              <a:t>1920: 1881 + 189 </a:t>
            </a:r>
          </a:p>
        </p:txBody>
      </p:sp>
      <p:sp>
        <p:nvSpPr>
          <p:cNvPr id="3" name="Nadpis 2">
            <a:extLst>
              <a:ext uri="{FF2B5EF4-FFF2-40B4-BE49-F238E27FC236}">
                <a16:creationId xmlns:a16="http://schemas.microsoft.com/office/drawing/2014/main" id="{DDBC636E-C651-4851-8608-05F23297E98D}"/>
              </a:ext>
            </a:extLst>
          </p:cNvPr>
          <p:cNvSpPr>
            <a:spLocks noGrp="1"/>
          </p:cNvSpPr>
          <p:nvPr>
            <p:ph type="title"/>
          </p:nvPr>
        </p:nvSpPr>
        <p:spPr/>
        <p:txBody>
          <a:bodyPr/>
          <a:lstStyle/>
          <a:p>
            <a:r>
              <a:rPr lang="sk-SK" dirty="0" err="1"/>
              <a:t>Piazza</a:t>
            </a:r>
            <a:r>
              <a:rPr lang="sk-SK" dirty="0"/>
              <a:t> San </a:t>
            </a:r>
            <a:r>
              <a:rPr lang="sk-SK" dirty="0" err="1"/>
              <a:t>Sepolcro</a:t>
            </a:r>
            <a:r>
              <a:rPr lang="sk-SK" dirty="0"/>
              <a:t>, 23.3.1919</a:t>
            </a:r>
            <a:endParaRPr lang="en-GB" dirty="0"/>
          </a:p>
        </p:txBody>
      </p:sp>
      <p:pic>
        <p:nvPicPr>
          <p:cNvPr id="5" name="Obrázek 4">
            <a:extLst>
              <a:ext uri="{FF2B5EF4-FFF2-40B4-BE49-F238E27FC236}">
                <a16:creationId xmlns:a16="http://schemas.microsoft.com/office/drawing/2014/main" id="{6347FF60-41FA-4EF7-9710-298FE3BBA4B5}"/>
              </a:ext>
            </a:extLst>
          </p:cNvPr>
          <p:cNvPicPr>
            <a:picLocks noChangeAspect="1"/>
          </p:cNvPicPr>
          <p:nvPr/>
        </p:nvPicPr>
        <p:blipFill>
          <a:blip r:embed="rId2"/>
          <a:stretch>
            <a:fillRect/>
          </a:stretch>
        </p:blipFill>
        <p:spPr>
          <a:xfrm>
            <a:off x="6204917" y="1628800"/>
            <a:ext cx="2790825" cy="2695575"/>
          </a:xfrm>
          <a:prstGeom prst="rect">
            <a:avLst/>
          </a:prstGeom>
        </p:spPr>
      </p:pic>
      <p:pic>
        <p:nvPicPr>
          <p:cNvPr id="6" name="Obrázek 5">
            <a:extLst>
              <a:ext uri="{FF2B5EF4-FFF2-40B4-BE49-F238E27FC236}">
                <a16:creationId xmlns:a16="http://schemas.microsoft.com/office/drawing/2014/main" id="{0EB3E835-342C-4BEB-856B-B5ABB0217C42}"/>
              </a:ext>
            </a:extLst>
          </p:cNvPr>
          <p:cNvPicPr>
            <a:picLocks noChangeAspect="1"/>
          </p:cNvPicPr>
          <p:nvPr/>
        </p:nvPicPr>
        <p:blipFill>
          <a:blip r:embed="rId3"/>
          <a:stretch>
            <a:fillRect/>
          </a:stretch>
        </p:blipFill>
        <p:spPr>
          <a:xfrm>
            <a:off x="5940152" y="4221087"/>
            <a:ext cx="3064460" cy="2580785"/>
          </a:xfrm>
          <a:prstGeom prst="rect">
            <a:avLst/>
          </a:prstGeom>
        </p:spPr>
      </p:pic>
    </p:spTree>
    <p:extLst>
      <p:ext uri="{BB962C8B-B14F-4D97-AF65-F5344CB8AC3E}">
        <p14:creationId xmlns:p14="http://schemas.microsoft.com/office/powerpoint/2010/main" val="3170332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97D0D9E-7A2C-4E11-968C-45E630539AFE}"/>
              </a:ext>
            </a:extLst>
          </p:cNvPr>
          <p:cNvSpPr>
            <a:spLocks noGrp="1"/>
          </p:cNvSpPr>
          <p:nvPr>
            <p:ph idx="1"/>
          </p:nvPr>
        </p:nvSpPr>
        <p:spPr>
          <a:xfrm>
            <a:off x="179512" y="1556792"/>
            <a:ext cx="8856983" cy="5112568"/>
          </a:xfrm>
        </p:spPr>
        <p:txBody>
          <a:bodyPr>
            <a:normAutofit lnSpcReduction="10000"/>
          </a:bodyPr>
          <a:lstStyle/>
          <a:p>
            <a:r>
              <a:rPr lang="sk-SK" sz="2400" dirty="0"/>
              <a:t>Mussolini: 18.8. 1921 rezignácia z čela hnutia</a:t>
            </a:r>
          </a:p>
          <a:p>
            <a:endParaRPr lang="sk-SK" sz="2400" dirty="0"/>
          </a:p>
          <a:p>
            <a:r>
              <a:rPr lang="sk-SK" sz="2400" dirty="0"/>
              <a:t>Bez neho – hnutie stratené, uprosili ho naspäť</a:t>
            </a:r>
          </a:p>
          <a:p>
            <a:endParaRPr lang="sk-SK" sz="2400" dirty="0"/>
          </a:p>
          <a:p>
            <a:r>
              <a:rPr lang="sk-SK" sz="2400" u="sng" dirty="0"/>
              <a:t>Prerod z hnutia na stranu</a:t>
            </a:r>
          </a:p>
          <a:p>
            <a:endParaRPr lang="sk-SK" sz="2400" dirty="0"/>
          </a:p>
          <a:p>
            <a:r>
              <a:rPr lang="en-GB" sz="2400" dirty="0"/>
              <a:t>Na </a:t>
            </a:r>
            <a:r>
              <a:rPr lang="en-GB" sz="2400" dirty="0" err="1"/>
              <a:t>kongrese</a:t>
            </a:r>
            <a:r>
              <a:rPr lang="en-GB" sz="2400" dirty="0"/>
              <a:t> v </a:t>
            </a:r>
            <a:r>
              <a:rPr lang="en-GB" sz="2400" dirty="0" err="1"/>
              <a:t>Ríme</a:t>
            </a:r>
            <a:r>
              <a:rPr lang="en-GB" sz="2400" dirty="0"/>
              <a:t> </a:t>
            </a:r>
            <a:r>
              <a:rPr lang="en-GB" sz="2400" dirty="0" err="1"/>
              <a:t>medzi</a:t>
            </a:r>
            <a:r>
              <a:rPr lang="en-GB" sz="2400" dirty="0"/>
              <a:t> 7. a 10. </a:t>
            </a:r>
            <a:r>
              <a:rPr lang="en-GB" sz="2400" dirty="0" err="1"/>
              <a:t>novembrom</a:t>
            </a:r>
            <a:r>
              <a:rPr lang="sk-SK" sz="2400" dirty="0"/>
              <a:t> (listopad)</a:t>
            </a:r>
            <a:r>
              <a:rPr lang="en-GB" sz="2400" dirty="0"/>
              <a:t> 1921</a:t>
            </a:r>
            <a:r>
              <a:rPr lang="sk-SK" sz="2400" dirty="0"/>
              <a:t> v</a:t>
            </a:r>
            <a:r>
              <a:rPr lang="en-GB" sz="2400" dirty="0" err="1"/>
              <a:t>znikla</a:t>
            </a:r>
            <a:r>
              <a:rPr lang="en-GB" sz="2400" dirty="0"/>
              <a:t> </a:t>
            </a:r>
            <a:r>
              <a:rPr lang="en-GB" sz="2400" dirty="0" err="1"/>
              <a:t>Národná</a:t>
            </a:r>
            <a:r>
              <a:rPr lang="en-GB" sz="2400" dirty="0"/>
              <a:t> </a:t>
            </a:r>
            <a:r>
              <a:rPr lang="en-GB" sz="2400" dirty="0" err="1"/>
              <a:t>fašistická</a:t>
            </a:r>
            <a:r>
              <a:rPr lang="en-GB" sz="2400" dirty="0"/>
              <a:t> </a:t>
            </a:r>
            <a:r>
              <a:rPr lang="en-GB" sz="2400" dirty="0" err="1"/>
              <a:t>strana</a:t>
            </a:r>
            <a:r>
              <a:rPr lang="en-GB" sz="2400" dirty="0"/>
              <a:t>, </a:t>
            </a:r>
            <a:r>
              <a:rPr lang="en-GB" sz="2400" i="1" dirty="0" err="1"/>
              <a:t>Partito</a:t>
            </a:r>
            <a:r>
              <a:rPr lang="en-GB" sz="2400" i="1" dirty="0"/>
              <a:t> Nazionale Fascista </a:t>
            </a:r>
            <a:r>
              <a:rPr lang="en-GB" sz="2400" dirty="0"/>
              <a:t>(PNF)</a:t>
            </a:r>
            <a:r>
              <a:rPr lang="sk-SK" sz="2400" dirty="0"/>
              <a:t>; Mussolini - &gt; DUCE</a:t>
            </a:r>
          </a:p>
          <a:p>
            <a:endParaRPr lang="sk-SK" sz="2400" dirty="0"/>
          </a:p>
          <a:p>
            <a:r>
              <a:rPr lang="sk-SK" sz="2400" dirty="0"/>
              <a:t>Stále ale snaha nevyzerať príliš radikálne – Mussolini napr. chodí v tomto období v smokingu, ako štandardný politik</a:t>
            </a:r>
            <a:endParaRPr lang="en-GB" sz="2400" dirty="0"/>
          </a:p>
        </p:txBody>
      </p:sp>
      <p:sp>
        <p:nvSpPr>
          <p:cNvPr id="3" name="Nadpis 2">
            <a:extLst>
              <a:ext uri="{FF2B5EF4-FFF2-40B4-BE49-F238E27FC236}">
                <a16:creationId xmlns:a16="http://schemas.microsoft.com/office/drawing/2014/main" id="{695C3FB7-A477-498C-8F48-14644F8390ED}"/>
              </a:ext>
            </a:extLst>
          </p:cNvPr>
          <p:cNvSpPr>
            <a:spLocks noGrp="1"/>
          </p:cNvSpPr>
          <p:nvPr>
            <p:ph type="title"/>
          </p:nvPr>
        </p:nvSpPr>
        <p:spPr/>
        <p:txBody>
          <a:bodyPr/>
          <a:lstStyle/>
          <a:p>
            <a:r>
              <a:rPr lang="sk-SK" dirty="0"/>
              <a:t>Na ceste k moci</a:t>
            </a:r>
            <a:endParaRPr lang="en-GB" dirty="0"/>
          </a:p>
        </p:txBody>
      </p:sp>
    </p:spTree>
    <p:extLst>
      <p:ext uri="{BB962C8B-B14F-4D97-AF65-F5344CB8AC3E}">
        <p14:creationId xmlns:p14="http://schemas.microsoft.com/office/powerpoint/2010/main" val="317972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948E3BD-1F1A-4C68-9396-0B68C587AB80}"/>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A7D6708C-A1B2-4F5D-AC58-7E41A3EF4FB1}"/>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298BB09A-60B8-42AC-A62F-F931B198EEBA}"/>
              </a:ext>
            </a:extLst>
          </p:cNvPr>
          <p:cNvPicPr>
            <a:picLocks noChangeAspect="1"/>
          </p:cNvPicPr>
          <p:nvPr/>
        </p:nvPicPr>
        <p:blipFill>
          <a:blip r:embed="rId2"/>
          <a:stretch>
            <a:fillRect/>
          </a:stretch>
        </p:blipFill>
        <p:spPr>
          <a:xfrm>
            <a:off x="0" y="1153"/>
            <a:ext cx="9144000" cy="6855693"/>
          </a:xfrm>
          <a:prstGeom prst="rect">
            <a:avLst/>
          </a:prstGeom>
        </p:spPr>
      </p:pic>
    </p:spTree>
    <p:extLst>
      <p:ext uri="{BB962C8B-B14F-4D97-AF65-F5344CB8AC3E}">
        <p14:creationId xmlns:p14="http://schemas.microsoft.com/office/powerpoint/2010/main" val="182826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2CFD023-B693-4730-BBEB-4B08C94CD18B}"/>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68F0B24-1FAF-4BC3-8A30-D2CC695F120E}"/>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1074FEE7-A48D-4742-9D0B-87C0FB9AD51F}"/>
              </a:ext>
            </a:extLst>
          </p:cNvPr>
          <p:cNvPicPr>
            <a:picLocks noChangeAspect="1"/>
          </p:cNvPicPr>
          <p:nvPr/>
        </p:nvPicPr>
        <p:blipFill>
          <a:blip r:embed="rId2"/>
          <a:stretch>
            <a:fillRect/>
          </a:stretch>
        </p:blipFill>
        <p:spPr>
          <a:xfrm>
            <a:off x="107504" y="116632"/>
            <a:ext cx="8856984" cy="6616012"/>
          </a:xfrm>
          <a:prstGeom prst="rect">
            <a:avLst/>
          </a:prstGeom>
        </p:spPr>
      </p:pic>
    </p:spTree>
    <p:extLst>
      <p:ext uri="{BB962C8B-B14F-4D97-AF65-F5344CB8AC3E}">
        <p14:creationId xmlns:p14="http://schemas.microsoft.com/office/powerpoint/2010/main" val="334900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5BE6F4A-4FDC-4234-998F-8B48D6728F31}"/>
              </a:ext>
            </a:extLst>
          </p:cNvPr>
          <p:cNvSpPr>
            <a:spLocks noGrp="1"/>
          </p:cNvSpPr>
          <p:nvPr>
            <p:ph idx="1"/>
          </p:nvPr>
        </p:nvSpPr>
        <p:spPr>
          <a:xfrm>
            <a:off x="179512" y="1628800"/>
            <a:ext cx="8712968" cy="4968552"/>
          </a:xfrm>
        </p:spPr>
        <p:txBody>
          <a:bodyPr>
            <a:noAutofit/>
          </a:bodyPr>
          <a:lstStyle/>
          <a:p>
            <a:r>
              <a:rPr lang="sk-SK" sz="2400" dirty="0"/>
              <a:t>V straníckej organizácii mal Mussolini lepšiu kontrolu nad </a:t>
            </a:r>
            <a:r>
              <a:rPr lang="sk-SK" sz="2400" dirty="0" err="1"/>
              <a:t>ras</a:t>
            </a:r>
            <a:r>
              <a:rPr lang="sk-SK" sz="2400" dirty="0"/>
              <a:t>-mi (mnohí hnutie opustili)</a:t>
            </a:r>
          </a:p>
          <a:p>
            <a:endParaRPr lang="sk-SK" sz="2400" dirty="0"/>
          </a:p>
          <a:p>
            <a:r>
              <a:rPr lang="sk-SK" sz="2400" dirty="0"/>
              <a:t>Počet členov cca 220 000</a:t>
            </a:r>
          </a:p>
          <a:p>
            <a:endParaRPr lang="sk-SK" sz="2400" dirty="0"/>
          </a:p>
          <a:p>
            <a:r>
              <a:rPr lang="sk-SK" sz="2400" dirty="0"/>
              <a:t>Vznik mnohých organizácií:</a:t>
            </a:r>
          </a:p>
          <a:p>
            <a:r>
              <a:rPr lang="en-GB" sz="2400" dirty="0" err="1"/>
              <a:t>Národná</a:t>
            </a:r>
            <a:r>
              <a:rPr lang="en-GB" sz="2400" dirty="0"/>
              <a:t> </a:t>
            </a:r>
            <a:r>
              <a:rPr lang="en-GB" sz="2400" dirty="0" err="1"/>
              <a:t>fašistická</a:t>
            </a:r>
            <a:r>
              <a:rPr lang="en-GB" sz="2400" dirty="0"/>
              <a:t> </a:t>
            </a:r>
            <a:r>
              <a:rPr lang="en-GB" sz="2400" dirty="0" err="1"/>
              <a:t>federácia</a:t>
            </a:r>
            <a:r>
              <a:rPr lang="en-GB" sz="2400" dirty="0"/>
              <a:t> </a:t>
            </a:r>
            <a:r>
              <a:rPr lang="en-GB" sz="2400" dirty="0" err="1"/>
              <a:t>univerzitných</a:t>
            </a:r>
            <a:r>
              <a:rPr lang="en-GB" sz="2400" dirty="0"/>
              <a:t> </a:t>
            </a:r>
            <a:r>
              <a:rPr lang="en-GB" sz="2400" dirty="0" err="1"/>
              <a:t>skupín</a:t>
            </a:r>
            <a:r>
              <a:rPr lang="en-GB" sz="2400" dirty="0"/>
              <a:t> (</a:t>
            </a:r>
            <a:r>
              <a:rPr lang="en-GB" sz="2400" i="1" dirty="0" err="1"/>
              <a:t>Federazione</a:t>
            </a:r>
            <a:r>
              <a:rPr lang="en-GB" sz="2400" i="1" dirty="0"/>
              <a:t> Nazionale </a:t>
            </a:r>
            <a:r>
              <a:rPr lang="en-GB" sz="2400" i="1" dirty="0" err="1"/>
              <a:t>Universitaria</a:t>
            </a:r>
            <a:r>
              <a:rPr lang="en-GB" sz="2400" i="1" dirty="0"/>
              <a:t> Fascista</a:t>
            </a:r>
            <a:r>
              <a:rPr lang="en-GB" sz="2400" dirty="0"/>
              <a:t>)</a:t>
            </a:r>
            <a:endParaRPr lang="sk-SK" sz="2400" dirty="0"/>
          </a:p>
          <a:p>
            <a:r>
              <a:rPr lang="en-GB" sz="2400" dirty="0" err="1"/>
              <a:t>ženské</a:t>
            </a:r>
            <a:r>
              <a:rPr lang="en-GB" sz="2400" dirty="0"/>
              <a:t> </a:t>
            </a:r>
            <a:r>
              <a:rPr lang="en-GB" sz="2400" dirty="0" err="1"/>
              <a:t>skupiny</a:t>
            </a:r>
            <a:r>
              <a:rPr lang="en-GB" sz="2400" dirty="0"/>
              <a:t>, </a:t>
            </a:r>
            <a:r>
              <a:rPr lang="en-GB" sz="2400" i="1" dirty="0"/>
              <a:t>fasci </a:t>
            </a:r>
            <a:r>
              <a:rPr lang="en-GB" sz="2400" i="1" dirty="0" err="1"/>
              <a:t>femminilli</a:t>
            </a:r>
            <a:r>
              <a:rPr lang="en-GB" sz="2400" i="1" dirty="0"/>
              <a:t> </a:t>
            </a:r>
            <a:endParaRPr lang="sk-SK" sz="2400" i="1" dirty="0"/>
          </a:p>
          <a:p>
            <a:r>
              <a:rPr lang="en-GB" sz="2400" dirty="0" err="1"/>
              <a:t>rôzne</a:t>
            </a:r>
            <a:r>
              <a:rPr lang="en-GB" sz="2400" dirty="0"/>
              <a:t> </a:t>
            </a:r>
            <a:r>
              <a:rPr lang="en-GB" sz="2400" dirty="0" err="1"/>
              <a:t>odborové</a:t>
            </a:r>
            <a:r>
              <a:rPr lang="en-GB" sz="2400" dirty="0"/>
              <a:t> </a:t>
            </a:r>
            <a:r>
              <a:rPr lang="en-GB" sz="2400" dirty="0" err="1"/>
              <a:t>skupiny</a:t>
            </a:r>
            <a:r>
              <a:rPr lang="en-GB" sz="2400" dirty="0"/>
              <a:t> </a:t>
            </a:r>
            <a:r>
              <a:rPr lang="en-GB" sz="2400" dirty="0" err="1"/>
              <a:t>napojené</a:t>
            </a:r>
            <a:r>
              <a:rPr lang="en-GB" sz="2400" dirty="0"/>
              <a:t> </a:t>
            </a:r>
            <a:r>
              <a:rPr lang="en-GB" sz="2400" dirty="0" err="1"/>
              <a:t>na</a:t>
            </a:r>
            <a:r>
              <a:rPr lang="en-GB" sz="2400" dirty="0"/>
              <a:t> </a:t>
            </a:r>
            <a:r>
              <a:rPr lang="en-GB" sz="2400" dirty="0" err="1"/>
              <a:t>fašistov</a:t>
            </a:r>
            <a:r>
              <a:rPr lang="en-GB" sz="2400" dirty="0"/>
              <a:t> </a:t>
            </a:r>
            <a:r>
              <a:rPr lang="sk-SK" sz="2400" dirty="0"/>
              <a:t>sa </a:t>
            </a:r>
            <a:r>
              <a:rPr lang="en-GB" sz="2400" dirty="0" err="1"/>
              <a:t>zjednotili</a:t>
            </a:r>
            <a:r>
              <a:rPr lang="en-GB" sz="2400" dirty="0"/>
              <a:t> do </a:t>
            </a:r>
            <a:r>
              <a:rPr lang="en-GB" sz="2400" i="1" dirty="0" err="1"/>
              <a:t>Confederazione</a:t>
            </a:r>
            <a:r>
              <a:rPr lang="en-GB" sz="2400" i="1" dirty="0"/>
              <a:t> Nazionale </a:t>
            </a:r>
            <a:r>
              <a:rPr lang="en-GB" sz="2400" i="1" dirty="0" err="1"/>
              <a:t>delle</a:t>
            </a:r>
            <a:r>
              <a:rPr lang="en-GB" sz="2400" i="1" dirty="0"/>
              <a:t> </a:t>
            </a:r>
            <a:r>
              <a:rPr lang="en-GB" sz="2400" i="1" dirty="0" err="1"/>
              <a:t>Corporazioni</a:t>
            </a:r>
            <a:r>
              <a:rPr lang="en-GB" sz="2400" i="1" dirty="0"/>
              <a:t> </a:t>
            </a:r>
            <a:r>
              <a:rPr lang="en-GB" sz="2400" i="1" dirty="0" err="1"/>
              <a:t>Sindicali</a:t>
            </a:r>
            <a:r>
              <a:rPr lang="en-GB" sz="2400" i="1" dirty="0"/>
              <a:t> </a:t>
            </a:r>
            <a:r>
              <a:rPr lang="en-GB" sz="2400" dirty="0"/>
              <a:t>(CNCS)</a:t>
            </a:r>
          </a:p>
        </p:txBody>
      </p:sp>
      <p:sp>
        <p:nvSpPr>
          <p:cNvPr id="3" name="Nadpis 2">
            <a:extLst>
              <a:ext uri="{FF2B5EF4-FFF2-40B4-BE49-F238E27FC236}">
                <a16:creationId xmlns:a16="http://schemas.microsoft.com/office/drawing/2014/main" id="{337BD962-4703-4F25-A279-055D95E55D71}"/>
              </a:ext>
            </a:extLst>
          </p:cNvPr>
          <p:cNvSpPr>
            <a:spLocks noGrp="1"/>
          </p:cNvSpPr>
          <p:nvPr>
            <p:ph type="title"/>
          </p:nvPr>
        </p:nvSpPr>
        <p:spPr/>
        <p:txBody>
          <a:bodyPr/>
          <a:lstStyle/>
          <a:p>
            <a:r>
              <a:rPr lang="sk-SK" dirty="0"/>
              <a:t>Fašizmus ako politická strana</a:t>
            </a:r>
            <a:endParaRPr lang="en-GB" dirty="0"/>
          </a:p>
        </p:txBody>
      </p:sp>
    </p:spTree>
    <p:extLst>
      <p:ext uri="{BB962C8B-B14F-4D97-AF65-F5344CB8AC3E}">
        <p14:creationId xmlns:p14="http://schemas.microsoft.com/office/powerpoint/2010/main" val="2128168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63A99D-7D4E-47A9-90AA-143229472E60}"/>
              </a:ext>
            </a:extLst>
          </p:cNvPr>
          <p:cNvSpPr>
            <a:spLocks noGrp="1"/>
          </p:cNvSpPr>
          <p:nvPr>
            <p:ph idx="1"/>
          </p:nvPr>
        </p:nvSpPr>
        <p:spPr>
          <a:xfrm>
            <a:off x="107504" y="1628800"/>
            <a:ext cx="8928991" cy="5229200"/>
          </a:xfrm>
        </p:spPr>
        <p:txBody>
          <a:bodyPr>
            <a:normAutofit/>
          </a:bodyPr>
          <a:lstStyle/>
          <a:p>
            <a:r>
              <a:rPr lang="sk-SK" sz="2400" dirty="0"/>
              <a:t>Vlastný špecifický štýl (kopírovanie </a:t>
            </a:r>
            <a:r>
              <a:rPr lang="sk-SK" sz="2400" dirty="0" err="1"/>
              <a:t>D´Annunzia</a:t>
            </a:r>
            <a:r>
              <a:rPr lang="sk-SK" sz="2400" dirty="0"/>
              <a:t>): vlajky, pochody, uniformy, ceremónie, nové symboly a piesne či heslá na skandovanie</a:t>
            </a:r>
          </a:p>
          <a:p>
            <a:endParaRPr lang="sk-SK" sz="2400" dirty="0"/>
          </a:p>
          <a:p>
            <a:r>
              <a:rPr lang="en-GB" sz="2400" dirty="0" err="1"/>
              <a:t>hnutie</a:t>
            </a:r>
            <a:r>
              <a:rPr lang="en-GB" sz="2400" dirty="0"/>
              <a:t> </a:t>
            </a:r>
            <a:r>
              <a:rPr lang="en-GB" sz="2400" dirty="0" err="1"/>
              <a:t>malo</a:t>
            </a:r>
            <a:r>
              <a:rPr lang="en-GB" sz="2400" dirty="0"/>
              <a:t> </a:t>
            </a:r>
            <a:r>
              <a:rPr lang="en-GB" sz="2400" dirty="0" err="1"/>
              <a:t>vojenský</a:t>
            </a:r>
            <a:r>
              <a:rPr lang="en-GB" sz="2400" dirty="0"/>
              <a:t>, </a:t>
            </a:r>
            <a:r>
              <a:rPr lang="en-GB" sz="2400" dirty="0" err="1"/>
              <a:t>mýtický</a:t>
            </a:r>
            <a:r>
              <a:rPr lang="en-GB" sz="2400" dirty="0"/>
              <a:t> a </a:t>
            </a:r>
            <a:r>
              <a:rPr lang="en-GB" sz="2400" dirty="0" err="1"/>
              <a:t>náboženský</a:t>
            </a:r>
            <a:r>
              <a:rPr lang="en-GB" sz="2400" dirty="0"/>
              <a:t> </a:t>
            </a:r>
            <a:r>
              <a:rPr lang="en-GB" sz="2400" dirty="0" err="1"/>
              <a:t>charakter</a:t>
            </a:r>
            <a:r>
              <a:rPr lang="en-GB" sz="2400" dirty="0"/>
              <a:t>, </a:t>
            </a:r>
            <a:r>
              <a:rPr lang="en-GB" sz="2400" dirty="0" err="1"/>
              <a:t>ktorý</a:t>
            </a:r>
            <a:r>
              <a:rPr lang="en-GB" sz="2400" dirty="0"/>
              <a:t> ho </a:t>
            </a:r>
            <a:r>
              <a:rPr lang="en-GB" sz="2400" dirty="0" err="1"/>
              <a:t>úplne</a:t>
            </a:r>
            <a:r>
              <a:rPr lang="en-GB" sz="2400" dirty="0"/>
              <a:t> </a:t>
            </a:r>
            <a:r>
              <a:rPr lang="en-GB" sz="2400" dirty="0" err="1"/>
              <a:t>odlišoval</a:t>
            </a:r>
            <a:r>
              <a:rPr lang="en-GB" sz="2400" dirty="0"/>
              <a:t> od </a:t>
            </a:r>
            <a:r>
              <a:rPr lang="en-GB" sz="2400" dirty="0" err="1"/>
              <a:t>iných</a:t>
            </a:r>
            <a:r>
              <a:rPr lang="en-GB" sz="2400" dirty="0"/>
              <a:t> </a:t>
            </a:r>
            <a:r>
              <a:rPr lang="en-GB" sz="2400" dirty="0" err="1"/>
              <a:t>politických</a:t>
            </a:r>
            <a:r>
              <a:rPr lang="en-GB" sz="2400" dirty="0"/>
              <a:t> </a:t>
            </a:r>
            <a:r>
              <a:rPr lang="en-GB" sz="2400" dirty="0" err="1"/>
              <a:t>projektov</a:t>
            </a:r>
            <a:endParaRPr lang="sk-SK" sz="2400" dirty="0"/>
          </a:p>
          <a:p>
            <a:endParaRPr lang="sk-SK" sz="2400" dirty="0"/>
          </a:p>
          <a:p>
            <a:r>
              <a:rPr lang="en-GB" sz="2400" dirty="0" err="1"/>
              <a:t>kryštalizovala</a:t>
            </a:r>
            <a:r>
              <a:rPr lang="en-GB" sz="2400" dirty="0"/>
              <a:t> </a:t>
            </a:r>
            <a:r>
              <a:rPr lang="en-GB" sz="2400" dirty="0" err="1"/>
              <a:t>i</a:t>
            </a:r>
            <a:r>
              <a:rPr lang="en-GB" sz="2400" dirty="0"/>
              <a:t> </a:t>
            </a:r>
            <a:r>
              <a:rPr lang="en-GB" sz="2400" dirty="0" err="1"/>
              <a:t>ideológia</a:t>
            </a:r>
            <a:r>
              <a:rPr lang="en-GB" sz="2400" dirty="0"/>
              <a:t> </a:t>
            </a:r>
            <a:r>
              <a:rPr lang="en-GB" sz="2400" dirty="0" err="1"/>
              <a:t>hnutia</a:t>
            </a:r>
            <a:r>
              <a:rPr lang="en-GB" sz="2400" dirty="0"/>
              <a:t>. </a:t>
            </a:r>
            <a:r>
              <a:rPr lang="en-GB" sz="2400" dirty="0" err="1"/>
              <a:t>Fašizmus</a:t>
            </a:r>
            <a:r>
              <a:rPr lang="en-GB" sz="2400" dirty="0"/>
              <a:t> „</a:t>
            </a:r>
            <a:r>
              <a:rPr lang="en-GB" sz="2400" dirty="0" err="1"/>
              <a:t>vstrebával</a:t>
            </a:r>
            <a:r>
              <a:rPr lang="en-GB" sz="2400" dirty="0"/>
              <a:t>“ </a:t>
            </a:r>
            <a:r>
              <a:rPr lang="en-GB" sz="2400" dirty="0" err="1"/>
              <a:t>rôzne</a:t>
            </a:r>
            <a:r>
              <a:rPr lang="en-GB" sz="2400" dirty="0"/>
              <a:t> </a:t>
            </a:r>
            <a:r>
              <a:rPr lang="en-GB" sz="2400" dirty="0" err="1"/>
              <a:t>ideologické</a:t>
            </a:r>
            <a:r>
              <a:rPr lang="en-GB" sz="2400" dirty="0"/>
              <a:t> </a:t>
            </a:r>
            <a:r>
              <a:rPr lang="en-GB" sz="2400" dirty="0" err="1"/>
              <a:t>prúdy</a:t>
            </a:r>
            <a:r>
              <a:rPr lang="en-GB" sz="2400" dirty="0"/>
              <a:t> a </a:t>
            </a:r>
            <a:r>
              <a:rPr lang="en-GB" sz="2400" dirty="0" err="1"/>
              <a:t>myšlienky</a:t>
            </a:r>
            <a:r>
              <a:rPr lang="en-GB" sz="2400" dirty="0"/>
              <a:t> (</a:t>
            </a:r>
            <a:r>
              <a:rPr lang="en-GB" sz="2400" dirty="0" err="1"/>
              <a:t>futurizmus</a:t>
            </a:r>
            <a:r>
              <a:rPr lang="en-GB" sz="2400" dirty="0"/>
              <a:t>, </a:t>
            </a:r>
            <a:r>
              <a:rPr lang="en-GB" sz="2400" dirty="0" err="1"/>
              <a:t>revolučný</a:t>
            </a:r>
            <a:r>
              <a:rPr lang="en-GB" sz="2400" dirty="0"/>
              <a:t> </a:t>
            </a:r>
            <a:r>
              <a:rPr lang="en-GB" sz="2400" dirty="0" err="1"/>
              <a:t>syndikalizmus</a:t>
            </a:r>
            <a:r>
              <a:rPr lang="en-GB" sz="2400" dirty="0"/>
              <a:t>, </a:t>
            </a:r>
            <a:r>
              <a:rPr lang="en-GB" sz="2400" dirty="0" err="1"/>
              <a:t>squadrizmus</a:t>
            </a:r>
            <a:r>
              <a:rPr lang="en-GB" sz="2400" dirty="0"/>
              <a:t>, </a:t>
            </a:r>
            <a:r>
              <a:rPr lang="en-GB" sz="2400" dirty="0" err="1"/>
              <a:t>kresťanstvo</a:t>
            </a:r>
            <a:r>
              <a:rPr lang="en-GB" sz="2400" dirty="0"/>
              <a:t>, a </a:t>
            </a:r>
            <a:r>
              <a:rPr lang="en-GB" sz="2400" dirty="0" err="1"/>
              <a:t>mnoho</a:t>
            </a:r>
            <a:r>
              <a:rPr lang="en-GB" sz="2400" dirty="0"/>
              <a:t> </a:t>
            </a:r>
            <a:r>
              <a:rPr lang="en-GB" sz="2400" dirty="0" err="1"/>
              <a:t>ďalších</a:t>
            </a:r>
            <a:r>
              <a:rPr lang="en-GB" sz="2400" dirty="0"/>
              <a:t>), </a:t>
            </a:r>
            <a:r>
              <a:rPr lang="en-GB" sz="2400" dirty="0" err="1"/>
              <a:t>pevným</a:t>
            </a:r>
            <a:r>
              <a:rPr lang="en-GB" sz="2400" dirty="0"/>
              <a:t> </a:t>
            </a:r>
            <a:r>
              <a:rPr lang="en-GB" sz="2400" dirty="0" err="1"/>
              <a:t>jadrom</a:t>
            </a:r>
            <a:r>
              <a:rPr lang="en-GB" sz="2400" dirty="0"/>
              <a:t> </a:t>
            </a:r>
            <a:r>
              <a:rPr lang="en-GB" sz="2400" dirty="0" err="1"/>
              <a:t>však</a:t>
            </a:r>
            <a:r>
              <a:rPr lang="en-GB" sz="2400" dirty="0"/>
              <a:t> </a:t>
            </a:r>
            <a:r>
              <a:rPr lang="en-GB" sz="2400" dirty="0" err="1"/>
              <a:t>ostával</a:t>
            </a:r>
            <a:r>
              <a:rPr lang="en-GB" sz="2400" dirty="0"/>
              <a:t> </a:t>
            </a:r>
            <a:r>
              <a:rPr lang="en-GB" sz="2400" dirty="0" err="1"/>
              <a:t>mýtus</a:t>
            </a:r>
            <a:r>
              <a:rPr lang="en-GB" sz="2400" dirty="0"/>
              <a:t> o </a:t>
            </a:r>
            <a:r>
              <a:rPr lang="en-GB" sz="2400" dirty="0" err="1"/>
              <a:t>znovuzrodení</a:t>
            </a:r>
            <a:r>
              <a:rPr lang="en-GB" sz="2400" dirty="0"/>
              <a:t> </a:t>
            </a:r>
            <a:r>
              <a:rPr lang="en-GB" sz="2400" dirty="0" err="1"/>
              <a:t>národa</a:t>
            </a:r>
            <a:endParaRPr lang="sk-SK" sz="2400" dirty="0"/>
          </a:p>
        </p:txBody>
      </p:sp>
      <p:sp>
        <p:nvSpPr>
          <p:cNvPr id="3" name="Nadpis 2">
            <a:extLst>
              <a:ext uri="{FF2B5EF4-FFF2-40B4-BE49-F238E27FC236}">
                <a16:creationId xmlns:a16="http://schemas.microsoft.com/office/drawing/2014/main" id="{8E51BF7A-8924-40CD-9BDE-C15873C03562}"/>
              </a:ext>
            </a:extLst>
          </p:cNvPr>
          <p:cNvSpPr>
            <a:spLocks noGrp="1"/>
          </p:cNvSpPr>
          <p:nvPr>
            <p:ph type="title"/>
          </p:nvPr>
        </p:nvSpPr>
        <p:spPr/>
        <p:txBody>
          <a:bodyPr/>
          <a:lstStyle/>
          <a:p>
            <a:r>
              <a:rPr lang="sk-SK" dirty="0"/>
              <a:t>Fašizmus ako politická strana</a:t>
            </a:r>
            <a:endParaRPr lang="en-GB" dirty="0"/>
          </a:p>
        </p:txBody>
      </p:sp>
    </p:spTree>
    <p:extLst>
      <p:ext uri="{BB962C8B-B14F-4D97-AF65-F5344CB8AC3E}">
        <p14:creationId xmlns:p14="http://schemas.microsoft.com/office/powerpoint/2010/main" val="318212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DE29D2A-EF38-4CBC-85C4-E89E21556BAE}"/>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E6F65DD9-9E54-4721-8650-5A498A7DC421}"/>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77961C14-068B-4A11-977A-4AC6604EA039}"/>
              </a:ext>
            </a:extLst>
          </p:cNvPr>
          <p:cNvPicPr>
            <a:picLocks noChangeAspect="1"/>
          </p:cNvPicPr>
          <p:nvPr/>
        </p:nvPicPr>
        <p:blipFill>
          <a:blip r:embed="rId2"/>
          <a:stretch>
            <a:fillRect/>
          </a:stretch>
        </p:blipFill>
        <p:spPr>
          <a:xfrm>
            <a:off x="107504" y="116632"/>
            <a:ext cx="4771730" cy="6552728"/>
          </a:xfrm>
          <a:prstGeom prst="rect">
            <a:avLst/>
          </a:prstGeom>
        </p:spPr>
      </p:pic>
      <p:pic>
        <p:nvPicPr>
          <p:cNvPr id="5" name="Obrázek 4">
            <a:extLst>
              <a:ext uri="{FF2B5EF4-FFF2-40B4-BE49-F238E27FC236}">
                <a16:creationId xmlns:a16="http://schemas.microsoft.com/office/drawing/2014/main" id="{717F9856-6D92-43E6-923A-4954A0001422}"/>
              </a:ext>
            </a:extLst>
          </p:cNvPr>
          <p:cNvPicPr>
            <a:picLocks noChangeAspect="1"/>
          </p:cNvPicPr>
          <p:nvPr/>
        </p:nvPicPr>
        <p:blipFill>
          <a:blip r:embed="rId3"/>
          <a:stretch>
            <a:fillRect/>
          </a:stretch>
        </p:blipFill>
        <p:spPr>
          <a:xfrm>
            <a:off x="4888814" y="620688"/>
            <a:ext cx="4223848" cy="5964277"/>
          </a:xfrm>
          <a:prstGeom prst="rect">
            <a:avLst/>
          </a:prstGeom>
        </p:spPr>
      </p:pic>
    </p:spTree>
    <p:extLst>
      <p:ext uri="{BB962C8B-B14F-4D97-AF65-F5344CB8AC3E}">
        <p14:creationId xmlns:p14="http://schemas.microsoft.com/office/powerpoint/2010/main" val="2014872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1BC1FA2-DCB4-48B2-B0D5-605255B4FCA0}"/>
              </a:ext>
            </a:extLst>
          </p:cNvPr>
          <p:cNvSpPr>
            <a:spLocks noGrp="1"/>
          </p:cNvSpPr>
          <p:nvPr>
            <p:ph idx="1"/>
          </p:nvPr>
        </p:nvSpPr>
        <p:spPr>
          <a:xfrm>
            <a:off x="107504" y="1628800"/>
            <a:ext cx="8784975" cy="5040560"/>
          </a:xfrm>
        </p:spPr>
        <p:txBody>
          <a:bodyPr>
            <a:normAutofit/>
          </a:bodyPr>
          <a:lstStyle/>
          <a:p>
            <a:r>
              <a:rPr lang="sk-SK" sz="2400" dirty="0"/>
              <a:t>Taliansko: nestabilná vláda, násilie na uliciach, štrajky, štát nemá moc pevne v rukách</a:t>
            </a:r>
          </a:p>
          <a:p>
            <a:endParaRPr lang="sk-SK" sz="2400" dirty="0"/>
          </a:p>
          <a:p>
            <a:r>
              <a:rPr lang="sk-SK" sz="2400" dirty="0"/>
              <a:t>Kolabujúca ekonomická a sociálna situácia</a:t>
            </a:r>
          </a:p>
          <a:p>
            <a:endParaRPr lang="sk-SK" sz="2400" dirty="0"/>
          </a:p>
          <a:p>
            <a:r>
              <a:rPr lang="en-GB" sz="2400" dirty="0" err="1"/>
              <a:t>Squadristi</a:t>
            </a:r>
            <a:r>
              <a:rPr lang="en-GB" sz="2400" dirty="0"/>
              <a:t> </a:t>
            </a:r>
            <a:r>
              <a:rPr lang="en-GB" sz="2400" dirty="0" err="1"/>
              <a:t>prikročili</a:t>
            </a:r>
            <a:r>
              <a:rPr lang="en-GB" sz="2400" dirty="0"/>
              <a:t> k </a:t>
            </a:r>
            <a:r>
              <a:rPr lang="en-GB" sz="2400" dirty="0" err="1"/>
              <a:t>ešte</a:t>
            </a:r>
            <a:r>
              <a:rPr lang="en-GB" sz="2400" dirty="0"/>
              <a:t> </a:t>
            </a:r>
            <a:r>
              <a:rPr lang="en-GB" sz="2400" dirty="0" err="1"/>
              <a:t>agresívnejšiemu</a:t>
            </a:r>
            <a:r>
              <a:rPr lang="en-GB" sz="2400" dirty="0"/>
              <a:t> </a:t>
            </a:r>
            <a:r>
              <a:rPr lang="en-GB" sz="2400" dirty="0" err="1"/>
              <a:t>postupu</a:t>
            </a:r>
            <a:r>
              <a:rPr lang="en-GB" sz="2400" dirty="0"/>
              <a:t> </a:t>
            </a:r>
            <a:r>
              <a:rPr lang="en-GB" sz="2400" dirty="0" err="1"/>
              <a:t>ako</a:t>
            </a:r>
            <a:r>
              <a:rPr lang="en-GB" sz="2400" dirty="0"/>
              <a:t> </a:t>
            </a:r>
            <a:r>
              <a:rPr lang="en-GB" sz="2400" dirty="0" err="1"/>
              <a:t>doteraz</a:t>
            </a:r>
            <a:r>
              <a:rPr lang="en-GB" sz="2400" dirty="0"/>
              <a:t>. </a:t>
            </a:r>
            <a:r>
              <a:rPr lang="en-GB" sz="2400" dirty="0" err="1"/>
              <a:t>Drancovali</a:t>
            </a:r>
            <a:r>
              <a:rPr lang="en-GB" sz="2400" dirty="0"/>
              <a:t> a </a:t>
            </a:r>
            <a:r>
              <a:rPr lang="en-GB" sz="2400" dirty="0" err="1"/>
              <a:t>pálili</a:t>
            </a:r>
            <a:r>
              <a:rPr lang="en-GB" sz="2400" dirty="0"/>
              <a:t> </a:t>
            </a:r>
            <a:r>
              <a:rPr lang="en-GB" sz="2400" dirty="0" err="1"/>
              <a:t>kancelárie</a:t>
            </a:r>
            <a:r>
              <a:rPr lang="en-GB" sz="2400" dirty="0"/>
              <a:t> a </a:t>
            </a:r>
            <a:r>
              <a:rPr lang="en-GB" sz="2400" dirty="0" err="1"/>
              <a:t>budovy</a:t>
            </a:r>
            <a:r>
              <a:rPr lang="en-GB" sz="2400" dirty="0"/>
              <a:t> </a:t>
            </a:r>
            <a:r>
              <a:rPr lang="en-GB" sz="2400" dirty="0" err="1"/>
              <a:t>socialistov</a:t>
            </a:r>
            <a:r>
              <a:rPr lang="en-GB" sz="2400" dirty="0"/>
              <a:t> </a:t>
            </a:r>
            <a:r>
              <a:rPr lang="en-GB" sz="2400" dirty="0" err="1"/>
              <a:t>či</a:t>
            </a:r>
            <a:r>
              <a:rPr lang="en-GB" sz="2400" dirty="0"/>
              <a:t> </a:t>
            </a:r>
            <a:r>
              <a:rPr lang="en-GB" sz="2400" dirty="0" err="1"/>
              <a:t>sídla</a:t>
            </a:r>
            <a:r>
              <a:rPr lang="en-GB" sz="2400" dirty="0"/>
              <a:t> ich </a:t>
            </a:r>
            <a:r>
              <a:rPr lang="en-GB" sz="2400" dirty="0" err="1"/>
              <a:t>novín</a:t>
            </a:r>
            <a:r>
              <a:rPr lang="en-GB" sz="2400" dirty="0"/>
              <a:t>, </a:t>
            </a:r>
            <a:r>
              <a:rPr lang="en-GB" sz="2400" dirty="0" err="1"/>
              <a:t>postupne</a:t>
            </a:r>
            <a:r>
              <a:rPr lang="en-GB" sz="2400" dirty="0"/>
              <a:t> </a:t>
            </a:r>
            <a:r>
              <a:rPr lang="en-GB" sz="2400" dirty="0" err="1"/>
              <a:t>dokonca</a:t>
            </a:r>
            <a:r>
              <a:rPr lang="en-GB" sz="2400" dirty="0"/>
              <a:t> </a:t>
            </a:r>
            <a:r>
              <a:rPr lang="en-GB" sz="2400" dirty="0" err="1"/>
              <a:t>prikročili</a:t>
            </a:r>
            <a:r>
              <a:rPr lang="en-GB" sz="2400" dirty="0"/>
              <a:t> k </a:t>
            </a:r>
            <a:r>
              <a:rPr lang="en-GB" sz="2400" dirty="0" err="1"/>
              <a:t>zaberaniu</a:t>
            </a:r>
            <a:r>
              <a:rPr lang="en-GB" sz="2400" dirty="0"/>
              <a:t> </a:t>
            </a:r>
            <a:r>
              <a:rPr lang="en-GB" sz="2400" dirty="0" err="1"/>
              <a:t>celých</a:t>
            </a:r>
            <a:r>
              <a:rPr lang="en-GB" sz="2400" dirty="0"/>
              <a:t> </a:t>
            </a:r>
            <a:r>
              <a:rPr lang="en-GB" sz="2400" dirty="0" err="1"/>
              <a:t>miest</a:t>
            </a:r>
            <a:r>
              <a:rPr lang="sk-SK" sz="2400" dirty="0"/>
              <a:t> (</a:t>
            </a:r>
            <a:r>
              <a:rPr lang="it-IT" sz="2400" dirty="0"/>
              <a:t>Ferraru, Bolognu, Cremonu</a:t>
            </a:r>
            <a:r>
              <a:rPr lang="sk-SK" sz="2400" dirty="0"/>
              <a:t>, </a:t>
            </a:r>
            <a:r>
              <a:rPr lang="it-IT" sz="2400" dirty="0"/>
              <a:t>Ravennu </a:t>
            </a:r>
            <a:r>
              <a:rPr lang="sk-SK" sz="2400" dirty="0"/>
              <a:t>a ďalšie)</a:t>
            </a:r>
            <a:endParaRPr lang="en-GB" sz="2400" dirty="0"/>
          </a:p>
        </p:txBody>
      </p:sp>
      <p:sp>
        <p:nvSpPr>
          <p:cNvPr id="3" name="Nadpis 2">
            <a:extLst>
              <a:ext uri="{FF2B5EF4-FFF2-40B4-BE49-F238E27FC236}">
                <a16:creationId xmlns:a16="http://schemas.microsoft.com/office/drawing/2014/main" id="{99CE552A-EB7C-4C1B-B044-9EF6614D9718}"/>
              </a:ext>
            </a:extLst>
          </p:cNvPr>
          <p:cNvSpPr>
            <a:spLocks noGrp="1"/>
          </p:cNvSpPr>
          <p:nvPr>
            <p:ph type="title"/>
          </p:nvPr>
        </p:nvSpPr>
        <p:spPr/>
        <p:txBody>
          <a:bodyPr/>
          <a:lstStyle/>
          <a:p>
            <a:r>
              <a:rPr lang="sk-SK" dirty="0"/>
              <a:t>Taliansko začiatku 20. rokov</a:t>
            </a:r>
            <a:endParaRPr lang="en-GB" dirty="0"/>
          </a:p>
        </p:txBody>
      </p:sp>
    </p:spTree>
    <p:extLst>
      <p:ext uri="{BB962C8B-B14F-4D97-AF65-F5344CB8AC3E}">
        <p14:creationId xmlns:p14="http://schemas.microsoft.com/office/powerpoint/2010/main" val="349226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C6C9D0C-55EB-4526-B037-0B5D3323B984}"/>
              </a:ext>
            </a:extLst>
          </p:cNvPr>
          <p:cNvSpPr>
            <a:spLocks noGrp="1"/>
          </p:cNvSpPr>
          <p:nvPr>
            <p:ph idx="1"/>
          </p:nvPr>
        </p:nvSpPr>
        <p:spPr>
          <a:xfrm>
            <a:off x="107504" y="1628800"/>
            <a:ext cx="8856983" cy="5040560"/>
          </a:xfrm>
        </p:spPr>
        <p:txBody>
          <a:bodyPr>
            <a:normAutofit/>
          </a:bodyPr>
          <a:lstStyle/>
          <a:p>
            <a:r>
              <a:rPr lang="en-GB" sz="2400" dirty="0" err="1"/>
              <a:t>Približne</a:t>
            </a:r>
            <a:r>
              <a:rPr lang="en-GB" sz="2400" dirty="0"/>
              <a:t> od </a:t>
            </a:r>
            <a:r>
              <a:rPr lang="en-GB" sz="2400" dirty="0" err="1"/>
              <a:t>februára</a:t>
            </a:r>
            <a:r>
              <a:rPr lang="en-GB" sz="2400" dirty="0"/>
              <a:t> </a:t>
            </a:r>
            <a:r>
              <a:rPr lang="sk-SK" sz="2400" dirty="0"/>
              <a:t>(</a:t>
            </a:r>
            <a:r>
              <a:rPr lang="sk-SK" sz="2400" dirty="0" err="1"/>
              <a:t>února</a:t>
            </a:r>
            <a:r>
              <a:rPr lang="sk-SK" sz="2400" dirty="0"/>
              <a:t>) </a:t>
            </a:r>
            <a:r>
              <a:rPr lang="en-GB" sz="2400" dirty="0"/>
              <a:t>1922 </a:t>
            </a:r>
            <a:r>
              <a:rPr lang="sk-SK" sz="2400" dirty="0"/>
              <a:t>už prakticky nemala vláda </a:t>
            </a:r>
            <a:r>
              <a:rPr lang="en-GB" sz="2400" dirty="0"/>
              <a:t>v </a:t>
            </a:r>
            <a:r>
              <a:rPr lang="en-GB" sz="2400" dirty="0" err="1"/>
              <a:t>rukách</a:t>
            </a:r>
            <a:r>
              <a:rPr lang="en-GB" sz="2400" dirty="0"/>
              <a:t> </a:t>
            </a:r>
            <a:r>
              <a:rPr lang="en-GB" sz="2400" dirty="0" err="1"/>
              <a:t>výkonnú</a:t>
            </a:r>
            <a:r>
              <a:rPr lang="en-GB" sz="2400" dirty="0"/>
              <a:t> </a:t>
            </a:r>
            <a:r>
              <a:rPr lang="en-GB" sz="2400" dirty="0" err="1"/>
              <a:t>moc</a:t>
            </a:r>
            <a:r>
              <a:rPr lang="en-GB" sz="2400" dirty="0"/>
              <a:t>. </a:t>
            </a:r>
            <a:endParaRPr lang="sk-SK" sz="2400" dirty="0"/>
          </a:p>
          <a:p>
            <a:endParaRPr lang="sk-SK" sz="2400" dirty="0"/>
          </a:p>
          <a:p>
            <a:r>
              <a:rPr lang="en-GB" sz="2400" dirty="0" err="1"/>
              <a:t>Štátny</a:t>
            </a:r>
            <a:r>
              <a:rPr lang="en-GB" sz="2400" dirty="0"/>
              <a:t> </a:t>
            </a:r>
            <a:r>
              <a:rPr lang="en-GB" sz="2400" dirty="0" err="1"/>
              <a:t>aparát</a:t>
            </a:r>
            <a:r>
              <a:rPr lang="en-GB" sz="2400" dirty="0"/>
              <a:t> </a:t>
            </a:r>
            <a:r>
              <a:rPr lang="en-GB" sz="2400" dirty="0" err="1"/>
              <a:t>sa</a:t>
            </a:r>
            <a:r>
              <a:rPr lang="en-GB" sz="2400" dirty="0"/>
              <a:t> </a:t>
            </a:r>
            <a:r>
              <a:rPr lang="en-GB" sz="2400" dirty="0" err="1"/>
              <a:t>rozpadal</a:t>
            </a:r>
            <a:r>
              <a:rPr lang="en-GB" sz="2400" dirty="0"/>
              <a:t>, </a:t>
            </a:r>
            <a:r>
              <a:rPr lang="en-GB" sz="2400" dirty="0" err="1"/>
              <a:t>len</a:t>
            </a:r>
            <a:r>
              <a:rPr lang="en-GB" sz="2400" dirty="0"/>
              <a:t> </a:t>
            </a:r>
            <a:r>
              <a:rPr lang="en-GB" sz="2400" dirty="0" err="1"/>
              <a:t>málo</a:t>
            </a:r>
            <a:r>
              <a:rPr lang="en-GB" sz="2400" dirty="0"/>
              <a:t> </a:t>
            </a:r>
            <a:r>
              <a:rPr lang="en-GB" sz="2400" dirty="0" err="1"/>
              <a:t>policajných</a:t>
            </a:r>
            <a:r>
              <a:rPr lang="en-GB" sz="2400" dirty="0"/>
              <a:t> a </a:t>
            </a:r>
            <a:r>
              <a:rPr lang="en-GB" sz="2400" dirty="0" err="1"/>
              <a:t>vojenských</a:t>
            </a:r>
            <a:r>
              <a:rPr lang="en-GB" sz="2400" dirty="0"/>
              <a:t> </a:t>
            </a:r>
            <a:r>
              <a:rPr lang="en-GB" sz="2400" dirty="0" err="1"/>
              <a:t>jednotiek</a:t>
            </a:r>
            <a:r>
              <a:rPr lang="en-GB" sz="2400" dirty="0"/>
              <a:t> bolo </a:t>
            </a:r>
            <a:r>
              <a:rPr lang="en-GB" sz="2400" dirty="0" err="1"/>
              <a:t>lojálnych</a:t>
            </a:r>
            <a:r>
              <a:rPr lang="en-GB" sz="2400" dirty="0"/>
              <a:t> </a:t>
            </a:r>
            <a:r>
              <a:rPr lang="en-GB" sz="2400" dirty="0" err="1"/>
              <a:t>neustále</a:t>
            </a:r>
            <a:r>
              <a:rPr lang="en-GB" sz="2400" dirty="0"/>
              <a:t> </a:t>
            </a:r>
            <a:r>
              <a:rPr lang="en-GB" sz="2400" dirty="0" err="1"/>
              <a:t>sa</a:t>
            </a:r>
            <a:r>
              <a:rPr lang="en-GB" sz="2400" dirty="0"/>
              <a:t> </a:t>
            </a:r>
            <a:r>
              <a:rPr lang="en-GB" sz="2400" dirty="0" err="1"/>
              <a:t>meniacej</a:t>
            </a:r>
            <a:r>
              <a:rPr lang="en-GB" sz="2400" dirty="0"/>
              <a:t> </a:t>
            </a:r>
            <a:r>
              <a:rPr lang="en-GB" sz="2400" dirty="0" err="1"/>
              <a:t>vláde</a:t>
            </a:r>
            <a:r>
              <a:rPr lang="en-GB" sz="2400" dirty="0"/>
              <a:t> </a:t>
            </a:r>
            <a:r>
              <a:rPr lang="en-GB" sz="2400" dirty="0" err="1"/>
              <a:t>neschopnej</a:t>
            </a:r>
            <a:r>
              <a:rPr lang="en-GB" sz="2400" dirty="0"/>
              <a:t> </a:t>
            </a:r>
            <a:r>
              <a:rPr lang="en-GB" sz="2400" dirty="0" err="1"/>
              <a:t>riešiť</a:t>
            </a:r>
            <a:r>
              <a:rPr lang="en-GB" sz="2400" dirty="0"/>
              <a:t> </a:t>
            </a:r>
            <a:r>
              <a:rPr lang="en-GB" sz="2400" dirty="0" err="1"/>
              <a:t>základné</a:t>
            </a:r>
            <a:r>
              <a:rPr lang="en-GB" sz="2400" dirty="0"/>
              <a:t> </a:t>
            </a:r>
            <a:r>
              <a:rPr lang="en-GB" sz="2400" dirty="0" err="1"/>
              <a:t>problémy</a:t>
            </a:r>
            <a:r>
              <a:rPr lang="en-GB" sz="2400" dirty="0"/>
              <a:t> </a:t>
            </a:r>
            <a:r>
              <a:rPr lang="en-GB" sz="2400" dirty="0" err="1"/>
              <a:t>obyvateľstva</a:t>
            </a:r>
            <a:endParaRPr lang="sk-SK" sz="2400" dirty="0"/>
          </a:p>
          <a:p>
            <a:endParaRPr lang="sk-SK" sz="2400" dirty="0"/>
          </a:p>
          <a:p>
            <a:r>
              <a:rPr lang="sk-SK" sz="2400" dirty="0"/>
              <a:t>Marxistická PSI chcela revolúciu po vzore boľševikov, kresťanskí demokrati konzervatívne ideály + „liberálna“ koalícia s fašistami = nemožné vytvoriť vládu</a:t>
            </a:r>
            <a:endParaRPr lang="en-GB" sz="2400" dirty="0"/>
          </a:p>
        </p:txBody>
      </p:sp>
      <p:sp>
        <p:nvSpPr>
          <p:cNvPr id="3" name="Nadpis 2">
            <a:extLst>
              <a:ext uri="{FF2B5EF4-FFF2-40B4-BE49-F238E27FC236}">
                <a16:creationId xmlns:a16="http://schemas.microsoft.com/office/drawing/2014/main" id="{C2E6B8B8-417F-4494-8E74-1A3203CBD71D}"/>
              </a:ext>
            </a:extLst>
          </p:cNvPr>
          <p:cNvSpPr>
            <a:spLocks noGrp="1"/>
          </p:cNvSpPr>
          <p:nvPr>
            <p:ph type="title"/>
          </p:nvPr>
        </p:nvSpPr>
        <p:spPr/>
        <p:txBody>
          <a:bodyPr/>
          <a:lstStyle/>
          <a:p>
            <a:r>
              <a:rPr lang="sk-SK" dirty="0"/>
              <a:t>Vláda v </a:t>
            </a:r>
            <a:r>
              <a:rPr lang="it-IT" dirty="0"/>
              <a:t>stave totálneho rozkladu</a:t>
            </a:r>
            <a:endParaRPr lang="en-GB" dirty="0"/>
          </a:p>
        </p:txBody>
      </p:sp>
    </p:spTree>
    <p:extLst>
      <p:ext uri="{BB962C8B-B14F-4D97-AF65-F5344CB8AC3E}">
        <p14:creationId xmlns:p14="http://schemas.microsoft.com/office/powerpoint/2010/main" val="344078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733C60D-765F-4588-8896-4C74511EB401}"/>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D03336E1-C667-4801-8C71-8A9C725AFDD9}"/>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9033236A-7A50-4917-A3C7-0131A846EE15}"/>
              </a:ext>
            </a:extLst>
          </p:cNvPr>
          <p:cNvPicPr>
            <a:picLocks noChangeAspect="1"/>
          </p:cNvPicPr>
          <p:nvPr/>
        </p:nvPicPr>
        <p:blipFill>
          <a:blip r:embed="rId2"/>
          <a:stretch>
            <a:fillRect/>
          </a:stretch>
        </p:blipFill>
        <p:spPr>
          <a:xfrm>
            <a:off x="97746" y="188640"/>
            <a:ext cx="8948507" cy="6480720"/>
          </a:xfrm>
          <a:prstGeom prst="rect">
            <a:avLst/>
          </a:prstGeom>
        </p:spPr>
      </p:pic>
    </p:spTree>
    <p:extLst>
      <p:ext uri="{BB962C8B-B14F-4D97-AF65-F5344CB8AC3E}">
        <p14:creationId xmlns:p14="http://schemas.microsoft.com/office/powerpoint/2010/main" val="2476909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3670C54-65B1-4354-B13E-6E59A4A15C41}"/>
              </a:ext>
            </a:extLst>
          </p:cNvPr>
          <p:cNvSpPr>
            <a:spLocks noGrp="1"/>
          </p:cNvSpPr>
          <p:nvPr>
            <p:ph idx="1"/>
          </p:nvPr>
        </p:nvSpPr>
        <p:spPr>
          <a:xfrm>
            <a:off x="179512" y="1628800"/>
            <a:ext cx="8856983" cy="5040560"/>
          </a:xfrm>
        </p:spPr>
        <p:txBody>
          <a:bodyPr>
            <a:normAutofit lnSpcReduction="10000"/>
          </a:bodyPr>
          <a:lstStyle/>
          <a:p>
            <a:r>
              <a:rPr lang="sk-SK" sz="2400" dirty="0"/>
              <a:t>Mussolini sa rozhodol situáciu využiť</a:t>
            </a:r>
          </a:p>
          <a:p>
            <a:endParaRPr lang="sk-SK" sz="2400" dirty="0"/>
          </a:p>
          <a:p>
            <a:r>
              <a:rPr lang="en-GB" sz="2400" dirty="0"/>
              <a:t>24. </a:t>
            </a:r>
            <a:r>
              <a:rPr lang="en-GB" sz="2400" dirty="0" err="1"/>
              <a:t>októbra</a:t>
            </a:r>
            <a:r>
              <a:rPr lang="sk-SK" sz="2400" dirty="0"/>
              <a:t> (</a:t>
            </a:r>
            <a:r>
              <a:rPr lang="sk-SK" sz="2400" dirty="0" err="1"/>
              <a:t>říjen</a:t>
            </a:r>
            <a:r>
              <a:rPr lang="sk-SK" sz="2400" dirty="0"/>
              <a:t>) 1922</a:t>
            </a:r>
            <a:r>
              <a:rPr lang="en-GB" sz="2400" dirty="0"/>
              <a:t> </a:t>
            </a:r>
            <a:r>
              <a:rPr lang="en-GB" sz="2400" dirty="0" err="1"/>
              <a:t>fašistický</a:t>
            </a:r>
            <a:r>
              <a:rPr lang="en-GB" sz="2400" dirty="0"/>
              <a:t> </a:t>
            </a:r>
            <a:r>
              <a:rPr lang="en-GB" sz="2400" dirty="0" err="1"/>
              <a:t>kongres</a:t>
            </a:r>
            <a:r>
              <a:rPr lang="en-GB" sz="2400" dirty="0"/>
              <a:t> </a:t>
            </a:r>
            <a:r>
              <a:rPr lang="sk-SK" sz="2400" dirty="0"/>
              <a:t>v N</a:t>
            </a:r>
            <a:r>
              <a:rPr lang="en-GB" sz="2400" dirty="0" err="1"/>
              <a:t>eapol</a:t>
            </a:r>
            <a:r>
              <a:rPr lang="sk-SK" sz="2400" dirty="0"/>
              <a:t>e</a:t>
            </a:r>
            <a:r>
              <a:rPr lang="en-GB" sz="2400" dirty="0"/>
              <a:t> </a:t>
            </a:r>
            <a:endParaRPr lang="sk-SK" sz="2400" dirty="0"/>
          </a:p>
          <a:p>
            <a:endParaRPr lang="sk-SK" sz="2400" dirty="0"/>
          </a:p>
          <a:p>
            <a:r>
              <a:rPr lang="sk-SK" sz="2400" dirty="0"/>
              <a:t>Mussolini p</a:t>
            </a:r>
            <a:r>
              <a:rPr lang="en-GB" sz="2400" dirty="0"/>
              <a:t>red </a:t>
            </a:r>
            <a:r>
              <a:rPr lang="en-GB" sz="2400" dirty="0" err="1"/>
              <a:t>davom</a:t>
            </a:r>
            <a:r>
              <a:rPr lang="en-GB" sz="2400" dirty="0"/>
              <a:t> </a:t>
            </a:r>
            <a:r>
              <a:rPr lang="en-GB" sz="2400" dirty="0" err="1"/>
              <a:t>asi</a:t>
            </a:r>
            <a:r>
              <a:rPr lang="en-GB" sz="2400" dirty="0"/>
              <a:t> 60-tisíc </a:t>
            </a:r>
            <a:r>
              <a:rPr lang="en-GB" sz="2400" dirty="0" err="1"/>
              <a:t>ľudí</a:t>
            </a:r>
            <a:r>
              <a:rPr lang="en-GB" sz="2400" dirty="0"/>
              <a:t> </a:t>
            </a:r>
            <a:r>
              <a:rPr lang="en-GB" sz="2400" dirty="0" err="1"/>
              <a:t>vyhlásil</a:t>
            </a:r>
            <a:r>
              <a:rPr lang="en-GB" sz="2400" dirty="0"/>
              <a:t>, </a:t>
            </a:r>
            <a:r>
              <a:rPr lang="en-GB" sz="2400" dirty="0" err="1"/>
              <a:t>že</a:t>
            </a:r>
            <a:r>
              <a:rPr lang="en-GB" sz="2400" dirty="0"/>
              <a:t> „</a:t>
            </a:r>
            <a:r>
              <a:rPr lang="en-GB" sz="2400" dirty="0" err="1"/>
              <a:t>náš</a:t>
            </a:r>
            <a:r>
              <a:rPr lang="en-GB" sz="2400" dirty="0"/>
              <a:t> program je </a:t>
            </a:r>
            <a:r>
              <a:rPr lang="en-GB" sz="2400" dirty="0" err="1"/>
              <a:t>jednoduchý</a:t>
            </a:r>
            <a:r>
              <a:rPr lang="en-GB" sz="2400" dirty="0"/>
              <a:t>, </a:t>
            </a:r>
            <a:r>
              <a:rPr lang="en-GB" sz="2400" dirty="0" err="1"/>
              <a:t>chceme</a:t>
            </a:r>
            <a:r>
              <a:rPr lang="en-GB" sz="2400" dirty="0"/>
              <a:t> v </a:t>
            </a:r>
            <a:r>
              <a:rPr lang="en-GB" sz="2400" dirty="0" err="1"/>
              <a:t>Taliansku</a:t>
            </a:r>
            <a:r>
              <a:rPr lang="en-GB" sz="2400" dirty="0"/>
              <a:t> </a:t>
            </a:r>
            <a:r>
              <a:rPr lang="en-GB" sz="2400" dirty="0" err="1"/>
              <a:t>vládnuť</a:t>
            </a:r>
            <a:r>
              <a:rPr lang="en-GB" sz="2400" dirty="0"/>
              <a:t>!</a:t>
            </a:r>
            <a:endParaRPr lang="sk-SK" sz="2400" dirty="0"/>
          </a:p>
          <a:p>
            <a:endParaRPr lang="sk-SK" sz="2400" dirty="0"/>
          </a:p>
          <a:p>
            <a:r>
              <a:rPr lang="sk-SK" sz="2400" dirty="0"/>
              <a:t>Rozkaz </a:t>
            </a:r>
            <a:r>
              <a:rPr lang="sk-SK" sz="2400" dirty="0" err="1"/>
              <a:t>čiernokošeliarom</a:t>
            </a:r>
            <a:r>
              <a:rPr lang="sk-SK" sz="2400" dirty="0"/>
              <a:t>, aby sa zmocnili verejných budov, rekvirovali vlaky a zhromaždili sa na strategických miestach v Ríme</a:t>
            </a:r>
          </a:p>
          <a:p>
            <a:endParaRPr lang="sk-SK" sz="2400" dirty="0"/>
          </a:p>
          <a:p>
            <a:r>
              <a:rPr lang="sk-SK" sz="2400" dirty="0"/>
              <a:t>„Pochod na Rím“ začal</a:t>
            </a:r>
            <a:endParaRPr lang="en-GB" sz="2400" dirty="0"/>
          </a:p>
        </p:txBody>
      </p:sp>
      <p:sp>
        <p:nvSpPr>
          <p:cNvPr id="3" name="Nadpis 2">
            <a:extLst>
              <a:ext uri="{FF2B5EF4-FFF2-40B4-BE49-F238E27FC236}">
                <a16:creationId xmlns:a16="http://schemas.microsoft.com/office/drawing/2014/main" id="{5AD9653D-D4EA-4B09-8803-7017AD75E257}"/>
              </a:ext>
            </a:extLst>
          </p:cNvPr>
          <p:cNvSpPr>
            <a:spLocks noGrp="1"/>
          </p:cNvSpPr>
          <p:nvPr>
            <p:ph type="title"/>
          </p:nvPr>
        </p:nvSpPr>
        <p:spPr/>
        <p:txBody>
          <a:bodyPr/>
          <a:lstStyle/>
          <a:p>
            <a:r>
              <a:rPr lang="sk-SK" dirty="0"/>
              <a:t>Pochod na Rím</a:t>
            </a:r>
            <a:endParaRPr lang="en-GB" dirty="0"/>
          </a:p>
        </p:txBody>
      </p:sp>
    </p:spTree>
    <p:extLst>
      <p:ext uri="{BB962C8B-B14F-4D97-AF65-F5344CB8AC3E}">
        <p14:creationId xmlns:p14="http://schemas.microsoft.com/office/powerpoint/2010/main" val="338439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3D08376-AB0A-48AD-B38A-501A75935C64}"/>
              </a:ext>
            </a:extLst>
          </p:cNvPr>
          <p:cNvSpPr>
            <a:spLocks noGrp="1"/>
          </p:cNvSpPr>
          <p:nvPr>
            <p:ph idx="1"/>
          </p:nvPr>
        </p:nvSpPr>
        <p:spPr>
          <a:xfrm>
            <a:off x="0" y="1628800"/>
            <a:ext cx="4572000" cy="5112568"/>
          </a:xfrm>
        </p:spPr>
        <p:txBody>
          <a:bodyPr>
            <a:normAutofit/>
          </a:bodyPr>
          <a:lstStyle/>
          <a:p>
            <a:r>
              <a:rPr lang="sk-SK" sz="2400" dirty="0"/>
              <a:t>Cez 100 ľudí sa stretlo na </a:t>
            </a:r>
            <a:r>
              <a:rPr lang="sk-SK" sz="2400" dirty="0" err="1"/>
              <a:t>Piazza</a:t>
            </a:r>
            <a:r>
              <a:rPr lang="sk-SK" sz="2400" dirty="0"/>
              <a:t> San </a:t>
            </a:r>
            <a:r>
              <a:rPr lang="sk-SK" sz="2400" dirty="0" err="1"/>
              <a:t>Sepolcro</a:t>
            </a:r>
            <a:endParaRPr lang="sk-SK" sz="2400" dirty="0"/>
          </a:p>
          <a:p>
            <a:endParaRPr lang="sk-SK" sz="2400" dirty="0"/>
          </a:p>
          <a:p>
            <a:r>
              <a:rPr lang="sk-SK" sz="2400" dirty="0" err="1"/>
              <a:t>Stretko</a:t>
            </a:r>
            <a:r>
              <a:rPr lang="sk-SK" sz="2400" dirty="0"/>
              <a:t> zvolal 36-ročný novinár a zapálený nacionalista </a:t>
            </a:r>
            <a:r>
              <a:rPr lang="sk-SK" sz="2400" dirty="0" err="1"/>
              <a:t>Benito</a:t>
            </a:r>
            <a:r>
              <a:rPr lang="sk-SK" sz="2400" dirty="0"/>
              <a:t> Mussolini (bývalý člen PSI – socialistickej strany)</a:t>
            </a:r>
          </a:p>
          <a:p>
            <a:endParaRPr lang="sk-SK" sz="2400" dirty="0"/>
          </a:p>
          <a:p>
            <a:r>
              <a:rPr lang="sk-SK" sz="2400" dirty="0"/>
              <a:t>Vznik </a:t>
            </a:r>
            <a:r>
              <a:rPr lang="it-IT" sz="2400" i="1" dirty="0"/>
              <a:t>Fasci Italiani di Combattimento </a:t>
            </a:r>
            <a:r>
              <a:rPr lang="it-IT" sz="2400" dirty="0"/>
              <a:t>(Talianske bojové zväzky) </a:t>
            </a:r>
            <a:endParaRPr lang="sk-SK" sz="2400" dirty="0"/>
          </a:p>
          <a:p>
            <a:endParaRPr lang="sk-SK" sz="2400" dirty="0"/>
          </a:p>
          <a:p>
            <a:endParaRPr lang="en-GB" sz="2400" dirty="0"/>
          </a:p>
        </p:txBody>
      </p:sp>
      <p:sp>
        <p:nvSpPr>
          <p:cNvPr id="3" name="Nadpis 2">
            <a:extLst>
              <a:ext uri="{FF2B5EF4-FFF2-40B4-BE49-F238E27FC236}">
                <a16:creationId xmlns:a16="http://schemas.microsoft.com/office/drawing/2014/main" id="{DDBC636E-C651-4851-8608-05F23297E98D}"/>
              </a:ext>
            </a:extLst>
          </p:cNvPr>
          <p:cNvSpPr>
            <a:spLocks noGrp="1"/>
          </p:cNvSpPr>
          <p:nvPr>
            <p:ph type="title"/>
          </p:nvPr>
        </p:nvSpPr>
        <p:spPr/>
        <p:txBody>
          <a:bodyPr/>
          <a:lstStyle/>
          <a:p>
            <a:r>
              <a:rPr lang="sk-SK" dirty="0" err="1"/>
              <a:t>Piazza</a:t>
            </a:r>
            <a:r>
              <a:rPr lang="sk-SK" dirty="0"/>
              <a:t> San </a:t>
            </a:r>
            <a:r>
              <a:rPr lang="sk-SK" dirty="0" err="1"/>
              <a:t>Sepolcro</a:t>
            </a:r>
            <a:r>
              <a:rPr lang="sk-SK" dirty="0"/>
              <a:t>, 23.3.1919</a:t>
            </a:r>
            <a:endParaRPr lang="en-GB" dirty="0"/>
          </a:p>
        </p:txBody>
      </p:sp>
      <p:pic>
        <p:nvPicPr>
          <p:cNvPr id="4" name="Obrázek 3">
            <a:extLst>
              <a:ext uri="{FF2B5EF4-FFF2-40B4-BE49-F238E27FC236}">
                <a16:creationId xmlns:a16="http://schemas.microsoft.com/office/drawing/2014/main" id="{A0D78E02-CD2E-491C-B758-9F4CCE3E3E0A}"/>
              </a:ext>
            </a:extLst>
          </p:cNvPr>
          <p:cNvPicPr>
            <a:picLocks noChangeAspect="1"/>
          </p:cNvPicPr>
          <p:nvPr/>
        </p:nvPicPr>
        <p:blipFill>
          <a:blip r:embed="rId2"/>
          <a:stretch>
            <a:fillRect/>
          </a:stretch>
        </p:blipFill>
        <p:spPr>
          <a:xfrm>
            <a:off x="4355976" y="2216857"/>
            <a:ext cx="4639766" cy="3411835"/>
          </a:xfrm>
          <a:prstGeom prst="rect">
            <a:avLst/>
          </a:prstGeom>
        </p:spPr>
      </p:pic>
    </p:spTree>
    <p:extLst>
      <p:ext uri="{BB962C8B-B14F-4D97-AF65-F5344CB8AC3E}">
        <p14:creationId xmlns:p14="http://schemas.microsoft.com/office/powerpoint/2010/main" val="49961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119431A-CD9A-443E-B114-2B0941F85DE2}"/>
              </a:ext>
            </a:extLst>
          </p:cNvPr>
          <p:cNvSpPr>
            <a:spLocks noGrp="1"/>
          </p:cNvSpPr>
          <p:nvPr>
            <p:ph idx="1"/>
          </p:nvPr>
        </p:nvSpPr>
        <p:spPr>
          <a:xfrm>
            <a:off x="556" y="1556792"/>
            <a:ext cx="9143444" cy="4896544"/>
          </a:xfrm>
        </p:spPr>
        <p:txBody>
          <a:bodyPr>
            <a:normAutofit/>
          </a:bodyPr>
          <a:lstStyle/>
          <a:p>
            <a:r>
              <a:rPr lang="en-GB" sz="2200" dirty="0"/>
              <a:t>„</a:t>
            </a:r>
            <a:r>
              <a:rPr lang="en-GB" sz="2200" dirty="0" err="1"/>
              <a:t>Pochod</a:t>
            </a:r>
            <a:r>
              <a:rPr lang="en-GB" sz="2200" dirty="0"/>
              <a:t> </a:t>
            </a:r>
            <a:r>
              <a:rPr lang="en-GB" sz="2200" dirty="0" err="1"/>
              <a:t>na</a:t>
            </a:r>
            <a:r>
              <a:rPr lang="en-GB" sz="2200" dirty="0"/>
              <a:t> </a:t>
            </a:r>
            <a:r>
              <a:rPr lang="en-GB" sz="2200" dirty="0" err="1"/>
              <a:t>Rím</a:t>
            </a:r>
            <a:r>
              <a:rPr lang="en-GB" sz="2200" dirty="0"/>
              <a:t>“ </a:t>
            </a:r>
            <a:r>
              <a:rPr lang="en-GB" sz="2200" dirty="0" err="1"/>
              <a:t>mali</a:t>
            </a:r>
            <a:r>
              <a:rPr lang="en-GB" sz="2200" dirty="0"/>
              <a:t> </a:t>
            </a:r>
            <a:r>
              <a:rPr lang="en-GB" sz="2200" dirty="0" err="1"/>
              <a:t>viesť</a:t>
            </a:r>
            <a:r>
              <a:rPr lang="en-GB" sz="2200" dirty="0"/>
              <a:t> </a:t>
            </a:r>
            <a:r>
              <a:rPr lang="en-GB" sz="2200" dirty="0" err="1"/>
              <a:t>štyria</a:t>
            </a:r>
            <a:r>
              <a:rPr lang="en-GB" sz="2200" dirty="0"/>
              <a:t> </a:t>
            </a:r>
            <a:r>
              <a:rPr lang="en-GB" sz="2200" dirty="0" err="1"/>
              <a:t>fašistickí</a:t>
            </a:r>
            <a:r>
              <a:rPr lang="en-GB" sz="2200" dirty="0"/>
              <a:t> </a:t>
            </a:r>
            <a:r>
              <a:rPr lang="en-GB" sz="2200" dirty="0" err="1"/>
              <a:t>lídri</a:t>
            </a:r>
            <a:r>
              <a:rPr lang="en-GB" sz="2200" dirty="0"/>
              <a:t> (</a:t>
            </a:r>
            <a:r>
              <a:rPr lang="en-GB" sz="2200" i="1" dirty="0" err="1"/>
              <a:t>Quadrumviri</a:t>
            </a:r>
            <a:r>
              <a:rPr lang="en-GB" sz="2200" dirty="0"/>
              <a:t>)</a:t>
            </a:r>
            <a:endParaRPr lang="sk-SK" sz="2200" dirty="0"/>
          </a:p>
          <a:p>
            <a:r>
              <a:rPr lang="en-GB" sz="2200" dirty="0"/>
              <a:t>Mussolini </a:t>
            </a:r>
            <a:r>
              <a:rPr lang="en-GB" sz="2200" dirty="0" err="1"/>
              <a:t>sa</a:t>
            </a:r>
            <a:r>
              <a:rPr lang="en-GB" sz="2200" dirty="0"/>
              <a:t> </a:t>
            </a:r>
            <a:r>
              <a:rPr lang="en-GB" sz="2200" dirty="0" err="1"/>
              <a:t>medzitým</a:t>
            </a:r>
            <a:r>
              <a:rPr lang="en-GB" sz="2200" dirty="0"/>
              <a:t> </a:t>
            </a:r>
            <a:r>
              <a:rPr lang="en-GB" sz="2200" dirty="0" err="1"/>
              <a:t>skrýval</a:t>
            </a:r>
            <a:r>
              <a:rPr lang="en-GB" sz="2200" dirty="0"/>
              <a:t> v </a:t>
            </a:r>
            <a:r>
              <a:rPr lang="en-GB" sz="2200" dirty="0" err="1"/>
              <a:t>Miláne</a:t>
            </a:r>
            <a:r>
              <a:rPr lang="en-GB" sz="2200" dirty="0"/>
              <a:t>. V </a:t>
            </a:r>
            <a:r>
              <a:rPr lang="en-GB" sz="2200" dirty="0" err="1"/>
              <a:t>prípade</a:t>
            </a:r>
            <a:r>
              <a:rPr lang="en-GB" sz="2200" dirty="0"/>
              <a:t> </a:t>
            </a:r>
            <a:r>
              <a:rPr lang="en-GB" sz="2200" dirty="0" err="1"/>
              <a:t>neúspechu</a:t>
            </a:r>
            <a:r>
              <a:rPr lang="en-GB" sz="2200" dirty="0"/>
              <a:t> </a:t>
            </a:r>
            <a:r>
              <a:rPr lang="sk-SK" sz="2200" dirty="0"/>
              <a:t>na </a:t>
            </a:r>
            <a:r>
              <a:rPr lang="en-GB" sz="2200" dirty="0" err="1"/>
              <a:t>vlak</a:t>
            </a:r>
            <a:r>
              <a:rPr lang="sk-SK" sz="2200" dirty="0"/>
              <a:t> a útek</a:t>
            </a:r>
            <a:r>
              <a:rPr lang="en-GB" sz="2200" dirty="0"/>
              <a:t> </a:t>
            </a:r>
            <a:r>
              <a:rPr lang="sk-SK" sz="2200" dirty="0"/>
              <a:t>d</a:t>
            </a:r>
            <a:r>
              <a:rPr lang="en-GB" sz="2200" dirty="0"/>
              <a:t>o </a:t>
            </a:r>
            <a:r>
              <a:rPr lang="en-GB" sz="2200" dirty="0" err="1"/>
              <a:t>Švajčiarsk</a:t>
            </a:r>
            <a:r>
              <a:rPr lang="sk-SK" sz="2200" dirty="0"/>
              <a:t>a</a:t>
            </a:r>
            <a:endParaRPr lang="en-GB" sz="2200" dirty="0"/>
          </a:p>
        </p:txBody>
      </p:sp>
      <p:sp>
        <p:nvSpPr>
          <p:cNvPr id="3" name="Nadpis 2">
            <a:extLst>
              <a:ext uri="{FF2B5EF4-FFF2-40B4-BE49-F238E27FC236}">
                <a16:creationId xmlns:a16="http://schemas.microsoft.com/office/drawing/2014/main" id="{F7448B3E-29BB-49FC-BF0F-0971DA266056}"/>
              </a:ext>
            </a:extLst>
          </p:cNvPr>
          <p:cNvSpPr>
            <a:spLocks noGrp="1"/>
          </p:cNvSpPr>
          <p:nvPr>
            <p:ph type="title"/>
          </p:nvPr>
        </p:nvSpPr>
        <p:spPr/>
        <p:txBody>
          <a:bodyPr/>
          <a:lstStyle/>
          <a:p>
            <a:r>
              <a:rPr lang="sk-SK" dirty="0"/>
              <a:t>Pochod na </a:t>
            </a:r>
            <a:r>
              <a:rPr lang="sk-SK" dirty="0" err="1"/>
              <a:t>rím</a:t>
            </a:r>
            <a:endParaRPr lang="en-GB" dirty="0"/>
          </a:p>
        </p:txBody>
      </p:sp>
      <p:pic>
        <p:nvPicPr>
          <p:cNvPr id="4" name="Obrázek 3">
            <a:extLst>
              <a:ext uri="{FF2B5EF4-FFF2-40B4-BE49-F238E27FC236}">
                <a16:creationId xmlns:a16="http://schemas.microsoft.com/office/drawing/2014/main" id="{84A6670F-2FDC-4926-BBC9-445F667344E5}"/>
              </a:ext>
            </a:extLst>
          </p:cNvPr>
          <p:cNvPicPr>
            <a:picLocks noChangeAspect="1"/>
          </p:cNvPicPr>
          <p:nvPr/>
        </p:nvPicPr>
        <p:blipFill>
          <a:blip r:embed="rId2"/>
          <a:stretch>
            <a:fillRect/>
          </a:stretch>
        </p:blipFill>
        <p:spPr>
          <a:xfrm>
            <a:off x="1115616" y="2708920"/>
            <a:ext cx="6684745" cy="4016870"/>
          </a:xfrm>
          <a:prstGeom prst="rect">
            <a:avLst/>
          </a:prstGeom>
        </p:spPr>
      </p:pic>
    </p:spTree>
    <p:extLst>
      <p:ext uri="{BB962C8B-B14F-4D97-AF65-F5344CB8AC3E}">
        <p14:creationId xmlns:p14="http://schemas.microsoft.com/office/powerpoint/2010/main" val="98155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4C18FB0-7E07-4787-AE66-61AC34FFDEE9}"/>
              </a:ext>
            </a:extLst>
          </p:cNvPr>
          <p:cNvSpPr>
            <a:spLocks noGrp="1"/>
          </p:cNvSpPr>
          <p:nvPr>
            <p:ph idx="1"/>
          </p:nvPr>
        </p:nvSpPr>
        <p:spPr>
          <a:xfrm>
            <a:off x="107504" y="1628800"/>
            <a:ext cx="8856983" cy="5040560"/>
          </a:xfrm>
        </p:spPr>
        <p:txBody>
          <a:bodyPr>
            <a:normAutofit/>
          </a:bodyPr>
          <a:lstStyle/>
          <a:p>
            <a:r>
              <a:rPr lang="sk-SK" sz="2400" dirty="0"/>
              <a:t>Premiér </a:t>
            </a:r>
            <a:r>
              <a:rPr lang="en-GB" sz="2400" dirty="0" err="1"/>
              <a:t>Facta</a:t>
            </a:r>
            <a:r>
              <a:rPr lang="en-GB" sz="2400" dirty="0"/>
              <a:t> </a:t>
            </a:r>
            <a:r>
              <a:rPr lang="en-GB" sz="2400" dirty="0" err="1"/>
              <a:t>zareagoval</a:t>
            </a:r>
            <a:r>
              <a:rPr lang="en-GB" sz="2400" dirty="0"/>
              <a:t> </a:t>
            </a:r>
            <a:r>
              <a:rPr lang="en-GB" sz="2400" dirty="0" err="1"/>
              <a:t>rýchlo</a:t>
            </a:r>
            <a:r>
              <a:rPr lang="en-GB" sz="2400" dirty="0"/>
              <a:t> a </a:t>
            </a:r>
            <a:r>
              <a:rPr lang="en-GB" sz="2400" dirty="0" err="1"/>
              <a:t>razantne</a:t>
            </a:r>
            <a:r>
              <a:rPr lang="en-GB" sz="2400" dirty="0"/>
              <a:t>. </a:t>
            </a:r>
            <a:endParaRPr lang="sk-SK" sz="2400" dirty="0"/>
          </a:p>
          <a:p>
            <a:endParaRPr lang="sk-SK" sz="2400" dirty="0"/>
          </a:p>
          <a:p>
            <a:r>
              <a:rPr lang="en-GB" sz="2400" dirty="0"/>
              <a:t>Do </a:t>
            </a:r>
            <a:r>
              <a:rPr lang="en-GB" sz="2400" dirty="0" err="1"/>
              <a:t>hlavného</a:t>
            </a:r>
            <a:r>
              <a:rPr lang="en-GB" sz="2400" dirty="0"/>
              <a:t> </a:t>
            </a:r>
            <a:r>
              <a:rPr lang="en-GB" sz="2400" dirty="0" err="1"/>
              <a:t>mesta</a:t>
            </a:r>
            <a:r>
              <a:rPr lang="en-GB" sz="2400" dirty="0"/>
              <a:t> </a:t>
            </a:r>
            <a:r>
              <a:rPr lang="en-GB" sz="2400" dirty="0" err="1"/>
              <a:t>povolal</a:t>
            </a:r>
            <a:r>
              <a:rPr lang="en-GB" sz="2400" dirty="0"/>
              <a:t> </a:t>
            </a:r>
            <a:r>
              <a:rPr lang="en-GB" sz="2400" dirty="0" err="1"/>
              <a:t>spoľahlivé</a:t>
            </a:r>
            <a:r>
              <a:rPr lang="en-GB" sz="2400" dirty="0"/>
              <a:t> </a:t>
            </a:r>
            <a:r>
              <a:rPr lang="en-GB" sz="2400" dirty="0" err="1"/>
              <a:t>vojenské</a:t>
            </a:r>
            <a:r>
              <a:rPr lang="en-GB" sz="2400" dirty="0"/>
              <a:t> </a:t>
            </a:r>
            <a:r>
              <a:rPr lang="en-GB" sz="2400" dirty="0" err="1"/>
              <a:t>jednotky</a:t>
            </a:r>
            <a:r>
              <a:rPr lang="en-GB" sz="2400" dirty="0"/>
              <a:t> </a:t>
            </a:r>
            <a:r>
              <a:rPr lang="en-GB" sz="2400" dirty="0" err="1"/>
              <a:t>lojálne</a:t>
            </a:r>
            <a:r>
              <a:rPr lang="en-GB" sz="2400" dirty="0"/>
              <a:t> </a:t>
            </a:r>
            <a:r>
              <a:rPr lang="en-GB" sz="2400" dirty="0" err="1"/>
              <a:t>vláde</a:t>
            </a:r>
            <a:r>
              <a:rPr lang="en-GB" sz="2400" dirty="0"/>
              <a:t> a </a:t>
            </a:r>
            <a:r>
              <a:rPr lang="en-GB" sz="2400" dirty="0" err="1"/>
              <a:t>polícii</a:t>
            </a:r>
            <a:r>
              <a:rPr lang="en-GB" sz="2400" dirty="0"/>
              <a:t> </a:t>
            </a:r>
            <a:r>
              <a:rPr lang="en-GB" sz="2400" dirty="0" err="1"/>
              <a:t>rozkázal</a:t>
            </a:r>
            <a:r>
              <a:rPr lang="en-GB" sz="2400" dirty="0"/>
              <a:t>, aby </a:t>
            </a:r>
            <a:r>
              <a:rPr lang="en-GB" sz="2400" dirty="0" err="1"/>
              <a:t>zadržala</a:t>
            </a:r>
            <a:r>
              <a:rPr lang="en-GB" sz="2400" dirty="0"/>
              <a:t> </a:t>
            </a:r>
            <a:r>
              <a:rPr lang="en-GB" sz="2400" dirty="0" err="1"/>
              <a:t>vlaky</a:t>
            </a:r>
            <a:r>
              <a:rPr lang="en-GB" sz="2400" dirty="0"/>
              <a:t> s </a:t>
            </a:r>
            <a:r>
              <a:rPr lang="en-GB" sz="2400" dirty="0" err="1"/>
              <a:t>fašistami</a:t>
            </a:r>
            <a:r>
              <a:rPr lang="en-GB" sz="2400" dirty="0"/>
              <a:t> v </a:t>
            </a:r>
            <a:r>
              <a:rPr lang="en-GB" sz="2400" dirty="0" err="1"/>
              <a:t>prípade</a:t>
            </a:r>
            <a:r>
              <a:rPr lang="en-GB" sz="2400" dirty="0"/>
              <a:t>, </a:t>
            </a:r>
            <a:r>
              <a:rPr lang="en-GB" sz="2400" dirty="0" err="1"/>
              <a:t>že</a:t>
            </a:r>
            <a:r>
              <a:rPr lang="en-GB" sz="2400" dirty="0"/>
              <a:t> </a:t>
            </a:r>
            <a:r>
              <a:rPr lang="en-GB" sz="2400" dirty="0" err="1"/>
              <a:t>sa</a:t>
            </a:r>
            <a:r>
              <a:rPr lang="en-GB" sz="2400" dirty="0"/>
              <a:t> </a:t>
            </a:r>
            <a:r>
              <a:rPr lang="en-GB" sz="2400" dirty="0" err="1"/>
              <a:t>dostanú</a:t>
            </a:r>
            <a:r>
              <a:rPr lang="en-GB" sz="2400" dirty="0"/>
              <a:t> do </a:t>
            </a:r>
            <a:r>
              <a:rPr lang="en-GB" sz="2400" dirty="0" err="1"/>
              <a:t>mesta</a:t>
            </a:r>
            <a:r>
              <a:rPr lang="en-GB" sz="2400" dirty="0"/>
              <a:t>. </a:t>
            </a:r>
            <a:endParaRPr lang="sk-SK" sz="2400" dirty="0"/>
          </a:p>
          <a:p>
            <a:endParaRPr lang="sk-SK" sz="2400" dirty="0"/>
          </a:p>
          <a:p>
            <a:r>
              <a:rPr lang="en-GB" sz="2400" dirty="0" err="1"/>
              <a:t>Začal</a:t>
            </a:r>
            <a:r>
              <a:rPr lang="en-GB" sz="2400" dirty="0"/>
              <a:t> </a:t>
            </a:r>
            <a:r>
              <a:rPr lang="en-GB" sz="2400" dirty="0" err="1"/>
              <a:t>prípravy</a:t>
            </a:r>
            <a:r>
              <a:rPr lang="en-GB" sz="2400" dirty="0"/>
              <a:t> </a:t>
            </a:r>
            <a:r>
              <a:rPr lang="en-GB" sz="2400" dirty="0" err="1"/>
              <a:t>na</a:t>
            </a:r>
            <a:r>
              <a:rPr lang="en-GB" sz="2400" dirty="0"/>
              <a:t> </a:t>
            </a:r>
            <a:r>
              <a:rPr lang="en-GB" sz="2400" dirty="0" err="1"/>
              <a:t>zavedenie</a:t>
            </a:r>
            <a:r>
              <a:rPr lang="en-GB" sz="2400" dirty="0"/>
              <a:t> </a:t>
            </a:r>
            <a:r>
              <a:rPr lang="en-GB" sz="2400" dirty="0" err="1"/>
              <a:t>stanného</a:t>
            </a:r>
            <a:r>
              <a:rPr lang="en-GB" sz="2400" dirty="0"/>
              <a:t> </a:t>
            </a:r>
            <a:r>
              <a:rPr lang="en-GB" sz="2400" dirty="0" err="1"/>
              <a:t>práva</a:t>
            </a:r>
            <a:endParaRPr lang="sk-SK" sz="2400" dirty="0"/>
          </a:p>
          <a:p>
            <a:endParaRPr lang="sk-SK" sz="2400" dirty="0"/>
          </a:p>
          <a:p>
            <a:r>
              <a:rPr lang="en-GB" sz="2400" dirty="0" err="1"/>
              <a:t>Približne</a:t>
            </a:r>
            <a:r>
              <a:rPr lang="en-GB" sz="2400" dirty="0"/>
              <a:t> 400 </a:t>
            </a:r>
            <a:r>
              <a:rPr lang="en-GB" sz="2400" dirty="0" err="1"/>
              <a:t>policajtov</a:t>
            </a:r>
            <a:r>
              <a:rPr lang="en-GB" sz="2400" dirty="0"/>
              <a:t>, </a:t>
            </a:r>
            <a:r>
              <a:rPr lang="en-GB" sz="2400" dirty="0" err="1"/>
              <a:t>ktorých</a:t>
            </a:r>
            <a:r>
              <a:rPr lang="en-GB" sz="2400" dirty="0"/>
              <a:t> </a:t>
            </a:r>
            <a:r>
              <a:rPr lang="en-GB" sz="2400" dirty="0" err="1"/>
              <a:t>dokázal</a:t>
            </a:r>
            <a:r>
              <a:rPr lang="en-GB" sz="2400" dirty="0"/>
              <a:t> </a:t>
            </a:r>
            <a:r>
              <a:rPr lang="en-GB" sz="2400" dirty="0" err="1"/>
              <a:t>Facta</a:t>
            </a:r>
            <a:r>
              <a:rPr lang="en-GB" sz="2400" dirty="0"/>
              <a:t> </a:t>
            </a:r>
            <a:r>
              <a:rPr lang="en-GB" sz="2400" dirty="0" err="1"/>
              <a:t>zmobilizovať</a:t>
            </a:r>
            <a:r>
              <a:rPr lang="en-GB" sz="2400" dirty="0"/>
              <a:t>, </a:t>
            </a:r>
            <a:r>
              <a:rPr lang="en-GB" sz="2400" dirty="0" err="1"/>
              <a:t>zadržalo</a:t>
            </a:r>
            <a:r>
              <a:rPr lang="en-GB" sz="2400" dirty="0"/>
              <a:t> </a:t>
            </a:r>
            <a:r>
              <a:rPr lang="en-GB" sz="2400" dirty="0" err="1"/>
              <a:t>asi</a:t>
            </a:r>
            <a:r>
              <a:rPr lang="en-GB" sz="2400" dirty="0"/>
              <a:t> 20-tisíc </a:t>
            </a:r>
            <a:r>
              <a:rPr lang="en-GB" sz="2400" dirty="0" err="1"/>
              <a:t>čiernokošeliarov</a:t>
            </a:r>
            <a:r>
              <a:rPr lang="en-GB" sz="2400" dirty="0"/>
              <a:t> a </a:t>
            </a:r>
            <a:r>
              <a:rPr lang="en-GB" sz="2400" dirty="0" err="1"/>
              <a:t>držalo</a:t>
            </a:r>
            <a:r>
              <a:rPr lang="en-GB" sz="2400" dirty="0"/>
              <a:t> ich </a:t>
            </a:r>
            <a:r>
              <a:rPr lang="en-GB" sz="2400" dirty="0" err="1"/>
              <a:t>mimo</a:t>
            </a:r>
            <a:r>
              <a:rPr lang="en-GB" sz="2400" dirty="0"/>
              <a:t> </a:t>
            </a:r>
            <a:r>
              <a:rPr lang="en-GB" sz="2400" dirty="0" err="1"/>
              <a:t>mesta</a:t>
            </a:r>
            <a:endParaRPr lang="en-GB" sz="2400" dirty="0"/>
          </a:p>
        </p:txBody>
      </p:sp>
      <p:sp>
        <p:nvSpPr>
          <p:cNvPr id="3" name="Nadpis 2">
            <a:extLst>
              <a:ext uri="{FF2B5EF4-FFF2-40B4-BE49-F238E27FC236}">
                <a16:creationId xmlns:a16="http://schemas.microsoft.com/office/drawing/2014/main" id="{79BB6D13-4D09-438F-A21B-31B9F9D5A7F1}"/>
              </a:ext>
            </a:extLst>
          </p:cNvPr>
          <p:cNvSpPr>
            <a:spLocks noGrp="1"/>
          </p:cNvSpPr>
          <p:nvPr>
            <p:ph type="title"/>
          </p:nvPr>
        </p:nvSpPr>
        <p:spPr/>
        <p:txBody>
          <a:bodyPr/>
          <a:lstStyle/>
          <a:p>
            <a:r>
              <a:rPr lang="sk-SK" dirty="0"/>
              <a:t>Pochod na </a:t>
            </a:r>
            <a:r>
              <a:rPr lang="sk-SK" dirty="0" err="1"/>
              <a:t>rím</a:t>
            </a:r>
            <a:endParaRPr lang="en-GB" dirty="0"/>
          </a:p>
        </p:txBody>
      </p:sp>
    </p:spTree>
    <p:extLst>
      <p:ext uri="{BB962C8B-B14F-4D97-AF65-F5344CB8AC3E}">
        <p14:creationId xmlns:p14="http://schemas.microsoft.com/office/powerpoint/2010/main" val="3386945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785167F-D9B1-431D-8EBE-867A2770858E}"/>
              </a:ext>
            </a:extLst>
          </p:cNvPr>
          <p:cNvSpPr>
            <a:spLocks noGrp="1"/>
          </p:cNvSpPr>
          <p:nvPr>
            <p:ph idx="1"/>
          </p:nvPr>
        </p:nvSpPr>
        <p:spPr>
          <a:xfrm>
            <a:off x="107504" y="1556792"/>
            <a:ext cx="8856983" cy="5184576"/>
          </a:xfrm>
        </p:spPr>
        <p:txBody>
          <a:bodyPr>
            <a:normAutofit/>
          </a:bodyPr>
          <a:lstStyle/>
          <a:p>
            <a:r>
              <a:rPr lang="en-GB" sz="2400" dirty="0" err="1"/>
              <a:t>približne</a:t>
            </a:r>
            <a:r>
              <a:rPr lang="en-GB" sz="2400" dirty="0"/>
              <a:t> </a:t>
            </a:r>
            <a:r>
              <a:rPr lang="sk-SK" sz="2400" dirty="0"/>
              <a:t>9000 fašistov sa </a:t>
            </a:r>
            <a:r>
              <a:rPr lang="en-GB" sz="2400" dirty="0" err="1"/>
              <a:t>ráno</a:t>
            </a:r>
            <a:r>
              <a:rPr lang="en-GB" sz="2400" dirty="0"/>
              <a:t> 28. </a:t>
            </a:r>
            <a:r>
              <a:rPr lang="en-GB" sz="2400" dirty="0" err="1"/>
              <a:t>októbra</a:t>
            </a:r>
            <a:r>
              <a:rPr lang="en-GB" sz="2400" dirty="0"/>
              <a:t> 1922 </a:t>
            </a:r>
            <a:r>
              <a:rPr lang="sk-SK" sz="2400" dirty="0"/>
              <a:t>do Ríma dostavilo </a:t>
            </a:r>
          </a:p>
          <a:p>
            <a:endParaRPr lang="sk-SK" sz="2400" dirty="0"/>
          </a:p>
          <a:p>
            <a:r>
              <a:rPr lang="en-GB" sz="2400" dirty="0" err="1"/>
              <a:t>Facta</a:t>
            </a:r>
            <a:r>
              <a:rPr lang="en-GB" sz="2400" dirty="0"/>
              <a:t> </a:t>
            </a:r>
            <a:r>
              <a:rPr lang="en-GB" sz="2400" dirty="0" err="1"/>
              <a:t>žiadal</a:t>
            </a:r>
            <a:r>
              <a:rPr lang="en-GB" sz="2400" dirty="0"/>
              <a:t> od </a:t>
            </a:r>
            <a:r>
              <a:rPr lang="en-GB" sz="2400" dirty="0" err="1"/>
              <a:t>kráľa</a:t>
            </a:r>
            <a:r>
              <a:rPr lang="en-GB" sz="2400" dirty="0"/>
              <a:t> </a:t>
            </a:r>
            <a:r>
              <a:rPr lang="en-GB" sz="2400" dirty="0" err="1"/>
              <a:t>povolenie</a:t>
            </a:r>
            <a:r>
              <a:rPr lang="en-GB" sz="2400" dirty="0"/>
              <a:t> </a:t>
            </a:r>
            <a:r>
              <a:rPr lang="en-GB" sz="2400" dirty="0" err="1"/>
              <a:t>na</a:t>
            </a:r>
            <a:r>
              <a:rPr lang="en-GB" sz="2400" dirty="0"/>
              <a:t> </a:t>
            </a:r>
            <a:r>
              <a:rPr lang="en-GB" sz="2400" dirty="0" err="1"/>
              <a:t>stanné</a:t>
            </a:r>
            <a:r>
              <a:rPr lang="en-GB" sz="2400" dirty="0"/>
              <a:t> </a:t>
            </a:r>
            <a:r>
              <a:rPr lang="en-GB" sz="2400" dirty="0" err="1"/>
              <a:t>právo</a:t>
            </a:r>
            <a:r>
              <a:rPr lang="en-GB" sz="2400" dirty="0"/>
              <a:t> a </a:t>
            </a:r>
            <a:r>
              <a:rPr lang="en-GB" sz="2400" dirty="0" err="1"/>
              <a:t>použitie</a:t>
            </a:r>
            <a:r>
              <a:rPr lang="en-GB" sz="2400" dirty="0"/>
              <a:t> </a:t>
            </a:r>
            <a:r>
              <a:rPr lang="en-GB" sz="2400" dirty="0" err="1"/>
              <a:t>dostupných</a:t>
            </a:r>
            <a:r>
              <a:rPr lang="en-GB" sz="2400" dirty="0"/>
              <a:t> </a:t>
            </a:r>
            <a:r>
              <a:rPr lang="en-GB" sz="2400" dirty="0" err="1"/>
              <a:t>vojenských</a:t>
            </a:r>
            <a:r>
              <a:rPr lang="en-GB" sz="2400" dirty="0"/>
              <a:t> </a:t>
            </a:r>
            <a:r>
              <a:rPr lang="en-GB" sz="2400" dirty="0" err="1"/>
              <a:t>jednotiek</a:t>
            </a:r>
            <a:r>
              <a:rPr lang="en-GB" sz="2400" dirty="0"/>
              <a:t>, </a:t>
            </a:r>
            <a:endParaRPr lang="sk-SK" sz="2400" dirty="0"/>
          </a:p>
          <a:p>
            <a:endParaRPr lang="sk-SK" sz="2400" dirty="0"/>
          </a:p>
          <a:p>
            <a:r>
              <a:rPr lang="en-GB" sz="2400" dirty="0" err="1"/>
              <a:t>kráľ</a:t>
            </a:r>
            <a:r>
              <a:rPr lang="en-GB" sz="2400" dirty="0"/>
              <a:t> Viktor Emanuel III. </a:t>
            </a:r>
            <a:r>
              <a:rPr lang="sk-SK" sz="2400" dirty="0"/>
              <a:t>n</a:t>
            </a:r>
            <a:r>
              <a:rPr lang="en-GB" sz="2400" dirty="0" err="1"/>
              <a:t>ajprv</a:t>
            </a:r>
            <a:r>
              <a:rPr lang="en-GB" sz="2400" dirty="0"/>
              <a:t> </a:t>
            </a:r>
            <a:r>
              <a:rPr lang="sk-SK" sz="2400" dirty="0"/>
              <a:t>súhlas, no potom sa</a:t>
            </a:r>
            <a:r>
              <a:rPr lang="en-GB" sz="2400" dirty="0"/>
              <a:t> </a:t>
            </a:r>
            <a:r>
              <a:rPr lang="en-GB" sz="2400" dirty="0" err="1"/>
              <a:t>zľakol</a:t>
            </a:r>
            <a:r>
              <a:rPr lang="sk-SK" sz="2400" dirty="0"/>
              <a:t>. </a:t>
            </a:r>
            <a:r>
              <a:rPr lang="en-GB" sz="2400" dirty="0" err="1"/>
              <a:t>Predpokladal</a:t>
            </a:r>
            <a:r>
              <a:rPr lang="en-GB" sz="2400" dirty="0"/>
              <a:t>, </a:t>
            </a:r>
            <a:r>
              <a:rPr lang="en-GB" sz="2400" dirty="0" err="1"/>
              <a:t>že</a:t>
            </a:r>
            <a:r>
              <a:rPr lang="en-GB" sz="2400" dirty="0"/>
              <a:t> </a:t>
            </a:r>
            <a:r>
              <a:rPr lang="en-GB" sz="2400" dirty="0" err="1"/>
              <a:t>i</a:t>
            </a:r>
            <a:r>
              <a:rPr lang="en-GB" sz="2400" dirty="0"/>
              <a:t> </a:t>
            </a:r>
            <a:r>
              <a:rPr lang="en-GB" sz="2400" dirty="0" err="1"/>
              <a:t>keby</a:t>
            </a:r>
            <a:r>
              <a:rPr lang="en-GB" sz="2400" dirty="0"/>
              <a:t> </a:t>
            </a:r>
            <a:r>
              <a:rPr lang="en-GB" sz="2400" dirty="0" err="1"/>
              <a:t>došlo</a:t>
            </a:r>
            <a:r>
              <a:rPr lang="en-GB" sz="2400" dirty="0"/>
              <a:t> k </a:t>
            </a:r>
            <a:r>
              <a:rPr lang="en-GB" sz="2400" dirty="0" err="1"/>
              <a:t>rozohnaniu</a:t>
            </a:r>
            <a:r>
              <a:rPr lang="en-GB" sz="2400" dirty="0"/>
              <a:t> </a:t>
            </a:r>
            <a:r>
              <a:rPr lang="en-GB" sz="2400" dirty="0" err="1"/>
              <a:t>fašistov</a:t>
            </a:r>
            <a:r>
              <a:rPr lang="en-GB" sz="2400" dirty="0"/>
              <a:t>, </a:t>
            </a:r>
            <a:r>
              <a:rPr lang="en-GB" sz="2400" dirty="0" err="1"/>
              <a:t>stále</a:t>
            </a:r>
            <a:r>
              <a:rPr lang="en-GB" sz="2400" dirty="0"/>
              <a:t> </a:t>
            </a:r>
            <a:r>
              <a:rPr lang="en-GB" sz="2400" dirty="0" err="1"/>
              <a:t>ovládali</a:t>
            </a:r>
            <a:r>
              <a:rPr lang="en-GB" sz="2400" dirty="0"/>
              <a:t> sever </a:t>
            </a:r>
            <a:r>
              <a:rPr lang="en-GB" sz="2400" dirty="0" err="1"/>
              <a:t>krajiny</a:t>
            </a:r>
            <a:r>
              <a:rPr lang="en-GB" sz="2400" dirty="0"/>
              <a:t> a </a:t>
            </a:r>
            <a:r>
              <a:rPr lang="en-GB" sz="2400" dirty="0" err="1"/>
              <a:t>mohlo</a:t>
            </a:r>
            <a:r>
              <a:rPr lang="en-GB" sz="2400" dirty="0"/>
              <a:t> by </a:t>
            </a:r>
            <a:r>
              <a:rPr lang="en-GB" sz="2400" dirty="0" err="1"/>
              <a:t>dôjsť</a:t>
            </a:r>
            <a:r>
              <a:rPr lang="en-GB" sz="2400" dirty="0"/>
              <a:t> k </a:t>
            </a:r>
            <a:r>
              <a:rPr lang="en-GB" sz="2400" dirty="0" err="1"/>
              <a:t>značnému</a:t>
            </a:r>
            <a:r>
              <a:rPr lang="en-GB" sz="2400" dirty="0"/>
              <a:t> </a:t>
            </a:r>
            <a:r>
              <a:rPr lang="en-GB" sz="2400" dirty="0" err="1"/>
              <a:t>krviprelievaniu</a:t>
            </a:r>
            <a:r>
              <a:rPr lang="en-GB" sz="2400" dirty="0"/>
              <a:t>. </a:t>
            </a:r>
            <a:r>
              <a:rPr lang="en-GB" sz="2400" dirty="0" err="1"/>
              <a:t>Navyše</a:t>
            </a:r>
            <a:r>
              <a:rPr lang="en-GB" sz="2400" dirty="0"/>
              <a:t> </a:t>
            </a:r>
            <a:r>
              <a:rPr lang="en-GB" sz="2400" dirty="0" err="1"/>
              <a:t>si</a:t>
            </a:r>
            <a:r>
              <a:rPr lang="en-GB" sz="2400" dirty="0"/>
              <a:t> (</a:t>
            </a:r>
            <a:r>
              <a:rPr lang="en-GB" sz="2400" dirty="0" err="1"/>
              <a:t>bezdôvodne</a:t>
            </a:r>
            <a:r>
              <a:rPr lang="en-GB" sz="2400" dirty="0"/>
              <a:t>) </a:t>
            </a:r>
            <a:r>
              <a:rPr lang="en-GB" sz="2400" dirty="0" err="1"/>
              <a:t>nebol</a:t>
            </a:r>
            <a:r>
              <a:rPr lang="en-GB" sz="2400" dirty="0"/>
              <a:t> </a:t>
            </a:r>
            <a:r>
              <a:rPr lang="en-GB" sz="2400" dirty="0" err="1"/>
              <a:t>istý</a:t>
            </a:r>
            <a:r>
              <a:rPr lang="en-GB" sz="2400" dirty="0"/>
              <a:t> </a:t>
            </a:r>
            <a:r>
              <a:rPr lang="en-GB" sz="2400" dirty="0" err="1"/>
              <a:t>lojalitou</a:t>
            </a:r>
            <a:r>
              <a:rPr lang="en-GB" sz="2400" dirty="0"/>
              <a:t> </a:t>
            </a:r>
            <a:r>
              <a:rPr lang="en-GB" sz="2400" dirty="0" err="1"/>
              <a:t>armády</a:t>
            </a:r>
            <a:endParaRPr lang="en-GB" sz="2400" dirty="0"/>
          </a:p>
        </p:txBody>
      </p:sp>
      <p:sp>
        <p:nvSpPr>
          <p:cNvPr id="3" name="Nadpis 2">
            <a:extLst>
              <a:ext uri="{FF2B5EF4-FFF2-40B4-BE49-F238E27FC236}">
                <a16:creationId xmlns:a16="http://schemas.microsoft.com/office/drawing/2014/main" id="{E5AFCF16-4397-487F-A8B5-D18948C23004}"/>
              </a:ext>
            </a:extLst>
          </p:cNvPr>
          <p:cNvSpPr>
            <a:spLocks noGrp="1"/>
          </p:cNvSpPr>
          <p:nvPr>
            <p:ph type="title"/>
          </p:nvPr>
        </p:nvSpPr>
        <p:spPr/>
        <p:txBody>
          <a:bodyPr/>
          <a:lstStyle/>
          <a:p>
            <a:r>
              <a:rPr lang="sk-SK" dirty="0"/>
              <a:t>Pochod na </a:t>
            </a:r>
            <a:r>
              <a:rPr lang="sk-SK" dirty="0" err="1"/>
              <a:t>rím</a:t>
            </a:r>
            <a:endParaRPr lang="en-GB" dirty="0"/>
          </a:p>
        </p:txBody>
      </p:sp>
    </p:spTree>
    <p:extLst>
      <p:ext uri="{BB962C8B-B14F-4D97-AF65-F5344CB8AC3E}">
        <p14:creationId xmlns:p14="http://schemas.microsoft.com/office/powerpoint/2010/main" val="3519257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EDCA28F-8DBD-4D96-9356-9FED460F46DC}"/>
              </a:ext>
            </a:extLst>
          </p:cNvPr>
          <p:cNvSpPr>
            <a:spLocks noGrp="1"/>
          </p:cNvSpPr>
          <p:nvPr>
            <p:ph idx="1"/>
          </p:nvPr>
        </p:nvSpPr>
        <p:spPr>
          <a:xfrm>
            <a:off x="3563888" y="1719071"/>
            <a:ext cx="5400600" cy="4924080"/>
          </a:xfrm>
        </p:spPr>
        <p:txBody>
          <a:bodyPr>
            <a:normAutofit fontScale="92500" lnSpcReduction="20000"/>
          </a:bodyPr>
          <a:lstStyle/>
          <a:p>
            <a:r>
              <a:rPr lang="sk-SK" sz="2400" dirty="0"/>
              <a:t>28. októbra (</a:t>
            </a:r>
            <a:r>
              <a:rPr lang="sk-SK" sz="2400" dirty="0" err="1"/>
              <a:t>říjen</a:t>
            </a:r>
            <a:r>
              <a:rPr lang="sk-SK" sz="2400" dirty="0"/>
              <a:t>) </a:t>
            </a:r>
            <a:r>
              <a:rPr lang="en-GB" sz="2400" dirty="0" err="1"/>
              <a:t>premiérsky</a:t>
            </a:r>
            <a:r>
              <a:rPr lang="en-GB" sz="2400" dirty="0"/>
              <a:t> </a:t>
            </a:r>
            <a:r>
              <a:rPr lang="en-GB" sz="2400" dirty="0" err="1"/>
              <a:t>ponúkol</a:t>
            </a:r>
            <a:r>
              <a:rPr lang="en-GB" sz="2400" dirty="0"/>
              <a:t> post </a:t>
            </a:r>
            <a:r>
              <a:rPr lang="en-GB" sz="2400" dirty="0" err="1"/>
              <a:t>Mussolinimu</a:t>
            </a:r>
            <a:endParaRPr lang="sk-SK" sz="2400" dirty="0"/>
          </a:p>
          <a:p>
            <a:endParaRPr lang="sk-SK" sz="2400" dirty="0"/>
          </a:p>
          <a:p>
            <a:r>
              <a:rPr lang="en-GB" sz="2400" dirty="0"/>
              <a:t>Mussolini </a:t>
            </a:r>
            <a:r>
              <a:rPr lang="en-GB" sz="2400" dirty="0" err="1"/>
              <a:t>pricestoval</a:t>
            </a:r>
            <a:r>
              <a:rPr lang="en-GB" sz="2400" dirty="0"/>
              <a:t> </a:t>
            </a:r>
            <a:r>
              <a:rPr lang="sk-SK" sz="2400" dirty="0"/>
              <a:t>vlakom </a:t>
            </a:r>
            <a:r>
              <a:rPr lang="en-GB" sz="2400" dirty="0"/>
              <a:t>30. </a:t>
            </a:r>
            <a:r>
              <a:rPr lang="en-GB" sz="2400" dirty="0" err="1"/>
              <a:t>októbra</a:t>
            </a:r>
            <a:r>
              <a:rPr lang="en-GB" sz="2400" dirty="0"/>
              <a:t> 1922. </a:t>
            </a:r>
            <a:endParaRPr lang="sk-SK" sz="2400" dirty="0"/>
          </a:p>
          <a:p>
            <a:endParaRPr lang="sk-SK" sz="2400" dirty="0"/>
          </a:p>
          <a:p>
            <a:r>
              <a:rPr lang="sk-SK" sz="2400" dirty="0"/>
              <a:t>Mussolini: </a:t>
            </a:r>
            <a:r>
              <a:rPr lang="en-GB" sz="2400" dirty="0"/>
              <a:t>„Pane, </a:t>
            </a:r>
            <a:r>
              <a:rPr lang="en-GB" sz="2400" dirty="0" err="1"/>
              <a:t>ospravedlňujem</a:t>
            </a:r>
            <a:r>
              <a:rPr lang="en-GB" sz="2400" dirty="0"/>
              <a:t> </a:t>
            </a:r>
            <a:r>
              <a:rPr lang="en-GB" sz="2400" dirty="0" err="1"/>
              <a:t>sa</a:t>
            </a:r>
            <a:r>
              <a:rPr lang="en-GB" sz="2400" dirty="0"/>
              <a:t> za </a:t>
            </a:r>
            <a:r>
              <a:rPr lang="en-GB" sz="2400" dirty="0" err="1"/>
              <a:t>svoj</a:t>
            </a:r>
            <a:r>
              <a:rPr lang="en-GB" sz="2400" dirty="0"/>
              <a:t> </a:t>
            </a:r>
            <a:r>
              <a:rPr lang="en-GB" sz="2400" dirty="0" err="1"/>
              <a:t>odev</a:t>
            </a:r>
            <a:r>
              <a:rPr lang="en-GB" sz="2400" dirty="0"/>
              <a:t>, </a:t>
            </a:r>
            <a:r>
              <a:rPr lang="en-GB" sz="2400" dirty="0" err="1"/>
              <a:t>prichádzam</a:t>
            </a:r>
            <a:r>
              <a:rPr lang="en-GB" sz="2400" dirty="0"/>
              <a:t> </a:t>
            </a:r>
            <a:r>
              <a:rPr lang="en-GB" sz="2400" dirty="0" err="1"/>
              <a:t>však</a:t>
            </a:r>
            <a:r>
              <a:rPr lang="en-GB" sz="2400" dirty="0"/>
              <a:t> z </a:t>
            </a:r>
            <a:r>
              <a:rPr lang="en-GB" sz="2400" dirty="0" err="1"/>
              <a:t>bojového</a:t>
            </a:r>
            <a:r>
              <a:rPr lang="en-GB" sz="2400" dirty="0"/>
              <a:t> </a:t>
            </a:r>
            <a:r>
              <a:rPr lang="en-GB" sz="2400" dirty="0" err="1"/>
              <a:t>poľa</a:t>
            </a:r>
            <a:r>
              <a:rPr lang="en-GB" sz="2400" dirty="0"/>
              <a:t>.“</a:t>
            </a:r>
            <a:endParaRPr lang="sk-SK" sz="2400" dirty="0"/>
          </a:p>
          <a:p>
            <a:endParaRPr lang="sk-SK" sz="2400" dirty="0"/>
          </a:p>
          <a:p>
            <a:r>
              <a:rPr lang="sk-SK" sz="2400" dirty="0"/>
              <a:t>Začiatok budovania legendy – dodnes funguje (fotografie naaranžované 31. októbra sa bežne používajú ako ilustračné zábery pochodu na Rím – nie je to pravda)</a:t>
            </a:r>
            <a:endParaRPr lang="en-GB" sz="2400" dirty="0"/>
          </a:p>
        </p:txBody>
      </p:sp>
      <p:sp>
        <p:nvSpPr>
          <p:cNvPr id="3" name="Nadpis 2">
            <a:extLst>
              <a:ext uri="{FF2B5EF4-FFF2-40B4-BE49-F238E27FC236}">
                <a16:creationId xmlns:a16="http://schemas.microsoft.com/office/drawing/2014/main" id="{9DBB9751-8458-4387-A8EB-DFE2BAD7B664}"/>
              </a:ext>
            </a:extLst>
          </p:cNvPr>
          <p:cNvSpPr>
            <a:spLocks noGrp="1"/>
          </p:cNvSpPr>
          <p:nvPr>
            <p:ph type="title"/>
          </p:nvPr>
        </p:nvSpPr>
        <p:spPr/>
        <p:txBody>
          <a:bodyPr/>
          <a:lstStyle/>
          <a:p>
            <a:r>
              <a:rPr lang="sk-SK" dirty="0"/>
              <a:t>Pochod na </a:t>
            </a:r>
            <a:r>
              <a:rPr lang="sk-SK" dirty="0" err="1"/>
              <a:t>rím</a:t>
            </a:r>
            <a:endParaRPr lang="en-GB" dirty="0"/>
          </a:p>
        </p:txBody>
      </p:sp>
      <p:pic>
        <p:nvPicPr>
          <p:cNvPr id="4" name="Obrázek 3">
            <a:extLst>
              <a:ext uri="{FF2B5EF4-FFF2-40B4-BE49-F238E27FC236}">
                <a16:creationId xmlns:a16="http://schemas.microsoft.com/office/drawing/2014/main" id="{DC2F91E7-6A55-4A24-B39D-636AE93A892B}"/>
              </a:ext>
            </a:extLst>
          </p:cNvPr>
          <p:cNvPicPr>
            <a:picLocks noChangeAspect="1"/>
          </p:cNvPicPr>
          <p:nvPr/>
        </p:nvPicPr>
        <p:blipFill>
          <a:blip r:embed="rId2"/>
          <a:stretch>
            <a:fillRect/>
          </a:stretch>
        </p:blipFill>
        <p:spPr>
          <a:xfrm>
            <a:off x="179512" y="1628800"/>
            <a:ext cx="3384376" cy="5014351"/>
          </a:xfrm>
          <a:prstGeom prst="rect">
            <a:avLst/>
          </a:prstGeom>
        </p:spPr>
      </p:pic>
    </p:spTree>
    <p:extLst>
      <p:ext uri="{BB962C8B-B14F-4D97-AF65-F5344CB8AC3E}">
        <p14:creationId xmlns:p14="http://schemas.microsoft.com/office/powerpoint/2010/main" val="82522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EB1672F-F255-495D-8455-AA59D7ED8663}"/>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2C51A60-4284-426E-B7D8-AA9BEE7A2BF5}"/>
              </a:ext>
            </a:extLst>
          </p:cNvPr>
          <p:cNvSpPr>
            <a:spLocks noGrp="1"/>
          </p:cNvSpPr>
          <p:nvPr>
            <p:ph type="title"/>
          </p:nvPr>
        </p:nvSpPr>
        <p:spPr/>
        <p:txBody>
          <a:bodyPr/>
          <a:lstStyle/>
          <a:p>
            <a:r>
              <a:rPr lang="sk-SK" dirty="0"/>
              <a:t>31. </a:t>
            </a:r>
            <a:r>
              <a:rPr lang="sk-SK" dirty="0" err="1"/>
              <a:t>Říjen</a:t>
            </a:r>
            <a:r>
              <a:rPr lang="sk-SK" dirty="0"/>
              <a:t> 1922</a:t>
            </a:r>
            <a:endParaRPr lang="en-GB" dirty="0"/>
          </a:p>
        </p:txBody>
      </p:sp>
      <p:pic>
        <p:nvPicPr>
          <p:cNvPr id="4" name="Obrázek 3">
            <a:extLst>
              <a:ext uri="{FF2B5EF4-FFF2-40B4-BE49-F238E27FC236}">
                <a16:creationId xmlns:a16="http://schemas.microsoft.com/office/drawing/2014/main" id="{9938EC46-C8C1-42EC-8F3A-804B1D7884DB}"/>
              </a:ext>
            </a:extLst>
          </p:cNvPr>
          <p:cNvPicPr>
            <a:picLocks noChangeAspect="1"/>
          </p:cNvPicPr>
          <p:nvPr/>
        </p:nvPicPr>
        <p:blipFill>
          <a:blip r:embed="rId2"/>
          <a:stretch>
            <a:fillRect/>
          </a:stretch>
        </p:blipFill>
        <p:spPr>
          <a:xfrm>
            <a:off x="606549" y="1464445"/>
            <a:ext cx="7930902" cy="5239092"/>
          </a:xfrm>
          <a:prstGeom prst="rect">
            <a:avLst/>
          </a:prstGeom>
        </p:spPr>
      </p:pic>
    </p:spTree>
    <p:extLst>
      <p:ext uri="{BB962C8B-B14F-4D97-AF65-F5344CB8AC3E}">
        <p14:creationId xmlns:p14="http://schemas.microsoft.com/office/powerpoint/2010/main" val="226485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98C3724-91D5-4FCA-BF2E-A727526C8B4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D630D64-A9AB-4343-AD96-3AA115CC6B5E}"/>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24B163AF-B6EF-4A2D-B142-45C34C26D9A4}"/>
              </a:ext>
            </a:extLst>
          </p:cNvPr>
          <p:cNvPicPr>
            <a:picLocks noChangeAspect="1"/>
          </p:cNvPicPr>
          <p:nvPr/>
        </p:nvPicPr>
        <p:blipFill>
          <a:blip r:embed="rId2"/>
          <a:stretch>
            <a:fillRect/>
          </a:stretch>
        </p:blipFill>
        <p:spPr>
          <a:xfrm>
            <a:off x="183642" y="620688"/>
            <a:ext cx="8775975" cy="5760640"/>
          </a:xfrm>
          <a:prstGeom prst="rect">
            <a:avLst/>
          </a:prstGeom>
        </p:spPr>
      </p:pic>
    </p:spTree>
    <p:extLst>
      <p:ext uri="{BB962C8B-B14F-4D97-AF65-F5344CB8AC3E}">
        <p14:creationId xmlns:p14="http://schemas.microsoft.com/office/powerpoint/2010/main" val="2211197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D7C7FAB-0A2D-4F45-9E73-8821F602D24A}"/>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5C3F18C6-8ABA-4F3F-BD54-10E8E8B36F16}"/>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D24B71EE-D7CD-46A9-AB59-202AD439DAD8}"/>
              </a:ext>
            </a:extLst>
          </p:cNvPr>
          <p:cNvPicPr>
            <a:picLocks noChangeAspect="1"/>
          </p:cNvPicPr>
          <p:nvPr/>
        </p:nvPicPr>
        <p:blipFill>
          <a:blip r:embed="rId2"/>
          <a:stretch>
            <a:fillRect/>
          </a:stretch>
        </p:blipFill>
        <p:spPr>
          <a:xfrm>
            <a:off x="143138" y="714124"/>
            <a:ext cx="8856984" cy="5788029"/>
          </a:xfrm>
          <a:prstGeom prst="rect">
            <a:avLst/>
          </a:prstGeom>
        </p:spPr>
      </p:pic>
    </p:spTree>
    <p:extLst>
      <p:ext uri="{BB962C8B-B14F-4D97-AF65-F5344CB8AC3E}">
        <p14:creationId xmlns:p14="http://schemas.microsoft.com/office/powerpoint/2010/main" val="196374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F754275-2DBA-4B67-9955-B0347FE5757C}"/>
              </a:ext>
            </a:extLst>
          </p:cNvPr>
          <p:cNvSpPr>
            <a:spLocks noGrp="1"/>
          </p:cNvSpPr>
          <p:nvPr>
            <p:ph idx="1"/>
          </p:nvPr>
        </p:nvSpPr>
        <p:spPr>
          <a:xfrm>
            <a:off x="179512" y="1628800"/>
            <a:ext cx="8784975" cy="5040560"/>
          </a:xfrm>
        </p:spPr>
        <p:txBody>
          <a:bodyPr>
            <a:noAutofit/>
          </a:bodyPr>
          <a:lstStyle/>
          <a:p>
            <a:r>
              <a:rPr lang="en-GB" sz="2400" dirty="0" err="1"/>
              <a:t>koaličn</a:t>
            </a:r>
            <a:r>
              <a:rPr lang="sk-SK" sz="2400" dirty="0"/>
              <a:t>á</a:t>
            </a:r>
            <a:r>
              <a:rPr lang="en-GB" sz="2400" dirty="0"/>
              <a:t> </a:t>
            </a:r>
            <a:r>
              <a:rPr lang="en-GB" sz="2400" dirty="0" err="1"/>
              <a:t>vlád</a:t>
            </a:r>
            <a:r>
              <a:rPr lang="sk-SK" sz="2400" dirty="0"/>
              <a:t>a</a:t>
            </a:r>
            <a:r>
              <a:rPr lang="en-GB" sz="2400" dirty="0"/>
              <a:t> s </a:t>
            </a:r>
            <a:r>
              <a:rPr lang="en-GB" sz="2400" dirty="0" err="1"/>
              <a:t>nacionalistami</a:t>
            </a:r>
            <a:r>
              <a:rPr lang="en-GB" sz="2400" dirty="0"/>
              <a:t>, </a:t>
            </a:r>
            <a:r>
              <a:rPr lang="en-GB" sz="2400" dirty="0" err="1"/>
              <a:t>populistami</a:t>
            </a:r>
            <a:r>
              <a:rPr lang="en-GB" sz="2400" dirty="0"/>
              <a:t> a </a:t>
            </a:r>
            <a:r>
              <a:rPr lang="en-GB" sz="2400" dirty="0" err="1"/>
              <a:t>dokonca</a:t>
            </a:r>
            <a:r>
              <a:rPr lang="en-GB" sz="2400" dirty="0"/>
              <a:t> </a:t>
            </a:r>
            <a:r>
              <a:rPr lang="en-GB" sz="2400" dirty="0" err="1"/>
              <a:t>časťou</a:t>
            </a:r>
            <a:r>
              <a:rPr lang="en-GB" sz="2400" dirty="0"/>
              <a:t> </a:t>
            </a:r>
            <a:r>
              <a:rPr lang="en-GB" sz="2400" dirty="0" err="1"/>
              <a:t>liberálov</a:t>
            </a:r>
            <a:endParaRPr lang="sk-SK" sz="2400" dirty="0"/>
          </a:p>
          <a:p>
            <a:endParaRPr lang="sk-SK" sz="2400" dirty="0"/>
          </a:p>
          <a:p>
            <a:r>
              <a:rPr lang="sk-SK" sz="2400" dirty="0"/>
              <a:t>Fašisti sa dostali k moci legálne</a:t>
            </a:r>
          </a:p>
          <a:p>
            <a:endParaRPr lang="sk-SK" sz="2400" dirty="0"/>
          </a:p>
          <a:p>
            <a:r>
              <a:rPr lang="sk-SK" sz="2400" dirty="0"/>
              <a:t>Mussolini </a:t>
            </a:r>
            <a:r>
              <a:rPr lang="en-GB" sz="2400" dirty="0"/>
              <a:t>premier</a:t>
            </a:r>
            <a:r>
              <a:rPr lang="sk-SK" sz="2400" dirty="0"/>
              <a:t> +</a:t>
            </a:r>
            <a:r>
              <a:rPr lang="en-GB" sz="2400" dirty="0"/>
              <a:t> mal </a:t>
            </a:r>
            <a:r>
              <a:rPr lang="en-GB" sz="2400" dirty="0" err="1"/>
              <a:t>na</a:t>
            </a:r>
            <a:r>
              <a:rPr lang="en-GB" sz="2400" dirty="0"/>
              <a:t> </a:t>
            </a:r>
            <a:r>
              <a:rPr lang="en-GB" sz="2400" dirty="0" err="1"/>
              <a:t>starosti</a:t>
            </a:r>
            <a:r>
              <a:rPr lang="en-GB" sz="2400" dirty="0"/>
              <a:t> </a:t>
            </a:r>
            <a:r>
              <a:rPr lang="en-GB" sz="2400" dirty="0" err="1"/>
              <a:t>i</a:t>
            </a:r>
            <a:r>
              <a:rPr lang="en-GB" sz="2400" dirty="0"/>
              <a:t> </a:t>
            </a:r>
            <a:r>
              <a:rPr lang="en-GB" sz="2400" dirty="0" err="1"/>
              <a:t>zahraničnú</a:t>
            </a:r>
            <a:r>
              <a:rPr lang="en-GB" sz="2400" dirty="0"/>
              <a:t> </a:t>
            </a:r>
            <a:r>
              <a:rPr lang="en-GB" sz="2400" dirty="0" err="1"/>
              <a:t>politiku</a:t>
            </a:r>
            <a:r>
              <a:rPr lang="en-GB" sz="2400" dirty="0"/>
              <a:t>. Zo </a:t>
            </a:r>
            <a:r>
              <a:rPr lang="en-GB" sz="2400" dirty="0" err="1"/>
              <a:t>zvyšných</a:t>
            </a:r>
            <a:r>
              <a:rPr lang="en-GB" sz="2400" dirty="0"/>
              <a:t> 13 </a:t>
            </a:r>
            <a:r>
              <a:rPr lang="en-GB" sz="2400" dirty="0" err="1"/>
              <a:t>ministrov</a:t>
            </a:r>
            <a:r>
              <a:rPr lang="en-GB" sz="2400" dirty="0"/>
              <a:t> </a:t>
            </a:r>
            <a:r>
              <a:rPr lang="en-GB" sz="2400" dirty="0" err="1"/>
              <a:t>však</a:t>
            </a:r>
            <a:r>
              <a:rPr lang="en-GB" sz="2400" dirty="0"/>
              <a:t> </a:t>
            </a:r>
            <a:r>
              <a:rPr lang="en-GB" sz="2400" dirty="0" err="1"/>
              <a:t>boli</a:t>
            </a:r>
            <a:r>
              <a:rPr lang="en-GB" sz="2400" dirty="0"/>
              <a:t> </a:t>
            </a:r>
            <a:r>
              <a:rPr lang="en-GB" sz="2400" dirty="0" err="1"/>
              <a:t>fašisti</a:t>
            </a:r>
            <a:r>
              <a:rPr lang="en-GB" sz="2400" dirty="0"/>
              <a:t> </a:t>
            </a:r>
            <a:r>
              <a:rPr lang="en-GB" sz="2400" dirty="0" err="1"/>
              <a:t>len</a:t>
            </a:r>
            <a:r>
              <a:rPr lang="en-GB" sz="2400" dirty="0"/>
              <a:t> </a:t>
            </a:r>
            <a:r>
              <a:rPr lang="en-GB" sz="2400" dirty="0" err="1"/>
              <a:t>traja</a:t>
            </a:r>
            <a:endParaRPr lang="sk-SK" sz="2400" dirty="0"/>
          </a:p>
          <a:p>
            <a:endParaRPr lang="sk-SK" sz="2400" dirty="0"/>
          </a:p>
          <a:p>
            <a:r>
              <a:rPr lang="sk-SK" sz="2400" dirty="0"/>
              <a:t>Mussolinimu moc, ale nie absolútna moc</a:t>
            </a:r>
          </a:p>
          <a:p>
            <a:endParaRPr lang="sk-SK" sz="2400" dirty="0"/>
          </a:p>
          <a:p>
            <a:r>
              <a:rPr lang="sk-SK" sz="2400" dirty="0"/>
              <a:t>Vlastne normálna vláda, nikto to zvlášť neriešil</a:t>
            </a:r>
            <a:endParaRPr lang="en-GB" sz="2400" dirty="0"/>
          </a:p>
        </p:txBody>
      </p:sp>
      <p:sp>
        <p:nvSpPr>
          <p:cNvPr id="3" name="Nadpis 2">
            <a:extLst>
              <a:ext uri="{FF2B5EF4-FFF2-40B4-BE49-F238E27FC236}">
                <a16:creationId xmlns:a16="http://schemas.microsoft.com/office/drawing/2014/main" id="{D415E44E-758E-40D9-B6BA-BEBA7118F283}"/>
              </a:ext>
            </a:extLst>
          </p:cNvPr>
          <p:cNvSpPr>
            <a:spLocks noGrp="1"/>
          </p:cNvSpPr>
          <p:nvPr>
            <p:ph type="title"/>
          </p:nvPr>
        </p:nvSpPr>
        <p:spPr/>
        <p:txBody>
          <a:bodyPr/>
          <a:lstStyle/>
          <a:p>
            <a:r>
              <a:rPr lang="sk-SK" dirty="0"/>
              <a:t>Mussolini Premiér</a:t>
            </a:r>
            <a:endParaRPr lang="en-GB" dirty="0"/>
          </a:p>
        </p:txBody>
      </p:sp>
    </p:spTree>
    <p:extLst>
      <p:ext uri="{BB962C8B-B14F-4D97-AF65-F5344CB8AC3E}">
        <p14:creationId xmlns:p14="http://schemas.microsoft.com/office/powerpoint/2010/main" val="2218009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380DA17-2FEE-469A-AA12-2CE99B183AA0}"/>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94D2A0B2-D00E-4E84-9308-E5825C3308E8}"/>
              </a:ext>
            </a:extLst>
          </p:cNvPr>
          <p:cNvSpPr>
            <a:spLocks noGrp="1"/>
          </p:cNvSpPr>
          <p:nvPr>
            <p:ph type="title"/>
          </p:nvPr>
        </p:nvSpPr>
        <p:spPr>
          <a:xfrm>
            <a:off x="381000" y="355847"/>
            <a:ext cx="3758952" cy="820343"/>
          </a:xfrm>
        </p:spPr>
        <p:txBody>
          <a:bodyPr/>
          <a:lstStyle/>
          <a:p>
            <a:r>
              <a:rPr lang="sk-SK" dirty="0"/>
              <a:t>Mussolini</a:t>
            </a:r>
            <a:endParaRPr lang="en-GB" dirty="0"/>
          </a:p>
        </p:txBody>
      </p:sp>
      <p:pic>
        <p:nvPicPr>
          <p:cNvPr id="5" name="Obrázek 4">
            <a:extLst>
              <a:ext uri="{FF2B5EF4-FFF2-40B4-BE49-F238E27FC236}">
                <a16:creationId xmlns:a16="http://schemas.microsoft.com/office/drawing/2014/main" id="{C54AF97B-6CB1-464A-ADC5-24AC6BC8425C}"/>
              </a:ext>
            </a:extLst>
          </p:cNvPr>
          <p:cNvPicPr>
            <a:picLocks noChangeAspect="1"/>
          </p:cNvPicPr>
          <p:nvPr/>
        </p:nvPicPr>
        <p:blipFill>
          <a:blip r:embed="rId2"/>
          <a:stretch>
            <a:fillRect/>
          </a:stretch>
        </p:blipFill>
        <p:spPr>
          <a:xfrm>
            <a:off x="4283968" y="188640"/>
            <a:ext cx="4754381" cy="6552728"/>
          </a:xfrm>
          <a:prstGeom prst="rect">
            <a:avLst/>
          </a:prstGeom>
        </p:spPr>
      </p:pic>
      <p:pic>
        <p:nvPicPr>
          <p:cNvPr id="7" name="Obrázek 6">
            <a:extLst>
              <a:ext uri="{FF2B5EF4-FFF2-40B4-BE49-F238E27FC236}">
                <a16:creationId xmlns:a16="http://schemas.microsoft.com/office/drawing/2014/main" id="{C4284CB7-94DB-41E6-901D-7DC37D67399B}"/>
              </a:ext>
            </a:extLst>
          </p:cNvPr>
          <p:cNvPicPr>
            <a:picLocks noChangeAspect="1"/>
          </p:cNvPicPr>
          <p:nvPr/>
        </p:nvPicPr>
        <p:blipFill>
          <a:blip r:embed="rId3"/>
          <a:stretch>
            <a:fillRect/>
          </a:stretch>
        </p:blipFill>
        <p:spPr>
          <a:xfrm>
            <a:off x="104911" y="1181326"/>
            <a:ext cx="4241260" cy="5488034"/>
          </a:xfrm>
          <a:prstGeom prst="rect">
            <a:avLst/>
          </a:prstGeom>
        </p:spPr>
      </p:pic>
    </p:spTree>
    <p:extLst>
      <p:ext uri="{BB962C8B-B14F-4D97-AF65-F5344CB8AC3E}">
        <p14:creationId xmlns:p14="http://schemas.microsoft.com/office/powerpoint/2010/main" val="2034630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D6F2874-4CEE-4600-844F-11525BEF7725}"/>
              </a:ext>
            </a:extLst>
          </p:cNvPr>
          <p:cNvSpPr>
            <a:spLocks noGrp="1"/>
          </p:cNvSpPr>
          <p:nvPr>
            <p:ph idx="1"/>
          </p:nvPr>
        </p:nvSpPr>
        <p:spPr>
          <a:xfrm>
            <a:off x="0" y="1628800"/>
            <a:ext cx="8964487" cy="5112568"/>
          </a:xfrm>
        </p:spPr>
        <p:txBody>
          <a:bodyPr>
            <a:normAutofit/>
          </a:bodyPr>
          <a:lstStyle/>
          <a:p>
            <a:r>
              <a:rPr lang="en-GB" sz="2400" dirty="0"/>
              <a:t>Mussolini </a:t>
            </a:r>
            <a:r>
              <a:rPr lang="sk-SK" sz="2400" dirty="0"/>
              <a:t>spočiatku kalkulácie a pragmatické chovanie – chcel absolútnu moc, zatiaľ nevedel ako </a:t>
            </a:r>
          </a:p>
          <a:p>
            <a:endParaRPr lang="sk-SK" sz="2400" dirty="0"/>
          </a:p>
          <a:p>
            <a:r>
              <a:rPr lang="en-GB" sz="2400" dirty="0" err="1"/>
              <a:t>rozdiel</a:t>
            </a:r>
            <a:r>
              <a:rPr lang="en-GB" sz="2400" dirty="0"/>
              <a:t> </a:t>
            </a:r>
            <a:r>
              <a:rPr lang="en-GB" sz="2400" dirty="0" err="1"/>
              <a:t>medzi</a:t>
            </a:r>
            <a:r>
              <a:rPr lang="en-GB" sz="2400" dirty="0"/>
              <a:t> </a:t>
            </a:r>
            <a:r>
              <a:rPr lang="en-GB" sz="2400" dirty="0" err="1"/>
              <a:t>fašistickou</a:t>
            </a:r>
            <a:r>
              <a:rPr lang="en-GB" sz="2400" dirty="0"/>
              <a:t> </a:t>
            </a:r>
            <a:r>
              <a:rPr lang="en-GB" sz="2400" dirty="0" err="1"/>
              <a:t>ideológiou</a:t>
            </a:r>
            <a:r>
              <a:rPr lang="en-GB" sz="2400" dirty="0"/>
              <a:t>, </a:t>
            </a:r>
            <a:r>
              <a:rPr lang="en-GB" sz="2400" dirty="0" err="1"/>
              <a:t>teda</a:t>
            </a:r>
            <a:r>
              <a:rPr lang="en-GB" sz="2400" dirty="0"/>
              <a:t> </a:t>
            </a:r>
            <a:r>
              <a:rPr lang="en-GB" sz="2400" dirty="0" err="1"/>
              <a:t>tomu</a:t>
            </a:r>
            <a:r>
              <a:rPr lang="en-GB" sz="2400" dirty="0"/>
              <a:t>, </a:t>
            </a:r>
            <a:r>
              <a:rPr lang="en-GB" sz="2400" dirty="0" err="1"/>
              <a:t>čomu</a:t>
            </a:r>
            <a:r>
              <a:rPr lang="en-GB" sz="2400" dirty="0"/>
              <a:t> </a:t>
            </a:r>
            <a:r>
              <a:rPr lang="en-GB" sz="2400" dirty="0" err="1"/>
              <a:t>fašisti</a:t>
            </a:r>
            <a:r>
              <a:rPr lang="en-GB" sz="2400" dirty="0"/>
              <a:t> </a:t>
            </a:r>
            <a:r>
              <a:rPr lang="en-GB" sz="2400" dirty="0" err="1"/>
              <a:t>veria</a:t>
            </a:r>
            <a:r>
              <a:rPr lang="en-GB" sz="2400" dirty="0"/>
              <a:t> – a </a:t>
            </a:r>
            <a:r>
              <a:rPr lang="en-GB" sz="2400" dirty="0" err="1"/>
              <a:t>politickým</a:t>
            </a:r>
            <a:r>
              <a:rPr lang="en-GB" sz="2400" dirty="0"/>
              <a:t> </a:t>
            </a:r>
            <a:r>
              <a:rPr lang="en-GB" sz="2400" dirty="0" err="1"/>
              <a:t>programom</a:t>
            </a:r>
            <a:r>
              <a:rPr lang="en-GB" sz="2400" dirty="0"/>
              <a:t>, </a:t>
            </a:r>
            <a:r>
              <a:rPr lang="en-GB" sz="2400" dirty="0" err="1"/>
              <a:t>ktorý</a:t>
            </a:r>
            <a:r>
              <a:rPr lang="en-GB" sz="2400" dirty="0"/>
              <a:t> </a:t>
            </a:r>
            <a:r>
              <a:rPr lang="en-GB" sz="2400" dirty="0" err="1"/>
              <a:t>prispôsobujú</a:t>
            </a:r>
            <a:r>
              <a:rPr lang="en-GB" sz="2400" dirty="0"/>
              <a:t> </a:t>
            </a:r>
            <a:r>
              <a:rPr lang="en-GB" sz="2400" dirty="0" err="1"/>
              <a:t>okolnostiam</a:t>
            </a:r>
            <a:r>
              <a:rPr lang="en-GB" sz="2400" dirty="0"/>
              <a:t> </a:t>
            </a:r>
            <a:r>
              <a:rPr lang="en-GB" sz="2400" dirty="0" err="1"/>
              <a:t>podľa</a:t>
            </a:r>
            <a:r>
              <a:rPr lang="en-GB" sz="2400" dirty="0"/>
              <a:t> </a:t>
            </a:r>
            <a:r>
              <a:rPr lang="en-GB" sz="2400" dirty="0" err="1"/>
              <a:t>potreby</a:t>
            </a:r>
            <a:r>
              <a:rPr lang="en-GB" sz="2400" dirty="0"/>
              <a:t>. </a:t>
            </a:r>
            <a:endParaRPr lang="sk-SK" sz="2400" dirty="0"/>
          </a:p>
          <a:p>
            <a:endParaRPr lang="sk-SK" sz="2400" dirty="0"/>
          </a:p>
          <a:p>
            <a:r>
              <a:rPr lang="en-GB" sz="2400" dirty="0" err="1"/>
              <a:t>Duce</a:t>
            </a:r>
            <a:r>
              <a:rPr lang="en-GB" sz="2400" dirty="0"/>
              <a:t> </a:t>
            </a:r>
            <a:r>
              <a:rPr lang="en-GB" sz="2400" dirty="0" err="1"/>
              <a:t>nevedel</a:t>
            </a:r>
            <a:r>
              <a:rPr lang="en-GB" sz="2400" dirty="0"/>
              <a:t>, </a:t>
            </a:r>
            <a:r>
              <a:rPr lang="en-GB" sz="2400" dirty="0" err="1"/>
              <a:t>ako</a:t>
            </a:r>
            <a:r>
              <a:rPr lang="en-GB" sz="2400" dirty="0"/>
              <a:t> </a:t>
            </a:r>
            <a:r>
              <a:rPr lang="en-GB" sz="2400" dirty="0" err="1"/>
              <a:t>má</a:t>
            </a:r>
            <a:r>
              <a:rPr lang="en-GB" sz="2400" dirty="0"/>
              <a:t> </a:t>
            </a:r>
            <a:r>
              <a:rPr lang="en-GB" sz="2400" dirty="0" err="1"/>
              <a:t>vlastne</a:t>
            </a:r>
            <a:r>
              <a:rPr lang="en-GB" sz="2400" dirty="0"/>
              <a:t> </a:t>
            </a:r>
            <a:r>
              <a:rPr lang="en-GB" sz="2400" dirty="0" err="1"/>
              <a:t>znovuzrodené</a:t>
            </a:r>
            <a:r>
              <a:rPr lang="en-GB" sz="2400" dirty="0"/>
              <a:t> </a:t>
            </a:r>
            <a:r>
              <a:rPr lang="en-GB" sz="2400" dirty="0" err="1"/>
              <a:t>Taliansko</a:t>
            </a:r>
            <a:r>
              <a:rPr lang="en-GB" sz="2400" dirty="0"/>
              <a:t> </a:t>
            </a:r>
            <a:r>
              <a:rPr lang="en-GB" sz="2400" dirty="0" err="1"/>
              <a:t>vyzerať</a:t>
            </a:r>
            <a:r>
              <a:rPr lang="en-GB" sz="2400" dirty="0"/>
              <a:t> a </a:t>
            </a:r>
            <a:r>
              <a:rPr lang="en-GB" sz="2400" dirty="0" err="1"/>
              <a:t>odmietal</a:t>
            </a:r>
            <a:r>
              <a:rPr lang="en-GB" sz="2400" dirty="0"/>
              <a:t> </a:t>
            </a:r>
            <a:r>
              <a:rPr lang="en-GB" sz="2400" dirty="0" err="1"/>
              <a:t>sa</a:t>
            </a:r>
            <a:r>
              <a:rPr lang="en-GB" sz="2400" dirty="0"/>
              <a:t> </a:t>
            </a:r>
            <a:r>
              <a:rPr lang="en-GB" sz="2400" dirty="0" err="1"/>
              <a:t>na</a:t>
            </a:r>
            <a:r>
              <a:rPr lang="en-GB" sz="2400" dirty="0"/>
              <a:t> </a:t>
            </a:r>
            <a:r>
              <a:rPr lang="en-GB" sz="2400" dirty="0" err="1"/>
              <a:t>túto</a:t>
            </a:r>
            <a:r>
              <a:rPr lang="en-GB" sz="2400" dirty="0"/>
              <a:t> </a:t>
            </a:r>
            <a:r>
              <a:rPr lang="en-GB" sz="2400" dirty="0" err="1"/>
              <a:t>tému</a:t>
            </a:r>
            <a:r>
              <a:rPr lang="en-GB" sz="2400" dirty="0"/>
              <a:t> </a:t>
            </a:r>
            <a:r>
              <a:rPr lang="en-GB" sz="2400" dirty="0" err="1"/>
              <a:t>baviť</a:t>
            </a:r>
            <a:r>
              <a:rPr lang="en-GB" sz="2400" dirty="0"/>
              <a:t> hoc </a:t>
            </a:r>
            <a:r>
              <a:rPr lang="en-GB" sz="2400" dirty="0" err="1"/>
              <a:t>i</a:t>
            </a:r>
            <a:r>
              <a:rPr lang="en-GB" sz="2400" dirty="0"/>
              <a:t> so </a:t>
            </a:r>
            <a:r>
              <a:rPr lang="en-GB" sz="2400" dirty="0" err="1"/>
              <a:t>svojimi</a:t>
            </a:r>
            <a:r>
              <a:rPr lang="en-GB" sz="2400" dirty="0"/>
              <a:t> </a:t>
            </a:r>
            <a:r>
              <a:rPr lang="en-GB" sz="2400" dirty="0" err="1"/>
              <a:t>najbližšími</a:t>
            </a:r>
            <a:r>
              <a:rPr lang="en-GB" sz="2400" dirty="0"/>
              <a:t>. </a:t>
            </a:r>
            <a:r>
              <a:rPr lang="en-GB" sz="2400" dirty="0" err="1"/>
              <a:t>Tvrdil</a:t>
            </a:r>
            <a:r>
              <a:rPr lang="en-GB" sz="2400" dirty="0"/>
              <a:t>, </a:t>
            </a:r>
            <a:r>
              <a:rPr lang="en-GB" sz="2400" dirty="0" err="1"/>
              <a:t>že</a:t>
            </a:r>
            <a:r>
              <a:rPr lang="en-GB" sz="2400" dirty="0"/>
              <a:t> on </a:t>
            </a:r>
            <a:r>
              <a:rPr lang="en-GB" sz="2400" dirty="0" err="1"/>
              <a:t>ukazuje</a:t>
            </a:r>
            <a:r>
              <a:rPr lang="en-GB" sz="2400" dirty="0"/>
              <a:t> </a:t>
            </a:r>
            <a:r>
              <a:rPr lang="en-GB" sz="2400" dirty="0" err="1"/>
              <a:t>cestu</a:t>
            </a:r>
            <a:r>
              <a:rPr lang="en-GB" sz="2400" dirty="0"/>
              <a:t> a </a:t>
            </a:r>
            <a:r>
              <a:rPr lang="en-GB" sz="2400" dirty="0" err="1"/>
              <a:t>detaily</a:t>
            </a:r>
            <a:r>
              <a:rPr lang="en-GB" sz="2400" dirty="0"/>
              <a:t> by </a:t>
            </a:r>
            <a:r>
              <a:rPr lang="en-GB" sz="2400" dirty="0" err="1"/>
              <a:t>už</a:t>
            </a:r>
            <a:r>
              <a:rPr lang="en-GB" sz="2400" dirty="0"/>
              <a:t> </a:t>
            </a:r>
            <a:r>
              <a:rPr lang="en-GB" sz="2400" dirty="0" err="1"/>
              <a:t>mali</a:t>
            </a:r>
            <a:r>
              <a:rPr lang="en-GB" sz="2400" dirty="0"/>
              <a:t> </a:t>
            </a:r>
            <a:r>
              <a:rPr lang="en-GB" sz="2400" dirty="0" err="1"/>
              <a:t>riešiť</a:t>
            </a:r>
            <a:r>
              <a:rPr lang="en-GB" sz="2400" dirty="0"/>
              <a:t> </a:t>
            </a:r>
            <a:r>
              <a:rPr lang="en-GB" sz="2400" dirty="0" err="1"/>
              <a:t>experti</a:t>
            </a:r>
            <a:endParaRPr lang="en-GB" sz="2400" dirty="0"/>
          </a:p>
        </p:txBody>
      </p:sp>
      <p:sp>
        <p:nvSpPr>
          <p:cNvPr id="3" name="Nadpis 2">
            <a:extLst>
              <a:ext uri="{FF2B5EF4-FFF2-40B4-BE49-F238E27FC236}">
                <a16:creationId xmlns:a16="http://schemas.microsoft.com/office/drawing/2014/main" id="{AD6AE14B-3D7C-4F11-9200-2618A692174E}"/>
              </a:ext>
            </a:extLst>
          </p:cNvPr>
          <p:cNvSpPr>
            <a:spLocks noGrp="1"/>
          </p:cNvSpPr>
          <p:nvPr>
            <p:ph type="title"/>
          </p:nvPr>
        </p:nvSpPr>
        <p:spPr/>
        <p:txBody>
          <a:bodyPr/>
          <a:lstStyle/>
          <a:p>
            <a:r>
              <a:rPr lang="sk-SK" dirty="0"/>
              <a:t>premiér</a:t>
            </a:r>
            <a:endParaRPr lang="en-GB" dirty="0"/>
          </a:p>
        </p:txBody>
      </p:sp>
    </p:spTree>
    <p:extLst>
      <p:ext uri="{BB962C8B-B14F-4D97-AF65-F5344CB8AC3E}">
        <p14:creationId xmlns:p14="http://schemas.microsoft.com/office/powerpoint/2010/main" val="343116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9DF3C30-80BF-47D1-98F7-B28B04A2147C}"/>
              </a:ext>
            </a:extLst>
          </p:cNvPr>
          <p:cNvSpPr>
            <a:spLocks noGrp="1"/>
          </p:cNvSpPr>
          <p:nvPr>
            <p:ph idx="1"/>
          </p:nvPr>
        </p:nvSpPr>
        <p:spPr>
          <a:xfrm>
            <a:off x="107504" y="1628800"/>
            <a:ext cx="8856983" cy="5112568"/>
          </a:xfrm>
        </p:spPr>
        <p:txBody>
          <a:bodyPr>
            <a:normAutofit fontScale="92500" lnSpcReduction="10000"/>
          </a:bodyPr>
          <a:lstStyle/>
          <a:p>
            <a:r>
              <a:rPr lang="sk-SK" sz="2800" dirty="0"/>
              <a:t>Snaha o odvrátenie katastrofy</a:t>
            </a:r>
          </a:p>
          <a:p>
            <a:endParaRPr lang="sk-SK" sz="2800" dirty="0"/>
          </a:p>
          <a:p>
            <a:r>
              <a:rPr lang="sk-SK" sz="2800" dirty="0"/>
              <a:t>Silná ľavica: Komunisti, anarchisti, radikálna ľavica</a:t>
            </a:r>
          </a:p>
          <a:p>
            <a:endParaRPr lang="sk-SK" sz="2800" dirty="0"/>
          </a:p>
          <a:p>
            <a:r>
              <a:rPr lang="en-GB" sz="2800" dirty="0"/>
              <a:t>Gabriele D´Annunzio </a:t>
            </a:r>
            <a:r>
              <a:rPr lang="sk-SK" sz="2800" dirty="0"/>
              <a:t>– </a:t>
            </a:r>
            <a:r>
              <a:rPr lang="sk-SK" sz="2800" dirty="0" err="1"/>
              <a:t>Fiume</a:t>
            </a:r>
            <a:r>
              <a:rPr lang="sk-SK" sz="2800" dirty="0"/>
              <a:t>/Rijeka</a:t>
            </a:r>
          </a:p>
          <a:p>
            <a:endParaRPr lang="sk-SK" sz="2800" dirty="0"/>
          </a:p>
          <a:p>
            <a:r>
              <a:rPr lang="sk-SK" sz="2800" dirty="0"/>
              <a:t>Futurizmus a </a:t>
            </a:r>
            <a:r>
              <a:rPr lang="en-GB" sz="2800" dirty="0"/>
              <a:t>Filippo Marinetti </a:t>
            </a:r>
            <a:r>
              <a:rPr lang="sk-SK" sz="2800" dirty="0"/>
              <a:t>(na San </a:t>
            </a:r>
            <a:r>
              <a:rPr lang="sk-SK" sz="2800" dirty="0" err="1"/>
              <a:t>Sepolcro</a:t>
            </a:r>
            <a:r>
              <a:rPr lang="sk-SK" sz="2800" dirty="0"/>
              <a:t> bol tiež)</a:t>
            </a:r>
          </a:p>
          <a:p>
            <a:endParaRPr lang="sk-SK" sz="2800" dirty="0"/>
          </a:p>
          <a:p>
            <a:r>
              <a:rPr lang="sk-SK" sz="2800" dirty="0"/>
              <a:t>Fašizmus v tomto období snaha o syntézu medzi pravicou a ľavicou (</a:t>
            </a:r>
            <a:r>
              <a:rPr lang="sk-SK" sz="2800" dirty="0" err="1"/>
              <a:t>Marinetti</a:t>
            </a:r>
            <a:r>
              <a:rPr lang="sk-SK" sz="2800" dirty="0"/>
              <a:t> + Mussolini) – nejasné, čo to znamená</a:t>
            </a:r>
            <a:endParaRPr lang="en-GB" sz="2800" dirty="0"/>
          </a:p>
        </p:txBody>
      </p:sp>
      <p:sp>
        <p:nvSpPr>
          <p:cNvPr id="3" name="Nadpis 2">
            <a:extLst>
              <a:ext uri="{FF2B5EF4-FFF2-40B4-BE49-F238E27FC236}">
                <a16:creationId xmlns:a16="http://schemas.microsoft.com/office/drawing/2014/main" id="{C18A8962-6827-499D-ADD2-93B08D34A14C}"/>
              </a:ext>
            </a:extLst>
          </p:cNvPr>
          <p:cNvSpPr>
            <a:spLocks noGrp="1"/>
          </p:cNvSpPr>
          <p:nvPr>
            <p:ph type="title"/>
          </p:nvPr>
        </p:nvSpPr>
        <p:spPr/>
        <p:txBody>
          <a:bodyPr/>
          <a:lstStyle/>
          <a:p>
            <a:r>
              <a:rPr lang="sk-SK" dirty="0"/>
              <a:t>Taliansko po vojne</a:t>
            </a:r>
            <a:endParaRPr lang="en-GB" dirty="0"/>
          </a:p>
        </p:txBody>
      </p:sp>
    </p:spTree>
    <p:extLst>
      <p:ext uri="{BB962C8B-B14F-4D97-AF65-F5344CB8AC3E}">
        <p14:creationId xmlns:p14="http://schemas.microsoft.com/office/powerpoint/2010/main" val="1621775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FC66094-5852-44AF-8DE0-0736AA64FBB4}"/>
              </a:ext>
            </a:extLst>
          </p:cNvPr>
          <p:cNvSpPr>
            <a:spLocks noGrp="1"/>
          </p:cNvSpPr>
          <p:nvPr>
            <p:ph idx="1"/>
          </p:nvPr>
        </p:nvSpPr>
        <p:spPr>
          <a:xfrm>
            <a:off x="107504" y="1628800"/>
            <a:ext cx="8856983" cy="5112568"/>
          </a:xfrm>
        </p:spPr>
        <p:txBody>
          <a:bodyPr>
            <a:normAutofit/>
          </a:bodyPr>
          <a:lstStyle/>
          <a:p>
            <a:r>
              <a:rPr lang="en-GB" sz="2400" dirty="0"/>
              <a:t>priority: </a:t>
            </a:r>
            <a:r>
              <a:rPr lang="en-GB" sz="2400" dirty="0" err="1"/>
              <a:t>pacifikácia</a:t>
            </a:r>
            <a:r>
              <a:rPr lang="en-GB" sz="2400" dirty="0"/>
              <a:t>, </a:t>
            </a:r>
            <a:r>
              <a:rPr lang="en-GB" sz="2400" dirty="0" err="1"/>
              <a:t>národná</a:t>
            </a:r>
            <a:r>
              <a:rPr lang="en-GB" sz="2400" dirty="0"/>
              <a:t> </a:t>
            </a:r>
            <a:r>
              <a:rPr lang="en-GB" sz="2400" dirty="0" err="1"/>
              <a:t>disciplína</a:t>
            </a:r>
            <a:r>
              <a:rPr lang="en-GB" sz="2400" dirty="0"/>
              <a:t> a </a:t>
            </a:r>
            <a:r>
              <a:rPr lang="en-GB" sz="2400" dirty="0" err="1"/>
              <a:t>riešenie</a:t>
            </a:r>
            <a:r>
              <a:rPr lang="en-GB" sz="2400" dirty="0"/>
              <a:t> </a:t>
            </a:r>
            <a:r>
              <a:rPr lang="en-GB" sz="2400" dirty="0" err="1"/>
              <a:t>ekonomických</a:t>
            </a:r>
            <a:r>
              <a:rPr lang="en-GB" sz="2400" dirty="0"/>
              <a:t> </a:t>
            </a:r>
            <a:r>
              <a:rPr lang="en-GB" sz="2400" dirty="0" err="1"/>
              <a:t>problémov</a:t>
            </a:r>
            <a:r>
              <a:rPr lang="sk-SK" sz="2400" dirty="0"/>
              <a:t> - &gt; </a:t>
            </a:r>
            <a:r>
              <a:rPr lang="en-GB" sz="2400" dirty="0" err="1"/>
              <a:t>Mussoliniho</a:t>
            </a:r>
            <a:r>
              <a:rPr lang="en-GB" sz="2400" dirty="0"/>
              <a:t> </a:t>
            </a:r>
            <a:r>
              <a:rPr lang="en-GB" sz="2400" dirty="0" err="1"/>
              <a:t>vláda</a:t>
            </a:r>
            <a:r>
              <a:rPr lang="en-GB" sz="2400" dirty="0"/>
              <a:t> </a:t>
            </a:r>
            <a:r>
              <a:rPr lang="en-GB" sz="2400" dirty="0" err="1"/>
              <a:t>získala</a:t>
            </a:r>
            <a:r>
              <a:rPr lang="en-GB" sz="2400" dirty="0"/>
              <a:t> </a:t>
            </a:r>
            <a:r>
              <a:rPr lang="en-GB" sz="2400" dirty="0" err="1"/>
              <a:t>dôveru</a:t>
            </a:r>
            <a:endParaRPr lang="sk-SK" sz="2400" dirty="0"/>
          </a:p>
          <a:p>
            <a:endParaRPr lang="sk-SK" sz="2400" dirty="0"/>
          </a:p>
          <a:p>
            <a:r>
              <a:rPr lang="en-GB" sz="2400" dirty="0" err="1"/>
              <a:t>prvou</a:t>
            </a:r>
            <a:r>
              <a:rPr lang="en-GB" sz="2400" dirty="0"/>
              <a:t> </a:t>
            </a:r>
            <a:r>
              <a:rPr lang="en-GB" sz="2400" dirty="0" err="1"/>
              <a:t>prioritou</a:t>
            </a:r>
            <a:r>
              <a:rPr lang="en-GB" sz="2400" dirty="0"/>
              <a:t> bola </a:t>
            </a:r>
            <a:r>
              <a:rPr lang="en-GB" sz="2400" dirty="0" err="1"/>
              <a:t>náprava</a:t>
            </a:r>
            <a:r>
              <a:rPr lang="en-GB" sz="2400" dirty="0"/>
              <a:t> </a:t>
            </a:r>
            <a:r>
              <a:rPr lang="en-GB" sz="2400" dirty="0" err="1"/>
              <a:t>ekonomickej</a:t>
            </a:r>
            <a:r>
              <a:rPr lang="en-GB" sz="2400" dirty="0"/>
              <a:t> </a:t>
            </a:r>
            <a:r>
              <a:rPr lang="en-GB" sz="2400" dirty="0" err="1"/>
              <a:t>situácie</a:t>
            </a:r>
            <a:r>
              <a:rPr lang="sk-SK" sz="2400" dirty="0"/>
              <a:t>: m</a:t>
            </a:r>
            <a:r>
              <a:rPr lang="en-GB" sz="2400" dirty="0" err="1"/>
              <a:t>inistrom</a:t>
            </a:r>
            <a:r>
              <a:rPr lang="en-GB" sz="2400" dirty="0"/>
              <a:t> </a:t>
            </a:r>
            <a:r>
              <a:rPr lang="en-GB" sz="2400" dirty="0" err="1"/>
              <a:t>financií</a:t>
            </a:r>
            <a:r>
              <a:rPr lang="en-GB" sz="2400" dirty="0"/>
              <a:t> </a:t>
            </a:r>
            <a:r>
              <a:rPr lang="en-GB" sz="2400" dirty="0" err="1"/>
              <a:t>sa</a:t>
            </a:r>
            <a:r>
              <a:rPr lang="en-GB" sz="2400" dirty="0"/>
              <a:t> </a:t>
            </a:r>
            <a:r>
              <a:rPr lang="en-GB" sz="2400" dirty="0" err="1"/>
              <a:t>stal</a:t>
            </a:r>
            <a:r>
              <a:rPr lang="en-GB" sz="2400" dirty="0"/>
              <a:t> </a:t>
            </a:r>
            <a:r>
              <a:rPr lang="sk-SK" sz="2400" u="sng" dirty="0"/>
              <a:t>liberál</a:t>
            </a:r>
            <a:r>
              <a:rPr lang="sk-SK" sz="2400" dirty="0"/>
              <a:t> </a:t>
            </a:r>
            <a:r>
              <a:rPr lang="en-GB" sz="2400" dirty="0"/>
              <a:t>Alberto De Stefani (1879 – 1969)</a:t>
            </a:r>
            <a:endParaRPr lang="sk-SK" sz="2400" dirty="0"/>
          </a:p>
          <a:p>
            <a:endParaRPr lang="sk-SK" sz="2400" dirty="0"/>
          </a:p>
          <a:p>
            <a:r>
              <a:rPr lang="en-GB" sz="2400" dirty="0" err="1"/>
              <a:t>presadzoval</a:t>
            </a:r>
            <a:r>
              <a:rPr lang="en-GB" sz="2400" dirty="0"/>
              <a:t> </a:t>
            </a:r>
            <a:r>
              <a:rPr lang="en-GB" sz="2400" dirty="0" err="1"/>
              <a:t>hodnoty</a:t>
            </a:r>
            <a:r>
              <a:rPr lang="en-GB" sz="2400" dirty="0"/>
              <a:t> </a:t>
            </a:r>
            <a:r>
              <a:rPr lang="en-GB" sz="2400" i="1" dirty="0"/>
              <a:t>laissez-faire</a:t>
            </a:r>
            <a:r>
              <a:rPr lang="en-GB" sz="2400" dirty="0"/>
              <a:t>, </a:t>
            </a:r>
            <a:r>
              <a:rPr lang="sk-SK" sz="2400" dirty="0"/>
              <a:t>presný opak fašistickej ekonomickej politiky</a:t>
            </a:r>
            <a:endParaRPr lang="en-GB" sz="2400" dirty="0"/>
          </a:p>
        </p:txBody>
      </p:sp>
      <p:sp>
        <p:nvSpPr>
          <p:cNvPr id="3" name="Nadpis 2">
            <a:extLst>
              <a:ext uri="{FF2B5EF4-FFF2-40B4-BE49-F238E27FC236}">
                <a16:creationId xmlns:a16="http://schemas.microsoft.com/office/drawing/2014/main" id="{E08EC237-6100-494A-933E-6A58DFE32C0F}"/>
              </a:ext>
            </a:extLst>
          </p:cNvPr>
          <p:cNvSpPr>
            <a:spLocks noGrp="1"/>
          </p:cNvSpPr>
          <p:nvPr>
            <p:ph type="title"/>
          </p:nvPr>
        </p:nvSpPr>
        <p:spPr/>
        <p:txBody>
          <a:bodyPr/>
          <a:lstStyle/>
          <a:p>
            <a:r>
              <a:rPr lang="sk-SK" dirty="0"/>
              <a:t>premiér</a:t>
            </a:r>
            <a:endParaRPr lang="en-GB" dirty="0"/>
          </a:p>
        </p:txBody>
      </p:sp>
    </p:spTree>
    <p:extLst>
      <p:ext uri="{BB962C8B-B14F-4D97-AF65-F5344CB8AC3E}">
        <p14:creationId xmlns:p14="http://schemas.microsoft.com/office/powerpoint/2010/main" val="2434477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D63DCFB-9B80-441C-A86E-6A79C5762ADB}"/>
              </a:ext>
            </a:extLst>
          </p:cNvPr>
          <p:cNvSpPr>
            <a:spLocks noGrp="1"/>
          </p:cNvSpPr>
          <p:nvPr>
            <p:ph idx="1"/>
          </p:nvPr>
        </p:nvSpPr>
        <p:spPr>
          <a:xfrm>
            <a:off x="179512" y="1628800"/>
            <a:ext cx="8784975" cy="5040560"/>
          </a:xfrm>
        </p:spPr>
        <p:txBody>
          <a:bodyPr>
            <a:normAutofit/>
          </a:bodyPr>
          <a:lstStyle/>
          <a:p>
            <a:r>
              <a:rPr lang="sk-SK" sz="2800" dirty="0"/>
              <a:t>V </a:t>
            </a:r>
            <a:r>
              <a:rPr lang="it-IT" sz="2800" dirty="0"/>
              <a:t>decembri 1922 Mussolini zriadil Veľkú fašistickú radu (</a:t>
            </a:r>
            <a:r>
              <a:rPr lang="it-IT" sz="2800" i="1" dirty="0"/>
              <a:t>Gran Consiglio del Fascismo</a:t>
            </a:r>
            <a:r>
              <a:rPr lang="sk-SK" sz="2800" dirty="0"/>
              <a:t>)</a:t>
            </a:r>
            <a:endParaRPr lang="en-GB" sz="2800" dirty="0"/>
          </a:p>
        </p:txBody>
      </p:sp>
      <p:sp>
        <p:nvSpPr>
          <p:cNvPr id="3" name="Nadpis 2">
            <a:extLst>
              <a:ext uri="{FF2B5EF4-FFF2-40B4-BE49-F238E27FC236}">
                <a16:creationId xmlns:a16="http://schemas.microsoft.com/office/drawing/2014/main" id="{E704FA30-B91B-4D43-8243-C531BCC830C2}"/>
              </a:ext>
            </a:extLst>
          </p:cNvPr>
          <p:cNvSpPr>
            <a:spLocks noGrp="1"/>
          </p:cNvSpPr>
          <p:nvPr>
            <p:ph type="title"/>
          </p:nvPr>
        </p:nvSpPr>
        <p:spPr/>
        <p:txBody>
          <a:bodyPr/>
          <a:lstStyle/>
          <a:p>
            <a:r>
              <a:rPr lang="sk-SK" dirty="0"/>
              <a:t>De-</a:t>
            </a:r>
            <a:r>
              <a:rPr lang="sk-SK" dirty="0" err="1"/>
              <a:t>radikalizácia</a:t>
            </a:r>
            <a:r>
              <a:rPr lang="sk-SK" dirty="0"/>
              <a:t> PNF</a:t>
            </a:r>
            <a:endParaRPr lang="en-GB" dirty="0"/>
          </a:p>
        </p:txBody>
      </p:sp>
      <p:pic>
        <p:nvPicPr>
          <p:cNvPr id="4" name="Obrázek 3">
            <a:extLst>
              <a:ext uri="{FF2B5EF4-FFF2-40B4-BE49-F238E27FC236}">
                <a16:creationId xmlns:a16="http://schemas.microsoft.com/office/drawing/2014/main" id="{53B39BDC-FCE5-4220-A40D-91D65693D938}"/>
              </a:ext>
            </a:extLst>
          </p:cNvPr>
          <p:cNvPicPr>
            <a:picLocks noChangeAspect="1"/>
          </p:cNvPicPr>
          <p:nvPr/>
        </p:nvPicPr>
        <p:blipFill>
          <a:blip r:embed="rId2"/>
          <a:stretch>
            <a:fillRect/>
          </a:stretch>
        </p:blipFill>
        <p:spPr>
          <a:xfrm>
            <a:off x="179512" y="2757737"/>
            <a:ext cx="8807620" cy="3744416"/>
          </a:xfrm>
          <a:prstGeom prst="rect">
            <a:avLst/>
          </a:prstGeom>
        </p:spPr>
      </p:pic>
    </p:spTree>
    <p:extLst>
      <p:ext uri="{BB962C8B-B14F-4D97-AF65-F5344CB8AC3E}">
        <p14:creationId xmlns:p14="http://schemas.microsoft.com/office/powerpoint/2010/main" val="3514548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D66318A-DF71-48B2-B808-F613FD86C639}"/>
              </a:ext>
            </a:extLst>
          </p:cNvPr>
          <p:cNvSpPr>
            <a:spLocks noGrp="1"/>
          </p:cNvSpPr>
          <p:nvPr>
            <p:ph idx="1"/>
          </p:nvPr>
        </p:nvSpPr>
        <p:spPr>
          <a:xfrm>
            <a:off x="107504" y="1628800"/>
            <a:ext cx="8856983" cy="5112568"/>
          </a:xfrm>
        </p:spPr>
        <p:txBody>
          <a:bodyPr>
            <a:normAutofit/>
          </a:bodyPr>
          <a:lstStyle/>
          <a:p>
            <a:r>
              <a:rPr lang="en-GB" sz="2400" dirty="0" err="1"/>
              <a:t>transformoval</a:t>
            </a:r>
            <a:r>
              <a:rPr lang="en-GB" sz="2400" dirty="0"/>
              <a:t> </a:t>
            </a:r>
            <a:r>
              <a:rPr lang="en-GB" sz="2400" dirty="0" err="1"/>
              <a:t>stranícku</a:t>
            </a:r>
            <a:r>
              <a:rPr lang="en-GB" sz="2400" dirty="0"/>
              <a:t> </a:t>
            </a:r>
            <a:r>
              <a:rPr lang="en-GB" sz="2400" dirty="0" err="1"/>
              <a:t>milíciu</a:t>
            </a:r>
            <a:r>
              <a:rPr lang="sk-SK" sz="2400" dirty="0"/>
              <a:t> (</a:t>
            </a:r>
            <a:r>
              <a:rPr lang="sk-SK" sz="2400" dirty="0" err="1"/>
              <a:t>Squadristov</a:t>
            </a:r>
            <a:r>
              <a:rPr lang="sk-SK" sz="2400" dirty="0"/>
              <a:t>)</a:t>
            </a:r>
            <a:r>
              <a:rPr lang="en-GB" sz="2400" dirty="0"/>
              <a:t> </a:t>
            </a:r>
            <a:r>
              <a:rPr lang="en-GB" sz="2400" dirty="0" err="1"/>
              <a:t>na</a:t>
            </a:r>
            <a:r>
              <a:rPr lang="en-GB" sz="2400" dirty="0"/>
              <a:t> </a:t>
            </a:r>
            <a:r>
              <a:rPr lang="en-GB" sz="2400" dirty="0" err="1"/>
              <a:t>Dobrovoľnú</a:t>
            </a:r>
            <a:r>
              <a:rPr lang="en-GB" sz="2400" dirty="0"/>
              <a:t> </a:t>
            </a:r>
            <a:r>
              <a:rPr lang="en-GB" sz="2400" dirty="0" err="1"/>
              <a:t>milíciu</a:t>
            </a:r>
            <a:r>
              <a:rPr lang="en-GB" sz="2400" dirty="0"/>
              <a:t> pre </a:t>
            </a:r>
            <a:r>
              <a:rPr lang="en-GB" sz="2400" dirty="0" err="1"/>
              <a:t>štátnu</a:t>
            </a:r>
            <a:r>
              <a:rPr lang="en-GB" sz="2400" dirty="0"/>
              <a:t> </a:t>
            </a:r>
            <a:r>
              <a:rPr lang="en-GB" sz="2400" dirty="0" err="1"/>
              <a:t>bezpečnosť</a:t>
            </a:r>
            <a:r>
              <a:rPr lang="en-GB" sz="2400" dirty="0"/>
              <a:t> (</a:t>
            </a:r>
            <a:r>
              <a:rPr lang="en-GB" sz="2400" i="1" dirty="0" err="1"/>
              <a:t>Milizia</a:t>
            </a:r>
            <a:r>
              <a:rPr lang="en-GB" sz="2400" i="1" dirty="0"/>
              <a:t> </a:t>
            </a:r>
            <a:r>
              <a:rPr lang="en-GB" sz="2400" i="1" dirty="0" err="1"/>
              <a:t>Volontaria</a:t>
            </a:r>
            <a:r>
              <a:rPr lang="en-GB" sz="2400" i="1" dirty="0"/>
              <a:t> per la </a:t>
            </a:r>
            <a:r>
              <a:rPr lang="en-GB" sz="2400" i="1" dirty="0" err="1"/>
              <a:t>Sicurezza</a:t>
            </a:r>
            <a:r>
              <a:rPr lang="en-GB" sz="2400" i="1" dirty="0"/>
              <a:t> Nazionale</a:t>
            </a:r>
            <a:r>
              <a:rPr lang="en-GB" sz="2400" dirty="0"/>
              <a:t>) </a:t>
            </a:r>
            <a:endParaRPr lang="sk-SK" sz="2400" dirty="0"/>
          </a:p>
          <a:p>
            <a:endParaRPr lang="sk-SK" sz="2400" dirty="0"/>
          </a:p>
          <a:p>
            <a:r>
              <a:rPr lang="en-GB" sz="2400" dirty="0" err="1"/>
              <a:t>všetky</a:t>
            </a:r>
            <a:r>
              <a:rPr lang="en-GB" sz="2400" dirty="0"/>
              <a:t> </a:t>
            </a:r>
            <a:r>
              <a:rPr lang="en-GB" sz="2400" dirty="0" err="1"/>
              <a:t>výdavky</a:t>
            </a:r>
            <a:r>
              <a:rPr lang="en-GB" sz="2400" dirty="0"/>
              <a:t> </a:t>
            </a:r>
            <a:r>
              <a:rPr lang="en-GB" sz="2400" dirty="0" err="1"/>
              <a:t>na</a:t>
            </a:r>
            <a:r>
              <a:rPr lang="en-GB" sz="2400" dirty="0"/>
              <a:t> </a:t>
            </a:r>
            <a:r>
              <a:rPr lang="en-GB" sz="2400" dirty="0" err="1"/>
              <a:t>čiernokošeliarov</a:t>
            </a:r>
            <a:r>
              <a:rPr lang="sk-SK" sz="2400" dirty="0"/>
              <a:t> mal pokrývať štát</a:t>
            </a:r>
            <a:r>
              <a:rPr lang="en-GB" sz="2400" dirty="0"/>
              <a:t> </a:t>
            </a:r>
            <a:endParaRPr lang="sk-SK" sz="2400" dirty="0"/>
          </a:p>
          <a:p>
            <a:endParaRPr lang="sk-SK" sz="2400" dirty="0"/>
          </a:p>
          <a:p>
            <a:r>
              <a:rPr lang="sk-SK" sz="2400" dirty="0"/>
              <a:t>Ale – aj štátna kontrola, ako </a:t>
            </a:r>
            <a:r>
              <a:rPr lang="en-GB" sz="2400" dirty="0" err="1"/>
              <a:t>vyšší</a:t>
            </a:r>
            <a:r>
              <a:rPr lang="en-GB" sz="2400" dirty="0"/>
              <a:t> </a:t>
            </a:r>
            <a:r>
              <a:rPr lang="en-GB" sz="2400" dirty="0" err="1"/>
              <a:t>velitelia</a:t>
            </a:r>
            <a:r>
              <a:rPr lang="en-GB" sz="2400" dirty="0"/>
              <a:t> </a:t>
            </a:r>
            <a:r>
              <a:rPr lang="en-GB" sz="2400" dirty="0" err="1"/>
              <a:t>tejto</a:t>
            </a:r>
            <a:r>
              <a:rPr lang="en-GB" sz="2400" dirty="0"/>
              <a:t> </a:t>
            </a:r>
            <a:r>
              <a:rPr lang="en-GB" sz="2400" dirty="0" err="1"/>
              <a:t>organizácie</a:t>
            </a:r>
            <a:r>
              <a:rPr lang="en-GB" sz="2400" dirty="0"/>
              <a:t> </a:t>
            </a:r>
            <a:r>
              <a:rPr lang="en-GB" sz="2400" dirty="0" err="1"/>
              <a:t>mali</a:t>
            </a:r>
            <a:r>
              <a:rPr lang="en-GB" sz="2400" dirty="0"/>
              <a:t> </a:t>
            </a:r>
            <a:r>
              <a:rPr lang="en-GB" sz="2400" dirty="0" err="1"/>
              <a:t>byť</a:t>
            </a:r>
            <a:r>
              <a:rPr lang="en-GB" sz="2400" dirty="0"/>
              <a:t> </a:t>
            </a:r>
            <a:r>
              <a:rPr lang="en-GB" sz="2400" dirty="0" err="1"/>
              <a:t>menovaní</a:t>
            </a:r>
            <a:r>
              <a:rPr lang="en-GB" sz="2400" dirty="0"/>
              <a:t> </a:t>
            </a:r>
            <a:r>
              <a:rPr lang="en-GB" sz="2400" dirty="0" err="1"/>
              <a:t>dôstojníci</a:t>
            </a:r>
            <a:r>
              <a:rPr lang="en-GB" sz="2400" dirty="0"/>
              <a:t> </a:t>
            </a:r>
            <a:r>
              <a:rPr lang="en-GB" sz="2400" dirty="0" err="1"/>
              <a:t>regulárnej</a:t>
            </a:r>
            <a:r>
              <a:rPr lang="en-GB" sz="2400" dirty="0"/>
              <a:t> </a:t>
            </a:r>
            <a:r>
              <a:rPr lang="en-GB" sz="2400" dirty="0" err="1"/>
              <a:t>talianskej</a:t>
            </a:r>
            <a:r>
              <a:rPr lang="en-GB" sz="2400" dirty="0"/>
              <a:t> </a:t>
            </a:r>
            <a:r>
              <a:rPr lang="en-GB" sz="2400" dirty="0" err="1"/>
              <a:t>armády</a:t>
            </a:r>
            <a:endParaRPr lang="sk-SK" sz="2400" dirty="0"/>
          </a:p>
          <a:p>
            <a:endParaRPr lang="sk-SK" sz="2400" dirty="0"/>
          </a:p>
          <a:p>
            <a:r>
              <a:rPr lang="en-GB" sz="2400" dirty="0" err="1"/>
              <a:t>poriadok</a:t>
            </a:r>
            <a:r>
              <a:rPr lang="en-GB" sz="2400" dirty="0"/>
              <a:t> a </a:t>
            </a:r>
            <a:r>
              <a:rPr lang="en-GB" sz="2400" dirty="0" err="1"/>
              <a:t>zároveň</a:t>
            </a:r>
            <a:r>
              <a:rPr lang="en-GB" sz="2400" dirty="0"/>
              <a:t> to </a:t>
            </a:r>
            <a:r>
              <a:rPr lang="en-GB" sz="2400" dirty="0" err="1"/>
              <a:t>bol</a:t>
            </a:r>
            <a:r>
              <a:rPr lang="en-GB" sz="2400" dirty="0"/>
              <a:t> </a:t>
            </a:r>
            <a:r>
              <a:rPr lang="en-GB" sz="2400" dirty="0" err="1"/>
              <a:t>krok</a:t>
            </a:r>
            <a:r>
              <a:rPr lang="en-GB" sz="2400" dirty="0"/>
              <a:t> </a:t>
            </a:r>
            <a:r>
              <a:rPr lang="en-GB" sz="2400" dirty="0" err="1"/>
              <a:t>na</a:t>
            </a:r>
            <a:r>
              <a:rPr lang="en-GB" sz="2400" dirty="0"/>
              <a:t> </a:t>
            </a:r>
            <a:r>
              <a:rPr lang="en-GB" sz="2400" dirty="0" err="1"/>
              <a:t>ceste</a:t>
            </a:r>
            <a:r>
              <a:rPr lang="en-GB" sz="2400" dirty="0"/>
              <a:t> k </a:t>
            </a:r>
            <a:r>
              <a:rPr lang="en-GB" sz="2400" dirty="0" err="1"/>
              <a:t>splynutiu</a:t>
            </a:r>
            <a:r>
              <a:rPr lang="en-GB" sz="2400" dirty="0"/>
              <a:t> </a:t>
            </a:r>
            <a:r>
              <a:rPr lang="en-GB" sz="2400" dirty="0" err="1"/>
              <a:t>štátnych</a:t>
            </a:r>
            <a:r>
              <a:rPr lang="en-GB" sz="2400" dirty="0"/>
              <a:t> a </a:t>
            </a:r>
            <a:r>
              <a:rPr lang="en-GB" sz="2400" dirty="0" err="1"/>
              <a:t>straníckych</a:t>
            </a:r>
            <a:r>
              <a:rPr lang="en-GB" sz="2400" dirty="0"/>
              <a:t> </a:t>
            </a:r>
            <a:r>
              <a:rPr lang="en-GB" sz="2400" dirty="0" err="1"/>
              <a:t>organizácií</a:t>
            </a:r>
            <a:endParaRPr lang="en-GB" sz="2400" dirty="0"/>
          </a:p>
        </p:txBody>
      </p:sp>
      <p:sp>
        <p:nvSpPr>
          <p:cNvPr id="3" name="Nadpis 2">
            <a:extLst>
              <a:ext uri="{FF2B5EF4-FFF2-40B4-BE49-F238E27FC236}">
                <a16:creationId xmlns:a16="http://schemas.microsoft.com/office/drawing/2014/main" id="{31F71CD2-4108-4686-B7CB-50DBCE0215B5}"/>
              </a:ext>
            </a:extLst>
          </p:cNvPr>
          <p:cNvSpPr>
            <a:spLocks noGrp="1"/>
          </p:cNvSpPr>
          <p:nvPr>
            <p:ph type="title"/>
          </p:nvPr>
        </p:nvSpPr>
        <p:spPr/>
        <p:txBody>
          <a:bodyPr/>
          <a:lstStyle/>
          <a:p>
            <a:r>
              <a:rPr lang="sk-SK" dirty="0"/>
              <a:t>Čierne košele</a:t>
            </a:r>
            <a:endParaRPr lang="en-GB" dirty="0"/>
          </a:p>
        </p:txBody>
      </p:sp>
    </p:spTree>
    <p:extLst>
      <p:ext uri="{BB962C8B-B14F-4D97-AF65-F5344CB8AC3E}">
        <p14:creationId xmlns:p14="http://schemas.microsoft.com/office/powerpoint/2010/main" val="2515986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B2843F3-D154-41FD-B499-DD7AD2FC0D04}"/>
              </a:ext>
            </a:extLst>
          </p:cNvPr>
          <p:cNvSpPr>
            <a:spLocks noGrp="1"/>
          </p:cNvSpPr>
          <p:nvPr>
            <p:ph idx="1"/>
          </p:nvPr>
        </p:nvSpPr>
        <p:spPr>
          <a:xfrm>
            <a:off x="107504" y="1628800"/>
            <a:ext cx="8856983" cy="5040560"/>
          </a:xfrm>
        </p:spPr>
        <p:txBody>
          <a:bodyPr>
            <a:noAutofit/>
          </a:bodyPr>
          <a:lstStyle/>
          <a:p>
            <a:r>
              <a:rPr lang="sk-SK" sz="2400" dirty="0"/>
              <a:t>Mussolini premiér, ale v parlamente stále len 50 kresiel z 535; </a:t>
            </a:r>
            <a:r>
              <a:rPr lang="en-GB" sz="2400" dirty="0" err="1"/>
              <a:t>nový</a:t>
            </a:r>
            <a:r>
              <a:rPr lang="en-GB" sz="2400" dirty="0"/>
              <a:t> </a:t>
            </a:r>
            <a:r>
              <a:rPr lang="en-GB" sz="2400" dirty="0" err="1"/>
              <a:t>volebný</a:t>
            </a:r>
            <a:r>
              <a:rPr lang="en-GB" sz="2400" dirty="0"/>
              <a:t> </a:t>
            </a:r>
            <a:r>
              <a:rPr lang="en-GB" sz="2400" dirty="0" err="1"/>
              <a:t>zákon</a:t>
            </a:r>
            <a:r>
              <a:rPr lang="sk-SK" sz="2400" dirty="0"/>
              <a:t>: </a:t>
            </a:r>
            <a:r>
              <a:rPr lang="en-GB" sz="2400" dirty="0" err="1"/>
              <a:t>akákoľvek</a:t>
            </a:r>
            <a:r>
              <a:rPr lang="en-GB" sz="2400" dirty="0"/>
              <a:t> </a:t>
            </a:r>
            <a:r>
              <a:rPr lang="en-GB" sz="2400" dirty="0" err="1"/>
              <a:t>strana</a:t>
            </a:r>
            <a:r>
              <a:rPr lang="en-GB" sz="2400" dirty="0"/>
              <a:t>, </a:t>
            </a:r>
            <a:r>
              <a:rPr lang="en-GB" sz="2400" dirty="0" err="1"/>
              <a:t>ktorá</a:t>
            </a:r>
            <a:r>
              <a:rPr lang="en-GB" sz="2400" dirty="0"/>
              <a:t> </a:t>
            </a:r>
            <a:r>
              <a:rPr lang="en-GB" sz="2400" dirty="0" err="1"/>
              <a:t>získa</a:t>
            </a:r>
            <a:r>
              <a:rPr lang="en-GB" sz="2400" dirty="0"/>
              <a:t> </a:t>
            </a:r>
            <a:r>
              <a:rPr lang="en-GB" sz="2400" dirty="0" err="1"/>
              <a:t>aspoň</a:t>
            </a:r>
            <a:r>
              <a:rPr lang="en-GB" sz="2400" dirty="0"/>
              <a:t> 25 percent </a:t>
            </a:r>
            <a:r>
              <a:rPr lang="en-GB" sz="2400" dirty="0" err="1"/>
              <a:t>hlasov</a:t>
            </a:r>
            <a:r>
              <a:rPr lang="en-GB" sz="2400" dirty="0"/>
              <a:t>, </a:t>
            </a:r>
            <a:r>
              <a:rPr lang="en-GB" sz="2400" dirty="0" err="1"/>
              <a:t>dostane</a:t>
            </a:r>
            <a:r>
              <a:rPr lang="en-GB" sz="2400" dirty="0"/>
              <a:t> v </a:t>
            </a:r>
            <a:r>
              <a:rPr lang="en-GB" sz="2400" dirty="0" err="1"/>
              <a:t>parlamente</a:t>
            </a:r>
            <a:r>
              <a:rPr lang="en-GB" sz="2400" dirty="0"/>
              <a:t> </a:t>
            </a:r>
            <a:r>
              <a:rPr lang="en-GB" sz="2400" dirty="0" err="1"/>
              <a:t>dve-tretiny</a:t>
            </a:r>
            <a:r>
              <a:rPr lang="en-GB" sz="2400" dirty="0"/>
              <a:t> </a:t>
            </a:r>
            <a:r>
              <a:rPr lang="en-GB" sz="2400" dirty="0" err="1"/>
              <a:t>kresiel</a:t>
            </a:r>
            <a:endParaRPr lang="sk-SK" sz="2400" dirty="0"/>
          </a:p>
          <a:p>
            <a:endParaRPr lang="sk-SK" sz="2400" dirty="0"/>
          </a:p>
          <a:p>
            <a:r>
              <a:rPr lang="sk-SK" sz="2400" dirty="0"/>
              <a:t>Apríl (</a:t>
            </a:r>
            <a:r>
              <a:rPr lang="sk-SK" sz="2400" dirty="0" err="1"/>
              <a:t>duben</a:t>
            </a:r>
            <a:r>
              <a:rPr lang="sk-SK" sz="2400" dirty="0"/>
              <a:t>)1924 nové voľby</a:t>
            </a:r>
          </a:p>
          <a:p>
            <a:endParaRPr lang="sk-SK" sz="2400" dirty="0"/>
          </a:p>
          <a:p>
            <a:r>
              <a:rPr lang="sk-SK" sz="2400" dirty="0"/>
              <a:t>PNF v koalícii </a:t>
            </a:r>
            <a:r>
              <a:rPr lang="pl-PL" sz="2400" dirty="0"/>
              <a:t>Národného bloku (</a:t>
            </a:r>
            <a:r>
              <a:rPr lang="pl-PL" sz="2400" i="1" dirty="0"/>
              <a:t>Lista Nazionale </a:t>
            </a:r>
            <a:r>
              <a:rPr lang="pl-PL" sz="2400" dirty="0"/>
              <a:t>alebo jednoducho </a:t>
            </a:r>
            <a:r>
              <a:rPr lang="pl-PL" sz="2400" i="1" dirty="0"/>
              <a:t>Listone</a:t>
            </a:r>
            <a:r>
              <a:rPr lang="pl-PL" sz="2400" dirty="0"/>
              <a:t>) </a:t>
            </a:r>
          </a:p>
          <a:p>
            <a:endParaRPr lang="pl-PL" sz="2400" dirty="0"/>
          </a:p>
          <a:p>
            <a:r>
              <a:rPr lang="pl-PL" sz="2400" dirty="0"/>
              <a:t>Zastrašovanie, propaganda: </a:t>
            </a:r>
            <a:r>
              <a:rPr lang="it-IT" sz="2400" dirty="0"/>
              <a:t>65,7</a:t>
            </a:r>
            <a:r>
              <a:rPr lang="sk-SK" sz="2400" dirty="0"/>
              <a:t> %, 3</a:t>
            </a:r>
            <a:r>
              <a:rPr lang="it-IT" sz="2400" dirty="0"/>
              <a:t>74 z 535 kresiel</a:t>
            </a:r>
            <a:r>
              <a:rPr lang="sk-SK" sz="2400" dirty="0"/>
              <a:t>; na 22 rokov posledné voľby v Taliansku</a:t>
            </a:r>
            <a:endParaRPr lang="en-GB" sz="2400" dirty="0"/>
          </a:p>
        </p:txBody>
      </p:sp>
      <p:sp>
        <p:nvSpPr>
          <p:cNvPr id="3" name="Nadpis 2">
            <a:extLst>
              <a:ext uri="{FF2B5EF4-FFF2-40B4-BE49-F238E27FC236}">
                <a16:creationId xmlns:a16="http://schemas.microsoft.com/office/drawing/2014/main" id="{1F1424CC-549F-44B6-A680-DB67181C0C5A}"/>
              </a:ext>
            </a:extLst>
          </p:cNvPr>
          <p:cNvSpPr>
            <a:spLocks noGrp="1"/>
          </p:cNvSpPr>
          <p:nvPr>
            <p:ph type="title"/>
          </p:nvPr>
        </p:nvSpPr>
        <p:spPr/>
        <p:txBody>
          <a:bodyPr/>
          <a:lstStyle/>
          <a:p>
            <a:r>
              <a:rPr lang="sk-SK" dirty="0"/>
              <a:t>Stabilizácia moci</a:t>
            </a:r>
            <a:endParaRPr lang="en-GB" dirty="0"/>
          </a:p>
        </p:txBody>
      </p:sp>
    </p:spTree>
    <p:extLst>
      <p:ext uri="{BB962C8B-B14F-4D97-AF65-F5344CB8AC3E}">
        <p14:creationId xmlns:p14="http://schemas.microsoft.com/office/powerpoint/2010/main" val="3256836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1D1FE5D-41C2-4234-8CC0-4B1D75B4ECD6}"/>
              </a:ext>
            </a:extLst>
          </p:cNvPr>
          <p:cNvSpPr>
            <a:spLocks noGrp="1"/>
          </p:cNvSpPr>
          <p:nvPr>
            <p:ph idx="1"/>
          </p:nvPr>
        </p:nvSpPr>
        <p:spPr>
          <a:xfrm>
            <a:off x="2915816" y="1628800"/>
            <a:ext cx="6120680" cy="5040560"/>
          </a:xfrm>
        </p:spPr>
        <p:txBody>
          <a:bodyPr>
            <a:normAutofit/>
          </a:bodyPr>
          <a:lstStyle/>
          <a:p>
            <a:r>
              <a:rPr lang="sk-SK" sz="2400" dirty="0"/>
              <a:t>30. </a:t>
            </a:r>
            <a:r>
              <a:rPr lang="en-GB" sz="2400" dirty="0" err="1"/>
              <a:t>mája</a:t>
            </a:r>
            <a:r>
              <a:rPr lang="sk-SK" sz="2400" dirty="0"/>
              <a:t> (</a:t>
            </a:r>
            <a:r>
              <a:rPr lang="sk-SK" sz="2400" dirty="0" err="1"/>
              <a:t>květen</a:t>
            </a:r>
            <a:r>
              <a:rPr lang="sk-SK" sz="2400" dirty="0"/>
              <a:t>)</a:t>
            </a:r>
            <a:r>
              <a:rPr lang="en-GB" sz="2400" dirty="0"/>
              <a:t> 1924 </a:t>
            </a:r>
            <a:r>
              <a:rPr lang="sk-SK" sz="2400" dirty="0"/>
              <a:t>v </a:t>
            </a:r>
            <a:r>
              <a:rPr lang="en-GB" sz="2400" dirty="0" err="1"/>
              <a:t>parlamente</a:t>
            </a:r>
            <a:r>
              <a:rPr lang="en-GB" sz="2400" dirty="0"/>
              <a:t> </a:t>
            </a:r>
            <a:r>
              <a:rPr lang="en-GB" sz="2400" dirty="0" err="1"/>
              <a:t>vystúpenie</a:t>
            </a:r>
            <a:endParaRPr lang="sk-SK" sz="2400" dirty="0"/>
          </a:p>
          <a:p>
            <a:endParaRPr lang="sk-SK" sz="2400" dirty="0"/>
          </a:p>
          <a:p>
            <a:r>
              <a:rPr lang="en-GB" sz="2400" dirty="0" err="1"/>
              <a:t>Tvrdil</a:t>
            </a:r>
            <a:r>
              <a:rPr lang="en-GB" sz="2400" dirty="0"/>
              <a:t>, </a:t>
            </a:r>
            <a:r>
              <a:rPr lang="en-GB" sz="2400" dirty="0" err="1"/>
              <a:t>že</a:t>
            </a:r>
            <a:r>
              <a:rPr lang="en-GB" sz="2400" dirty="0"/>
              <a:t> </a:t>
            </a:r>
            <a:r>
              <a:rPr lang="en-GB" sz="2400" dirty="0" err="1"/>
              <a:t>voľby</a:t>
            </a:r>
            <a:r>
              <a:rPr lang="en-GB" sz="2400" dirty="0"/>
              <a:t> </a:t>
            </a:r>
            <a:r>
              <a:rPr lang="en-GB" sz="2400" dirty="0" err="1"/>
              <a:t>boli</a:t>
            </a:r>
            <a:r>
              <a:rPr lang="en-GB" sz="2400" dirty="0"/>
              <a:t> </a:t>
            </a:r>
            <a:r>
              <a:rPr lang="en-GB" sz="2400" dirty="0" err="1"/>
              <a:t>sfalšované</a:t>
            </a:r>
            <a:r>
              <a:rPr lang="en-GB" sz="2400" dirty="0"/>
              <a:t>, </a:t>
            </a:r>
            <a:r>
              <a:rPr lang="en-GB" sz="2400" dirty="0" err="1"/>
              <a:t>ľudia</a:t>
            </a:r>
            <a:r>
              <a:rPr lang="en-GB" sz="2400" dirty="0"/>
              <a:t> </a:t>
            </a:r>
            <a:r>
              <a:rPr lang="en-GB" sz="2400" dirty="0" err="1"/>
              <a:t>donútení</a:t>
            </a:r>
            <a:r>
              <a:rPr lang="en-GB" sz="2400" dirty="0"/>
              <a:t> </a:t>
            </a:r>
            <a:r>
              <a:rPr lang="en-GB" sz="2400" dirty="0" err="1"/>
              <a:t>hlasovať</a:t>
            </a:r>
            <a:r>
              <a:rPr lang="en-GB" sz="2400" dirty="0"/>
              <a:t> za </a:t>
            </a:r>
            <a:r>
              <a:rPr lang="en-GB" sz="2400" dirty="0" err="1"/>
              <a:t>fašistov</a:t>
            </a:r>
            <a:r>
              <a:rPr lang="en-GB" sz="2400" dirty="0"/>
              <a:t> </a:t>
            </a:r>
            <a:r>
              <a:rPr lang="en-GB" sz="2400" dirty="0" err="1"/>
              <a:t>násilím</a:t>
            </a:r>
            <a:r>
              <a:rPr lang="en-GB" sz="2400" dirty="0"/>
              <a:t>, </a:t>
            </a:r>
            <a:r>
              <a:rPr lang="en-GB" sz="2400" dirty="0" err="1"/>
              <a:t>výsledky</a:t>
            </a:r>
            <a:r>
              <a:rPr lang="en-GB" sz="2400" dirty="0"/>
              <a:t> </a:t>
            </a:r>
            <a:r>
              <a:rPr lang="en-GB" sz="2400" dirty="0" err="1"/>
              <a:t>podvodom</a:t>
            </a:r>
            <a:r>
              <a:rPr lang="en-GB" sz="2400" dirty="0"/>
              <a:t> a </a:t>
            </a:r>
            <a:r>
              <a:rPr lang="en-GB" sz="2400" dirty="0" err="1"/>
              <a:t>že</a:t>
            </a:r>
            <a:r>
              <a:rPr lang="en-GB" sz="2400" dirty="0"/>
              <a:t> </a:t>
            </a:r>
            <a:r>
              <a:rPr lang="en-GB" sz="2400" dirty="0" err="1"/>
              <a:t>fašisti</a:t>
            </a:r>
            <a:r>
              <a:rPr lang="en-GB" sz="2400" dirty="0"/>
              <a:t> v </a:t>
            </a:r>
            <a:r>
              <a:rPr lang="en-GB" sz="2400" dirty="0" err="1"/>
              <a:t>skutočnosti</a:t>
            </a:r>
            <a:r>
              <a:rPr lang="en-GB" sz="2400" dirty="0"/>
              <a:t> </a:t>
            </a:r>
            <a:r>
              <a:rPr lang="en-GB" sz="2400" dirty="0" err="1"/>
              <a:t>podporu</a:t>
            </a:r>
            <a:r>
              <a:rPr lang="en-GB" sz="2400" dirty="0"/>
              <a:t> </a:t>
            </a:r>
            <a:r>
              <a:rPr lang="en-GB" sz="2400" dirty="0" err="1"/>
              <a:t>talianskeho</a:t>
            </a:r>
            <a:r>
              <a:rPr lang="en-GB" sz="2400" dirty="0"/>
              <a:t> </a:t>
            </a:r>
            <a:r>
              <a:rPr lang="en-GB" sz="2400" dirty="0" err="1"/>
              <a:t>ľudu</a:t>
            </a:r>
            <a:r>
              <a:rPr lang="en-GB" sz="2400" dirty="0"/>
              <a:t> </a:t>
            </a:r>
            <a:r>
              <a:rPr lang="en-GB" sz="2400" dirty="0" err="1"/>
              <a:t>nemajú</a:t>
            </a:r>
            <a:r>
              <a:rPr lang="en-GB" sz="2400" dirty="0"/>
              <a:t>. </a:t>
            </a:r>
            <a:endParaRPr lang="sk-SK" sz="2400" dirty="0"/>
          </a:p>
          <a:p>
            <a:endParaRPr lang="sk-SK" sz="2400" dirty="0"/>
          </a:p>
          <a:p>
            <a:r>
              <a:rPr lang="en-GB" sz="2400" dirty="0" err="1"/>
              <a:t>Žiadal</a:t>
            </a:r>
            <a:r>
              <a:rPr lang="en-GB" sz="2400" dirty="0"/>
              <a:t>, aby </a:t>
            </a:r>
            <a:r>
              <a:rPr lang="en-GB" sz="2400" dirty="0" err="1"/>
              <a:t>boli</a:t>
            </a:r>
            <a:r>
              <a:rPr lang="en-GB" sz="2400" dirty="0"/>
              <a:t> </a:t>
            </a:r>
            <a:r>
              <a:rPr lang="en-GB" sz="2400" dirty="0" err="1"/>
              <a:t>výsledky</a:t>
            </a:r>
            <a:r>
              <a:rPr lang="en-GB" sz="2400" dirty="0"/>
              <a:t> </a:t>
            </a:r>
            <a:r>
              <a:rPr lang="en-GB" sz="2400" dirty="0" err="1"/>
              <a:t>volieb</a:t>
            </a:r>
            <a:r>
              <a:rPr lang="en-GB" sz="2400" dirty="0"/>
              <a:t> </a:t>
            </a:r>
            <a:r>
              <a:rPr lang="en-GB" sz="2400" dirty="0" err="1"/>
              <a:t>vyhlásené</a:t>
            </a:r>
            <a:r>
              <a:rPr lang="en-GB" sz="2400" dirty="0"/>
              <a:t> za </a:t>
            </a:r>
            <a:r>
              <a:rPr lang="en-GB" sz="2400" dirty="0" err="1"/>
              <a:t>neplatné</a:t>
            </a:r>
            <a:endParaRPr lang="en-GB" sz="2400" dirty="0"/>
          </a:p>
        </p:txBody>
      </p:sp>
      <p:sp>
        <p:nvSpPr>
          <p:cNvPr id="3" name="Nadpis 2">
            <a:extLst>
              <a:ext uri="{FF2B5EF4-FFF2-40B4-BE49-F238E27FC236}">
                <a16:creationId xmlns:a16="http://schemas.microsoft.com/office/drawing/2014/main" id="{41D93882-99A1-4DA8-A30D-A1931BD6C65B}"/>
              </a:ext>
            </a:extLst>
          </p:cNvPr>
          <p:cNvSpPr>
            <a:spLocks noGrp="1"/>
          </p:cNvSpPr>
          <p:nvPr>
            <p:ph type="title"/>
          </p:nvPr>
        </p:nvSpPr>
        <p:spPr/>
        <p:txBody>
          <a:bodyPr/>
          <a:lstStyle/>
          <a:p>
            <a:r>
              <a:rPr lang="sk-SK" dirty="0" err="1"/>
              <a:t>Matteotti</a:t>
            </a:r>
            <a:endParaRPr lang="en-GB" dirty="0"/>
          </a:p>
        </p:txBody>
      </p:sp>
      <p:pic>
        <p:nvPicPr>
          <p:cNvPr id="5" name="Obrázek 4">
            <a:extLst>
              <a:ext uri="{FF2B5EF4-FFF2-40B4-BE49-F238E27FC236}">
                <a16:creationId xmlns:a16="http://schemas.microsoft.com/office/drawing/2014/main" id="{411B1D7C-E31D-46BC-8AD2-29B538F68886}"/>
              </a:ext>
            </a:extLst>
          </p:cNvPr>
          <p:cNvPicPr>
            <a:picLocks noChangeAspect="1"/>
          </p:cNvPicPr>
          <p:nvPr/>
        </p:nvPicPr>
        <p:blipFill>
          <a:blip r:embed="rId2"/>
          <a:stretch>
            <a:fillRect/>
          </a:stretch>
        </p:blipFill>
        <p:spPr>
          <a:xfrm>
            <a:off x="251520" y="2032062"/>
            <a:ext cx="2600325" cy="3781425"/>
          </a:xfrm>
          <a:prstGeom prst="rect">
            <a:avLst/>
          </a:prstGeom>
        </p:spPr>
      </p:pic>
    </p:spTree>
    <p:extLst>
      <p:ext uri="{BB962C8B-B14F-4D97-AF65-F5344CB8AC3E}">
        <p14:creationId xmlns:p14="http://schemas.microsoft.com/office/powerpoint/2010/main" val="2983843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637706-1B5B-4F36-AF11-167C740D73B9}"/>
              </a:ext>
            </a:extLst>
          </p:cNvPr>
          <p:cNvSpPr>
            <a:spLocks noGrp="1"/>
          </p:cNvSpPr>
          <p:nvPr>
            <p:ph idx="1"/>
          </p:nvPr>
        </p:nvSpPr>
        <p:spPr>
          <a:xfrm>
            <a:off x="4687462" y="1719071"/>
            <a:ext cx="4101429" cy="4783082"/>
          </a:xfrm>
        </p:spPr>
        <p:txBody>
          <a:bodyPr/>
          <a:lstStyle/>
          <a:p>
            <a:r>
              <a:rPr lang="sk-SK" sz="2400" dirty="0"/>
              <a:t>20.</a:t>
            </a:r>
            <a:r>
              <a:rPr lang="en-GB" sz="2400" dirty="0"/>
              <a:t> </a:t>
            </a:r>
            <a:r>
              <a:rPr lang="en-GB" sz="2400" dirty="0" err="1"/>
              <a:t>júna</a:t>
            </a:r>
            <a:r>
              <a:rPr lang="sk-SK" sz="2400" dirty="0"/>
              <a:t> (</a:t>
            </a:r>
            <a:r>
              <a:rPr lang="sk-SK" sz="2400" dirty="0" err="1"/>
              <a:t>červen</a:t>
            </a:r>
            <a:r>
              <a:rPr lang="sk-SK" sz="2400" dirty="0"/>
              <a:t>)</a:t>
            </a:r>
            <a:r>
              <a:rPr lang="en-GB" sz="2400" dirty="0"/>
              <a:t> 1924</a:t>
            </a:r>
            <a:r>
              <a:rPr lang="sk-SK" sz="2400" dirty="0"/>
              <a:t> na chodníku pri rieke Tiber auto – únos</a:t>
            </a:r>
          </a:p>
          <a:p>
            <a:endParaRPr lang="sk-SK" sz="2400" dirty="0"/>
          </a:p>
          <a:p>
            <a:r>
              <a:rPr lang="sk-SK" sz="2400" dirty="0"/>
              <a:t>Telo sa našlo 16. augusta (</a:t>
            </a:r>
            <a:r>
              <a:rPr lang="sk-SK" sz="2400" dirty="0" err="1"/>
              <a:t>srpen</a:t>
            </a:r>
            <a:r>
              <a:rPr lang="sk-SK" sz="2400" dirty="0"/>
              <a:t>)</a:t>
            </a:r>
          </a:p>
          <a:p>
            <a:endParaRPr lang="sk-SK" sz="2400" dirty="0"/>
          </a:p>
          <a:p>
            <a:r>
              <a:rPr lang="sk-SK" sz="2400" dirty="0"/>
              <a:t>Vražda nikdy nevyšetrená</a:t>
            </a:r>
          </a:p>
          <a:p>
            <a:endParaRPr lang="sk-SK" dirty="0"/>
          </a:p>
          <a:p>
            <a:endParaRPr lang="en-GB" dirty="0"/>
          </a:p>
        </p:txBody>
      </p:sp>
      <p:sp>
        <p:nvSpPr>
          <p:cNvPr id="3" name="Nadpis 2">
            <a:extLst>
              <a:ext uri="{FF2B5EF4-FFF2-40B4-BE49-F238E27FC236}">
                <a16:creationId xmlns:a16="http://schemas.microsoft.com/office/drawing/2014/main" id="{4B23AB93-6CA4-4728-A865-86BB535E1578}"/>
              </a:ext>
            </a:extLst>
          </p:cNvPr>
          <p:cNvSpPr>
            <a:spLocks noGrp="1"/>
          </p:cNvSpPr>
          <p:nvPr>
            <p:ph type="title"/>
          </p:nvPr>
        </p:nvSpPr>
        <p:spPr/>
        <p:txBody>
          <a:bodyPr/>
          <a:lstStyle/>
          <a:p>
            <a:r>
              <a:rPr lang="sk-SK" dirty="0" err="1"/>
              <a:t>MatteottI</a:t>
            </a:r>
            <a:endParaRPr lang="en-GB" dirty="0"/>
          </a:p>
        </p:txBody>
      </p:sp>
      <p:pic>
        <p:nvPicPr>
          <p:cNvPr id="4" name="Obrázek 3">
            <a:extLst>
              <a:ext uri="{FF2B5EF4-FFF2-40B4-BE49-F238E27FC236}">
                <a16:creationId xmlns:a16="http://schemas.microsoft.com/office/drawing/2014/main" id="{75872AEC-C3ED-40CC-AAFD-CA2623515451}"/>
              </a:ext>
            </a:extLst>
          </p:cNvPr>
          <p:cNvPicPr>
            <a:picLocks noChangeAspect="1"/>
          </p:cNvPicPr>
          <p:nvPr/>
        </p:nvPicPr>
        <p:blipFill>
          <a:blip r:embed="rId2"/>
          <a:stretch>
            <a:fillRect/>
          </a:stretch>
        </p:blipFill>
        <p:spPr>
          <a:xfrm>
            <a:off x="222595" y="2492896"/>
            <a:ext cx="4349035" cy="3062076"/>
          </a:xfrm>
          <a:prstGeom prst="rect">
            <a:avLst/>
          </a:prstGeom>
        </p:spPr>
      </p:pic>
    </p:spTree>
    <p:extLst>
      <p:ext uri="{BB962C8B-B14F-4D97-AF65-F5344CB8AC3E}">
        <p14:creationId xmlns:p14="http://schemas.microsoft.com/office/powerpoint/2010/main" val="3087309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1402DE4-4424-4E0D-83D2-CE8A79076004}"/>
              </a:ext>
            </a:extLst>
          </p:cNvPr>
          <p:cNvSpPr>
            <a:spLocks noGrp="1"/>
          </p:cNvSpPr>
          <p:nvPr>
            <p:ph idx="1"/>
          </p:nvPr>
        </p:nvSpPr>
        <p:spPr>
          <a:xfrm>
            <a:off x="179512" y="1628800"/>
            <a:ext cx="8784975" cy="5040560"/>
          </a:xfrm>
        </p:spPr>
        <p:txBody>
          <a:bodyPr>
            <a:normAutofit/>
          </a:bodyPr>
          <a:lstStyle/>
          <a:p>
            <a:r>
              <a:rPr lang="en-GB" sz="2400" dirty="0"/>
              <a:t>po </a:t>
            </a:r>
            <a:r>
              <a:rPr lang="en-GB" sz="2400" dirty="0" err="1"/>
              <a:t>Matteottiho</a:t>
            </a:r>
            <a:r>
              <a:rPr lang="en-GB" sz="2400" dirty="0"/>
              <a:t> </a:t>
            </a:r>
            <a:r>
              <a:rPr lang="en-GB" sz="2400" dirty="0" err="1"/>
              <a:t>únose</a:t>
            </a:r>
            <a:r>
              <a:rPr lang="en-GB" sz="2400" dirty="0"/>
              <a:t> </a:t>
            </a:r>
            <a:r>
              <a:rPr lang="en-GB" sz="2400" dirty="0" err="1"/>
              <a:t>väčšina</a:t>
            </a:r>
            <a:r>
              <a:rPr lang="en-GB" sz="2400" dirty="0"/>
              <a:t> </a:t>
            </a:r>
            <a:r>
              <a:rPr lang="en-GB" sz="2400" dirty="0" err="1"/>
              <a:t>socialistických</a:t>
            </a:r>
            <a:r>
              <a:rPr lang="en-GB" sz="2400" dirty="0"/>
              <a:t>, </a:t>
            </a:r>
            <a:r>
              <a:rPr lang="en-GB" sz="2400" dirty="0" err="1"/>
              <a:t>liberálnych</a:t>
            </a:r>
            <a:r>
              <a:rPr lang="en-GB" sz="2400" dirty="0"/>
              <a:t> a </a:t>
            </a:r>
            <a:r>
              <a:rPr lang="en-GB" sz="2400" dirty="0" err="1"/>
              <a:t>katolíckych</a:t>
            </a:r>
            <a:r>
              <a:rPr lang="en-GB" sz="2400" dirty="0"/>
              <a:t> </a:t>
            </a:r>
            <a:r>
              <a:rPr lang="en-GB" sz="2400" dirty="0" err="1"/>
              <a:t>poslancov</a:t>
            </a:r>
            <a:r>
              <a:rPr lang="en-GB" sz="2400" dirty="0"/>
              <a:t> </a:t>
            </a:r>
            <a:r>
              <a:rPr lang="en-GB" sz="2400" dirty="0" err="1"/>
              <a:t>opozície</a:t>
            </a:r>
            <a:r>
              <a:rPr lang="en-GB" sz="2400" dirty="0"/>
              <a:t> </a:t>
            </a:r>
            <a:r>
              <a:rPr lang="en-GB" sz="2400" dirty="0" err="1"/>
              <a:t>na</a:t>
            </a:r>
            <a:r>
              <a:rPr lang="en-GB" sz="2400" dirty="0"/>
              <a:t> protest </a:t>
            </a:r>
            <a:r>
              <a:rPr lang="en-GB" sz="2400" dirty="0" err="1"/>
              <a:t>odišla</a:t>
            </a:r>
            <a:r>
              <a:rPr lang="en-GB" sz="2400" dirty="0"/>
              <a:t> z </a:t>
            </a:r>
            <a:r>
              <a:rPr lang="en-GB" sz="2400" dirty="0" err="1"/>
              <a:t>parlamentu</a:t>
            </a:r>
            <a:r>
              <a:rPr lang="en-GB" sz="2400" dirty="0"/>
              <a:t> a </a:t>
            </a:r>
            <a:r>
              <a:rPr lang="en-GB" sz="2400" dirty="0" err="1"/>
              <a:t>vytvorili</a:t>
            </a:r>
            <a:r>
              <a:rPr lang="en-GB" sz="2400" dirty="0"/>
              <a:t> </a:t>
            </a:r>
            <a:r>
              <a:rPr lang="en-GB" sz="2400" dirty="0" err="1"/>
              <a:t>tzv</a:t>
            </a:r>
            <a:r>
              <a:rPr lang="en-GB" sz="2400" dirty="0"/>
              <a:t>. </a:t>
            </a:r>
            <a:r>
              <a:rPr lang="en-GB" sz="2400" dirty="0" err="1"/>
              <a:t>Aventínsku</a:t>
            </a:r>
            <a:r>
              <a:rPr lang="en-GB" sz="2400" dirty="0"/>
              <a:t> </a:t>
            </a:r>
            <a:r>
              <a:rPr lang="en-GB" sz="2400" dirty="0" err="1"/>
              <a:t>opozíciu</a:t>
            </a:r>
            <a:endParaRPr lang="sk-SK" sz="2400" dirty="0"/>
          </a:p>
          <a:p>
            <a:endParaRPr lang="sk-SK" sz="2400" dirty="0"/>
          </a:p>
          <a:p>
            <a:r>
              <a:rPr lang="en-GB" sz="2400" dirty="0" err="1"/>
              <a:t>Vyhlásili</a:t>
            </a:r>
            <a:r>
              <a:rPr lang="en-GB" sz="2400" dirty="0"/>
              <a:t> </a:t>
            </a:r>
            <a:r>
              <a:rPr lang="en-GB" sz="2400" dirty="0" err="1"/>
              <a:t>sa</a:t>
            </a:r>
            <a:r>
              <a:rPr lang="en-GB" sz="2400" dirty="0"/>
              <a:t> za </a:t>
            </a:r>
            <a:r>
              <a:rPr lang="en-GB" sz="2400" dirty="0" err="1"/>
              <a:t>pravých</a:t>
            </a:r>
            <a:r>
              <a:rPr lang="en-GB" sz="2400" dirty="0"/>
              <a:t> </a:t>
            </a:r>
            <a:r>
              <a:rPr lang="en-GB" sz="2400" dirty="0" err="1"/>
              <a:t>reprezentantov</a:t>
            </a:r>
            <a:r>
              <a:rPr lang="en-GB" sz="2400" dirty="0"/>
              <a:t> </a:t>
            </a:r>
            <a:r>
              <a:rPr lang="en-GB" sz="2400" dirty="0" err="1"/>
              <a:t>talianskeho</a:t>
            </a:r>
            <a:r>
              <a:rPr lang="en-GB" sz="2400" dirty="0"/>
              <a:t> </a:t>
            </a:r>
            <a:r>
              <a:rPr lang="en-GB" sz="2400" dirty="0" err="1"/>
              <a:t>ľudu</a:t>
            </a:r>
            <a:r>
              <a:rPr lang="en-GB" sz="2400" dirty="0"/>
              <a:t> a od </a:t>
            </a:r>
            <a:r>
              <a:rPr lang="en-GB" sz="2400" dirty="0" err="1"/>
              <a:t>kráľa</a:t>
            </a:r>
            <a:r>
              <a:rPr lang="en-GB" sz="2400" dirty="0"/>
              <a:t> </a:t>
            </a:r>
            <a:r>
              <a:rPr lang="en-GB" sz="2400" dirty="0" err="1"/>
              <a:t>žiadali</a:t>
            </a:r>
            <a:r>
              <a:rPr lang="en-GB" sz="2400" dirty="0"/>
              <a:t> </a:t>
            </a:r>
            <a:r>
              <a:rPr lang="en-GB" sz="2400" dirty="0" err="1"/>
              <a:t>zosadenie</a:t>
            </a:r>
            <a:r>
              <a:rPr lang="en-GB" sz="2400" dirty="0"/>
              <a:t> </a:t>
            </a:r>
            <a:r>
              <a:rPr lang="en-GB" sz="2400" dirty="0" err="1"/>
              <a:t>Mussoliniho</a:t>
            </a:r>
            <a:r>
              <a:rPr lang="en-GB" sz="2400" dirty="0"/>
              <a:t> a </a:t>
            </a:r>
            <a:r>
              <a:rPr lang="en-GB" sz="2400" dirty="0" err="1"/>
              <a:t>obnovenie</a:t>
            </a:r>
            <a:r>
              <a:rPr lang="en-GB" sz="2400" dirty="0"/>
              <a:t> </a:t>
            </a:r>
            <a:r>
              <a:rPr lang="en-GB" sz="2400" dirty="0" err="1"/>
              <a:t>občianskych</a:t>
            </a:r>
            <a:r>
              <a:rPr lang="en-GB" sz="2400" dirty="0"/>
              <a:t> </a:t>
            </a:r>
            <a:r>
              <a:rPr lang="en-GB" sz="2400" dirty="0" err="1"/>
              <a:t>slobôd</a:t>
            </a:r>
            <a:endParaRPr lang="sk-SK" sz="2400" dirty="0"/>
          </a:p>
          <a:p>
            <a:endParaRPr lang="sk-SK" sz="2400" dirty="0"/>
          </a:p>
          <a:p>
            <a:r>
              <a:rPr lang="sk-SK" sz="2400" dirty="0"/>
              <a:t>Opozícia ale nejednotná, rozhádaná, rozličné pohľady na to ako bojovať proti fašizmu</a:t>
            </a:r>
          </a:p>
          <a:p>
            <a:endParaRPr lang="sk-SK" sz="2400" dirty="0"/>
          </a:p>
          <a:p>
            <a:r>
              <a:rPr lang="sk-SK" sz="2400" dirty="0"/>
              <a:t>Mussoliniho podporil kráľ, priemyselníci i cirkev</a:t>
            </a:r>
            <a:endParaRPr lang="en-GB" sz="2400" dirty="0"/>
          </a:p>
        </p:txBody>
      </p:sp>
      <p:sp>
        <p:nvSpPr>
          <p:cNvPr id="3" name="Nadpis 2">
            <a:extLst>
              <a:ext uri="{FF2B5EF4-FFF2-40B4-BE49-F238E27FC236}">
                <a16:creationId xmlns:a16="http://schemas.microsoft.com/office/drawing/2014/main" id="{1AB21D3F-86EB-4A76-BC42-156AA5ADE3B3}"/>
              </a:ext>
            </a:extLst>
          </p:cNvPr>
          <p:cNvSpPr>
            <a:spLocks noGrp="1"/>
          </p:cNvSpPr>
          <p:nvPr>
            <p:ph type="title"/>
          </p:nvPr>
        </p:nvSpPr>
        <p:spPr/>
        <p:txBody>
          <a:bodyPr/>
          <a:lstStyle/>
          <a:p>
            <a:r>
              <a:rPr lang="sk-SK" dirty="0" err="1"/>
              <a:t>Aventínska</a:t>
            </a:r>
            <a:r>
              <a:rPr lang="sk-SK" dirty="0"/>
              <a:t> opozícia</a:t>
            </a:r>
            <a:endParaRPr lang="en-GB" dirty="0"/>
          </a:p>
        </p:txBody>
      </p:sp>
    </p:spTree>
    <p:extLst>
      <p:ext uri="{BB962C8B-B14F-4D97-AF65-F5344CB8AC3E}">
        <p14:creationId xmlns:p14="http://schemas.microsoft.com/office/powerpoint/2010/main" val="3819317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07FC403-B745-4912-94BF-BDD89DF41735}"/>
              </a:ext>
            </a:extLst>
          </p:cNvPr>
          <p:cNvSpPr>
            <a:spLocks noGrp="1"/>
          </p:cNvSpPr>
          <p:nvPr>
            <p:ph idx="1"/>
          </p:nvPr>
        </p:nvSpPr>
        <p:spPr>
          <a:xfrm>
            <a:off x="107505" y="1556792"/>
            <a:ext cx="4176464" cy="5184576"/>
          </a:xfrm>
        </p:spPr>
        <p:txBody>
          <a:bodyPr>
            <a:noAutofit/>
          </a:bodyPr>
          <a:lstStyle/>
          <a:p>
            <a:r>
              <a:rPr lang="sk-SK" sz="2400" dirty="0"/>
              <a:t>Mussolini po konzultácii s kráľom rekonštrukcia kabinetu – kozmetická, zmena niekoľkých ministrov</a:t>
            </a:r>
          </a:p>
          <a:p>
            <a:endParaRPr lang="sk-SK" sz="2400" dirty="0"/>
          </a:p>
          <a:p>
            <a:r>
              <a:rPr lang="sk-SK" sz="2400" dirty="0"/>
              <a:t>1925 – v Taliansku zavedená diktatúra</a:t>
            </a:r>
          </a:p>
          <a:p>
            <a:endParaRPr lang="sk-SK" sz="2400" dirty="0"/>
          </a:p>
          <a:p>
            <a:r>
              <a:rPr lang="sk-SK" sz="2400" dirty="0"/>
              <a:t>3.januára (</a:t>
            </a:r>
            <a:r>
              <a:rPr lang="sk-SK" sz="2400" dirty="0" err="1"/>
              <a:t>leden</a:t>
            </a:r>
            <a:r>
              <a:rPr lang="sk-SK" sz="2400" dirty="0"/>
              <a:t>)</a:t>
            </a:r>
            <a:r>
              <a:rPr lang="en-GB" sz="2400" dirty="0"/>
              <a:t> </a:t>
            </a:r>
            <a:r>
              <a:rPr lang="sk-SK" sz="2400" dirty="0"/>
              <a:t>Mussolini prejav v parlamente:</a:t>
            </a:r>
          </a:p>
        </p:txBody>
      </p:sp>
      <p:sp>
        <p:nvSpPr>
          <p:cNvPr id="3" name="Nadpis 2">
            <a:extLst>
              <a:ext uri="{FF2B5EF4-FFF2-40B4-BE49-F238E27FC236}">
                <a16:creationId xmlns:a16="http://schemas.microsoft.com/office/drawing/2014/main" id="{12C6643A-669B-4DBB-BD4E-D7A41C5FD614}"/>
              </a:ext>
            </a:extLst>
          </p:cNvPr>
          <p:cNvSpPr>
            <a:spLocks noGrp="1"/>
          </p:cNvSpPr>
          <p:nvPr>
            <p:ph type="title"/>
          </p:nvPr>
        </p:nvSpPr>
        <p:spPr/>
        <p:txBody>
          <a:bodyPr/>
          <a:lstStyle/>
          <a:p>
            <a:r>
              <a:rPr lang="sk-SK" dirty="0"/>
              <a:t>diktatúra</a:t>
            </a:r>
            <a:endParaRPr lang="en-GB" dirty="0"/>
          </a:p>
        </p:txBody>
      </p:sp>
      <p:pic>
        <p:nvPicPr>
          <p:cNvPr id="4" name="Obrázek 3">
            <a:extLst>
              <a:ext uri="{FF2B5EF4-FFF2-40B4-BE49-F238E27FC236}">
                <a16:creationId xmlns:a16="http://schemas.microsoft.com/office/drawing/2014/main" id="{8FDAF131-C70D-4322-8D52-2DE09F6E373D}"/>
              </a:ext>
            </a:extLst>
          </p:cNvPr>
          <p:cNvPicPr>
            <a:picLocks noChangeAspect="1"/>
          </p:cNvPicPr>
          <p:nvPr/>
        </p:nvPicPr>
        <p:blipFill>
          <a:blip r:embed="rId2"/>
          <a:stretch>
            <a:fillRect/>
          </a:stretch>
        </p:blipFill>
        <p:spPr>
          <a:xfrm>
            <a:off x="4035951" y="2276872"/>
            <a:ext cx="5108049" cy="3842940"/>
          </a:xfrm>
          <a:prstGeom prst="rect">
            <a:avLst/>
          </a:prstGeom>
        </p:spPr>
      </p:pic>
    </p:spTree>
    <p:extLst>
      <p:ext uri="{BB962C8B-B14F-4D97-AF65-F5344CB8AC3E}">
        <p14:creationId xmlns:p14="http://schemas.microsoft.com/office/powerpoint/2010/main" val="3175177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07FC403-B745-4912-94BF-BDD89DF41735}"/>
              </a:ext>
            </a:extLst>
          </p:cNvPr>
          <p:cNvSpPr>
            <a:spLocks noGrp="1"/>
          </p:cNvSpPr>
          <p:nvPr>
            <p:ph idx="1"/>
          </p:nvPr>
        </p:nvSpPr>
        <p:spPr>
          <a:xfrm>
            <a:off x="107504" y="1556792"/>
            <a:ext cx="8856983" cy="5184576"/>
          </a:xfrm>
        </p:spPr>
        <p:txBody>
          <a:bodyPr>
            <a:noAutofit/>
          </a:bodyPr>
          <a:lstStyle/>
          <a:p>
            <a:r>
              <a:rPr lang="en-GB" sz="2400" dirty="0"/>
              <a:t>„</a:t>
            </a:r>
            <a:r>
              <a:rPr lang="en-GB" sz="2400" dirty="0" err="1"/>
              <a:t>Vyhlasujem</a:t>
            </a:r>
            <a:r>
              <a:rPr lang="en-GB" sz="2400" dirty="0"/>
              <a:t> </a:t>
            </a:r>
            <a:r>
              <a:rPr lang="en-GB" sz="2400" dirty="0" err="1"/>
              <a:t>pred</a:t>
            </a:r>
            <a:r>
              <a:rPr lang="en-GB" sz="2400" dirty="0"/>
              <a:t> </a:t>
            </a:r>
            <a:r>
              <a:rPr lang="en-GB" sz="2400" dirty="0" err="1"/>
              <a:t>týmto</a:t>
            </a:r>
            <a:r>
              <a:rPr lang="en-GB" sz="2400" dirty="0"/>
              <a:t> </a:t>
            </a:r>
            <a:r>
              <a:rPr lang="en-GB" sz="2400" dirty="0" err="1"/>
              <a:t>zhromaždením</a:t>
            </a:r>
            <a:r>
              <a:rPr lang="en-GB" sz="2400" dirty="0"/>
              <a:t> a </a:t>
            </a:r>
            <a:r>
              <a:rPr lang="en-GB" sz="2400" dirty="0" err="1"/>
              <a:t>pred</a:t>
            </a:r>
            <a:r>
              <a:rPr lang="en-GB" sz="2400" dirty="0"/>
              <a:t> </a:t>
            </a:r>
            <a:r>
              <a:rPr lang="en-GB" sz="2400" dirty="0" err="1"/>
              <a:t>celým</a:t>
            </a:r>
            <a:r>
              <a:rPr lang="en-GB" sz="2400" dirty="0"/>
              <a:t> </a:t>
            </a:r>
            <a:r>
              <a:rPr lang="en-GB" sz="2400" dirty="0" err="1"/>
              <a:t>talianskym</a:t>
            </a:r>
            <a:r>
              <a:rPr lang="en-GB" sz="2400" dirty="0"/>
              <a:t> </a:t>
            </a:r>
            <a:r>
              <a:rPr lang="en-GB" sz="2400" dirty="0" err="1"/>
              <a:t>ľudom</a:t>
            </a:r>
            <a:r>
              <a:rPr lang="en-GB" sz="2400" dirty="0"/>
              <a:t>, </a:t>
            </a:r>
            <a:r>
              <a:rPr lang="en-GB" sz="2400" u="sng" dirty="0" err="1"/>
              <a:t>že</a:t>
            </a:r>
            <a:r>
              <a:rPr lang="en-GB" sz="2400" u="sng" dirty="0"/>
              <a:t> </a:t>
            </a:r>
            <a:r>
              <a:rPr lang="en-GB" sz="2400" u="sng" dirty="0" err="1"/>
              <a:t>ja</a:t>
            </a:r>
            <a:r>
              <a:rPr lang="en-GB" sz="2400" u="sng" dirty="0"/>
              <a:t> a </a:t>
            </a:r>
            <a:r>
              <a:rPr lang="en-GB" sz="2400" u="sng" dirty="0" err="1"/>
              <a:t>len</a:t>
            </a:r>
            <a:r>
              <a:rPr lang="en-GB" sz="2400" u="sng" dirty="0"/>
              <a:t> </a:t>
            </a:r>
            <a:r>
              <a:rPr lang="en-GB" sz="2400" u="sng" dirty="0" err="1"/>
              <a:t>ja</a:t>
            </a:r>
            <a:r>
              <a:rPr lang="en-GB" sz="2400" u="sng" dirty="0"/>
              <a:t> </a:t>
            </a:r>
            <a:r>
              <a:rPr lang="en-GB" sz="2400" u="sng" dirty="0" err="1"/>
              <a:t>preberám</a:t>
            </a:r>
            <a:r>
              <a:rPr lang="en-GB" sz="2400" dirty="0"/>
              <a:t> </a:t>
            </a:r>
            <a:r>
              <a:rPr lang="en-GB" sz="2400" dirty="0" err="1"/>
              <a:t>politickú</a:t>
            </a:r>
            <a:r>
              <a:rPr lang="en-GB" sz="2400" dirty="0"/>
              <a:t>, </a:t>
            </a:r>
            <a:r>
              <a:rPr lang="en-GB" sz="2400" dirty="0" err="1"/>
              <a:t>morálnu</a:t>
            </a:r>
            <a:r>
              <a:rPr lang="en-GB" sz="2400" dirty="0"/>
              <a:t> a </a:t>
            </a:r>
            <a:r>
              <a:rPr lang="en-GB" sz="2400" dirty="0" err="1"/>
              <a:t>historickú</a:t>
            </a:r>
            <a:r>
              <a:rPr lang="en-GB" sz="2400" dirty="0"/>
              <a:t> </a:t>
            </a:r>
            <a:r>
              <a:rPr lang="en-GB" sz="2400" u="sng" dirty="0" err="1"/>
              <a:t>zodpovednosť</a:t>
            </a:r>
            <a:r>
              <a:rPr lang="en-GB" sz="2400" u="sng" dirty="0"/>
              <a:t> za </a:t>
            </a:r>
            <a:r>
              <a:rPr lang="en-GB" sz="2400" u="sng" dirty="0" err="1"/>
              <a:t>všetko</a:t>
            </a:r>
            <a:r>
              <a:rPr lang="en-GB" sz="2400" dirty="0"/>
              <a:t>, </a:t>
            </a:r>
            <a:r>
              <a:rPr lang="en-GB" sz="2400" dirty="0" err="1"/>
              <a:t>čo</a:t>
            </a:r>
            <a:r>
              <a:rPr lang="en-GB" sz="2400" dirty="0"/>
              <a:t> </a:t>
            </a:r>
            <a:r>
              <a:rPr lang="en-GB" sz="2400" dirty="0" err="1"/>
              <a:t>sa</a:t>
            </a:r>
            <a:r>
              <a:rPr lang="en-GB" sz="2400" dirty="0"/>
              <a:t> </a:t>
            </a:r>
            <a:r>
              <a:rPr lang="en-GB" sz="2400" dirty="0" err="1"/>
              <a:t>stalo</a:t>
            </a:r>
            <a:r>
              <a:rPr lang="en-GB" sz="2400" dirty="0"/>
              <a:t> (...) </a:t>
            </a:r>
            <a:r>
              <a:rPr lang="en-GB" sz="2400" dirty="0" err="1"/>
              <a:t>Ľud</a:t>
            </a:r>
            <a:r>
              <a:rPr lang="en-GB" sz="2400" dirty="0"/>
              <a:t> </a:t>
            </a:r>
            <a:r>
              <a:rPr lang="en-GB" sz="2400" dirty="0" err="1"/>
              <a:t>nerešpektuje</a:t>
            </a:r>
            <a:r>
              <a:rPr lang="en-GB" sz="2400" dirty="0"/>
              <a:t> </a:t>
            </a:r>
            <a:r>
              <a:rPr lang="en-GB" sz="2400" dirty="0" err="1"/>
              <a:t>vládu</a:t>
            </a:r>
            <a:r>
              <a:rPr lang="en-GB" sz="2400" dirty="0"/>
              <a:t>, </a:t>
            </a:r>
            <a:r>
              <a:rPr lang="en-GB" sz="2400" dirty="0" err="1"/>
              <a:t>ktorá</a:t>
            </a:r>
            <a:r>
              <a:rPr lang="en-GB" sz="2400" dirty="0"/>
              <a:t> </a:t>
            </a:r>
            <a:r>
              <a:rPr lang="en-GB" sz="2400" dirty="0" err="1"/>
              <a:t>dovolí</a:t>
            </a:r>
            <a:r>
              <a:rPr lang="en-GB" sz="2400" dirty="0"/>
              <a:t>, aby </a:t>
            </a:r>
            <a:r>
              <a:rPr lang="en-GB" sz="2400" dirty="0" err="1"/>
              <a:t>ňou</a:t>
            </a:r>
            <a:r>
              <a:rPr lang="en-GB" sz="2400" dirty="0"/>
              <a:t> </a:t>
            </a:r>
            <a:r>
              <a:rPr lang="en-GB" sz="2400" dirty="0" err="1"/>
              <a:t>pohŕdali</a:t>
            </a:r>
            <a:r>
              <a:rPr lang="en-GB" sz="2400" dirty="0"/>
              <a:t>! </a:t>
            </a:r>
            <a:r>
              <a:rPr lang="en-GB" sz="2400" dirty="0" err="1"/>
              <a:t>Ľud</a:t>
            </a:r>
            <a:r>
              <a:rPr lang="en-GB" sz="2400" dirty="0"/>
              <a:t> </a:t>
            </a:r>
            <a:r>
              <a:rPr lang="en-GB" sz="2400" dirty="0" err="1"/>
              <a:t>chce</a:t>
            </a:r>
            <a:r>
              <a:rPr lang="en-GB" sz="2400" dirty="0"/>
              <a:t>, aby </a:t>
            </a:r>
            <a:r>
              <a:rPr lang="en-GB" sz="2400" dirty="0" err="1"/>
              <a:t>jeho</a:t>
            </a:r>
            <a:r>
              <a:rPr lang="en-GB" sz="2400" dirty="0"/>
              <a:t> </a:t>
            </a:r>
            <a:r>
              <a:rPr lang="en-GB" sz="2400" dirty="0" err="1"/>
              <a:t>dôstojnosť</a:t>
            </a:r>
            <a:r>
              <a:rPr lang="en-GB" sz="2400" dirty="0"/>
              <a:t> </a:t>
            </a:r>
            <a:r>
              <a:rPr lang="en-GB" sz="2400" dirty="0" err="1"/>
              <a:t>reflektovala</a:t>
            </a:r>
            <a:r>
              <a:rPr lang="en-GB" sz="2400" dirty="0"/>
              <a:t> </a:t>
            </a:r>
            <a:r>
              <a:rPr lang="en-GB" sz="2400" dirty="0" err="1"/>
              <a:t>aj</a:t>
            </a:r>
            <a:r>
              <a:rPr lang="en-GB" sz="2400" dirty="0"/>
              <a:t> </a:t>
            </a:r>
            <a:r>
              <a:rPr lang="en-GB" sz="2400" dirty="0" err="1"/>
              <a:t>dôstojnosť</a:t>
            </a:r>
            <a:r>
              <a:rPr lang="en-GB" sz="2400" dirty="0"/>
              <a:t> </a:t>
            </a:r>
            <a:r>
              <a:rPr lang="en-GB" sz="2400" dirty="0" err="1"/>
              <a:t>vlády</a:t>
            </a:r>
            <a:r>
              <a:rPr lang="en-GB" sz="2400" dirty="0"/>
              <a:t> a </a:t>
            </a:r>
            <a:r>
              <a:rPr lang="en-GB" sz="2400" dirty="0" err="1"/>
              <a:t>ja</a:t>
            </a:r>
            <a:r>
              <a:rPr lang="en-GB" sz="2400" dirty="0"/>
              <a:t> </a:t>
            </a:r>
            <a:r>
              <a:rPr lang="en-GB" sz="2400" dirty="0" err="1"/>
              <a:t>som</a:t>
            </a:r>
            <a:r>
              <a:rPr lang="en-GB" sz="2400" dirty="0"/>
              <a:t> to </a:t>
            </a:r>
            <a:r>
              <a:rPr lang="en-GB" sz="2400" dirty="0" err="1"/>
              <a:t>povedal</a:t>
            </a:r>
            <a:r>
              <a:rPr lang="en-GB" sz="2400" dirty="0"/>
              <a:t> </a:t>
            </a:r>
            <a:r>
              <a:rPr lang="en-GB" sz="2400" dirty="0" err="1"/>
              <a:t>už</a:t>
            </a:r>
            <a:r>
              <a:rPr lang="en-GB" sz="2400" dirty="0"/>
              <a:t> </a:t>
            </a:r>
            <a:r>
              <a:rPr lang="en-GB" sz="2400" dirty="0" err="1"/>
              <a:t>predtým</a:t>
            </a:r>
            <a:r>
              <a:rPr lang="en-GB" sz="2400" dirty="0"/>
              <a:t> – </a:t>
            </a:r>
            <a:r>
              <a:rPr lang="en-GB" sz="2400" dirty="0" err="1"/>
              <a:t>Čo</a:t>
            </a:r>
            <a:r>
              <a:rPr lang="en-GB" sz="2400" dirty="0"/>
              <a:t> je </a:t>
            </a:r>
            <a:r>
              <a:rPr lang="en-GB" sz="2400" dirty="0" err="1"/>
              <a:t>veľa</a:t>
            </a:r>
            <a:r>
              <a:rPr lang="en-GB" sz="2400" dirty="0"/>
              <a:t>, to je </a:t>
            </a:r>
            <a:r>
              <a:rPr lang="en-GB" sz="2400" dirty="0" err="1"/>
              <a:t>veľa</a:t>
            </a:r>
            <a:r>
              <a:rPr lang="en-GB" sz="2400" dirty="0"/>
              <a:t>! </a:t>
            </a:r>
            <a:r>
              <a:rPr lang="en-GB" sz="2400" dirty="0" err="1"/>
              <a:t>Taliansko</a:t>
            </a:r>
            <a:r>
              <a:rPr lang="en-GB" sz="2400" dirty="0"/>
              <a:t>, </a:t>
            </a:r>
            <a:r>
              <a:rPr lang="en-GB" sz="2400" dirty="0" err="1"/>
              <a:t>vážení</a:t>
            </a:r>
            <a:r>
              <a:rPr lang="en-GB" sz="2400" dirty="0"/>
              <a:t> </a:t>
            </a:r>
            <a:r>
              <a:rPr lang="en-GB" sz="2400" dirty="0" err="1"/>
              <a:t>páni</a:t>
            </a:r>
            <a:r>
              <a:rPr lang="en-GB" sz="2400" dirty="0"/>
              <a:t>, </a:t>
            </a:r>
            <a:r>
              <a:rPr lang="en-GB" sz="2400" dirty="0" err="1"/>
              <a:t>chce</a:t>
            </a:r>
            <a:r>
              <a:rPr lang="en-GB" sz="2400" dirty="0"/>
              <a:t> </a:t>
            </a:r>
            <a:r>
              <a:rPr lang="en-GB" sz="2400" u="sng" dirty="0" err="1"/>
              <a:t>pokoj</a:t>
            </a:r>
            <a:r>
              <a:rPr lang="en-GB" sz="2400" u="sng" dirty="0"/>
              <a:t>, </a:t>
            </a:r>
            <a:r>
              <a:rPr lang="en-GB" sz="2400" u="sng" dirty="0" err="1"/>
              <a:t>chce</a:t>
            </a:r>
            <a:r>
              <a:rPr lang="en-GB" sz="2400" u="sng" dirty="0"/>
              <a:t> </a:t>
            </a:r>
            <a:r>
              <a:rPr lang="en-GB" sz="2400" u="sng" dirty="0" err="1"/>
              <a:t>stabilitu</a:t>
            </a:r>
            <a:r>
              <a:rPr lang="en-GB" sz="2400" u="sng" dirty="0"/>
              <a:t>, </a:t>
            </a:r>
            <a:r>
              <a:rPr lang="en-GB" sz="2400" u="sng" dirty="0" err="1"/>
              <a:t>ktoré</a:t>
            </a:r>
            <a:r>
              <a:rPr lang="en-GB" sz="2400" u="sng" dirty="0"/>
              <a:t> mu </a:t>
            </a:r>
            <a:r>
              <a:rPr lang="en-GB" sz="2400" u="sng" dirty="0" err="1"/>
              <a:t>dovolia</a:t>
            </a:r>
            <a:r>
              <a:rPr lang="en-GB" sz="2400" u="sng" dirty="0"/>
              <a:t> </a:t>
            </a:r>
            <a:r>
              <a:rPr lang="en-GB" sz="2400" u="sng" dirty="0" err="1"/>
              <a:t>pracovať</a:t>
            </a:r>
            <a:r>
              <a:rPr lang="en-GB" sz="2400" dirty="0"/>
              <a:t>. </a:t>
            </a:r>
            <a:r>
              <a:rPr lang="en-GB" sz="2400" dirty="0" err="1"/>
              <a:t>Tento</a:t>
            </a:r>
            <a:r>
              <a:rPr lang="en-GB" sz="2400" dirty="0"/>
              <a:t> </a:t>
            </a:r>
            <a:r>
              <a:rPr lang="en-GB" sz="2400" dirty="0" err="1"/>
              <a:t>pokoj</a:t>
            </a:r>
            <a:r>
              <a:rPr lang="en-GB" sz="2400" dirty="0"/>
              <a:t> </a:t>
            </a:r>
            <a:r>
              <a:rPr lang="en-GB" sz="2400" dirty="0" err="1"/>
              <a:t>jej</a:t>
            </a:r>
            <a:r>
              <a:rPr lang="en-GB" sz="2400" dirty="0"/>
              <a:t> </a:t>
            </a:r>
            <a:r>
              <a:rPr lang="en-GB" sz="2400" dirty="0" err="1"/>
              <a:t>dáme</a:t>
            </a:r>
            <a:r>
              <a:rPr lang="en-GB" sz="2400" dirty="0"/>
              <a:t> </a:t>
            </a:r>
            <a:r>
              <a:rPr lang="en-GB" sz="2400" dirty="0" err="1"/>
              <a:t>buď</a:t>
            </a:r>
            <a:r>
              <a:rPr lang="en-GB" sz="2400" dirty="0"/>
              <a:t> </a:t>
            </a:r>
            <a:r>
              <a:rPr lang="en-GB" sz="2400" dirty="0" err="1"/>
              <a:t>láskou</a:t>
            </a:r>
            <a:r>
              <a:rPr lang="en-GB" sz="2400" dirty="0"/>
              <a:t>, </a:t>
            </a:r>
            <a:r>
              <a:rPr lang="en-GB" sz="2400" dirty="0" err="1"/>
              <a:t>alebo</a:t>
            </a:r>
            <a:r>
              <a:rPr lang="en-GB" sz="2400" dirty="0"/>
              <a:t>, </a:t>
            </a:r>
            <a:r>
              <a:rPr lang="en-GB" sz="2400" dirty="0" err="1"/>
              <a:t>ak</a:t>
            </a:r>
            <a:r>
              <a:rPr lang="en-GB" sz="2400" dirty="0"/>
              <a:t> to </a:t>
            </a:r>
            <a:r>
              <a:rPr lang="en-GB" sz="2400" dirty="0" err="1"/>
              <a:t>bude</a:t>
            </a:r>
            <a:r>
              <a:rPr lang="en-GB" sz="2400" dirty="0"/>
              <a:t> </a:t>
            </a:r>
            <a:r>
              <a:rPr lang="en-GB" sz="2400" dirty="0" err="1"/>
              <a:t>nevyhnutné</a:t>
            </a:r>
            <a:r>
              <a:rPr lang="en-GB" sz="2400" dirty="0"/>
              <a:t>, </a:t>
            </a:r>
            <a:r>
              <a:rPr lang="en-GB" sz="2400" dirty="0" err="1"/>
              <a:t>silou</a:t>
            </a:r>
            <a:r>
              <a:rPr lang="en-GB" sz="2400" dirty="0"/>
              <a:t>. </a:t>
            </a:r>
            <a:r>
              <a:rPr lang="en-GB" sz="2400" dirty="0" err="1"/>
              <a:t>Môžete</a:t>
            </a:r>
            <a:r>
              <a:rPr lang="en-GB" sz="2400" dirty="0"/>
              <a:t> </a:t>
            </a:r>
            <a:r>
              <a:rPr lang="en-GB" sz="2400" dirty="0" err="1"/>
              <a:t>si</a:t>
            </a:r>
            <a:r>
              <a:rPr lang="en-GB" sz="2400" dirty="0"/>
              <a:t> </a:t>
            </a:r>
            <a:r>
              <a:rPr lang="en-GB" sz="2400" dirty="0" err="1"/>
              <a:t>byť</a:t>
            </a:r>
            <a:r>
              <a:rPr lang="en-GB" sz="2400" dirty="0"/>
              <a:t> </a:t>
            </a:r>
            <a:r>
              <a:rPr lang="en-GB" sz="2400" dirty="0" err="1"/>
              <a:t>istý</a:t>
            </a:r>
            <a:r>
              <a:rPr lang="en-GB" sz="2400" dirty="0"/>
              <a:t>, </a:t>
            </a:r>
            <a:r>
              <a:rPr lang="en-GB" sz="2400" dirty="0" err="1"/>
              <a:t>že</a:t>
            </a:r>
            <a:r>
              <a:rPr lang="en-GB" sz="2400" dirty="0"/>
              <a:t> do 48 </a:t>
            </a:r>
            <a:r>
              <a:rPr lang="en-GB" sz="2400" dirty="0" err="1"/>
              <a:t>hodín</a:t>
            </a:r>
            <a:r>
              <a:rPr lang="en-GB" sz="2400" dirty="0"/>
              <a:t> od </a:t>
            </a:r>
            <a:r>
              <a:rPr lang="en-GB" sz="2400" dirty="0" err="1"/>
              <a:t>tohto</a:t>
            </a:r>
            <a:r>
              <a:rPr lang="en-GB" sz="2400" dirty="0"/>
              <a:t> </a:t>
            </a:r>
            <a:r>
              <a:rPr lang="en-GB" sz="2400" dirty="0" err="1"/>
              <a:t>prejavu</a:t>
            </a:r>
            <a:r>
              <a:rPr lang="en-GB" sz="2400" dirty="0"/>
              <a:t> </a:t>
            </a:r>
            <a:r>
              <a:rPr lang="en-GB" sz="2400" dirty="0" err="1"/>
              <a:t>sa</a:t>
            </a:r>
            <a:r>
              <a:rPr lang="en-GB" sz="2400" dirty="0"/>
              <a:t> </a:t>
            </a:r>
            <a:r>
              <a:rPr lang="en-GB" sz="2400" dirty="0" err="1"/>
              <a:t>situácia</a:t>
            </a:r>
            <a:r>
              <a:rPr lang="en-GB" sz="2400" dirty="0"/>
              <a:t> </a:t>
            </a:r>
            <a:r>
              <a:rPr lang="en-GB" sz="2400" dirty="0" err="1"/>
              <a:t>vyjasní</a:t>
            </a:r>
            <a:r>
              <a:rPr lang="en-GB" sz="2400" dirty="0"/>
              <a:t> v </a:t>
            </a:r>
            <a:r>
              <a:rPr lang="en-GB" sz="2400" dirty="0" err="1"/>
              <a:t>každom</a:t>
            </a:r>
            <a:r>
              <a:rPr lang="en-GB" sz="2400" dirty="0"/>
              <a:t> </a:t>
            </a:r>
            <a:r>
              <a:rPr lang="en-GB" sz="2400" dirty="0" err="1"/>
              <a:t>ohľade</a:t>
            </a:r>
            <a:r>
              <a:rPr lang="en-GB" sz="2400" dirty="0"/>
              <a:t>. </a:t>
            </a:r>
            <a:r>
              <a:rPr lang="en-GB" sz="2400" dirty="0" err="1"/>
              <a:t>Všetci</a:t>
            </a:r>
            <a:r>
              <a:rPr lang="en-GB" sz="2400" dirty="0"/>
              <a:t> </a:t>
            </a:r>
            <a:r>
              <a:rPr lang="en-GB" sz="2400" dirty="0" err="1"/>
              <a:t>vieme</a:t>
            </a:r>
            <a:r>
              <a:rPr lang="en-GB" sz="2400" dirty="0"/>
              <a:t>, </a:t>
            </a:r>
            <a:r>
              <a:rPr lang="en-GB" sz="2400" dirty="0" err="1"/>
              <a:t>že</a:t>
            </a:r>
            <a:r>
              <a:rPr lang="en-GB" sz="2400" dirty="0"/>
              <a:t> to, </a:t>
            </a:r>
            <a:r>
              <a:rPr lang="en-GB" sz="2400" dirty="0" err="1"/>
              <a:t>čo</a:t>
            </a:r>
            <a:r>
              <a:rPr lang="en-GB" sz="2400" dirty="0"/>
              <a:t> ma </a:t>
            </a:r>
            <a:r>
              <a:rPr lang="en-GB" sz="2400" dirty="0" err="1"/>
              <a:t>motivuje</a:t>
            </a:r>
            <a:r>
              <a:rPr lang="en-GB" sz="2400" dirty="0"/>
              <a:t>, </a:t>
            </a:r>
            <a:r>
              <a:rPr lang="en-GB" sz="2400" dirty="0" err="1"/>
              <a:t>nie</a:t>
            </a:r>
            <a:r>
              <a:rPr lang="en-GB" sz="2400" dirty="0"/>
              <a:t> je </a:t>
            </a:r>
            <a:r>
              <a:rPr lang="en-GB" sz="2400" dirty="0" err="1"/>
              <a:t>osobný</a:t>
            </a:r>
            <a:r>
              <a:rPr lang="en-GB" sz="2400" dirty="0"/>
              <a:t> </a:t>
            </a:r>
            <a:r>
              <a:rPr lang="en-GB" sz="2400" dirty="0" err="1"/>
              <a:t>rozmar</a:t>
            </a:r>
            <a:r>
              <a:rPr lang="en-GB" sz="2400" dirty="0"/>
              <a:t>, </a:t>
            </a:r>
            <a:r>
              <a:rPr lang="en-GB" sz="2400" dirty="0" err="1"/>
              <a:t>nie</a:t>
            </a:r>
            <a:r>
              <a:rPr lang="en-GB" sz="2400" dirty="0"/>
              <a:t> je to </a:t>
            </a:r>
            <a:r>
              <a:rPr lang="en-GB" sz="2400" dirty="0" err="1"/>
              <a:t>prahnutie</a:t>
            </a:r>
            <a:r>
              <a:rPr lang="en-GB" sz="2400" dirty="0"/>
              <a:t> po </a:t>
            </a:r>
            <a:r>
              <a:rPr lang="en-GB" sz="2400" dirty="0" err="1"/>
              <a:t>moci</a:t>
            </a:r>
            <a:r>
              <a:rPr lang="en-GB" sz="2400" dirty="0"/>
              <a:t>, </a:t>
            </a:r>
            <a:r>
              <a:rPr lang="en-GB" sz="2400" dirty="0" err="1"/>
              <a:t>nie</a:t>
            </a:r>
            <a:r>
              <a:rPr lang="en-GB" sz="2400" dirty="0"/>
              <a:t> je to </a:t>
            </a:r>
            <a:r>
              <a:rPr lang="en-GB" sz="2400" dirty="0" err="1"/>
              <a:t>hanebná</a:t>
            </a:r>
            <a:r>
              <a:rPr lang="en-GB" sz="2400" dirty="0"/>
              <a:t> </a:t>
            </a:r>
            <a:r>
              <a:rPr lang="en-GB" sz="2400" dirty="0" err="1"/>
              <a:t>zlosť</a:t>
            </a:r>
            <a:r>
              <a:rPr lang="en-GB" sz="2400" dirty="0"/>
              <a:t>, ale </a:t>
            </a:r>
            <a:r>
              <a:rPr lang="en-GB" sz="2400" dirty="0" err="1"/>
              <a:t>jedine</a:t>
            </a:r>
            <a:r>
              <a:rPr lang="en-GB" sz="2400" dirty="0"/>
              <a:t> </a:t>
            </a:r>
            <a:r>
              <a:rPr lang="en-GB" sz="2400" u="sng" dirty="0" err="1"/>
              <a:t>bezhraničná</a:t>
            </a:r>
            <a:r>
              <a:rPr lang="en-GB" sz="2400" u="sng" dirty="0"/>
              <a:t> a </a:t>
            </a:r>
            <a:r>
              <a:rPr lang="en-GB" sz="2400" u="sng" dirty="0" err="1"/>
              <a:t>spaľujúca</a:t>
            </a:r>
            <a:r>
              <a:rPr lang="en-GB" sz="2400" u="sng" dirty="0"/>
              <a:t> </a:t>
            </a:r>
            <a:r>
              <a:rPr lang="en-GB" sz="2400" u="sng" dirty="0" err="1"/>
              <a:t>láska</a:t>
            </a:r>
            <a:r>
              <a:rPr lang="en-GB" sz="2400" u="sng" dirty="0"/>
              <a:t> pre </a:t>
            </a:r>
            <a:r>
              <a:rPr lang="en-GB" sz="2400" u="sng" dirty="0" err="1"/>
              <a:t>otčinu</a:t>
            </a:r>
            <a:r>
              <a:rPr lang="en-GB" sz="2400" dirty="0"/>
              <a:t>.</a:t>
            </a:r>
          </a:p>
        </p:txBody>
      </p:sp>
      <p:sp>
        <p:nvSpPr>
          <p:cNvPr id="3" name="Nadpis 2">
            <a:extLst>
              <a:ext uri="{FF2B5EF4-FFF2-40B4-BE49-F238E27FC236}">
                <a16:creationId xmlns:a16="http://schemas.microsoft.com/office/drawing/2014/main" id="{12C6643A-669B-4DBB-BD4E-D7A41C5FD614}"/>
              </a:ext>
            </a:extLst>
          </p:cNvPr>
          <p:cNvSpPr>
            <a:spLocks noGrp="1"/>
          </p:cNvSpPr>
          <p:nvPr>
            <p:ph type="title"/>
          </p:nvPr>
        </p:nvSpPr>
        <p:spPr/>
        <p:txBody>
          <a:bodyPr/>
          <a:lstStyle/>
          <a:p>
            <a:r>
              <a:rPr lang="sk-SK" dirty="0"/>
              <a:t>diktatúra</a:t>
            </a:r>
            <a:endParaRPr lang="en-GB" dirty="0"/>
          </a:p>
        </p:txBody>
      </p:sp>
    </p:spTree>
    <p:extLst>
      <p:ext uri="{BB962C8B-B14F-4D97-AF65-F5344CB8AC3E}">
        <p14:creationId xmlns:p14="http://schemas.microsoft.com/office/powerpoint/2010/main" val="199852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3D62DB1-8EFE-4136-A72F-766EB1981825}"/>
              </a:ext>
            </a:extLst>
          </p:cNvPr>
          <p:cNvSpPr>
            <a:spLocks noGrp="1"/>
          </p:cNvSpPr>
          <p:nvPr>
            <p:ph idx="1"/>
          </p:nvPr>
        </p:nvSpPr>
        <p:spPr>
          <a:xfrm>
            <a:off x="107504" y="1628800"/>
            <a:ext cx="8928991" cy="5040560"/>
          </a:xfrm>
        </p:spPr>
        <p:txBody>
          <a:bodyPr>
            <a:noAutofit/>
          </a:bodyPr>
          <a:lstStyle/>
          <a:p>
            <a:r>
              <a:rPr lang="sk-SK" sz="2400" dirty="0"/>
              <a:t>Mussolini neklamal: d</a:t>
            </a:r>
            <a:r>
              <a:rPr lang="en-GB" sz="2400" dirty="0"/>
              <a:t>o 48 </a:t>
            </a:r>
            <a:r>
              <a:rPr lang="en-GB" sz="2400" dirty="0" err="1"/>
              <a:t>hodín</a:t>
            </a:r>
            <a:r>
              <a:rPr lang="en-GB" sz="2400" dirty="0"/>
              <a:t> </a:t>
            </a:r>
            <a:r>
              <a:rPr lang="en-GB" sz="2400" dirty="0" err="1"/>
              <a:t>dostala</a:t>
            </a:r>
            <a:r>
              <a:rPr lang="en-GB" sz="2400" dirty="0"/>
              <a:t> </a:t>
            </a:r>
            <a:r>
              <a:rPr lang="en-GB" sz="2400" dirty="0" err="1"/>
              <a:t>polícia</a:t>
            </a:r>
            <a:r>
              <a:rPr lang="en-GB" sz="2400" dirty="0"/>
              <a:t> </a:t>
            </a:r>
            <a:r>
              <a:rPr lang="en-GB" sz="2400" dirty="0" err="1"/>
              <a:t>rozkazy</a:t>
            </a:r>
            <a:r>
              <a:rPr lang="sk-SK" sz="2400" dirty="0"/>
              <a:t>:</a:t>
            </a:r>
          </a:p>
          <a:p>
            <a:r>
              <a:rPr lang="en-GB" sz="2400" dirty="0"/>
              <a:t>aby </a:t>
            </a:r>
            <a:r>
              <a:rPr lang="en-GB" sz="2400" dirty="0" err="1"/>
              <a:t>zlikvidovala</a:t>
            </a:r>
            <a:r>
              <a:rPr lang="en-GB" sz="2400" dirty="0"/>
              <a:t> </a:t>
            </a:r>
            <a:r>
              <a:rPr lang="en-GB" sz="2400" dirty="0" err="1"/>
              <a:t>opozičné</a:t>
            </a:r>
            <a:r>
              <a:rPr lang="en-GB" sz="2400" dirty="0"/>
              <a:t> </a:t>
            </a:r>
            <a:r>
              <a:rPr lang="en-GB" sz="2400" dirty="0" err="1"/>
              <a:t>organizácie</a:t>
            </a:r>
            <a:r>
              <a:rPr lang="sk-SK" sz="2400" dirty="0"/>
              <a:t> (111 </a:t>
            </a:r>
            <a:r>
              <a:rPr lang="en-GB" sz="2400" dirty="0" err="1"/>
              <a:t>ľudí</a:t>
            </a:r>
            <a:r>
              <a:rPr lang="en-GB" sz="2400" dirty="0"/>
              <a:t> </a:t>
            </a:r>
            <a:r>
              <a:rPr lang="en-GB" sz="2400" dirty="0" err="1"/>
              <a:t>zatknutých</a:t>
            </a:r>
            <a:r>
              <a:rPr lang="sk-SK" sz="2400" dirty="0"/>
              <a:t>)</a:t>
            </a:r>
            <a:r>
              <a:rPr lang="en-GB" sz="2400" dirty="0"/>
              <a:t> </a:t>
            </a:r>
            <a:endParaRPr lang="sk-SK" sz="2400" dirty="0"/>
          </a:p>
          <a:p>
            <a:r>
              <a:rPr lang="en-GB" sz="2400" dirty="0" err="1"/>
              <a:t>opozičné</a:t>
            </a:r>
            <a:r>
              <a:rPr lang="en-GB" sz="2400" dirty="0"/>
              <a:t> </a:t>
            </a:r>
            <a:r>
              <a:rPr lang="en-GB" sz="2400" dirty="0" err="1"/>
              <a:t>strany</a:t>
            </a:r>
            <a:r>
              <a:rPr lang="sk-SK" sz="2400" dirty="0"/>
              <a:t> síce nezakázali </a:t>
            </a:r>
            <a:r>
              <a:rPr lang="en-GB" sz="2400" dirty="0" err="1"/>
              <a:t>hneď</a:t>
            </a:r>
            <a:r>
              <a:rPr lang="en-GB" sz="2400" dirty="0"/>
              <a:t>, </a:t>
            </a:r>
            <a:r>
              <a:rPr lang="en-GB" sz="2400" dirty="0" err="1"/>
              <a:t>opoziční</a:t>
            </a:r>
            <a:r>
              <a:rPr lang="en-GB" sz="2400" dirty="0"/>
              <a:t> </a:t>
            </a:r>
            <a:r>
              <a:rPr lang="en-GB" sz="2400" dirty="0" err="1"/>
              <a:t>poslanci</a:t>
            </a:r>
            <a:r>
              <a:rPr lang="en-GB" sz="2400" dirty="0"/>
              <a:t> </a:t>
            </a:r>
            <a:r>
              <a:rPr lang="sk-SK" sz="2400" dirty="0"/>
              <a:t>ale </a:t>
            </a:r>
            <a:r>
              <a:rPr lang="en-GB" sz="2400" dirty="0" err="1"/>
              <a:t>dostali</a:t>
            </a:r>
            <a:r>
              <a:rPr lang="en-GB" sz="2400" dirty="0"/>
              <a:t> </a:t>
            </a:r>
            <a:r>
              <a:rPr lang="en-GB" sz="2400" dirty="0" err="1"/>
              <a:t>zákaz</a:t>
            </a:r>
            <a:r>
              <a:rPr lang="en-GB" sz="2400" dirty="0"/>
              <a:t> </a:t>
            </a:r>
            <a:r>
              <a:rPr lang="en-GB" sz="2400" dirty="0" err="1"/>
              <a:t>vrátiť</a:t>
            </a:r>
            <a:r>
              <a:rPr lang="en-GB" sz="2400" dirty="0"/>
              <a:t> </a:t>
            </a:r>
            <a:r>
              <a:rPr lang="en-GB" sz="2400" dirty="0" err="1"/>
              <a:t>sa</a:t>
            </a:r>
            <a:r>
              <a:rPr lang="en-GB" sz="2400" dirty="0"/>
              <a:t> do </a:t>
            </a:r>
            <a:r>
              <a:rPr lang="en-GB" sz="2400" dirty="0" err="1"/>
              <a:t>parlamentu</a:t>
            </a:r>
            <a:r>
              <a:rPr lang="en-GB" sz="2400" dirty="0"/>
              <a:t>. </a:t>
            </a:r>
            <a:endParaRPr lang="sk-SK" sz="2400" dirty="0"/>
          </a:p>
          <a:p>
            <a:r>
              <a:rPr lang="en-GB" sz="2400" dirty="0" err="1"/>
              <a:t>zavedená</a:t>
            </a:r>
            <a:r>
              <a:rPr lang="en-GB" sz="2400" dirty="0"/>
              <a:t> </a:t>
            </a:r>
            <a:r>
              <a:rPr lang="en-GB" sz="2400" dirty="0" err="1"/>
              <a:t>cenzúra</a:t>
            </a:r>
            <a:r>
              <a:rPr lang="en-GB" sz="2400" dirty="0"/>
              <a:t> </a:t>
            </a:r>
            <a:endParaRPr lang="sk-SK" sz="2400" dirty="0"/>
          </a:p>
          <a:p>
            <a:r>
              <a:rPr lang="en-GB" sz="2400" dirty="0" err="1"/>
              <a:t>zatvorené</a:t>
            </a:r>
            <a:r>
              <a:rPr lang="en-GB" sz="2400" dirty="0"/>
              <a:t> a </a:t>
            </a:r>
            <a:r>
              <a:rPr lang="en-GB" sz="2400" dirty="0" err="1"/>
              <a:t>zakázané</a:t>
            </a:r>
            <a:r>
              <a:rPr lang="en-GB" sz="2400" dirty="0"/>
              <a:t> </a:t>
            </a:r>
            <a:r>
              <a:rPr lang="en-GB" sz="2400" dirty="0" err="1"/>
              <a:t>boli</a:t>
            </a:r>
            <a:r>
              <a:rPr lang="en-GB" sz="2400" dirty="0"/>
              <a:t> </a:t>
            </a:r>
            <a:r>
              <a:rPr lang="en-GB" sz="2400" dirty="0" err="1"/>
              <a:t>slobodomurárske</a:t>
            </a:r>
            <a:r>
              <a:rPr lang="en-GB" sz="2400" dirty="0"/>
              <a:t> </a:t>
            </a:r>
            <a:r>
              <a:rPr lang="en-GB" sz="2400" dirty="0" err="1"/>
              <a:t>lóže</a:t>
            </a:r>
            <a:r>
              <a:rPr lang="en-GB" sz="2400" dirty="0"/>
              <a:t> (</a:t>
            </a:r>
            <a:r>
              <a:rPr lang="en-GB" sz="2400" dirty="0" err="1"/>
              <a:t>napriek</a:t>
            </a:r>
            <a:r>
              <a:rPr lang="en-GB" sz="2400" dirty="0"/>
              <a:t> </a:t>
            </a:r>
            <a:r>
              <a:rPr lang="en-GB" sz="2400" dirty="0" err="1"/>
              <a:t>tomu</a:t>
            </a:r>
            <a:r>
              <a:rPr lang="en-GB" sz="2400" dirty="0"/>
              <a:t>, </a:t>
            </a:r>
            <a:r>
              <a:rPr lang="en-GB" sz="2400" dirty="0" err="1"/>
              <a:t>že</a:t>
            </a:r>
            <a:r>
              <a:rPr lang="en-GB" sz="2400" dirty="0"/>
              <a:t> </a:t>
            </a:r>
            <a:r>
              <a:rPr lang="en-GB" sz="2400" dirty="0" err="1"/>
              <a:t>viacero</a:t>
            </a:r>
            <a:r>
              <a:rPr lang="en-GB" sz="2400" dirty="0"/>
              <a:t> </a:t>
            </a:r>
            <a:r>
              <a:rPr lang="en-GB" sz="2400" dirty="0" err="1"/>
              <a:t>slobodomurárov</a:t>
            </a:r>
            <a:r>
              <a:rPr lang="en-GB" sz="2400" dirty="0"/>
              <a:t> bolo </a:t>
            </a:r>
            <a:r>
              <a:rPr lang="en-GB" sz="2400" dirty="0" err="1"/>
              <a:t>i</a:t>
            </a:r>
            <a:r>
              <a:rPr lang="en-GB" sz="2400" dirty="0"/>
              <a:t> </a:t>
            </a:r>
            <a:r>
              <a:rPr lang="en-GB" sz="2400" dirty="0" err="1"/>
              <a:t>medzi</a:t>
            </a:r>
            <a:r>
              <a:rPr lang="en-GB" sz="2400" dirty="0"/>
              <a:t> </a:t>
            </a:r>
            <a:r>
              <a:rPr lang="en-GB" sz="2400" dirty="0" err="1"/>
              <a:t>fašistami</a:t>
            </a:r>
            <a:r>
              <a:rPr lang="en-GB" sz="2400" dirty="0"/>
              <a:t>). </a:t>
            </a:r>
            <a:endParaRPr lang="sk-SK" sz="2400" dirty="0"/>
          </a:p>
          <a:p>
            <a:endParaRPr lang="sk-SK" sz="2400" dirty="0"/>
          </a:p>
          <a:p>
            <a:r>
              <a:rPr lang="sk-SK" sz="2400" dirty="0"/>
              <a:t>3</a:t>
            </a:r>
            <a:r>
              <a:rPr lang="en-GB" sz="2400" dirty="0"/>
              <a:t> </a:t>
            </a:r>
            <a:r>
              <a:rPr lang="en-GB" sz="2400" dirty="0" err="1"/>
              <a:t>nefašistickí</a:t>
            </a:r>
            <a:r>
              <a:rPr lang="en-GB" sz="2400" dirty="0"/>
              <a:t> </a:t>
            </a:r>
            <a:r>
              <a:rPr lang="en-GB" sz="2400" dirty="0" err="1"/>
              <a:t>ministri</a:t>
            </a:r>
            <a:r>
              <a:rPr lang="en-GB" sz="2400" dirty="0"/>
              <a:t> </a:t>
            </a:r>
            <a:r>
              <a:rPr lang="en-GB" sz="2400" dirty="0" err="1"/>
              <a:t>podali</a:t>
            </a:r>
            <a:r>
              <a:rPr lang="en-GB" sz="2400" dirty="0"/>
              <a:t> </a:t>
            </a:r>
            <a:r>
              <a:rPr lang="en-GB" sz="2400" dirty="0" err="1"/>
              <a:t>demisiu</a:t>
            </a:r>
            <a:r>
              <a:rPr lang="sk-SK" sz="2400" dirty="0"/>
              <a:t> – nahradení fašistami</a:t>
            </a:r>
          </a:p>
          <a:p>
            <a:endParaRPr lang="sk-SK" sz="2400" dirty="0"/>
          </a:p>
          <a:p>
            <a:r>
              <a:rPr lang="en-GB" sz="2400" dirty="0" err="1"/>
              <a:t>Kráľ</a:t>
            </a:r>
            <a:r>
              <a:rPr lang="en-GB" sz="2400" dirty="0"/>
              <a:t> </a:t>
            </a:r>
            <a:r>
              <a:rPr lang="en-GB" sz="2400" dirty="0" err="1"/>
              <a:t>schválil</a:t>
            </a:r>
            <a:r>
              <a:rPr lang="en-GB" sz="2400" dirty="0"/>
              <a:t> </a:t>
            </a:r>
            <a:r>
              <a:rPr lang="en-GB" sz="2400" dirty="0" err="1"/>
              <a:t>novú</a:t>
            </a:r>
            <a:r>
              <a:rPr lang="en-GB" sz="2400" dirty="0"/>
              <a:t> </a:t>
            </a:r>
            <a:r>
              <a:rPr lang="en-GB" sz="2400" dirty="0" err="1"/>
              <a:t>vládu</a:t>
            </a:r>
            <a:r>
              <a:rPr lang="en-GB" sz="2400" dirty="0"/>
              <a:t> 12. </a:t>
            </a:r>
            <a:r>
              <a:rPr lang="en-GB" sz="2400" dirty="0" err="1"/>
              <a:t>januára</a:t>
            </a:r>
            <a:r>
              <a:rPr lang="sk-SK" sz="2400" dirty="0"/>
              <a:t> 1925</a:t>
            </a:r>
            <a:endParaRPr lang="en-GB" sz="2400" dirty="0"/>
          </a:p>
        </p:txBody>
      </p:sp>
      <p:sp>
        <p:nvSpPr>
          <p:cNvPr id="3" name="Nadpis 2">
            <a:extLst>
              <a:ext uri="{FF2B5EF4-FFF2-40B4-BE49-F238E27FC236}">
                <a16:creationId xmlns:a16="http://schemas.microsoft.com/office/drawing/2014/main" id="{33456827-B16F-44BA-ABE4-0A505F3C14B8}"/>
              </a:ext>
            </a:extLst>
          </p:cNvPr>
          <p:cNvSpPr>
            <a:spLocks noGrp="1"/>
          </p:cNvSpPr>
          <p:nvPr>
            <p:ph type="title"/>
          </p:nvPr>
        </p:nvSpPr>
        <p:spPr/>
        <p:txBody>
          <a:bodyPr/>
          <a:lstStyle/>
          <a:p>
            <a:r>
              <a:rPr lang="sk-SK" dirty="0"/>
              <a:t>diktatúra</a:t>
            </a:r>
            <a:endParaRPr lang="en-GB" dirty="0"/>
          </a:p>
        </p:txBody>
      </p:sp>
    </p:spTree>
    <p:extLst>
      <p:ext uri="{BB962C8B-B14F-4D97-AF65-F5344CB8AC3E}">
        <p14:creationId xmlns:p14="http://schemas.microsoft.com/office/powerpoint/2010/main" val="164646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7B3EB4C-67E6-4272-889E-BB27B6B64FE4}"/>
              </a:ext>
            </a:extLst>
          </p:cNvPr>
          <p:cNvSpPr>
            <a:spLocks noGrp="1"/>
          </p:cNvSpPr>
          <p:nvPr>
            <p:ph idx="1"/>
          </p:nvPr>
        </p:nvSpPr>
        <p:spPr>
          <a:xfrm>
            <a:off x="35496" y="1556792"/>
            <a:ext cx="9000999" cy="5256584"/>
          </a:xfrm>
        </p:spPr>
        <p:txBody>
          <a:bodyPr>
            <a:normAutofit/>
          </a:bodyPr>
          <a:lstStyle/>
          <a:p>
            <a:r>
              <a:rPr lang="en-GB" sz="2400" dirty="0" err="1"/>
              <a:t>Prvý</a:t>
            </a:r>
            <a:r>
              <a:rPr lang="en-GB" sz="2400" dirty="0"/>
              <a:t> „program“ </a:t>
            </a:r>
            <a:r>
              <a:rPr lang="en-GB" sz="2400" i="1" dirty="0"/>
              <a:t>Fasci di </a:t>
            </a:r>
            <a:r>
              <a:rPr lang="en-GB" sz="2400" i="1" dirty="0" err="1"/>
              <a:t>combattimento</a:t>
            </a:r>
            <a:r>
              <a:rPr lang="en-GB" sz="2400" i="1" dirty="0"/>
              <a:t> </a:t>
            </a:r>
            <a:r>
              <a:rPr lang="en-GB" sz="2400" dirty="0"/>
              <a:t>30. </a:t>
            </a:r>
            <a:r>
              <a:rPr lang="en-GB" sz="2400" dirty="0" err="1"/>
              <a:t>marca</a:t>
            </a:r>
            <a:r>
              <a:rPr lang="en-GB" sz="2400" dirty="0"/>
              <a:t> 1919 </a:t>
            </a:r>
            <a:r>
              <a:rPr lang="en-GB" sz="2400" dirty="0" err="1"/>
              <a:t>na</a:t>
            </a:r>
            <a:r>
              <a:rPr lang="en-GB" sz="2400" dirty="0"/>
              <a:t> </a:t>
            </a:r>
            <a:r>
              <a:rPr lang="en-GB" sz="2400" dirty="0" err="1"/>
              <a:t>stránkach</a:t>
            </a:r>
            <a:r>
              <a:rPr lang="en-GB" sz="2400" dirty="0"/>
              <a:t> Il </a:t>
            </a:r>
            <a:r>
              <a:rPr lang="en-GB" sz="2400" dirty="0" err="1"/>
              <a:t>Popolo</a:t>
            </a:r>
            <a:r>
              <a:rPr lang="en-GB" sz="2400" dirty="0"/>
              <a:t> </a:t>
            </a:r>
            <a:r>
              <a:rPr lang="en-GB" sz="2400" dirty="0" err="1"/>
              <a:t>d´Italia</a:t>
            </a:r>
            <a:r>
              <a:rPr lang="en-GB" sz="2400" dirty="0"/>
              <a:t>. </a:t>
            </a:r>
            <a:endParaRPr lang="sk-SK" sz="2400" dirty="0"/>
          </a:p>
          <a:p>
            <a:endParaRPr lang="sk-SK" sz="2400" dirty="0"/>
          </a:p>
          <a:p>
            <a:r>
              <a:rPr lang="en-GB" sz="2400" dirty="0" err="1"/>
              <a:t>zlátanina</a:t>
            </a:r>
            <a:r>
              <a:rPr lang="en-GB" sz="2400" dirty="0"/>
              <a:t> </a:t>
            </a:r>
            <a:r>
              <a:rPr lang="en-GB" sz="2400" dirty="0" err="1"/>
              <a:t>rôznych</a:t>
            </a:r>
            <a:r>
              <a:rPr lang="en-GB" sz="2400" dirty="0"/>
              <a:t>, </a:t>
            </a:r>
            <a:r>
              <a:rPr lang="en-GB" sz="2400" dirty="0" err="1"/>
              <a:t>často</a:t>
            </a:r>
            <a:r>
              <a:rPr lang="en-GB" sz="2400" dirty="0"/>
              <a:t> </a:t>
            </a:r>
            <a:r>
              <a:rPr lang="en-GB" sz="2400" dirty="0" err="1"/>
              <a:t>protichodných</a:t>
            </a:r>
            <a:r>
              <a:rPr lang="en-GB" sz="2400" dirty="0"/>
              <a:t> </a:t>
            </a:r>
            <a:r>
              <a:rPr lang="en-GB" sz="2400" dirty="0" err="1"/>
              <a:t>ideí</a:t>
            </a:r>
            <a:r>
              <a:rPr lang="en-GB" sz="2400" dirty="0"/>
              <a:t> </a:t>
            </a:r>
            <a:r>
              <a:rPr lang="en-GB" sz="2400" dirty="0" err="1"/>
              <a:t>vytrhnutých</a:t>
            </a:r>
            <a:r>
              <a:rPr lang="en-GB" sz="2400" dirty="0"/>
              <a:t> z </a:t>
            </a:r>
            <a:r>
              <a:rPr lang="en-GB" sz="2400" dirty="0" err="1"/>
              <a:t>programu</a:t>
            </a:r>
            <a:r>
              <a:rPr lang="en-GB" sz="2400" dirty="0"/>
              <a:t> </a:t>
            </a:r>
            <a:r>
              <a:rPr lang="en-GB" sz="2400" dirty="0" err="1"/>
              <a:t>iných</a:t>
            </a:r>
            <a:r>
              <a:rPr lang="en-GB" sz="2400" dirty="0"/>
              <a:t> </a:t>
            </a:r>
            <a:r>
              <a:rPr lang="en-GB" sz="2400" dirty="0" err="1"/>
              <a:t>politických</a:t>
            </a:r>
            <a:r>
              <a:rPr lang="en-GB" sz="2400" dirty="0"/>
              <a:t> </a:t>
            </a:r>
            <a:r>
              <a:rPr lang="en-GB" sz="2400" dirty="0" err="1"/>
              <a:t>strán</a:t>
            </a:r>
            <a:r>
              <a:rPr lang="en-GB" sz="2400" dirty="0"/>
              <a:t>: </a:t>
            </a:r>
            <a:endParaRPr lang="sk-SK" sz="2400" dirty="0"/>
          </a:p>
          <a:p>
            <a:r>
              <a:rPr lang="en-GB" sz="2400" dirty="0" err="1"/>
              <a:t>zrušenie</a:t>
            </a:r>
            <a:r>
              <a:rPr lang="en-GB" sz="2400" dirty="0"/>
              <a:t> </a:t>
            </a:r>
            <a:r>
              <a:rPr lang="en-GB" sz="2400" dirty="0" err="1"/>
              <a:t>monarchie</a:t>
            </a:r>
            <a:r>
              <a:rPr lang="en-GB" sz="2400" dirty="0"/>
              <a:t>, </a:t>
            </a:r>
            <a:r>
              <a:rPr lang="en-GB" sz="2400" dirty="0" err="1"/>
              <a:t>znárodnenie</a:t>
            </a:r>
            <a:r>
              <a:rPr lang="en-GB" sz="2400" dirty="0"/>
              <a:t> </a:t>
            </a:r>
            <a:r>
              <a:rPr lang="en-GB" sz="2400" dirty="0" err="1"/>
              <a:t>priemyslu</a:t>
            </a:r>
            <a:r>
              <a:rPr lang="en-GB" sz="2400" dirty="0"/>
              <a:t>, </a:t>
            </a:r>
            <a:r>
              <a:rPr lang="en-GB" sz="2400" dirty="0" err="1"/>
              <a:t>špeciálne</a:t>
            </a:r>
            <a:r>
              <a:rPr lang="en-GB" sz="2400" dirty="0"/>
              <a:t> </a:t>
            </a:r>
            <a:r>
              <a:rPr lang="en-GB" sz="2400" dirty="0" err="1"/>
              <a:t>dane</a:t>
            </a:r>
            <a:r>
              <a:rPr lang="en-GB" sz="2400" dirty="0"/>
              <a:t> pre </a:t>
            </a:r>
            <a:r>
              <a:rPr lang="en-GB" sz="2400" dirty="0" err="1"/>
              <a:t>tých</a:t>
            </a:r>
            <a:r>
              <a:rPr lang="en-GB" sz="2400" dirty="0"/>
              <a:t>, </a:t>
            </a:r>
            <a:r>
              <a:rPr lang="en-GB" sz="2400" dirty="0" err="1"/>
              <a:t>ktorí</a:t>
            </a:r>
            <a:r>
              <a:rPr lang="en-GB" sz="2400" dirty="0"/>
              <a:t> </a:t>
            </a:r>
            <a:r>
              <a:rPr lang="en-GB" sz="2400" dirty="0" err="1"/>
              <a:t>na</a:t>
            </a:r>
            <a:r>
              <a:rPr lang="en-GB" sz="2400" dirty="0"/>
              <a:t> </a:t>
            </a:r>
            <a:r>
              <a:rPr lang="en-GB" sz="2400" dirty="0" err="1"/>
              <a:t>vojne</a:t>
            </a:r>
            <a:r>
              <a:rPr lang="en-GB" sz="2400" dirty="0"/>
              <a:t> </a:t>
            </a:r>
            <a:r>
              <a:rPr lang="en-GB" sz="2400" dirty="0" err="1"/>
              <a:t>zbohatli</a:t>
            </a:r>
            <a:r>
              <a:rPr lang="en-GB" sz="2400" dirty="0"/>
              <a:t>, </a:t>
            </a:r>
            <a:r>
              <a:rPr lang="en-GB" sz="2400" dirty="0" err="1"/>
              <a:t>konfiškácia</a:t>
            </a:r>
            <a:r>
              <a:rPr lang="en-GB" sz="2400" dirty="0"/>
              <a:t> </a:t>
            </a:r>
            <a:r>
              <a:rPr lang="en-GB" sz="2400" dirty="0" err="1"/>
              <a:t>cirkevného</a:t>
            </a:r>
            <a:r>
              <a:rPr lang="en-GB" sz="2400" dirty="0"/>
              <a:t> </a:t>
            </a:r>
            <a:r>
              <a:rPr lang="en-GB" sz="2400" dirty="0" err="1"/>
              <a:t>majetku</a:t>
            </a:r>
            <a:r>
              <a:rPr lang="en-GB" sz="2400" dirty="0"/>
              <a:t>, </a:t>
            </a:r>
            <a:r>
              <a:rPr lang="en-GB" sz="2400" dirty="0" err="1"/>
              <a:t>hlasovacie</a:t>
            </a:r>
            <a:r>
              <a:rPr lang="en-GB" sz="2400" dirty="0"/>
              <a:t> </a:t>
            </a:r>
            <a:r>
              <a:rPr lang="en-GB" sz="2400" dirty="0" err="1"/>
              <a:t>právo</a:t>
            </a:r>
            <a:r>
              <a:rPr lang="en-GB" sz="2400" dirty="0"/>
              <a:t> pre </a:t>
            </a:r>
            <a:r>
              <a:rPr lang="en-GB" sz="2400" dirty="0" err="1"/>
              <a:t>ženy</a:t>
            </a:r>
            <a:r>
              <a:rPr lang="en-GB" sz="2400" dirty="0"/>
              <a:t>, </a:t>
            </a:r>
            <a:r>
              <a:rPr lang="en-GB" sz="2400" dirty="0" err="1"/>
              <a:t>zrušenie</a:t>
            </a:r>
            <a:r>
              <a:rPr lang="en-GB" sz="2400" dirty="0"/>
              <a:t> </a:t>
            </a:r>
            <a:r>
              <a:rPr lang="en-GB" sz="2400" dirty="0" err="1"/>
              <a:t>senátu</a:t>
            </a:r>
            <a:r>
              <a:rPr lang="en-GB" sz="2400" dirty="0"/>
              <a:t>, </a:t>
            </a:r>
            <a:r>
              <a:rPr lang="en-GB" sz="2400" dirty="0" err="1"/>
              <a:t>osemhodinový</a:t>
            </a:r>
            <a:r>
              <a:rPr lang="en-GB" sz="2400" dirty="0"/>
              <a:t> </a:t>
            </a:r>
            <a:r>
              <a:rPr lang="en-GB" sz="2400" dirty="0" err="1"/>
              <a:t>pracovný</a:t>
            </a:r>
            <a:r>
              <a:rPr lang="en-GB" sz="2400" dirty="0"/>
              <a:t> </a:t>
            </a:r>
            <a:r>
              <a:rPr lang="en-GB" sz="2400" dirty="0" err="1"/>
              <a:t>čas</a:t>
            </a:r>
            <a:r>
              <a:rPr lang="en-GB" sz="2400" dirty="0"/>
              <a:t>, </a:t>
            </a:r>
            <a:r>
              <a:rPr lang="en-GB" sz="2400" dirty="0" err="1"/>
              <a:t>fixná</a:t>
            </a:r>
            <a:r>
              <a:rPr lang="en-GB" sz="2400" dirty="0"/>
              <a:t> </a:t>
            </a:r>
            <a:r>
              <a:rPr lang="en-GB" sz="2400" dirty="0" err="1"/>
              <a:t>minimálna</a:t>
            </a:r>
            <a:r>
              <a:rPr lang="en-GB" sz="2400" dirty="0"/>
              <a:t> </a:t>
            </a:r>
            <a:r>
              <a:rPr lang="en-GB" sz="2400" dirty="0" err="1"/>
              <a:t>mzda</a:t>
            </a:r>
            <a:r>
              <a:rPr lang="en-GB" sz="2400" dirty="0"/>
              <a:t> </a:t>
            </a:r>
            <a:r>
              <a:rPr lang="en-GB" sz="2400" dirty="0" err="1"/>
              <a:t>alebo</a:t>
            </a:r>
            <a:r>
              <a:rPr lang="en-GB" sz="2400" dirty="0"/>
              <a:t> </a:t>
            </a:r>
            <a:r>
              <a:rPr lang="en-GB" sz="2400" dirty="0" err="1"/>
              <a:t>veľmi</a:t>
            </a:r>
            <a:r>
              <a:rPr lang="en-GB" sz="2400" dirty="0"/>
              <a:t> </a:t>
            </a:r>
            <a:r>
              <a:rPr lang="en-GB" sz="2400" dirty="0" err="1"/>
              <a:t>vágne</a:t>
            </a:r>
            <a:r>
              <a:rPr lang="en-GB" sz="2400" dirty="0"/>
              <a:t> </a:t>
            </a:r>
            <a:r>
              <a:rPr lang="en-GB" sz="2400" dirty="0" err="1"/>
              <a:t>formulovaná</a:t>
            </a:r>
            <a:r>
              <a:rPr lang="en-GB" sz="2400" dirty="0"/>
              <a:t> </a:t>
            </a:r>
            <a:r>
              <a:rPr lang="en-GB" sz="2400" dirty="0" err="1"/>
              <a:t>požiadavka</a:t>
            </a:r>
            <a:r>
              <a:rPr lang="en-GB" sz="2400" dirty="0"/>
              <a:t> </a:t>
            </a:r>
            <a:r>
              <a:rPr lang="en-GB" sz="2400" dirty="0" err="1"/>
              <a:t>na</a:t>
            </a:r>
            <a:r>
              <a:rPr lang="en-GB" sz="2400" dirty="0"/>
              <a:t> </a:t>
            </a:r>
            <a:r>
              <a:rPr lang="en-GB" sz="2400" dirty="0" err="1"/>
              <a:t>participáciu</a:t>
            </a:r>
            <a:r>
              <a:rPr lang="en-GB" sz="2400" dirty="0"/>
              <a:t> </a:t>
            </a:r>
            <a:r>
              <a:rPr lang="en-GB" sz="2400" dirty="0" err="1"/>
              <a:t>robotníkov</a:t>
            </a:r>
            <a:r>
              <a:rPr lang="en-GB" sz="2400" dirty="0"/>
              <a:t> </a:t>
            </a:r>
            <a:r>
              <a:rPr lang="en-GB" sz="2400" dirty="0" err="1"/>
              <a:t>na</a:t>
            </a:r>
            <a:r>
              <a:rPr lang="en-GB" sz="2400" dirty="0"/>
              <a:t> </a:t>
            </a:r>
            <a:r>
              <a:rPr lang="en-GB" sz="2400" dirty="0" err="1"/>
              <a:t>riadení</a:t>
            </a:r>
            <a:r>
              <a:rPr lang="en-GB" sz="2400" dirty="0"/>
              <a:t> </a:t>
            </a:r>
            <a:r>
              <a:rPr lang="en-GB" sz="2400" dirty="0" err="1"/>
              <a:t>priemyslu</a:t>
            </a:r>
            <a:r>
              <a:rPr lang="en-GB" sz="2400" dirty="0"/>
              <a:t> (</a:t>
            </a:r>
            <a:r>
              <a:rPr lang="en-GB" sz="2400" dirty="0" err="1"/>
              <a:t>akým</a:t>
            </a:r>
            <a:r>
              <a:rPr lang="en-GB" sz="2400" dirty="0"/>
              <a:t> </a:t>
            </a:r>
            <a:r>
              <a:rPr lang="en-GB" sz="2400" dirty="0" err="1"/>
              <a:t>spôsobom</a:t>
            </a:r>
            <a:r>
              <a:rPr lang="en-GB" sz="2400" dirty="0"/>
              <a:t>, </a:t>
            </a:r>
            <a:r>
              <a:rPr lang="en-GB" sz="2400" dirty="0" err="1"/>
              <a:t>nebolo</a:t>
            </a:r>
            <a:r>
              <a:rPr lang="en-GB" sz="2400" dirty="0"/>
              <a:t> </a:t>
            </a:r>
            <a:r>
              <a:rPr lang="en-GB" sz="2400" dirty="0" err="1"/>
              <a:t>jasné</a:t>
            </a:r>
            <a:r>
              <a:rPr lang="en-GB" sz="2400" dirty="0"/>
              <a:t>)</a:t>
            </a:r>
          </a:p>
        </p:txBody>
      </p:sp>
      <p:sp>
        <p:nvSpPr>
          <p:cNvPr id="3" name="Nadpis 2">
            <a:extLst>
              <a:ext uri="{FF2B5EF4-FFF2-40B4-BE49-F238E27FC236}">
                <a16:creationId xmlns:a16="http://schemas.microsoft.com/office/drawing/2014/main" id="{EDBA98AE-2E39-4A8C-B0DD-6D7CB5E72A7A}"/>
              </a:ext>
            </a:extLst>
          </p:cNvPr>
          <p:cNvSpPr>
            <a:spLocks noGrp="1"/>
          </p:cNvSpPr>
          <p:nvPr>
            <p:ph type="title"/>
          </p:nvPr>
        </p:nvSpPr>
        <p:spPr/>
        <p:txBody>
          <a:bodyPr/>
          <a:lstStyle/>
          <a:p>
            <a:r>
              <a:rPr lang="sk-SK" dirty="0" err="1"/>
              <a:t>Fasci</a:t>
            </a:r>
            <a:r>
              <a:rPr lang="sk-SK" dirty="0"/>
              <a:t> –prvý program</a:t>
            </a:r>
            <a:endParaRPr lang="en-GB" dirty="0"/>
          </a:p>
        </p:txBody>
      </p:sp>
    </p:spTree>
    <p:extLst>
      <p:ext uri="{BB962C8B-B14F-4D97-AF65-F5344CB8AC3E}">
        <p14:creationId xmlns:p14="http://schemas.microsoft.com/office/powerpoint/2010/main" val="3377746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289CE7A-7E75-4E99-8789-BCBB73373114}"/>
              </a:ext>
            </a:extLst>
          </p:cNvPr>
          <p:cNvSpPr>
            <a:spLocks noGrp="1"/>
          </p:cNvSpPr>
          <p:nvPr>
            <p:ph idx="1"/>
          </p:nvPr>
        </p:nvSpPr>
        <p:spPr>
          <a:xfrm>
            <a:off x="107504" y="1628800"/>
            <a:ext cx="8928991" cy="5040560"/>
          </a:xfrm>
        </p:spPr>
        <p:txBody>
          <a:bodyPr>
            <a:normAutofit fontScale="92500" lnSpcReduction="10000"/>
          </a:bodyPr>
          <a:lstStyle/>
          <a:p>
            <a:r>
              <a:rPr lang="en-GB" sz="2400" dirty="0"/>
              <a:t>po </a:t>
            </a:r>
            <a:r>
              <a:rPr lang="en-GB" sz="2400" dirty="0" err="1"/>
              <a:t>definitívnom</a:t>
            </a:r>
            <a:r>
              <a:rPr lang="en-GB" sz="2400" dirty="0"/>
              <a:t> </a:t>
            </a:r>
            <a:r>
              <a:rPr lang="en-GB" sz="2400" dirty="0" err="1"/>
              <a:t>získaní</a:t>
            </a:r>
            <a:r>
              <a:rPr lang="en-GB" sz="2400" dirty="0"/>
              <a:t> </a:t>
            </a:r>
            <a:r>
              <a:rPr lang="en-GB" sz="2400" dirty="0" err="1"/>
              <a:t>moci</a:t>
            </a:r>
            <a:r>
              <a:rPr lang="en-GB" sz="2400" dirty="0"/>
              <a:t> </a:t>
            </a:r>
            <a:r>
              <a:rPr lang="en-GB" sz="2400" dirty="0" err="1"/>
              <a:t>pristúpila</a:t>
            </a:r>
            <a:r>
              <a:rPr lang="en-GB" sz="2400" dirty="0"/>
              <a:t> </a:t>
            </a:r>
            <a:r>
              <a:rPr lang="en-GB" sz="2400" dirty="0" err="1"/>
              <a:t>fašistická</a:t>
            </a:r>
            <a:r>
              <a:rPr lang="en-GB" sz="2400" dirty="0"/>
              <a:t> </a:t>
            </a:r>
            <a:r>
              <a:rPr lang="en-GB" sz="2400" dirty="0" err="1"/>
              <a:t>vláda</a:t>
            </a:r>
            <a:r>
              <a:rPr lang="en-GB" sz="2400" dirty="0"/>
              <a:t> k </a:t>
            </a:r>
            <a:r>
              <a:rPr lang="en-GB" sz="2400" dirty="0" err="1"/>
              <a:t>vytváraniu</a:t>
            </a:r>
            <a:r>
              <a:rPr lang="en-GB" sz="2400" dirty="0"/>
              <a:t> </a:t>
            </a:r>
            <a:r>
              <a:rPr lang="en-GB" sz="2400" dirty="0" err="1"/>
              <a:t>nového</a:t>
            </a:r>
            <a:r>
              <a:rPr lang="en-GB" sz="2400" dirty="0"/>
              <a:t> </a:t>
            </a:r>
            <a:r>
              <a:rPr lang="en-GB" sz="2400" dirty="0" err="1"/>
              <a:t>typu</a:t>
            </a:r>
            <a:r>
              <a:rPr lang="en-GB" sz="2400" dirty="0"/>
              <a:t> </a:t>
            </a:r>
            <a:r>
              <a:rPr lang="en-GB" sz="2400" dirty="0" err="1"/>
              <a:t>usporiadania</a:t>
            </a:r>
            <a:r>
              <a:rPr lang="en-GB" sz="2400" dirty="0"/>
              <a:t> </a:t>
            </a:r>
            <a:r>
              <a:rPr lang="en-GB" sz="2400" dirty="0" err="1"/>
              <a:t>hospodárstva</a:t>
            </a:r>
            <a:r>
              <a:rPr lang="en-GB" sz="2400" dirty="0"/>
              <a:t> a </a:t>
            </a:r>
            <a:r>
              <a:rPr lang="en-GB" sz="2400" dirty="0" err="1"/>
              <a:t>ekonomiky</a:t>
            </a:r>
            <a:r>
              <a:rPr lang="en-GB" sz="2400" dirty="0"/>
              <a:t> – </a:t>
            </a:r>
            <a:r>
              <a:rPr lang="en-GB" sz="2400" dirty="0" err="1"/>
              <a:t>korporatívneho</a:t>
            </a:r>
            <a:r>
              <a:rPr lang="en-GB" sz="2400" dirty="0"/>
              <a:t> </a:t>
            </a:r>
            <a:r>
              <a:rPr lang="en-GB" sz="2400" dirty="0" err="1"/>
              <a:t>štátu</a:t>
            </a:r>
            <a:endParaRPr lang="sk-SK" sz="2400" dirty="0"/>
          </a:p>
          <a:p>
            <a:endParaRPr lang="sk-SK" sz="2400" dirty="0"/>
          </a:p>
          <a:p>
            <a:r>
              <a:rPr lang="sk-SK" sz="2400" dirty="0"/>
              <a:t>Dve komisie, </a:t>
            </a:r>
            <a:r>
              <a:rPr lang="sk-SK" sz="2400" dirty="0" err="1"/>
              <a:t>Giovanni</a:t>
            </a:r>
            <a:r>
              <a:rPr lang="sk-SK" sz="2400" dirty="0"/>
              <a:t> </a:t>
            </a:r>
            <a:r>
              <a:rPr lang="sk-SK" sz="2400" dirty="0" err="1"/>
              <a:t>Gentile</a:t>
            </a:r>
            <a:r>
              <a:rPr lang="sk-SK" sz="2400" dirty="0"/>
              <a:t>, </a:t>
            </a:r>
            <a:r>
              <a:rPr lang="sk-SK" sz="2400" dirty="0" err="1"/>
              <a:t>Alfredo</a:t>
            </a:r>
            <a:r>
              <a:rPr lang="sk-SK" sz="2400" dirty="0"/>
              <a:t> </a:t>
            </a:r>
            <a:r>
              <a:rPr lang="sk-SK" sz="2400" dirty="0" err="1"/>
              <a:t>Rocco</a:t>
            </a:r>
            <a:endParaRPr lang="sk-SK" sz="2400" dirty="0"/>
          </a:p>
          <a:p>
            <a:endParaRPr lang="sk-SK" sz="2400" dirty="0"/>
          </a:p>
          <a:p>
            <a:r>
              <a:rPr lang="sk-SK" sz="2400" dirty="0"/>
              <a:t>Nedokázali to vymyslieť</a:t>
            </a:r>
          </a:p>
          <a:p>
            <a:endParaRPr lang="sk-SK" sz="2400" dirty="0"/>
          </a:p>
          <a:p>
            <a:r>
              <a:rPr lang="sk-SK" sz="2400" dirty="0"/>
              <a:t>Giuseppe </a:t>
            </a:r>
            <a:r>
              <a:rPr lang="sk-SK" sz="2400" dirty="0" err="1"/>
              <a:t>Bottai</a:t>
            </a:r>
            <a:r>
              <a:rPr lang="sk-SK" sz="2400" dirty="0"/>
              <a:t> - Charta práce (</a:t>
            </a:r>
            <a:r>
              <a:rPr lang="sk-SK" sz="2400" i="1" dirty="0" err="1"/>
              <a:t>Carta</a:t>
            </a:r>
            <a:r>
              <a:rPr lang="sk-SK" sz="2400" i="1" dirty="0"/>
              <a:t> de </a:t>
            </a:r>
            <a:r>
              <a:rPr lang="sk-SK" sz="2400" i="1" dirty="0" err="1"/>
              <a:t>Lavoro</a:t>
            </a:r>
            <a:r>
              <a:rPr lang="sk-SK" sz="2400" dirty="0"/>
              <a:t>) – nedokázal nájsť kompromis, nakoniec </a:t>
            </a:r>
            <a:r>
              <a:rPr lang="sk-SK" sz="2400" dirty="0" err="1"/>
              <a:t>Rocco</a:t>
            </a:r>
            <a:r>
              <a:rPr lang="sk-SK" sz="2400" dirty="0"/>
              <a:t>, schválená začiatkom roku 1927</a:t>
            </a:r>
          </a:p>
          <a:p>
            <a:endParaRPr lang="sk-SK" sz="2400" dirty="0"/>
          </a:p>
          <a:p>
            <a:r>
              <a:rPr lang="sk-SK" sz="2400" dirty="0"/>
              <a:t>Korporatívny štát len na papieri – propaganda ale všade šírila, že to funguje</a:t>
            </a:r>
            <a:endParaRPr lang="en-GB" sz="2400" dirty="0"/>
          </a:p>
        </p:txBody>
      </p:sp>
      <p:sp>
        <p:nvSpPr>
          <p:cNvPr id="3" name="Nadpis 2">
            <a:extLst>
              <a:ext uri="{FF2B5EF4-FFF2-40B4-BE49-F238E27FC236}">
                <a16:creationId xmlns:a16="http://schemas.microsoft.com/office/drawing/2014/main" id="{50F723C2-8292-41B9-B465-2BE711CA44BF}"/>
              </a:ext>
            </a:extLst>
          </p:cNvPr>
          <p:cNvSpPr>
            <a:spLocks noGrp="1"/>
          </p:cNvSpPr>
          <p:nvPr>
            <p:ph type="title"/>
          </p:nvPr>
        </p:nvSpPr>
        <p:spPr/>
        <p:txBody>
          <a:bodyPr/>
          <a:lstStyle/>
          <a:p>
            <a:r>
              <a:rPr lang="sk-SK" dirty="0"/>
              <a:t>ekonomika</a:t>
            </a:r>
            <a:endParaRPr lang="en-GB" dirty="0"/>
          </a:p>
        </p:txBody>
      </p:sp>
    </p:spTree>
    <p:extLst>
      <p:ext uri="{BB962C8B-B14F-4D97-AF65-F5344CB8AC3E}">
        <p14:creationId xmlns:p14="http://schemas.microsoft.com/office/powerpoint/2010/main" val="585106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686DA-5D7E-49D2-8608-DCAA3D2025E3}"/>
              </a:ext>
            </a:extLst>
          </p:cNvPr>
          <p:cNvSpPr>
            <a:spLocks noGrp="1"/>
          </p:cNvSpPr>
          <p:nvPr>
            <p:ph idx="1"/>
          </p:nvPr>
        </p:nvSpPr>
        <p:spPr/>
        <p:txBody>
          <a:bodyPr/>
          <a:lstStyle/>
          <a:p>
            <a:endParaRPr lang="sk-SK"/>
          </a:p>
        </p:txBody>
      </p:sp>
      <p:sp>
        <p:nvSpPr>
          <p:cNvPr id="3" name="Title 2">
            <a:extLst>
              <a:ext uri="{FF2B5EF4-FFF2-40B4-BE49-F238E27FC236}">
                <a16:creationId xmlns:a16="http://schemas.microsoft.com/office/drawing/2014/main" id="{69EABE68-115C-4002-BB1B-6F189157351A}"/>
              </a:ext>
            </a:extLst>
          </p:cNvPr>
          <p:cNvSpPr>
            <a:spLocks noGrp="1"/>
          </p:cNvSpPr>
          <p:nvPr>
            <p:ph type="title"/>
          </p:nvPr>
        </p:nvSpPr>
        <p:spPr/>
        <p:txBody>
          <a:bodyPr/>
          <a:lstStyle/>
          <a:p>
            <a:r>
              <a:rPr lang="sk-SK" dirty="0" err="1"/>
              <a:t>Alfredo</a:t>
            </a:r>
            <a:r>
              <a:rPr lang="sk-SK" dirty="0"/>
              <a:t> </a:t>
            </a:r>
            <a:r>
              <a:rPr lang="sk-SK" dirty="0" err="1"/>
              <a:t>Rocco</a:t>
            </a:r>
            <a:endParaRPr lang="sk-SK" dirty="0"/>
          </a:p>
        </p:txBody>
      </p:sp>
      <p:pic>
        <p:nvPicPr>
          <p:cNvPr id="4" name="Picture 3">
            <a:extLst>
              <a:ext uri="{FF2B5EF4-FFF2-40B4-BE49-F238E27FC236}">
                <a16:creationId xmlns:a16="http://schemas.microsoft.com/office/drawing/2014/main" id="{9AECF2A1-BB86-4F2D-8FDA-F8DC0135A3D6}"/>
              </a:ext>
            </a:extLst>
          </p:cNvPr>
          <p:cNvPicPr>
            <a:picLocks noChangeAspect="1"/>
          </p:cNvPicPr>
          <p:nvPr/>
        </p:nvPicPr>
        <p:blipFill>
          <a:blip r:embed="rId2"/>
          <a:stretch>
            <a:fillRect/>
          </a:stretch>
        </p:blipFill>
        <p:spPr>
          <a:xfrm>
            <a:off x="342912" y="1648032"/>
            <a:ext cx="3725031" cy="5041734"/>
          </a:xfrm>
          <a:prstGeom prst="rect">
            <a:avLst/>
          </a:prstGeom>
        </p:spPr>
      </p:pic>
      <p:pic>
        <p:nvPicPr>
          <p:cNvPr id="5" name="Picture 4">
            <a:extLst>
              <a:ext uri="{FF2B5EF4-FFF2-40B4-BE49-F238E27FC236}">
                <a16:creationId xmlns:a16="http://schemas.microsoft.com/office/drawing/2014/main" id="{CB829C23-E7CF-4F41-A0F9-FAC1C25A1F43}"/>
              </a:ext>
            </a:extLst>
          </p:cNvPr>
          <p:cNvPicPr>
            <a:picLocks noChangeAspect="1"/>
          </p:cNvPicPr>
          <p:nvPr/>
        </p:nvPicPr>
        <p:blipFill>
          <a:blip r:embed="rId3"/>
          <a:stretch>
            <a:fillRect/>
          </a:stretch>
        </p:blipFill>
        <p:spPr>
          <a:xfrm>
            <a:off x="5395609" y="1649006"/>
            <a:ext cx="3551689" cy="5013176"/>
          </a:xfrm>
          <a:prstGeom prst="rect">
            <a:avLst/>
          </a:prstGeom>
        </p:spPr>
      </p:pic>
    </p:spTree>
    <p:extLst>
      <p:ext uri="{BB962C8B-B14F-4D97-AF65-F5344CB8AC3E}">
        <p14:creationId xmlns:p14="http://schemas.microsoft.com/office/powerpoint/2010/main" val="297066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E5FB346-3C60-4298-AFBD-67AFC3BB6F32}"/>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339FA7FF-EC75-40AD-BB2A-F54F06A4A0A3}"/>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6F7D4DC3-D468-42E3-8A3F-9321F1353D39}"/>
              </a:ext>
            </a:extLst>
          </p:cNvPr>
          <p:cNvPicPr>
            <a:picLocks noChangeAspect="1"/>
          </p:cNvPicPr>
          <p:nvPr/>
        </p:nvPicPr>
        <p:blipFill>
          <a:blip r:embed="rId2"/>
          <a:stretch>
            <a:fillRect/>
          </a:stretch>
        </p:blipFill>
        <p:spPr>
          <a:xfrm>
            <a:off x="0" y="350550"/>
            <a:ext cx="9144000" cy="6156899"/>
          </a:xfrm>
          <a:prstGeom prst="rect">
            <a:avLst/>
          </a:prstGeom>
        </p:spPr>
      </p:pic>
    </p:spTree>
    <p:extLst>
      <p:ext uri="{BB962C8B-B14F-4D97-AF65-F5344CB8AC3E}">
        <p14:creationId xmlns:p14="http://schemas.microsoft.com/office/powerpoint/2010/main" val="1889037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DC64768-BF26-42A5-B93D-05B342648F9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BEDC4812-54A4-4FC8-B115-13E31246C671}"/>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389C9A0C-4249-461A-A718-AAF302D73C95}"/>
              </a:ext>
            </a:extLst>
          </p:cNvPr>
          <p:cNvPicPr>
            <a:picLocks noChangeAspect="1"/>
          </p:cNvPicPr>
          <p:nvPr/>
        </p:nvPicPr>
        <p:blipFill>
          <a:blip r:embed="rId2"/>
          <a:stretch>
            <a:fillRect/>
          </a:stretch>
        </p:blipFill>
        <p:spPr>
          <a:xfrm>
            <a:off x="371109" y="253054"/>
            <a:ext cx="4104456" cy="6299863"/>
          </a:xfrm>
          <a:prstGeom prst="rect">
            <a:avLst/>
          </a:prstGeom>
        </p:spPr>
      </p:pic>
      <p:pic>
        <p:nvPicPr>
          <p:cNvPr id="5" name="Obrázek 4">
            <a:extLst>
              <a:ext uri="{FF2B5EF4-FFF2-40B4-BE49-F238E27FC236}">
                <a16:creationId xmlns:a16="http://schemas.microsoft.com/office/drawing/2014/main" id="{F58DCDDF-A2B3-4D47-960C-A042F23A631A}"/>
              </a:ext>
            </a:extLst>
          </p:cNvPr>
          <p:cNvPicPr>
            <a:picLocks noChangeAspect="1"/>
          </p:cNvPicPr>
          <p:nvPr/>
        </p:nvPicPr>
        <p:blipFill>
          <a:blip r:embed="rId3"/>
          <a:stretch>
            <a:fillRect/>
          </a:stretch>
        </p:blipFill>
        <p:spPr>
          <a:xfrm>
            <a:off x="4859291" y="253054"/>
            <a:ext cx="3902969" cy="6351891"/>
          </a:xfrm>
          <a:prstGeom prst="rect">
            <a:avLst/>
          </a:prstGeom>
        </p:spPr>
      </p:pic>
    </p:spTree>
    <p:extLst>
      <p:ext uri="{BB962C8B-B14F-4D97-AF65-F5344CB8AC3E}">
        <p14:creationId xmlns:p14="http://schemas.microsoft.com/office/powerpoint/2010/main" val="1933065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5EBE646-4457-4372-88D4-99A63A9958F6}"/>
              </a:ext>
            </a:extLst>
          </p:cNvPr>
          <p:cNvSpPr>
            <a:spLocks noGrp="1"/>
          </p:cNvSpPr>
          <p:nvPr>
            <p:ph idx="1"/>
          </p:nvPr>
        </p:nvSpPr>
        <p:spPr>
          <a:xfrm>
            <a:off x="107504" y="1628800"/>
            <a:ext cx="8928991" cy="5040560"/>
          </a:xfrm>
        </p:spPr>
        <p:txBody>
          <a:bodyPr>
            <a:normAutofit lnSpcReduction="10000"/>
          </a:bodyPr>
          <a:lstStyle/>
          <a:p>
            <a:r>
              <a:rPr lang="en-GB" sz="2400" dirty="0" err="1"/>
              <a:t>Fašizmus</a:t>
            </a:r>
            <a:r>
              <a:rPr lang="en-GB" sz="2400" dirty="0"/>
              <a:t> </a:t>
            </a:r>
            <a:r>
              <a:rPr lang="en-GB" sz="2400" dirty="0" err="1"/>
              <a:t>nebol</a:t>
            </a:r>
            <a:r>
              <a:rPr lang="en-GB" sz="2400" dirty="0"/>
              <a:t> v </a:t>
            </a:r>
            <a:r>
              <a:rPr lang="en-GB" sz="2400" dirty="0" err="1"/>
              <a:t>ekonomickej</a:t>
            </a:r>
            <a:r>
              <a:rPr lang="en-GB" sz="2400" dirty="0"/>
              <a:t> </a:t>
            </a:r>
            <a:r>
              <a:rPr lang="en-GB" sz="2400" dirty="0" err="1"/>
              <a:t>oblasti</a:t>
            </a:r>
            <a:r>
              <a:rPr lang="en-GB" sz="2400" dirty="0"/>
              <a:t> </a:t>
            </a:r>
            <a:r>
              <a:rPr lang="en-GB" sz="2400" dirty="0" err="1"/>
              <a:t>tak</a:t>
            </a:r>
            <a:r>
              <a:rPr lang="en-GB" sz="2400" dirty="0"/>
              <a:t> </a:t>
            </a:r>
            <a:r>
              <a:rPr lang="en-GB" sz="2400" dirty="0" err="1"/>
              <a:t>revolučný</a:t>
            </a:r>
            <a:r>
              <a:rPr lang="en-GB" sz="2400" dirty="0"/>
              <a:t>, </a:t>
            </a:r>
            <a:r>
              <a:rPr lang="en-GB" sz="2400" dirty="0" err="1"/>
              <a:t>ako</a:t>
            </a:r>
            <a:r>
              <a:rPr lang="en-GB" sz="2400" dirty="0"/>
              <a:t> by </a:t>
            </a:r>
            <a:r>
              <a:rPr lang="en-GB" sz="2400" dirty="0" err="1"/>
              <a:t>sa</a:t>
            </a:r>
            <a:r>
              <a:rPr lang="en-GB" sz="2400" dirty="0"/>
              <a:t> </a:t>
            </a:r>
            <a:r>
              <a:rPr lang="en-GB" sz="2400" dirty="0" err="1"/>
              <a:t>mohlo</a:t>
            </a:r>
            <a:r>
              <a:rPr lang="en-GB" sz="2400" dirty="0"/>
              <a:t> </a:t>
            </a:r>
            <a:r>
              <a:rPr lang="en-GB" sz="2400" dirty="0" err="1"/>
              <a:t>zdať</a:t>
            </a:r>
            <a:r>
              <a:rPr lang="en-GB" sz="2400" dirty="0"/>
              <a:t>. </a:t>
            </a:r>
            <a:endParaRPr lang="sk-SK" sz="2400" dirty="0"/>
          </a:p>
          <a:p>
            <a:endParaRPr lang="sk-SK" sz="2400" dirty="0"/>
          </a:p>
          <a:p>
            <a:r>
              <a:rPr lang="en-GB" sz="2400" dirty="0" err="1"/>
              <a:t>namiesto</a:t>
            </a:r>
            <a:r>
              <a:rPr lang="en-GB" sz="2400" dirty="0"/>
              <a:t> </a:t>
            </a:r>
            <a:r>
              <a:rPr lang="en-GB" sz="2400" dirty="0" err="1"/>
              <a:t>likvidácie</a:t>
            </a:r>
            <a:r>
              <a:rPr lang="sk-SK" sz="2400" dirty="0"/>
              <a:t> hospodárskych elít </a:t>
            </a:r>
            <a:r>
              <a:rPr lang="en-GB" sz="2400" dirty="0"/>
              <a:t>s </a:t>
            </a:r>
            <a:r>
              <a:rPr lang="en-GB" sz="2400" dirty="0" err="1"/>
              <a:t>nimi</a:t>
            </a:r>
            <a:r>
              <a:rPr lang="en-GB" sz="2400" dirty="0"/>
              <a:t> </a:t>
            </a:r>
            <a:r>
              <a:rPr lang="en-GB" sz="2400" dirty="0" err="1"/>
              <a:t>spolupracoval</a:t>
            </a:r>
            <a:r>
              <a:rPr lang="sk-SK" sz="2400" dirty="0"/>
              <a:t> – ak išlo o „biznis,“ fašisti sa dokázali správať veľmi pragmaticky a na ideológiu dočasne zabudnúť</a:t>
            </a:r>
          </a:p>
          <a:p>
            <a:endParaRPr lang="sk-SK" sz="2400" dirty="0"/>
          </a:p>
          <a:p>
            <a:r>
              <a:rPr lang="en-GB" sz="2400" dirty="0"/>
              <a:t>V </a:t>
            </a:r>
            <a:r>
              <a:rPr lang="en-GB" sz="2400" dirty="0" err="1"/>
              <a:t>mnohých</a:t>
            </a:r>
            <a:r>
              <a:rPr lang="en-GB" sz="2400" dirty="0"/>
              <a:t> </a:t>
            </a:r>
            <a:r>
              <a:rPr lang="en-GB" sz="2400" dirty="0" err="1"/>
              <a:t>oblastiach</a:t>
            </a:r>
            <a:r>
              <a:rPr lang="en-GB" sz="2400" dirty="0"/>
              <a:t> </a:t>
            </a:r>
            <a:r>
              <a:rPr lang="en-GB" sz="2400" dirty="0" err="1"/>
              <a:t>sa</a:t>
            </a:r>
            <a:r>
              <a:rPr lang="en-GB" sz="2400" dirty="0"/>
              <a:t> </a:t>
            </a:r>
            <a:r>
              <a:rPr lang="en-GB" sz="2400" dirty="0" err="1"/>
              <a:t>dokázal</a:t>
            </a:r>
            <a:r>
              <a:rPr lang="en-GB" sz="2400" dirty="0"/>
              <a:t> </a:t>
            </a:r>
            <a:r>
              <a:rPr lang="en-GB" sz="2400" dirty="0" err="1"/>
              <a:t>správať</a:t>
            </a:r>
            <a:r>
              <a:rPr lang="en-GB" sz="2400" dirty="0"/>
              <a:t> </a:t>
            </a:r>
            <a:r>
              <a:rPr lang="en-GB" sz="2400" dirty="0" err="1"/>
              <a:t>absolútne</a:t>
            </a:r>
            <a:r>
              <a:rPr lang="en-GB" sz="2400" dirty="0"/>
              <a:t> </a:t>
            </a:r>
            <a:r>
              <a:rPr lang="en-GB" sz="2400" dirty="0" err="1"/>
              <a:t>pragmaticky</a:t>
            </a:r>
            <a:r>
              <a:rPr lang="en-GB" sz="2400" dirty="0"/>
              <a:t> a </a:t>
            </a:r>
            <a:r>
              <a:rPr lang="en-GB" sz="2400" dirty="0" err="1"/>
              <a:t>racionálne</a:t>
            </a:r>
            <a:r>
              <a:rPr lang="en-GB" sz="2400" dirty="0"/>
              <a:t> </a:t>
            </a:r>
            <a:endParaRPr lang="sk-SK" sz="2400" dirty="0"/>
          </a:p>
          <a:p>
            <a:endParaRPr lang="sk-SK" sz="2400" dirty="0"/>
          </a:p>
          <a:p>
            <a:r>
              <a:rPr lang="en-GB" sz="2400" dirty="0" err="1"/>
              <a:t>Zlikvidoval</a:t>
            </a:r>
            <a:r>
              <a:rPr lang="en-GB" sz="2400" dirty="0"/>
              <a:t> </a:t>
            </a:r>
            <a:r>
              <a:rPr lang="sk-SK" sz="2400" dirty="0"/>
              <a:t>odbory, </a:t>
            </a:r>
            <a:r>
              <a:rPr lang="en-GB" sz="2400" dirty="0" err="1"/>
              <a:t>dbal</a:t>
            </a:r>
            <a:r>
              <a:rPr lang="en-GB" sz="2400" dirty="0"/>
              <a:t> </a:t>
            </a:r>
            <a:r>
              <a:rPr lang="en-GB" sz="2400" dirty="0" err="1"/>
              <a:t>však</a:t>
            </a:r>
            <a:r>
              <a:rPr lang="en-GB" sz="2400" dirty="0"/>
              <a:t> </a:t>
            </a:r>
            <a:r>
              <a:rPr lang="en-GB" sz="2400" dirty="0" err="1"/>
              <a:t>tiež</a:t>
            </a:r>
            <a:r>
              <a:rPr lang="en-GB" sz="2400" dirty="0"/>
              <a:t> </a:t>
            </a:r>
            <a:r>
              <a:rPr lang="en-GB" sz="2400" dirty="0" err="1"/>
              <a:t>na</a:t>
            </a:r>
            <a:r>
              <a:rPr lang="en-GB" sz="2400" dirty="0"/>
              <a:t> to, aby </a:t>
            </a:r>
            <a:r>
              <a:rPr lang="en-GB" sz="2400" dirty="0" err="1"/>
              <a:t>sa</a:t>
            </a:r>
            <a:r>
              <a:rPr lang="en-GB" sz="2400" dirty="0"/>
              <a:t> </a:t>
            </a:r>
            <a:r>
              <a:rPr lang="en-GB" sz="2400" dirty="0" err="1"/>
              <a:t>nebúrili</a:t>
            </a:r>
            <a:r>
              <a:rPr lang="en-GB" sz="2400" dirty="0"/>
              <a:t>, a to </a:t>
            </a:r>
            <a:r>
              <a:rPr lang="en-GB" sz="2400" dirty="0" err="1"/>
              <a:t>zmesou</a:t>
            </a:r>
            <a:r>
              <a:rPr lang="en-GB" sz="2400" dirty="0"/>
              <a:t> </a:t>
            </a:r>
            <a:r>
              <a:rPr lang="en-GB" sz="2400" dirty="0" err="1"/>
              <a:t>sľubov</a:t>
            </a:r>
            <a:r>
              <a:rPr lang="en-GB" sz="2400" dirty="0"/>
              <a:t>, </a:t>
            </a:r>
            <a:r>
              <a:rPr lang="en-GB" sz="2400" dirty="0" err="1"/>
              <a:t>rôznych</a:t>
            </a:r>
            <a:r>
              <a:rPr lang="en-GB" sz="2400" dirty="0"/>
              <a:t> </a:t>
            </a:r>
            <a:r>
              <a:rPr lang="en-GB" sz="2400" dirty="0" err="1"/>
              <a:t>benefitov</a:t>
            </a:r>
            <a:r>
              <a:rPr lang="en-GB" sz="2400" dirty="0"/>
              <a:t>, ale </a:t>
            </a:r>
            <a:r>
              <a:rPr lang="en-GB" sz="2400" dirty="0" err="1"/>
              <a:t>i</a:t>
            </a:r>
            <a:r>
              <a:rPr lang="en-GB" sz="2400" dirty="0"/>
              <a:t> </a:t>
            </a:r>
            <a:r>
              <a:rPr lang="en-GB" sz="2400" dirty="0" err="1"/>
              <a:t>represiou</a:t>
            </a:r>
            <a:r>
              <a:rPr lang="en-GB" sz="2400" dirty="0"/>
              <a:t> </a:t>
            </a:r>
            <a:endParaRPr lang="sk-SK" sz="2400" dirty="0"/>
          </a:p>
        </p:txBody>
      </p:sp>
      <p:sp>
        <p:nvSpPr>
          <p:cNvPr id="3" name="Nadpis 2">
            <a:extLst>
              <a:ext uri="{FF2B5EF4-FFF2-40B4-BE49-F238E27FC236}">
                <a16:creationId xmlns:a16="http://schemas.microsoft.com/office/drawing/2014/main" id="{8EDA1301-1948-48BA-874E-5775BB6500E9}"/>
              </a:ext>
            </a:extLst>
          </p:cNvPr>
          <p:cNvSpPr>
            <a:spLocks noGrp="1"/>
          </p:cNvSpPr>
          <p:nvPr>
            <p:ph type="title"/>
          </p:nvPr>
        </p:nvSpPr>
        <p:spPr/>
        <p:txBody>
          <a:bodyPr/>
          <a:lstStyle/>
          <a:p>
            <a:r>
              <a:rPr lang="sk-SK" dirty="0"/>
              <a:t>Fašistické hospodárstvo</a:t>
            </a:r>
            <a:endParaRPr lang="en-GB" dirty="0"/>
          </a:p>
        </p:txBody>
      </p:sp>
    </p:spTree>
    <p:extLst>
      <p:ext uri="{BB962C8B-B14F-4D97-AF65-F5344CB8AC3E}">
        <p14:creationId xmlns:p14="http://schemas.microsoft.com/office/powerpoint/2010/main" val="1287294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5EBE646-4457-4372-88D4-99A63A9958F6}"/>
              </a:ext>
            </a:extLst>
          </p:cNvPr>
          <p:cNvSpPr>
            <a:spLocks noGrp="1"/>
          </p:cNvSpPr>
          <p:nvPr>
            <p:ph idx="1"/>
          </p:nvPr>
        </p:nvSpPr>
        <p:spPr>
          <a:xfrm>
            <a:off x="107504" y="1628800"/>
            <a:ext cx="8928991" cy="5040560"/>
          </a:xfrm>
        </p:spPr>
        <p:txBody>
          <a:bodyPr>
            <a:normAutofit/>
          </a:bodyPr>
          <a:lstStyle/>
          <a:p>
            <a:r>
              <a:rPr lang="en-GB" sz="2800" dirty="0" err="1"/>
              <a:t>nespochybňoval</a:t>
            </a:r>
            <a:r>
              <a:rPr lang="en-GB" sz="2800" dirty="0"/>
              <a:t> </a:t>
            </a:r>
            <a:r>
              <a:rPr lang="en-GB" sz="2800" dirty="0" err="1"/>
              <a:t>súkromné</a:t>
            </a:r>
            <a:r>
              <a:rPr lang="en-GB" sz="2800" dirty="0"/>
              <a:t> </a:t>
            </a:r>
            <a:r>
              <a:rPr lang="en-GB" sz="2800" dirty="0" err="1"/>
              <a:t>vlastníctvo</a:t>
            </a:r>
            <a:r>
              <a:rPr lang="en-GB" sz="2800" dirty="0"/>
              <a:t> ani </a:t>
            </a:r>
            <a:r>
              <a:rPr lang="en-GB" sz="2800" dirty="0" err="1"/>
              <a:t>súkromnú</a:t>
            </a:r>
            <a:r>
              <a:rPr lang="en-GB" sz="2800" dirty="0"/>
              <a:t> </a:t>
            </a:r>
            <a:r>
              <a:rPr lang="en-GB" sz="2800" dirty="0" err="1"/>
              <a:t>podnikateľskú</a:t>
            </a:r>
            <a:r>
              <a:rPr lang="en-GB" sz="2800" dirty="0"/>
              <a:t> </a:t>
            </a:r>
            <a:r>
              <a:rPr lang="en-GB" sz="2800" dirty="0" err="1"/>
              <a:t>iniciatívu</a:t>
            </a:r>
            <a:r>
              <a:rPr lang="en-GB" sz="2800" dirty="0"/>
              <a:t>, </a:t>
            </a:r>
            <a:r>
              <a:rPr lang="en-GB" sz="2800" dirty="0" err="1"/>
              <a:t>zároveň</a:t>
            </a:r>
            <a:r>
              <a:rPr lang="en-GB" sz="2800" dirty="0"/>
              <a:t> </a:t>
            </a:r>
            <a:r>
              <a:rPr lang="en-GB" sz="2800" dirty="0" err="1"/>
              <a:t>však</a:t>
            </a:r>
            <a:r>
              <a:rPr lang="en-GB" sz="2800" dirty="0"/>
              <a:t> </a:t>
            </a:r>
            <a:r>
              <a:rPr lang="en-GB" sz="2800" dirty="0" err="1"/>
              <a:t>zlikvidoval</a:t>
            </a:r>
            <a:r>
              <a:rPr lang="en-GB" sz="2800" dirty="0"/>
              <a:t> </a:t>
            </a:r>
            <a:r>
              <a:rPr lang="en-GB" sz="2800" dirty="0" err="1"/>
              <a:t>trhové</a:t>
            </a:r>
            <a:r>
              <a:rPr lang="en-GB" sz="2800" dirty="0"/>
              <a:t> </a:t>
            </a:r>
            <a:r>
              <a:rPr lang="en-GB" sz="2800" dirty="0" err="1"/>
              <a:t>hospodárstvo</a:t>
            </a:r>
            <a:r>
              <a:rPr lang="en-GB" sz="2800" dirty="0"/>
              <a:t> a </a:t>
            </a:r>
            <a:r>
              <a:rPr lang="en-GB" sz="2800" dirty="0" err="1"/>
              <a:t>ekonomiku</a:t>
            </a:r>
            <a:r>
              <a:rPr lang="en-GB" sz="2800" dirty="0"/>
              <a:t> </a:t>
            </a:r>
            <a:r>
              <a:rPr lang="en-GB" sz="2800" dirty="0" err="1"/>
              <a:t>reguloval</a:t>
            </a:r>
            <a:r>
              <a:rPr lang="en-GB" sz="2800" dirty="0"/>
              <a:t>. </a:t>
            </a:r>
            <a:endParaRPr lang="sk-SK" sz="2800" dirty="0"/>
          </a:p>
          <a:p>
            <a:endParaRPr lang="sk-SK" sz="2800" dirty="0"/>
          </a:p>
          <a:p>
            <a:r>
              <a:rPr lang="en-GB" sz="2800" dirty="0" err="1"/>
              <a:t>Základným</a:t>
            </a:r>
            <a:r>
              <a:rPr lang="en-GB" sz="2800" dirty="0"/>
              <a:t> </a:t>
            </a:r>
            <a:r>
              <a:rPr lang="en-GB" sz="2800" dirty="0" err="1"/>
              <a:t>princípom</a:t>
            </a:r>
            <a:r>
              <a:rPr lang="en-GB" sz="2800" dirty="0"/>
              <a:t> </a:t>
            </a:r>
            <a:r>
              <a:rPr lang="en-GB" sz="2800" dirty="0" err="1"/>
              <a:t>fungovania</a:t>
            </a:r>
            <a:r>
              <a:rPr lang="en-GB" sz="2800" dirty="0"/>
              <a:t> </a:t>
            </a:r>
            <a:r>
              <a:rPr lang="sk-SK" sz="2800" dirty="0"/>
              <a:t>je, že </a:t>
            </a:r>
            <a:r>
              <a:rPr lang="en-GB" sz="2800" dirty="0" err="1"/>
              <a:t>celá</a:t>
            </a:r>
            <a:r>
              <a:rPr lang="en-GB" sz="2800" dirty="0"/>
              <a:t> </a:t>
            </a:r>
            <a:r>
              <a:rPr lang="en-GB" sz="2800" dirty="0" err="1"/>
              <a:t>priemyselná</a:t>
            </a:r>
            <a:r>
              <a:rPr lang="en-GB" sz="2800" dirty="0"/>
              <a:t> a </a:t>
            </a:r>
            <a:r>
              <a:rPr lang="en-GB" sz="2800" dirty="0" err="1"/>
              <a:t>poľnohospodárska</a:t>
            </a:r>
            <a:r>
              <a:rPr lang="en-GB" sz="2800" dirty="0"/>
              <a:t> </a:t>
            </a:r>
            <a:r>
              <a:rPr lang="en-GB" sz="2800" dirty="0" err="1"/>
              <a:t>kapacita</a:t>
            </a:r>
            <a:r>
              <a:rPr lang="en-GB" sz="2800" dirty="0"/>
              <a:t> </a:t>
            </a:r>
            <a:r>
              <a:rPr lang="en-GB" sz="2800" dirty="0" err="1"/>
              <a:t>štátu</a:t>
            </a:r>
            <a:r>
              <a:rPr lang="en-GB" sz="2800" dirty="0"/>
              <a:t> je v </a:t>
            </a:r>
            <a:r>
              <a:rPr lang="en-GB" sz="2800" dirty="0" err="1"/>
              <a:t>rukách</a:t>
            </a:r>
            <a:r>
              <a:rPr lang="en-GB" sz="2800" dirty="0"/>
              <a:t> </a:t>
            </a:r>
            <a:r>
              <a:rPr lang="en-GB" sz="2800" dirty="0" err="1"/>
              <a:t>politických</a:t>
            </a:r>
            <a:r>
              <a:rPr lang="en-GB" sz="2800" dirty="0"/>
              <a:t> </a:t>
            </a:r>
            <a:r>
              <a:rPr lang="en-GB" sz="2800" dirty="0" err="1"/>
              <a:t>predstaviteľov</a:t>
            </a:r>
            <a:r>
              <a:rPr lang="en-GB" sz="2800" dirty="0"/>
              <a:t> </a:t>
            </a:r>
            <a:r>
              <a:rPr lang="en-GB" sz="2800" dirty="0" err="1"/>
              <a:t>režimu</a:t>
            </a:r>
            <a:r>
              <a:rPr lang="en-GB" sz="2800" dirty="0"/>
              <a:t> a je </a:t>
            </a:r>
            <a:r>
              <a:rPr lang="en-GB" sz="2800" dirty="0" err="1"/>
              <a:t>podriadená</a:t>
            </a:r>
            <a:r>
              <a:rPr lang="en-GB" sz="2800" dirty="0"/>
              <a:t> ich </a:t>
            </a:r>
            <a:r>
              <a:rPr lang="en-GB" sz="2800" dirty="0" err="1"/>
              <a:t>politickým</a:t>
            </a:r>
            <a:r>
              <a:rPr lang="en-GB" sz="2800" dirty="0"/>
              <a:t> </a:t>
            </a:r>
            <a:r>
              <a:rPr lang="en-GB" sz="2800" dirty="0" err="1"/>
              <a:t>rozhodnutiam</a:t>
            </a:r>
            <a:r>
              <a:rPr lang="sk-SK" sz="2800" dirty="0"/>
              <a:t> (De </a:t>
            </a:r>
            <a:r>
              <a:rPr lang="sk-SK" sz="2800" dirty="0" err="1"/>
              <a:t>Stefani</a:t>
            </a:r>
            <a:r>
              <a:rPr lang="sk-SK" sz="2800" dirty="0"/>
              <a:t> musel 1925 preč)</a:t>
            </a:r>
            <a:endParaRPr lang="en-GB" sz="2800" dirty="0"/>
          </a:p>
        </p:txBody>
      </p:sp>
      <p:sp>
        <p:nvSpPr>
          <p:cNvPr id="3" name="Nadpis 2">
            <a:extLst>
              <a:ext uri="{FF2B5EF4-FFF2-40B4-BE49-F238E27FC236}">
                <a16:creationId xmlns:a16="http://schemas.microsoft.com/office/drawing/2014/main" id="{8EDA1301-1948-48BA-874E-5775BB6500E9}"/>
              </a:ext>
            </a:extLst>
          </p:cNvPr>
          <p:cNvSpPr>
            <a:spLocks noGrp="1"/>
          </p:cNvSpPr>
          <p:nvPr>
            <p:ph type="title"/>
          </p:nvPr>
        </p:nvSpPr>
        <p:spPr/>
        <p:txBody>
          <a:bodyPr/>
          <a:lstStyle/>
          <a:p>
            <a:r>
              <a:rPr lang="sk-SK" dirty="0"/>
              <a:t>Fašistické hospodárstvo</a:t>
            </a:r>
            <a:endParaRPr lang="en-GB" dirty="0"/>
          </a:p>
        </p:txBody>
      </p:sp>
    </p:spTree>
    <p:extLst>
      <p:ext uri="{BB962C8B-B14F-4D97-AF65-F5344CB8AC3E}">
        <p14:creationId xmlns:p14="http://schemas.microsoft.com/office/powerpoint/2010/main" val="4101730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603668-13F5-43CD-B1B4-09705A82C062}"/>
              </a:ext>
            </a:extLst>
          </p:cNvPr>
          <p:cNvSpPr>
            <a:spLocks noGrp="1"/>
          </p:cNvSpPr>
          <p:nvPr>
            <p:ph idx="1"/>
          </p:nvPr>
        </p:nvSpPr>
        <p:spPr>
          <a:xfrm>
            <a:off x="3707904" y="1719071"/>
            <a:ext cx="5256584" cy="4407408"/>
          </a:xfrm>
        </p:spPr>
        <p:txBody>
          <a:bodyPr/>
          <a:lstStyle/>
          <a:p>
            <a:r>
              <a:rPr lang="sk-SK" sz="2800" dirty="0" err="1"/>
              <a:t>Giovanni</a:t>
            </a:r>
            <a:r>
              <a:rPr lang="sk-SK" sz="2800" dirty="0"/>
              <a:t> </a:t>
            </a:r>
            <a:r>
              <a:rPr lang="en-GB" sz="2800" dirty="0"/>
              <a:t>Gentile</a:t>
            </a:r>
            <a:r>
              <a:rPr lang="sk-SK" sz="2800" dirty="0"/>
              <a:t> – Mussolini ho poveril, aby </a:t>
            </a:r>
            <a:r>
              <a:rPr lang="en-GB" sz="2800" dirty="0" err="1"/>
              <a:t>filozoficky</a:t>
            </a:r>
            <a:r>
              <a:rPr lang="en-GB" sz="2800" dirty="0"/>
              <a:t> </a:t>
            </a:r>
            <a:r>
              <a:rPr lang="en-GB" sz="2800" dirty="0" err="1"/>
              <a:t>rozpracova</a:t>
            </a:r>
            <a:r>
              <a:rPr lang="sk-SK" sz="2800" dirty="0"/>
              <a:t>l</a:t>
            </a:r>
            <a:r>
              <a:rPr lang="en-GB" sz="2800" dirty="0"/>
              <a:t> </a:t>
            </a:r>
            <a:r>
              <a:rPr lang="en-GB" sz="2800" dirty="0" err="1"/>
              <a:t>termín</a:t>
            </a:r>
            <a:r>
              <a:rPr lang="en-GB" sz="2800" dirty="0"/>
              <a:t> </a:t>
            </a:r>
            <a:r>
              <a:rPr lang="en-GB" sz="2800" i="1" dirty="0" err="1"/>
              <a:t>totalitario</a:t>
            </a:r>
            <a:r>
              <a:rPr lang="en-GB" sz="2800" dirty="0"/>
              <a:t>, </a:t>
            </a:r>
            <a:r>
              <a:rPr lang="en-GB" sz="2800" dirty="0" err="1"/>
              <a:t>ktorý</a:t>
            </a:r>
            <a:r>
              <a:rPr lang="en-GB" sz="2800" dirty="0"/>
              <a:t> mal </a:t>
            </a:r>
            <a:r>
              <a:rPr lang="en-GB" sz="2800" dirty="0" err="1"/>
              <a:t>symbolizovať</a:t>
            </a:r>
            <a:r>
              <a:rPr lang="en-GB" sz="2800" dirty="0"/>
              <a:t> </a:t>
            </a:r>
            <a:r>
              <a:rPr lang="en-GB" sz="2800" dirty="0" err="1"/>
              <a:t>štruktúru</a:t>
            </a:r>
            <a:r>
              <a:rPr lang="en-GB" sz="2800" dirty="0"/>
              <a:t> </a:t>
            </a:r>
            <a:r>
              <a:rPr lang="en-GB" sz="2800" dirty="0" err="1"/>
              <a:t>nového</a:t>
            </a:r>
            <a:r>
              <a:rPr lang="en-GB" sz="2800" dirty="0"/>
              <a:t> </a:t>
            </a:r>
            <a:r>
              <a:rPr lang="en-GB" sz="2800" dirty="0" err="1"/>
              <a:t>štátu</a:t>
            </a:r>
            <a:endParaRPr lang="sk-SK" sz="2800" dirty="0"/>
          </a:p>
          <a:p>
            <a:endParaRPr lang="sk-SK" sz="2800" dirty="0"/>
          </a:p>
          <a:p>
            <a:r>
              <a:rPr lang="sk-SK" sz="2800" dirty="0" err="1"/>
              <a:t>Gentile</a:t>
            </a:r>
            <a:r>
              <a:rPr lang="sk-SK" sz="2800" dirty="0"/>
              <a:t> – sám seba pasoval do role „filozofa fašizmu“</a:t>
            </a:r>
          </a:p>
          <a:p>
            <a:endParaRPr lang="sk-SK" dirty="0"/>
          </a:p>
        </p:txBody>
      </p:sp>
      <p:sp>
        <p:nvSpPr>
          <p:cNvPr id="3" name="Title 2">
            <a:extLst>
              <a:ext uri="{FF2B5EF4-FFF2-40B4-BE49-F238E27FC236}">
                <a16:creationId xmlns:a16="http://schemas.microsoft.com/office/drawing/2014/main" id="{B1111D25-B0C2-481E-8E7E-5D656662F6F7}"/>
              </a:ext>
            </a:extLst>
          </p:cNvPr>
          <p:cNvSpPr>
            <a:spLocks noGrp="1"/>
          </p:cNvSpPr>
          <p:nvPr>
            <p:ph type="title"/>
          </p:nvPr>
        </p:nvSpPr>
        <p:spPr/>
        <p:txBody>
          <a:bodyPr/>
          <a:lstStyle/>
          <a:p>
            <a:r>
              <a:rPr lang="sk-SK" dirty="0" err="1"/>
              <a:t>Totalitario</a:t>
            </a:r>
            <a:endParaRPr lang="sk-SK" dirty="0"/>
          </a:p>
        </p:txBody>
      </p:sp>
      <p:pic>
        <p:nvPicPr>
          <p:cNvPr id="4" name="Picture 3">
            <a:extLst>
              <a:ext uri="{FF2B5EF4-FFF2-40B4-BE49-F238E27FC236}">
                <a16:creationId xmlns:a16="http://schemas.microsoft.com/office/drawing/2014/main" id="{7F253C05-0D1C-41CC-A758-020DF889D0D5}"/>
              </a:ext>
            </a:extLst>
          </p:cNvPr>
          <p:cNvPicPr>
            <a:picLocks noChangeAspect="1"/>
          </p:cNvPicPr>
          <p:nvPr/>
        </p:nvPicPr>
        <p:blipFill>
          <a:blip r:embed="rId2"/>
          <a:stretch>
            <a:fillRect/>
          </a:stretch>
        </p:blipFill>
        <p:spPr>
          <a:xfrm>
            <a:off x="179512" y="1628800"/>
            <a:ext cx="3392723" cy="5042550"/>
          </a:xfrm>
          <a:prstGeom prst="rect">
            <a:avLst/>
          </a:prstGeom>
        </p:spPr>
      </p:pic>
    </p:spTree>
    <p:extLst>
      <p:ext uri="{BB962C8B-B14F-4D97-AF65-F5344CB8AC3E}">
        <p14:creationId xmlns:p14="http://schemas.microsoft.com/office/powerpoint/2010/main" val="1307766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69E2105-40E7-4899-BF19-40807C83AF4A}"/>
              </a:ext>
            </a:extLst>
          </p:cNvPr>
          <p:cNvSpPr>
            <a:spLocks noGrp="1"/>
          </p:cNvSpPr>
          <p:nvPr>
            <p:ph idx="1"/>
          </p:nvPr>
        </p:nvSpPr>
        <p:spPr>
          <a:xfrm>
            <a:off x="107504" y="1628800"/>
            <a:ext cx="8928991" cy="5040560"/>
          </a:xfrm>
        </p:spPr>
        <p:txBody>
          <a:bodyPr>
            <a:normAutofit/>
          </a:bodyPr>
          <a:lstStyle/>
          <a:p>
            <a:r>
              <a:rPr lang="sk-SK" sz="2400" dirty="0"/>
              <a:t>Snahy o totalitné ovládnutie spoločnosti:</a:t>
            </a:r>
          </a:p>
          <a:p>
            <a:r>
              <a:rPr lang="it-IT" sz="2400" dirty="0"/>
              <a:t>Národn</a:t>
            </a:r>
            <a:r>
              <a:rPr lang="sk-SK" sz="2400" dirty="0"/>
              <a:t>á</a:t>
            </a:r>
            <a:r>
              <a:rPr lang="it-IT" sz="2400" dirty="0"/>
              <a:t> agentúr</a:t>
            </a:r>
            <a:r>
              <a:rPr lang="sk-SK" sz="2400" dirty="0"/>
              <a:t>a</a:t>
            </a:r>
            <a:r>
              <a:rPr lang="it-IT" sz="2400" dirty="0"/>
              <a:t> pre matky a deti (</a:t>
            </a:r>
            <a:r>
              <a:rPr lang="it-IT" sz="2400" i="1" dirty="0"/>
              <a:t>Opera Nazionale di Maternità ed Infanzia</a:t>
            </a:r>
            <a:r>
              <a:rPr lang="it-IT" sz="2400" dirty="0"/>
              <a:t>, ONMI)</a:t>
            </a:r>
            <a:endParaRPr lang="sk-SK" sz="2400" dirty="0"/>
          </a:p>
          <a:p>
            <a:endParaRPr lang="sk-SK" sz="2400" dirty="0"/>
          </a:p>
          <a:p>
            <a:r>
              <a:rPr lang="sk-SK" sz="2400" dirty="0"/>
              <a:t>Národný rekreačný klub (</a:t>
            </a:r>
            <a:r>
              <a:rPr lang="sk-SK" sz="2400" i="1" dirty="0"/>
              <a:t>Opera </a:t>
            </a:r>
            <a:r>
              <a:rPr lang="sk-SK" sz="2400" i="1" dirty="0" err="1"/>
              <a:t>Nazionale</a:t>
            </a:r>
            <a:r>
              <a:rPr lang="sk-SK" sz="2400" i="1" dirty="0"/>
              <a:t> </a:t>
            </a:r>
            <a:r>
              <a:rPr lang="sk-SK" sz="2400" i="1" dirty="0" err="1"/>
              <a:t>Dopolavoro</a:t>
            </a:r>
            <a:r>
              <a:rPr lang="sk-SK" sz="2400" dirty="0"/>
              <a:t>, OND, známej ale len ako </a:t>
            </a:r>
            <a:r>
              <a:rPr lang="sk-SK" sz="2400" dirty="0" err="1"/>
              <a:t>Dopolavoro</a:t>
            </a:r>
            <a:r>
              <a:rPr lang="sk-SK" sz="2400" dirty="0"/>
              <a:t>)</a:t>
            </a:r>
          </a:p>
          <a:p>
            <a:endParaRPr lang="sk-SK" sz="2400" dirty="0"/>
          </a:p>
          <a:p>
            <a:r>
              <a:rPr lang="sk-SK" sz="2400" dirty="0"/>
              <a:t>Národná mládežnícka organizácia (</a:t>
            </a:r>
            <a:r>
              <a:rPr lang="sk-SK" sz="2400" i="1" dirty="0"/>
              <a:t>Opera </a:t>
            </a:r>
            <a:r>
              <a:rPr lang="sk-SK" sz="2400" i="1" dirty="0" err="1"/>
              <a:t>Nazionale</a:t>
            </a:r>
            <a:r>
              <a:rPr lang="sk-SK" sz="2400" i="1" dirty="0"/>
              <a:t> </a:t>
            </a:r>
            <a:r>
              <a:rPr lang="sk-SK" sz="2400" i="1" dirty="0" err="1"/>
              <a:t>Balilla</a:t>
            </a:r>
            <a:r>
              <a:rPr lang="sk-SK" sz="2400" dirty="0"/>
              <a:t>, ONB)</a:t>
            </a:r>
          </a:p>
          <a:p>
            <a:endParaRPr lang="sk-SK" sz="2400" dirty="0"/>
          </a:p>
          <a:p>
            <a:r>
              <a:rPr lang="sk-SK" sz="2400" dirty="0"/>
              <a:t>Asociácia fašistických študentov univerzít (</a:t>
            </a:r>
            <a:r>
              <a:rPr lang="sk-SK" sz="2400" i="1" dirty="0" err="1"/>
              <a:t>Gioventu</a:t>
            </a:r>
            <a:r>
              <a:rPr lang="sk-SK" sz="2400" i="1" dirty="0"/>
              <a:t> </a:t>
            </a:r>
            <a:r>
              <a:rPr lang="sk-SK" sz="2400" i="1" dirty="0" err="1"/>
              <a:t>Universitaria</a:t>
            </a:r>
            <a:r>
              <a:rPr lang="sk-SK" sz="2400" i="1" dirty="0"/>
              <a:t> </a:t>
            </a:r>
            <a:r>
              <a:rPr lang="sk-SK" sz="2400" i="1" dirty="0" err="1"/>
              <a:t>Fascista</a:t>
            </a:r>
            <a:r>
              <a:rPr lang="sk-SK" sz="2400" dirty="0"/>
              <a:t>)</a:t>
            </a:r>
          </a:p>
          <a:p>
            <a:endParaRPr lang="sk-SK" sz="2400" dirty="0"/>
          </a:p>
          <a:p>
            <a:endParaRPr lang="sk-SK" sz="2400" dirty="0"/>
          </a:p>
        </p:txBody>
      </p:sp>
      <p:sp>
        <p:nvSpPr>
          <p:cNvPr id="3" name="Nadpis 2">
            <a:extLst>
              <a:ext uri="{FF2B5EF4-FFF2-40B4-BE49-F238E27FC236}">
                <a16:creationId xmlns:a16="http://schemas.microsoft.com/office/drawing/2014/main" id="{6CF3FAEE-BF91-4E02-B28D-169C27E76706}"/>
              </a:ext>
            </a:extLst>
          </p:cNvPr>
          <p:cNvSpPr>
            <a:spLocks noGrp="1"/>
          </p:cNvSpPr>
          <p:nvPr>
            <p:ph type="title"/>
          </p:nvPr>
        </p:nvSpPr>
        <p:spPr/>
        <p:txBody>
          <a:bodyPr/>
          <a:lstStyle/>
          <a:p>
            <a:r>
              <a:rPr lang="sk-SK" dirty="0" err="1"/>
              <a:t>Totalitario</a:t>
            </a:r>
            <a:endParaRPr lang="en-GB" dirty="0"/>
          </a:p>
        </p:txBody>
      </p:sp>
    </p:spTree>
    <p:extLst>
      <p:ext uri="{BB962C8B-B14F-4D97-AF65-F5344CB8AC3E}">
        <p14:creationId xmlns:p14="http://schemas.microsoft.com/office/powerpoint/2010/main" val="1887754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69E2105-40E7-4899-BF19-40807C83AF4A}"/>
              </a:ext>
            </a:extLst>
          </p:cNvPr>
          <p:cNvSpPr>
            <a:spLocks noGrp="1"/>
          </p:cNvSpPr>
          <p:nvPr>
            <p:ph idx="1"/>
          </p:nvPr>
        </p:nvSpPr>
        <p:spPr>
          <a:xfrm>
            <a:off x="107504" y="1628800"/>
            <a:ext cx="8928991" cy="5040560"/>
          </a:xfrm>
        </p:spPr>
        <p:txBody>
          <a:bodyPr>
            <a:normAutofit/>
          </a:bodyPr>
          <a:lstStyle/>
          <a:p>
            <a:r>
              <a:rPr lang="sk-SK" sz="2400" dirty="0"/>
              <a:t>v roku 1937 vznikli v Ríme </a:t>
            </a:r>
            <a:r>
              <a:rPr lang="sk-SK" sz="2400" i="1" dirty="0" err="1"/>
              <a:t>Cinecittà</a:t>
            </a:r>
            <a:r>
              <a:rPr lang="sk-SK" sz="2400" dirty="0"/>
              <a:t> – obrovské filmové štúdiá</a:t>
            </a:r>
          </a:p>
          <a:p>
            <a:endParaRPr lang="sk-SK" sz="2400" dirty="0"/>
          </a:p>
          <a:p>
            <a:r>
              <a:rPr lang="it-IT" sz="2400" dirty="0"/>
              <a:t>ministerstvo propagandy (</a:t>
            </a:r>
            <a:r>
              <a:rPr lang="it-IT" sz="2400" i="1" dirty="0"/>
              <a:t>Ministero per la stampa e la propaganda</a:t>
            </a:r>
            <a:r>
              <a:rPr lang="it-IT" sz="2400" dirty="0"/>
              <a:t>)</a:t>
            </a:r>
            <a:r>
              <a:rPr lang="sk-SK" sz="2400" dirty="0"/>
              <a:t> – od 1937 ministerstvo ľudovej kultúry (</a:t>
            </a:r>
            <a:r>
              <a:rPr lang="sk-SK" sz="2400" i="1" dirty="0" err="1"/>
              <a:t>Ministero</a:t>
            </a:r>
            <a:r>
              <a:rPr lang="sk-SK" sz="2400" i="1" dirty="0"/>
              <a:t> </a:t>
            </a:r>
            <a:r>
              <a:rPr lang="sk-SK" sz="2400" i="1" dirty="0" err="1"/>
              <a:t>della</a:t>
            </a:r>
            <a:r>
              <a:rPr lang="sk-SK" sz="2400" i="1" dirty="0"/>
              <a:t> </a:t>
            </a:r>
            <a:r>
              <a:rPr lang="sk-SK" sz="2400" i="1" dirty="0" err="1"/>
              <a:t>Cultura</a:t>
            </a:r>
            <a:r>
              <a:rPr lang="sk-SK" sz="2400" i="1" dirty="0"/>
              <a:t> </a:t>
            </a:r>
            <a:r>
              <a:rPr lang="sk-SK" sz="2400" i="1" dirty="0" err="1"/>
              <a:t>Popolare</a:t>
            </a:r>
            <a:r>
              <a:rPr lang="sk-SK" sz="2400" dirty="0"/>
              <a:t>, známe pod skratkou </a:t>
            </a:r>
            <a:r>
              <a:rPr lang="sk-SK" sz="2400" dirty="0" err="1"/>
              <a:t>MinCulPop</a:t>
            </a:r>
            <a:r>
              <a:rPr lang="sk-SK" sz="2400" dirty="0"/>
              <a:t>)</a:t>
            </a:r>
          </a:p>
          <a:p>
            <a:endParaRPr lang="sk-SK" sz="2400" dirty="0"/>
          </a:p>
          <a:p>
            <a:r>
              <a:rPr lang="sk-SK" sz="2400" dirty="0"/>
              <a:t>Napriek všetkým snahám neúspech: Taliani si užívali možnosti, ktoré im štátom dotovaný systém prinášal, a fašistickú propagandu jednoducho ignorovali </a:t>
            </a:r>
            <a:endParaRPr lang="en-GB" sz="2400" dirty="0"/>
          </a:p>
        </p:txBody>
      </p:sp>
      <p:sp>
        <p:nvSpPr>
          <p:cNvPr id="3" name="Nadpis 2">
            <a:extLst>
              <a:ext uri="{FF2B5EF4-FFF2-40B4-BE49-F238E27FC236}">
                <a16:creationId xmlns:a16="http://schemas.microsoft.com/office/drawing/2014/main" id="{6CF3FAEE-BF91-4E02-B28D-169C27E76706}"/>
              </a:ext>
            </a:extLst>
          </p:cNvPr>
          <p:cNvSpPr>
            <a:spLocks noGrp="1"/>
          </p:cNvSpPr>
          <p:nvPr>
            <p:ph type="title"/>
          </p:nvPr>
        </p:nvSpPr>
        <p:spPr/>
        <p:txBody>
          <a:bodyPr/>
          <a:lstStyle/>
          <a:p>
            <a:r>
              <a:rPr lang="sk-SK" dirty="0" err="1"/>
              <a:t>Totalitario</a:t>
            </a:r>
            <a:endParaRPr lang="en-GB" dirty="0"/>
          </a:p>
        </p:txBody>
      </p:sp>
    </p:spTree>
    <p:extLst>
      <p:ext uri="{BB962C8B-B14F-4D97-AF65-F5344CB8AC3E}">
        <p14:creationId xmlns:p14="http://schemas.microsoft.com/office/powerpoint/2010/main" val="2539142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DB52B95-7C1B-4D00-A5B5-AC5F95F18155}"/>
              </a:ext>
            </a:extLst>
          </p:cNvPr>
          <p:cNvSpPr>
            <a:spLocks noGrp="1"/>
          </p:cNvSpPr>
          <p:nvPr>
            <p:ph idx="1"/>
          </p:nvPr>
        </p:nvSpPr>
        <p:spPr>
          <a:xfrm>
            <a:off x="107504" y="1628800"/>
            <a:ext cx="8856983" cy="5040560"/>
          </a:xfrm>
        </p:spPr>
        <p:txBody>
          <a:bodyPr>
            <a:normAutofit lnSpcReduction="10000"/>
          </a:bodyPr>
          <a:lstStyle/>
          <a:p>
            <a:r>
              <a:rPr lang="en-GB" sz="2800" dirty="0" err="1"/>
              <a:t>fašistom</a:t>
            </a:r>
            <a:r>
              <a:rPr lang="en-GB" sz="2800" dirty="0"/>
              <a:t> </a:t>
            </a:r>
            <a:r>
              <a:rPr lang="en-GB" sz="2800" dirty="0" err="1"/>
              <a:t>sa</a:t>
            </a:r>
            <a:r>
              <a:rPr lang="en-GB" sz="2800" dirty="0"/>
              <a:t> </a:t>
            </a:r>
            <a:r>
              <a:rPr lang="en-GB" sz="2800" dirty="0" err="1"/>
              <a:t>však</a:t>
            </a:r>
            <a:r>
              <a:rPr lang="en-GB" sz="2800" dirty="0"/>
              <a:t> </a:t>
            </a:r>
            <a:r>
              <a:rPr lang="en-GB" sz="2800" dirty="0" err="1"/>
              <a:t>nikdy</a:t>
            </a:r>
            <a:r>
              <a:rPr lang="en-GB" sz="2800" dirty="0"/>
              <a:t> </a:t>
            </a:r>
            <a:r>
              <a:rPr lang="en-GB" sz="2800" dirty="0" err="1"/>
              <a:t>nepodarilo</a:t>
            </a:r>
            <a:r>
              <a:rPr lang="en-GB" sz="2800" dirty="0"/>
              <a:t> </a:t>
            </a:r>
            <a:r>
              <a:rPr lang="en-GB" sz="2800" dirty="0" err="1"/>
              <a:t>dosiahnuť</a:t>
            </a:r>
            <a:r>
              <a:rPr lang="en-GB" sz="2800" dirty="0"/>
              <a:t> </a:t>
            </a:r>
            <a:r>
              <a:rPr lang="en-GB" sz="2800" dirty="0" err="1"/>
              <a:t>svoj</a:t>
            </a:r>
            <a:r>
              <a:rPr lang="en-GB" sz="2800" dirty="0"/>
              <a:t> ide</a:t>
            </a:r>
            <a:r>
              <a:rPr lang="sk-SK" sz="2800" dirty="0"/>
              <a:t>á</a:t>
            </a:r>
            <a:r>
              <a:rPr lang="en-GB" sz="2800" dirty="0"/>
              <a:t>l</a:t>
            </a:r>
            <a:endParaRPr lang="sk-SK" sz="2800" dirty="0"/>
          </a:p>
          <a:p>
            <a:endParaRPr lang="sk-SK" sz="2800" dirty="0"/>
          </a:p>
          <a:p>
            <a:r>
              <a:rPr lang="en-GB" sz="2800" dirty="0" err="1"/>
              <a:t>Taliansko</a:t>
            </a:r>
            <a:r>
              <a:rPr lang="en-GB" sz="2800" dirty="0"/>
              <a:t> </a:t>
            </a:r>
            <a:r>
              <a:rPr lang="en-GB" sz="2800" dirty="0" err="1"/>
              <a:t>ostalo</a:t>
            </a:r>
            <a:r>
              <a:rPr lang="en-GB" sz="2800" dirty="0"/>
              <a:t> </a:t>
            </a:r>
            <a:r>
              <a:rPr lang="en-GB" sz="2800" dirty="0" err="1"/>
              <a:t>monarchiou</a:t>
            </a:r>
            <a:r>
              <a:rPr lang="en-GB" sz="2800" dirty="0"/>
              <a:t> a </a:t>
            </a:r>
            <a:r>
              <a:rPr lang="en-GB" sz="2800" dirty="0" err="1"/>
              <a:t>aj</a:t>
            </a:r>
            <a:r>
              <a:rPr lang="en-GB" sz="2800" dirty="0"/>
              <a:t> </a:t>
            </a:r>
            <a:r>
              <a:rPr lang="en-GB" sz="2800" dirty="0" err="1"/>
              <a:t>keď</a:t>
            </a:r>
            <a:r>
              <a:rPr lang="en-GB" sz="2800" dirty="0"/>
              <a:t> </a:t>
            </a:r>
            <a:r>
              <a:rPr lang="en-GB" sz="2800" dirty="0" err="1"/>
              <a:t>kráľ</a:t>
            </a:r>
            <a:r>
              <a:rPr lang="en-GB" sz="2800" dirty="0"/>
              <a:t> </a:t>
            </a:r>
            <a:r>
              <a:rPr lang="en-GB" sz="2800" dirty="0" err="1"/>
              <a:t>nemal</a:t>
            </a:r>
            <a:r>
              <a:rPr lang="en-GB" sz="2800" dirty="0"/>
              <a:t> </a:t>
            </a:r>
            <a:r>
              <a:rPr lang="en-GB" sz="2800" dirty="0" err="1"/>
              <a:t>prakticky</a:t>
            </a:r>
            <a:r>
              <a:rPr lang="en-GB" sz="2800" dirty="0"/>
              <a:t> </a:t>
            </a:r>
            <a:r>
              <a:rPr lang="en-GB" sz="2800" dirty="0" err="1"/>
              <a:t>žiadnu</a:t>
            </a:r>
            <a:r>
              <a:rPr lang="en-GB" sz="2800" dirty="0"/>
              <a:t> </a:t>
            </a:r>
            <a:r>
              <a:rPr lang="en-GB" sz="2800" dirty="0" err="1"/>
              <a:t>moc</a:t>
            </a:r>
            <a:endParaRPr lang="sk-SK" sz="2800" dirty="0"/>
          </a:p>
          <a:p>
            <a:endParaRPr lang="sk-SK" sz="2800" dirty="0"/>
          </a:p>
          <a:p>
            <a:r>
              <a:rPr lang="en-GB" sz="2800" dirty="0"/>
              <a:t>PNF </a:t>
            </a:r>
            <a:r>
              <a:rPr lang="en-GB" sz="2800" dirty="0" err="1"/>
              <a:t>bol</a:t>
            </a:r>
            <a:r>
              <a:rPr lang="sk-SK" sz="2800" dirty="0"/>
              <a:t>a</a:t>
            </a:r>
            <a:r>
              <a:rPr lang="en-GB" sz="2800" dirty="0"/>
              <a:t> </a:t>
            </a:r>
            <a:r>
              <a:rPr lang="en-GB" sz="2800" dirty="0" err="1"/>
              <a:t>vlastne</a:t>
            </a:r>
            <a:r>
              <a:rPr lang="en-GB" sz="2800" dirty="0"/>
              <a:t> </a:t>
            </a:r>
            <a:r>
              <a:rPr lang="en-GB" sz="2800" dirty="0" err="1"/>
              <a:t>podriadená</a:t>
            </a:r>
            <a:r>
              <a:rPr lang="en-GB" sz="2800" dirty="0"/>
              <a:t> </a:t>
            </a:r>
            <a:r>
              <a:rPr lang="en-GB" sz="2800" dirty="0" err="1"/>
              <a:t>štátu</a:t>
            </a:r>
            <a:r>
              <a:rPr lang="en-GB" sz="2800" dirty="0"/>
              <a:t>, </a:t>
            </a:r>
            <a:r>
              <a:rPr lang="en-GB" sz="2800" dirty="0" err="1"/>
              <a:t>nie</a:t>
            </a:r>
            <a:r>
              <a:rPr lang="en-GB" sz="2800" dirty="0"/>
              <a:t> </a:t>
            </a:r>
            <a:r>
              <a:rPr lang="en-GB" sz="2800" dirty="0" err="1"/>
              <a:t>štát</a:t>
            </a:r>
            <a:r>
              <a:rPr lang="en-GB" sz="2800" dirty="0"/>
              <a:t> </a:t>
            </a:r>
            <a:r>
              <a:rPr lang="en-GB" sz="2800" dirty="0" err="1"/>
              <a:t>jej</a:t>
            </a:r>
            <a:r>
              <a:rPr lang="sk-SK" sz="2800" dirty="0"/>
              <a:t> (ozbrojené zložky a Dobrovoľné milície)</a:t>
            </a:r>
          </a:p>
          <a:p>
            <a:endParaRPr lang="sk-SK" sz="2800" dirty="0"/>
          </a:p>
          <a:p>
            <a:r>
              <a:rPr lang="sk-SK" sz="2800" dirty="0"/>
              <a:t>Mussolinimu sa nikdy nepodarilo zlomiť ani vplyv cirkvi</a:t>
            </a:r>
            <a:endParaRPr lang="en-GB" sz="2800" dirty="0"/>
          </a:p>
        </p:txBody>
      </p:sp>
      <p:sp>
        <p:nvSpPr>
          <p:cNvPr id="3" name="Nadpis 2">
            <a:extLst>
              <a:ext uri="{FF2B5EF4-FFF2-40B4-BE49-F238E27FC236}">
                <a16:creationId xmlns:a16="http://schemas.microsoft.com/office/drawing/2014/main" id="{5DF4C070-BC9E-4B03-A1DB-BB59456AAE80}"/>
              </a:ext>
            </a:extLst>
          </p:cNvPr>
          <p:cNvSpPr>
            <a:spLocks noGrp="1"/>
          </p:cNvSpPr>
          <p:nvPr>
            <p:ph type="title"/>
          </p:nvPr>
        </p:nvSpPr>
        <p:spPr/>
        <p:txBody>
          <a:bodyPr/>
          <a:lstStyle/>
          <a:p>
            <a:r>
              <a:rPr lang="sk-SK" dirty="0"/>
              <a:t>TOTALITARIO</a:t>
            </a:r>
            <a:endParaRPr lang="en-GB" dirty="0"/>
          </a:p>
        </p:txBody>
      </p:sp>
    </p:spTree>
    <p:extLst>
      <p:ext uri="{BB962C8B-B14F-4D97-AF65-F5344CB8AC3E}">
        <p14:creationId xmlns:p14="http://schemas.microsoft.com/office/powerpoint/2010/main" val="364067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162E71F-0298-47EA-BFE4-BDAFF727A0EB}"/>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06D4C567-AD25-4BD7-8368-F4205DC354E1}"/>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E469B0EA-1F71-401D-8709-089A873C1CDD}"/>
              </a:ext>
            </a:extLst>
          </p:cNvPr>
          <p:cNvPicPr>
            <a:picLocks noChangeAspect="1"/>
          </p:cNvPicPr>
          <p:nvPr/>
        </p:nvPicPr>
        <p:blipFill>
          <a:blip r:embed="rId2"/>
          <a:stretch>
            <a:fillRect/>
          </a:stretch>
        </p:blipFill>
        <p:spPr>
          <a:xfrm>
            <a:off x="30338" y="116632"/>
            <a:ext cx="8942266" cy="6624736"/>
          </a:xfrm>
          <a:prstGeom prst="rect">
            <a:avLst/>
          </a:prstGeom>
        </p:spPr>
      </p:pic>
    </p:spTree>
    <p:extLst>
      <p:ext uri="{BB962C8B-B14F-4D97-AF65-F5344CB8AC3E}">
        <p14:creationId xmlns:p14="http://schemas.microsoft.com/office/powerpoint/2010/main" val="3203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8126880-1A9E-447A-A232-39D3EFB342E8}"/>
              </a:ext>
            </a:extLst>
          </p:cNvPr>
          <p:cNvSpPr>
            <a:spLocks noGrp="1"/>
          </p:cNvSpPr>
          <p:nvPr>
            <p:ph idx="1"/>
          </p:nvPr>
        </p:nvSpPr>
        <p:spPr>
          <a:xfrm>
            <a:off x="107504" y="1628800"/>
            <a:ext cx="8856983" cy="5112568"/>
          </a:xfrm>
        </p:spPr>
        <p:txBody>
          <a:bodyPr>
            <a:normAutofit/>
          </a:bodyPr>
          <a:lstStyle/>
          <a:p>
            <a:r>
              <a:rPr lang="it-IT" sz="2400" dirty="0"/>
              <a:t>V roku 1926 bol zriadený Mimoriadny tribunál (</a:t>
            </a:r>
            <a:r>
              <a:rPr lang="it-IT" sz="2400" i="1" dirty="0"/>
              <a:t>Tribunale Speciale</a:t>
            </a:r>
            <a:r>
              <a:rPr lang="it-IT" sz="2400" dirty="0"/>
              <a:t>)</a:t>
            </a:r>
            <a:endParaRPr lang="sk-SK" sz="2400" dirty="0"/>
          </a:p>
          <a:p>
            <a:endParaRPr lang="sk-SK" sz="2400" dirty="0"/>
          </a:p>
          <a:p>
            <a:r>
              <a:rPr lang="en-GB" sz="2400" dirty="0" err="1"/>
              <a:t>Medzi</a:t>
            </a:r>
            <a:r>
              <a:rPr lang="en-GB" sz="2400" dirty="0"/>
              <a:t> 1.</a:t>
            </a:r>
            <a:r>
              <a:rPr lang="sk-SK" sz="2400" dirty="0"/>
              <a:t>1.1</a:t>
            </a:r>
            <a:r>
              <a:rPr lang="en-GB" sz="2400" dirty="0"/>
              <a:t>927 a 31.</a:t>
            </a:r>
            <a:r>
              <a:rPr lang="sk-SK" sz="2400" dirty="0"/>
              <a:t>1.</a:t>
            </a:r>
            <a:r>
              <a:rPr lang="en-GB" sz="2400" dirty="0"/>
              <a:t>1929 4805 </a:t>
            </a:r>
            <a:r>
              <a:rPr lang="en-GB" sz="2400" dirty="0" err="1"/>
              <a:t>prípadov</a:t>
            </a:r>
            <a:r>
              <a:rPr lang="en-GB" sz="2400" dirty="0"/>
              <a:t>. 3904 </a:t>
            </a:r>
            <a:r>
              <a:rPr lang="sk-SK" sz="2400" dirty="0"/>
              <a:t>z nich oslobodenie </a:t>
            </a:r>
            <a:r>
              <a:rPr lang="en-GB" sz="2400" dirty="0" err="1"/>
              <a:t>obvinených</a:t>
            </a:r>
            <a:r>
              <a:rPr lang="en-GB" sz="2400" dirty="0"/>
              <a:t>. 679 z 901, </a:t>
            </a:r>
            <a:r>
              <a:rPr lang="en-GB" sz="2400" dirty="0" err="1"/>
              <a:t>ktorí</a:t>
            </a:r>
            <a:r>
              <a:rPr lang="en-GB" sz="2400" dirty="0"/>
              <a:t> </a:t>
            </a:r>
            <a:r>
              <a:rPr lang="en-GB" sz="2400" dirty="0" err="1"/>
              <a:t>boli</a:t>
            </a:r>
            <a:r>
              <a:rPr lang="en-GB" sz="2400" dirty="0"/>
              <a:t> </a:t>
            </a:r>
            <a:r>
              <a:rPr lang="en-GB" sz="2400" dirty="0" err="1"/>
              <a:t>uznaní</a:t>
            </a:r>
            <a:r>
              <a:rPr lang="en-GB" sz="2400" dirty="0"/>
              <a:t> </a:t>
            </a:r>
            <a:r>
              <a:rPr lang="en-GB" sz="2400" dirty="0" err="1"/>
              <a:t>vinnými</a:t>
            </a:r>
            <a:r>
              <a:rPr lang="en-GB" sz="2400" dirty="0"/>
              <a:t>, </a:t>
            </a:r>
            <a:r>
              <a:rPr lang="en-GB" sz="2400" dirty="0" err="1"/>
              <a:t>dostalo</a:t>
            </a:r>
            <a:r>
              <a:rPr lang="en-GB" sz="2400" dirty="0"/>
              <a:t> </a:t>
            </a:r>
            <a:r>
              <a:rPr lang="en-GB" sz="2400" dirty="0" err="1"/>
              <a:t>trest</a:t>
            </a:r>
            <a:r>
              <a:rPr lang="en-GB" sz="2400" dirty="0"/>
              <a:t> </a:t>
            </a:r>
            <a:r>
              <a:rPr lang="en-GB" sz="2400" dirty="0" err="1"/>
              <a:t>menší</a:t>
            </a:r>
            <a:r>
              <a:rPr lang="en-GB" sz="2400" dirty="0"/>
              <a:t> </a:t>
            </a:r>
            <a:r>
              <a:rPr lang="en-GB" sz="2400" dirty="0" err="1"/>
              <a:t>ako</a:t>
            </a:r>
            <a:r>
              <a:rPr lang="en-GB" sz="2400" dirty="0"/>
              <a:t> tri </a:t>
            </a:r>
            <a:r>
              <a:rPr lang="en-GB" sz="2400" dirty="0" err="1"/>
              <a:t>roky</a:t>
            </a:r>
            <a:r>
              <a:rPr lang="sk-SK" sz="2400" dirty="0"/>
              <a:t>, jeden odsúdený na smrť</a:t>
            </a:r>
          </a:p>
          <a:p>
            <a:endParaRPr lang="sk-SK" sz="2400" dirty="0"/>
          </a:p>
          <a:p>
            <a:r>
              <a:rPr lang="sk-SK" sz="2400" dirty="0"/>
              <a:t>Do r. 1940 9 rozsudkov smrti</a:t>
            </a:r>
          </a:p>
          <a:p>
            <a:endParaRPr lang="sk-SK" sz="2400" dirty="0"/>
          </a:p>
          <a:p>
            <a:r>
              <a:rPr lang="sk-SK" sz="2400" dirty="0"/>
              <a:t>Mussoliniho režim brutálny a represívny, nebol však vražedný a krvilačný (na rozdiel od nacizmu)</a:t>
            </a:r>
          </a:p>
        </p:txBody>
      </p:sp>
      <p:sp>
        <p:nvSpPr>
          <p:cNvPr id="3" name="Nadpis 2">
            <a:extLst>
              <a:ext uri="{FF2B5EF4-FFF2-40B4-BE49-F238E27FC236}">
                <a16:creationId xmlns:a16="http://schemas.microsoft.com/office/drawing/2014/main" id="{0659F8B9-988E-4918-B558-1EC9B4B2DC64}"/>
              </a:ext>
            </a:extLst>
          </p:cNvPr>
          <p:cNvSpPr>
            <a:spLocks noGrp="1"/>
          </p:cNvSpPr>
          <p:nvPr>
            <p:ph type="title"/>
          </p:nvPr>
        </p:nvSpPr>
        <p:spPr/>
        <p:txBody>
          <a:bodyPr/>
          <a:lstStyle/>
          <a:p>
            <a:r>
              <a:rPr lang="sk-SK" dirty="0"/>
              <a:t>súdnictvo</a:t>
            </a:r>
            <a:endParaRPr lang="en-GB" dirty="0"/>
          </a:p>
        </p:txBody>
      </p:sp>
    </p:spTree>
    <p:extLst>
      <p:ext uri="{BB962C8B-B14F-4D97-AF65-F5344CB8AC3E}">
        <p14:creationId xmlns:p14="http://schemas.microsoft.com/office/powerpoint/2010/main" val="1102334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15D24BD-BE86-42A1-89E1-2F5096F8A438}"/>
              </a:ext>
            </a:extLst>
          </p:cNvPr>
          <p:cNvSpPr>
            <a:spLocks noGrp="1"/>
          </p:cNvSpPr>
          <p:nvPr>
            <p:ph idx="1"/>
          </p:nvPr>
        </p:nvSpPr>
        <p:spPr>
          <a:xfrm>
            <a:off x="0" y="1628800"/>
            <a:ext cx="8964487" cy="5040560"/>
          </a:xfrm>
        </p:spPr>
        <p:txBody>
          <a:bodyPr>
            <a:normAutofit/>
          </a:bodyPr>
          <a:lstStyle/>
          <a:p>
            <a:r>
              <a:rPr lang="en-GB" sz="2200" dirty="0" err="1"/>
              <a:t>Kľúčovou</a:t>
            </a:r>
            <a:r>
              <a:rPr lang="en-GB" sz="2200" dirty="0"/>
              <a:t> </a:t>
            </a:r>
            <a:r>
              <a:rPr lang="sk-SK" sz="2200" dirty="0"/>
              <a:t>pre </a:t>
            </a:r>
            <a:r>
              <a:rPr lang="en-GB" sz="2200" dirty="0" err="1"/>
              <a:t>režim</a:t>
            </a:r>
            <a:r>
              <a:rPr lang="en-GB" sz="2200" dirty="0"/>
              <a:t> bola </a:t>
            </a:r>
            <a:r>
              <a:rPr lang="en-GB" sz="2200" dirty="0" err="1"/>
              <a:t>spolupráca</a:t>
            </a:r>
            <a:r>
              <a:rPr lang="en-GB" sz="2200" dirty="0"/>
              <a:t> s </a:t>
            </a:r>
            <a:r>
              <a:rPr lang="en-GB" sz="2200" dirty="0" err="1"/>
              <a:t>katolíckou</a:t>
            </a:r>
            <a:r>
              <a:rPr lang="en-GB" sz="2200" dirty="0"/>
              <a:t> </a:t>
            </a:r>
            <a:r>
              <a:rPr lang="en-GB" sz="2200" dirty="0" err="1"/>
              <a:t>cirkvou</a:t>
            </a:r>
            <a:r>
              <a:rPr lang="en-GB" sz="2200" dirty="0"/>
              <a:t>, </a:t>
            </a:r>
            <a:r>
              <a:rPr lang="en-GB" sz="2200" dirty="0" err="1"/>
              <a:t>ktorá</a:t>
            </a:r>
            <a:r>
              <a:rPr lang="en-GB" sz="2200" dirty="0"/>
              <a:t> mala v </a:t>
            </a:r>
            <a:r>
              <a:rPr lang="en-GB" sz="2200" dirty="0" err="1"/>
              <a:t>Taliansku</a:t>
            </a:r>
            <a:r>
              <a:rPr lang="en-GB" sz="2200" dirty="0"/>
              <a:t> </a:t>
            </a:r>
            <a:r>
              <a:rPr lang="en-GB" sz="2200" dirty="0" err="1"/>
              <a:t>silné</a:t>
            </a:r>
            <a:r>
              <a:rPr lang="en-GB" sz="2200" dirty="0"/>
              <a:t> </a:t>
            </a:r>
            <a:r>
              <a:rPr lang="en-GB" sz="2200" dirty="0" err="1"/>
              <a:t>postavenie</a:t>
            </a:r>
            <a:endParaRPr lang="sk-SK" sz="2200" dirty="0"/>
          </a:p>
          <a:p>
            <a:endParaRPr lang="sk-SK" sz="2200" dirty="0"/>
          </a:p>
          <a:p>
            <a:r>
              <a:rPr lang="sk-SK" sz="2200" dirty="0"/>
              <a:t>1929 </a:t>
            </a:r>
            <a:r>
              <a:rPr lang="en-GB" sz="2200" dirty="0" err="1"/>
              <a:t>podpis</a:t>
            </a:r>
            <a:r>
              <a:rPr lang="en-GB" sz="2200" dirty="0"/>
              <a:t> </a:t>
            </a:r>
            <a:r>
              <a:rPr lang="en-GB" sz="2200" dirty="0" err="1"/>
              <a:t>Lateránskych</a:t>
            </a:r>
            <a:r>
              <a:rPr lang="en-GB" sz="2200" dirty="0"/>
              <a:t> </a:t>
            </a:r>
            <a:r>
              <a:rPr lang="en-GB" sz="2200" dirty="0" err="1"/>
              <a:t>zmlúv</a:t>
            </a:r>
            <a:r>
              <a:rPr lang="en-GB" sz="2200" dirty="0"/>
              <a:t> </a:t>
            </a:r>
            <a:endParaRPr lang="sk-SK" sz="2200" dirty="0"/>
          </a:p>
          <a:p>
            <a:endParaRPr lang="sk-SK" sz="2200" dirty="0"/>
          </a:p>
          <a:p>
            <a:r>
              <a:rPr lang="sk-SK" sz="2200" dirty="0"/>
              <a:t>Dôležitý </a:t>
            </a:r>
            <a:r>
              <a:rPr lang="en-GB" sz="2200" dirty="0" err="1"/>
              <a:t>konkordát</a:t>
            </a:r>
            <a:r>
              <a:rPr lang="sk-SK" sz="2200" dirty="0"/>
              <a:t>, </a:t>
            </a:r>
            <a:r>
              <a:rPr lang="en-GB" sz="2200" dirty="0" err="1"/>
              <a:t>ktorý</a:t>
            </a:r>
            <a:r>
              <a:rPr lang="en-GB" sz="2200" dirty="0"/>
              <a:t> </a:t>
            </a:r>
            <a:r>
              <a:rPr lang="en-GB" sz="2200" dirty="0" err="1"/>
              <a:t>rieši</a:t>
            </a:r>
            <a:r>
              <a:rPr lang="en-GB" sz="2200" dirty="0"/>
              <a:t> </a:t>
            </a:r>
            <a:r>
              <a:rPr lang="en-GB" sz="2200" dirty="0" err="1"/>
              <a:t>práva</a:t>
            </a:r>
            <a:r>
              <a:rPr lang="en-GB" sz="2200" dirty="0"/>
              <a:t> </a:t>
            </a:r>
            <a:r>
              <a:rPr lang="en-GB" sz="2200" dirty="0" err="1"/>
              <a:t>cirkvi</a:t>
            </a:r>
            <a:r>
              <a:rPr lang="en-GB" sz="2200" dirty="0"/>
              <a:t> a </a:t>
            </a:r>
            <a:r>
              <a:rPr lang="en-GB" sz="2200" dirty="0" err="1"/>
              <a:t>slobodu</a:t>
            </a:r>
            <a:r>
              <a:rPr lang="en-GB" sz="2200" dirty="0"/>
              <a:t> </a:t>
            </a:r>
            <a:r>
              <a:rPr lang="en-GB" sz="2200" dirty="0" err="1"/>
              <a:t>vyznania</a:t>
            </a:r>
            <a:r>
              <a:rPr lang="en-GB" sz="2200" dirty="0"/>
              <a:t>) a </a:t>
            </a:r>
            <a:r>
              <a:rPr lang="en-GB" sz="2200" dirty="0" err="1"/>
              <a:t>politická</a:t>
            </a:r>
            <a:r>
              <a:rPr lang="en-GB" sz="2200" dirty="0"/>
              <a:t> </a:t>
            </a:r>
            <a:r>
              <a:rPr lang="en-GB" sz="2200" dirty="0" err="1"/>
              <a:t>zmluva</a:t>
            </a:r>
            <a:r>
              <a:rPr lang="en-GB" sz="2200" dirty="0"/>
              <a:t>, </a:t>
            </a:r>
            <a:r>
              <a:rPr lang="en-GB" sz="2200" dirty="0" err="1"/>
              <a:t>ktorá</a:t>
            </a:r>
            <a:r>
              <a:rPr lang="en-GB" sz="2200" dirty="0"/>
              <a:t> </a:t>
            </a:r>
            <a:r>
              <a:rPr lang="en-GB" sz="2200" dirty="0" err="1"/>
              <a:t>riešila</a:t>
            </a:r>
            <a:r>
              <a:rPr lang="en-GB" sz="2200" dirty="0"/>
              <a:t> </a:t>
            </a:r>
            <a:r>
              <a:rPr lang="en-GB" sz="2200" dirty="0" err="1"/>
              <a:t>tzv</a:t>
            </a:r>
            <a:r>
              <a:rPr lang="en-GB" sz="2200" dirty="0"/>
              <a:t>. </a:t>
            </a:r>
            <a:r>
              <a:rPr lang="en-GB" sz="2200" dirty="0" err="1"/>
              <a:t>rímsku</a:t>
            </a:r>
            <a:r>
              <a:rPr lang="en-GB" sz="2200" dirty="0"/>
              <a:t> </a:t>
            </a:r>
            <a:r>
              <a:rPr lang="en-GB" sz="2200" dirty="0" err="1"/>
              <a:t>otázku</a:t>
            </a:r>
            <a:r>
              <a:rPr lang="en-GB" sz="2200" dirty="0"/>
              <a:t> – Mussolini </a:t>
            </a:r>
            <a:r>
              <a:rPr lang="en-GB" sz="2200" dirty="0" err="1"/>
              <a:t>uznal</a:t>
            </a:r>
            <a:r>
              <a:rPr lang="en-GB" sz="2200" dirty="0"/>
              <a:t> </a:t>
            </a:r>
            <a:r>
              <a:rPr lang="en-GB" sz="2200" dirty="0" err="1"/>
              <a:t>existenciu</a:t>
            </a:r>
            <a:r>
              <a:rPr lang="en-GB" sz="2200" dirty="0"/>
              <a:t> </a:t>
            </a:r>
            <a:r>
              <a:rPr lang="en-GB" sz="2200" dirty="0" err="1"/>
              <a:t>Mestského</a:t>
            </a:r>
            <a:r>
              <a:rPr lang="en-GB" sz="2200" dirty="0"/>
              <a:t> </a:t>
            </a:r>
            <a:r>
              <a:rPr lang="en-GB" sz="2200" dirty="0" err="1"/>
              <a:t>štátu</a:t>
            </a:r>
            <a:r>
              <a:rPr lang="en-GB" sz="2200" dirty="0"/>
              <a:t> </a:t>
            </a:r>
            <a:r>
              <a:rPr lang="en-GB" sz="2200" dirty="0" err="1"/>
              <a:t>Vatikán</a:t>
            </a:r>
            <a:r>
              <a:rPr lang="en-GB" sz="2200" dirty="0"/>
              <a:t> </a:t>
            </a:r>
            <a:r>
              <a:rPr lang="en-GB" sz="2200" dirty="0" err="1"/>
              <a:t>ako</a:t>
            </a:r>
            <a:r>
              <a:rPr lang="en-GB" sz="2200" dirty="0"/>
              <a:t> </a:t>
            </a:r>
            <a:r>
              <a:rPr lang="en-GB" sz="2200" dirty="0" err="1"/>
              <a:t>suverénneho</a:t>
            </a:r>
            <a:r>
              <a:rPr lang="en-GB" sz="2200" dirty="0"/>
              <a:t> </a:t>
            </a:r>
            <a:r>
              <a:rPr lang="en-GB" sz="2200" dirty="0" err="1"/>
              <a:t>subjektu</a:t>
            </a:r>
            <a:r>
              <a:rPr lang="en-GB" sz="2200" dirty="0"/>
              <a:t> </a:t>
            </a:r>
            <a:r>
              <a:rPr lang="en-GB" sz="2200" dirty="0" err="1"/>
              <a:t>medzinárodného</a:t>
            </a:r>
            <a:r>
              <a:rPr lang="en-GB" sz="2200" dirty="0"/>
              <a:t> </a:t>
            </a:r>
            <a:r>
              <a:rPr lang="en-GB" sz="2200" dirty="0" err="1"/>
              <a:t>práva</a:t>
            </a:r>
            <a:endParaRPr lang="sk-SK" sz="2200" dirty="0"/>
          </a:p>
          <a:p>
            <a:endParaRPr lang="sk-SK" sz="2200" dirty="0"/>
          </a:p>
          <a:p>
            <a:r>
              <a:rPr lang="en-GB" sz="2200" dirty="0" err="1"/>
              <a:t>rímskokatolícke</a:t>
            </a:r>
            <a:r>
              <a:rPr lang="en-GB" sz="2200" dirty="0"/>
              <a:t> </a:t>
            </a:r>
            <a:r>
              <a:rPr lang="en-GB" sz="2200" dirty="0" err="1"/>
              <a:t>vierovyznanie</a:t>
            </a:r>
            <a:r>
              <a:rPr lang="en-GB" sz="2200" dirty="0"/>
              <a:t> </a:t>
            </a:r>
            <a:r>
              <a:rPr lang="en-GB" sz="2200" dirty="0" err="1"/>
              <a:t>štátne</a:t>
            </a:r>
            <a:r>
              <a:rPr lang="en-GB" sz="2200" dirty="0"/>
              <a:t> </a:t>
            </a:r>
            <a:r>
              <a:rPr lang="en-GB" sz="2200" dirty="0" err="1"/>
              <a:t>náboženstvo</a:t>
            </a:r>
            <a:r>
              <a:rPr lang="en-GB" sz="2200" dirty="0"/>
              <a:t>, v </a:t>
            </a:r>
            <a:r>
              <a:rPr lang="en-GB" sz="2200" dirty="0" err="1"/>
              <a:t>triedach</a:t>
            </a:r>
            <a:r>
              <a:rPr lang="en-GB" sz="2200" dirty="0"/>
              <a:t> </a:t>
            </a:r>
            <a:r>
              <a:rPr lang="en-GB" sz="2200" dirty="0" err="1"/>
              <a:t>na</a:t>
            </a:r>
            <a:r>
              <a:rPr lang="en-GB" sz="2200" dirty="0"/>
              <a:t> </a:t>
            </a:r>
            <a:r>
              <a:rPr lang="en-GB" sz="2200" dirty="0" err="1"/>
              <a:t>školách</a:t>
            </a:r>
            <a:r>
              <a:rPr lang="en-GB" sz="2200" dirty="0"/>
              <a:t> mal </a:t>
            </a:r>
            <a:r>
              <a:rPr lang="en-GB" sz="2200" dirty="0" err="1"/>
              <a:t>byť</a:t>
            </a:r>
            <a:r>
              <a:rPr lang="en-GB" sz="2200" dirty="0"/>
              <a:t> </a:t>
            </a:r>
            <a:r>
              <a:rPr lang="en-GB" sz="2200" dirty="0" err="1"/>
              <a:t>umiestnený</a:t>
            </a:r>
            <a:r>
              <a:rPr lang="en-GB" sz="2200" dirty="0"/>
              <a:t> </a:t>
            </a:r>
            <a:r>
              <a:rPr lang="en-GB" sz="2200" dirty="0" err="1"/>
              <a:t>kríž</a:t>
            </a:r>
            <a:r>
              <a:rPr lang="en-GB" sz="2200" dirty="0"/>
              <a:t> a </a:t>
            </a:r>
            <a:r>
              <a:rPr lang="en-GB" sz="2200" dirty="0" err="1"/>
              <a:t>cirkevný</a:t>
            </a:r>
            <a:r>
              <a:rPr lang="en-GB" sz="2200" dirty="0"/>
              <a:t> </a:t>
            </a:r>
            <a:r>
              <a:rPr lang="en-GB" sz="2200" dirty="0" err="1"/>
              <a:t>sobáš</a:t>
            </a:r>
            <a:r>
              <a:rPr lang="en-GB" sz="2200" dirty="0"/>
              <a:t> </a:t>
            </a:r>
            <a:r>
              <a:rPr lang="en-GB" sz="2200" dirty="0" err="1"/>
              <a:t>získal</a:t>
            </a:r>
            <a:r>
              <a:rPr lang="en-GB" sz="2200" dirty="0"/>
              <a:t> </a:t>
            </a:r>
            <a:r>
              <a:rPr lang="en-GB" sz="2200" dirty="0" err="1"/>
              <a:t>občiansku</a:t>
            </a:r>
            <a:r>
              <a:rPr lang="en-GB" sz="2200" dirty="0"/>
              <a:t> </a:t>
            </a:r>
            <a:r>
              <a:rPr lang="en-GB" sz="2200" dirty="0" err="1"/>
              <a:t>platnosť</a:t>
            </a:r>
            <a:endParaRPr lang="en-GB" sz="2200" dirty="0"/>
          </a:p>
        </p:txBody>
      </p:sp>
      <p:sp>
        <p:nvSpPr>
          <p:cNvPr id="3" name="Nadpis 2">
            <a:extLst>
              <a:ext uri="{FF2B5EF4-FFF2-40B4-BE49-F238E27FC236}">
                <a16:creationId xmlns:a16="http://schemas.microsoft.com/office/drawing/2014/main" id="{33A1C4EE-32DD-4D27-8770-93BC40441BEB}"/>
              </a:ext>
            </a:extLst>
          </p:cNvPr>
          <p:cNvSpPr>
            <a:spLocks noGrp="1"/>
          </p:cNvSpPr>
          <p:nvPr>
            <p:ph type="title"/>
          </p:nvPr>
        </p:nvSpPr>
        <p:spPr/>
        <p:txBody>
          <a:bodyPr/>
          <a:lstStyle/>
          <a:p>
            <a:r>
              <a:rPr lang="sk-SK" dirty="0"/>
              <a:t>Dohoda s cirkvou</a:t>
            </a:r>
            <a:endParaRPr lang="en-GB" dirty="0"/>
          </a:p>
        </p:txBody>
      </p:sp>
    </p:spTree>
    <p:extLst>
      <p:ext uri="{BB962C8B-B14F-4D97-AF65-F5344CB8AC3E}">
        <p14:creationId xmlns:p14="http://schemas.microsoft.com/office/powerpoint/2010/main" val="2309018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2264836-76DB-4088-AF99-6B3F8EB4FA7B}"/>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E70D20A8-8CF2-4131-839B-C994769105FA}"/>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C3F22C10-9C18-4F50-8E8E-9BBC68B6B873}"/>
              </a:ext>
            </a:extLst>
          </p:cNvPr>
          <p:cNvPicPr>
            <a:picLocks noChangeAspect="1"/>
          </p:cNvPicPr>
          <p:nvPr/>
        </p:nvPicPr>
        <p:blipFill>
          <a:blip r:embed="rId2"/>
          <a:stretch>
            <a:fillRect/>
          </a:stretch>
        </p:blipFill>
        <p:spPr>
          <a:xfrm>
            <a:off x="0" y="326119"/>
            <a:ext cx="9144000" cy="6205762"/>
          </a:xfrm>
          <a:prstGeom prst="rect">
            <a:avLst/>
          </a:prstGeom>
        </p:spPr>
      </p:pic>
    </p:spTree>
    <p:extLst>
      <p:ext uri="{BB962C8B-B14F-4D97-AF65-F5344CB8AC3E}">
        <p14:creationId xmlns:p14="http://schemas.microsoft.com/office/powerpoint/2010/main" val="543309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EE00C5A-6DF3-4C40-8E1B-006F1F7557C2}"/>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26B6786D-AE5E-46AC-8281-171A417C15BD}"/>
              </a:ext>
            </a:extLst>
          </p:cNvPr>
          <p:cNvSpPr>
            <a:spLocks noGrp="1"/>
          </p:cNvSpPr>
          <p:nvPr>
            <p:ph type="title"/>
          </p:nvPr>
        </p:nvSpPr>
        <p:spPr/>
        <p:txBody>
          <a:bodyPr/>
          <a:lstStyle/>
          <a:p>
            <a:r>
              <a:rPr lang="sk-SK" dirty="0"/>
              <a:t>Kráľ – pápež - </a:t>
            </a:r>
            <a:r>
              <a:rPr lang="sk-SK" dirty="0" err="1"/>
              <a:t>Duce</a:t>
            </a:r>
            <a:endParaRPr lang="en-GB" dirty="0"/>
          </a:p>
        </p:txBody>
      </p:sp>
      <p:pic>
        <p:nvPicPr>
          <p:cNvPr id="4" name="Obrázek 3">
            <a:extLst>
              <a:ext uri="{FF2B5EF4-FFF2-40B4-BE49-F238E27FC236}">
                <a16:creationId xmlns:a16="http://schemas.microsoft.com/office/drawing/2014/main" id="{33DA5DD7-D509-4EB9-8C90-5F8DEF92F761}"/>
              </a:ext>
            </a:extLst>
          </p:cNvPr>
          <p:cNvPicPr>
            <a:picLocks noChangeAspect="1"/>
          </p:cNvPicPr>
          <p:nvPr/>
        </p:nvPicPr>
        <p:blipFill>
          <a:blip r:embed="rId2"/>
          <a:stretch>
            <a:fillRect/>
          </a:stretch>
        </p:blipFill>
        <p:spPr>
          <a:xfrm>
            <a:off x="814158" y="1628799"/>
            <a:ext cx="7646273" cy="5085983"/>
          </a:xfrm>
          <a:prstGeom prst="rect">
            <a:avLst/>
          </a:prstGeom>
        </p:spPr>
      </p:pic>
    </p:spTree>
    <p:extLst>
      <p:ext uri="{BB962C8B-B14F-4D97-AF65-F5344CB8AC3E}">
        <p14:creationId xmlns:p14="http://schemas.microsoft.com/office/powerpoint/2010/main" val="2516787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2DDE1AD-A1E9-480D-8B48-CD6C67E591F7}"/>
              </a:ext>
            </a:extLst>
          </p:cNvPr>
          <p:cNvSpPr>
            <a:spLocks noGrp="1"/>
          </p:cNvSpPr>
          <p:nvPr>
            <p:ph idx="1"/>
          </p:nvPr>
        </p:nvSpPr>
        <p:spPr>
          <a:xfrm>
            <a:off x="0" y="1556792"/>
            <a:ext cx="8964487" cy="5184576"/>
          </a:xfrm>
        </p:spPr>
        <p:txBody>
          <a:bodyPr>
            <a:normAutofit fontScale="92500" lnSpcReduction="10000"/>
          </a:bodyPr>
          <a:lstStyle/>
          <a:p>
            <a:r>
              <a:rPr lang="sk-SK" sz="2400" dirty="0"/>
              <a:t>Snaha o budovanie mýtickej komunity a návrat k „zlatej ére“</a:t>
            </a:r>
          </a:p>
          <a:p>
            <a:endParaRPr lang="sk-SK" sz="2400" dirty="0"/>
          </a:p>
          <a:p>
            <a:r>
              <a:rPr lang="en-GB" sz="2400" dirty="0" err="1"/>
              <a:t>kult</a:t>
            </a:r>
            <a:r>
              <a:rPr lang="en-GB" sz="2400" dirty="0"/>
              <a:t> </a:t>
            </a:r>
            <a:r>
              <a:rPr lang="en-GB" sz="2400" dirty="0" err="1"/>
              <a:t>starovekého</a:t>
            </a:r>
            <a:r>
              <a:rPr lang="en-GB" sz="2400" dirty="0"/>
              <a:t> </a:t>
            </a:r>
            <a:r>
              <a:rPr lang="en-GB" sz="2400" dirty="0" err="1"/>
              <a:t>Ríma</a:t>
            </a:r>
            <a:r>
              <a:rPr lang="en-GB" sz="2400" dirty="0"/>
              <a:t> (</a:t>
            </a:r>
            <a:r>
              <a:rPr lang="en-GB" sz="2400" dirty="0" err="1"/>
              <a:t>Romanità</a:t>
            </a:r>
            <a:r>
              <a:rPr lang="en-GB" sz="2400" dirty="0"/>
              <a:t>) </a:t>
            </a:r>
            <a:endParaRPr lang="sk-SK" sz="2400" dirty="0"/>
          </a:p>
          <a:p>
            <a:endParaRPr lang="sk-SK" sz="2400" dirty="0"/>
          </a:p>
          <a:p>
            <a:r>
              <a:rPr lang="en-GB" sz="2400" dirty="0" err="1"/>
              <a:t>používani</a:t>
            </a:r>
            <a:r>
              <a:rPr lang="sk-SK" sz="2400" dirty="0"/>
              <a:t>e</a:t>
            </a:r>
            <a:r>
              <a:rPr lang="en-GB" sz="2400" dirty="0"/>
              <a:t> </a:t>
            </a:r>
            <a:r>
              <a:rPr lang="en-GB" sz="2400" dirty="0" err="1"/>
              <a:t>rôznych</a:t>
            </a:r>
            <a:r>
              <a:rPr lang="en-GB" sz="2400" dirty="0"/>
              <a:t> </a:t>
            </a:r>
            <a:r>
              <a:rPr lang="en-GB" sz="2400" dirty="0" err="1"/>
              <a:t>názvov</a:t>
            </a:r>
            <a:r>
              <a:rPr lang="en-GB" sz="2400" dirty="0"/>
              <a:t> (</a:t>
            </a:r>
            <a:r>
              <a:rPr lang="en-GB" sz="2400" dirty="0" err="1"/>
              <a:t>Duce</a:t>
            </a:r>
            <a:r>
              <a:rPr lang="en-GB" sz="2400" dirty="0"/>
              <a:t> z </a:t>
            </a:r>
            <a:r>
              <a:rPr lang="en-GB" sz="2400" dirty="0" err="1"/>
              <a:t>latinského</a:t>
            </a:r>
            <a:r>
              <a:rPr lang="en-GB" sz="2400" dirty="0"/>
              <a:t> dux – </a:t>
            </a:r>
            <a:r>
              <a:rPr lang="en-GB" sz="2400" dirty="0" err="1"/>
              <a:t>vodca</a:t>
            </a:r>
            <a:r>
              <a:rPr lang="en-GB" sz="2400" dirty="0"/>
              <a:t>, fasces) </a:t>
            </a:r>
            <a:endParaRPr lang="sk-SK" sz="2400" dirty="0"/>
          </a:p>
          <a:p>
            <a:endParaRPr lang="sk-SK" sz="2400" dirty="0"/>
          </a:p>
          <a:p>
            <a:r>
              <a:rPr lang="en-GB" sz="2400" dirty="0" err="1"/>
              <a:t>premenovanie</a:t>
            </a:r>
            <a:r>
              <a:rPr lang="en-GB" sz="2400" dirty="0"/>
              <a:t> </a:t>
            </a:r>
            <a:r>
              <a:rPr lang="en-GB" sz="2400" dirty="0" err="1"/>
              <a:t>dňa</a:t>
            </a:r>
            <a:r>
              <a:rPr lang="en-GB" sz="2400" dirty="0"/>
              <a:t> </a:t>
            </a:r>
            <a:r>
              <a:rPr lang="en-GB" sz="2400" dirty="0" err="1"/>
              <a:t>práce</a:t>
            </a:r>
            <a:r>
              <a:rPr lang="en-GB" sz="2400" dirty="0"/>
              <a:t> </a:t>
            </a:r>
            <a:r>
              <a:rPr lang="en-GB" sz="2400" dirty="0" err="1"/>
              <a:t>na</a:t>
            </a:r>
            <a:r>
              <a:rPr lang="en-GB" sz="2400" dirty="0"/>
              <a:t> </a:t>
            </a:r>
            <a:r>
              <a:rPr lang="en-GB" sz="2400" dirty="0" err="1"/>
              <a:t>deň</a:t>
            </a:r>
            <a:r>
              <a:rPr lang="en-GB" sz="2400" dirty="0"/>
              <a:t> </a:t>
            </a:r>
            <a:r>
              <a:rPr lang="en-GB" sz="2400" dirty="0" err="1"/>
              <a:t>Ríma</a:t>
            </a:r>
            <a:r>
              <a:rPr lang="en-GB" sz="2400" dirty="0"/>
              <a:t>, </a:t>
            </a:r>
            <a:r>
              <a:rPr lang="en-GB" sz="2400" dirty="0" err="1"/>
              <a:t>fašistický</a:t>
            </a:r>
            <a:r>
              <a:rPr lang="en-GB" sz="2400" dirty="0"/>
              <a:t> </a:t>
            </a:r>
            <a:r>
              <a:rPr lang="en-GB" sz="2400" dirty="0" err="1"/>
              <a:t>pozdrav</a:t>
            </a:r>
            <a:r>
              <a:rPr lang="en-GB" sz="2400" dirty="0"/>
              <a:t> – </a:t>
            </a:r>
            <a:r>
              <a:rPr lang="en-GB" sz="2400" dirty="0" err="1"/>
              <a:t>zdvihnutá</a:t>
            </a:r>
            <a:r>
              <a:rPr lang="en-GB" sz="2400" dirty="0"/>
              <a:t> </a:t>
            </a:r>
            <a:r>
              <a:rPr lang="en-GB" sz="2400" dirty="0" err="1"/>
              <a:t>pravica</a:t>
            </a:r>
            <a:r>
              <a:rPr lang="en-GB" sz="2400" dirty="0"/>
              <a:t> s </a:t>
            </a:r>
            <a:r>
              <a:rPr lang="en-GB" sz="2400" dirty="0" err="1"/>
              <a:t>natiahnutou</a:t>
            </a:r>
            <a:r>
              <a:rPr lang="en-GB" sz="2400" dirty="0"/>
              <a:t> </a:t>
            </a:r>
            <a:r>
              <a:rPr lang="en-GB" sz="2400" dirty="0" err="1"/>
              <a:t>dlaňou</a:t>
            </a:r>
            <a:r>
              <a:rPr lang="en-GB" sz="2400" dirty="0"/>
              <a:t> </a:t>
            </a:r>
            <a:endParaRPr lang="sk-SK" sz="2400" dirty="0"/>
          </a:p>
          <a:p>
            <a:endParaRPr lang="sk-SK" sz="2400" dirty="0"/>
          </a:p>
          <a:p>
            <a:r>
              <a:rPr lang="en-GB" sz="2400" dirty="0" err="1"/>
              <a:t>odvodzovanie</a:t>
            </a:r>
            <a:r>
              <a:rPr lang="en-GB" sz="2400" dirty="0"/>
              <a:t> </a:t>
            </a:r>
            <a:r>
              <a:rPr lang="en-GB" sz="2400" dirty="0" err="1"/>
              <a:t>hodností</a:t>
            </a:r>
            <a:r>
              <a:rPr lang="en-GB" sz="2400" dirty="0"/>
              <a:t> </a:t>
            </a:r>
            <a:r>
              <a:rPr lang="en-GB" sz="2400" dirty="0" err="1"/>
              <a:t>fašistických</a:t>
            </a:r>
            <a:r>
              <a:rPr lang="en-GB" sz="2400" dirty="0"/>
              <a:t> </a:t>
            </a:r>
            <a:r>
              <a:rPr lang="en-GB" sz="2400" dirty="0" err="1"/>
              <a:t>milícií</a:t>
            </a:r>
            <a:r>
              <a:rPr lang="en-GB" sz="2400" dirty="0"/>
              <a:t> od </a:t>
            </a:r>
            <a:r>
              <a:rPr lang="en-GB" sz="2400" dirty="0" err="1"/>
              <a:t>hodností</a:t>
            </a:r>
            <a:r>
              <a:rPr lang="en-GB" sz="2400" dirty="0"/>
              <a:t> </a:t>
            </a:r>
            <a:r>
              <a:rPr lang="en-GB" sz="2400" dirty="0" err="1"/>
              <a:t>rímskych</a:t>
            </a:r>
            <a:r>
              <a:rPr lang="en-GB" sz="2400" dirty="0"/>
              <a:t> </a:t>
            </a:r>
            <a:r>
              <a:rPr lang="en-GB" sz="2400" dirty="0" err="1"/>
              <a:t>légií</a:t>
            </a:r>
            <a:r>
              <a:rPr lang="en-GB" sz="2400" dirty="0"/>
              <a:t> (</a:t>
            </a:r>
            <a:r>
              <a:rPr lang="en-GB" sz="2400" dirty="0" err="1"/>
              <a:t>konzul</a:t>
            </a:r>
            <a:r>
              <a:rPr lang="en-GB" sz="2400" dirty="0"/>
              <a:t>, centurion, </a:t>
            </a:r>
            <a:r>
              <a:rPr lang="en-GB" sz="2400" dirty="0" err="1"/>
              <a:t>legionár</a:t>
            </a:r>
            <a:r>
              <a:rPr lang="en-GB" sz="2400" dirty="0"/>
              <a:t> a pod.), </a:t>
            </a:r>
            <a:r>
              <a:rPr lang="en-GB" sz="2400" dirty="0" err="1"/>
              <a:t>vojenské</a:t>
            </a:r>
            <a:r>
              <a:rPr lang="en-GB" sz="2400" dirty="0"/>
              <a:t> </a:t>
            </a:r>
            <a:r>
              <a:rPr lang="en-GB" sz="2400" dirty="0" err="1"/>
              <a:t>jednotky</a:t>
            </a:r>
            <a:r>
              <a:rPr lang="en-GB" sz="2400" dirty="0"/>
              <a:t> </a:t>
            </a:r>
            <a:r>
              <a:rPr lang="en-GB" sz="2400" dirty="0" err="1"/>
              <a:t>museli</a:t>
            </a:r>
            <a:r>
              <a:rPr lang="en-GB" sz="2400" dirty="0"/>
              <a:t> </a:t>
            </a:r>
            <a:r>
              <a:rPr lang="en-GB" sz="2400" dirty="0" err="1"/>
              <a:t>pochodovať</a:t>
            </a:r>
            <a:r>
              <a:rPr lang="en-GB" sz="2400" dirty="0"/>
              <a:t> </a:t>
            </a:r>
            <a:r>
              <a:rPr lang="en-GB" sz="2400" dirty="0" err="1"/>
              <a:t>ako</a:t>
            </a:r>
            <a:r>
              <a:rPr lang="en-GB" sz="2400" dirty="0"/>
              <a:t> </a:t>
            </a:r>
            <a:r>
              <a:rPr lang="en-GB" sz="2400" dirty="0" err="1"/>
              <a:t>rímski</a:t>
            </a:r>
            <a:r>
              <a:rPr lang="en-GB" sz="2400" dirty="0"/>
              <a:t> </a:t>
            </a:r>
            <a:r>
              <a:rPr lang="en-GB" sz="2400" dirty="0" err="1"/>
              <a:t>vojaci</a:t>
            </a:r>
            <a:r>
              <a:rPr lang="en-GB" sz="2400" dirty="0"/>
              <a:t> (</a:t>
            </a:r>
            <a:r>
              <a:rPr lang="en-GB" sz="2400" dirty="0" err="1"/>
              <a:t>passo</a:t>
            </a:r>
            <a:r>
              <a:rPr lang="en-GB" sz="2400" dirty="0"/>
              <a:t> </a:t>
            </a:r>
            <a:r>
              <a:rPr lang="en-GB" sz="2400" dirty="0" err="1"/>
              <a:t>romano</a:t>
            </a:r>
            <a:r>
              <a:rPr lang="en-GB" sz="2400" dirty="0"/>
              <a:t>)</a:t>
            </a:r>
          </a:p>
        </p:txBody>
      </p:sp>
      <p:sp>
        <p:nvSpPr>
          <p:cNvPr id="3" name="Nadpis 2">
            <a:extLst>
              <a:ext uri="{FF2B5EF4-FFF2-40B4-BE49-F238E27FC236}">
                <a16:creationId xmlns:a16="http://schemas.microsoft.com/office/drawing/2014/main" id="{6AA1BC23-5590-4A22-A678-A0EE67C983D0}"/>
              </a:ext>
            </a:extLst>
          </p:cNvPr>
          <p:cNvSpPr>
            <a:spLocks noGrp="1"/>
          </p:cNvSpPr>
          <p:nvPr>
            <p:ph type="title"/>
          </p:nvPr>
        </p:nvSpPr>
        <p:spPr/>
        <p:txBody>
          <a:bodyPr/>
          <a:lstStyle/>
          <a:p>
            <a:r>
              <a:rPr lang="en-GB" dirty="0" err="1"/>
              <a:t>Romanità</a:t>
            </a:r>
            <a:endParaRPr lang="en-GB" dirty="0"/>
          </a:p>
        </p:txBody>
      </p:sp>
    </p:spTree>
    <p:extLst>
      <p:ext uri="{BB962C8B-B14F-4D97-AF65-F5344CB8AC3E}">
        <p14:creationId xmlns:p14="http://schemas.microsoft.com/office/powerpoint/2010/main" val="263579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E3DDE3E-79F8-459E-A999-695716AF275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9ACB991-23E4-46FB-9743-FF3ED9964BFF}"/>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BE714FB1-5E5A-442E-8BD3-21E5E553F4DC}"/>
              </a:ext>
            </a:extLst>
          </p:cNvPr>
          <p:cNvPicPr>
            <a:picLocks noChangeAspect="1"/>
          </p:cNvPicPr>
          <p:nvPr/>
        </p:nvPicPr>
        <p:blipFill>
          <a:blip r:embed="rId2"/>
          <a:stretch>
            <a:fillRect/>
          </a:stretch>
        </p:blipFill>
        <p:spPr>
          <a:xfrm>
            <a:off x="0" y="758906"/>
            <a:ext cx="9144000" cy="5340187"/>
          </a:xfrm>
          <a:prstGeom prst="rect">
            <a:avLst/>
          </a:prstGeom>
        </p:spPr>
      </p:pic>
    </p:spTree>
    <p:extLst>
      <p:ext uri="{BB962C8B-B14F-4D97-AF65-F5344CB8AC3E}">
        <p14:creationId xmlns:p14="http://schemas.microsoft.com/office/powerpoint/2010/main" val="3010038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DC566EA-AD85-45AC-9443-02177DCC3B15}"/>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F21C98F-B316-4720-A56F-883CC4C61E91}"/>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4E2859A2-F590-42B6-B9AD-37BD0FB1794A}"/>
              </a:ext>
            </a:extLst>
          </p:cNvPr>
          <p:cNvPicPr>
            <a:picLocks noChangeAspect="1"/>
          </p:cNvPicPr>
          <p:nvPr/>
        </p:nvPicPr>
        <p:blipFill>
          <a:blip r:embed="rId2"/>
          <a:stretch>
            <a:fillRect/>
          </a:stretch>
        </p:blipFill>
        <p:spPr>
          <a:xfrm>
            <a:off x="0" y="377701"/>
            <a:ext cx="9144000" cy="6102597"/>
          </a:xfrm>
          <a:prstGeom prst="rect">
            <a:avLst/>
          </a:prstGeom>
        </p:spPr>
      </p:pic>
    </p:spTree>
    <p:extLst>
      <p:ext uri="{BB962C8B-B14F-4D97-AF65-F5344CB8AC3E}">
        <p14:creationId xmlns:p14="http://schemas.microsoft.com/office/powerpoint/2010/main" val="2629544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2DDE1AD-A1E9-480D-8B48-CD6C67E591F7}"/>
              </a:ext>
            </a:extLst>
          </p:cNvPr>
          <p:cNvSpPr>
            <a:spLocks noGrp="1"/>
          </p:cNvSpPr>
          <p:nvPr>
            <p:ph idx="1"/>
          </p:nvPr>
        </p:nvSpPr>
        <p:spPr>
          <a:xfrm>
            <a:off x="0" y="1556792"/>
            <a:ext cx="8964487" cy="5184576"/>
          </a:xfrm>
        </p:spPr>
        <p:txBody>
          <a:bodyPr>
            <a:normAutofit lnSpcReduction="10000"/>
          </a:bodyPr>
          <a:lstStyle/>
          <a:p>
            <a:r>
              <a:rPr lang="sk-SK" sz="2400" dirty="0"/>
              <a:t>Súčasť aj nová interpretácia dejín: </a:t>
            </a:r>
          </a:p>
          <a:p>
            <a:r>
              <a:rPr lang="en-GB" sz="2400" dirty="0" err="1"/>
              <a:t>Podľa</a:t>
            </a:r>
            <a:r>
              <a:rPr lang="en-GB" sz="2400" dirty="0"/>
              <a:t> Rocca </a:t>
            </a:r>
            <a:r>
              <a:rPr lang="en-GB" sz="2400" dirty="0" err="1"/>
              <a:t>fašizmus</a:t>
            </a:r>
            <a:r>
              <a:rPr lang="en-GB" sz="2400" dirty="0"/>
              <a:t> </a:t>
            </a:r>
            <a:r>
              <a:rPr lang="en-GB" sz="2400" dirty="0" err="1"/>
              <a:t>ultimátnym</a:t>
            </a:r>
            <a:r>
              <a:rPr lang="en-GB" sz="2400" dirty="0"/>
              <a:t> </a:t>
            </a:r>
            <a:r>
              <a:rPr lang="en-GB" sz="2400" dirty="0" err="1"/>
              <a:t>vyjadrením</a:t>
            </a:r>
            <a:r>
              <a:rPr lang="en-GB" sz="2400" dirty="0"/>
              <a:t> </a:t>
            </a:r>
            <a:r>
              <a:rPr lang="en-GB" sz="2400" dirty="0" err="1"/>
              <a:t>neprerušenej</a:t>
            </a:r>
            <a:r>
              <a:rPr lang="en-GB" sz="2400" dirty="0"/>
              <a:t> </a:t>
            </a:r>
            <a:r>
              <a:rPr lang="en-GB" sz="2400" dirty="0" err="1"/>
              <a:t>intelektuálnej</a:t>
            </a:r>
            <a:r>
              <a:rPr lang="en-GB" sz="2400" dirty="0"/>
              <a:t> a </a:t>
            </a:r>
            <a:r>
              <a:rPr lang="en-GB" sz="2400" dirty="0" err="1"/>
              <a:t>myšlienkovej</a:t>
            </a:r>
            <a:r>
              <a:rPr lang="en-GB" sz="2400" dirty="0"/>
              <a:t> </a:t>
            </a:r>
            <a:r>
              <a:rPr lang="en-GB" sz="2400" dirty="0" err="1"/>
              <a:t>tradície</a:t>
            </a:r>
            <a:r>
              <a:rPr lang="en-GB" sz="2400" dirty="0"/>
              <a:t> od </a:t>
            </a:r>
            <a:r>
              <a:rPr lang="en-GB" sz="2400" dirty="0" err="1"/>
              <a:t>čias</a:t>
            </a:r>
            <a:r>
              <a:rPr lang="en-GB" sz="2400" dirty="0"/>
              <a:t> </a:t>
            </a:r>
            <a:r>
              <a:rPr lang="en-GB" sz="2400" dirty="0" err="1"/>
              <a:t>Rímskej</a:t>
            </a:r>
            <a:r>
              <a:rPr lang="en-GB" sz="2400" dirty="0"/>
              <a:t> </a:t>
            </a:r>
            <a:r>
              <a:rPr lang="en-GB" sz="2400" dirty="0" err="1"/>
              <a:t>ríše</a:t>
            </a:r>
            <a:r>
              <a:rPr lang="en-GB" sz="2400" dirty="0"/>
              <a:t> </a:t>
            </a:r>
            <a:endParaRPr lang="sk-SK" sz="2400" dirty="0"/>
          </a:p>
          <a:p>
            <a:endParaRPr lang="sk-SK" sz="2400" dirty="0"/>
          </a:p>
          <a:p>
            <a:r>
              <a:rPr lang="en-GB" sz="2400" dirty="0"/>
              <a:t>po </a:t>
            </a:r>
            <a:r>
              <a:rPr lang="en-GB" sz="2400" dirty="0" err="1"/>
              <a:t>páde</a:t>
            </a:r>
            <a:r>
              <a:rPr lang="en-GB" sz="2400" dirty="0"/>
              <a:t> </a:t>
            </a:r>
            <a:r>
              <a:rPr lang="en-GB" sz="2400" dirty="0" err="1"/>
              <a:t>Rímskej</a:t>
            </a:r>
            <a:r>
              <a:rPr lang="en-GB" sz="2400" dirty="0"/>
              <a:t> </a:t>
            </a:r>
            <a:r>
              <a:rPr lang="en-GB" sz="2400" dirty="0" err="1"/>
              <a:t>ríše</a:t>
            </a:r>
            <a:r>
              <a:rPr lang="en-GB" sz="2400" dirty="0"/>
              <a:t> </a:t>
            </a:r>
            <a:r>
              <a:rPr lang="sk-SK" sz="2400" dirty="0"/>
              <a:t>r. </a:t>
            </a:r>
            <a:r>
              <a:rPr lang="en-GB" sz="2400" dirty="0"/>
              <a:t>476, </a:t>
            </a:r>
            <a:r>
              <a:rPr lang="sk-SK" sz="2400" dirty="0"/>
              <a:t>sa hodnoty Ríma preniesli cez RK cirkev </a:t>
            </a:r>
            <a:r>
              <a:rPr lang="en-GB" sz="2400" dirty="0"/>
              <a:t>do </a:t>
            </a:r>
            <a:r>
              <a:rPr lang="en-GB" sz="2400" dirty="0" err="1"/>
              <a:t>renesancie</a:t>
            </a:r>
            <a:r>
              <a:rPr lang="sk-SK" sz="2400" dirty="0"/>
              <a:t> - t</a:t>
            </a:r>
            <a:r>
              <a:rPr lang="en-GB" sz="2400" dirty="0"/>
              <a:t>á </a:t>
            </a:r>
            <a:r>
              <a:rPr lang="sk-SK" sz="2400" dirty="0"/>
              <a:t>bola </a:t>
            </a:r>
            <a:r>
              <a:rPr lang="en-GB" sz="2400" dirty="0"/>
              <a:t>„</a:t>
            </a:r>
            <a:r>
              <a:rPr lang="en-GB" sz="2400" dirty="0" err="1"/>
              <a:t>znovuzrodením</a:t>
            </a:r>
            <a:r>
              <a:rPr lang="en-GB" sz="2400" dirty="0"/>
              <a:t>“ </a:t>
            </a:r>
            <a:r>
              <a:rPr lang="en-GB" sz="2400" dirty="0" err="1"/>
              <a:t>klasickej</a:t>
            </a:r>
            <a:r>
              <a:rPr lang="en-GB" sz="2400" dirty="0"/>
              <a:t> </a:t>
            </a:r>
            <a:r>
              <a:rPr lang="en-GB" sz="2400" dirty="0" err="1"/>
              <a:t>Romanità</a:t>
            </a:r>
            <a:r>
              <a:rPr lang="en-GB" sz="2400" dirty="0"/>
              <a:t>. </a:t>
            </a:r>
            <a:endParaRPr lang="sk-SK" sz="2400" dirty="0"/>
          </a:p>
          <a:p>
            <a:endParaRPr lang="sk-SK" sz="2400" dirty="0"/>
          </a:p>
          <a:p>
            <a:r>
              <a:rPr lang="en-GB" sz="2400" dirty="0" err="1"/>
              <a:t>Renesanciu</a:t>
            </a:r>
            <a:r>
              <a:rPr lang="en-GB" sz="2400" dirty="0"/>
              <a:t> </a:t>
            </a:r>
            <a:r>
              <a:rPr lang="en-GB" sz="2400" dirty="0" err="1"/>
              <a:t>začiatok</a:t>
            </a:r>
            <a:r>
              <a:rPr lang="en-GB" sz="2400" dirty="0"/>
              <a:t> </a:t>
            </a:r>
            <a:r>
              <a:rPr lang="en-GB" sz="2400" dirty="0" err="1"/>
              <a:t>sociopolitického</a:t>
            </a:r>
            <a:r>
              <a:rPr lang="en-GB" sz="2400" dirty="0"/>
              <a:t> </a:t>
            </a:r>
            <a:r>
              <a:rPr lang="en-GB" sz="2400" dirty="0" err="1"/>
              <a:t>znovuzrodenia</a:t>
            </a:r>
            <a:r>
              <a:rPr lang="en-GB" sz="2400" dirty="0"/>
              <a:t>, </a:t>
            </a:r>
            <a:r>
              <a:rPr lang="en-GB" sz="2400" i="1" dirty="0" err="1"/>
              <a:t>Risorgimenta</a:t>
            </a:r>
            <a:r>
              <a:rPr lang="en-GB" sz="2400" dirty="0"/>
              <a:t>. To </a:t>
            </a:r>
            <a:r>
              <a:rPr lang="en-GB" sz="2400" dirty="0" err="1"/>
              <a:t>sa</a:t>
            </a:r>
            <a:r>
              <a:rPr lang="en-GB" sz="2400" dirty="0"/>
              <a:t> </a:t>
            </a:r>
            <a:r>
              <a:rPr lang="en-GB" sz="2400" dirty="0" err="1"/>
              <a:t>nevyhnutne</a:t>
            </a:r>
            <a:r>
              <a:rPr lang="en-GB" sz="2400" dirty="0"/>
              <a:t> </a:t>
            </a:r>
            <a:r>
              <a:rPr lang="en-GB" sz="2400" dirty="0" err="1"/>
              <a:t>muselo</a:t>
            </a:r>
            <a:r>
              <a:rPr lang="en-GB" sz="2400" dirty="0"/>
              <a:t> </a:t>
            </a:r>
            <a:r>
              <a:rPr lang="en-GB" sz="2400" dirty="0" err="1"/>
              <a:t>udiať</a:t>
            </a:r>
            <a:r>
              <a:rPr lang="en-GB" sz="2400" dirty="0"/>
              <a:t>, </a:t>
            </a:r>
            <a:r>
              <a:rPr lang="en-GB" sz="2400" dirty="0" err="1"/>
              <a:t>pretože</a:t>
            </a:r>
            <a:r>
              <a:rPr lang="en-GB" sz="2400" dirty="0"/>
              <a:t> </a:t>
            </a:r>
            <a:r>
              <a:rPr lang="en-GB" sz="2400" dirty="0" err="1"/>
              <a:t>božská</a:t>
            </a:r>
            <a:r>
              <a:rPr lang="en-GB" sz="2400" dirty="0"/>
              <a:t> „</a:t>
            </a:r>
            <a:r>
              <a:rPr lang="en-GB" sz="2400" dirty="0" err="1"/>
              <a:t>prozreteľnosť</a:t>
            </a:r>
            <a:r>
              <a:rPr lang="en-GB" sz="2400" dirty="0"/>
              <a:t>“ </a:t>
            </a:r>
            <a:r>
              <a:rPr lang="en-GB" sz="2400" dirty="0" err="1"/>
              <a:t>zabezpečila</a:t>
            </a:r>
            <a:r>
              <a:rPr lang="en-GB" sz="2400" dirty="0"/>
              <a:t>, aby „</a:t>
            </a:r>
            <a:r>
              <a:rPr lang="en-GB" sz="2400" dirty="0" err="1"/>
              <a:t>civilizačná</a:t>
            </a:r>
            <a:r>
              <a:rPr lang="en-GB" sz="2400" dirty="0"/>
              <a:t> </a:t>
            </a:r>
            <a:r>
              <a:rPr lang="en-GB" sz="2400" dirty="0" err="1"/>
              <a:t>misia</a:t>
            </a:r>
            <a:r>
              <a:rPr lang="en-GB" sz="2400" dirty="0"/>
              <a:t>“ (</a:t>
            </a:r>
            <a:r>
              <a:rPr lang="en-GB" sz="2400" i="1" dirty="0" err="1"/>
              <a:t>missione</a:t>
            </a:r>
            <a:r>
              <a:rPr lang="en-GB" sz="2400" i="1" dirty="0"/>
              <a:t> </a:t>
            </a:r>
            <a:r>
              <a:rPr lang="en-GB" sz="2400" i="1" dirty="0" err="1"/>
              <a:t>civilizzatrice</a:t>
            </a:r>
            <a:r>
              <a:rPr lang="en-GB" sz="2400" dirty="0"/>
              <a:t>)</a:t>
            </a:r>
            <a:r>
              <a:rPr lang="sk-SK" sz="2400" dirty="0"/>
              <a:t> pokračovala</a:t>
            </a:r>
            <a:endParaRPr lang="en-GB" sz="2400" dirty="0"/>
          </a:p>
        </p:txBody>
      </p:sp>
      <p:sp>
        <p:nvSpPr>
          <p:cNvPr id="3" name="Nadpis 2">
            <a:extLst>
              <a:ext uri="{FF2B5EF4-FFF2-40B4-BE49-F238E27FC236}">
                <a16:creationId xmlns:a16="http://schemas.microsoft.com/office/drawing/2014/main" id="{6AA1BC23-5590-4A22-A678-A0EE67C983D0}"/>
              </a:ext>
            </a:extLst>
          </p:cNvPr>
          <p:cNvSpPr>
            <a:spLocks noGrp="1"/>
          </p:cNvSpPr>
          <p:nvPr>
            <p:ph type="title"/>
          </p:nvPr>
        </p:nvSpPr>
        <p:spPr/>
        <p:txBody>
          <a:bodyPr/>
          <a:lstStyle/>
          <a:p>
            <a:r>
              <a:rPr lang="en-GB" dirty="0" err="1"/>
              <a:t>Romanità</a:t>
            </a:r>
            <a:endParaRPr lang="en-GB" dirty="0"/>
          </a:p>
        </p:txBody>
      </p:sp>
    </p:spTree>
    <p:extLst>
      <p:ext uri="{BB962C8B-B14F-4D97-AF65-F5344CB8AC3E}">
        <p14:creationId xmlns:p14="http://schemas.microsoft.com/office/powerpoint/2010/main" val="396894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2DDE1AD-A1E9-480D-8B48-CD6C67E591F7}"/>
              </a:ext>
            </a:extLst>
          </p:cNvPr>
          <p:cNvSpPr>
            <a:spLocks noGrp="1"/>
          </p:cNvSpPr>
          <p:nvPr>
            <p:ph idx="1"/>
          </p:nvPr>
        </p:nvSpPr>
        <p:spPr>
          <a:xfrm>
            <a:off x="0" y="1556792"/>
            <a:ext cx="8964487" cy="5184576"/>
          </a:xfrm>
        </p:spPr>
        <p:txBody>
          <a:bodyPr>
            <a:normAutofit lnSpcReduction="10000"/>
          </a:bodyPr>
          <a:lstStyle/>
          <a:p>
            <a:r>
              <a:rPr lang="en-GB" sz="2400" dirty="0" err="1"/>
              <a:t>Fašizmus</a:t>
            </a:r>
            <a:r>
              <a:rPr lang="sk-SK" sz="2400" dirty="0"/>
              <a:t> podľa </a:t>
            </a:r>
            <a:r>
              <a:rPr lang="sk-SK" sz="2400" dirty="0" err="1"/>
              <a:t>Rocca</a:t>
            </a:r>
            <a:r>
              <a:rPr lang="en-GB" sz="2400" dirty="0"/>
              <a:t> </a:t>
            </a:r>
            <a:r>
              <a:rPr lang="en-GB" sz="2400" dirty="0" err="1"/>
              <a:t>zavŕšením</a:t>
            </a:r>
            <a:r>
              <a:rPr lang="en-GB" sz="2400" dirty="0"/>
              <a:t> </a:t>
            </a:r>
            <a:r>
              <a:rPr lang="en-GB" sz="2400" dirty="0" err="1"/>
              <a:t>Risorgimenta</a:t>
            </a:r>
            <a:endParaRPr lang="sk-SK" sz="2400" dirty="0"/>
          </a:p>
          <a:p>
            <a:endParaRPr lang="sk-SK" sz="2400" dirty="0"/>
          </a:p>
          <a:p>
            <a:r>
              <a:rPr lang="en-GB" sz="2400" dirty="0" err="1"/>
              <a:t>Mussoliniho</a:t>
            </a:r>
            <a:r>
              <a:rPr lang="en-GB" sz="2400" dirty="0"/>
              <a:t> </a:t>
            </a:r>
            <a:r>
              <a:rPr lang="en-GB" sz="2400" dirty="0" err="1"/>
              <a:t>diktatúra</a:t>
            </a:r>
            <a:r>
              <a:rPr lang="en-GB" sz="2400" dirty="0"/>
              <a:t> </a:t>
            </a:r>
            <a:r>
              <a:rPr lang="en-GB" sz="2400" dirty="0" err="1"/>
              <a:t>ako</a:t>
            </a:r>
            <a:r>
              <a:rPr lang="en-GB" sz="2400" dirty="0"/>
              <a:t> „</a:t>
            </a:r>
            <a:r>
              <a:rPr lang="en-GB" sz="2400" dirty="0" err="1"/>
              <a:t>historická</a:t>
            </a:r>
            <a:r>
              <a:rPr lang="en-GB" sz="2400" dirty="0"/>
              <a:t> </a:t>
            </a:r>
            <a:r>
              <a:rPr lang="en-GB" sz="2400" dirty="0" err="1"/>
              <a:t>nevyhnutnosť</a:t>
            </a:r>
            <a:r>
              <a:rPr lang="en-GB" sz="2400" dirty="0"/>
              <a:t>“. </a:t>
            </a:r>
            <a:endParaRPr lang="sk-SK" sz="2400" dirty="0"/>
          </a:p>
          <a:p>
            <a:endParaRPr lang="sk-SK" sz="2400" dirty="0"/>
          </a:p>
          <a:p>
            <a:r>
              <a:rPr lang="en-GB" sz="2400" dirty="0" err="1"/>
              <a:t>Duceho</a:t>
            </a:r>
            <a:r>
              <a:rPr lang="en-GB" sz="2400" dirty="0"/>
              <a:t> </a:t>
            </a:r>
            <a:r>
              <a:rPr lang="en-GB" sz="2400" dirty="0" err="1"/>
              <a:t>vedenie</a:t>
            </a:r>
            <a:r>
              <a:rPr lang="en-GB" sz="2400" dirty="0"/>
              <a:t> </a:t>
            </a:r>
            <a:r>
              <a:rPr lang="en-GB" sz="2400" dirty="0" err="1"/>
              <a:t>znamenalo</a:t>
            </a:r>
            <a:r>
              <a:rPr lang="en-GB" sz="2400" dirty="0"/>
              <a:t> </a:t>
            </a:r>
            <a:r>
              <a:rPr lang="en-GB" sz="2400" dirty="0" err="1"/>
              <a:t>vytvorenie</a:t>
            </a:r>
            <a:r>
              <a:rPr lang="en-GB" sz="2400" dirty="0"/>
              <a:t> </a:t>
            </a:r>
            <a:r>
              <a:rPr lang="en-GB" sz="2400" dirty="0" err="1"/>
              <a:t>nového</a:t>
            </a:r>
            <a:r>
              <a:rPr lang="en-GB" sz="2400" dirty="0"/>
              <a:t> a </a:t>
            </a:r>
            <a:r>
              <a:rPr lang="en-GB" sz="2400" dirty="0" err="1"/>
              <a:t>tentokrát</a:t>
            </a:r>
            <a:r>
              <a:rPr lang="en-GB" sz="2400" dirty="0"/>
              <a:t> </a:t>
            </a:r>
            <a:r>
              <a:rPr lang="en-GB" sz="2400" dirty="0" err="1"/>
              <a:t>nesmrteľného</a:t>
            </a:r>
            <a:r>
              <a:rPr lang="en-GB" sz="2400" dirty="0"/>
              <a:t> „</a:t>
            </a:r>
            <a:r>
              <a:rPr lang="en-GB" sz="2400" dirty="0" err="1"/>
              <a:t>rímskeho</a:t>
            </a:r>
            <a:r>
              <a:rPr lang="en-GB" sz="2400" dirty="0"/>
              <a:t>“ </a:t>
            </a:r>
            <a:r>
              <a:rPr lang="en-GB" sz="2400" dirty="0" err="1"/>
              <a:t>poriadku</a:t>
            </a:r>
            <a:r>
              <a:rPr lang="en-GB" sz="2400" dirty="0"/>
              <a:t> </a:t>
            </a:r>
            <a:r>
              <a:rPr lang="sk-SK" sz="2400" dirty="0"/>
              <a:t>(porovnaj s Tisícročnou ríšou A.H.)</a:t>
            </a:r>
          </a:p>
          <a:p>
            <a:endParaRPr lang="sk-SK" sz="2400" dirty="0"/>
          </a:p>
          <a:p>
            <a:r>
              <a:rPr lang="en-GB" sz="2400" dirty="0" err="1"/>
              <a:t>roku</a:t>
            </a:r>
            <a:r>
              <a:rPr lang="en-GB" sz="2400" dirty="0"/>
              <a:t> 1926 </a:t>
            </a:r>
            <a:r>
              <a:rPr lang="en-GB" sz="2400" dirty="0" err="1"/>
              <a:t>nový</a:t>
            </a:r>
            <a:r>
              <a:rPr lang="en-GB" sz="2400" dirty="0"/>
              <a:t> </a:t>
            </a:r>
            <a:r>
              <a:rPr lang="en-GB" sz="2400" dirty="0" err="1"/>
              <a:t>kalendár</a:t>
            </a:r>
            <a:r>
              <a:rPr lang="en-GB" sz="2400" dirty="0"/>
              <a:t>, </a:t>
            </a:r>
            <a:r>
              <a:rPr lang="en-GB" sz="2400" i="1" dirty="0"/>
              <a:t>Era Fascista</a:t>
            </a:r>
            <a:r>
              <a:rPr lang="en-GB" sz="2400" dirty="0"/>
              <a:t>, </a:t>
            </a:r>
            <a:r>
              <a:rPr lang="en-GB" sz="2400" dirty="0" err="1"/>
              <a:t>ktorý</a:t>
            </a:r>
            <a:r>
              <a:rPr lang="en-GB" sz="2400" dirty="0"/>
              <a:t> </a:t>
            </a:r>
            <a:r>
              <a:rPr lang="en-GB" sz="2400" dirty="0" err="1"/>
              <a:t>sa</a:t>
            </a:r>
            <a:r>
              <a:rPr lang="en-GB" sz="2400" dirty="0"/>
              <a:t> </a:t>
            </a:r>
            <a:r>
              <a:rPr lang="en-GB" sz="2400" dirty="0" err="1"/>
              <a:t>písal</a:t>
            </a:r>
            <a:r>
              <a:rPr lang="en-GB" sz="2400" dirty="0"/>
              <a:t> v </a:t>
            </a:r>
            <a:r>
              <a:rPr lang="en-GB" sz="2400" dirty="0" err="1"/>
              <a:t>zásade</a:t>
            </a:r>
            <a:r>
              <a:rPr lang="en-GB" sz="2400" dirty="0"/>
              <a:t> </a:t>
            </a:r>
            <a:r>
              <a:rPr lang="en-GB" sz="2400" dirty="0" err="1"/>
              <a:t>rímskymi</a:t>
            </a:r>
            <a:r>
              <a:rPr lang="en-GB" sz="2400" dirty="0"/>
              <a:t> </a:t>
            </a:r>
            <a:r>
              <a:rPr lang="en-GB" sz="2400" dirty="0" err="1"/>
              <a:t>číslicami</a:t>
            </a:r>
            <a:r>
              <a:rPr lang="en-GB" sz="2400" dirty="0"/>
              <a:t>. </a:t>
            </a:r>
            <a:r>
              <a:rPr lang="en-GB" sz="2400" dirty="0" err="1"/>
              <a:t>Počítal</a:t>
            </a:r>
            <a:r>
              <a:rPr lang="en-GB" sz="2400" dirty="0"/>
              <a:t> </a:t>
            </a:r>
            <a:r>
              <a:rPr lang="en-GB" sz="2400" dirty="0" err="1"/>
              <a:t>sa</a:t>
            </a:r>
            <a:r>
              <a:rPr lang="en-GB" sz="2400" dirty="0"/>
              <a:t> od 29. </a:t>
            </a:r>
            <a:r>
              <a:rPr lang="en-GB" sz="2400" dirty="0" err="1"/>
              <a:t>októbra</a:t>
            </a:r>
            <a:r>
              <a:rPr lang="en-GB" sz="2400" dirty="0"/>
              <a:t> 1922, </a:t>
            </a:r>
            <a:r>
              <a:rPr lang="en-GB" sz="2400" dirty="0" err="1"/>
              <a:t>teda</a:t>
            </a:r>
            <a:r>
              <a:rPr lang="en-GB" sz="2400" dirty="0"/>
              <a:t> od </a:t>
            </a:r>
            <a:r>
              <a:rPr lang="en-GB" sz="2400" dirty="0" err="1"/>
              <a:t>pochodu</a:t>
            </a:r>
            <a:r>
              <a:rPr lang="en-GB" sz="2400" dirty="0"/>
              <a:t> </a:t>
            </a:r>
            <a:r>
              <a:rPr lang="en-GB" sz="2400" dirty="0" err="1"/>
              <a:t>na</a:t>
            </a:r>
            <a:r>
              <a:rPr lang="en-GB" sz="2400" dirty="0"/>
              <a:t> </a:t>
            </a:r>
            <a:r>
              <a:rPr lang="en-GB" sz="2400" dirty="0" err="1"/>
              <a:t>Rím</a:t>
            </a:r>
            <a:r>
              <a:rPr lang="en-GB" sz="2400" dirty="0"/>
              <a:t> – to </a:t>
            </a:r>
            <a:r>
              <a:rPr lang="en-GB" sz="2400" dirty="0" err="1"/>
              <a:t>bol</a:t>
            </a:r>
            <a:r>
              <a:rPr lang="en-GB" sz="2400" dirty="0"/>
              <a:t> </a:t>
            </a:r>
            <a:r>
              <a:rPr lang="en-GB" sz="2400" dirty="0" err="1"/>
              <a:t>deň</a:t>
            </a:r>
            <a:r>
              <a:rPr lang="en-GB" sz="2400" dirty="0"/>
              <a:t> 1 </a:t>
            </a:r>
            <a:r>
              <a:rPr lang="en-GB" sz="2400" dirty="0" err="1"/>
              <a:t>roku</a:t>
            </a:r>
            <a:r>
              <a:rPr lang="en-GB" sz="2400" dirty="0"/>
              <a:t> 1. </a:t>
            </a:r>
            <a:r>
              <a:rPr lang="en-GB" sz="2400" dirty="0" err="1"/>
              <a:t>Písal</a:t>
            </a:r>
            <a:r>
              <a:rPr lang="en-GB" sz="2400" dirty="0"/>
              <a:t> </a:t>
            </a:r>
            <a:r>
              <a:rPr lang="en-GB" sz="2400" dirty="0" err="1"/>
              <a:t>sa</a:t>
            </a:r>
            <a:r>
              <a:rPr lang="en-GB" sz="2400" dirty="0"/>
              <a:t> </a:t>
            </a:r>
            <a:r>
              <a:rPr lang="en-GB" sz="2400" dirty="0" err="1"/>
              <a:t>však</a:t>
            </a:r>
            <a:r>
              <a:rPr lang="en-GB" sz="2400" dirty="0"/>
              <a:t> </a:t>
            </a:r>
            <a:r>
              <a:rPr lang="en-GB" sz="2400" dirty="0" err="1"/>
              <a:t>ako</a:t>
            </a:r>
            <a:r>
              <a:rPr lang="en-GB" sz="2400" dirty="0"/>
              <a:t> „Anno I. E. F.“, </a:t>
            </a:r>
            <a:r>
              <a:rPr lang="en-GB" sz="2400" dirty="0" err="1"/>
              <a:t>rok</a:t>
            </a:r>
            <a:r>
              <a:rPr lang="en-GB" sz="2400" dirty="0"/>
              <a:t> 1 E. F., </a:t>
            </a:r>
            <a:r>
              <a:rPr lang="en-GB" sz="2400" dirty="0" err="1"/>
              <a:t>kde</a:t>
            </a:r>
            <a:r>
              <a:rPr lang="en-GB" sz="2400" dirty="0"/>
              <a:t> E. F. </a:t>
            </a:r>
            <a:r>
              <a:rPr lang="en-GB" sz="2400" dirty="0" err="1"/>
              <a:t>znamenalo</a:t>
            </a:r>
            <a:r>
              <a:rPr lang="en-GB" sz="2400" dirty="0"/>
              <a:t> </a:t>
            </a:r>
            <a:r>
              <a:rPr lang="en-GB" sz="2400" i="1" dirty="0"/>
              <a:t>Era Fascista </a:t>
            </a:r>
            <a:r>
              <a:rPr lang="en-GB" sz="2400" dirty="0"/>
              <a:t>(</a:t>
            </a:r>
            <a:r>
              <a:rPr lang="en-GB" sz="2400" dirty="0" err="1"/>
              <a:t>fašistickej</a:t>
            </a:r>
            <a:r>
              <a:rPr lang="en-GB" sz="2400" dirty="0"/>
              <a:t> </a:t>
            </a:r>
            <a:r>
              <a:rPr lang="en-GB" sz="2400" dirty="0" err="1"/>
              <a:t>éry</a:t>
            </a:r>
            <a:r>
              <a:rPr lang="en-GB" sz="2400" dirty="0"/>
              <a:t>) </a:t>
            </a:r>
          </a:p>
        </p:txBody>
      </p:sp>
      <p:sp>
        <p:nvSpPr>
          <p:cNvPr id="3" name="Nadpis 2">
            <a:extLst>
              <a:ext uri="{FF2B5EF4-FFF2-40B4-BE49-F238E27FC236}">
                <a16:creationId xmlns:a16="http://schemas.microsoft.com/office/drawing/2014/main" id="{6AA1BC23-5590-4A22-A678-A0EE67C983D0}"/>
              </a:ext>
            </a:extLst>
          </p:cNvPr>
          <p:cNvSpPr>
            <a:spLocks noGrp="1"/>
          </p:cNvSpPr>
          <p:nvPr>
            <p:ph type="title"/>
          </p:nvPr>
        </p:nvSpPr>
        <p:spPr/>
        <p:txBody>
          <a:bodyPr/>
          <a:lstStyle/>
          <a:p>
            <a:r>
              <a:rPr lang="en-GB" dirty="0" err="1"/>
              <a:t>Romanità</a:t>
            </a:r>
            <a:endParaRPr lang="en-GB" dirty="0"/>
          </a:p>
        </p:txBody>
      </p:sp>
    </p:spTree>
    <p:extLst>
      <p:ext uri="{BB962C8B-B14F-4D97-AF65-F5344CB8AC3E}">
        <p14:creationId xmlns:p14="http://schemas.microsoft.com/office/powerpoint/2010/main" val="1870678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431DCD5-F106-4D8F-8396-0B28F414892C}"/>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7600EE99-273C-4BAD-AA8A-4DAE97BDD397}"/>
              </a:ext>
            </a:extLst>
          </p:cNvPr>
          <p:cNvSpPr>
            <a:spLocks noGrp="1"/>
          </p:cNvSpPr>
          <p:nvPr>
            <p:ph type="title"/>
          </p:nvPr>
        </p:nvSpPr>
        <p:spPr/>
        <p:txBody>
          <a:bodyPr/>
          <a:lstStyle/>
          <a:p>
            <a:r>
              <a:rPr lang="sk-SK" dirty="0" err="1"/>
              <a:t>Milano</a:t>
            </a:r>
            <a:r>
              <a:rPr lang="sk-SK" dirty="0"/>
              <a:t> </a:t>
            </a:r>
            <a:r>
              <a:rPr lang="sk-SK" dirty="0" err="1"/>
              <a:t>centrale</a:t>
            </a:r>
            <a:endParaRPr lang="en-GB" dirty="0"/>
          </a:p>
        </p:txBody>
      </p:sp>
      <p:pic>
        <p:nvPicPr>
          <p:cNvPr id="4" name="Obrázek 3">
            <a:extLst>
              <a:ext uri="{FF2B5EF4-FFF2-40B4-BE49-F238E27FC236}">
                <a16:creationId xmlns:a16="http://schemas.microsoft.com/office/drawing/2014/main" id="{0EFF660E-EB71-4FA8-A66C-D1E0469AD563}"/>
              </a:ext>
            </a:extLst>
          </p:cNvPr>
          <p:cNvPicPr>
            <a:picLocks noChangeAspect="1"/>
          </p:cNvPicPr>
          <p:nvPr/>
        </p:nvPicPr>
        <p:blipFill>
          <a:blip r:embed="rId2"/>
          <a:stretch>
            <a:fillRect/>
          </a:stretch>
        </p:blipFill>
        <p:spPr>
          <a:xfrm>
            <a:off x="598816" y="1410241"/>
            <a:ext cx="7945627" cy="5289283"/>
          </a:xfrm>
          <a:prstGeom prst="rect">
            <a:avLst/>
          </a:prstGeom>
        </p:spPr>
      </p:pic>
    </p:spTree>
    <p:extLst>
      <p:ext uri="{BB962C8B-B14F-4D97-AF65-F5344CB8AC3E}">
        <p14:creationId xmlns:p14="http://schemas.microsoft.com/office/powerpoint/2010/main" val="425600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EA11164-779C-4B40-8F54-36F89F4FDDFB}"/>
              </a:ext>
            </a:extLst>
          </p:cNvPr>
          <p:cNvSpPr>
            <a:spLocks noGrp="1"/>
          </p:cNvSpPr>
          <p:nvPr>
            <p:ph idx="1"/>
          </p:nvPr>
        </p:nvSpPr>
        <p:spPr>
          <a:xfrm>
            <a:off x="107504" y="1628800"/>
            <a:ext cx="8856984" cy="5040560"/>
          </a:xfrm>
        </p:spPr>
        <p:txBody>
          <a:bodyPr>
            <a:normAutofit lnSpcReduction="10000"/>
          </a:bodyPr>
          <a:lstStyle/>
          <a:p>
            <a:r>
              <a:rPr lang="sk-SK" sz="2800" dirty="0"/>
              <a:t>Program nejasný, ideológia nevyformovaná (možno nejasné, možno oportunizmus)</a:t>
            </a:r>
          </a:p>
          <a:p>
            <a:endParaRPr lang="sk-SK" sz="2800" dirty="0"/>
          </a:p>
          <a:p>
            <a:r>
              <a:rPr lang="sk-SK" sz="2800" dirty="0"/>
              <a:t>Voľby november 1919 </a:t>
            </a:r>
            <a:r>
              <a:rPr lang="sk-SK" sz="2800" dirty="0" err="1"/>
              <a:t>fasci</a:t>
            </a:r>
            <a:r>
              <a:rPr lang="sk-SK" sz="2800" dirty="0"/>
              <a:t> v Miláne 4796 hlasov, hnutie dokopy 870 členov</a:t>
            </a:r>
          </a:p>
          <a:p>
            <a:endParaRPr lang="sk-SK" sz="2800" dirty="0"/>
          </a:p>
          <a:p>
            <a:r>
              <a:rPr lang="sk-SK" sz="2800" dirty="0"/>
              <a:t>ALE: mnoho prvých členov </a:t>
            </a:r>
            <a:r>
              <a:rPr lang="sk-SK" sz="2800" dirty="0" err="1"/>
              <a:t>Fasci</a:t>
            </a:r>
            <a:r>
              <a:rPr lang="sk-SK" sz="2800" dirty="0"/>
              <a:t> bývalí príslušníci špeciálnych jednotiek talianskej Kráľovskej armády počas prvej svetovej vojny, tzv. </a:t>
            </a:r>
            <a:r>
              <a:rPr lang="sk-SK" sz="2800" dirty="0" err="1"/>
              <a:t>Arditi</a:t>
            </a:r>
            <a:endParaRPr lang="sk-SK" sz="2800" dirty="0"/>
          </a:p>
          <a:p>
            <a:endParaRPr lang="sk-SK" sz="2800" dirty="0"/>
          </a:p>
          <a:p>
            <a:r>
              <a:rPr lang="sk-SK" sz="2800" dirty="0" err="1"/>
              <a:t>Arditi</a:t>
            </a:r>
            <a:r>
              <a:rPr lang="sk-SK" sz="2800" dirty="0"/>
              <a:t> vedení </a:t>
            </a:r>
            <a:r>
              <a:rPr lang="sk-SK" sz="2800" dirty="0" err="1"/>
              <a:t>Cesare</a:t>
            </a:r>
            <a:r>
              <a:rPr lang="sk-SK" sz="2800" dirty="0"/>
              <a:t> </a:t>
            </a:r>
            <a:r>
              <a:rPr lang="sk-SK" sz="2800" dirty="0" err="1"/>
              <a:t>Maria</a:t>
            </a:r>
            <a:r>
              <a:rPr lang="sk-SK" sz="2800" dirty="0"/>
              <a:t> De </a:t>
            </a:r>
            <a:r>
              <a:rPr lang="sk-SK" sz="2800" dirty="0" err="1"/>
              <a:t>Vecchim</a:t>
            </a:r>
            <a:endParaRPr lang="sk-SK" sz="2800" dirty="0"/>
          </a:p>
          <a:p>
            <a:pPr marL="45720" indent="0">
              <a:buNone/>
            </a:pPr>
            <a:endParaRPr lang="sk-SK" sz="2400" dirty="0"/>
          </a:p>
        </p:txBody>
      </p:sp>
      <p:sp>
        <p:nvSpPr>
          <p:cNvPr id="3" name="Nadpis 2">
            <a:extLst>
              <a:ext uri="{FF2B5EF4-FFF2-40B4-BE49-F238E27FC236}">
                <a16:creationId xmlns:a16="http://schemas.microsoft.com/office/drawing/2014/main" id="{D9C6DE03-12C0-41D0-B5B0-DFFE58585F54}"/>
              </a:ext>
            </a:extLst>
          </p:cNvPr>
          <p:cNvSpPr>
            <a:spLocks noGrp="1"/>
          </p:cNvSpPr>
          <p:nvPr>
            <p:ph type="title"/>
          </p:nvPr>
        </p:nvSpPr>
        <p:spPr/>
        <p:txBody>
          <a:bodyPr/>
          <a:lstStyle/>
          <a:p>
            <a:r>
              <a:rPr lang="sk-SK" dirty="0"/>
              <a:t>násilie</a:t>
            </a:r>
            <a:endParaRPr lang="en-GB" dirty="0"/>
          </a:p>
        </p:txBody>
      </p:sp>
    </p:spTree>
    <p:extLst>
      <p:ext uri="{BB962C8B-B14F-4D97-AF65-F5344CB8AC3E}">
        <p14:creationId xmlns:p14="http://schemas.microsoft.com/office/powerpoint/2010/main" val="2688753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142B3E3-2BA7-472C-9E01-777F8332A5A4}"/>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274008EF-6E60-4E34-9E22-7E1F37731CD7}"/>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0592A6E6-C0EB-4B71-BEC4-D5A9BE244D50}"/>
              </a:ext>
            </a:extLst>
          </p:cNvPr>
          <p:cNvPicPr>
            <a:picLocks noChangeAspect="1"/>
          </p:cNvPicPr>
          <p:nvPr/>
        </p:nvPicPr>
        <p:blipFill>
          <a:blip r:embed="rId2"/>
          <a:stretch>
            <a:fillRect/>
          </a:stretch>
        </p:blipFill>
        <p:spPr>
          <a:xfrm>
            <a:off x="0" y="389809"/>
            <a:ext cx="9144000" cy="6078382"/>
          </a:xfrm>
          <a:prstGeom prst="rect">
            <a:avLst/>
          </a:prstGeom>
        </p:spPr>
      </p:pic>
    </p:spTree>
    <p:extLst>
      <p:ext uri="{BB962C8B-B14F-4D97-AF65-F5344CB8AC3E}">
        <p14:creationId xmlns:p14="http://schemas.microsoft.com/office/powerpoint/2010/main" val="3864027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37E64AA-B810-4941-873E-B70795508D4D}"/>
              </a:ext>
            </a:extLst>
          </p:cNvPr>
          <p:cNvSpPr>
            <a:spLocks noGrp="1"/>
          </p:cNvSpPr>
          <p:nvPr>
            <p:ph idx="1"/>
          </p:nvPr>
        </p:nvSpPr>
        <p:spPr>
          <a:xfrm>
            <a:off x="381000" y="1844824"/>
            <a:ext cx="3917505" cy="4209647"/>
          </a:xfrm>
        </p:spPr>
        <p:txBody>
          <a:bodyPr>
            <a:normAutofit fontScale="92500" lnSpcReduction="10000"/>
          </a:bodyPr>
          <a:lstStyle/>
          <a:p>
            <a:r>
              <a:rPr lang="sk-SK" sz="2800" dirty="0" err="1"/>
              <a:t>Milano</a:t>
            </a:r>
            <a:r>
              <a:rPr lang="sk-SK" sz="2800" dirty="0"/>
              <a:t> </a:t>
            </a:r>
            <a:r>
              <a:rPr lang="sk-SK" sz="2800" dirty="0" err="1"/>
              <a:t>Centrale</a:t>
            </a:r>
            <a:r>
              <a:rPr lang="sk-SK" sz="2800" dirty="0"/>
              <a:t>:</a:t>
            </a:r>
          </a:p>
          <a:p>
            <a:endParaRPr lang="sk-SK" sz="2800" dirty="0"/>
          </a:p>
          <a:p>
            <a:r>
              <a:rPr lang="sk-SK" sz="2800" dirty="0"/>
              <a:t>Postavená 1931 – teda rok 9 </a:t>
            </a:r>
            <a:r>
              <a:rPr lang="sk-SK" sz="2800" dirty="0" err="1"/>
              <a:t>Era</a:t>
            </a:r>
            <a:r>
              <a:rPr lang="sk-SK" sz="2800" dirty="0"/>
              <a:t> </a:t>
            </a:r>
            <a:r>
              <a:rPr lang="sk-SK" sz="2800" dirty="0" err="1"/>
              <a:t>fascista</a:t>
            </a:r>
            <a:endParaRPr lang="sk-SK" sz="2800" dirty="0"/>
          </a:p>
          <a:p>
            <a:endParaRPr lang="sk-SK" sz="2800" dirty="0"/>
          </a:p>
          <a:p>
            <a:r>
              <a:rPr lang="sk-SK" sz="2800" dirty="0"/>
              <a:t>Tieto symboly sú dodnes na železničnej stanici v Miláne</a:t>
            </a:r>
            <a:endParaRPr lang="en-GB" sz="2800" dirty="0"/>
          </a:p>
        </p:txBody>
      </p:sp>
      <p:sp>
        <p:nvSpPr>
          <p:cNvPr id="3" name="Nadpis 2">
            <a:extLst>
              <a:ext uri="{FF2B5EF4-FFF2-40B4-BE49-F238E27FC236}">
                <a16:creationId xmlns:a16="http://schemas.microsoft.com/office/drawing/2014/main" id="{7066078A-8E6E-4C3C-8F33-D45831B8675A}"/>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142BC0C8-C29E-4EA9-A87B-A11D394394AF}"/>
              </a:ext>
            </a:extLst>
          </p:cNvPr>
          <p:cNvPicPr>
            <a:picLocks noChangeAspect="1"/>
          </p:cNvPicPr>
          <p:nvPr/>
        </p:nvPicPr>
        <p:blipFill>
          <a:blip r:embed="rId2"/>
          <a:stretch>
            <a:fillRect/>
          </a:stretch>
        </p:blipFill>
        <p:spPr>
          <a:xfrm>
            <a:off x="4565846" y="0"/>
            <a:ext cx="4534829" cy="6858000"/>
          </a:xfrm>
          <a:prstGeom prst="rect">
            <a:avLst/>
          </a:prstGeom>
        </p:spPr>
      </p:pic>
    </p:spTree>
    <p:extLst>
      <p:ext uri="{BB962C8B-B14F-4D97-AF65-F5344CB8AC3E}">
        <p14:creationId xmlns:p14="http://schemas.microsoft.com/office/powerpoint/2010/main" val="258584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199554E-87BF-415B-8CC8-113F643EFC58}"/>
              </a:ext>
            </a:extLst>
          </p:cNvPr>
          <p:cNvSpPr>
            <a:spLocks noGrp="1"/>
          </p:cNvSpPr>
          <p:nvPr>
            <p:ph idx="1"/>
          </p:nvPr>
        </p:nvSpPr>
        <p:spPr>
          <a:xfrm>
            <a:off x="107504" y="1556792"/>
            <a:ext cx="8856983" cy="5112568"/>
          </a:xfrm>
        </p:spPr>
        <p:txBody>
          <a:bodyPr>
            <a:noAutofit/>
          </a:bodyPr>
          <a:lstStyle/>
          <a:p>
            <a:r>
              <a:rPr lang="sk-SK" sz="2200" dirty="0"/>
              <a:t>P</a:t>
            </a:r>
            <a:r>
              <a:rPr lang="en-GB" sz="2200" dirty="0"/>
              <a:t>o </a:t>
            </a:r>
            <a:r>
              <a:rPr lang="en-GB" sz="2200" dirty="0" err="1"/>
              <a:t>obdobiach</a:t>
            </a:r>
            <a:r>
              <a:rPr lang="en-GB" sz="2200" dirty="0"/>
              <a:t> </a:t>
            </a:r>
            <a:r>
              <a:rPr lang="en-GB" sz="2200" dirty="0" err="1"/>
              <a:t>získania</a:t>
            </a:r>
            <a:r>
              <a:rPr lang="en-GB" sz="2200" dirty="0"/>
              <a:t> </a:t>
            </a:r>
            <a:r>
              <a:rPr lang="en-GB" sz="2200" dirty="0" err="1"/>
              <a:t>moci</a:t>
            </a:r>
            <a:r>
              <a:rPr lang="en-GB" sz="2200" dirty="0"/>
              <a:t> (1919 – 1925) a </a:t>
            </a:r>
            <a:r>
              <a:rPr lang="en-GB" sz="2200" dirty="0" err="1"/>
              <a:t>konštrukcie</a:t>
            </a:r>
            <a:r>
              <a:rPr lang="en-GB" sz="2200" dirty="0"/>
              <a:t> </a:t>
            </a:r>
            <a:r>
              <a:rPr lang="en-GB" sz="2200" dirty="0" err="1"/>
              <a:t>fašistickej</a:t>
            </a:r>
            <a:r>
              <a:rPr lang="en-GB" sz="2200" dirty="0"/>
              <a:t> </a:t>
            </a:r>
            <a:r>
              <a:rPr lang="en-GB" sz="2200" dirty="0" err="1"/>
              <a:t>diktatúry</a:t>
            </a:r>
            <a:r>
              <a:rPr lang="en-GB" sz="2200" dirty="0"/>
              <a:t> (1925 – 1929)</a:t>
            </a:r>
            <a:r>
              <a:rPr lang="sk-SK" sz="2200" dirty="0"/>
              <a:t>:</a:t>
            </a:r>
          </a:p>
          <a:p>
            <a:endParaRPr lang="sk-SK" sz="2200" dirty="0"/>
          </a:p>
          <a:p>
            <a:r>
              <a:rPr lang="sk-SK" sz="2200" dirty="0"/>
              <a:t>roky </a:t>
            </a:r>
            <a:r>
              <a:rPr lang="en-GB" sz="2200" dirty="0"/>
              <a:t>„</a:t>
            </a:r>
            <a:r>
              <a:rPr lang="en-GB" sz="2200" dirty="0" err="1"/>
              <a:t>konsenzu</a:t>
            </a:r>
            <a:r>
              <a:rPr lang="en-GB" sz="2200" dirty="0"/>
              <a:t>“ (</a:t>
            </a:r>
            <a:r>
              <a:rPr lang="en-GB" sz="2200" dirty="0" err="1"/>
              <a:t>Gli</a:t>
            </a:r>
            <a:r>
              <a:rPr lang="en-GB" sz="2200" dirty="0"/>
              <a:t> </a:t>
            </a:r>
            <a:r>
              <a:rPr lang="en-GB" sz="2200" dirty="0" err="1"/>
              <a:t>anni</a:t>
            </a:r>
            <a:r>
              <a:rPr lang="en-GB" sz="2200" dirty="0"/>
              <a:t> del </a:t>
            </a:r>
            <a:r>
              <a:rPr lang="en-GB" sz="2200" dirty="0" err="1"/>
              <a:t>concenso</a:t>
            </a:r>
            <a:r>
              <a:rPr lang="en-GB" sz="2200" dirty="0"/>
              <a:t>)</a:t>
            </a:r>
            <a:r>
              <a:rPr lang="sk-SK" sz="2200" dirty="0"/>
              <a:t>, ako ich nazval k</a:t>
            </a:r>
            <a:r>
              <a:rPr lang="en-GB" sz="2200" dirty="0" err="1"/>
              <a:t>ontroverzný</a:t>
            </a:r>
            <a:r>
              <a:rPr lang="en-GB" sz="2200" dirty="0"/>
              <a:t> </a:t>
            </a:r>
            <a:r>
              <a:rPr lang="en-GB" sz="2200" dirty="0" err="1"/>
              <a:t>taliansky</a:t>
            </a:r>
            <a:r>
              <a:rPr lang="en-GB" sz="2200" dirty="0"/>
              <a:t> </a:t>
            </a:r>
            <a:r>
              <a:rPr lang="en-GB" sz="2200" dirty="0" err="1"/>
              <a:t>historik</a:t>
            </a:r>
            <a:r>
              <a:rPr lang="en-GB" sz="2200" dirty="0"/>
              <a:t> Renzo De Felice </a:t>
            </a:r>
            <a:r>
              <a:rPr lang="sk-SK" sz="2200" dirty="0"/>
              <a:t>(</a:t>
            </a:r>
            <a:r>
              <a:rPr lang="en-GB" sz="2200" dirty="0"/>
              <a:t>1929 – 1936</a:t>
            </a:r>
            <a:r>
              <a:rPr lang="sk-SK" sz="2200" dirty="0"/>
              <a:t>)</a:t>
            </a:r>
          </a:p>
          <a:p>
            <a:endParaRPr lang="sk-SK" sz="2200" dirty="0"/>
          </a:p>
          <a:p>
            <a:r>
              <a:rPr lang="sk-SK" sz="2200" dirty="0"/>
              <a:t>Propaganda – hospodárska kríza v Taliansku vďaka korporatívnemu štátu nie je (v skutočnosti </a:t>
            </a:r>
            <a:r>
              <a:rPr lang="pt-BR" sz="2200" dirty="0"/>
              <a:t>priemyselná produkcia o 20 percent</a:t>
            </a:r>
            <a:r>
              <a:rPr lang="sk-SK" sz="2200" dirty="0"/>
              <a:t>, významná časť bankového sektoru skolabovala)</a:t>
            </a:r>
          </a:p>
          <a:p>
            <a:r>
              <a:rPr lang="sk-SK" sz="2200" dirty="0"/>
              <a:t>Snahy zreformovať korporatívny systém – nefunkčné, jediný výsledok totálna kontrola štátu nad priemyslom i kapitálom (po ZSSR najväčšia štátna kontrola na svete)</a:t>
            </a:r>
            <a:endParaRPr lang="en-GB" sz="2200" dirty="0"/>
          </a:p>
        </p:txBody>
      </p:sp>
      <p:sp>
        <p:nvSpPr>
          <p:cNvPr id="3" name="Nadpis 2">
            <a:extLst>
              <a:ext uri="{FF2B5EF4-FFF2-40B4-BE49-F238E27FC236}">
                <a16:creationId xmlns:a16="http://schemas.microsoft.com/office/drawing/2014/main" id="{5A64303A-2411-428C-A3DE-E7EEF0B0B9D5}"/>
              </a:ext>
            </a:extLst>
          </p:cNvPr>
          <p:cNvSpPr>
            <a:spLocks noGrp="1"/>
          </p:cNvSpPr>
          <p:nvPr>
            <p:ph type="title"/>
          </p:nvPr>
        </p:nvSpPr>
        <p:spPr/>
        <p:txBody>
          <a:bodyPr/>
          <a:lstStyle/>
          <a:p>
            <a:r>
              <a:rPr lang="sk-SK" dirty="0"/>
              <a:t>Mussolini na vrchole</a:t>
            </a:r>
            <a:endParaRPr lang="en-GB" dirty="0"/>
          </a:p>
        </p:txBody>
      </p:sp>
    </p:spTree>
    <p:extLst>
      <p:ext uri="{BB962C8B-B14F-4D97-AF65-F5344CB8AC3E}">
        <p14:creationId xmlns:p14="http://schemas.microsoft.com/office/powerpoint/2010/main" val="866554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90E02AB-688F-4C45-BDD1-DB0209E62552}"/>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56E013AD-780B-4587-9FF6-8BBBCA3F10A3}"/>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1F1D6CE9-B49C-442A-ABD9-9D63F59B39C8}"/>
              </a:ext>
            </a:extLst>
          </p:cNvPr>
          <p:cNvPicPr>
            <a:picLocks noChangeAspect="1"/>
          </p:cNvPicPr>
          <p:nvPr/>
        </p:nvPicPr>
        <p:blipFill>
          <a:blip r:embed="rId2"/>
          <a:stretch>
            <a:fillRect/>
          </a:stretch>
        </p:blipFill>
        <p:spPr>
          <a:xfrm>
            <a:off x="156792" y="883044"/>
            <a:ext cx="8829675" cy="5486400"/>
          </a:xfrm>
          <a:prstGeom prst="rect">
            <a:avLst/>
          </a:prstGeom>
        </p:spPr>
      </p:pic>
    </p:spTree>
    <p:extLst>
      <p:ext uri="{BB962C8B-B14F-4D97-AF65-F5344CB8AC3E}">
        <p14:creationId xmlns:p14="http://schemas.microsoft.com/office/powerpoint/2010/main" val="2009747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EF312A-A34F-4BBD-9963-B7B56EB71770}"/>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C70E2272-3732-4361-9630-71ED83826C90}"/>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E45DDB17-CA7F-4D0A-83D9-08260D7733D5}"/>
              </a:ext>
            </a:extLst>
          </p:cNvPr>
          <p:cNvPicPr>
            <a:picLocks noChangeAspect="1"/>
          </p:cNvPicPr>
          <p:nvPr/>
        </p:nvPicPr>
        <p:blipFill>
          <a:blip r:embed="rId2"/>
          <a:stretch>
            <a:fillRect/>
          </a:stretch>
        </p:blipFill>
        <p:spPr>
          <a:xfrm>
            <a:off x="280256" y="222965"/>
            <a:ext cx="8582748" cy="6412070"/>
          </a:xfrm>
          <a:prstGeom prst="rect">
            <a:avLst/>
          </a:prstGeom>
        </p:spPr>
      </p:pic>
    </p:spTree>
    <p:extLst>
      <p:ext uri="{BB962C8B-B14F-4D97-AF65-F5344CB8AC3E}">
        <p14:creationId xmlns:p14="http://schemas.microsoft.com/office/powerpoint/2010/main" val="17130069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199554E-87BF-415B-8CC8-113F643EFC58}"/>
              </a:ext>
            </a:extLst>
          </p:cNvPr>
          <p:cNvSpPr>
            <a:spLocks noGrp="1"/>
          </p:cNvSpPr>
          <p:nvPr>
            <p:ph idx="1"/>
          </p:nvPr>
        </p:nvSpPr>
        <p:spPr>
          <a:xfrm>
            <a:off x="107504" y="1556792"/>
            <a:ext cx="8856983" cy="5112568"/>
          </a:xfrm>
        </p:spPr>
        <p:txBody>
          <a:bodyPr>
            <a:noAutofit/>
          </a:bodyPr>
          <a:lstStyle/>
          <a:p>
            <a:r>
              <a:rPr lang="sk-SK" sz="2200" dirty="0"/>
              <a:t>Isté úspechy však režim zaznamenal:</a:t>
            </a:r>
          </a:p>
          <a:p>
            <a:endParaRPr lang="sk-SK" sz="2200" dirty="0"/>
          </a:p>
          <a:p>
            <a:r>
              <a:rPr lang="en-GB" sz="2200" dirty="0" err="1"/>
              <a:t>celková</a:t>
            </a:r>
            <a:r>
              <a:rPr lang="en-GB" sz="2200" dirty="0"/>
              <a:t> </a:t>
            </a:r>
            <a:r>
              <a:rPr lang="en-GB" sz="2200" dirty="0" err="1"/>
              <a:t>priemyselná</a:t>
            </a:r>
            <a:r>
              <a:rPr lang="en-GB" sz="2200" dirty="0"/>
              <a:t> </a:t>
            </a:r>
            <a:r>
              <a:rPr lang="en-GB" sz="2200" dirty="0" err="1"/>
              <a:t>produkcia</a:t>
            </a:r>
            <a:r>
              <a:rPr lang="en-GB" sz="2200" dirty="0"/>
              <a:t> </a:t>
            </a:r>
            <a:r>
              <a:rPr lang="en-GB" sz="2200" dirty="0" err="1"/>
              <a:t>vzrástla</a:t>
            </a:r>
            <a:r>
              <a:rPr lang="en-GB" sz="2200" dirty="0"/>
              <a:t> </a:t>
            </a:r>
            <a:r>
              <a:rPr lang="en-GB" sz="2200" dirty="0" err="1"/>
              <a:t>oproti</a:t>
            </a:r>
            <a:r>
              <a:rPr lang="en-GB" sz="2200" dirty="0"/>
              <a:t> </a:t>
            </a:r>
            <a:r>
              <a:rPr lang="en-GB" sz="2200" dirty="0" err="1"/>
              <a:t>roku</a:t>
            </a:r>
            <a:r>
              <a:rPr lang="en-GB" sz="2200" dirty="0"/>
              <a:t> 1913 (</a:t>
            </a:r>
            <a:r>
              <a:rPr lang="en-GB" sz="2200" dirty="0" err="1"/>
              <a:t>ktorý</a:t>
            </a:r>
            <a:r>
              <a:rPr lang="en-GB" sz="2200" dirty="0"/>
              <a:t> je </a:t>
            </a:r>
            <a:r>
              <a:rPr lang="en-GB" sz="2200" dirty="0" err="1"/>
              <a:t>hodnotou</a:t>
            </a:r>
            <a:r>
              <a:rPr lang="en-GB" sz="2200" dirty="0"/>
              <a:t> 100) do </a:t>
            </a:r>
            <a:r>
              <a:rPr lang="en-GB" sz="2200" dirty="0" err="1"/>
              <a:t>roku</a:t>
            </a:r>
            <a:r>
              <a:rPr lang="en-GB" sz="2200" dirty="0"/>
              <a:t> 1938 v </a:t>
            </a:r>
            <a:r>
              <a:rPr lang="en-GB" sz="2200" dirty="0" err="1"/>
              <a:t>Taliansku</a:t>
            </a:r>
            <a:r>
              <a:rPr lang="en-GB" sz="2200" dirty="0"/>
              <a:t> </a:t>
            </a:r>
            <a:r>
              <a:rPr lang="en-GB" sz="2200" dirty="0" err="1"/>
              <a:t>na</a:t>
            </a:r>
            <a:r>
              <a:rPr lang="en-GB" sz="2200" dirty="0"/>
              <a:t> 153,8, </a:t>
            </a:r>
            <a:r>
              <a:rPr lang="en-GB" sz="2200" dirty="0" err="1"/>
              <a:t>pričom</a:t>
            </a:r>
            <a:r>
              <a:rPr lang="en-GB" sz="2200" dirty="0"/>
              <a:t> </a:t>
            </a:r>
            <a:r>
              <a:rPr lang="en-GB" sz="2200" dirty="0" err="1"/>
              <a:t>napríklad</a:t>
            </a:r>
            <a:r>
              <a:rPr lang="en-GB" sz="2200" dirty="0"/>
              <a:t> v </a:t>
            </a:r>
            <a:r>
              <a:rPr lang="en-GB" sz="2200" dirty="0" err="1"/>
              <a:t>Nemecku</a:t>
            </a:r>
            <a:r>
              <a:rPr lang="en-GB" sz="2200" dirty="0"/>
              <a:t> </a:t>
            </a:r>
            <a:r>
              <a:rPr lang="en-GB" sz="2200" dirty="0" err="1"/>
              <a:t>na</a:t>
            </a:r>
            <a:r>
              <a:rPr lang="en-GB" sz="2200" dirty="0"/>
              <a:t> 149,9 a </a:t>
            </a:r>
            <a:r>
              <a:rPr lang="en-GB" sz="2200" dirty="0" err="1"/>
              <a:t>vo</a:t>
            </a:r>
            <a:r>
              <a:rPr lang="en-GB" sz="2200" dirty="0"/>
              <a:t> </a:t>
            </a:r>
            <a:r>
              <a:rPr lang="en-GB" sz="2200" dirty="0" err="1"/>
              <a:t>Francúzsku</a:t>
            </a:r>
            <a:r>
              <a:rPr lang="en-GB" sz="2200" dirty="0"/>
              <a:t> </a:t>
            </a:r>
            <a:r>
              <a:rPr lang="en-GB" sz="2200" dirty="0" err="1"/>
              <a:t>len</a:t>
            </a:r>
            <a:r>
              <a:rPr lang="en-GB" sz="2200" dirty="0"/>
              <a:t> </a:t>
            </a:r>
            <a:r>
              <a:rPr lang="en-GB" sz="2200" dirty="0" err="1"/>
              <a:t>na</a:t>
            </a:r>
            <a:r>
              <a:rPr lang="en-GB" sz="2200" dirty="0"/>
              <a:t> 109,4. </a:t>
            </a:r>
            <a:endParaRPr lang="sk-SK" sz="2200" dirty="0"/>
          </a:p>
          <a:p>
            <a:endParaRPr lang="sk-SK" sz="2200" dirty="0"/>
          </a:p>
          <a:p>
            <a:r>
              <a:rPr lang="en-GB" sz="2200" dirty="0" err="1"/>
              <a:t>Hospodárstvo</a:t>
            </a:r>
            <a:r>
              <a:rPr lang="en-GB" sz="2200" dirty="0"/>
              <a:t> </a:t>
            </a:r>
            <a:r>
              <a:rPr lang="en-GB" sz="2200" dirty="0" err="1"/>
              <a:t>pritom</a:t>
            </a:r>
            <a:r>
              <a:rPr lang="en-GB" sz="2200" dirty="0"/>
              <a:t> od </a:t>
            </a:r>
            <a:r>
              <a:rPr lang="en-GB" sz="2200" dirty="0" err="1"/>
              <a:t>roku</a:t>
            </a:r>
            <a:r>
              <a:rPr lang="en-GB" sz="2200" dirty="0"/>
              <a:t> 1922 do </a:t>
            </a:r>
            <a:r>
              <a:rPr lang="en-GB" sz="2200" dirty="0" err="1"/>
              <a:t>roku</a:t>
            </a:r>
            <a:r>
              <a:rPr lang="en-GB" sz="2200" dirty="0"/>
              <a:t> 1938 </a:t>
            </a:r>
            <a:r>
              <a:rPr lang="en-GB" sz="2200" dirty="0" err="1"/>
              <a:t>rástlo</a:t>
            </a:r>
            <a:r>
              <a:rPr lang="en-GB" sz="2200" dirty="0"/>
              <a:t> </a:t>
            </a:r>
            <a:r>
              <a:rPr lang="en-GB" sz="2200" dirty="0" err="1"/>
              <a:t>viac</a:t>
            </a:r>
            <a:r>
              <a:rPr lang="en-GB" sz="2200" dirty="0"/>
              <a:t> </a:t>
            </a:r>
            <a:r>
              <a:rPr lang="en-GB" sz="2200" dirty="0" err="1"/>
              <a:t>ako</a:t>
            </a:r>
            <a:r>
              <a:rPr lang="en-GB" sz="2200" dirty="0"/>
              <a:t> </a:t>
            </a:r>
            <a:r>
              <a:rPr lang="en-GB" sz="2200" dirty="0" err="1"/>
              <a:t>dvakrát</a:t>
            </a:r>
            <a:r>
              <a:rPr lang="en-GB" sz="2200" dirty="0"/>
              <a:t> </a:t>
            </a:r>
            <a:r>
              <a:rPr lang="en-GB" sz="2200" dirty="0" err="1"/>
              <a:t>rýchlejšie</a:t>
            </a:r>
            <a:r>
              <a:rPr lang="en-GB" sz="2200" dirty="0"/>
              <a:t> </a:t>
            </a:r>
            <a:r>
              <a:rPr lang="en-GB" sz="2200" dirty="0" err="1"/>
              <a:t>ako</a:t>
            </a:r>
            <a:r>
              <a:rPr lang="en-GB" sz="2200" dirty="0"/>
              <a:t> </a:t>
            </a:r>
            <a:r>
              <a:rPr lang="en-GB" sz="2200" dirty="0" err="1"/>
              <a:t>populácia</a:t>
            </a:r>
            <a:r>
              <a:rPr lang="en-GB" sz="2200" dirty="0"/>
              <a:t> – </a:t>
            </a:r>
            <a:r>
              <a:rPr lang="en-GB" sz="2200" dirty="0" err="1"/>
              <a:t>čo</a:t>
            </a:r>
            <a:r>
              <a:rPr lang="en-GB" sz="2200" dirty="0"/>
              <a:t> </a:t>
            </a:r>
            <a:r>
              <a:rPr lang="en-GB" sz="2200" dirty="0" err="1"/>
              <a:t>znamenalo</a:t>
            </a:r>
            <a:r>
              <a:rPr lang="en-GB" sz="2200" dirty="0"/>
              <a:t>, </a:t>
            </a:r>
            <a:r>
              <a:rPr lang="en-GB" sz="2200" dirty="0" err="1"/>
              <a:t>že</a:t>
            </a:r>
            <a:r>
              <a:rPr lang="en-GB" sz="2200" dirty="0"/>
              <a:t> </a:t>
            </a:r>
            <a:r>
              <a:rPr lang="en-GB" sz="2200" dirty="0" err="1"/>
              <a:t>Taliani</a:t>
            </a:r>
            <a:r>
              <a:rPr lang="en-GB" sz="2200" dirty="0"/>
              <a:t> </a:t>
            </a:r>
            <a:r>
              <a:rPr lang="en-GB" sz="2200" dirty="0" err="1"/>
              <a:t>boli</a:t>
            </a:r>
            <a:r>
              <a:rPr lang="en-GB" sz="2200" dirty="0"/>
              <a:t> v </a:t>
            </a:r>
            <a:r>
              <a:rPr lang="en-GB" sz="2200" dirty="0" err="1"/>
              <a:t>roku</a:t>
            </a:r>
            <a:r>
              <a:rPr lang="en-GB" sz="2200" dirty="0"/>
              <a:t> 1938 v </a:t>
            </a:r>
            <a:r>
              <a:rPr lang="en-GB" sz="2200" dirty="0" err="1"/>
              <a:t>priemere</a:t>
            </a:r>
            <a:r>
              <a:rPr lang="en-GB" sz="2200" dirty="0"/>
              <a:t> </a:t>
            </a:r>
            <a:r>
              <a:rPr lang="en-GB" sz="2200" dirty="0" err="1"/>
              <a:t>bohatší</a:t>
            </a:r>
            <a:r>
              <a:rPr lang="en-GB" sz="2200" dirty="0"/>
              <a:t> </a:t>
            </a:r>
            <a:r>
              <a:rPr lang="en-GB" sz="2200" dirty="0" err="1"/>
              <a:t>než</a:t>
            </a:r>
            <a:r>
              <a:rPr lang="en-GB" sz="2200" dirty="0"/>
              <a:t> v </a:t>
            </a:r>
            <a:r>
              <a:rPr lang="en-GB" sz="2200" dirty="0" err="1"/>
              <a:t>roku</a:t>
            </a:r>
            <a:r>
              <a:rPr lang="en-GB" sz="2200" dirty="0"/>
              <a:t> 1922. </a:t>
            </a:r>
            <a:endParaRPr lang="sk-SK" sz="2200" dirty="0"/>
          </a:p>
          <a:p>
            <a:endParaRPr lang="sk-SK" sz="2200" dirty="0"/>
          </a:p>
          <a:p>
            <a:r>
              <a:rPr lang="en-GB" sz="2200" dirty="0"/>
              <a:t>V </a:t>
            </a:r>
            <a:r>
              <a:rPr lang="en-GB" sz="2200" dirty="0" err="1"/>
              <a:t>rokoch</a:t>
            </a:r>
            <a:r>
              <a:rPr lang="en-GB" sz="2200" dirty="0"/>
              <a:t> 1929 </a:t>
            </a:r>
            <a:r>
              <a:rPr lang="en-GB" sz="2200" dirty="0" err="1"/>
              <a:t>až</a:t>
            </a:r>
            <a:r>
              <a:rPr lang="en-GB" sz="2200" dirty="0"/>
              <a:t> 1939 </a:t>
            </a:r>
            <a:r>
              <a:rPr lang="en-GB" sz="2200" dirty="0" err="1"/>
              <a:t>narástlo</a:t>
            </a:r>
            <a:r>
              <a:rPr lang="en-GB" sz="2200" dirty="0"/>
              <a:t> </a:t>
            </a:r>
            <a:r>
              <a:rPr lang="en-GB" sz="2200" dirty="0" err="1"/>
              <a:t>talianske</a:t>
            </a:r>
            <a:r>
              <a:rPr lang="en-GB" sz="2200" dirty="0"/>
              <a:t> </a:t>
            </a:r>
            <a:r>
              <a:rPr lang="en-GB" sz="2200" dirty="0" err="1"/>
              <a:t>hospodárstvo</a:t>
            </a:r>
            <a:r>
              <a:rPr lang="en-GB" sz="2200" dirty="0"/>
              <a:t> o 16 percent. To </a:t>
            </a:r>
            <a:r>
              <a:rPr lang="en-GB" sz="2200" dirty="0" err="1"/>
              <a:t>odzrkadľovali</a:t>
            </a:r>
            <a:r>
              <a:rPr lang="en-GB" sz="2200" dirty="0"/>
              <a:t> </a:t>
            </a:r>
            <a:r>
              <a:rPr lang="en-GB" sz="2200" dirty="0" err="1"/>
              <a:t>aj</a:t>
            </a:r>
            <a:r>
              <a:rPr lang="en-GB" sz="2200" dirty="0"/>
              <a:t> </a:t>
            </a:r>
            <a:r>
              <a:rPr lang="en-GB" sz="2200" dirty="0" err="1"/>
              <a:t>štatistiky</a:t>
            </a:r>
            <a:r>
              <a:rPr lang="en-GB" sz="2200" dirty="0"/>
              <a:t> </a:t>
            </a:r>
            <a:r>
              <a:rPr lang="en-GB" sz="2200" dirty="0" err="1"/>
              <a:t>armády</a:t>
            </a:r>
            <a:r>
              <a:rPr lang="en-GB" sz="2200" dirty="0"/>
              <a:t>, </a:t>
            </a:r>
            <a:r>
              <a:rPr lang="en-GB" sz="2200" dirty="0" err="1"/>
              <a:t>podľa</a:t>
            </a:r>
            <a:r>
              <a:rPr lang="en-GB" sz="2200" dirty="0"/>
              <a:t> </a:t>
            </a:r>
            <a:r>
              <a:rPr lang="en-GB" sz="2200" dirty="0" err="1"/>
              <a:t>ktorých</a:t>
            </a:r>
            <a:r>
              <a:rPr lang="en-GB" sz="2200" dirty="0"/>
              <a:t> </a:t>
            </a:r>
            <a:r>
              <a:rPr lang="en-GB" sz="2200" dirty="0" err="1"/>
              <a:t>boli</a:t>
            </a:r>
            <a:r>
              <a:rPr lang="en-GB" sz="2200" dirty="0"/>
              <a:t> </a:t>
            </a:r>
            <a:r>
              <a:rPr lang="en-GB" sz="2200" dirty="0" err="1"/>
              <a:t>noví</a:t>
            </a:r>
            <a:r>
              <a:rPr lang="en-GB" sz="2200" dirty="0"/>
              <a:t> </a:t>
            </a:r>
            <a:r>
              <a:rPr lang="en-GB" sz="2200" dirty="0" err="1"/>
              <a:t>odvedenci</a:t>
            </a:r>
            <a:r>
              <a:rPr lang="en-GB" sz="2200" dirty="0"/>
              <a:t> </a:t>
            </a:r>
            <a:r>
              <a:rPr lang="en-GB" sz="2200" dirty="0" err="1"/>
              <a:t>vyšší</a:t>
            </a:r>
            <a:r>
              <a:rPr lang="en-GB" sz="2200" dirty="0"/>
              <a:t> a </a:t>
            </a:r>
            <a:r>
              <a:rPr lang="en-GB" sz="2200" dirty="0" err="1"/>
              <a:t>vážili</a:t>
            </a:r>
            <a:r>
              <a:rPr lang="en-GB" sz="2200" dirty="0"/>
              <a:t> </a:t>
            </a:r>
            <a:r>
              <a:rPr lang="en-GB" sz="2200" dirty="0" err="1"/>
              <a:t>viac</a:t>
            </a:r>
            <a:endParaRPr lang="en-GB" sz="2200" dirty="0"/>
          </a:p>
        </p:txBody>
      </p:sp>
      <p:sp>
        <p:nvSpPr>
          <p:cNvPr id="3" name="Nadpis 2">
            <a:extLst>
              <a:ext uri="{FF2B5EF4-FFF2-40B4-BE49-F238E27FC236}">
                <a16:creationId xmlns:a16="http://schemas.microsoft.com/office/drawing/2014/main" id="{5A64303A-2411-428C-A3DE-E7EEF0B0B9D5}"/>
              </a:ext>
            </a:extLst>
          </p:cNvPr>
          <p:cNvSpPr>
            <a:spLocks noGrp="1"/>
          </p:cNvSpPr>
          <p:nvPr>
            <p:ph type="title"/>
          </p:nvPr>
        </p:nvSpPr>
        <p:spPr/>
        <p:txBody>
          <a:bodyPr/>
          <a:lstStyle/>
          <a:p>
            <a:r>
              <a:rPr lang="sk-SK" dirty="0"/>
              <a:t>Mussolini na vrchole</a:t>
            </a:r>
            <a:endParaRPr lang="en-GB" dirty="0"/>
          </a:p>
        </p:txBody>
      </p:sp>
    </p:spTree>
    <p:extLst>
      <p:ext uri="{BB962C8B-B14F-4D97-AF65-F5344CB8AC3E}">
        <p14:creationId xmlns:p14="http://schemas.microsoft.com/office/powerpoint/2010/main" val="4170779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9426DBB-ACAA-4EB0-822E-25D69E03EC0F}"/>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39FFA2E0-18C0-4685-B631-FC7F074D0742}"/>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FBEA4A6E-94DF-4DEA-B6E3-0A66322128CA}"/>
              </a:ext>
            </a:extLst>
          </p:cNvPr>
          <p:cNvPicPr>
            <a:picLocks noChangeAspect="1"/>
          </p:cNvPicPr>
          <p:nvPr/>
        </p:nvPicPr>
        <p:blipFill>
          <a:blip r:embed="rId2"/>
          <a:stretch>
            <a:fillRect/>
          </a:stretch>
        </p:blipFill>
        <p:spPr>
          <a:xfrm>
            <a:off x="5017844" y="204956"/>
            <a:ext cx="3744416" cy="6448088"/>
          </a:xfrm>
          <a:prstGeom prst="rect">
            <a:avLst/>
          </a:prstGeom>
        </p:spPr>
      </p:pic>
      <p:pic>
        <p:nvPicPr>
          <p:cNvPr id="5" name="Obrázek 4">
            <a:extLst>
              <a:ext uri="{FF2B5EF4-FFF2-40B4-BE49-F238E27FC236}">
                <a16:creationId xmlns:a16="http://schemas.microsoft.com/office/drawing/2014/main" id="{B55303BA-E1FD-4B79-A5B9-3BFE24362A3A}"/>
              </a:ext>
            </a:extLst>
          </p:cNvPr>
          <p:cNvPicPr>
            <a:picLocks noChangeAspect="1"/>
          </p:cNvPicPr>
          <p:nvPr/>
        </p:nvPicPr>
        <p:blipFill>
          <a:blip r:embed="rId3"/>
          <a:stretch>
            <a:fillRect/>
          </a:stretch>
        </p:blipFill>
        <p:spPr>
          <a:xfrm>
            <a:off x="201856" y="204956"/>
            <a:ext cx="4586167" cy="6445123"/>
          </a:xfrm>
          <a:prstGeom prst="rect">
            <a:avLst/>
          </a:prstGeom>
        </p:spPr>
      </p:pic>
    </p:spTree>
    <p:extLst>
      <p:ext uri="{BB962C8B-B14F-4D97-AF65-F5344CB8AC3E}">
        <p14:creationId xmlns:p14="http://schemas.microsoft.com/office/powerpoint/2010/main" val="22610858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62E07D6-302E-4520-9734-27698D87804E}"/>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BD8A01B5-BD97-42F6-BF96-0EDBD7314667}"/>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DEE0DC0D-4F65-4AD4-B126-F08EF5CF2B31}"/>
              </a:ext>
            </a:extLst>
          </p:cNvPr>
          <p:cNvPicPr>
            <a:picLocks noChangeAspect="1"/>
          </p:cNvPicPr>
          <p:nvPr/>
        </p:nvPicPr>
        <p:blipFill>
          <a:blip r:embed="rId2"/>
          <a:stretch>
            <a:fillRect/>
          </a:stretch>
        </p:blipFill>
        <p:spPr>
          <a:xfrm>
            <a:off x="827584" y="191393"/>
            <a:ext cx="7113452" cy="6475214"/>
          </a:xfrm>
          <a:prstGeom prst="rect">
            <a:avLst/>
          </a:prstGeom>
        </p:spPr>
      </p:pic>
    </p:spTree>
    <p:extLst>
      <p:ext uri="{BB962C8B-B14F-4D97-AF65-F5344CB8AC3E}">
        <p14:creationId xmlns:p14="http://schemas.microsoft.com/office/powerpoint/2010/main" val="1463125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4182213-D502-4C96-9B56-C87AA613550F}"/>
              </a:ext>
            </a:extLst>
          </p:cNvPr>
          <p:cNvSpPr>
            <a:spLocks noGrp="1"/>
          </p:cNvSpPr>
          <p:nvPr>
            <p:ph idx="1"/>
          </p:nvPr>
        </p:nvSpPr>
        <p:spPr>
          <a:xfrm>
            <a:off x="107504" y="1628800"/>
            <a:ext cx="8856983" cy="5040560"/>
          </a:xfrm>
        </p:spPr>
        <p:txBody>
          <a:bodyPr>
            <a:normAutofit lnSpcReduction="10000"/>
          </a:bodyPr>
          <a:lstStyle/>
          <a:p>
            <a:r>
              <a:rPr lang="it-IT" sz="2200" dirty="0"/>
              <a:t>„Duce má vždy pravdu!“ (Il Duce ha sempre ragione!) alebo „Mussolini má vždy pravdu!“ (Mussolini ha sempre ragione!)</a:t>
            </a:r>
            <a:endParaRPr lang="sk-SK" sz="2200" dirty="0"/>
          </a:p>
          <a:p>
            <a:endParaRPr lang="sk-SK" sz="2200" dirty="0"/>
          </a:p>
          <a:p>
            <a:r>
              <a:rPr lang="sk-SK" sz="2200" dirty="0"/>
              <a:t>Mussolini: rodinný muž, milenec, otec rodiny, vojak, bežný človek, hrdinský letec, skrátka renesančný muž. </a:t>
            </a:r>
          </a:p>
          <a:p>
            <a:endParaRPr lang="sk-SK" sz="2200" dirty="0"/>
          </a:p>
          <a:p>
            <a:r>
              <a:rPr lang="sk-SK" sz="2200" dirty="0"/>
              <a:t>Svetlo v jeho kancelárii svietilo neprestajne vždy a to tak, aby to bolo vidieť z diaľky. Mussolini jednoducho nespal a vždy pracoval pre národ. Neskôr propaganda tvrdila, aby to bolo aspoň trochu uveriteľné, že pracoval 14 až 16 hodín denne</a:t>
            </a:r>
          </a:p>
          <a:p>
            <a:endParaRPr lang="sk-SK" sz="2200" dirty="0"/>
          </a:p>
          <a:p>
            <a:r>
              <a:rPr lang="sk-SK" sz="2200" dirty="0"/>
              <a:t>zákaz informovať o jeho narodeninách (Mussolini predsa nestarne)</a:t>
            </a:r>
            <a:endParaRPr lang="en-GB" sz="2200" dirty="0"/>
          </a:p>
        </p:txBody>
      </p:sp>
      <p:sp>
        <p:nvSpPr>
          <p:cNvPr id="3" name="Nadpis 2">
            <a:extLst>
              <a:ext uri="{FF2B5EF4-FFF2-40B4-BE49-F238E27FC236}">
                <a16:creationId xmlns:a16="http://schemas.microsoft.com/office/drawing/2014/main" id="{D9F35AF7-4C76-40F6-BD5F-792BAAEEBC61}"/>
              </a:ext>
            </a:extLst>
          </p:cNvPr>
          <p:cNvSpPr>
            <a:spLocks noGrp="1"/>
          </p:cNvSpPr>
          <p:nvPr>
            <p:ph type="title"/>
          </p:nvPr>
        </p:nvSpPr>
        <p:spPr/>
        <p:txBody>
          <a:bodyPr/>
          <a:lstStyle/>
          <a:p>
            <a:r>
              <a:rPr lang="sk-SK" dirty="0"/>
              <a:t>KULT VODCU</a:t>
            </a:r>
            <a:endParaRPr lang="en-GB" dirty="0"/>
          </a:p>
        </p:txBody>
      </p:sp>
    </p:spTree>
    <p:extLst>
      <p:ext uri="{BB962C8B-B14F-4D97-AF65-F5344CB8AC3E}">
        <p14:creationId xmlns:p14="http://schemas.microsoft.com/office/powerpoint/2010/main" val="1530109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83CF7CC-09D2-469C-A711-4837C64FCEFA}"/>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7B941ABA-7A6A-439E-80C0-025D770C0532}"/>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229EA3BF-9001-467A-9EEA-58225FFDE4F4}"/>
              </a:ext>
            </a:extLst>
          </p:cNvPr>
          <p:cNvPicPr>
            <a:picLocks noChangeAspect="1"/>
          </p:cNvPicPr>
          <p:nvPr/>
        </p:nvPicPr>
        <p:blipFill>
          <a:blip r:embed="rId2"/>
          <a:stretch>
            <a:fillRect/>
          </a:stretch>
        </p:blipFill>
        <p:spPr>
          <a:xfrm>
            <a:off x="12945" y="1628800"/>
            <a:ext cx="9144000" cy="3960000"/>
          </a:xfrm>
          <a:prstGeom prst="rect">
            <a:avLst/>
          </a:prstGeom>
        </p:spPr>
      </p:pic>
    </p:spTree>
    <p:extLst>
      <p:ext uri="{BB962C8B-B14F-4D97-AF65-F5344CB8AC3E}">
        <p14:creationId xmlns:p14="http://schemas.microsoft.com/office/powerpoint/2010/main" val="37050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58916EF-9D23-4E74-BE52-3622311DAD50}"/>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D4D36681-BD6E-4F3C-8A8F-78468D09C426}"/>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DB5EF0DD-0EB1-4F8E-BF90-97E1E69F7CA9}"/>
              </a:ext>
            </a:extLst>
          </p:cNvPr>
          <p:cNvPicPr>
            <a:picLocks noChangeAspect="1"/>
          </p:cNvPicPr>
          <p:nvPr/>
        </p:nvPicPr>
        <p:blipFill>
          <a:blip r:embed="rId2"/>
          <a:stretch>
            <a:fillRect/>
          </a:stretch>
        </p:blipFill>
        <p:spPr>
          <a:xfrm>
            <a:off x="107504" y="116632"/>
            <a:ext cx="8928992" cy="6624736"/>
          </a:xfrm>
          <a:prstGeom prst="rect">
            <a:avLst/>
          </a:prstGeom>
        </p:spPr>
      </p:pic>
    </p:spTree>
    <p:extLst>
      <p:ext uri="{BB962C8B-B14F-4D97-AF65-F5344CB8AC3E}">
        <p14:creationId xmlns:p14="http://schemas.microsoft.com/office/powerpoint/2010/main" val="4139015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4182213-D502-4C96-9B56-C87AA613550F}"/>
              </a:ext>
            </a:extLst>
          </p:cNvPr>
          <p:cNvSpPr>
            <a:spLocks noGrp="1"/>
          </p:cNvSpPr>
          <p:nvPr>
            <p:ph idx="1"/>
          </p:nvPr>
        </p:nvSpPr>
        <p:spPr>
          <a:xfrm>
            <a:off x="107504" y="1628800"/>
            <a:ext cx="8856983" cy="5040560"/>
          </a:xfrm>
        </p:spPr>
        <p:txBody>
          <a:bodyPr>
            <a:normAutofit/>
          </a:bodyPr>
          <a:lstStyle/>
          <a:p>
            <a:r>
              <a:rPr lang="en-GB" sz="2200" dirty="0" err="1"/>
              <a:t>Šermoval</a:t>
            </a:r>
            <a:r>
              <a:rPr lang="en-GB" sz="2200" dirty="0"/>
              <a:t>, </a:t>
            </a:r>
            <a:r>
              <a:rPr lang="en-GB" sz="2200" dirty="0" err="1"/>
              <a:t>lyžoval</a:t>
            </a:r>
            <a:r>
              <a:rPr lang="en-GB" sz="2200" dirty="0"/>
              <a:t>, </a:t>
            </a:r>
            <a:r>
              <a:rPr lang="en-GB" sz="2200" dirty="0" err="1"/>
              <a:t>pretekal</a:t>
            </a:r>
            <a:r>
              <a:rPr lang="en-GB" sz="2200" dirty="0"/>
              <a:t> </a:t>
            </a:r>
            <a:r>
              <a:rPr lang="en-GB" sz="2200" dirty="0" err="1"/>
              <a:t>na</a:t>
            </a:r>
            <a:r>
              <a:rPr lang="en-GB" sz="2200" dirty="0"/>
              <a:t> </a:t>
            </a:r>
            <a:r>
              <a:rPr lang="en-GB" sz="2200" dirty="0" err="1"/>
              <a:t>autách</a:t>
            </a:r>
            <a:r>
              <a:rPr lang="en-GB" sz="2200" dirty="0"/>
              <a:t>, </a:t>
            </a:r>
            <a:r>
              <a:rPr lang="en-GB" sz="2200" dirty="0" err="1"/>
              <a:t>jazdil</a:t>
            </a:r>
            <a:r>
              <a:rPr lang="en-GB" sz="2200" dirty="0"/>
              <a:t> </a:t>
            </a:r>
            <a:r>
              <a:rPr lang="en-GB" sz="2200" dirty="0" err="1"/>
              <a:t>na</a:t>
            </a:r>
            <a:r>
              <a:rPr lang="en-GB" sz="2200" dirty="0"/>
              <a:t> </a:t>
            </a:r>
            <a:r>
              <a:rPr lang="en-GB" sz="2200" dirty="0" err="1"/>
              <a:t>koni</a:t>
            </a:r>
            <a:r>
              <a:rPr lang="en-GB" sz="2200" dirty="0"/>
              <a:t>, </a:t>
            </a:r>
            <a:r>
              <a:rPr lang="en-GB" sz="2200" dirty="0" err="1"/>
              <a:t>plával</a:t>
            </a:r>
            <a:r>
              <a:rPr lang="en-GB" sz="2200" dirty="0"/>
              <a:t> a </a:t>
            </a:r>
            <a:r>
              <a:rPr lang="en-GB" sz="2200" dirty="0" err="1"/>
              <a:t>lovil</a:t>
            </a:r>
            <a:r>
              <a:rPr lang="en-GB" sz="2200" dirty="0"/>
              <a:t> levy</a:t>
            </a:r>
            <a:endParaRPr lang="sk-SK" sz="2200" dirty="0"/>
          </a:p>
          <a:p>
            <a:endParaRPr lang="sk-SK" sz="2200" dirty="0"/>
          </a:p>
          <a:p>
            <a:r>
              <a:rPr lang="en-GB" sz="2200" dirty="0" err="1"/>
              <a:t>Počas</a:t>
            </a:r>
            <a:r>
              <a:rPr lang="en-GB" sz="2200" dirty="0"/>
              <a:t> </a:t>
            </a:r>
            <a:r>
              <a:rPr lang="sk-SK" sz="2200" dirty="0"/>
              <a:t>1WW</a:t>
            </a:r>
            <a:r>
              <a:rPr lang="en-GB" sz="2200" dirty="0"/>
              <a:t> </a:t>
            </a:r>
            <a:r>
              <a:rPr lang="en-GB" sz="2200" dirty="0" err="1"/>
              <a:t>nezomrel</a:t>
            </a:r>
            <a:r>
              <a:rPr lang="en-GB" sz="2200" dirty="0"/>
              <a:t> ani v </a:t>
            </a:r>
            <a:r>
              <a:rPr lang="en-GB" sz="2200" dirty="0" err="1"/>
              <a:t>situáciách</a:t>
            </a:r>
            <a:r>
              <a:rPr lang="en-GB" sz="2200" dirty="0"/>
              <a:t>, </a:t>
            </a:r>
            <a:r>
              <a:rPr lang="en-GB" sz="2200" dirty="0" err="1"/>
              <a:t>kde</a:t>
            </a:r>
            <a:r>
              <a:rPr lang="en-GB" sz="2200" dirty="0"/>
              <a:t> by </a:t>
            </a:r>
            <a:r>
              <a:rPr lang="en-GB" sz="2200" dirty="0" err="1"/>
              <a:t>zomrel</a:t>
            </a:r>
            <a:r>
              <a:rPr lang="en-GB" sz="2200" dirty="0"/>
              <a:t> </a:t>
            </a:r>
            <a:r>
              <a:rPr lang="en-GB" sz="2200" dirty="0" err="1"/>
              <a:t>ktokoľvek</a:t>
            </a:r>
            <a:r>
              <a:rPr lang="en-GB" sz="2200" dirty="0"/>
              <a:t> </a:t>
            </a:r>
            <a:r>
              <a:rPr lang="en-GB" sz="2200" dirty="0" err="1"/>
              <a:t>iný</a:t>
            </a:r>
            <a:r>
              <a:rPr lang="en-GB" sz="2200" dirty="0"/>
              <a:t>, </a:t>
            </a:r>
            <a:r>
              <a:rPr lang="en-GB" sz="2200" dirty="0" err="1"/>
              <a:t>prežil</a:t>
            </a:r>
            <a:r>
              <a:rPr lang="en-GB" sz="2200" dirty="0"/>
              <a:t> „</a:t>
            </a:r>
            <a:r>
              <a:rPr lang="en-GB" sz="2200" dirty="0" err="1"/>
              <a:t>neprežiteľné</a:t>
            </a:r>
            <a:r>
              <a:rPr lang="en-GB" sz="2200" dirty="0"/>
              <a:t>“ </a:t>
            </a:r>
            <a:r>
              <a:rPr lang="en-GB" sz="2200" dirty="0" err="1"/>
              <a:t>pokusy</a:t>
            </a:r>
            <a:r>
              <a:rPr lang="en-GB" sz="2200" dirty="0"/>
              <a:t> o </a:t>
            </a:r>
            <a:r>
              <a:rPr lang="en-GB" sz="2200" dirty="0" err="1"/>
              <a:t>atentát</a:t>
            </a:r>
            <a:r>
              <a:rPr lang="en-GB" sz="2200" dirty="0"/>
              <a:t>, </a:t>
            </a:r>
            <a:r>
              <a:rPr lang="en-GB" sz="2200" dirty="0" err="1"/>
              <a:t>šrapnel</a:t>
            </a:r>
            <a:r>
              <a:rPr lang="en-GB" sz="2200" dirty="0"/>
              <a:t> </a:t>
            </a:r>
            <a:r>
              <a:rPr lang="en-GB" sz="2200" dirty="0" err="1"/>
              <a:t>prešiel</a:t>
            </a:r>
            <a:r>
              <a:rPr lang="en-GB" sz="2200" dirty="0"/>
              <a:t> </a:t>
            </a:r>
            <a:r>
              <a:rPr lang="en-GB" sz="2200" dirty="0" err="1"/>
              <a:t>jeho</a:t>
            </a:r>
            <a:r>
              <a:rPr lang="en-GB" sz="2200" dirty="0"/>
              <a:t> </a:t>
            </a:r>
            <a:r>
              <a:rPr lang="en-GB" sz="2200" dirty="0" err="1"/>
              <a:t>telom</a:t>
            </a:r>
            <a:r>
              <a:rPr lang="en-GB" sz="2200" dirty="0"/>
              <a:t> </a:t>
            </a:r>
            <a:r>
              <a:rPr lang="en-GB" sz="2200" dirty="0" err="1"/>
              <a:t>ako</a:t>
            </a:r>
            <a:r>
              <a:rPr lang="en-GB" sz="2200" dirty="0"/>
              <a:t> </a:t>
            </a:r>
            <a:r>
              <a:rPr lang="en-GB" sz="2200" dirty="0" err="1"/>
              <a:t>prešli</a:t>
            </a:r>
            <a:r>
              <a:rPr lang="en-GB" sz="2200" dirty="0"/>
              <a:t> </a:t>
            </a:r>
            <a:r>
              <a:rPr lang="en-GB" sz="2200" dirty="0" err="1"/>
              <a:t>šípy</a:t>
            </a:r>
            <a:r>
              <a:rPr lang="en-GB" sz="2200" dirty="0"/>
              <a:t> </a:t>
            </a:r>
            <a:r>
              <a:rPr lang="en-GB" sz="2200" dirty="0" err="1"/>
              <a:t>telom</a:t>
            </a:r>
            <a:r>
              <a:rPr lang="en-GB" sz="2200" dirty="0"/>
              <a:t> </a:t>
            </a:r>
            <a:r>
              <a:rPr lang="en-GB" sz="2200" dirty="0" err="1"/>
              <a:t>svätého</a:t>
            </a:r>
            <a:r>
              <a:rPr lang="en-GB" sz="2200" dirty="0"/>
              <a:t> </a:t>
            </a:r>
            <a:r>
              <a:rPr lang="en-GB" sz="2200" dirty="0" err="1"/>
              <a:t>Sebastiána</a:t>
            </a:r>
            <a:r>
              <a:rPr lang="en-GB" sz="2200" dirty="0"/>
              <a:t> – s </a:t>
            </a:r>
            <a:r>
              <a:rPr lang="en-GB" sz="2200" dirty="0" err="1"/>
              <a:t>tým</a:t>
            </a:r>
            <a:r>
              <a:rPr lang="en-GB" sz="2200" dirty="0"/>
              <a:t> </a:t>
            </a:r>
            <a:r>
              <a:rPr lang="en-GB" sz="2200" dirty="0" err="1"/>
              <a:t>rozdielom</a:t>
            </a:r>
            <a:r>
              <a:rPr lang="en-GB" sz="2200" dirty="0"/>
              <a:t>, </a:t>
            </a:r>
            <a:r>
              <a:rPr lang="en-GB" sz="2200" dirty="0" err="1"/>
              <a:t>že</a:t>
            </a:r>
            <a:r>
              <a:rPr lang="en-GB" sz="2200" dirty="0"/>
              <a:t> Mussolini </a:t>
            </a:r>
            <a:r>
              <a:rPr lang="en-GB" sz="2200" dirty="0" err="1"/>
              <a:t>prežil</a:t>
            </a:r>
            <a:r>
              <a:rPr lang="en-GB" sz="2200" dirty="0"/>
              <a:t>, </a:t>
            </a:r>
            <a:r>
              <a:rPr lang="en-GB" sz="2200" dirty="0" err="1"/>
              <a:t>trpel</a:t>
            </a:r>
            <a:r>
              <a:rPr lang="en-GB" sz="2200" dirty="0"/>
              <a:t> a </a:t>
            </a:r>
            <a:r>
              <a:rPr lang="en-GB" sz="2200" dirty="0" err="1"/>
              <a:t>obetoval</a:t>
            </a:r>
            <a:r>
              <a:rPr lang="en-GB" sz="2200" dirty="0"/>
              <a:t> </a:t>
            </a:r>
            <a:r>
              <a:rPr lang="en-GB" sz="2200" dirty="0" err="1"/>
              <a:t>sa</a:t>
            </a:r>
            <a:r>
              <a:rPr lang="en-GB" sz="2200" dirty="0"/>
              <a:t> za </a:t>
            </a:r>
            <a:r>
              <a:rPr lang="en-GB" sz="2200" dirty="0" err="1"/>
              <a:t>národ</a:t>
            </a:r>
            <a:r>
              <a:rPr lang="en-GB" sz="2200" dirty="0"/>
              <a:t> </a:t>
            </a:r>
            <a:r>
              <a:rPr lang="en-GB" sz="2200" dirty="0" err="1"/>
              <a:t>ako</a:t>
            </a:r>
            <a:r>
              <a:rPr lang="en-GB" sz="2200" dirty="0"/>
              <a:t> </a:t>
            </a:r>
            <a:r>
              <a:rPr lang="en-GB" sz="2200" dirty="0" err="1"/>
              <a:t>svätý</a:t>
            </a:r>
            <a:r>
              <a:rPr lang="en-GB" sz="2200" dirty="0"/>
              <a:t> </a:t>
            </a:r>
            <a:r>
              <a:rPr lang="en-GB" sz="2200" dirty="0" err="1"/>
              <a:t>František</a:t>
            </a:r>
            <a:r>
              <a:rPr lang="en-GB" sz="2200" dirty="0"/>
              <a:t> z Assisi, </a:t>
            </a:r>
            <a:r>
              <a:rPr lang="en-GB" sz="2200" dirty="0" err="1"/>
              <a:t>bol</a:t>
            </a:r>
            <a:r>
              <a:rPr lang="en-GB" sz="2200" dirty="0"/>
              <a:t> z </a:t>
            </a:r>
            <a:r>
              <a:rPr lang="en-GB" sz="2200" dirty="0" err="1"/>
              <a:t>chudobných</a:t>
            </a:r>
            <a:r>
              <a:rPr lang="en-GB" sz="2200" dirty="0"/>
              <a:t> </a:t>
            </a:r>
            <a:r>
              <a:rPr lang="en-GB" sz="2200" dirty="0" err="1"/>
              <a:t>pomerov</a:t>
            </a:r>
            <a:r>
              <a:rPr lang="en-GB" sz="2200" dirty="0"/>
              <a:t> </a:t>
            </a:r>
            <a:r>
              <a:rPr lang="en-GB" sz="2200" dirty="0" err="1"/>
              <a:t>ako</a:t>
            </a:r>
            <a:r>
              <a:rPr lang="en-GB" sz="2200" dirty="0"/>
              <a:t> </a:t>
            </a:r>
            <a:r>
              <a:rPr lang="en-GB" sz="2200" dirty="0" err="1"/>
              <a:t>Ježiš</a:t>
            </a:r>
            <a:r>
              <a:rPr lang="en-GB" sz="2200" dirty="0"/>
              <a:t> </a:t>
            </a:r>
            <a:r>
              <a:rPr lang="en-GB" sz="2200" dirty="0" err="1"/>
              <a:t>Kristus</a:t>
            </a:r>
            <a:r>
              <a:rPr lang="en-GB" sz="2200" dirty="0"/>
              <a:t> (</a:t>
            </a:r>
            <a:r>
              <a:rPr lang="en-GB" sz="2200" dirty="0" err="1"/>
              <a:t>jeho</a:t>
            </a:r>
            <a:r>
              <a:rPr lang="en-GB" sz="2200" dirty="0"/>
              <a:t> </a:t>
            </a:r>
            <a:r>
              <a:rPr lang="en-GB" sz="2200" dirty="0" err="1"/>
              <a:t>rodné</a:t>
            </a:r>
            <a:r>
              <a:rPr lang="en-GB" sz="2200" dirty="0"/>
              <a:t> mesto </a:t>
            </a:r>
            <a:r>
              <a:rPr lang="en-GB" sz="2200" dirty="0" err="1"/>
              <a:t>Predappio</a:t>
            </a:r>
            <a:r>
              <a:rPr lang="en-GB" sz="2200" dirty="0"/>
              <a:t> </a:t>
            </a:r>
            <a:r>
              <a:rPr lang="en-GB" sz="2200" dirty="0" err="1"/>
              <a:t>sa</a:t>
            </a:r>
            <a:r>
              <a:rPr lang="en-GB" sz="2200" dirty="0"/>
              <a:t> </a:t>
            </a:r>
            <a:r>
              <a:rPr lang="en-GB" sz="2200" dirty="0" err="1"/>
              <a:t>stalo</a:t>
            </a:r>
            <a:r>
              <a:rPr lang="en-GB" sz="2200" dirty="0"/>
              <a:t> </a:t>
            </a:r>
            <a:r>
              <a:rPr lang="en-GB" sz="2200" dirty="0" err="1"/>
              <a:t>pútnickým</a:t>
            </a:r>
            <a:r>
              <a:rPr lang="en-GB" sz="2200" dirty="0"/>
              <a:t> </a:t>
            </a:r>
            <a:r>
              <a:rPr lang="en-GB" sz="2200" dirty="0" err="1"/>
              <a:t>miestom</a:t>
            </a:r>
            <a:r>
              <a:rPr lang="en-GB" sz="2200" dirty="0"/>
              <a:t>), </a:t>
            </a:r>
            <a:r>
              <a:rPr lang="en-GB" sz="2200" dirty="0" err="1"/>
              <a:t>zastavil</a:t>
            </a:r>
            <a:r>
              <a:rPr lang="en-GB" sz="2200" dirty="0"/>
              <a:t> </a:t>
            </a:r>
            <a:r>
              <a:rPr lang="en-GB" sz="2200" dirty="0" err="1"/>
              <a:t>lávu</a:t>
            </a:r>
            <a:r>
              <a:rPr lang="en-GB" sz="2200" dirty="0"/>
              <a:t> z </a:t>
            </a:r>
            <a:r>
              <a:rPr lang="en-GB" sz="2200" dirty="0" err="1"/>
              <a:t>Etny</a:t>
            </a:r>
            <a:r>
              <a:rPr lang="en-GB" sz="2200" dirty="0"/>
              <a:t>, </a:t>
            </a:r>
            <a:r>
              <a:rPr lang="en-GB" sz="2200" dirty="0" err="1"/>
              <a:t>ktorá</a:t>
            </a:r>
            <a:r>
              <a:rPr lang="en-GB" sz="2200" dirty="0"/>
              <a:t> v </a:t>
            </a:r>
            <a:r>
              <a:rPr lang="en-GB" sz="2200" dirty="0" err="1"/>
              <a:t>roku</a:t>
            </a:r>
            <a:r>
              <a:rPr lang="en-GB" sz="2200" dirty="0"/>
              <a:t> 1928 </a:t>
            </a:r>
            <a:r>
              <a:rPr lang="en-GB" sz="2200" dirty="0" err="1"/>
              <a:t>vybuchla</a:t>
            </a:r>
            <a:r>
              <a:rPr lang="en-GB" sz="2200" dirty="0"/>
              <a:t>, </a:t>
            </a:r>
            <a:r>
              <a:rPr lang="en-GB" sz="2200" dirty="0" err="1"/>
              <a:t>svojou</a:t>
            </a:r>
            <a:r>
              <a:rPr lang="en-GB" sz="2200" dirty="0"/>
              <a:t> </a:t>
            </a:r>
            <a:r>
              <a:rPr lang="en-GB" sz="2200" dirty="0" err="1"/>
              <a:t>prítomnosťou</a:t>
            </a:r>
            <a:r>
              <a:rPr lang="en-GB" sz="2200" dirty="0"/>
              <a:t> </a:t>
            </a:r>
            <a:r>
              <a:rPr lang="en-GB" sz="2200" dirty="0" err="1"/>
              <a:t>vyriešil</a:t>
            </a:r>
            <a:r>
              <a:rPr lang="en-GB" sz="2200" dirty="0"/>
              <a:t> </a:t>
            </a:r>
            <a:r>
              <a:rPr lang="en-GB" sz="2200" dirty="0" err="1"/>
              <a:t>sucho</a:t>
            </a:r>
            <a:r>
              <a:rPr lang="en-GB" sz="2200" dirty="0"/>
              <a:t> v </a:t>
            </a:r>
            <a:r>
              <a:rPr lang="en-GB" sz="2200" dirty="0" err="1"/>
              <a:t>Líbyi</a:t>
            </a:r>
            <a:r>
              <a:rPr lang="en-GB" sz="2200" dirty="0"/>
              <a:t> (</a:t>
            </a:r>
            <a:r>
              <a:rPr lang="en-GB" sz="2200" dirty="0" err="1"/>
              <a:t>začalo</a:t>
            </a:r>
            <a:r>
              <a:rPr lang="en-GB" sz="2200" dirty="0"/>
              <a:t> </a:t>
            </a:r>
            <a:r>
              <a:rPr lang="en-GB" sz="2200" dirty="0" err="1"/>
              <a:t>pršať</a:t>
            </a:r>
            <a:r>
              <a:rPr lang="en-GB" sz="2200" dirty="0"/>
              <a:t>) a </a:t>
            </a:r>
            <a:r>
              <a:rPr lang="en-GB" sz="2200" dirty="0" err="1"/>
              <a:t>hluchonemý</a:t>
            </a:r>
            <a:r>
              <a:rPr lang="en-GB" sz="2200" dirty="0"/>
              <a:t> </a:t>
            </a:r>
            <a:r>
              <a:rPr lang="en-GB" sz="2200" dirty="0" err="1"/>
              <a:t>chlapec</a:t>
            </a:r>
            <a:r>
              <a:rPr lang="en-GB" sz="2200" dirty="0"/>
              <a:t> </a:t>
            </a:r>
            <a:r>
              <a:rPr lang="en-GB" sz="2200" dirty="0" err="1"/>
              <a:t>sa</a:t>
            </a:r>
            <a:r>
              <a:rPr lang="en-GB" sz="2200" dirty="0"/>
              <a:t> </a:t>
            </a:r>
            <a:r>
              <a:rPr lang="en-GB" sz="2200" dirty="0" err="1"/>
              <a:t>vyliečil</a:t>
            </a:r>
            <a:r>
              <a:rPr lang="en-GB" sz="2200" dirty="0"/>
              <a:t> </a:t>
            </a:r>
            <a:r>
              <a:rPr lang="en-GB" sz="2200" dirty="0" err="1"/>
              <a:t>len</a:t>
            </a:r>
            <a:r>
              <a:rPr lang="en-GB" sz="2200" dirty="0"/>
              <a:t> </a:t>
            </a:r>
            <a:r>
              <a:rPr lang="en-GB" sz="2200" dirty="0" err="1"/>
              <a:t>tým</a:t>
            </a:r>
            <a:r>
              <a:rPr lang="en-GB" sz="2200" dirty="0"/>
              <a:t>, </a:t>
            </a:r>
            <a:r>
              <a:rPr lang="en-GB" sz="2200" dirty="0" err="1"/>
              <a:t>že</a:t>
            </a:r>
            <a:r>
              <a:rPr lang="en-GB" sz="2200" dirty="0"/>
              <a:t> </a:t>
            </a:r>
            <a:r>
              <a:rPr lang="en-GB" sz="2200" dirty="0" err="1"/>
              <a:t>počúval</a:t>
            </a:r>
            <a:r>
              <a:rPr lang="en-GB" sz="2200" dirty="0"/>
              <a:t> </a:t>
            </a:r>
            <a:r>
              <a:rPr lang="en-GB" sz="2200" dirty="0" err="1"/>
              <a:t>jeho</a:t>
            </a:r>
            <a:r>
              <a:rPr lang="en-GB" sz="2200" dirty="0"/>
              <a:t> </a:t>
            </a:r>
            <a:r>
              <a:rPr lang="en-GB" sz="2200" dirty="0" err="1"/>
              <a:t>prejav</a:t>
            </a:r>
            <a:endParaRPr lang="en-GB" sz="2200" dirty="0"/>
          </a:p>
        </p:txBody>
      </p:sp>
      <p:sp>
        <p:nvSpPr>
          <p:cNvPr id="3" name="Nadpis 2">
            <a:extLst>
              <a:ext uri="{FF2B5EF4-FFF2-40B4-BE49-F238E27FC236}">
                <a16:creationId xmlns:a16="http://schemas.microsoft.com/office/drawing/2014/main" id="{D9F35AF7-4C76-40F6-BD5F-792BAAEEBC61}"/>
              </a:ext>
            </a:extLst>
          </p:cNvPr>
          <p:cNvSpPr>
            <a:spLocks noGrp="1"/>
          </p:cNvSpPr>
          <p:nvPr>
            <p:ph type="title"/>
          </p:nvPr>
        </p:nvSpPr>
        <p:spPr/>
        <p:txBody>
          <a:bodyPr/>
          <a:lstStyle/>
          <a:p>
            <a:r>
              <a:rPr lang="sk-SK" dirty="0"/>
              <a:t>KULT VODCU</a:t>
            </a:r>
            <a:endParaRPr lang="en-GB" dirty="0"/>
          </a:p>
        </p:txBody>
      </p:sp>
    </p:spTree>
    <p:extLst>
      <p:ext uri="{BB962C8B-B14F-4D97-AF65-F5344CB8AC3E}">
        <p14:creationId xmlns:p14="http://schemas.microsoft.com/office/powerpoint/2010/main" val="2965290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8812A09-F32D-4B90-872C-834E549B1D3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6880E28A-5678-4080-B18A-BE3868260B25}"/>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16D8B553-2D6A-4AF3-9A9F-CE52AA2157D8}"/>
              </a:ext>
            </a:extLst>
          </p:cNvPr>
          <p:cNvPicPr>
            <a:picLocks noChangeAspect="1"/>
          </p:cNvPicPr>
          <p:nvPr/>
        </p:nvPicPr>
        <p:blipFill>
          <a:blip r:embed="rId2"/>
          <a:stretch>
            <a:fillRect/>
          </a:stretch>
        </p:blipFill>
        <p:spPr>
          <a:xfrm>
            <a:off x="191452" y="411276"/>
            <a:ext cx="8760355" cy="6120680"/>
          </a:xfrm>
          <a:prstGeom prst="rect">
            <a:avLst/>
          </a:prstGeom>
        </p:spPr>
      </p:pic>
    </p:spTree>
    <p:extLst>
      <p:ext uri="{BB962C8B-B14F-4D97-AF65-F5344CB8AC3E}">
        <p14:creationId xmlns:p14="http://schemas.microsoft.com/office/powerpoint/2010/main" val="582650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58AB55A-9C74-4707-95C1-F409E374DA3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9BCE816F-C822-4847-85C7-D15733499D8E}"/>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6B3EE1BD-E8E9-4FD7-BE1E-1641DE7BB9EC}"/>
              </a:ext>
            </a:extLst>
          </p:cNvPr>
          <p:cNvPicPr>
            <a:picLocks noChangeAspect="1"/>
          </p:cNvPicPr>
          <p:nvPr/>
        </p:nvPicPr>
        <p:blipFill>
          <a:blip r:embed="rId2"/>
          <a:stretch>
            <a:fillRect/>
          </a:stretch>
        </p:blipFill>
        <p:spPr>
          <a:xfrm>
            <a:off x="143508" y="233689"/>
            <a:ext cx="8856984" cy="6390621"/>
          </a:xfrm>
          <a:prstGeom prst="rect">
            <a:avLst/>
          </a:prstGeom>
        </p:spPr>
      </p:pic>
    </p:spTree>
    <p:extLst>
      <p:ext uri="{BB962C8B-B14F-4D97-AF65-F5344CB8AC3E}">
        <p14:creationId xmlns:p14="http://schemas.microsoft.com/office/powerpoint/2010/main" val="17629275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43B73498-E3DB-4F08-9FE0-FB0F729E5377}"/>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41B7E049-6C82-4803-B59B-75570437842E}"/>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CFBEE36A-A2AE-4A04-9CF4-BF00C88AF8FC}"/>
              </a:ext>
            </a:extLst>
          </p:cNvPr>
          <p:cNvPicPr>
            <a:picLocks noChangeAspect="1"/>
          </p:cNvPicPr>
          <p:nvPr/>
        </p:nvPicPr>
        <p:blipFill>
          <a:blip r:embed="rId2"/>
          <a:stretch>
            <a:fillRect/>
          </a:stretch>
        </p:blipFill>
        <p:spPr>
          <a:xfrm>
            <a:off x="104508" y="404664"/>
            <a:ext cx="8934243" cy="6192688"/>
          </a:xfrm>
          <a:prstGeom prst="rect">
            <a:avLst/>
          </a:prstGeom>
        </p:spPr>
      </p:pic>
    </p:spTree>
    <p:extLst>
      <p:ext uri="{BB962C8B-B14F-4D97-AF65-F5344CB8AC3E}">
        <p14:creationId xmlns:p14="http://schemas.microsoft.com/office/powerpoint/2010/main" val="1843011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3C54528-A37C-4C2B-9E50-BD59ED1DC81A}"/>
              </a:ext>
            </a:extLst>
          </p:cNvPr>
          <p:cNvSpPr>
            <a:spLocks noGrp="1"/>
          </p:cNvSpPr>
          <p:nvPr>
            <p:ph idx="1"/>
          </p:nvPr>
        </p:nvSpPr>
        <p:spPr>
          <a:xfrm>
            <a:off x="179512" y="1628800"/>
            <a:ext cx="8856983" cy="5040560"/>
          </a:xfrm>
        </p:spPr>
        <p:txBody>
          <a:bodyPr>
            <a:normAutofit/>
          </a:bodyPr>
          <a:lstStyle/>
          <a:p>
            <a:r>
              <a:rPr lang="sk-SK" sz="2400" dirty="0"/>
              <a:t>Cena za úspechy v hospodárstve: Vykorisťovanie robotníkov a roľníkov (platy klesali) + potreba expanzie</a:t>
            </a:r>
          </a:p>
          <a:p>
            <a:endParaRPr lang="sk-SK" sz="2400" dirty="0"/>
          </a:p>
          <a:p>
            <a:r>
              <a:rPr lang="sk-SK" sz="2400" dirty="0"/>
              <a:t>Zvýšená represia:</a:t>
            </a:r>
          </a:p>
          <a:p>
            <a:r>
              <a:rPr lang="en-GB" sz="2400" dirty="0" err="1"/>
              <a:t>okolo</a:t>
            </a:r>
            <a:r>
              <a:rPr lang="en-GB" sz="2400" dirty="0"/>
              <a:t> 17-tisíc </a:t>
            </a:r>
            <a:r>
              <a:rPr lang="en-GB" sz="2400" dirty="0" err="1"/>
              <a:t>ľudí</a:t>
            </a:r>
            <a:r>
              <a:rPr lang="en-GB" sz="2400" dirty="0"/>
              <a:t> bolo v </a:t>
            </a:r>
            <a:r>
              <a:rPr lang="en-GB" sz="2400" dirty="0" err="1"/>
              <a:t>tzv</a:t>
            </a:r>
            <a:r>
              <a:rPr lang="en-GB" sz="2400" dirty="0"/>
              <a:t>. „</a:t>
            </a:r>
            <a:r>
              <a:rPr lang="en-GB" sz="2400" dirty="0" err="1"/>
              <a:t>vnútornom</a:t>
            </a:r>
            <a:r>
              <a:rPr lang="en-GB" sz="2400" dirty="0"/>
              <a:t> exile“ (</a:t>
            </a:r>
            <a:r>
              <a:rPr lang="en-GB" sz="2400" dirty="0" err="1"/>
              <a:t>confino</a:t>
            </a:r>
            <a:r>
              <a:rPr lang="en-GB" sz="2400" dirty="0"/>
              <a:t>) </a:t>
            </a:r>
            <a:endParaRPr lang="sk-SK" sz="2400" dirty="0"/>
          </a:p>
          <a:p>
            <a:endParaRPr lang="sk-SK" sz="2400" dirty="0"/>
          </a:p>
          <a:p>
            <a:r>
              <a:rPr lang="sk-SK" sz="2400" dirty="0"/>
              <a:t>p</a:t>
            </a:r>
            <a:r>
              <a:rPr lang="en-GB" sz="2400" dirty="0" err="1"/>
              <a:t>olícia</a:t>
            </a:r>
            <a:r>
              <a:rPr lang="en-GB" sz="2400" dirty="0"/>
              <a:t> </a:t>
            </a:r>
            <a:r>
              <a:rPr lang="en-GB" sz="2400" dirty="0" err="1"/>
              <a:t>sledovala</a:t>
            </a:r>
            <a:r>
              <a:rPr lang="en-GB" sz="2400" dirty="0"/>
              <a:t> </a:t>
            </a:r>
            <a:r>
              <a:rPr lang="en-GB" sz="2400" dirty="0" err="1"/>
              <a:t>približne</a:t>
            </a:r>
            <a:r>
              <a:rPr lang="en-GB" sz="2400" dirty="0"/>
              <a:t> 160-tisíc </a:t>
            </a:r>
            <a:r>
              <a:rPr lang="en-GB" sz="2400" dirty="0" err="1"/>
              <a:t>Talianov</a:t>
            </a:r>
            <a:r>
              <a:rPr lang="en-GB" sz="2400" dirty="0"/>
              <a:t> </a:t>
            </a:r>
            <a:r>
              <a:rPr lang="en-GB" sz="2400" dirty="0" err="1"/>
              <a:t>ako</a:t>
            </a:r>
            <a:r>
              <a:rPr lang="en-GB" sz="2400" dirty="0"/>
              <a:t> </a:t>
            </a:r>
            <a:r>
              <a:rPr lang="en-GB" sz="2400" dirty="0" err="1"/>
              <a:t>podozrivých</a:t>
            </a:r>
            <a:r>
              <a:rPr lang="en-GB" sz="2400" dirty="0"/>
              <a:t> z </a:t>
            </a:r>
            <a:r>
              <a:rPr lang="en-GB" sz="2400" dirty="0" err="1"/>
              <a:t>možného</a:t>
            </a:r>
            <a:r>
              <a:rPr lang="en-GB" sz="2400" dirty="0"/>
              <a:t> </a:t>
            </a:r>
            <a:r>
              <a:rPr lang="en-GB" sz="2400" dirty="0" err="1"/>
              <a:t>nesúhlasu</a:t>
            </a:r>
            <a:r>
              <a:rPr lang="en-GB" sz="2400" dirty="0"/>
              <a:t> s </a:t>
            </a:r>
            <a:r>
              <a:rPr lang="en-GB" sz="2400" dirty="0" err="1"/>
              <a:t>režimom</a:t>
            </a:r>
            <a:endParaRPr lang="sk-SK" sz="2400" dirty="0"/>
          </a:p>
          <a:p>
            <a:endParaRPr lang="sk-SK" sz="2400" dirty="0"/>
          </a:p>
          <a:p>
            <a:r>
              <a:rPr lang="pl-PL" sz="2400" dirty="0"/>
              <a:t>Kampaň proti menšinám (Srbi, Chorváti, Slovinci): oficiálne označená za boj s teroristami</a:t>
            </a:r>
            <a:endParaRPr lang="en-GB" sz="2400" dirty="0"/>
          </a:p>
        </p:txBody>
      </p:sp>
      <p:sp>
        <p:nvSpPr>
          <p:cNvPr id="3" name="Nadpis 2">
            <a:extLst>
              <a:ext uri="{FF2B5EF4-FFF2-40B4-BE49-F238E27FC236}">
                <a16:creationId xmlns:a16="http://schemas.microsoft.com/office/drawing/2014/main" id="{353A4158-3FEC-4A46-BFCA-D0F50DC4FD61}"/>
              </a:ext>
            </a:extLst>
          </p:cNvPr>
          <p:cNvSpPr>
            <a:spLocks noGrp="1"/>
          </p:cNvSpPr>
          <p:nvPr>
            <p:ph type="title"/>
          </p:nvPr>
        </p:nvSpPr>
        <p:spPr/>
        <p:txBody>
          <a:bodyPr/>
          <a:lstStyle/>
          <a:p>
            <a:r>
              <a:rPr lang="sk-SK" dirty="0"/>
              <a:t>Represie</a:t>
            </a:r>
            <a:endParaRPr lang="en-GB" dirty="0"/>
          </a:p>
        </p:txBody>
      </p:sp>
    </p:spTree>
    <p:extLst>
      <p:ext uri="{BB962C8B-B14F-4D97-AF65-F5344CB8AC3E}">
        <p14:creationId xmlns:p14="http://schemas.microsoft.com/office/powerpoint/2010/main" val="3919716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9C626D8-06CB-4DF5-8291-4D41766C13EC}"/>
              </a:ext>
            </a:extLst>
          </p:cNvPr>
          <p:cNvSpPr>
            <a:spLocks noGrp="1"/>
          </p:cNvSpPr>
          <p:nvPr>
            <p:ph idx="1"/>
          </p:nvPr>
        </p:nvSpPr>
        <p:spPr>
          <a:xfrm>
            <a:off x="107504" y="1628800"/>
            <a:ext cx="8856983" cy="5040560"/>
          </a:xfrm>
        </p:spPr>
        <p:txBody>
          <a:bodyPr>
            <a:normAutofit lnSpcReduction="10000"/>
          </a:bodyPr>
          <a:lstStyle/>
          <a:p>
            <a:r>
              <a:rPr lang="sk-SK" sz="2400" dirty="0"/>
              <a:t>Počet členov strany vyskočil na milión v roku 1932 (2,4 % populácie), presiahol číslo 1,8 milióna v roku 1934 a dosiahol viac ako 2,6 milióna v roku 1939 (približne 6 %) </a:t>
            </a:r>
          </a:p>
          <a:p>
            <a:endParaRPr lang="sk-SK" sz="2400" dirty="0"/>
          </a:p>
          <a:p>
            <a:r>
              <a:rPr lang="sk-SK" sz="2400" dirty="0"/>
              <a:t>Zákony z rokov 1932 – 1933 urobili členstvo v strane nevyhnutnosťou pre štátnych úradníkov. Bolo to súčasťou snahy fašistov o totalitnú spoločnosť a „fašizáciu“ Talianska, ktorá sa im inak veľmi nedarila</a:t>
            </a:r>
          </a:p>
          <a:p>
            <a:endParaRPr lang="sk-SK" sz="2400" dirty="0"/>
          </a:p>
          <a:p>
            <a:r>
              <a:rPr lang="sk-SK" sz="2400" dirty="0"/>
              <a:t>PNF – ľudovo nazývaná aj Per </a:t>
            </a:r>
            <a:r>
              <a:rPr lang="sk-SK" sz="2400" dirty="0" err="1"/>
              <a:t>Necessità</a:t>
            </a:r>
            <a:r>
              <a:rPr lang="sk-SK" sz="2400" dirty="0"/>
              <a:t> </a:t>
            </a:r>
            <a:r>
              <a:rPr lang="sk-SK" sz="2400" dirty="0" err="1"/>
              <a:t>Familiare</a:t>
            </a:r>
            <a:r>
              <a:rPr lang="sk-SK" sz="2400" dirty="0"/>
              <a:t> – pre potreby rodiny (ak chcel niekto dosiahnuť významný – a dobre platený – úradnícky post, musel byť v strane – do PNF veľa oportunistov a </a:t>
            </a:r>
            <a:r>
              <a:rPr lang="sk-SK" sz="2400" dirty="0" err="1"/>
              <a:t>kariéristov</a:t>
            </a:r>
            <a:r>
              <a:rPr lang="sk-SK" sz="2400" dirty="0"/>
              <a:t>)</a:t>
            </a:r>
            <a:endParaRPr lang="en-GB" sz="2400" dirty="0"/>
          </a:p>
        </p:txBody>
      </p:sp>
      <p:sp>
        <p:nvSpPr>
          <p:cNvPr id="3" name="Nadpis 2">
            <a:extLst>
              <a:ext uri="{FF2B5EF4-FFF2-40B4-BE49-F238E27FC236}">
                <a16:creationId xmlns:a16="http://schemas.microsoft.com/office/drawing/2014/main" id="{39382FFA-308F-452D-8E88-C5F0141AC5D3}"/>
              </a:ext>
            </a:extLst>
          </p:cNvPr>
          <p:cNvSpPr>
            <a:spLocks noGrp="1"/>
          </p:cNvSpPr>
          <p:nvPr>
            <p:ph type="title"/>
          </p:nvPr>
        </p:nvSpPr>
        <p:spPr/>
        <p:txBody>
          <a:bodyPr/>
          <a:lstStyle/>
          <a:p>
            <a:r>
              <a:rPr lang="en-GB" dirty="0"/>
              <a:t>Per </a:t>
            </a:r>
            <a:r>
              <a:rPr lang="en-GB" dirty="0" err="1"/>
              <a:t>Necessità</a:t>
            </a:r>
            <a:r>
              <a:rPr lang="en-GB" dirty="0"/>
              <a:t> </a:t>
            </a:r>
            <a:r>
              <a:rPr lang="en-GB" dirty="0" err="1"/>
              <a:t>Familiare</a:t>
            </a:r>
            <a:endParaRPr lang="en-GB" dirty="0"/>
          </a:p>
        </p:txBody>
      </p:sp>
    </p:spTree>
    <p:extLst>
      <p:ext uri="{BB962C8B-B14F-4D97-AF65-F5344CB8AC3E}">
        <p14:creationId xmlns:p14="http://schemas.microsoft.com/office/powerpoint/2010/main" val="1227217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18EF607D-BDA8-4527-8A65-7F620A026FE9}"/>
              </a:ext>
            </a:extLst>
          </p:cNvPr>
          <p:cNvSpPr>
            <a:spLocks noGrp="1"/>
          </p:cNvSpPr>
          <p:nvPr>
            <p:ph idx="1"/>
          </p:nvPr>
        </p:nvSpPr>
        <p:spPr>
          <a:xfrm>
            <a:off x="179512" y="1628800"/>
            <a:ext cx="8784975" cy="4968552"/>
          </a:xfrm>
        </p:spPr>
        <p:txBody>
          <a:bodyPr>
            <a:normAutofit/>
          </a:bodyPr>
          <a:lstStyle/>
          <a:p>
            <a:r>
              <a:rPr lang="sk-SK" sz="2400" dirty="0"/>
              <a:t>Fašisti prvých 10 rokov vzorní na </a:t>
            </a:r>
            <a:r>
              <a:rPr lang="sk-SK" sz="2400" dirty="0" err="1"/>
              <a:t>medzinárodnopol</a:t>
            </a:r>
            <a:r>
              <a:rPr lang="sk-SK" sz="2400" dirty="0"/>
              <a:t>. scéne </a:t>
            </a:r>
          </a:p>
          <a:p>
            <a:endParaRPr lang="sk-SK" sz="2400" dirty="0"/>
          </a:p>
          <a:p>
            <a:r>
              <a:rPr lang="en-GB" sz="2400" dirty="0"/>
              <a:t>v </a:t>
            </a:r>
            <a:r>
              <a:rPr lang="en-GB" sz="2400" dirty="0" err="1"/>
              <a:t>roku</a:t>
            </a:r>
            <a:r>
              <a:rPr lang="en-GB" sz="2400" dirty="0"/>
              <a:t> 1932 </a:t>
            </a:r>
            <a:r>
              <a:rPr lang="en-GB" sz="2400" dirty="0" err="1"/>
              <a:t>prevzal</a:t>
            </a:r>
            <a:r>
              <a:rPr lang="en-GB" sz="2400" dirty="0"/>
              <a:t> </a:t>
            </a:r>
            <a:r>
              <a:rPr lang="en-GB" sz="2400" dirty="0" err="1"/>
              <a:t>Duce</a:t>
            </a:r>
            <a:r>
              <a:rPr lang="en-GB" sz="2400" dirty="0"/>
              <a:t> </a:t>
            </a:r>
            <a:r>
              <a:rPr lang="en-GB" sz="2400" dirty="0" err="1"/>
              <a:t>vedenie</a:t>
            </a:r>
            <a:r>
              <a:rPr lang="en-GB" sz="2400" dirty="0"/>
              <a:t> </a:t>
            </a:r>
            <a:r>
              <a:rPr lang="en-GB" sz="2400" dirty="0" err="1"/>
              <a:t>ministerstva</a:t>
            </a:r>
            <a:r>
              <a:rPr lang="en-GB" sz="2400" dirty="0"/>
              <a:t> </a:t>
            </a:r>
            <a:r>
              <a:rPr lang="en-GB" sz="2400" dirty="0" err="1"/>
              <a:t>zahraničných</a:t>
            </a:r>
            <a:r>
              <a:rPr lang="en-GB" sz="2400" dirty="0"/>
              <a:t> </a:t>
            </a:r>
            <a:r>
              <a:rPr lang="en-GB" sz="2400" dirty="0" err="1"/>
              <a:t>vecí</a:t>
            </a:r>
            <a:r>
              <a:rPr lang="en-GB" sz="2400" dirty="0"/>
              <a:t> </a:t>
            </a:r>
            <a:r>
              <a:rPr lang="en-GB" sz="2400" dirty="0" err="1"/>
              <a:t>opäť</a:t>
            </a:r>
            <a:r>
              <a:rPr lang="en-GB" sz="2400" dirty="0"/>
              <a:t> </a:t>
            </a:r>
            <a:r>
              <a:rPr lang="en-GB" sz="2400" dirty="0" err="1"/>
              <a:t>osobne</a:t>
            </a:r>
            <a:endParaRPr lang="sk-SK" sz="2400" dirty="0"/>
          </a:p>
          <a:p>
            <a:endParaRPr lang="sk-SK" sz="2400" dirty="0"/>
          </a:p>
          <a:p>
            <a:r>
              <a:rPr lang="sk-SK" sz="2400" dirty="0"/>
              <a:t>Expanzívna politika</a:t>
            </a:r>
          </a:p>
          <a:p>
            <a:endParaRPr lang="sk-SK" sz="2400" dirty="0"/>
          </a:p>
          <a:p>
            <a:r>
              <a:rPr lang="sk-SK" sz="2400" dirty="0"/>
              <a:t>Akčné výbory pre </a:t>
            </a:r>
            <a:r>
              <a:rPr lang="sk-SK" sz="2400" dirty="0" err="1"/>
              <a:t>univerzalitu</a:t>
            </a:r>
            <a:r>
              <a:rPr lang="sk-SK" sz="2400" dirty="0"/>
              <a:t> Ríma (</a:t>
            </a:r>
            <a:r>
              <a:rPr lang="sk-SK" sz="2400" i="1" dirty="0" err="1"/>
              <a:t>Comitati</a:t>
            </a:r>
            <a:r>
              <a:rPr lang="sk-SK" sz="2400" i="1" dirty="0"/>
              <a:t> </a:t>
            </a:r>
            <a:r>
              <a:rPr lang="sk-SK" sz="2400" i="1" dirty="0" err="1"/>
              <a:t>d´Azione</a:t>
            </a:r>
            <a:r>
              <a:rPr lang="sk-SK" sz="2400" i="1" dirty="0"/>
              <a:t> per </a:t>
            </a:r>
            <a:r>
              <a:rPr lang="sk-SK" sz="2400" i="1" dirty="0" err="1"/>
              <a:t>l´Universalità</a:t>
            </a:r>
            <a:r>
              <a:rPr lang="sk-SK" sz="2400" i="1" dirty="0"/>
              <a:t> di </a:t>
            </a:r>
            <a:r>
              <a:rPr lang="sk-SK" sz="2400" i="1" dirty="0" err="1"/>
              <a:t>Roma</a:t>
            </a:r>
            <a:r>
              <a:rPr lang="sk-SK" sz="2400" dirty="0"/>
              <a:t>, CAUR)</a:t>
            </a:r>
            <a:endParaRPr lang="en-GB" sz="2400" dirty="0"/>
          </a:p>
        </p:txBody>
      </p:sp>
      <p:sp>
        <p:nvSpPr>
          <p:cNvPr id="3" name="Nadpis 2">
            <a:extLst>
              <a:ext uri="{FF2B5EF4-FFF2-40B4-BE49-F238E27FC236}">
                <a16:creationId xmlns:a16="http://schemas.microsoft.com/office/drawing/2014/main" id="{966694AC-DD40-4B0E-A58F-B16479BC6AA0}"/>
              </a:ext>
            </a:extLst>
          </p:cNvPr>
          <p:cNvSpPr>
            <a:spLocks noGrp="1"/>
          </p:cNvSpPr>
          <p:nvPr>
            <p:ph type="title"/>
          </p:nvPr>
        </p:nvSpPr>
        <p:spPr/>
        <p:txBody>
          <a:bodyPr/>
          <a:lstStyle/>
          <a:p>
            <a:r>
              <a:rPr lang="sk-SK" dirty="0"/>
              <a:t>10 rokov dobrého správania</a:t>
            </a:r>
            <a:endParaRPr lang="en-GB" dirty="0"/>
          </a:p>
        </p:txBody>
      </p:sp>
    </p:spTree>
    <p:extLst>
      <p:ext uri="{BB962C8B-B14F-4D97-AF65-F5344CB8AC3E}">
        <p14:creationId xmlns:p14="http://schemas.microsoft.com/office/powerpoint/2010/main" val="34703647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056C02C-959E-46C0-8457-69F6BD417749}"/>
              </a:ext>
            </a:extLst>
          </p:cNvPr>
          <p:cNvSpPr>
            <a:spLocks noGrp="1"/>
          </p:cNvSpPr>
          <p:nvPr>
            <p:ph idx="1"/>
          </p:nvPr>
        </p:nvSpPr>
        <p:spPr>
          <a:xfrm>
            <a:off x="179512" y="1628800"/>
            <a:ext cx="8784975" cy="5040560"/>
          </a:xfrm>
        </p:spPr>
        <p:txBody>
          <a:bodyPr>
            <a:normAutofit/>
          </a:bodyPr>
          <a:lstStyle/>
          <a:p>
            <a:r>
              <a:rPr lang="sk-SK" sz="2400" dirty="0"/>
              <a:t>Koncepcie:</a:t>
            </a:r>
          </a:p>
          <a:p>
            <a:endParaRPr lang="sk-SK" sz="2400" dirty="0"/>
          </a:p>
          <a:p>
            <a:r>
              <a:rPr lang="sk-SK" sz="2400" dirty="0"/>
              <a:t>Spočiatku </a:t>
            </a:r>
            <a:r>
              <a:rPr lang="sk-SK" sz="2400" i="1" dirty="0" err="1"/>
              <a:t>mediterraneità</a:t>
            </a:r>
            <a:r>
              <a:rPr lang="sk-SK" sz="2400" dirty="0"/>
              <a:t>, zjednotenie všetkých kultúr na troch kontinentoch v oblasti Stredozemného mora pod vládou fašistov</a:t>
            </a:r>
          </a:p>
          <a:p>
            <a:endParaRPr lang="sk-SK" sz="2400" dirty="0"/>
          </a:p>
          <a:p>
            <a:r>
              <a:rPr lang="sk-SK" sz="2400" dirty="0"/>
              <a:t>Čoskoro </a:t>
            </a:r>
            <a:r>
              <a:rPr lang="sk-SK" sz="2400" i="1" dirty="0" err="1"/>
              <a:t>impero</a:t>
            </a:r>
            <a:r>
              <a:rPr lang="sk-SK" sz="2400" dirty="0"/>
              <a:t>, obrovské talianske impérium v severnej a východnej Afrike </a:t>
            </a:r>
          </a:p>
          <a:p>
            <a:endParaRPr lang="sk-SK" sz="2400" dirty="0"/>
          </a:p>
          <a:p>
            <a:r>
              <a:rPr lang="sk-SK" sz="2400" dirty="0"/>
              <a:t>Nakoniec </a:t>
            </a:r>
            <a:r>
              <a:rPr lang="sk-SK" sz="2400" i="1" dirty="0" err="1"/>
              <a:t>latinità</a:t>
            </a:r>
            <a:r>
              <a:rPr lang="sk-SK" sz="2400" dirty="0"/>
              <a:t> – teda zjednotení všetkých národov, ktoré boli dedičmi rímskej a katolíckej kultúry (teda nielen európske krajiny, ale i celá Južná Amerika). </a:t>
            </a:r>
          </a:p>
        </p:txBody>
      </p:sp>
      <p:sp>
        <p:nvSpPr>
          <p:cNvPr id="3" name="Nadpis 2">
            <a:extLst>
              <a:ext uri="{FF2B5EF4-FFF2-40B4-BE49-F238E27FC236}">
                <a16:creationId xmlns:a16="http://schemas.microsoft.com/office/drawing/2014/main" id="{02573F0B-0A15-4156-8B4D-8E2BE417070A}"/>
              </a:ext>
            </a:extLst>
          </p:cNvPr>
          <p:cNvSpPr>
            <a:spLocks noGrp="1"/>
          </p:cNvSpPr>
          <p:nvPr>
            <p:ph type="title"/>
          </p:nvPr>
        </p:nvSpPr>
        <p:spPr/>
        <p:txBody>
          <a:bodyPr/>
          <a:lstStyle/>
          <a:p>
            <a:r>
              <a:rPr lang="sk-SK" dirty="0"/>
              <a:t>Zahraničná politika</a:t>
            </a:r>
            <a:endParaRPr lang="en-GB" dirty="0"/>
          </a:p>
        </p:txBody>
      </p:sp>
    </p:spTree>
    <p:extLst>
      <p:ext uri="{BB962C8B-B14F-4D97-AF65-F5344CB8AC3E}">
        <p14:creationId xmlns:p14="http://schemas.microsoft.com/office/powerpoint/2010/main" val="1977993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ED144BA-0DDF-4F9B-A8C8-5B12F3F1D35E}"/>
              </a:ext>
            </a:extLst>
          </p:cNvPr>
          <p:cNvSpPr>
            <a:spLocks noGrp="1"/>
          </p:cNvSpPr>
          <p:nvPr>
            <p:ph idx="1"/>
          </p:nvPr>
        </p:nvSpPr>
        <p:spPr>
          <a:xfrm>
            <a:off x="179512" y="1628800"/>
            <a:ext cx="8712967" cy="5040560"/>
          </a:xfrm>
        </p:spPr>
        <p:txBody>
          <a:bodyPr>
            <a:noAutofit/>
          </a:bodyPr>
          <a:lstStyle/>
          <a:p>
            <a:r>
              <a:rPr lang="sk-SK" sz="2400" i="1" dirty="0"/>
              <a:t>Mare </a:t>
            </a:r>
            <a:r>
              <a:rPr lang="sk-SK" sz="2400" i="1" dirty="0" err="1"/>
              <a:t>Nostrum</a:t>
            </a:r>
            <a:r>
              <a:rPr lang="sk-SK" sz="2400" dirty="0"/>
              <a:t>: nové plánované talianske impérium znovuzrodenej Rímskej ríše</a:t>
            </a:r>
          </a:p>
          <a:p>
            <a:endParaRPr lang="sk-SK" sz="2400" dirty="0"/>
          </a:p>
          <a:p>
            <a:r>
              <a:rPr lang="sk-SK" sz="2400" dirty="0"/>
              <a:t>Invázia do Etiópie 1935 - Mussolini to označil za boj o </a:t>
            </a:r>
            <a:r>
              <a:rPr lang="sk-SK" sz="2400" i="1" dirty="0" err="1"/>
              <a:t>Spazio</a:t>
            </a:r>
            <a:r>
              <a:rPr lang="sk-SK" sz="2400" i="1" dirty="0"/>
              <a:t> </a:t>
            </a:r>
            <a:r>
              <a:rPr lang="sk-SK" sz="2400" i="1" dirty="0" err="1"/>
              <a:t>vitale</a:t>
            </a:r>
            <a:r>
              <a:rPr lang="sk-SK" sz="2400" dirty="0"/>
              <a:t>, vojna v Etiópii rasistická</a:t>
            </a:r>
          </a:p>
          <a:p>
            <a:endParaRPr lang="sk-SK" sz="2400" dirty="0"/>
          </a:p>
          <a:p>
            <a:r>
              <a:rPr lang="en-GB" sz="2400" dirty="0" err="1"/>
              <a:t>počas</a:t>
            </a:r>
            <a:r>
              <a:rPr lang="en-GB" sz="2400" dirty="0"/>
              <a:t> </a:t>
            </a:r>
            <a:r>
              <a:rPr lang="en-GB" sz="2400" dirty="0" err="1"/>
              <a:t>kampane</a:t>
            </a:r>
            <a:r>
              <a:rPr lang="en-GB" sz="2400" dirty="0"/>
              <a:t> v </a:t>
            </a:r>
            <a:r>
              <a:rPr lang="en-GB" sz="2400" dirty="0" err="1"/>
              <a:t>Etiópii</a:t>
            </a:r>
            <a:r>
              <a:rPr lang="en-GB" sz="2400" dirty="0"/>
              <a:t> </a:t>
            </a:r>
            <a:r>
              <a:rPr lang="en-GB" sz="2400" dirty="0" err="1"/>
              <a:t>hovoril</a:t>
            </a:r>
            <a:r>
              <a:rPr lang="en-GB" sz="2400" dirty="0"/>
              <a:t> Mussolini </a:t>
            </a:r>
            <a:r>
              <a:rPr lang="en-GB" sz="2400" dirty="0" err="1"/>
              <a:t>i</a:t>
            </a:r>
            <a:r>
              <a:rPr lang="en-GB" sz="2400" dirty="0"/>
              <a:t> o </a:t>
            </a:r>
            <a:r>
              <a:rPr lang="en-GB" sz="2400" dirty="0" err="1"/>
              <a:t>medzinárodnom</a:t>
            </a:r>
            <a:r>
              <a:rPr lang="en-GB" sz="2400" dirty="0"/>
              <a:t> </a:t>
            </a:r>
            <a:r>
              <a:rPr lang="en-GB" sz="2400" dirty="0" err="1"/>
              <a:t>židovskom</a:t>
            </a:r>
            <a:r>
              <a:rPr lang="en-GB" sz="2400" dirty="0"/>
              <a:t> </a:t>
            </a:r>
            <a:r>
              <a:rPr lang="en-GB" sz="2400" dirty="0" err="1"/>
              <a:t>sprisahaní</a:t>
            </a:r>
            <a:r>
              <a:rPr lang="en-GB" sz="2400" dirty="0"/>
              <a:t>, </a:t>
            </a:r>
            <a:r>
              <a:rPr lang="en-GB" sz="2400" dirty="0" err="1"/>
              <a:t>ktoré</a:t>
            </a:r>
            <a:r>
              <a:rPr lang="en-GB" sz="2400" dirty="0"/>
              <a:t> bolo </a:t>
            </a:r>
            <a:r>
              <a:rPr lang="en-GB" sz="2400" dirty="0" err="1"/>
              <a:t>zodpovedné</a:t>
            </a:r>
            <a:r>
              <a:rPr lang="en-GB" sz="2400" dirty="0"/>
              <a:t> za </a:t>
            </a:r>
            <a:r>
              <a:rPr lang="en-GB" sz="2400" dirty="0" err="1"/>
              <a:t>sankcie</a:t>
            </a:r>
            <a:r>
              <a:rPr lang="en-GB" sz="2400" dirty="0"/>
              <a:t> </a:t>
            </a:r>
            <a:r>
              <a:rPr lang="en-GB" sz="2400" dirty="0" err="1"/>
              <a:t>proti</a:t>
            </a:r>
            <a:r>
              <a:rPr lang="en-GB" sz="2400" dirty="0"/>
              <a:t> </a:t>
            </a:r>
            <a:r>
              <a:rPr lang="en-GB" sz="2400" dirty="0" err="1"/>
              <a:t>Taliansku</a:t>
            </a:r>
            <a:endParaRPr lang="sk-SK" sz="2400" dirty="0"/>
          </a:p>
          <a:p>
            <a:endParaRPr lang="sk-SK" sz="2400" dirty="0"/>
          </a:p>
          <a:p>
            <a:r>
              <a:rPr lang="sk-SK" sz="2400" dirty="0"/>
              <a:t>Postupne taliansko-nemecké zbližovanie (počas vojny v Španielsku)</a:t>
            </a:r>
            <a:endParaRPr lang="en-GB" sz="2400" dirty="0"/>
          </a:p>
        </p:txBody>
      </p:sp>
      <p:sp>
        <p:nvSpPr>
          <p:cNvPr id="3" name="Nadpis 2">
            <a:extLst>
              <a:ext uri="{FF2B5EF4-FFF2-40B4-BE49-F238E27FC236}">
                <a16:creationId xmlns:a16="http://schemas.microsoft.com/office/drawing/2014/main" id="{B3FCF1BF-FA04-4BF2-A49F-0D3B03418A87}"/>
              </a:ext>
            </a:extLst>
          </p:cNvPr>
          <p:cNvSpPr>
            <a:spLocks noGrp="1"/>
          </p:cNvSpPr>
          <p:nvPr>
            <p:ph type="title"/>
          </p:nvPr>
        </p:nvSpPr>
        <p:spPr/>
        <p:txBody>
          <a:bodyPr/>
          <a:lstStyle/>
          <a:p>
            <a:r>
              <a:rPr lang="sk-SK" dirty="0"/>
              <a:t>expanzia</a:t>
            </a:r>
            <a:endParaRPr lang="en-GB" dirty="0"/>
          </a:p>
        </p:txBody>
      </p:sp>
    </p:spTree>
    <p:extLst>
      <p:ext uri="{BB962C8B-B14F-4D97-AF65-F5344CB8AC3E}">
        <p14:creationId xmlns:p14="http://schemas.microsoft.com/office/powerpoint/2010/main" val="39356870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9814111-67D7-4AA7-BEA0-24C195747CB3}"/>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56021DE6-BFB7-42F8-85FF-A25C5B483497}"/>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261D520E-8B30-446E-A763-B3EB29483296}"/>
              </a:ext>
            </a:extLst>
          </p:cNvPr>
          <p:cNvPicPr>
            <a:picLocks noChangeAspect="1"/>
          </p:cNvPicPr>
          <p:nvPr/>
        </p:nvPicPr>
        <p:blipFill>
          <a:blip r:embed="rId2"/>
          <a:stretch>
            <a:fillRect/>
          </a:stretch>
        </p:blipFill>
        <p:spPr>
          <a:xfrm>
            <a:off x="1475656" y="141940"/>
            <a:ext cx="5544616" cy="6574120"/>
          </a:xfrm>
          <a:prstGeom prst="rect">
            <a:avLst/>
          </a:prstGeom>
        </p:spPr>
      </p:pic>
    </p:spTree>
    <p:extLst>
      <p:ext uri="{BB962C8B-B14F-4D97-AF65-F5344CB8AC3E}">
        <p14:creationId xmlns:p14="http://schemas.microsoft.com/office/powerpoint/2010/main" val="61229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546B2A1-3C97-4002-A09D-6B3B1D84DB18}"/>
              </a:ext>
            </a:extLst>
          </p:cNvPr>
          <p:cNvSpPr>
            <a:spLocks noGrp="1"/>
          </p:cNvSpPr>
          <p:nvPr>
            <p:ph idx="1"/>
          </p:nvPr>
        </p:nvSpPr>
        <p:spPr>
          <a:xfrm>
            <a:off x="179512" y="1628800"/>
            <a:ext cx="8784975" cy="5040560"/>
          </a:xfrm>
        </p:spPr>
        <p:txBody>
          <a:bodyPr>
            <a:normAutofit/>
          </a:bodyPr>
          <a:lstStyle/>
          <a:p>
            <a:r>
              <a:rPr lang="sk-SK" sz="2800" dirty="0"/>
              <a:t>cca 1920 každé </a:t>
            </a:r>
            <a:r>
              <a:rPr lang="sk-SK" sz="2800" dirty="0" err="1"/>
              <a:t>Fascio</a:t>
            </a:r>
            <a:r>
              <a:rPr lang="sk-SK" sz="2800" dirty="0"/>
              <a:t> – ktoré bolo vlastne napodobeninou milánskej bunky </a:t>
            </a:r>
            <a:r>
              <a:rPr lang="sk-SK" sz="2800" i="1" dirty="0" err="1"/>
              <a:t>Fasci</a:t>
            </a:r>
            <a:r>
              <a:rPr lang="sk-SK" sz="2800" i="1" dirty="0"/>
              <a:t> </a:t>
            </a:r>
            <a:r>
              <a:rPr lang="sk-SK" sz="2800" i="1" dirty="0" err="1"/>
              <a:t>Italiani</a:t>
            </a:r>
            <a:r>
              <a:rPr lang="sk-SK" sz="2800" i="1" dirty="0"/>
              <a:t> di </a:t>
            </a:r>
            <a:r>
              <a:rPr lang="sk-SK" sz="2800" i="1" dirty="0" err="1"/>
              <a:t>Combattimento</a:t>
            </a:r>
            <a:r>
              <a:rPr lang="sk-SK" sz="2800" dirty="0"/>
              <a:t>, koordinovanej z centrály – dostalo príkazom založiť svoje akčné jednotky (</a:t>
            </a:r>
            <a:r>
              <a:rPr lang="sk-SK" sz="2800" i="1" dirty="0" err="1"/>
              <a:t>squadre</a:t>
            </a:r>
            <a:r>
              <a:rPr lang="sk-SK" sz="2800" i="1" dirty="0"/>
              <a:t> </a:t>
            </a:r>
            <a:r>
              <a:rPr lang="sk-SK" sz="2800" i="1" dirty="0" err="1"/>
              <a:t>d´azione</a:t>
            </a:r>
            <a:r>
              <a:rPr lang="sk-SK" sz="2800" dirty="0"/>
              <a:t>), známe ako </a:t>
            </a:r>
            <a:r>
              <a:rPr lang="sk-SK" sz="2800" dirty="0" err="1"/>
              <a:t>squadristi</a:t>
            </a:r>
            <a:r>
              <a:rPr lang="sk-SK" sz="2800" dirty="0"/>
              <a:t>.</a:t>
            </a:r>
          </a:p>
          <a:p>
            <a:endParaRPr lang="sk-SK" sz="2800" dirty="0"/>
          </a:p>
          <a:p>
            <a:r>
              <a:rPr lang="en-GB" sz="2800" dirty="0"/>
              <a:t>„</a:t>
            </a:r>
            <a:r>
              <a:rPr lang="en-GB" sz="2800" dirty="0" err="1"/>
              <a:t>čiernokošeliari</a:t>
            </a:r>
            <a:r>
              <a:rPr lang="en-GB" sz="2800" dirty="0"/>
              <a:t>“ (</a:t>
            </a:r>
            <a:r>
              <a:rPr lang="en-GB" sz="2800" i="1" dirty="0" err="1"/>
              <a:t>Camicie</a:t>
            </a:r>
            <a:r>
              <a:rPr lang="en-GB" sz="2800" i="1" dirty="0"/>
              <a:t> </a:t>
            </a:r>
            <a:r>
              <a:rPr lang="en-GB" sz="2800" i="1" dirty="0" err="1"/>
              <a:t>Nere</a:t>
            </a:r>
            <a:r>
              <a:rPr lang="en-GB" sz="2800" dirty="0"/>
              <a:t>)</a:t>
            </a:r>
            <a:r>
              <a:rPr lang="sk-SK" sz="2800" dirty="0"/>
              <a:t> – čierne košele prevzali od </a:t>
            </a:r>
            <a:r>
              <a:rPr lang="sk-SK" sz="2800" dirty="0" err="1"/>
              <a:t>Arditi</a:t>
            </a:r>
            <a:r>
              <a:rPr lang="sk-SK" sz="2800" dirty="0"/>
              <a:t> a od štrajkujúcich robotníkov, ktorí ich používali a ktorí ich prevzali od anarchistov</a:t>
            </a:r>
            <a:endParaRPr lang="en-GB" sz="2800" dirty="0"/>
          </a:p>
        </p:txBody>
      </p:sp>
      <p:sp>
        <p:nvSpPr>
          <p:cNvPr id="3" name="Nadpis 2">
            <a:extLst>
              <a:ext uri="{FF2B5EF4-FFF2-40B4-BE49-F238E27FC236}">
                <a16:creationId xmlns:a16="http://schemas.microsoft.com/office/drawing/2014/main" id="{4138512D-AEA2-4BCC-9263-6B531FA715CF}"/>
              </a:ext>
            </a:extLst>
          </p:cNvPr>
          <p:cNvSpPr>
            <a:spLocks noGrp="1"/>
          </p:cNvSpPr>
          <p:nvPr>
            <p:ph type="title"/>
          </p:nvPr>
        </p:nvSpPr>
        <p:spPr/>
        <p:txBody>
          <a:bodyPr/>
          <a:lstStyle/>
          <a:p>
            <a:r>
              <a:rPr lang="sk-SK" dirty="0" err="1"/>
              <a:t>Squadrismo</a:t>
            </a:r>
            <a:endParaRPr lang="en-GB" dirty="0"/>
          </a:p>
        </p:txBody>
      </p:sp>
    </p:spTree>
    <p:extLst>
      <p:ext uri="{BB962C8B-B14F-4D97-AF65-F5344CB8AC3E}">
        <p14:creationId xmlns:p14="http://schemas.microsoft.com/office/powerpoint/2010/main" val="6192960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4A64BE4-56B3-49E4-84DF-BD8247C7863C}"/>
              </a:ext>
            </a:extLst>
          </p:cNvPr>
          <p:cNvSpPr>
            <a:spLocks noGrp="1"/>
          </p:cNvSpPr>
          <p:nvPr>
            <p:ph idx="1"/>
          </p:nvPr>
        </p:nvSpPr>
        <p:spPr>
          <a:xfrm>
            <a:off x="179512" y="1628800"/>
            <a:ext cx="8784975" cy="5040560"/>
          </a:xfrm>
        </p:spPr>
        <p:txBody>
          <a:bodyPr>
            <a:normAutofit/>
          </a:bodyPr>
          <a:lstStyle/>
          <a:p>
            <a:r>
              <a:rPr lang="en-GB" sz="2200" dirty="0"/>
              <a:t>1938 Manifest </a:t>
            </a:r>
            <a:r>
              <a:rPr lang="en-GB" sz="2200" dirty="0" err="1"/>
              <a:t>fašistického</a:t>
            </a:r>
            <a:r>
              <a:rPr lang="en-GB" sz="2200" dirty="0"/>
              <a:t> </a:t>
            </a:r>
            <a:r>
              <a:rPr lang="en-GB" sz="2200" dirty="0" err="1"/>
              <a:t>rasizmu</a:t>
            </a:r>
            <a:r>
              <a:rPr lang="en-GB" sz="2200" dirty="0"/>
              <a:t> (</a:t>
            </a:r>
            <a:r>
              <a:rPr lang="en-GB" sz="2200" i="1" dirty="0"/>
              <a:t>Manifesto </a:t>
            </a:r>
            <a:r>
              <a:rPr lang="en-GB" sz="2200" i="1" dirty="0" err="1"/>
              <a:t>della</a:t>
            </a:r>
            <a:r>
              <a:rPr lang="en-GB" sz="2200" i="1" dirty="0"/>
              <a:t> </a:t>
            </a:r>
            <a:r>
              <a:rPr lang="en-GB" sz="2200" i="1" dirty="0" err="1"/>
              <a:t>razza</a:t>
            </a:r>
            <a:r>
              <a:rPr lang="en-GB" sz="2200" dirty="0"/>
              <a:t>), </a:t>
            </a:r>
            <a:r>
              <a:rPr lang="en-GB" sz="2200" dirty="0" err="1"/>
              <a:t>podľa</a:t>
            </a:r>
            <a:r>
              <a:rPr lang="en-GB" sz="2200" dirty="0"/>
              <a:t> </a:t>
            </a:r>
            <a:r>
              <a:rPr lang="en-GB" sz="2200" dirty="0" err="1"/>
              <a:t>ktorého</a:t>
            </a:r>
            <a:r>
              <a:rPr lang="en-GB" sz="2200" dirty="0"/>
              <a:t> </a:t>
            </a:r>
            <a:r>
              <a:rPr lang="en-GB" sz="2200" dirty="0" err="1"/>
              <a:t>boli</a:t>
            </a:r>
            <a:r>
              <a:rPr lang="en-GB" sz="2200" dirty="0"/>
              <a:t> </a:t>
            </a:r>
            <a:r>
              <a:rPr lang="en-GB" sz="2200" dirty="0" err="1"/>
              <a:t>Taliani</a:t>
            </a:r>
            <a:r>
              <a:rPr lang="en-GB" sz="2200" dirty="0"/>
              <a:t> </a:t>
            </a:r>
            <a:r>
              <a:rPr lang="en-GB" sz="2200" dirty="0" err="1"/>
              <a:t>Árijci</a:t>
            </a:r>
            <a:r>
              <a:rPr lang="en-GB" sz="2200" dirty="0"/>
              <a:t> a </a:t>
            </a:r>
            <a:r>
              <a:rPr lang="en-GB" sz="2200" dirty="0" err="1"/>
              <a:t>absolútne</a:t>
            </a:r>
            <a:r>
              <a:rPr lang="en-GB" sz="2200" dirty="0"/>
              <a:t> </a:t>
            </a:r>
            <a:r>
              <a:rPr lang="en-GB" sz="2200" dirty="0" err="1"/>
              <a:t>odlišní</a:t>
            </a:r>
            <a:r>
              <a:rPr lang="en-GB" sz="2200" dirty="0"/>
              <a:t> od </a:t>
            </a:r>
            <a:r>
              <a:rPr lang="en-GB" sz="2200" dirty="0" err="1"/>
              <a:t>Židov</a:t>
            </a:r>
            <a:endParaRPr lang="sk-SK" sz="2200" dirty="0"/>
          </a:p>
          <a:p>
            <a:endParaRPr lang="sk-SK" sz="2200" dirty="0"/>
          </a:p>
          <a:p>
            <a:r>
              <a:rPr lang="sk-SK" sz="2200" dirty="0"/>
              <a:t>nasledovali rasové zákony (</a:t>
            </a:r>
            <a:r>
              <a:rPr lang="sk-SK" sz="2200" i="1" dirty="0" err="1"/>
              <a:t>Leggi</a:t>
            </a:r>
            <a:r>
              <a:rPr lang="sk-SK" sz="2200" i="1" dirty="0"/>
              <a:t> </a:t>
            </a:r>
            <a:r>
              <a:rPr lang="sk-SK" sz="2200" i="1" dirty="0" err="1"/>
              <a:t>razziali</a:t>
            </a:r>
            <a:r>
              <a:rPr lang="sk-SK" sz="2200" dirty="0"/>
              <a:t>), namierené zvlášť proti Židom: obmedzili ich občianske slobody, zakázali knihy a vylúčili Židov z verejných úradníckych miest a vyššieho vzdelania. </a:t>
            </a:r>
          </a:p>
          <a:p>
            <a:endParaRPr lang="sk-SK" sz="2200" dirty="0"/>
          </a:p>
          <a:p>
            <a:r>
              <a:rPr lang="sk-SK" sz="2200" dirty="0"/>
              <a:t>Neskôr ich ďalšie zákony a nariadenia zbavili majetku, zakázali cestovať či ženiť/vydávať sa za Talianov a podobne. </a:t>
            </a:r>
          </a:p>
          <a:p>
            <a:endParaRPr lang="sk-SK" sz="2200" dirty="0"/>
          </a:p>
          <a:p>
            <a:r>
              <a:rPr lang="sk-SK" sz="2200" dirty="0"/>
              <a:t>Po začatí druhej svetovej vojny začal režim budovať svoje prvé koncentračné tábory</a:t>
            </a:r>
            <a:endParaRPr lang="en-GB" sz="2200" dirty="0"/>
          </a:p>
        </p:txBody>
      </p:sp>
      <p:sp>
        <p:nvSpPr>
          <p:cNvPr id="3" name="Nadpis 2">
            <a:extLst>
              <a:ext uri="{FF2B5EF4-FFF2-40B4-BE49-F238E27FC236}">
                <a16:creationId xmlns:a16="http://schemas.microsoft.com/office/drawing/2014/main" id="{C7419B21-4ADA-4E89-9945-6BAE1D098A23}"/>
              </a:ext>
            </a:extLst>
          </p:cNvPr>
          <p:cNvSpPr>
            <a:spLocks noGrp="1"/>
          </p:cNvSpPr>
          <p:nvPr>
            <p:ph type="title"/>
          </p:nvPr>
        </p:nvSpPr>
        <p:spPr/>
        <p:txBody>
          <a:bodyPr/>
          <a:lstStyle/>
          <a:p>
            <a:r>
              <a:rPr lang="sk-SK" dirty="0"/>
              <a:t>Rasizmus &amp; antisemitizmus</a:t>
            </a:r>
            <a:endParaRPr lang="en-GB" dirty="0"/>
          </a:p>
        </p:txBody>
      </p:sp>
    </p:spTree>
    <p:extLst>
      <p:ext uri="{BB962C8B-B14F-4D97-AF65-F5344CB8AC3E}">
        <p14:creationId xmlns:p14="http://schemas.microsoft.com/office/powerpoint/2010/main" val="39462247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2DC0E45A-92F1-4F86-BCE1-7079397DF092}"/>
              </a:ext>
            </a:extLst>
          </p:cNvPr>
          <p:cNvSpPr>
            <a:spLocks noGrp="1"/>
          </p:cNvSpPr>
          <p:nvPr>
            <p:ph idx="1"/>
          </p:nvPr>
        </p:nvSpPr>
        <p:spPr>
          <a:xfrm>
            <a:off x="179512" y="1556792"/>
            <a:ext cx="8784975" cy="5112568"/>
          </a:xfrm>
        </p:spPr>
        <p:txBody>
          <a:bodyPr>
            <a:normAutofit/>
          </a:bodyPr>
          <a:lstStyle/>
          <a:p>
            <a:r>
              <a:rPr lang="sk-SK" sz="2400" dirty="0"/>
              <a:t>Ak chcel Mussolini naplniť svoje expanzívne ambície – musel sa spojiť s Nemeckom</a:t>
            </a:r>
          </a:p>
          <a:p>
            <a:endParaRPr lang="sk-SK" sz="2400" dirty="0"/>
          </a:p>
          <a:p>
            <a:r>
              <a:rPr lang="en-GB" sz="2400" dirty="0"/>
              <a:t>O </a:t>
            </a:r>
            <a:r>
              <a:rPr lang="en-GB" sz="2400" dirty="0" err="1"/>
              <a:t>Československu</a:t>
            </a:r>
            <a:r>
              <a:rPr lang="en-GB" sz="2400" dirty="0"/>
              <a:t> </a:t>
            </a:r>
            <a:r>
              <a:rPr lang="en-GB" sz="2400" dirty="0" err="1"/>
              <a:t>hovoril</a:t>
            </a:r>
            <a:r>
              <a:rPr lang="en-GB" sz="2400" dirty="0"/>
              <a:t> </a:t>
            </a:r>
            <a:r>
              <a:rPr lang="en-GB" sz="2400" dirty="0" err="1"/>
              <a:t>ako</a:t>
            </a:r>
            <a:r>
              <a:rPr lang="en-GB" sz="2400" dirty="0"/>
              <a:t> o „</a:t>
            </a:r>
            <a:r>
              <a:rPr lang="en-GB" sz="2400" dirty="0" err="1"/>
              <a:t>Česko-Nemecko-Poľsko-Maďarsko-Rusíno-Slovensku</a:t>
            </a:r>
            <a:r>
              <a:rPr lang="en-GB" sz="2400" dirty="0"/>
              <a:t>“. </a:t>
            </a:r>
            <a:endParaRPr lang="sk-SK" sz="2400" dirty="0"/>
          </a:p>
          <a:p>
            <a:r>
              <a:rPr lang="en-GB" sz="2400" dirty="0" err="1"/>
              <a:t>Francúz</a:t>
            </a:r>
            <a:r>
              <a:rPr lang="sk-SK" sz="2400" dirty="0"/>
              <a:t>i</a:t>
            </a:r>
            <a:r>
              <a:rPr lang="en-GB" sz="2400" dirty="0"/>
              <a:t> „</a:t>
            </a:r>
            <a:r>
              <a:rPr lang="en-GB" sz="2400" dirty="0" err="1"/>
              <a:t>dekadentným</a:t>
            </a:r>
            <a:r>
              <a:rPr lang="en-GB" sz="2400" dirty="0"/>
              <a:t> </a:t>
            </a:r>
            <a:r>
              <a:rPr lang="en-GB" sz="2400" dirty="0" err="1"/>
              <a:t>národom</a:t>
            </a:r>
            <a:r>
              <a:rPr lang="en-GB" sz="2400" dirty="0"/>
              <a:t>“, „</a:t>
            </a:r>
            <a:r>
              <a:rPr lang="en-GB" sz="2400" dirty="0" err="1"/>
              <a:t>mŕtvou</a:t>
            </a:r>
            <a:r>
              <a:rPr lang="en-GB" sz="2400" dirty="0"/>
              <a:t> </a:t>
            </a:r>
            <a:r>
              <a:rPr lang="en-GB" sz="2400" dirty="0" err="1"/>
              <a:t>plutodemokratickou</a:t>
            </a:r>
            <a:r>
              <a:rPr lang="en-GB" sz="2400" dirty="0"/>
              <a:t> </a:t>
            </a:r>
            <a:r>
              <a:rPr lang="en-GB" sz="2400" dirty="0" err="1"/>
              <a:t>ideológiou</a:t>
            </a:r>
            <a:r>
              <a:rPr lang="en-GB" sz="2400" dirty="0"/>
              <a:t>“ a „</a:t>
            </a:r>
            <a:r>
              <a:rPr lang="en-GB" sz="2400" dirty="0" err="1"/>
              <a:t>príliš</a:t>
            </a:r>
            <a:r>
              <a:rPr lang="en-GB" sz="2400" dirty="0"/>
              <a:t> </a:t>
            </a:r>
            <a:r>
              <a:rPr lang="en-GB" sz="2400" dirty="0" err="1"/>
              <a:t>hlúpymi</a:t>
            </a:r>
            <a:r>
              <a:rPr lang="en-GB" sz="2400" dirty="0"/>
              <a:t> </a:t>
            </a:r>
            <a:r>
              <a:rPr lang="en-GB" sz="2400" dirty="0" err="1"/>
              <a:t>na</a:t>
            </a:r>
            <a:r>
              <a:rPr lang="en-GB" sz="2400" dirty="0"/>
              <a:t> to, aby </a:t>
            </a:r>
            <a:r>
              <a:rPr lang="en-GB" sz="2400" dirty="0" err="1"/>
              <a:t>boli</a:t>
            </a:r>
            <a:r>
              <a:rPr lang="en-GB" sz="2400" dirty="0"/>
              <a:t> </a:t>
            </a:r>
            <a:r>
              <a:rPr lang="en-GB" sz="2400" dirty="0" err="1"/>
              <a:t>nebezpeční</a:t>
            </a:r>
            <a:r>
              <a:rPr lang="en-GB" sz="2400" dirty="0"/>
              <a:t>“</a:t>
            </a:r>
            <a:endParaRPr lang="sk-SK" sz="2400" dirty="0"/>
          </a:p>
          <a:p>
            <a:endParaRPr lang="sk-SK" sz="2400" dirty="0"/>
          </a:p>
          <a:p>
            <a:r>
              <a:rPr lang="sk-SK" sz="2400" dirty="0"/>
              <a:t>Po vojne v Etiópii popularita dole – po Mníchove 1938 hrdina, veľký štátnik, </a:t>
            </a:r>
            <a:r>
              <a:rPr lang="sk-SK" sz="2400" dirty="0" err="1"/>
              <a:t>mierotvorca</a:t>
            </a:r>
            <a:endParaRPr lang="en-GB" sz="2400" dirty="0"/>
          </a:p>
        </p:txBody>
      </p:sp>
      <p:sp>
        <p:nvSpPr>
          <p:cNvPr id="3" name="Nadpis 2">
            <a:extLst>
              <a:ext uri="{FF2B5EF4-FFF2-40B4-BE49-F238E27FC236}">
                <a16:creationId xmlns:a16="http://schemas.microsoft.com/office/drawing/2014/main" id="{C8A3E88A-5B98-4798-8014-0113BB24125A}"/>
              </a:ext>
            </a:extLst>
          </p:cNvPr>
          <p:cNvSpPr>
            <a:spLocks noGrp="1"/>
          </p:cNvSpPr>
          <p:nvPr>
            <p:ph type="title"/>
          </p:nvPr>
        </p:nvSpPr>
        <p:spPr/>
        <p:txBody>
          <a:bodyPr/>
          <a:lstStyle/>
          <a:p>
            <a:r>
              <a:rPr lang="sk-SK" dirty="0"/>
              <a:t>Pred vojnou</a:t>
            </a:r>
            <a:endParaRPr lang="en-GB" dirty="0"/>
          </a:p>
        </p:txBody>
      </p:sp>
    </p:spTree>
    <p:extLst>
      <p:ext uri="{BB962C8B-B14F-4D97-AF65-F5344CB8AC3E}">
        <p14:creationId xmlns:p14="http://schemas.microsoft.com/office/powerpoint/2010/main" val="776210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8A93D9F-DCD4-45C5-AF0C-4BA6D869C3A4}"/>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CFAB6921-DDF1-4E8B-ABA1-0B319334FA8D}"/>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D2C10D3E-F0AD-4BD6-954A-1669587AE9AD}"/>
              </a:ext>
            </a:extLst>
          </p:cNvPr>
          <p:cNvPicPr>
            <a:picLocks noChangeAspect="1"/>
          </p:cNvPicPr>
          <p:nvPr/>
        </p:nvPicPr>
        <p:blipFill>
          <a:blip r:embed="rId2"/>
          <a:stretch>
            <a:fillRect/>
          </a:stretch>
        </p:blipFill>
        <p:spPr>
          <a:xfrm>
            <a:off x="4716016" y="302090"/>
            <a:ext cx="4176464" cy="6253820"/>
          </a:xfrm>
          <a:prstGeom prst="rect">
            <a:avLst/>
          </a:prstGeom>
        </p:spPr>
      </p:pic>
      <p:pic>
        <p:nvPicPr>
          <p:cNvPr id="5" name="Obrázek 4">
            <a:extLst>
              <a:ext uri="{FF2B5EF4-FFF2-40B4-BE49-F238E27FC236}">
                <a16:creationId xmlns:a16="http://schemas.microsoft.com/office/drawing/2014/main" id="{41B4D05F-4E08-4240-9635-A5773215F2B9}"/>
              </a:ext>
            </a:extLst>
          </p:cNvPr>
          <p:cNvPicPr>
            <a:picLocks noChangeAspect="1"/>
          </p:cNvPicPr>
          <p:nvPr/>
        </p:nvPicPr>
        <p:blipFill>
          <a:blip r:embed="rId3"/>
          <a:stretch>
            <a:fillRect/>
          </a:stretch>
        </p:blipFill>
        <p:spPr>
          <a:xfrm>
            <a:off x="206778" y="309715"/>
            <a:ext cx="4468596" cy="6192437"/>
          </a:xfrm>
          <a:prstGeom prst="rect">
            <a:avLst/>
          </a:prstGeom>
        </p:spPr>
      </p:pic>
    </p:spTree>
    <p:extLst>
      <p:ext uri="{BB962C8B-B14F-4D97-AF65-F5344CB8AC3E}">
        <p14:creationId xmlns:p14="http://schemas.microsoft.com/office/powerpoint/2010/main" val="3535907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1BCB53D7-67F8-4F99-BEA8-C5694F9F2F53}"/>
              </a:ext>
            </a:extLst>
          </p:cNvPr>
          <p:cNvSpPr>
            <a:spLocks noGrp="1"/>
          </p:cNvSpPr>
          <p:nvPr>
            <p:ph idx="1"/>
          </p:nvPr>
        </p:nvSpPr>
        <p:spPr>
          <a:xfrm>
            <a:off x="107504" y="1628800"/>
            <a:ext cx="8856983" cy="4968552"/>
          </a:xfrm>
        </p:spPr>
        <p:txBody>
          <a:bodyPr>
            <a:normAutofit/>
          </a:bodyPr>
          <a:lstStyle/>
          <a:p>
            <a:r>
              <a:rPr lang="sk-SK" sz="2400" dirty="0"/>
              <a:t>Taliansko počas 2WW:</a:t>
            </a:r>
          </a:p>
          <a:p>
            <a:endParaRPr lang="sk-SK" sz="2400" dirty="0"/>
          </a:p>
          <a:p>
            <a:r>
              <a:rPr lang="sk-SK" sz="2400" dirty="0"/>
              <a:t>Mussolini: </a:t>
            </a:r>
            <a:r>
              <a:rPr lang="en-GB" sz="2400" dirty="0"/>
              <a:t>„</a:t>
            </a:r>
            <a:r>
              <a:rPr lang="en-GB" sz="2400" dirty="0" err="1"/>
              <a:t>potrebujem</a:t>
            </a:r>
            <a:r>
              <a:rPr lang="en-GB" sz="2400" dirty="0"/>
              <a:t> </a:t>
            </a:r>
            <a:r>
              <a:rPr lang="en-GB" sz="2400" dirty="0" err="1"/>
              <a:t>len</a:t>
            </a:r>
            <a:r>
              <a:rPr lang="en-GB" sz="2400" dirty="0"/>
              <a:t> </a:t>
            </a:r>
            <a:r>
              <a:rPr lang="en-GB" sz="2400" dirty="0" err="1"/>
              <a:t>pár</a:t>
            </a:r>
            <a:r>
              <a:rPr lang="en-GB" sz="2400" dirty="0"/>
              <a:t> </a:t>
            </a:r>
            <a:r>
              <a:rPr lang="en-GB" sz="2400" dirty="0" err="1"/>
              <a:t>tisíc</a:t>
            </a:r>
            <a:r>
              <a:rPr lang="en-GB" sz="2400" dirty="0"/>
              <a:t> </a:t>
            </a:r>
            <a:r>
              <a:rPr lang="en-GB" sz="2400" dirty="0" err="1"/>
              <a:t>mŕtvych</a:t>
            </a:r>
            <a:r>
              <a:rPr lang="en-GB" sz="2400" dirty="0"/>
              <a:t>, aby </a:t>
            </a:r>
            <a:r>
              <a:rPr lang="en-GB" sz="2400" dirty="0" err="1"/>
              <a:t>som</a:t>
            </a:r>
            <a:r>
              <a:rPr lang="en-GB" sz="2400" dirty="0"/>
              <a:t> </a:t>
            </a:r>
            <a:r>
              <a:rPr lang="en-GB" sz="2400" dirty="0" err="1"/>
              <a:t>mohol</a:t>
            </a:r>
            <a:r>
              <a:rPr lang="en-GB" sz="2400" dirty="0"/>
              <a:t> </a:t>
            </a:r>
            <a:r>
              <a:rPr lang="en-GB" sz="2400" dirty="0" err="1"/>
              <a:t>na</a:t>
            </a:r>
            <a:r>
              <a:rPr lang="en-GB" sz="2400" dirty="0"/>
              <a:t> </a:t>
            </a:r>
            <a:r>
              <a:rPr lang="en-GB" sz="2400" dirty="0" err="1"/>
              <a:t>mierovej</a:t>
            </a:r>
            <a:r>
              <a:rPr lang="en-GB" sz="2400" dirty="0"/>
              <a:t> </a:t>
            </a:r>
            <a:r>
              <a:rPr lang="en-GB" sz="2400" dirty="0" err="1"/>
              <a:t>konferencii</a:t>
            </a:r>
            <a:r>
              <a:rPr lang="en-GB" sz="2400" dirty="0"/>
              <a:t> </a:t>
            </a:r>
            <a:r>
              <a:rPr lang="en-GB" sz="2400" dirty="0" err="1"/>
              <a:t>sedieť</a:t>
            </a:r>
            <a:r>
              <a:rPr lang="en-GB" sz="2400" dirty="0"/>
              <a:t> za </a:t>
            </a:r>
            <a:r>
              <a:rPr lang="en-GB" sz="2400" dirty="0" err="1"/>
              <a:t>stolom</a:t>
            </a:r>
            <a:r>
              <a:rPr lang="en-GB" sz="2400" dirty="0"/>
              <a:t> </a:t>
            </a:r>
            <a:r>
              <a:rPr lang="en-GB" sz="2400" dirty="0" err="1"/>
              <a:t>ako</a:t>
            </a:r>
            <a:r>
              <a:rPr lang="en-GB" sz="2400" dirty="0"/>
              <a:t> </a:t>
            </a:r>
            <a:r>
              <a:rPr lang="en-GB" sz="2400" dirty="0" err="1"/>
              <a:t>muž</a:t>
            </a:r>
            <a:r>
              <a:rPr lang="en-GB" sz="2400" dirty="0"/>
              <a:t>, </a:t>
            </a:r>
            <a:r>
              <a:rPr lang="en-GB" sz="2400" dirty="0" err="1"/>
              <a:t>čo</a:t>
            </a:r>
            <a:r>
              <a:rPr lang="en-GB" sz="2400" dirty="0"/>
              <a:t> </a:t>
            </a:r>
            <a:r>
              <a:rPr lang="en-GB" sz="2400" dirty="0" err="1"/>
              <a:t>bojoval</a:t>
            </a:r>
            <a:r>
              <a:rPr lang="en-GB" sz="2400" dirty="0"/>
              <a:t>.“</a:t>
            </a:r>
            <a:endParaRPr lang="sk-SK" sz="2400" dirty="0"/>
          </a:p>
          <a:p>
            <a:endParaRPr lang="sk-SK" sz="2400" dirty="0"/>
          </a:p>
          <a:p>
            <a:r>
              <a:rPr lang="sk-SK" sz="2400" dirty="0"/>
              <a:t>Albánsko (Apríl/</a:t>
            </a:r>
            <a:r>
              <a:rPr lang="sk-SK" sz="2400" dirty="0" err="1"/>
              <a:t>Duben</a:t>
            </a:r>
            <a:r>
              <a:rPr lang="sk-SK" sz="2400" dirty="0"/>
              <a:t> 1939), Francúzsko (Jún/</a:t>
            </a:r>
            <a:r>
              <a:rPr lang="sk-SK" sz="2400" dirty="0" err="1"/>
              <a:t>Červen</a:t>
            </a:r>
            <a:r>
              <a:rPr lang="sk-SK" sz="2400" dirty="0"/>
              <a:t> 1940), Britské Somálsko, Keňa, Sudán (August/</a:t>
            </a:r>
            <a:r>
              <a:rPr lang="sk-SK" sz="2400" dirty="0" err="1"/>
              <a:t>srpen</a:t>
            </a:r>
            <a:r>
              <a:rPr lang="sk-SK" sz="2400" dirty="0"/>
              <a:t> 1940), Egypt (September/</a:t>
            </a:r>
            <a:r>
              <a:rPr lang="sk-SK" sz="2400" dirty="0" err="1"/>
              <a:t>září</a:t>
            </a:r>
            <a:r>
              <a:rPr lang="sk-SK" sz="2400" dirty="0"/>
              <a:t> 1940), Grécko (október/</a:t>
            </a:r>
            <a:r>
              <a:rPr lang="sk-SK" sz="2400" dirty="0" err="1"/>
              <a:t>říjen</a:t>
            </a:r>
            <a:r>
              <a:rPr lang="sk-SK" sz="2400" dirty="0"/>
              <a:t> 1940), Juhoslávia (Apríl/</a:t>
            </a:r>
            <a:r>
              <a:rPr lang="sk-SK" sz="2400" dirty="0" err="1"/>
              <a:t>Duben</a:t>
            </a:r>
            <a:r>
              <a:rPr lang="sk-SK" sz="2400" dirty="0"/>
              <a:t> 1941), Tunis (koncom 1942)</a:t>
            </a:r>
            <a:endParaRPr lang="en-GB" sz="2400" dirty="0"/>
          </a:p>
        </p:txBody>
      </p:sp>
      <p:sp>
        <p:nvSpPr>
          <p:cNvPr id="3" name="Nadpis 2">
            <a:extLst>
              <a:ext uri="{FF2B5EF4-FFF2-40B4-BE49-F238E27FC236}">
                <a16:creationId xmlns:a16="http://schemas.microsoft.com/office/drawing/2014/main" id="{538A2715-C9A0-4C86-A22F-D308E17BC32A}"/>
              </a:ext>
            </a:extLst>
          </p:cNvPr>
          <p:cNvSpPr>
            <a:spLocks noGrp="1"/>
          </p:cNvSpPr>
          <p:nvPr>
            <p:ph type="title"/>
          </p:nvPr>
        </p:nvSpPr>
        <p:spPr/>
        <p:txBody>
          <a:bodyPr/>
          <a:lstStyle/>
          <a:p>
            <a:r>
              <a:rPr lang="sk-SK" dirty="0"/>
              <a:t>2WW</a:t>
            </a:r>
            <a:endParaRPr lang="en-GB" dirty="0"/>
          </a:p>
        </p:txBody>
      </p:sp>
    </p:spTree>
    <p:extLst>
      <p:ext uri="{BB962C8B-B14F-4D97-AF65-F5344CB8AC3E}">
        <p14:creationId xmlns:p14="http://schemas.microsoft.com/office/powerpoint/2010/main" val="2842403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B93EC2D-1578-4E35-937C-282C5E539E09}"/>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88EF4845-7AC0-4C2C-88FA-52D48409D163}"/>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92FE2321-84E3-47AE-BC9E-F5ECED484EAB}"/>
              </a:ext>
            </a:extLst>
          </p:cNvPr>
          <p:cNvPicPr>
            <a:picLocks noChangeAspect="1"/>
          </p:cNvPicPr>
          <p:nvPr/>
        </p:nvPicPr>
        <p:blipFill>
          <a:blip r:embed="rId2"/>
          <a:stretch>
            <a:fillRect/>
          </a:stretch>
        </p:blipFill>
        <p:spPr>
          <a:xfrm>
            <a:off x="215516" y="284521"/>
            <a:ext cx="8712968" cy="6288958"/>
          </a:xfrm>
          <a:prstGeom prst="rect">
            <a:avLst/>
          </a:prstGeom>
        </p:spPr>
      </p:pic>
    </p:spTree>
    <p:extLst>
      <p:ext uri="{BB962C8B-B14F-4D97-AF65-F5344CB8AC3E}">
        <p14:creationId xmlns:p14="http://schemas.microsoft.com/office/powerpoint/2010/main" val="1942423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ECA1B5F-EBB3-4C97-BD8F-427B93A243BE}"/>
              </a:ext>
            </a:extLst>
          </p:cNvPr>
          <p:cNvSpPr>
            <a:spLocks noGrp="1"/>
          </p:cNvSpPr>
          <p:nvPr>
            <p:ph idx="1"/>
          </p:nvPr>
        </p:nvSpPr>
        <p:spPr>
          <a:xfrm>
            <a:off x="107504" y="1628800"/>
            <a:ext cx="8928991" cy="5112568"/>
          </a:xfrm>
        </p:spPr>
        <p:txBody>
          <a:bodyPr>
            <a:normAutofit/>
          </a:bodyPr>
          <a:lstStyle/>
          <a:p>
            <a:r>
              <a:rPr lang="sk-SK" sz="2400" dirty="0"/>
              <a:t>Mussolini: „paralelná vojna“ (</a:t>
            </a:r>
            <a:r>
              <a:rPr lang="sk-SK" sz="2400" i="1" dirty="0" err="1"/>
              <a:t>guerra</a:t>
            </a:r>
            <a:r>
              <a:rPr lang="sk-SK" sz="2400" i="1" dirty="0"/>
              <a:t> </a:t>
            </a:r>
            <a:r>
              <a:rPr lang="sk-SK" sz="2400" i="1" dirty="0" err="1"/>
              <a:t>parallela</a:t>
            </a:r>
            <a:r>
              <a:rPr lang="sk-SK" sz="2400" dirty="0"/>
              <a:t>): separátne, no zároveň spojené vojnové úsilie v duchu vzájomného porozumenia a rozdelenia životného priestoru (</a:t>
            </a:r>
            <a:r>
              <a:rPr lang="sk-SK" sz="2400" i="1" dirty="0" err="1"/>
              <a:t>Lebensraum</a:t>
            </a:r>
            <a:r>
              <a:rPr lang="sk-SK" sz="2400" dirty="0"/>
              <a:t> </a:t>
            </a:r>
            <a:r>
              <a:rPr lang="sk-SK" sz="2400" dirty="0" err="1"/>
              <a:t>vs</a:t>
            </a:r>
            <a:r>
              <a:rPr lang="sk-SK" sz="2400" dirty="0"/>
              <a:t>. </a:t>
            </a:r>
            <a:r>
              <a:rPr lang="sk-SK" sz="2400" i="1" dirty="0" err="1"/>
              <a:t>Spazio</a:t>
            </a:r>
            <a:r>
              <a:rPr lang="sk-SK" sz="2400" i="1" dirty="0"/>
              <a:t> </a:t>
            </a:r>
            <a:r>
              <a:rPr lang="sk-SK" sz="2400" i="1" dirty="0" err="1"/>
              <a:t>vitale</a:t>
            </a:r>
            <a:r>
              <a:rPr lang="sk-SK" sz="2400" dirty="0"/>
              <a:t>)</a:t>
            </a:r>
          </a:p>
          <a:p>
            <a:endParaRPr lang="sk-SK" sz="2400" dirty="0"/>
          </a:p>
          <a:p>
            <a:r>
              <a:rPr lang="sk-SK" sz="2400" dirty="0" err="1"/>
              <a:t>Guerra</a:t>
            </a:r>
            <a:r>
              <a:rPr lang="sk-SK" sz="2400" dirty="0"/>
              <a:t> </a:t>
            </a:r>
            <a:r>
              <a:rPr lang="sk-SK" sz="2400" dirty="0" err="1"/>
              <a:t>parallela</a:t>
            </a:r>
            <a:r>
              <a:rPr lang="sk-SK" sz="2400" dirty="0"/>
              <a:t> sa ale veľmi skoro ukázala ako utópia</a:t>
            </a:r>
          </a:p>
          <a:p>
            <a:endParaRPr lang="sk-SK" sz="2400" dirty="0"/>
          </a:p>
          <a:p>
            <a:r>
              <a:rPr lang="en-GB" sz="2400" dirty="0"/>
              <a:t>Mussolini </a:t>
            </a:r>
            <a:r>
              <a:rPr lang="en-GB" sz="2400" dirty="0" err="1"/>
              <a:t>dokonca</a:t>
            </a:r>
            <a:r>
              <a:rPr lang="en-GB" sz="2400" dirty="0"/>
              <a:t> </a:t>
            </a:r>
            <a:r>
              <a:rPr lang="en-GB" sz="2400" dirty="0" err="1"/>
              <a:t>tajne</a:t>
            </a:r>
            <a:r>
              <a:rPr lang="en-GB" sz="2400" dirty="0"/>
              <a:t> </a:t>
            </a:r>
            <a:r>
              <a:rPr lang="en-GB" sz="2400" dirty="0" err="1"/>
              <a:t>nechal</a:t>
            </a:r>
            <a:r>
              <a:rPr lang="en-GB" sz="2400" dirty="0"/>
              <a:t> </a:t>
            </a:r>
            <a:r>
              <a:rPr lang="en-GB" sz="2400" dirty="0" err="1"/>
              <a:t>budovať</a:t>
            </a:r>
            <a:r>
              <a:rPr lang="en-GB" sz="2400" dirty="0"/>
              <a:t> </a:t>
            </a:r>
            <a:r>
              <a:rPr lang="en-GB" sz="2400" dirty="0" err="1"/>
              <a:t>pohraničné</a:t>
            </a:r>
            <a:r>
              <a:rPr lang="en-GB" sz="2400" dirty="0"/>
              <a:t> </a:t>
            </a:r>
            <a:r>
              <a:rPr lang="en-GB" sz="2400" dirty="0" err="1"/>
              <a:t>opevnenia</a:t>
            </a:r>
            <a:r>
              <a:rPr lang="en-GB" sz="2400" dirty="0"/>
              <a:t> </a:t>
            </a:r>
            <a:r>
              <a:rPr lang="en-GB" sz="2400" dirty="0" err="1"/>
              <a:t>na</a:t>
            </a:r>
            <a:r>
              <a:rPr lang="en-GB" sz="2400" dirty="0"/>
              <a:t> severe </a:t>
            </a:r>
            <a:r>
              <a:rPr lang="en-GB" sz="2400" dirty="0" err="1"/>
              <a:t>krajiny</a:t>
            </a:r>
            <a:r>
              <a:rPr lang="en-GB" sz="2400" dirty="0"/>
              <a:t>, v </a:t>
            </a:r>
            <a:r>
              <a:rPr lang="en-GB" sz="2400" dirty="0" err="1"/>
              <a:t>prípade</a:t>
            </a:r>
            <a:r>
              <a:rPr lang="en-GB" sz="2400" dirty="0"/>
              <a:t> </a:t>
            </a:r>
            <a:r>
              <a:rPr lang="en-GB" sz="2400" dirty="0" err="1"/>
              <a:t>nemeckého</a:t>
            </a:r>
            <a:r>
              <a:rPr lang="en-GB" sz="2400" dirty="0"/>
              <a:t> </a:t>
            </a:r>
            <a:r>
              <a:rPr lang="en-GB" sz="2400" dirty="0" err="1"/>
              <a:t>útoku</a:t>
            </a:r>
            <a:endParaRPr lang="en-GB" sz="2400" dirty="0"/>
          </a:p>
        </p:txBody>
      </p:sp>
      <p:sp>
        <p:nvSpPr>
          <p:cNvPr id="3" name="Nadpis 2">
            <a:extLst>
              <a:ext uri="{FF2B5EF4-FFF2-40B4-BE49-F238E27FC236}">
                <a16:creationId xmlns:a16="http://schemas.microsoft.com/office/drawing/2014/main" id="{79754247-58E5-4C88-AB41-33D79A6E66BA}"/>
              </a:ext>
            </a:extLst>
          </p:cNvPr>
          <p:cNvSpPr>
            <a:spLocks noGrp="1"/>
          </p:cNvSpPr>
          <p:nvPr>
            <p:ph type="title"/>
          </p:nvPr>
        </p:nvSpPr>
        <p:spPr/>
        <p:txBody>
          <a:bodyPr/>
          <a:lstStyle/>
          <a:p>
            <a:r>
              <a:rPr lang="sk-SK" dirty="0"/>
              <a:t>Paralelná vojna</a:t>
            </a:r>
            <a:endParaRPr lang="en-GB" dirty="0"/>
          </a:p>
        </p:txBody>
      </p:sp>
    </p:spTree>
    <p:extLst>
      <p:ext uri="{BB962C8B-B14F-4D97-AF65-F5344CB8AC3E}">
        <p14:creationId xmlns:p14="http://schemas.microsoft.com/office/powerpoint/2010/main" val="2871053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58B2D617-B8AA-40FD-8A0E-12865F68771C}"/>
              </a:ext>
            </a:extLst>
          </p:cNvPr>
          <p:cNvSpPr>
            <a:spLocks noGrp="1"/>
          </p:cNvSpPr>
          <p:nvPr>
            <p:ph idx="1"/>
          </p:nvPr>
        </p:nvSpPr>
        <p:spPr/>
        <p:txBody>
          <a:bodyPr/>
          <a:lstStyle/>
          <a:p>
            <a:endParaRPr lang="en-GB"/>
          </a:p>
        </p:txBody>
      </p:sp>
      <p:sp>
        <p:nvSpPr>
          <p:cNvPr id="3" name="Nadpis 2">
            <a:extLst>
              <a:ext uri="{FF2B5EF4-FFF2-40B4-BE49-F238E27FC236}">
                <a16:creationId xmlns:a16="http://schemas.microsoft.com/office/drawing/2014/main" id="{D1B87D09-B48C-4BE3-838B-E50EE34A82A0}"/>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14411DD3-3479-405F-B4BE-91FDF1B0BB90}"/>
              </a:ext>
            </a:extLst>
          </p:cNvPr>
          <p:cNvPicPr>
            <a:picLocks noChangeAspect="1"/>
          </p:cNvPicPr>
          <p:nvPr/>
        </p:nvPicPr>
        <p:blipFill>
          <a:blip r:embed="rId2"/>
          <a:stretch>
            <a:fillRect/>
          </a:stretch>
        </p:blipFill>
        <p:spPr>
          <a:xfrm>
            <a:off x="1147067" y="0"/>
            <a:ext cx="6849865" cy="6858000"/>
          </a:xfrm>
          <a:prstGeom prst="rect">
            <a:avLst/>
          </a:prstGeom>
        </p:spPr>
      </p:pic>
    </p:spTree>
    <p:extLst>
      <p:ext uri="{BB962C8B-B14F-4D97-AF65-F5344CB8AC3E}">
        <p14:creationId xmlns:p14="http://schemas.microsoft.com/office/powerpoint/2010/main" val="1195492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2BF975F-1195-4F01-BCB8-1DBB10B94DA1}"/>
              </a:ext>
            </a:extLst>
          </p:cNvPr>
          <p:cNvSpPr>
            <a:spLocks noGrp="1"/>
          </p:cNvSpPr>
          <p:nvPr>
            <p:ph idx="1"/>
          </p:nvPr>
        </p:nvSpPr>
        <p:spPr>
          <a:xfrm>
            <a:off x="1599953" y="5993973"/>
            <a:ext cx="2460805" cy="648073"/>
          </a:xfrm>
        </p:spPr>
        <p:txBody>
          <a:bodyPr>
            <a:normAutofit/>
          </a:bodyPr>
          <a:lstStyle/>
          <a:p>
            <a:pPr marL="45720" indent="0">
              <a:buNone/>
            </a:pPr>
            <a:r>
              <a:rPr lang="sk-SK" sz="2400" dirty="0" err="1"/>
              <a:t>Spazio</a:t>
            </a:r>
            <a:r>
              <a:rPr lang="sk-SK" sz="2400" dirty="0"/>
              <a:t> </a:t>
            </a:r>
            <a:r>
              <a:rPr lang="sk-SK" sz="2400" dirty="0" err="1"/>
              <a:t>vitale</a:t>
            </a:r>
            <a:endParaRPr lang="en-GB" sz="2400" dirty="0"/>
          </a:p>
        </p:txBody>
      </p:sp>
      <p:sp>
        <p:nvSpPr>
          <p:cNvPr id="3" name="Nadpis 2">
            <a:extLst>
              <a:ext uri="{FF2B5EF4-FFF2-40B4-BE49-F238E27FC236}">
                <a16:creationId xmlns:a16="http://schemas.microsoft.com/office/drawing/2014/main" id="{7FF4FE1B-0A8A-429D-902A-C84565DE6238}"/>
              </a:ext>
            </a:extLst>
          </p:cNvPr>
          <p:cNvSpPr>
            <a:spLocks noGrp="1"/>
          </p:cNvSpPr>
          <p:nvPr>
            <p:ph type="title"/>
          </p:nvPr>
        </p:nvSpPr>
        <p:spPr/>
        <p:txBody>
          <a:bodyPr/>
          <a:lstStyle/>
          <a:p>
            <a:endParaRPr lang="en-GB"/>
          </a:p>
        </p:txBody>
      </p:sp>
      <p:pic>
        <p:nvPicPr>
          <p:cNvPr id="4" name="Obrázek 3">
            <a:extLst>
              <a:ext uri="{FF2B5EF4-FFF2-40B4-BE49-F238E27FC236}">
                <a16:creationId xmlns:a16="http://schemas.microsoft.com/office/drawing/2014/main" id="{FC1A526D-5B07-454D-BEA1-069481F76DB0}"/>
              </a:ext>
            </a:extLst>
          </p:cNvPr>
          <p:cNvPicPr>
            <a:picLocks noChangeAspect="1"/>
          </p:cNvPicPr>
          <p:nvPr/>
        </p:nvPicPr>
        <p:blipFill>
          <a:blip r:embed="rId2"/>
          <a:stretch>
            <a:fillRect/>
          </a:stretch>
        </p:blipFill>
        <p:spPr>
          <a:xfrm>
            <a:off x="0" y="0"/>
            <a:ext cx="5038755" cy="3933056"/>
          </a:xfrm>
          <a:prstGeom prst="rect">
            <a:avLst/>
          </a:prstGeom>
        </p:spPr>
      </p:pic>
      <p:pic>
        <p:nvPicPr>
          <p:cNvPr id="5" name="Obrázek 4">
            <a:extLst>
              <a:ext uri="{FF2B5EF4-FFF2-40B4-BE49-F238E27FC236}">
                <a16:creationId xmlns:a16="http://schemas.microsoft.com/office/drawing/2014/main" id="{45787450-C222-42D8-883F-A3C97F4798F8}"/>
              </a:ext>
            </a:extLst>
          </p:cNvPr>
          <p:cNvPicPr>
            <a:picLocks noChangeAspect="1"/>
          </p:cNvPicPr>
          <p:nvPr/>
        </p:nvPicPr>
        <p:blipFill>
          <a:blip r:embed="rId3"/>
          <a:stretch>
            <a:fillRect/>
          </a:stretch>
        </p:blipFill>
        <p:spPr>
          <a:xfrm>
            <a:off x="4062816" y="3129312"/>
            <a:ext cx="5018458" cy="3540048"/>
          </a:xfrm>
          <a:prstGeom prst="rect">
            <a:avLst/>
          </a:prstGeom>
        </p:spPr>
      </p:pic>
      <p:sp>
        <p:nvSpPr>
          <p:cNvPr id="6" name="TextovéPole 5">
            <a:extLst>
              <a:ext uri="{FF2B5EF4-FFF2-40B4-BE49-F238E27FC236}">
                <a16:creationId xmlns:a16="http://schemas.microsoft.com/office/drawing/2014/main" id="{354CC396-C84A-4717-AC30-A919ACD71FFE}"/>
              </a:ext>
            </a:extLst>
          </p:cNvPr>
          <p:cNvSpPr txBox="1"/>
          <p:nvPr/>
        </p:nvSpPr>
        <p:spPr>
          <a:xfrm>
            <a:off x="5220072" y="1719071"/>
            <a:ext cx="3456384" cy="461665"/>
          </a:xfrm>
          <a:prstGeom prst="rect">
            <a:avLst/>
          </a:prstGeom>
          <a:noFill/>
        </p:spPr>
        <p:txBody>
          <a:bodyPr wrap="square" rtlCol="0">
            <a:spAutoFit/>
          </a:bodyPr>
          <a:lstStyle/>
          <a:p>
            <a:r>
              <a:rPr lang="sk-SK" sz="2400" dirty="0" err="1"/>
              <a:t>Lebensraum</a:t>
            </a:r>
            <a:endParaRPr lang="en-GB" sz="2400" dirty="0"/>
          </a:p>
        </p:txBody>
      </p:sp>
    </p:spTree>
    <p:extLst>
      <p:ext uri="{BB962C8B-B14F-4D97-AF65-F5344CB8AC3E}">
        <p14:creationId xmlns:p14="http://schemas.microsoft.com/office/powerpoint/2010/main" val="3581111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8C61910-07C2-42A6-82A7-08CA5D454383}"/>
              </a:ext>
            </a:extLst>
          </p:cNvPr>
          <p:cNvSpPr>
            <a:spLocks noGrp="1"/>
          </p:cNvSpPr>
          <p:nvPr>
            <p:ph idx="1"/>
          </p:nvPr>
        </p:nvSpPr>
        <p:spPr>
          <a:xfrm>
            <a:off x="107504" y="1628800"/>
            <a:ext cx="5663118" cy="5040560"/>
          </a:xfrm>
        </p:spPr>
        <p:txBody>
          <a:bodyPr>
            <a:normAutofit lnSpcReduction="10000"/>
          </a:bodyPr>
          <a:lstStyle/>
          <a:p>
            <a:r>
              <a:rPr lang="en-GB" sz="2400" dirty="0" err="1"/>
              <a:t>Koncom</a:t>
            </a:r>
            <a:r>
              <a:rPr lang="en-GB" sz="2400" dirty="0"/>
              <a:t> </a:t>
            </a:r>
            <a:r>
              <a:rPr lang="en-GB" sz="2400" dirty="0" err="1"/>
              <a:t>roka</a:t>
            </a:r>
            <a:r>
              <a:rPr lang="en-GB" sz="2400" dirty="0"/>
              <a:t> 1942 Mussolini </a:t>
            </a:r>
            <a:r>
              <a:rPr lang="en-GB" sz="2400" dirty="0" err="1"/>
              <a:t>lamentoval</a:t>
            </a:r>
            <a:r>
              <a:rPr lang="en-GB" sz="2400" dirty="0"/>
              <a:t> </a:t>
            </a:r>
            <a:r>
              <a:rPr lang="en-GB" sz="2400" dirty="0" err="1"/>
              <a:t>nad</a:t>
            </a:r>
            <a:r>
              <a:rPr lang="en-GB" sz="2400" dirty="0"/>
              <a:t> </a:t>
            </a:r>
            <a:r>
              <a:rPr lang="en-GB" sz="2400" dirty="0" err="1"/>
              <a:t>tým</a:t>
            </a:r>
            <a:r>
              <a:rPr lang="en-GB" sz="2400" dirty="0"/>
              <a:t>, </a:t>
            </a:r>
            <a:r>
              <a:rPr lang="en-GB" sz="2400" dirty="0" err="1"/>
              <a:t>že</a:t>
            </a:r>
            <a:r>
              <a:rPr lang="en-GB" sz="2400" dirty="0"/>
              <a:t> </a:t>
            </a:r>
            <a:r>
              <a:rPr lang="en-GB" sz="2400" dirty="0" err="1"/>
              <a:t>taliansky</a:t>
            </a:r>
            <a:r>
              <a:rPr lang="en-GB" sz="2400" dirty="0"/>
              <a:t> </a:t>
            </a:r>
            <a:r>
              <a:rPr lang="en-GB" sz="2400" dirty="0" err="1"/>
              <a:t>národ</a:t>
            </a:r>
            <a:r>
              <a:rPr lang="en-GB" sz="2400" dirty="0"/>
              <a:t> </a:t>
            </a:r>
            <a:r>
              <a:rPr lang="en-GB" sz="2400" dirty="0" err="1"/>
              <a:t>zlyhal</a:t>
            </a:r>
            <a:r>
              <a:rPr lang="en-GB" sz="2400" dirty="0"/>
              <a:t> </a:t>
            </a:r>
            <a:r>
              <a:rPr lang="en-GB" sz="2400" dirty="0" err="1"/>
              <a:t>vo</a:t>
            </a:r>
            <a:r>
              <a:rPr lang="en-GB" sz="2400" dirty="0"/>
              <a:t> </a:t>
            </a:r>
            <a:r>
              <a:rPr lang="en-GB" sz="2400" dirty="0" err="1"/>
              <a:t>svojej</a:t>
            </a:r>
            <a:r>
              <a:rPr lang="en-GB" sz="2400" dirty="0"/>
              <a:t> </a:t>
            </a:r>
            <a:r>
              <a:rPr lang="en-GB" sz="2400" dirty="0" err="1"/>
              <a:t>najdôležitejšej</a:t>
            </a:r>
            <a:r>
              <a:rPr lang="en-GB" sz="2400" dirty="0"/>
              <a:t> </a:t>
            </a:r>
            <a:r>
              <a:rPr lang="en-GB" sz="2400" dirty="0" err="1"/>
              <a:t>skúške</a:t>
            </a:r>
            <a:r>
              <a:rPr lang="en-GB" sz="2400" dirty="0"/>
              <a:t> a </a:t>
            </a:r>
            <a:r>
              <a:rPr lang="en-GB" sz="2400" dirty="0" err="1"/>
              <a:t>dôvodom</a:t>
            </a:r>
            <a:r>
              <a:rPr lang="en-GB" sz="2400" dirty="0"/>
              <a:t> bola </a:t>
            </a:r>
            <a:r>
              <a:rPr lang="en-GB" sz="2400" dirty="0" err="1"/>
              <a:t>podľa</a:t>
            </a:r>
            <a:r>
              <a:rPr lang="en-GB" sz="2400" dirty="0"/>
              <a:t> </a:t>
            </a:r>
            <a:r>
              <a:rPr lang="en-GB" sz="2400" dirty="0" err="1"/>
              <a:t>neho</a:t>
            </a:r>
            <a:r>
              <a:rPr lang="en-GB" sz="2400" dirty="0"/>
              <a:t> </a:t>
            </a:r>
            <a:r>
              <a:rPr lang="en-GB" sz="2400" dirty="0" err="1"/>
              <a:t>endemická</a:t>
            </a:r>
            <a:r>
              <a:rPr lang="en-GB" sz="2400" dirty="0"/>
              <a:t> </a:t>
            </a:r>
            <a:r>
              <a:rPr lang="en-GB" sz="2400" dirty="0" err="1"/>
              <a:t>lenivosť</a:t>
            </a:r>
            <a:r>
              <a:rPr lang="en-GB" sz="2400" dirty="0"/>
              <a:t> </a:t>
            </a:r>
            <a:r>
              <a:rPr lang="en-GB" sz="2400" dirty="0" err="1"/>
              <a:t>Talianov</a:t>
            </a:r>
            <a:r>
              <a:rPr lang="en-GB" sz="2400" dirty="0"/>
              <a:t>.</a:t>
            </a:r>
            <a:endParaRPr lang="sk-SK" sz="2400" dirty="0"/>
          </a:p>
          <a:p>
            <a:endParaRPr lang="sk-SK" sz="2400" dirty="0"/>
          </a:p>
          <a:p>
            <a:r>
              <a:rPr lang="en-GB" sz="2400" dirty="0" err="1"/>
              <a:t>neaktivita</a:t>
            </a:r>
            <a:r>
              <a:rPr lang="en-GB" sz="2400" dirty="0"/>
              <a:t> </a:t>
            </a:r>
            <a:r>
              <a:rPr lang="en-GB" sz="2400" dirty="0" err="1"/>
              <a:t>samotnej</a:t>
            </a:r>
            <a:r>
              <a:rPr lang="en-GB" sz="2400" dirty="0"/>
              <a:t> </a:t>
            </a:r>
            <a:r>
              <a:rPr lang="en-GB" sz="2400" dirty="0" err="1"/>
              <a:t>strany</a:t>
            </a:r>
            <a:r>
              <a:rPr lang="sk-SK" sz="2400" dirty="0"/>
              <a:t>, máj </a:t>
            </a:r>
            <a:r>
              <a:rPr lang="en-GB" sz="2400" dirty="0"/>
              <a:t>1942: „</a:t>
            </a:r>
            <a:r>
              <a:rPr lang="en-GB" sz="2400" dirty="0" err="1"/>
              <a:t>Máme</a:t>
            </a:r>
            <a:r>
              <a:rPr lang="en-GB" sz="2400" dirty="0"/>
              <a:t> </a:t>
            </a:r>
            <a:r>
              <a:rPr lang="en-GB" sz="2400" dirty="0" err="1"/>
              <a:t>štyri</a:t>
            </a:r>
            <a:r>
              <a:rPr lang="en-GB" sz="2400" dirty="0"/>
              <a:t> </a:t>
            </a:r>
            <a:r>
              <a:rPr lang="en-GB" sz="2400" dirty="0" err="1"/>
              <a:t>milióny</a:t>
            </a:r>
            <a:r>
              <a:rPr lang="en-GB" sz="2400" dirty="0"/>
              <a:t> </a:t>
            </a:r>
            <a:r>
              <a:rPr lang="en-GB" sz="2400" dirty="0" err="1"/>
              <a:t>členov</a:t>
            </a:r>
            <a:r>
              <a:rPr lang="en-GB" sz="2400" dirty="0"/>
              <a:t> fasci, </a:t>
            </a:r>
            <a:r>
              <a:rPr lang="en-GB" sz="2400" dirty="0" err="1"/>
              <a:t>osem</a:t>
            </a:r>
            <a:r>
              <a:rPr lang="en-GB" sz="2400" dirty="0"/>
              <a:t> </a:t>
            </a:r>
            <a:r>
              <a:rPr lang="en-GB" sz="2400" dirty="0" err="1"/>
              <a:t>miliónov</a:t>
            </a:r>
            <a:r>
              <a:rPr lang="en-GB" sz="2400" dirty="0"/>
              <a:t> </a:t>
            </a:r>
            <a:r>
              <a:rPr lang="en-GB" sz="2400" dirty="0" err="1"/>
              <a:t>členov</a:t>
            </a:r>
            <a:r>
              <a:rPr lang="en-GB" sz="2400" dirty="0"/>
              <a:t> GIL (...) </a:t>
            </a:r>
            <a:r>
              <a:rPr lang="en-GB" sz="2400" dirty="0" err="1"/>
              <a:t>režim</a:t>
            </a:r>
            <a:r>
              <a:rPr lang="en-GB" sz="2400" dirty="0"/>
              <a:t> </a:t>
            </a:r>
            <a:r>
              <a:rPr lang="en-GB" sz="2400" dirty="0" err="1"/>
              <a:t>priamo</a:t>
            </a:r>
            <a:r>
              <a:rPr lang="en-GB" sz="2400" dirty="0"/>
              <a:t> </a:t>
            </a:r>
            <a:r>
              <a:rPr lang="en-GB" sz="2400" dirty="0" err="1"/>
              <a:t>konfroluje</a:t>
            </a:r>
            <a:r>
              <a:rPr lang="en-GB" sz="2400" dirty="0"/>
              <a:t> </a:t>
            </a:r>
            <a:r>
              <a:rPr lang="en-GB" sz="2400" dirty="0" err="1"/>
              <a:t>približne</a:t>
            </a:r>
            <a:r>
              <a:rPr lang="en-GB" sz="2400" dirty="0"/>
              <a:t> 25 </a:t>
            </a:r>
            <a:r>
              <a:rPr lang="en-GB" sz="2400" dirty="0" err="1"/>
              <a:t>miliónov</a:t>
            </a:r>
            <a:r>
              <a:rPr lang="en-GB" sz="2400" dirty="0"/>
              <a:t> </a:t>
            </a:r>
            <a:r>
              <a:rPr lang="en-GB" sz="2400" dirty="0" err="1"/>
              <a:t>ľudí</a:t>
            </a:r>
            <a:r>
              <a:rPr lang="en-GB" sz="2400" dirty="0"/>
              <a:t> (...) </a:t>
            </a:r>
            <a:r>
              <a:rPr lang="en-GB" sz="2400" dirty="0" err="1"/>
              <a:t>tak</a:t>
            </a:r>
            <a:r>
              <a:rPr lang="en-GB" sz="2400" dirty="0"/>
              <a:t> </a:t>
            </a:r>
            <a:r>
              <a:rPr lang="en-GB" sz="2400" dirty="0" err="1"/>
              <a:t>čo</a:t>
            </a:r>
            <a:r>
              <a:rPr lang="en-GB" sz="2400" dirty="0"/>
              <a:t> </a:t>
            </a:r>
            <a:r>
              <a:rPr lang="en-GB" sz="2400" dirty="0" err="1"/>
              <a:t>títo</a:t>
            </a:r>
            <a:r>
              <a:rPr lang="en-GB" sz="2400" dirty="0"/>
              <a:t> </a:t>
            </a:r>
            <a:r>
              <a:rPr lang="en-GB" sz="2400" dirty="0" err="1"/>
              <a:t>ľudia</a:t>
            </a:r>
            <a:r>
              <a:rPr lang="en-GB" sz="2400" dirty="0"/>
              <a:t> </a:t>
            </a:r>
            <a:r>
              <a:rPr lang="en-GB" sz="2400" dirty="0" err="1"/>
              <a:t>robia</a:t>
            </a:r>
            <a:r>
              <a:rPr lang="en-GB" sz="2400" dirty="0"/>
              <a:t>? </a:t>
            </a:r>
            <a:r>
              <a:rPr lang="en-GB" sz="2400" dirty="0" err="1"/>
              <a:t>Pýtam</a:t>
            </a:r>
            <a:r>
              <a:rPr lang="en-GB" sz="2400" dirty="0"/>
              <a:t> </a:t>
            </a:r>
            <a:r>
              <a:rPr lang="en-GB" sz="2400" dirty="0" err="1"/>
              <a:t>sa</a:t>
            </a:r>
            <a:r>
              <a:rPr lang="en-GB" sz="2400" dirty="0"/>
              <a:t> </a:t>
            </a:r>
            <a:r>
              <a:rPr lang="en-GB" sz="2400" dirty="0" err="1"/>
              <a:t>sám</a:t>
            </a:r>
            <a:r>
              <a:rPr lang="en-GB" sz="2400" dirty="0"/>
              <a:t> </a:t>
            </a:r>
            <a:r>
              <a:rPr lang="en-GB" sz="2400" dirty="0" err="1"/>
              <a:t>seba</a:t>
            </a:r>
            <a:r>
              <a:rPr lang="en-GB" sz="2400" dirty="0"/>
              <a:t>, </a:t>
            </a:r>
            <a:r>
              <a:rPr lang="en-GB" sz="2400" dirty="0" err="1"/>
              <a:t>čo</a:t>
            </a:r>
            <a:r>
              <a:rPr lang="en-GB" sz="2400" dirty="0"/>
              <a:t> </a:t>
            </a:r>
            <a:r>
              <a:rPr lang="en-GB" sz="2400" dirty="0" err="1"/>
              <a:t>robia</a:t>
            </a:r>
            <a:r>
              <a:rPr lang="en-GB" sz="2400" dirty="0"/>
              <a:t>?“</a:t>
            </a:r>
          </a:p>
        </p:txBody>
      </p:sp>
      <p:sp>
        <p:nvSpPr>
          <p:cNvPr id="3" name="Nadpis 2">
            <a:extLst>
              <a:ext uri="{FF2B5EF4-FFF2-40B4-BE49-F238E27FC236}">
                <a16:creationId xmlns:a16="http://schemas.microsoft.com/office/drawing/2014/main" id="{AAAD3D71-AEDC-4E7E-BE26-E4A289AF8FF7}"/>
              </a:ext>
            </a:extLst>
          </p:cNvPr>
          <p:cNvSpPr>
            <a:spLocks noGrp="1"/>
          </p:cNvSpPr>
          <p:nvPr>
            <p:ph type="title"/>
          </p:nvPr>
        </p:nvSpPr>
        <p:spPr/>
        <p:txBody>
          <a:bodyPr/>
          <a:lstStyle/>
          <a:p>
            <a:r>
              <a:rPr lang="sk-SK" dirty="0"/>
              <a:t>Mussoliniho sklamanie</a:t>
            </a:r>
            <a:endParaRPr lang="en-GB" dirty="0"/>
          </a:p>
        </p:txBody>
      </p:sp>
      <p:pic>
        <p:nvPicPr>
          <p:cNvPr id="4" name="Obrázek 3">
            <a:extLst>
              <a:ext uri="{FF2B5EF4-FFF2-40B4-BE49-F238E27FC236}">
                <a16:creationId xmlns:a16="http://schemas.microsoft.com/office/drawing/2014/main" id="{3D9BE34A-3708-413D-97B1-9923681A2D58}"/>
              </a:ext>
            </a:extLst>
          </p:cNvPr>
          <p:cNvPicPr>
            <a:picLocks noChangeAspect="1"/>
          </p:cNvPicPr>
          <p:nvPr/>
        </p:nvPicPr>
        <p:blipFill>
          <a:blip r:embed="rId2"/>
          <a:stretch>
            <a:fillRect/>
          </a:stretch>
        </p:blipFill>
        <p:spPr>
          <a:xfrm>
            <a:off x="5770622" y="1844824"/>
            <a:ext cx="3265874" cy="4331636"/>
          </a:xfrm>
          <a:prstGeom prst="rect">
            <a:avLst/>
          </a:prstGeom>
        </p:spPr>
      </p:pic>
    </p:spTree>
    <p:extLst>
      <p:ext uri="{BB962C8B-B14F-4D97-AF65-F5344CB8AC3E}">
        <p14:creationId xmlns:p14="http://schemas.microsoft.com/office/powerpoint/2010/main" val="3032719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13FE380-96B6-4975-924B-084A0AF4B9CB}"/>
              </a:ext>
            </a:extLst>
          </p:cNvPr>
          <p:cNvSpPr>
            <a:spLocks noGrp="1"/>
          </p:cNvSpPr>
          <p:nvPr>
            <p:ph idx="1"/>
          </p:nvPr>
        </p:nvSpPr>
        <p:spPr>
          <a:xfrm>
            <a:off x="107504" y="1628800"/>
            <a:ext cx="8928991" cy="5112568"/>
          </a:xfrm>
        </p:spPr>
        <p:txBody>
          <a:bodyPr>
            <a:noAutofit/>
          </a:bodyPr>
          <a:lstStyle/>
          <a:p>
            <a:r>
              <a:rPr lang="en-GB" sz="2200" dirty="0" err="1"/>
              <a:t>Spojenecké</a:t>
            </a:r>
            <a:r>
              <a:rPr lang="en-GB" sz="2200" dirty="0"/>
              <a:t> </a:t>
            </a:r>
            <a:r>
              <a:rPr lang="en-GB" sz="2200" dirty="0" err="1"/>
              <a:t>vylodenie</a:t>
            </a:r>
            <a:r>
              <a:rPr lang="en-GB" sz="2200" dirty="0"/>
              <a:t> v </a:t>
            </a:r>
            <a:r>
              <a:rPr lang="en-GB" sz="2200" dirty="0" err="1"/>
              <a:t>severnej</a:t>
            </a:r>
            <a:r>
              <a:rPr lang="en-GB" sz="2200" dirty="0"/>
              <a:t> </a:t>
            </a:r>
            <a:r>
              <a:rPr lang="en-GB" sz="2200" dirty="0" err="1"/>
              <a:t>Afrike</a:t>
            </a:r>
            <a:r>
              <a:rPr lang="en-GB" sz="2200" dirty="0"/>
              <a:t> </a:t>
            </a:r>
            <a:r>
              <a:rPr lang="en-GB" sz="2200" dirty="0" err="1"/>
              <a:t>na</a:t>
            </a:r>
            <a:r>
              <a:rPr lang="en-GB" sz="2200" dirty="0"/>
              <a:t> </a:t>
            </a:r>
            <a:r>
              <a:rPr lang="en-GB" sz="2200" dirty="0" err="1"/>
              <a:t>jeseň</a:t>
            </a:r>
            <a:r>
              <a:rPr lang="en-GB" sz="2200" dirty="0"/>
              <a:t> 1942, </a:t>
            </a:r>
            <a:r>
              <a:rPr lang="en-GB" sz="2200" dirty="0" err="1"/>
              <a:t>pád</a:t>
            </a:r>
            <a:r>
              <a:rPr lang="en-GB" sz="2200" dirty="0"/>
              <a:t> </a:t>
            </a:r>
            <a:r>
              <a:rPr lang="en-GB" sz="2200" dirty="0" err="1"/>
              <a:t>talianskej</a:t>
            </a:r>
            <a:r>
              <a:rPr lang="en-GB" sz="2200" dirty="0"/>
              <a:t> </a:t>
            </a:r>
            <a:r>
              <a:rPr lang="en-GB" sz="2200" dirty="0" err="1"/>
              <a:t>Líbye</a:t>
            </a:r>
            <a:r>
              <a:rPr lang="en-GB" sz="2200" dirty="0"/>
              <a:t> v </a:t>
            </a:r>
            <a:r>
              <a:rPr lang="en-GB" sz="2200" dirty="0" err="1"/>
              <a:t>máji</a:t>
            </a:r>
            <a:r>
              <a:rPr lang="en-GB" sz="2200" dirty="0"/>
              <a:t> 1943 a </a:t>
            </a:r>
            <a:r>
              <a:rPr lang="en-GB" sz="2200" dirty="0" err="1"/>
              <a:t>začiatok</a:t>
            </a:r>
            <a:r>
              <a:rPr lang="en-GB" sz="2200" dirty="0"/>
              <a:t> </a:t>
            </a:r>
            <a:r>
              <a:rPr lang="en-GB" sz="2200" dirty="0" err="1"/>
              <a:t>mohutnej</a:t>
            </a:r>
            <a:r>
              <a:rPr lang="en-GB" sz="2200" dirty="0"/>
              <a:t> </a:t>
            </a:r>
            <a:r>
              <a:rPr lang="en-GB" sz="2200" dirty="0" err="1"/>
              <a:t>sovietskej</a:t>
            </a:r>
            <a:r>
              <a:rPr lang="en-GB" sz="2200" dirty="0"/>
              <a:t> </a:t>
            </a:r>
            <a:r>
              <a:rPr lang="en-GB" sz="2200" dirty="0" err="1"/>
              <a:t>ofenzívy</a:t>
            </a:r>
            <a:r>
              <a:rPr lang="en-GB" sz="2200" dirty="0"/>
              <a:t> po </a:t>
            </a:r>
            <a:r>
              <a:rPr lang="en-GB" sz="2200" dirty="0" err="1"/>
              <a:t>bitke</a:t>
            </a:r>
            <a:r>
              <a:rPr lang="en-GB" sz="2200" dirty="0"/>
              <a:t> </a:t>
            </a:r>
            <a:r>
              <a:rPr lang="en-GB" sz="2200" dirty="0" err="1"/>
              <a:t>pri</a:t>
            </a:r>
            <a:r>
              <a:rPr lang="en-GB" sz="2200" dirty="0"/>
              <a:t> </a:t>
            </a:r>
            <a:r>
              <a:rPr lang="en-GB" sz="2200" dirty="0" err="1"/>
              <a:t>Kursku</a:t>
            </a:r>
            <a:r>
              <a:rPr lang="en-GB" sz="2200" dirty="0"/>
              <a:t> (</a:t>
            </a:r>
            <a:r>
              <a:rPr lang="en-GB" sz="2200" dirty="0" err="1"/>
              <a:t>júl</a:t>
            </a:r>
            <a:r>
              <a:rPr lang="en-GB" sz="2200" dirty="0"/>
              <a:t> 1943) </a:t>
            </a:r>
            <a:endParaRPr lang="sk-SK" sz="2200" dirty="0"/>
          </a:p>
          <a:p>
            <a:endParaRPr lang="sk-SK" sz="2200" dirty="0"/>
          </a:p>
          <a:p>
            <a:r>
              <a:rPr lang="en-GB" sz="2200" dirty="0" err="1"/>
              <a:t>Hrozilo</a:t>
            </a:r>
            <a:r>
              <a:rPr lang="en-GB" sz="2200" dirty="0"/>
              <a:t> </a:t>
            </a:r>
            <a:r>
              <a:rPr lang="en-GB" sz="2200" dirty="0" err="1"/>
              <a:t>vylodenie</a:t>
            </a:r>
            <a:r>
              <a:rPr lang="en-GB" sz="2200" dirty="0"/>
              <a:t> </a:t>
            </a:r>
            <a:r>
              <a:rPr lang="en-GB" sz="2200" dirty="0" err="1"/>
              <a:t>anglo-amerických</a:t>
            </a:r>
            <a:r>
              <a:rPr lang="en-GB" sz="2200" dirty="0"/>
              <a:t> </a:t>
            </a:r>
            <a:r>
              <a:rPr lang="en-GB" sz="2200" dirty="0" err="1"/>
              <a:t>vojsk</a:t>
            </a:r>
            <a:r>
              <a:rPr lang="en-GB" sz="2200" dirty="0"/>
              <a:t> v </a:t>
            </a:r>
            <a:r>
              <a:rPr lang="en-GB" sz="2200" dirty="0" err="1"/>
              <a:t>samotnom</a:t>
            </a:r>
            <a:r>
              <a:rPr lang="en-GB" sz="2200" dirty="0"/>
              <a:t> </a:t>
            </a:r>
            <a:r>
              <a:rPr lang="en-GB" sz="2200" dirty="0" err="1"/>
              <a:t>Taliansku</a:t>
            </a:r>
            <a:endParaRPr lang="sk-SK" sz="2200" dirty="0"/>
          </a:p>
          <a:p>
            <a:endParaRPr lang="sk-SK" sz="2200" dirty="0"/>
          </a:p>
          <a:p>
            <a:r>
              <a:rPr lang="en-GB" sz="2200" dirty="0" err="1"/>
              <a:t>Taliani</a:t>
            </a:r>
            <a:r>
              <a:rPr lang="en-GB" sz="2200" dirty="0"/>
              <a:t> </a:t>
            </a:r>
            <a:r>
              <a:rPr lang="en-GB" sz="2200" dirty="0" err="1"/>
              <a:t>nevideli</a:t>
            </a:r>
            <a:r>
              <a:rPr lang="en-GB" sz="2200" dirty="0"/>
              <a:t> </a:t>
            </a:r>
            <a:r>
              <a:rPr lang="en-GB" sz="2200" dirty="0" err="1"/>
              <a:t>vo</a:t>
            </a:r>
            <a:r>
              <a:rPr lang="en-GB" sz="2200" dirty="0"/>
              <a:t> </a:t>
            </a:r>
            <a:r>
              <a:rPr lang="en-GB" sz="2200" dirty="0" err="1"/>
              <a:t>vojne</a:t>
            </a:r>
            <a:r>
              <a:rPr lang="en-GB" sz="2200" dirty="0"/>
              <a:t> </a:t>
            </a:r>
            <a:r>
              <a:rPr lang="en-GB" sz="2200" dirty="0" err="1"/>
              <a:t>žiaden</a:t>
            </a:r>
            <a:r>
              <a:rPr lang="en-GB" sz="2200" dirty="0"/>
              <a:t> </a:t>
            </a:r>
            <a:r>
              <a:rPr lang="en-GB" sz="2200" dirty="0" err="1"/>
              <a:t>zmysel</a:t>
            </a:r>
            <a:r>
              <a:rPr lang="en-GB" sz="2200" dirty="0"/>
              <a:t>, </a:t>
            </a:r>
            <a:r>
              <a:rPr lang="en-GB" sz="2200" dirty="0" err="1"/>
              <a:t>Taliansku</a:t>
            </a:r>
            <a:r>
              <a:rPr lang="en-GB" sz="2200" dirty="0"/>
              <a:t> </a:t>
            </a:r>
            <a:r>
              <a:rPr lang="en-GB" sz="2200" dirty="0" err="1"/>
              <a:t>nemala</a:t>
            </a:r>
            <a:r>
              <a:rPr lang="en-GB" sz="2200" dirty="0"/>
              <a:t> </a:t>
            </a:r>
            <a:r>
              <a:rPr lang="en-GB" sz="2200" dirty="0" err="1"/>
              <a:t>čo</a:t>
            </a:r>
            <a:r>
              <a:rPr lang="en-GB" sz="2200" dirty="0"/>
              <a:t> </a:t>
            </a:r>
            <a:r>
              <a:rPr lang="en-GB" sz="2200" dirty="0" err="1"/>
              <a:t>priniesť</a:t>
            </a:r>
            <a:r>
              <a:rPr lang="en-GB" sz="2200" dirty="0"/>
              <a:t>. </a:t>
            </a:r>
            <a:r>
              <a:rPr lang="en-GB" sz="2200" dirty="0" err="1"/>
              <a:t>Severom</a:t>
            </a:r>
            <a:r>
              <a:rPr lang="en-GB" sz="2200" dirty="0"/>
              <a:t> </a:t>
            </a:r>
            <a:r>
              <a:rPr lang="en-GB" sz="2200" dirty="0" err="1"/>
              <a:t>krajiny</a:t>
            </a:r>
            <a:r>
              <a:rPr lang="en-GB" sz="2200" dirty="0"/>
              <a:t> </a:t>
            </a:r>
            <a:r>
              <a:rPr lang="en-GB" sz="2200" dirty="0" err="1"/>
              <a:t>otriasla</a:t>
            </a:r>
            <a:r>
              <a:rPr lang="en-GB" sz="2200" dirty="0"/>
              <a:t> v </a:t>
            </a:r>
            <a:r>
              <a:rPr lang="en-GB" sz="2200" dirty="0" err="1"/>
              <a:t>marci</a:t>
            </a:r>
            <a:r>
              <a:rPr lang="en-GB" sz="2200" dirty="0"/>
              <a:t> a </a:t>
            </a:r>
            <a:r>
              <a:rPr lang="en-GB" sz="2200" dirty="0" err="1"/>
              <a:t>apríli</a:t>
            </a:r>
            <a:r>
              <a:rPr lang="en-GB" sz="2200" dirty="0"/>
              <a:t> 1943 </a:t>
            </a:r>
            <a:r>
              <a:rPr lang="en-GB" sz="2200" dirty="0" err="1"/>
              <a:t>séria</a:t>
            </a:r>
            <a:r>
              <a:rPr lang="en-GB" sz="2200" dirty="0"/>
              <a:t> </a:t>
            </a:r>
            <a:r>
              <a:rPr lang="en-GB" sz="2200" dirty="0" err="1"/>
              <a:t>štrajkov</a:t>
            </a:r>
            <a:r>
              <a:rPr lang="en-GB" sz="2200" dirty="0"/>
              <a:t>, </a:t>
            </a:r>
            <a:r>
              <a:rPr lang="en-GB" sz="2200" dirty="0" err="1"/>
              <a:t>vojenské</a:t>
            </a:r>
            <a:r>
              <a:rPr lang="en-GB" sz="2200" dirty="0"/>
              <a:t> </a:t>
            </a:r>
            <a:r>
              <a:rPr lang="en-GB" sz="2200" dirty="0" err="1"/>
              <a:t>velenie</a:t>
            </a:r>
            <a:r>
              <a:rPr lang="en-GB" sz="2200" dirty="0"/>
              <a:t> </a:t>
            </a:r>
            <a:r>
              <a:rPr lang="en-GB" sz="2200" dirty="0" err="1"/>
              <a:t>konšpirovalo</a:t>
            </a:r>
            <a:r>
              <a:rPr lang="en-GB" sz="2200" dirty="0"/>
              <a:t> s </a:t>
            </a:r>
            <a:r>
              <a:rPr lang="en-GB" sz="2200" dirty="0" err="1"/>
              <a:t>plánom</a:t>
            </a:r>
            <a:r>
              <a:rPr lang="en-GB" sz="2200" dirty="0"/>
              <a:t> </a:t>
            </a:r>
            <a:r>
              <a:rPr lang="en-GB" sz="2200" dirty="0" err="1"/>
              <a:t>na</a:t>
            </a:r>
            <a:r>
              <a:rPr lang="en-GB" sz="2200" dirty="0"/>
              <a:t> coup d'état a </a:t>
            </a:r>
            <a:r>
              <a:rPr lang="en-GB" sz="2200" dirty="0" err="1"/>
              <a:t>spojenci</a:t>
            </a:r>
            <a:r>
              <a:rPr lang="en-GB" sz="2200" dirty="0"/>
              <a:t> </a:t>
            </a:r>
            <a:r>
              <a:rPr lang="en-GB" sz="2200" dirty="0" err="1"/>
              <a:t>bombardovali</a:t>
            </a:r>
            <a:r>
              <a:rPr lang="en-GB" sz="2200" dirty="0"/>
              <a:t> </a:t>
            </a:r>
            <a:r>
              <a:rPr lang="en-GB" sz="2200" dirty="0" err="1"/>
              <a:t>Rím</a:t>
            </a:r>
            <a:r>
              <a:rPr lang="en-GB" sz="2200" dirty="0"/>
              <a:t>.</a:t>
            </a:r>
            <a:endParaRPr lang="sk-SK" sz="2200" dirty="0"/>
          </a:p>
          <a:p>
            <a:endParaRPr lang="sk-SK" sz="2200" dirty="0"/>
          </a:p>
          <a:p>
            <a:r>
              <a:rPr lang="en-GB" sz="2200" dirty="0" err="1"/>
              <a:t>Mussolinimu</a:t>
            </a:r>
            <a:r>
              <a:rPr lang="en-GB" sz="2200" dirty="0"/>
              <a:t> </a:t>
            </a:r>
            <a:r>
              <a:rPr lang="en-GB" sz="2200" dirty="0" err="1"/>
              <a:t>sa</a:t>
            </a:r>
            <a:r>
              <a:rPr lang="en-GB" sz="2200" dirty="0"/>
              <a:t> </a:t>
            </a:r>
            <a:r>
              <a:rPr lang="en-GB" sz="2200" dirty="0" err="1"/>
              <a:t>výrazne</a:t>
            </a:r>
            <a:r>
              <a:rPr lang="en-GB" sz="2200" dirty="0"/>
              <a:t> </a:t>
            </a:r>
            <a:r>
              <a:rPr lang="en-GB" sz="2200" dirty="0" err="1"/>
              <a:t>zhoršilo</a:t>
            </a:r>
            <a:r>
              <a:rPr lang="en-GB" sz="2200" dirty="0"/>
              <a:t> </a:t>
            </a:r>
            <a:r>
              <a:rPr lang="en-GB" sz="2200" dirty="0" err="1"/>
              <a:t>zdravie</a:t>
            </a:r>
            <a:r>
              <a:rPr lang="en-GB" sz="2200" dirty="0"/>
              <a:t> a </a:t>
            </a:r>
            <a:r>
              <a:rPr lang="en-GB" sz="2200" dirty="0" err="1"/>
              <a:t>upadol</a:t>
            </a:r>
            <a:r>
              <a:rPr lang="en-GB" sz="2200" dirty="0"/>
              <a:t> do </a:t>
            </a:r>
            <a:r>
              <a:rPr lang="en-GB" sz="2200" dirty="0" err="1"/>
              <a:t>depresie</a:t>
            </a:r>
            <a:endParaRPr lang="en-GB" sz="2200" dirty="0"/>
          </a:p>
        </p:txBody>
      </p:sp>
      <p:sp>
        <p:nvSpPr>
          <p:cNvPr id="3" name="Nadpis 2">
            <a:extLst>
              <a:ext uri="{FF2B5EF4-FFF2-40B4-BE49-F238E27FC236}">
                <a16:creationId xmlns:a16="http://schemas.microsoft.com/office/drawing/2014/main" id="{8494B104-3660-4783-B002-A5A1791B3301}"/>
              </a:ext>
            </a:extLst>
          </p:cNvPr>
          <p:cNvSpPr>
            <a:spLocks noGrp="1"/>
          </p:cNvSpPr>
          <p:nvPr>
            <p:ph type="title"/>
          </p:nvPr>
        </p:nvSpPr>
        <p:spPr/>
        <p:txBody>
          <a:bodyPr/>
          <a:lstStyle/>
          <a:p>
            <a:r>
              <a:rPr lang="sk-SK" dirty="0"/>
              <a:t>1942/1943</a:t>
            </a:r>
            <a:endParaRPr lang="en-GB" dirty="0"/>
          </a:p>
        </p:txBody>
      </p:sp>
    </p:spTree>
    <p:extLst>
      <p:ext uri="{BB962C8B-B14F-4D97-AF65-F5344CB8AC3E}">
        <p14:creationId xmlns:p14="http://schemas.microsoft.com/office/powerpoint/2010/main" val="17476959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12341</TotalTime>
  <Words>4752</Words>
  <Application>Microsoft Office PowerPoint</Application>
  <PresentationFormat>On-screen Show (4:3)</PresentationFormat>
  <Paragraphs>508</Paragraphs>
  <Slides>109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Franklin Gothic Medium</vt:lpstr>
      <vt:lpstr>Wingdings</vt:lpstr>
      <vt:lpstr>Wingdings 2</vt:lpstr>
      <vt:lpstr>Grid</vt:lpstr>
      <vt:lpstr>KSCB092   Fašizmus A jeho špecifiká v Európe a Ázii</vt:lpstr>
      <vt:lpstr>Piazza San Sepolcro, 23.3.1919</vt:lpstr>
      <vt:lpstr>Piazza San Sepolcro, 23.3.1919</vt:lpstr>
      <vt:lpstr>Taliansko po vojne</vt:lpstr>
      <vt:lpstr>Fasci –prvý program</vt:lpstr>
      <vt:lpstr>PowerPoint Presentation</vt:lpstr>
      <vt:lpstr>násilie</vt:lpstr>
      <vt:lpstr>PowerPoint Presentation</vt:lpstr>
      <vt:lpstr>Squadrismo</vt:lpstr>
      <vt:lpstr>Taliansko 1920</vt:lpstr>
      <vt:lpstr>PowerPoint Presentation</vt:lpstr>
      <vt:lpstr>PowerPoint Presentation</vt:lpstr>
      <vt:lpstr>Násilnosti</vt:lpstr>
      <vt:lpstr>Transformácia hnutia</vt:lpstr>
      <vt:lpstr>Squadrismo - problém</vt:lpstr>
      <vt:lpstr>PowerPoint Presentation</vt:lpstr>
      <vt:lpstr>Voľby 1921</vt:lpstr>
      <vt:lpstr>Voľby 1921</vt:lpstr>
      <vt:lpstr>Na ceste k moci</vt:lpstr>
      <vt:lpstr>Na ceste k moci</vt:lpstr>
      <vt:lpstr>PowerPoint Presentation</vt:lpstr>
      <vt:lpstr>PowerPoint Presentation</vt:lpstr>
      <vt:lpstr>Fašizmus ako politická strana</vt:lpstr>
      <vt:lpstr>Fašizmus ako politická strana</vt:lpstr>
      <vt:lpstr>PowerPoint Presentation</vt:lpstr>
      <vt:lpstr>Taliansko začiatku 20. rokov</vt:lpstr>
      <vt:lpstr>Vláda v stave totálneho rozkladu</vt:lpstr>
      <vt:lpstr>PowerPoint Presentation</vt:lpstr>
      <vt:lpstr>Pochod na Rím</vt:lpstr>
      <vt:lpstr>Pochod na rím</vt:lpstr>
      <vt:lpstr>Pochod na rím</vt:lpstr>
      <vt:lpstr>Pochod na rím</vt:lpstr>
      <vt:lpstr>Pochod na rím</vt:lpstr>
      <vt:lpstr>31. Říjen 1922</vt:lpstr>
      <vt:lpstr>PowerPoint Presentation</vt:lpstr>
      <vt:lpstr>PowerPoint Presentation</vt:lpstr>
      <vt:lpstr>Mussolini Premiér</vt:lpstr>
      <vt:lpstr>Mussolini</vt:lpstr>
      <vt:lpstr>premiér</vt:lpstr>
      <vt:lpstr>premiér</vt:lpstr>
      <vt:lpstr>De-radikalizácia PNF</vt:lpstr>
      <vt:lpstr>Čierne košele</vt:lpstr>
      <vt:lpstr>Stabilizácia moci</vt:lpstr>
      <vt:lpstr>Matteotti</vt:lpstr>
      <vt:lpstr>MatteottI</vt:lpstr>
      <vt:lpstr>Aventínska opozícia</vt:lpstr>
      <vt:lpstr>diktatúra</vt:lpstr>
      <vt:lpstr>diktatúra</vt:lpstr>
      <vt:lpstr>diktatúra</vt:lpstr>
      <vt:lpstr>ekonomika</vt:lpstr>
      <vt:lpstr>Alfredo Rocco</vt:lpstr>
      <vt:lpstr>PowerPoint Presentation</vt:lpstr>
      <vt:lpstr>PowerPoint Presentation</vt:lpstr>
      <vt:lpstr>Fašistické hospodárstvo</vt:lpstr>
      <vt:lpstr>Fašistické hospodárstvo</vt:lpstr>
      <vt:lpstr>Totalitario</vt:lpstr>
      <vt:lpstr>Totalitario</vt:lpstr>
      <vt:lpstr>Totalitario</vt:lpstr>
      <vt:lpstr>TOTALITARIO</vt:lpstr>
      <vt:lpstr>súdnictvo</vt:lpstr>
      <vt:lpstr>Dohoda s cirkvou</vt:lpstr>
      <vt:lpstr>PowerPoint Presentation</vt:lpstr>
      <vt:lpstr>Kráľ – pápež - Duce</vt:lpstr>
      <vt:lpstr>Romanità</vt:lpstr>
      <vt:lpstr>PowerPoint Presentation</vt:lpstr>
      <vt:lpstr>PowerPoint Presentation</vt:lpstr>
      <vt:lpstr>Romanità</vt:lpstr>
      <vt:lpstr>Romanità</vt:lpstr>
      <vt:lpstr>Milano centrale</vt:lpstr>
      <vt:lpstr>PowerPoint Presentation</vt:lpstr>
      <vt:lpstr>PowerPoint Presentation</vt:lpstr>
      <vt:lpstr>Mussolini na vrchole</vt:lpstr>
      <vt:lpstr>PowerPoint Presentation</vt:lpstr>
      <vt:lpstr>PowerPoint Presentation</vt:lpstr>
      <vt:lpstr>Mussolini na vrchole</vt:lpstr>
      <vt:lpstr>PowerPoint Presentation</vt:lpstr>
      <vt:lpstr>PowerPoint Presentation</vt:lpstr>
      <vt:lpstr>KULT VODCU</vt:lpstr>
      <vt:lpstr>PowerPoint Presentation</vt:lpstr>
      <vt:lpstr>KULT VODCU</vt:lpstr>
      <vt:lpstr>PowerPoint Presentation</vt:lpstr>
      <vt:lpstr>PowerPoint Presentation</vt:lpstr>
      <vt:lpstr>PowerPoint Presentation</vt:lpstr>
      <vt:lpstr>Represie</vt:lpstr>
      <vt:lpstr>Per Necessità Familiare</vt:lpstr>
      <vt:lpstr>10 rokov dobrého správania</vt:lpstr>
      <vt:lpstr>Zahraničná politika</vt:lpstr>
      <vt:lpstr>expanzia</vt:lpstr>
      <vt:lpstr>PowerPoint Presentation</vt:lpstr>
      <vt:lpstr>Rasizmus &amp; antisemitizmus</vt:lpstr>
      <vt:lpstr>Pred vojnou</vt:lpstr>
      <vt:lpstr>PowerPoint Presentation</vt:lpstr>
      <vt:lpstr>2WW</vt:lpstr>
      <vt:lpstr>PowerPoint Presentation</vt:lpstr>
      <vt:lpstr>Paralelná vojna</vt:lpstr>
      <vt:lpstr>PowerPoint Presentation</vt:lpstr>
      <vt:lpstr>PowerPoint Presentation</vt:lpstr>
      <vt:lpstr>Mussoliniho sklamanie</vt:lpstr>
      <vt:lpstr>1942/1943</vt:lpstr>
      <vt:lpstr>1943</vt:lpstr>
      <vt:lpstr>Dino grandi</vt:lpstr>
      <vt:lpstr>1943</vt:lpstr>
      <vt:lpstr>Republika Saló</vt:lpstr>
      <vt:lpstr>Radikalizácia</vt:lpstr>
      <vt:lpstr>PowerPoint Presentation</vt:lpstr>
      <vt:lpstr>Republika saló</vt:lpstr>
      <vt:lpstr>Republika saló</vt:lpstr>
      <vt:lpstr>Republika saló</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Fašizmus Definícia, dejiny, prejavy</dc:title>
  <dc:creator>Jakub Drabik</dc:creator>
  <cp:lastModifiedBy>HUSAV</cp:lastModifiedBy>
  <cp:revision>339</cp:revision>
  <dcterms:created xsi:type="dcterms:W3CDTF">2016-04-08T19:06:24Z</dcterms:created>
  <dcterms:modified xsi:type="dcterms:W3CDTF">2022-03-14T18:13:01Z</dcterms:modified>
</cp:coreProperties>
</file>