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5" r:id="rId3"/>
    <p:sldId id="277" r:id="rId4"/>
    <p:sldId id="278" r:id="rId5"/>
    <p:sldId id="282" r:id="rId6"/>
    <p:sldId id="280" r:id="rId7"/>
    <p:sldId id="279" r:id="rId8"/>
    <p:sldId id="281" r:id="rId9"/>
    <p:sldId id="259" r:id="rId10"/>
    <p:sldId id="260" r:id="rId11"/>
    <p:sldId id="261" r:id="rId12"/>
    <p:sldId id="262" r:id="rId13"/>
    <p:sldId id="263" r:id="rId14"/>
    <p:sldId id="257" r:id="rId15"/>
    <p:sldId id="258" r:id="rId16"/>
    <p:sldId id="264" r:id="rId17"/>
    <p:sldId id="267" r:id="rId18"/>
    <p:sldId id="266" r:id="rId19"/>
    <p:sldId id="268" r:id="rId20"/>
    <p:sldId id="269" r:id="rId21"/>
    <p:sldId id="271" r:id="rId22"/>
    <p:sldId id="270" r:id="rId23"/>
    <p:sldId id="272" r:id="rId24"/>
    <p:sldId id="274" r:id="rId25"/>
    <p:sldId id="273" r:id="rId26"/>
    <p:sldId id="276" r:id="rId27"/>
    <p:sldId id="284" r:id="rId28"/>
    <p:sldId id="283" r:id="rId29"/>
    <p:sldId id="289" r:id="rId30"/>
    <p:sldId id="291" r:id="rId31"/>
    <p:sldId id="290" r:id="rId32"/>
    <p:sldId id="288" r:id="rId33"/>
    <p:sldId id="292" r:id="rId34"/>
    <p:sldId id="296" r:id="rId35"/>
    <p:sldId id="293" r:id="rId36"/>
    <p:sldId id="294" r:id="rId37"/>
    <p:sldId id="295" r:id="rId38"/>
    <p:sldId id="285" r:id="rId39"/>
    <p:sldId id="286" r:id="rId40"/>
    <p:sldId id="287" r:id="rId41"/>
    <p:sldId id="298" r:id="rId42"/>
    <p:sldId id="297" r:id="rId43"/>
    <p:sldId id="300" r:id="rId44"/>
    <p:sldId id="299" r:id="rId45"/>
    <p:sldId id="302" r:id="rId46"/>
    <p:sldId id="303" r:id="rId47"/>
    <p:sldId id="304" r:id="rId48"/>
    <p:sldId id="305" r:id="rId49"/>
    <p:sldId id="307" r:id="rId50"/>
    <p:sldId id="306" r:id="rId51"/>
    <p:sldId id="308" r:id="rId52"/>
    <p:sldId id="309" r:id="rId53"/>
    <p:sldId id="310" r:id="rId54"/>
    <p:sldId id="311" r:id="rId55"/>
    <p:sldId id="312" r:id="rId56"/>
    <p:sldId id="313" r:id="rId57"/>
    <p:sldId id="315" r:id="rId58"/>
    <p:sldId id="369" r:id="rId59"/>
    <p:sldId id="317" r:id="rId60"/>
    <p:sldId id="318" r:id="rId61"/>
    <p:sldId id="319" r:id="rId62"/>
    <p:sldId id="321" r:id="rId63"/>
    <p:sldId id="322" r:id="rId64"/>
    <p:sldId id="320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4" r:id="rId76"/>
    <p:sldId id="333" r:id="rId77"/>
    <p:sldId id="335" r:id="rId78"/>
    <p:sldId id="337" r:id="rId79"/>
    <p:sldId id="336" r:id="rId80"/>
    <p:sldId id="338" r:id="rId81"/>
    <p:sldId id="339" r:id="rId82"/>
    <p:sldId id="340" r:id="rId83"/>
    <p:sldId id="370" r:id="rId84"/>
    <p:sldId id="341" r:id="rId85"/>
    <p:sldId id="342" r:id="rId86"/>
    <p:sldId id="343" r:id="rId87"/>
    <p:sldId id="344" r:id="rId88"/>
    <p:sldId id="345" r:id="rId89"/>
    <p:sldId id="371" r:id="rId90"/>
    <p:sldId id="351" r:id="rId91"/>
    <p:sldId id="346" r:id="rId92"/>
    <p:sldId id="347" r:id="rId93"/>
    <p:sldId id="348" r:id="rId94"/>
    <p:sldId id="349" r:id="rId95"/>
    <p:sldId id="350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6" r:id="rId105"/>
    <p:sldId id="360" r:id="rId106"/>
    <p:sldId id="361" r:id="rId107"/>
    <p:sldId id="362" r:id="rId108"/>
    <p:sldId id="363" r:id="rId109"/>
    <p:sldId id="365" r:id="rId110"/>
    <p:sldId id="364" r:id="rId111"/>
    <p:sldId id="367" r:id="rId112"/>
    <p:sldId id="368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113" d="100"/>
          <a:sy n="113" d="100"/>
        </p:scale>
        <p:origin x="159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0272" y="4869160"/>
            <a:ext cx="1981200" cy="1828800"/>
          </a:xfrm>
        </p:spPr>
        <p:txBody>
          <a:bodyPr/>
          <a:lstStyle/>
          <a:p>
            <a:r>
              <a:rPr lang="sk-SK" dirty="0"/>
              <a:t>Jakub Drábik</a:t>
            </a:r>
          </a:p>
          <a:p>
            <a:endParaRPr lang="sk-SK" dirty="0"/>
          </a:p>
          <a:p>
            <a:r>
              <a:rPr lang="sk-SK" dirty="0"/>
              <a:t>Jaro 2022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6324600" cy="3528392"/>
          </a:xfrm>
        </p:spPr>
        <p:txBody>
          <a:bodyPr/>
          <a:lstStyle/>
          <a:p>
            <a:r>
              <a:rPr lang="sk-SK" sz="4800" dirty="0"/>
              <a:t>KSCB092 </a:t>
            </a:r>
            <a:br>
              <a:rPr lang="sk-SK" sz="4800" dirty="0"/>
            </a:br>
            <a:br>
              <a:rPr lang="sk-SK" sz="4800" dirty="0"/>
            </a:br>
            <a:r>
              <a:rPr lang="sk-SK" sz="4800" dirty="0"/>
              <a:t>Fašizmus</a:t>
            </a:r>
            <a:br>
              <a:rPr lang="sk-SK" sz="4800" dirty="0"/>
            </a:br>
            <a:r>
              <a:rPr lang="sk-SK" sz="3200" dirty="0"/>
              <a:t>A jeho špecifiká v Európe a Ázii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4664"/>
            <a:ext cx="1016794" cy="139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60848"/>
            <a:ext cx="1016794" cy="1016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56992"/>
            <a:ext cx="1016794" cy="8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9552DEA-209D-4270-B0CC-59046F36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4CE2772-248F-4661-A962-4898853C5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EC49E3-36D6-4A93-90AF-8D549FD2B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61952"/>
            <a:ext cx="8876969" cy="60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223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EE911AD-6366-436D-810E-07A51D224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9036495" cy="5112568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Pre </a:t>
            </a:r>
            <a:r>
              <a:rPr lang="en-GB" sz="2400" dirty="0" err="1"/>
              <a:t>Hitlera</a:t>
            </a:r>
            <a:r>
              <a:rPr lang="en-GB" sz="2400" dirty="0"/>
              <a:t> </a:t>
            </a:r>
            <a:r>
              <a:rPr lang="en-GB" sz="2400" dirty="0" err="1"/>
              <a:t>jasný</a:t>
            </a:r>
            <a:r>
              <a:rPr lang="en-GB" sz="2400" dirty="0"/>
              <a:t> </a:t>
            </a:r>
            <a:r>
              <a:rPr lang="en-GB" sz="2400" dirty="0" err="1"/>
              <a:t>signál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musí</a:t>
            </a:r>
            <a:r>
              <a:rPr lang="en-GB" sz="2400" dirty="0"/>
              <a:t> </a:t>
            </a:r>
            <a:r>
              <a:rPr lang="en-GB" sz="2400" dirty="0" err="1"/>
              <a:t>zmocniť</a:t>
            </a:r>
            <a:r>
              <a:rPr lang="en-GB" sz="2400" dirty="0"/>
              <a:t> </a:t>
            </a:r>
            <a:r>
              <a:rPr lang="en-GB" sz="2400" dirty="0" err="1"/>
              <a:t>postu</a:t>
            </a:r>
            <a:r>
              <a:rPr lang="en-GB" sz="2400" dirty="0"/>
              <a:t> </a:t>
            </a:r>
            <a:r>
              <a:rPr lang="en-GB" sz="2400" dirty="0" err="1"/>
              <a:t>kancelára</a:t>
            </a:r>
            <a:r>
              <a:rPr lang="en-GB" sz="2400" dirty="0"/>
              <a:t> </a:t>
            </a:r>
            <a:r>
              <a:rPr lang="sk-SK" sz="2400" dirty="0"/>
              <a:t>teraz alebo nikdy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Ak by existovala jednotná opozícia – n</a:t>
            </a:r>
            <a:r>
              <a:rPr lang="en-GB" sz="2400" dirty="0" err="1"/>
              <a:t>ikdy</a:t>
            </a:r>
            <a:r>
              <a:rPr lang="sk-SK" sz="2400" dirty="0"/>
              <a:t> </a:t>
            </a:r>
            <a:r>
              <a:rPr lang="en-GB" sz="2400" dirty="0"/>
              <a:t>by </a:t>
            </a:r>
            <a:r>
              <a:rPr lang="sk-SK" sz="2400" dirty="0"/>
              <a:t>sa mu to nepodarilo. </a:t>
            </a:r>
            <a:r>
              <a:rPr lang="en-GB" sz="2400" dirty="0"/>
              <a:t>Len </a:t>
            </a:r>
            <a:r>
              <a:rPr lang="en-GB" sz="2400" dirty="0" err="1"/>
              <a:t>ľavica</a:t>
            </a:r>
            <a:r>
              <a:rPr lang="en-GB" sz="2400" dirty="0"/>
              <a:t> </a:t>
            </a:r>
            <a:r>
              <a:rPr lang="en-GB" sz="2400" dirty="0" err="1"/>
              <a:t>osamote</a:t>
            </a:r>
            <a:r>
              <a:rPr lang="en-GB" sz="2400" dirty="0"/>
              <a:t> mala </a:t>
            </a:r>
            <a:r>
              <a:rPr lang="en-GB" sz="2400" dirty="0" err="1"/>
              <a:t>viac</a:t>
            </a:r>
            <a:r>
              <a:rPr lang="en-GB" sz="2400" dirty="0"/>
              <a:t> </a:t>
            </a:r>
            <a:r>
              <a:rPr lang="en-GB" sz="2400" dirty="0" err="1"/>
              <a:t>kresiel</a:t>
            </a:r>
            <a:r>
              <a:rPr lang="en-GB" sz="2400" dirty="0"/>
              <a:t> </a:t>
            </a:r>
            <a:r>
              <a:rPr lang="en-GB" sz="2400" dirty="0" err="1"/>
              <a:t>než</a:t>
            </a:r>
            <a:r>
              <a:rPr lang="en-GB" sz="2400" dirty="0"/>
              <a:t> </a:t>
            </a:r>
            <a:r>
              <a:rPr lang="en-GB" sz="2400" dirty="0" err="1"/>
              <a:t>nacisti</a:t>
            </a:r>
            <a:r>
              <a:rPr lang="en-GB" sz="2400" dirty="0"/>
              <a:t>. </a:t>
            </a:r>
            <a:r>
              <a:rPr lang="sk-SK" sz="2400" dirty="0"/>
              <a:t>(</a:t>
            </a:r>
            <a:r>
              <a:rPr lang="en-GB" sz="2400" dirty="0"/>
              <a:t>SPD </a:t>
            </a:r>
            <a:r>
              <a:rPr lang="en-GB" sz="2400" dirty="0" err="1"/>
              <a:t>disponovala</a:t>
            </a:r>
            <a:r>
              <a:rPr lang="en-GB" sz="2400" dirty="0"/>
              <a:t> 121 </a:t>
            </a:r>
            <a:r>
              <a:rPr lang="en-GB" sz="2400" dirty="0" err="1"/>
              <a:t>kreslami</a:t>
            </a:r>
            <a:r>
              <a:rPr lang="en-GB" sz="2400" dirty="0"/>
              <a:t> (</a:t>
            </a:r>
            <a:r>
              <a:rPr lang="en-GB" sz="2400" dirty="0" err="1"/>
              <a:t>pokles</a:t>
            </a:r>
            <a:r>
              <a:rPr lang="en-GB" sz="2400" dirty="0"/>
              <a:t> o 12, </a:t>
            </a:r>
            <a:r>
              <a:rPr lang="en-GB" sz="2400" dirty="0" err="1"/>
              <a:t>najhorší</a:t>
            </a:r>
            <a:r>
              <a:rPr lang="en-GB" sz="2400" dirty="0"/>
              <a:t> </a:t>
            </a:r>
            <a:r>
              <a:rPr lang="en-GB" sz="2400" dirty="0" err="1"/>
              <a:t>výsledok</a:t>
            </a:r>
            <a:r>
              <a:rPr lang="en-GB" sz="2400" dirty="0"/>
              <a:t> od </a:t>
            </a:r>
            <a:r>
              <a:rPr lang="en-GB" sz="2400" dirty="0" err="1"/>
              <a:t>roku</a:t>
            </a:r>
            <a:r>
              <a:rPr lang="en-GB" sz="2400" dirty="0"/>
              <a:t> 1924) a </a:t>
            </a:r>
            <a:r>
              <a:rPr lang="en-GB" sz="2400" dirty="0" err="1"/>
              <a:t>komunisti</a:t>
            </a:r>
            <a:r>
              <a:rPr lang="en-GB" sz="2400" dirty="0"/>
              <a:t> </a:t>
            </a:r>
            <a:r>
              <a:rPr lang="sk-SK" sz="2400" dirty="0"/>
              <a:t>100)</a:t>
            </a:r>
            <a:r>
              <a:rPr lang="en-GB" sz="2400" dirty="0"/>
              <a:t> </a:t>
            </a:r>
            <a:r>
              <a:rPr lang="en-GB" sz="2400" dirty="0" err="1"/>
              <a:t>Vedenie</a:t>
            </a:r>
            <a:r>
              <a:rPr lang="en-GB" sz="2400" dirty="0"/>
              <a:t> SPD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však</a:t>
            </a:r>
            <a:r>
              <a:rPr lang="en-GB" sz="2400" dirty="0"/>
              <a:t> </a:t>
            </a:r>
            <a:r>
              <a:rPr lang="en-GB" sz="2400" dirty="0" err="1"/>
              <a:t>uvedomovalo</a:t>
            </a:r>
            <a:r>
              <a:rPr lang="en-GB" sz="2400" dirty="0"/>
              <a:t> </a:t>
            </a:r>
            <a:r>
              <a:rPr lang="en-GB" sz="2400" dirty="0" err="1"/>
              <a:t>nedemokratický</a:t>
            </a:r>
            <a:r>
              <a:rPr lang="en-GB" sz="2400" dirty="0"/>
              <a:t> </a:t>
            </a:r>
            <a:r>
              <a:rPr lang="en-GB" sz="2400" dirty="0" err="1"/>
              <a:t>charakter</a:t>
            </a:r>
            <a:r>
              <a:rPr lang="en-GB" sz="2400" dirty="0"/>
              <a:t> KPD a </a:t>
            </a:r>
            <a:r>
              <a:rPr lang="en-GB" sz="2400" dirty="0" err="1"/>
              <a:t>odmietlo</a:t>
            </a:r>
            <a:r>
              <a:rPr lang="en-GB" sz="2400" dirty="0"/>
              <a:t> </a:t>
            </a:r>
            <a:r>
              <a:rPr lang="en-GB" sz="2400" dirty="0" err="1"/>
              <a:t>čo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len</a:t>
            </a:r>
            <a:r>
              <a:rPr lang="en-GB" sz="2400" dirty="0"/>
              <a:t> </a:t>
            </a:r>
            <a:r>
              <a:rPr lang="en-GB" sz="2400" dirty="0" err="1"/>
              <a:t>uvažovať</a:t>
            </a:r>
            <a:r>
              <a:rPr lang="en-GB" sz="2400" dirty="0"/>
              <a:t> o </a:t>
            </a:r>
            <a:r>
              <a:rPr lang="en-GB" sz="2400" dirty="0" err="1"/>
              <a:t>nejakej</a:t>
            </a:r>
            <a:r>
              <a:rPr lang="en-GB" sz="2400" dirty="0"/>
              <a:t> </a:t>
            </a:r>
            <a:r>
              <a:rPr lang="en-GB" sz="2400" dirty="0" err="1"/>
              <a:t>vláde</a:t>
            </a:r>
            <a:r>
              <a:rPr lang="en-GB" sz="2400" dirty="0"/>
              <a:t> s </a:t>
            </a:r>
            <a:r>
              <a:rPr lang="en-GB" sz="2400" dirty="0" err="1"/>
              <a:t>nimi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Nacisti</a:t>
            </a:r>
            <a:r>
              <a:rPr lang="en-GB" sz="2400" dirty="0"/>
              <a:t> so 196 </a:t>
            </a:r>
            <a:r>
              <a:rPr lang="en-GB" sz="2400" dirty="0" err="1"/>
              <a:t>kreslami</a:t>
            </a:r>
            <a:r>
              <a:rPr lang="en-GB" sz="2400" dirty="0"/>
              <a:t> a </a:t>
            </a:r>
            <a:r>
              <a:rPr lang="en-GB" sz="2400" dirty="0" err="1"/>
              <a:t>komunisti</a:t>
            </a:r>
            <a:r>
              <a:rPr lang="en-GB" sz="2400" dirty="0"/>
              <a:t> so 100, </a:t>
            </a:r>
            <a:r>
              <a:rPr lang="en-GB" sz="2400" dirty="0" err="1"/>
              <a:t>sediaci</a:t>
            </a:r>
            <a:r>
              <a:rPr lang="en-GB" sz="2400" dirty="0"/>
              <a:t> v </a:t>
            </a:r>
            <a:r>
              <a:rPr lang="en-GB" sz="2400" dirty="0" err="1"/>
              <a:t>miestnosti</a:t>
            </a:r>
            <a:r>
              <a:rPr lang="en-GB" sz="2400" dirty="0"/>
              <a:t> </a:t>
            </a:r>
            <a:r>
              <a:rPr lang="en-GB" sz="2400" dirty="0" err="1"/>
              <a:t>oproti</a:t>
            </a:r>
            <a:r>
              <a:rPr lang="en-GB" sz="2400" dirty="0"/>
              <a:t> </a:t>
            </a:r>
            <a:r>
              <a:rPr lang="en-GB" sz="2400" dirty="0" err="1"/>
              <a:t>sebe</a:t>
            </a:r>
            <a:r>
              <a:rPr lang="en-GB" sz="2400" dirty="0"/>
              <a:t>, </a:t>
            </a:r>
            <a:r>
              <a:rPr lang="en-GB" sz="2400" dirty="0" err="1"/>
              <a:t>boli</a:t>
            </a:r>
            <a:r>
              <a:rPr lang="en-GB" sz="2400" dirty="0"/>
              <a:t> </a:t>
            </a:r>
            <a:r>
              <a:rPr lang="en-GB" sz="2400" dirty="0" err="1"/>
              <a:t>rozhodnutí</a:t>
            </a:r>
            <a:r>
              <a:rPr lang="en-GB" sz="2400" dirty="0"/>
              <a:t> </a:t>
            </a:r>
            <a:r>
              <a:rPr lang="en-GB" sz="2400" dirty="0" err="1"/>
              <a:t>zničiť</a:t>
            </a:r>
            <a:r>
              <a:rPr lang="en-GB" sz="2400" dirty="0"/>
              <a:t> </a:t>
            </a:r>
            <a:r>
              <a:rPr lang="en-GB" sz="2400" dirty="0" err="1"/>
              <a:t>demokraciu</a:t>
            </a:r>
            <a:r>
              <a:rPr lang="en-GB" sz="2400" dirty="0"/>
              <a:t>. </a:t>
            </a:r>
            <a:r>
              <a:rPr lang="sk-SK" sz="2400" dirty="0"/>
              <a:t>Demokratov v tom čase v Nemecku veľmi málo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5429164-7DD7-4C6F-8582-9C440024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November/listopad 1932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44506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C514152-8769-4421-8F0E-3520798D2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8964487" cy="5112568"/>
          </a:xfrm>
        </p:spPr>
        <p:txBody>
          <a:bodyPr>
            <a:normAutofit/>
          </a:bodyPr>
          <a:lstStyle/>
          <a:p>
            <a:r>
              <a:rPr lang="en-GB" sz="2400" dirty="0"/>
              <a:t>17. </a:t>
            </a:r>
            <a:r>
              <a:rPr lang="en-GB" sz="2400" dirty="0" err="1"/>
              <a:t>novembra</a:t>
            </a:r>
            <a:r>
              <a:rPr lang="en-GB" sz="2400" dirty="0"/>
              <a:t> 1932 </a:t>
            </a:r>
            <a:r>
              <a:rPr lang="sk-SK" sz="2400" dirty="0"/>
              <a:t>Von </a:t>
            </a:r>
            <a:r>
              <a:rPr lang="sk-SK" sz="2400" dirty="0" err="1"/>
              <a:t>Papen</a:t>
            </a:r>
            <a:r>
              <a:rPr lang="sk-SK" sz="2400" dirty="0"/>
              <a:t> rezignácia </a:t>
            </a:r>
          </a:p>
          <a:p>
            <a:endParaRPr lang="sk-SK" sz="2400" dirty="0"/>
          </a:p>
          <a:p>
            <a:r>
              <a:rPr lang="en-GB" sz="2400" dirty="0"/>
              <a:t>Na poste </a:t>
            </a:r>
            <a:r>
              <a:rPr lang="en-GB" sz="2400" dirty="0" err="1"/>
              <a:t>kancelára</a:t>
            </a:r>
            <a:r>
              <a:rPr lang="en-GB" sz="2400" dirty="0"/>
              <a:t> ho 3. </a:t>
            </a:r>
            <a:r>
              <a:rPr lang="en-GB" sz="2400" dirty="0" err="1"/>
              <a:t>decembra</a:t>
            </a:r>
            <a:r>
              <a:rPr lang="en-GB" sz="2400" dirty="0"/>
              <a:t> 1932 </a:t>
            </a:r>
            <a:r>
              <a:rPr lang="en-GB" sz="2400" dirty="0" err="1"/>
              <a:t>nahradil</a:t>
            </a:r>
            <a:r>
              <a:rPr lang="en-GB" sz="2400" dirty="0"/>
              <a:t> Kurt von </a:t>
            </a:r>
            <a:r>
              <a:rPr lang="en-GB" sz="2400" dirty="0" err="1"/>
              <a:t>Schleicher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Rokovania bezvýsledné </a:t>
            </a:r>
          </a:p>
          <a:p>
            <a:endParaRPr lang="sk-SK" sz="2400" dirty="0"/>
          </a:p>
          <a:p>
            <a:r>
              <a:rPr lang="en-GB" sz="2400" dirty="0" err="1"/>
              <a:t>Medzitým</a:t>
            </a:r>
            <a:r>
              <a:rPr lang="en-GB" sz="2400" dirty="0"/>
              <a:t> </a:t>
            </a:r>
            <a:r>
              <a:rPr lang="en-GB" sz="2400" dirty="0" err="1"/>
              <a:t>nastal</a:t>
            </a:r>
            <a:r>
              <a:rPr lang="en-GB" sz="2400" dirty="0"/>
              <a:t> </a:t>
            </a:r>
            <a:r>
              <a:rPr lang="en-GB" sz="2400" dirty="0" err="1"/>
              <a:t>neočakávaný</a:t>
            </a:r>
            <a:r>
              <a:rPr lang="en-GB" sz="2400" dirty="0"/>
              <a:t> </a:t>
            </a:r>
            <a:r>
              <a:rPr lang="en-GB" sz="2400" dirty="0" err="1"/>
              <a:t>problém</a:t>
            </a:r>
            <a:r>
              <a:rPr lang="en-GB" sz="2400" dirty="0"/>
              <a:t> v NSDAP. </a:t>
            </a:r>
            <a:r>
              <a:rPr lang="en-GB" sz="2400" dirty="0" err="1"/>
              <a:t>Strasserovská</a:t>
            </a:r>
            <a:r>
              <a:rPr lang="en-GB" sz="2400" dirty="0"/>
              <a:t> </a:t>
            </a:r>
            <a:r>
              <a:rPr lang="en-GB" sz="2400" dirty="0" err="1"/>
              <a:t>opozícia</a:t>
            </a:r>
            <a:r>
              <a:rPr lang="en-GB" sz="2400" dirty="0"/>
              <a:t> </a:t>
            </a:r>
            <a:r>
              <a:rPr lang="en-GB" sz="2400" dirty="0" err="1"/>
              <a:t>voči</a:t>
            </a:r>
            <a:r>
              <a:rPr lang="en-GB" sz="2400" dirty="0"/>
              <a:t> </a:t>
            </a:r>
            <a:r>
              <a:rPr lang="en-GB" sz="2400" dirty="0" err="1"/>
              <a:t>Hitlerovi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mobilizovala</a:t>
            </a:r>
            <a:r>
              <a:rPr lang="en-GB" sz="2400" dirty="0"/>
              <a:t> a </a:t>
            </a:r>
            <a:r>
              <a:rPr lang="en-GB" sz="2400" dirty="0" err="1"/>
              <a:t>začala</a:t>
            </a:r>
            <a:r>
              <a:rPr lang="en-GB" sz="2400" dirty="0"/>
              <a:t> </a:t>
            </a:r>
            <a:r>
              <a:rPr lang="en-GB" sz="2400" dirty="0" err="1"/>
              <a:t>vodcu</a:t>
            </a:r>
            <a:r>
              <a:rPr lang="en-GB" sz="2400" dirty="0"/>
              <a:t> </a:t>
            </a:r>
            <a:r>
              <a:rPr lang="en-GB" sz="2400" dirty="0" err="1"/>
              <a:t>kritizovať</a:t>
            </a:r>
            <a:r>
              <a:rPr lang="en-GB" sz="2400" dirty="0"/>
              <a:t> za </a:t>
            </a:r>
            <a:r>
              <a:rPr lang="en-GB" sz="2400" dirty="0" err="1"/>
              <a:t>neochotu</a:t>
            </a:r>
            <a:r>
              <a:rPr lang="en-GB" sz="2400" dirty="0"/>
              <a:t> </a:t>
            </a:r>
            <a:r>
              <a:rPr lang="en-GB" sz="2400" dirty="0" err="1"/>
              <a:t>vstúpiť</a:t>
            </a:r>
            <a:r>
              <a:rPr lang="en-GB" sz="2400" dirty="0"/>
              <a:t> do </a:t>
            </a:r>
            <a:r>
              <a:rPr lang="en-GB" sz="2400" dirty="0" err="1"/>
              <a:t>koaličnej</a:t>
            </a:r>
            <a:r>
              <a:rPr lang="en-GB" sz="2400" dirty="0"/>
              <a:t> </a:t>
            </a:r>
            <a:r>
              <a:rPr lang="en-GB" sz="2400" dirty="0" err="1"/>
              <a:t>vlády</a:t>
            </a:r>
            <a:r>
              <a:rPr lang="en-GB" sz="2400" dirty="0"/>
              <a:t> </a:t>
            </a:r>
            <a:r>
              <a:rPr lang="en-GB" sz="2400" dirty="0" err="1"/>
              <a:t>výmenou</a:t>
            </a:r>
            <a:r>
              <a:rPr lang="en-GB" sz="2400" dirty="0"/>
              <a:t> za </a:t>
            </a:r>
            <a:r>
              <a:rPr lang="en-GB" sz="2400" dirty="0" err="1"/>
              <a:t>niekoľko</a:t>
            </a:r>
            <a:r>
              <a:rPr lang="en-GB" sz="2400" dirty="0"/>
              <a:t> </a:t>
            </a:r>
            <a:r>
              <a:rPr lang="en-GB" sz="2400" dirty="0" err="1"/>
              <a:t>ministerstiev</a:t>
            </a:r>
            <a:r>
              <a:rPr lang="en-GB" sz="2400" dirty="0"/>
              <a:t>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872CAA6-E1F4-4592-9273-6D98FBC08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 roku 1932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4712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6828BF6-610A-4EAB-B7CD-5647C8C1A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856983" cy="5112568"/>
          </a:xfrm>
        </p:spPr>
        <p:txBody>
          <a:bodyPr>
            <a:normAutofit lnSpcReduction="10000"/>
          </a:bodyPr>
          <a:lstStyle/>
          <a:p>
            <a:r>
              <a:rPr lang="sk-SK" sz="2400" dirty="0" err="1"/>
              <a:t>Strasser</a:t>
            </a:r>
            <a:r>
              <a:rPr lang="sk-SK" sz="2400" dirty="0"/>
              <a:t> uvažoval o rozdelení NSDAP a vstupe do vlády</a:t>
            </a:r>
          </a:p>
          <a:p>
            <a:endParaRPr lang="sk-SK" sz="2400" dirty="0"/>
          </a:p>
          <a:p>
            <a:r>
              <a:rPr lang="sk-SK" sz="2400" dirty="0"/>
              <a:t>Hitler veľmi rázne zakročil, hádka so </a:t>
            </a:r>
            <a:r>
              <a:rPr lang="sk-SK" sz="2400" dirty="0" err="1"/>
              <a:t>Strasserom</a:t>
            </a:r>
            <a:r>
              <a:rPr lang="sk-SK" sz="2400" dirty="0"/>
              <a:t>, 8. decembra 1932 rezignoval na všetky posty v NSDAP a odišiel – kríza pomerne rýchlo zažehnaná, no vyzerala vážne + v ďalších voľbách (lokálne, študentské na univerzitách a pod.) jasný trend poklesu hlasov, NSDAP strácala dych</a:t>
            </a:r>
          </a:p>
          <a:p>
            <a:endParaRPr lang="sk-SK" sz="2400" dirty="0"/>
          </a:p>
          <a:p>
            <a:r>
              <a:rPr lang="sk-SK" sz="2400" dirty="0"/>
              <a:t>Problémy v NSDAP -&gt; presvedčenie, že politicky neskúseného amatéra Hitlera dokážu starí skúsení „mazáci“ ako von </a:t>
            </a:r>
            <a:r>
              <a:rPr lang="sk-SK" sz="2400" dirty="0" err="1"/>
              <a:t>Papen</a:t>
            </a:r>
            <a:r>
              <a:rPr lang="sk-SK" sz="2400" dirty="0"/>
              <a:t> a </a:t>
            </a:r>
            <a:r>
              <a:rPr lang="sk-SK" sz="2400" dirty="0" err="1"/>
              <a:t>Hugenberg</a:t>
            </a:r>
            <a:r>
              <a:rPr lang="sk-SK" sz="2400" dirty="0"/>
              <a:t> nejakým spôsobom skrotiť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AF9785A-A1FB-42CB-9E96-E0133CA2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 roku 1932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2314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147B824-2C52-414E-BDAD-50703FC0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856983" cy="5112568"/>
          </a:xfrm>
        </p:spPr>
        <p:txBody>
          <a:bodyPr>
            <a:normAutofit/>
          </a:bodyPr>
          <a:lstStyle/>
          <a:p>
            <a:r>
              <a:rPr lang="en-GB" sz="2400" dirty="0"/>
              <a:t>Hindenburg </a:t>
            </a:r>
            <a:r>
              <a:rPr lang="en-GB" sz="2400" dirty="0" err="1"/>
              <a:t>skutočne</a:t>
            </a:r>
            <a:r>
              <a:rPr lang="en-GB" sz="2400" dirty="0"/>
              <a:t> </a:t>
            </a:r>
            <a:r>
              <a:rPr lang="en-GB" sz="2400" dirty="0" err="1"/>
              <a:t>vymenoval</a:t>
            </a:r>
            <a:r>
              <a:rPr lang="en-GB" sz="2400" dirty="0"/>
              <a:t> 30. </a:t>
            </a:r>
            <a:r>
              <a:rPr lang="en-GB" sz="2400" dirty="0" err="1"/>
              <a:t>januára</a:t>
            </a:r>
            <a:r>
              <a:rPr lang="en-GB" sz="2400" dirty="0"/>
              <a:t> 1933, o pol 12 </a:t>
            </a:r>
            <a:r>
              <a:rPr lang="en-GB" sz="2400" dirty="0" err="1"/>
              <a:t>ráno</a:t>
            </a:r>
            <a:r>
              <a:rPr lang="en-GB" sz="2400" dirty="0"/>
              <a:t>, za </a:t>
            </a:r>
            <a:r>
              <a:rPr lang="en-GB" sz="2400" dirty="0" err="1"/>
              <a:t>kancelára</a:t>
            </a:r>
            <a:r>
              <a:rPr lang="en-GB" sz="2400" dirty="0"/>
              <a:t> </a:t>
            </a:r>
            <a:r>
              <a:rPr lang="en-GB" sz="2400" dirty="0" err="1"/>
              <a:t>Adolfa</a:t>
            </a:r>
            <a:r>
              <a:rPr lang="en-GB" sz="2400" dirty="0"/>
              <a:t> </a:t>
            </a:r>
            <a:r>
              <a:rPr lang="en-GB" sz="2400" dirty="0" err="1"/>
              <a:t>Hitlera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Vo </a:t>
            </a:r>
            <a:r>
              <a:rPr lang="en-GB" sz="2400" dirty="0" err="1"/>
              <a:t>vláde</a:t>
            </a:r>
            <a:r>
              <a:rPr lang="en-GB" sz="2400" dirty="0"/>
              <a:t> mal </a:t>
            </a:r>
            <a:r>
              <a:rPr lang="en-GB" sz="2400" dirty="0" err="1"/>
              <a:t>takmer</a:t>
            </a:r>
            <a:r>
              <a:rPr lang="en-GB" sz="2400" dirty="0"/>
              <a:t> </a:t>
            </a:r>
            <a:r>
              <a:rPr lang="en-GB" sz="2400" dirty="0" err="1"/>
              <a:t>výlučne</a:t>
            </a:r>
            <a:r>
              <a:rPr lang="en-GB" sz="2400" dirty="0"/>
              <a:t> </a:t>
            </a:r>
            <a:r>
              <a:rPr lang="en-GB" sz="2400" dirty="0" err="1"/>
              <a:t>konzervatívcov</a:t>
            </a:r>
            <a:r>
              <a:rPr lang="en-GB" sz="2400" dirty="0"/>
              <a:t>. </a:t>
            </a:r>
            <a:r>
              <a:rPr lang="en-GB" sz="2400" dirty="0" err="1"/>
              <a:t>Nacisti</a:t>
            </a:r>
            <a:r>
              <a:rPr lang="en-GB" sz="2400" dirty="0"/>
              <a:t> </a:t>
            </a:r>
            <a:r>
              <a:rPr lang="en-GB" sz="2400" dirty="0" err="1"/>
              <a:t>mali</a:t>
            </a:r>
            <a:r>
              <a:rPr lang="en-GB" sz="2400" dirty="0"/>
              <a:t> </a:t>
            </a:r>
            <a:r>
              <a:rPr lang="en-GB" sz="2400" dirty="0" err="1"/>
              <a:t>len</a:t>
            </a:r>
            <a:r>
              <a:rPr lang="en-GB" sz="2400" dirty="0"/>
              <a:t> 2 </a:t>
            </a:r>
            <a:r>
              <a:rPr lang="en-GB" sz="2400" dirty="0" err="1"/>
              <a:t>ministerstvá</a:t>
            </a:r>
            <a:r>
              <a:rPr lang="en-GB" sz="2400" dirty="0"/>
              <a:t> – </a:t>
            </a:r>
            <a:r>
              <a:rPr lang="en-GB" sz="2400" dirty="0" err="1"/>
              <a:t>zato</a:t>
            </a:r>
            <a:r>
              <a:rPr lang="en-GB" sz="2400" dirty="0"/>
              <a:t> </a:t>
            </a:r>
            <a:r>
              <a:rPr lang="en-GB" sz="2400" dirty="0" err="1"/>
              <a:t>však</a:t>
            </a:r>
            <a:r>
              <a:rPr lang="en-GB" sz="2400" dirty="0"/>
              <a:t> </a:t>
            </a:r>
            <a:r>
              <a:rPr lang="en-GB" sz="2400" dirty="0" err="1"/>
              <a:t>kľúčové</a:t>
            </a:r>
            <a:r>
              <a:rPr lang="en-GB" sz="2400" dirty="0"/>
              <a:t>: Wilhelm Frick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stal</a:t>
            </a:r>
            <a:r>
              <a:rPr lang="en-GB" sz="2400" dirty="0"/>
              <a:t> </a:t>
            </a:r>
            <a:r>
              <a:rPr lang="en-GB" sz="2400" dirty="0" err="1"/>
              <a:t>ministrom</a:t>
            </a:r>
            <a:r>
              <a:rPr lang="en-GB" sz="2400" dirty="0"/>
              <a:t> </a:t>
            </a:r>
            <a:r>
              <a:rPr lang="en-GB" sz="2400" dirty="0" err="1"/>
              <a:t>vnútra</a:t>
            </a:r>
            <a:r>
              <a:rPr lang="en-GB" sz="2400" dirty="0"/>
              <a:t> a Hermann </a:t>
            </a:r>
            <a:r>
              <a:rPr lang="en-GB" sz="2400" dirty="0" err="1"/>
              <a:t>Göring</a:t>
            </a:r>
            <a:r>
              <a:rPr lang="en-GB" sz="2400" dirty="0"/>
              <a:t> </a:t>
            </a:r>
            <a:r>
              <a:rPr lang="en-GB" sz="2400" dirty="0" err="1"/>
              <a:t>ministrom</a:t>
            </a:r>
            <a:r>
              <a:rPr lang="en-GB" sz="2400" dirty="0"/>
              <a:t> bez </a:t>
            </a:r>
            <a:r>
              <a:rPr lang="en-GB" sz="2400" dirty="0" err="1"/>
              <a:t>portfólia</a:t>
            </a:r>
            <a:r>
              <a:rPr lang="en-GB" sz="2400" dirty="0"/>
              <a:t> ale </a:t>
            </a:r>
            <a:r>
              <a:rPr lang="en-GB" sz="2400" dirty="0" err="1"/>
              <a:t>zároveň</a:t>
            </a:r>
            <a:r>
              <a:rPr lang="en-GB" sz="2400" dirty="0"/>
              <a:t> </a:t>
            </a:r>
            <a:r>
              <a:rPr lang="en-GB" sz="2400" dirty="0" err="1"/>
              <a:t>ministrom</a:t>
            </a:r>
            <a:r>
              <a:rPr lang="en-GB" sz="2400" dirty="0"/>
              <a:t> </a:t>
            </a:r>
            <a:r>
              <a:rPr lang="en-GB" sz="2400" dirty="0" err="1"/>
              <a:t>vnútra</a:t>
            </a:r>
            <a:r>
              <a:rPr lang="en-GB" sz="2400" dirty="0"/>
              <a:t> v </a:t>
            </a:r>
            <a:r>
              <a:rPr lang="en-GB" sz="2400" dirty="0" err="1"/>
              <a:t>najväčšom</a:t>
            </a:r>
            <a:r>
              <a:rPr lang="en-GB" sz="2400" dirty="0"/>
              <a:t> </a:t>
            </a:r>
            <a:r>
              <a:rPr lang="en-GB" sz="2400" dirty="0" err="1"/>
              <a:t>nemeckom</a:t>
            </a:r>
            <a:r>
              <a:rPr lang="en-GB" sz="2400" dirty="0"/>
              <a:t> </a:t>
            </a:r>
            <a:r>
              <a:rPr lang="en-GB" sz="2400" dirty="0" err="1"/>
              <a:t>štáte</a:t>
            </a:r>
            <a:r>
              <a:rPr lang="en-GB" sz="2400" dirty="0"/>
              <a:t>, v </a:t>
            </a:r>
            <a:r>
              <a:rPr lang="en-GB" sz="2400" dirty="0" err="1"/>
              <a:t>Prusku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Hitlerovým</a:t>
            </a:r>
            <a:r>
              <a:rPr lang="en-GB" sz="2400" dirty="0"/>
              <a:t> </a:t>
            </a:r>
            <a:r>
              <a:rPr lang="en-GB" sz="2400" dirty="0" err="1"/>
              <a:t>zástupcom</a:t>
            </a:r>
            <a:r>
              <a:rPr lang="en-GB" sz="2400" dirty="0"/>
              <a:t>, </a:t>
            </a:r>
            <a:r>
              <a:rPr lang="en-GB" sz="2400" dirty="0" err="1"/>
              <a:t>vicekancelárom</a:t>
            </a:r>
            <a:r>
              <a:rPr lang="en-GB" sz="2400" dirty="0"/>
              <a:t>,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stal</a:t>
            </a:r>
            <a:r>
              <a:rPr lang="en-GB" sz="2400" dirty="0"/>
              <a:t> von Papen. </a:t>
            </a:r>
            <a:r>
              <a:rPr lang="en-GB" sz="2400" dirty="0" err="1"/>
              <a:t>Jeho</a:t>
            </a:r>
            <a:r>
              <a:rPr lang="en-GB" sz="2400" dirty="0"/>
              <a:t> </a:t>
            </a:r>
            <a:r>
              <a:rPr lang="en-GB" sz="2400" dirty="0" err="1"/>
              <a:t>úloha</a:t>
            </a:r>
            <a:r>
              <a:rPr lang="en-GB" sz="2400" dirty="0"/>
              <a:t> bola ho </a:t>
            </a:r>
            <a:r>
              <a:rPr lang="en-GB" sz="2400" dirty="0" err="1"/>
              <a:t>kontrolovať</a:t>
            </a:r>
            <a:r>
              <a:rPr lang="en-GB" sz="2400" dirty="0"/>
              <a:t> a </a:t>
            </a:r>
            <a:r>
              <a:rPr lang="en-GB" sz="2400" dirty="0" err="1"/>
              <a:t>ovládať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001B943-5ED6-4041-AA34-425E07B44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kancelárom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6018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6CAE9C5-AC85-47A8-BBF0-5D4194E51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73B6BBE-8D5D-41D1-A942-CA2AE662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D14BBF-5784-4E2A-81CA-E709695D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04" y="355847"/>
            <a:ext cx="888819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427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C6AB76E-3D6E-482F-A552-6467E3986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C7680B2-4746-4C6D-83F8-284D59E7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296DCD-81BD-4AD0-B430-0B3EE32AC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3" y="241911"/>
            <a:ext cx="9036397" cy="637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247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0EB17C8-8386-4511-ADE8-C9E3327E5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85EFA6-AFE2-47A8-BF96-8C1574670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D14B27-9988-424C-BE17-7868673C9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67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256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B73AA24-A494-4EF9-90DD-6B37E8B8E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229200"/>
          </a:xfrm>
        </p:spPr>
        <p:txBody>
          <a:bodyPr>
            <a:normAutofit/>
          </a:bodyPr>
          <a:lstStyle/>
          <a:p>
            <a:r>
              <a:rPr lang="en-GB" sz="2400" dirty="0"/>
              <a:t>n</a:t>
            </a:r>
            <a:r>
              <a:rPr lang="sk-SK" sz="2400" dirty="0"/>
              <a:t>i</a:t>
            </a:r>
            <a:r>
              <a:rPr lang="en-GB" sz="2400" dirty="0"/>
              <a:t>e </a:t>
            </a:r>
            <a:r>
              <a:rPr lang="en-GB" sz="2400" dirty="0" err="1"/>
              <a:t>volebný</a:t>
            </a:r>
            <a:r>
              <a:rPr lang="en-GB" sz="2400" dirty="0"/>
              <a:t> </a:t>
            </a:r>
            <a:r>
              <a:rPr lang="en-GB" sz="2400" dirty="0" err="1"/>
              <a:t>úspech</a:t>
            </a:r>
            <a:r>
              <a:rPr lang="en-GB" sz="2400" dirty="0"/>
              <a:t>, </a:t>
            </a:r>
            <a:r>
              <a:rPr lang="en-GB" sz="2400" dirty="0" err="1"/>
              <a:t>vojenský</a:t>
            </a:r>
            <a:r>
              <a:rPr lang="en-GB" sz="2400" dirty="0"/>
              <a:t> </a:t>
            </a:r>
            <a:r>
              <a:rPr lang="en-GB" sz="2400" dirty="0" err="1"/>
              <a:t>prevrat</a:t>
            </a:r>
            <a:r>
              <a:rPr lang="en-GB" sz="2400" dirty="0"/>
              <a:t> </a:t>
            </a:r>
            <a:r>
              <a:rPr lang="en-GB" sz="2400" dirty="0" err="1"/>
              <a:t>či</a:t>
            </a:r>
            <a:r>
              <a:rPr lang="en-GB" sz="2400" dirty="0"/>
              <a:t> </a:t>
            </a:r>
            <a:r>
              <a:rPr lang="en-GB" sz="2400" dirty="0" err="1"/>
              <a:t>sila</a:t>
            </a:r>
            <a:r>
              <a:rPr lang="en-GB" sz="2400" dirty="0"/>
              <a:t> </a:t>
            </a:r>
            <a:r>
              <a:rPr lang="en-GB" sz="2400" dirty="0" err="1"/>
              <a:t>más</a:t>
            </a:r>
            <a:r>
              <a:rPr lang="en-GB" sz="2400" dirty="0"/>
              <a:t>, </a:t>
            </a:r>
            <a:r>
              <a:rPr lang="en-GB" sz="2400" dirty="0" err="1"/>
              <a:t>čo</a:t>
            </a:r>
            <a:r>
              <a:rPr lang="en-GB" sz="2400" dirty="0"/>
              <a:t> </a:t>
            </a:r>
            <a:r>
              <a:rPr lang="en-GB" sz="2400" dirty="0" err="1"/>
              <a:t>dostalo</a:t>
            </a:r>
            <a:r>
              <a:rPr lang="en-GB" sz="2400" dirty="0"/>
              <a:t> </a:t>
            </a:r>
            <a:r>
              <a:rPr lang="en-GB" sz="2400" dirty="0" err="1"/>
              <a:t>nacizmus</a:t>
            </a:r>
            <a:r>
              <a:rPr lang="en-GB" sz="2400" dirty="0"/>
              <a:t> k </a:t>
            </a:r>
            <a:r>
              <a:rPr lang="en-GB" sz="2400" dirty="0" err="1"/>
              <a:t>moci</a:t>
            </a:r>
            <a:r>
              <a:rPr lang="sk-SK" sz="2400" dirty="0"/>
              <a:t>, ale </a:t>
            </a:r>
            <a:r>
              <a:rPr lang="en-GB" sz="2400" dirty="0" err="1"/>
              <a:t>séria</a:t>
            </a:r>
            <a:r>
              <a:rPr lang="en-GB" sz="2400" dirty="0"/>
              <a:t> </a:t>
            </a:r>
            <a:r>
              <a:rPr lang="en-GB" sz="2400" dirty="0" err="1"/>
              <a:t>kritických</a:t>
            </a:r>
            <a:r>
              <a:rPr lang="en-GB" sz="2400" dirty="0"/>
              <a:t> </a:t>
            </a:r>
            <a:r>
              <a:rPr lang="en-GB" sz="2400" dirty="0" err="1"/>
              <a:t>rozhodnutí</a:t>
            </a:r>
            <a:r>
              <a:rPr lang="en-GB" sz="2400" dirty="0"/>
              <a:t>, </a:t>
            </a:r>
            <a:r>
              <a:rPr lang="en-GB" sz="2400" dirty="0" err="1"/>
              <a:t>ktoré</a:t>
            </a:r>
            <a:r>
              <a:rPr lang="en-GB" sz="2400" dirty="0"/>
              <a:t> </a:t>
            </a:r>
            <a:r>
              <a:rPr lang="en-GB" sz="2400" dirty="0" err="1"/>
              <a:t>medzi</a:t>
            </a:r>
            <a:r>
              <a:rPr lang="en-GB" sz="2400" dirty="0"/>
              <a:t> </a:t>
            </a:r>
            <a:r>
              <a:rPr lang="en-GB" sz="2400" dirty="0" err="1"/>
              <a:t>rokmi</a:t>
            </a:r>
            <a:r>
              <a:rPr lang="en-GB" sz="2400" dirty="0"/>
              <a:t> 1930 a 1933 </a:t>
            </a:r>
            <a:r>
              <a:rPr lang="en-GB" sz="2400" dirty="0" err="1"/>
              <a:t>urobili</a:t>
            </a:r>
            <a:r>
              <a:rPr lang="en-GB" sz="2400" dirty="0"/>
              <a:t> </a:t>
            </a:r>
            <a:r>
              <a:rPr lang="en-GB" sz="2400" dirty="0" err="1"/>
              <a:t>Brüning</a:t>
            </a:r>
            <a:r>
              <a:rPr lang="en-GB" sz="2400" dirty="0"/>
              <a:t>, </a:t>
            </a:r>
            <a:r>
              <a:rPr lang="en-GB" sz="2400" dirty="0" err="1"/>
              <a:t>Hugenberg</a:t>
            </a:r>
            <a:r>
              <a:rPr lang="en-GB" sz="2400" dirty="0"/>
              <a:t>, von Papen, von </a:t>
            </a:r>
            <a:r>
              <a:rPr lang="en-GB" sz="2400" dirty="0" err="1"/>
              <a:t>Schleicher</a:t>
            </a:r>
            <a:r>
              <a:rPr lang="en-GB" sz="2400" dirty="0"/>
              <a:t> a Hindenburg.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zmenil</a:t>
            </a:r>
            <a:r>
              <a:rPr lang="sk-SK" sz="2400" dirty="0"/>
              <a:t>i</a:t>
            </a:r>
            <a:r>
              <a:rPr lang="en-GB" sz="2400" dirty="0"/>
              <a:t> </a:t>
            </a:r>
            <a:r>
              <a:rPr lang="en-GB" sz="2400" dirty="0" err="1"/>
              <a:t>parlamentný</a:t>
            </a:r>
            <a:r>
              <a:rPr lang="en-GB" sz="2400" dirty="0"/>
              <a:t> </a:t>
            </a:r>
            <a:r>
              <a:rPr lang="en-GB" sz="2400" dirty="0" err="1"/>
              <a:t>systém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prezidentský</a:t>
            </a:r>
            <a:r>
              <a:rPr lang="en-GB" sz="2400" dirty="0"/>
              <a:t>, </a:t>
            </a:r>
            <a:r>
              <a:rPr lang="en-GB" sz="2400" dirty="0" err="1"/>
              <a:t>čo</a:t>
            </a:r>
            <a:r>
              <a:rPr lang="en-GB" sz="2400" dirty="0"/>
              <a:t> </a:t>
            </a:r>
            <a:r>
              <a:rPr lang="en-GB" sz="2400" dirty="0" err="1"/>
              <a:t>následne</a:t>
            </a:r>
            <a:r>
              <a:rPr lang="en-GB" sz="2400" dirty="0"/>
              <a:t> </a:t>
            </a:r>
            <a:r>
              <a:rPr lang="en-GB" sz="2400" dirty="0" err="1"/>
              <a:t>umožnilo</a:t>
            </a:r>
            <a:r>
              <a:rPr lang="en-GB" sz="2400" dirty="0"/>
              <a:t> </a:t>
            </a:r>
            <a:r>
              <a:rPr lang="en-GB" sz="2400" dirty="0" err="1"/>
              <a:t>Hitlerovi</a:t>
            </a:r>
            <a:r>
              <a:rPr lang="en-GB" sz="2400" dirty="0"/>
              <a:t> </a:t>
            </a:r>
            <a:r>
              <a:rPr lang="en-GB" sz="2400" dirty="0" err="1"/>
              <a:t>legálne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dostať</a:t>
            </a:r>
            <a:r>
              <a:rPr lang="en-GB" sz="2400" dirty="0"/>
              <a:t> k </a:t>
            </a:r>
            <a:r>
              <a:rPr lang="en-GB" sz="2400" dirty="0" err="1"/>
              <a:t>absolútnej</a:t>
            </a:r>
            <a:r>
              <a:rPr lang="en-GB" sz="2400" dirty="0"/>
              <a:t> </a:t>
            </a:r>
            <a:r>
              <a:rPr lang="en-GB" sz="2400" dirty="0" err="1"/>
              <a:t>moci</a:t>
            </a:r>
            <a:r>
              <a:rPr lang="en-GB" sz="2400" dirty="0"/>
              <a:t>. 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verili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dokážu</a:t>
            </a:r>
            <a:r>
              <a:rPr lang="en-GB" sz="2400" dirty="0"/>
              <a:t> </a:t>
            </a:r>
            <a:r>
              <a:rPr lang="en-GB" sz="2400" dirty="0" err="1"/>
              <a:t>Hitlera</a:t>
            </a:r>
            <a:r>
              <a:rPr lang="en-GB" sz="2400" dirty="0"/>
              <a:t> </a:t>
            </a:r>
            <a:r>
              <a:rPr lang="en-GB" sz="2400" dirty="0" err="1"/>
              <a:t>skrotiť</a:t>
            </a:r>
            <a:r>
              <a:rPr lang="en-GB" sz="2400" dirty="0"/>
              <a:t>, </a:t>
            </a:r>
            <a:r>
              <a:rPr lang="en-GB" sz="2400" dirty="0" err="1"/>
              <a:t>podobne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mnoho</a:t>
            </a:r>
            <a:r>
              <a:rPr lang="en-GB" sz="2400" dirty="0"/>
              <a:t> </a:t>
            </a:r>
            <a:r>
              <a:rPr lang="en-GB" sz="2400" dirty="0" err="1"/>
              <a:t>konzervatívnych</a:t>
            </a:r>
            <a:r>
              <a:rPr lang="en-GB" sz="2400" dirty="0"/>
              <a:t> </a:t>
            </a:r>
            <a:r>
              <a:rPr lang="en-GB" sz="2400" dirty="0" err="1"/>
              <a:t>pravicových</a:t>
            </a:r>
            <a:r>
              <a:rPr lang="en-GB" sz="2400" dirty="0"/>
              <a:t> </a:t>
            </a:r>
            <a:r>
              <a:rPr lang="en-GB" sz="2400" dirty="0" err="1"/>
              <a:t>politikov</a:t>
            </a:r>
            <a:r>
              <a:rPr lang="en-GB" sz="2400" dirty="0"/>
              <a:t> </a:t>
            </a:r>
            <a:r>
              <a:rPr lang="en-GB" sz="2400" dirty="0" err="1"/>
              <a:t>myslelo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bude</a:t>
            </a:r>
            <a:r>
              <a:rPr lang="en-GB" sz="2400" dirty="0"/>
              <a:t> </a:t>
            </a:r>
            <a:r>
              <a:rPr lang="en-GB" sz="2400" dirty="0" err="1"/>
              <a:t>dobré</a:t>
            </a:r>
            <a:r>
              <a:rPr lang="en-GB" sz="2400" dirty="0"/>
              <a:t> </a:t>
            </a:r>
            <a:r>
              <a:rPr lang="en-GB" sz="2400" dirty="0" err="1"/>
              <a:t>spojiť</a:t>
            </a:r>
            <a:r>
              <a:rPr lang="en-GB" sz="2400" dirty="0"/>
              <a:t> s </a:t>
            </a:r>
            <a:r>
              <a:rPr lang="en-GB" sz="2400" dirty="0" err="1"/>
              <a:t>Hitlerom</a:t>
            </a:r>
            <a:r>
              <a:rPr lang="en-GB" sz="2400" dirty="0"/>
              <a:t> </a:t>
            </a:r>
            <a:r>
              <a:rPr lang="en-GB" sz="2400" dirty="0" err="1"/>
              <a:t>sily</a:t>
            </a:r>
            <a:r>
              <a:rPr lang="en-GB" sz="2400" dirty="0"/>
              <a:t> </a:t>
            </a:r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nimi</a:t>
            </a:r>
            <a:r>
              <a:rPr lang="en-GB" sz="2400" dirty="0"/>
              <a:t> </a:t>
            </a:r>
            <a:r>
              <a:rPr lang="en-GB" sz="2400" dirty="0" err="1"/>
              <a:t>vnímanému</a:t>
            </a:r>
            <a:r>
              <a:rPr lang="en-GB" sz="2400" dirty="0"/>
              <a:t> </a:t>
            </a:r>
            <a:r>
              <a:rPr lang="en-GB" sz="2400" dirty="0" err="1"/>
              <a:t>ohrozeniu</a:t>
            </a:r>
            <a:r>
              <a:rPr lang="en-GB" sz="2400" dirty="0"/>
              <a:t> zo </a:t>
            </a:r>
            <a:r>
              <a:rPr lang="en-GB" sz="2400" dirty="0" err="1"/>
              <a:t>strany</a:t>
            </a:r>
            <a:r>
              <a:rPr lang="en-GB" sz="2400" dirty="0"/>
              <a:t> </a:t>
            </a:r>
            <a:r>
              <a:rPr lang="en-GB" sz="2400" dirty="0" err="1"/>
              <a:t>ľavice</a:t>
            </a:r>
            <a:r>
              <a:rPr lang="en-GB" sz="2400" dirty="0"/>
              <a:t> a </a:t>
            </a:r>
            <a:r>
              <a:rPr lang="en-GB" sz="2400" dirty="0" err="1"/>
              <a:t>marxizmu</a:t>
            </a:r>
            <a:r>
              <a:rPr lang="en-GB" sz="2400" dirty="0"/>
              <a:t>. 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A26E0E3-C68F-44DA-8568-A0C5985BF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kancelár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00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9AB55D9-D510-48AF-9376-498AB0898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9036495" cy="5112568"/>
          </a:xfrm>
        </p:spPr>
        <p:txBody>
          <a:bodyPr>
            <a:normAutofit/>
          </a:bodyPr>
          <a:lstStyle/>
          <a:p>
            <a:r>
              <a:rPr lang="sk-SK" sz="2400" dirty="0"/>
              <a:t>Hitlerovi dali </a:t>
            </a:r>
            <a:r>
              <a:rPr lang="en-GB" sz="2400" dirty="0" err="1"/>
              <a:t>moc</a:t>
            </a:r>
            <a:r>
              <a:rPr lang="en-GB" sz="2400" dirty="0"/>
              <a:t> </a:t>
            </a:r>
            <a:r>
              <a:rPr lang="en-GB" sz="2400" dirty="0" err="1"/>
              <a:t>dali</a:t>
            </a:r>
            <a:r>
              <a:rPr lang="en-GB" sz="2400" dirty="0"/>
              <a:t> v </a:t>
            </a:r>
            <a:r>
              <a:rPr lang="en-GB" sz="2400" dirty="0" err="1"/>
              <a:t>čase</a:t>
            </a:r>
            <a:r>
              <a:rPr lang="en-GB" sz="2400" dirty="0"/>
              <a:t>, </a:t>
            </a:r>
            <a:r>
              <a:rPr lang="en-GB" sz="2400" dirty="0" err="1"/>
              <a:t>keď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dynamizmus</a:t>
            </a:r>
            <a:r>
              <a:rPr lang="en-GB" sz="2400" dirty="0"/>
              <a:t> a </a:t>
            </a:r>
            <a:r>
              <a:rPr lang="en-GB" sz="2400" dirty="0" err="1"/>
              <a:t>masový</a:t>
            </a:r>
            <a:r>
              <a:rPr lang="en-GB" sz="2400" dirty="0"/>
              <a:t> </a:t>
            </a:r>
            <a:r>
              <a:rPr lang="en-GB" sz="2400" dirty="0" err="1"/>
              <a:t>apel</a:t>
            </a:r>
            <a:r>
              <a:rPr lang="en-GB" sz="2400" dirty="0"/>
              <a:t> NSDAP </a:t>
            </a:r>
            <a:r>
              <a:rPr lang="en-GB" sz="2400" dirty="0" err="1"/>
              <a:t>pomaly</a:t>
            </a:r>
            <a:r>
              <a:rPr lang="en-GB" sz="2400" dirty="0"/>
              <a:t> </a:t>
            </a:r>
            <a:r>
              <a:rPr lang="en-GB" sz="2400" dirty="0" err="1"/>
              <a:t>vytrácal</a:t>
            </a:r>
            <a:r>
              <a:rPr lang="en-GB" sz="2400" dirty="0"/>
              <a:t> a </a:t>
            </a:r>
            <a:r>
              <a:rPr lang="en-GB" sz="2400" dirty="0" err="1"/>
              <a:t>ľudí</a:t>
            </a:r>
            <a:r>
              <a:rPr lang="en-GB" sz="2400" dirty="0"/>
              <a:t> </a:t>
            </a:r>
            <a:r>
              <a:rPr lang="en-GB" sz="2400" dirty="0" err="1"/>
              <a:t>pomaly</a:t>
            </a:r>
            <a:r>
              <a:rPr lang="en-GB" sz="2400" dirty="0"/>
              <a:t>, ale </a:t>
            </a:r>
            <a:r>
              <a:rPr lang="en-GB" sz="2400" dirty="0" err="1"/>
              <a:t>isto</a:t>
            </a:r>
            <a:r>
              <a:rPr lang="en-GB" sz="2400" dirty="0"/>
              <a:t>, </a:t>
            </a:r>
            <a:r>
              <a:rPr lang="en-GB" sz="2400" dirty="0" err="1"/>
              <a:t>prestávali</a:t>
            </a:r>
            <a:r>
              <a:rPr lang="en-GB" sz="2400" dirty="0"/>
              <a:t> </a:t>
            </a:r>
            <a:r>
              <a:rPr lang="en-GB" sz="2400" dirty="0" err="1"/>
              <a:t>zaujímať</a:t>
            </a:r>
            <a:r>
              <a:rPr lang="en-GB" sz="2400" dirty="0"/>
              <a:t> </a:t>
            </a:r>
            <a:r>
              <a:rPr lang="en-GB" sz="2400" dirty="0" err="1"/>
              <a:t>Hitlerove</a:t>
            </a:r>
            <a:r>
              <a:rPr lang="en-GB" sz="2400" dirty="0"/>
              <a:t> </a:t>
            </a:r>
            <a:r>
              <a:rPr lang="en-GB" sz="2400" dirty="0" err="1"/>
              <a:t>antisemitské</a:t>
            </a:r>
            <a:r>
              <a:rPr lang="en-GB" sz="2400" dirty="0"/>
              <a:t> </a:t>
            </a:r>
            <a:r>
              <a:rPr lang="en-GB" sz="2400" dirty="0" err="1"/>
              <a:t>výlevy</a:t>
            </a:r>
            <a:r>
              <a:rPr lang="en-GB" sz="2400" dirty="0"/>
              <a:t> a </a:t>
            </a:r>
            <a:r>
              <a:rPr lang="en-GB" sz="2400" dirty="0" err="1"/>
              <a:t>drsný</a:t>
            </a:r>
            <a:r>
              <a:rPr lang="en-GB" sz="2400" dirty="0"/>
              <a:t> </a:t>
            </a:r>
            <a:r>
              <a:rPr lang="en-GB" sz="2400" dirty="0" err="1"/>
              <a:t>nacistický</a:t>
            </a:r>
            <a:r>
              <a:rPr lang="en-GB" sz="2400" dirty="0"/>
              <a:t> </a:t>
            </a:r>
            <a:r>
              <a:rPr lang="en-GB" sz="2400" dirty="0" err="1"/>
              <a:t>radikalizmus</a:t>
            </a:r>
            <a:r>
              <a:rPr lang="en-GB" sz="2400" dirty="0"/>
              <a:t>.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V</a:t>
            </a:r>
            <a:r>
              <a:rPr lang="en-GB" sz="2400" dirty="0"/>
              <a:t>on Papen </a:t>
            </a:r>
            <a:r>
              <a:rPr lang="sk-SK" sz="2400" dirty="0"/>
              <a:t>po vymenovaní Hitlera:</a:t>
            </a:r>
            <a:r>
              <a:rPr lang="en-GB" sz="2400" dirty="0"/>
              <a:t> „</a:t>
            </a:r>
            <a:r>
              <a:rPr lang="en-GB" sz="2400" dirty="0" err="1"/>
              <a:t>Získali</a:t>
            </a:r>
            <a:r>
              <a:rPr lang="en-GB" sz="2400" dirty="0"/>
              <a:t> </a:t>
            </a:r>
            <a:r>
              <a:rPr lang="en-GB" sz="2400" dirty="0" err="1"/>
              <a:t>sme</a:t>
            </a:r>
            <a:r>
              <a:rPr lang="en-GB" sz="2400" dirty="0"/>
              <a:t> ho pre </a:t>
            </a:r>
            <a:r>
              <a:rPr lang="en-GB" sz="2400" dirty="0" err="1"/>
              <a:t>nás</a:t>
            </a:r>
            <a:r>
              <a:rPr lang="en-GB" sz="2400" dirty="0"/>
              <a:t>. Do </a:t>
            </a:r>
            <a:r>
              <a:rPr lang="en-GB" sz="2400" dirty="0" err="1"/>
              <a:t>dvoch</a:t>
            </a:r>
            <a:r>
              <a:rPr lang="en-GB" sz="2400" dirty="0"/>
              <a:t> </a:t>
            </a:r>
            <a:r>
              <a:rPr lang="en-GB" sz="2400" dirty="0" err="1"/>
              <a:t>mesiacov</a:t>
            </a:r>
            <a:r>
              <a:rPr lang="en-GB" sz="2400" dirty="0"/>
              <a:t> ho </a:t>
            </a:r>
            <a:r>
              <a:rPr lang="en-GB" sz="2400" dirty="0" err="1"/>
              <a:t>zatlačíme</a:t>
            </a:r>
            <a:r>
              <a:rPr lang="en-GB" sz="2400" dirty="0"/>
              <a:t> </a:t>
            </a:r>
            <a:r>
              <a:rPr lang="en-GB" sz="2400" dirty="0" err="1"/>
              <a:t>tak</a:t>
            </a:r>
            <a:r>
              <a:rPr lang="en-GB" sz="2400" dirty="0"/>
              <a:t> </a:t>
            </a:r>
            <a:r>
              <a:rPr lang="en-GB" sz="2400" dirty="0" err="1"/>
              <a:t>hlboko</a:t>
            </a:r>
            <a:r>
              <a:rPr lang="en-GB" sz="2400" dirty="0"/>
              <a:t> do rohu,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bude</a:t>
            </a:r>
            <a:r>
              <a:rPr lang="en-GB" sz="2400" dirty="0"/>
              <a:t> </a:t>
            </a:r>
            <a:r>
              <a:rPr lang="en-GB" sz="2400" dirty="0" err="1"/>
              <a:t>kvičať</a:t>
            </a:r>
            <a:r>
              <a:rPr lang="en-GB" sz="2400" dirty="0"/>
              <a:t>.“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„</a:t>
            </a:r>
            <a:r>
              <a:rPr lang="en-GB" sz="2400" dirty="0" err="1"/>
              <a:t>Obdobie</a:t>
            </a:r>
            <a:r>
              <a:rPr lang="en-GB" sz="2400" dirty="0"/>
              <a:t> </a:t>
            </a:r>
            <a:r>
              <a:rPr lang="en-GB" sz="2400" dirty="0" err="1"/>
              <a:t>boja</a:t>
            </a:r>
            <a:r>
              <a:rPr lang="en-GB" sz="2400" dirty="0"/>
              <a:t>“ (</a:t>
            </a:r>
            <a:r>
              <a:rPr lang="en-GB" sz="2400" i="1" dirty="0" err="1"/>
              <a:t>Kampfzeit</a:t>
            </a:r>
            <a:r>
              <a:rPr lang="en-GB" sz="2400" dirty="0"/>
              <a:t>) </a:t>
            </a:r>
            <a:r>
              <a:rPr lang="en-GB" sz="2400" dirty="0" err="1"/>
              <a:t>skončilo</a:t>
            </a:r>
            <a:r>
              <a:rPr lang="en-GB" sz="2400" dirty="0"/>
              <a:t>. </a:t>
            </a:r>
            <a:r>
              <a:rPr lang="en-GB" sz="2400" dirty="0" err="1"/>
              <a:t>Začalo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„</a:t>
            </a:r>
            <a:r>
              <a:rPr lang="en-GB" sz="2400" dirty="0" err="1"/>
              <a:t>uchopenie</a:t>
            </a:r>
            <a:r>
              <a:rPr lang="en-GB" sz="2400" dirty="0"/>
              <a:t> </a:t>
            </a:r>
            <a:r>
              <a:rPr lang="en-GB" sz="2400" dirty="0" err="1"/>
              <a:t>moci</a:t>
            </a:r>
            <a:r>
              <a:rPr lang="en-GB" sz="2400" dirty="0"/>
              <a:t>“ (</a:t>
            </a:r>
            <a:r>
              <a:rPr lang="en-GB" sz="2400" dirty="0" err="1"/>
              <a:t>Machtergreifung</a:t>
            </a:r>
            <a:r>
              <a:rPr lang="en-GB" sz="2400" dirty="0"/>
              <a:t>).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E3FD6DE-7E81-4969-990B-FABBBEF9D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kancelár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34711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9A51577-0141-4FB8-9498-9AF044616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775C553-80C0-4AE6-AAD4-652B452E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537FF2-9449-4DB8-BC7F-D6A2D1BD5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33416"/>
            <a:ext cx="4680520" cy="65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46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CC47DE1-32EF-480B-A74E-5AC985856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7396FEB-DA2B-4A31-804C-CF1A2B33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04AEEA7-2F24-4B38-8F43-DC92F2147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3416"/>
            <a:ext cx="8856984" cy="652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5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6486E9E-6B67-44C5-B646-9CE7CCCCD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7CBA6B-4226-4A3D-979A-9BF2C375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BB3E8C-7C28-4D73-9BC5-A52DB28B6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3" y="355847"/>
            <a:ext cx="8879433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937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147B824-2C52-414E-BDAD-50703FC0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856983" cy="5112568"/>
          </a:xfrm>
        </p:spPr>
        <p:txBody>
          <a:bodyPr>
            <a:normAutofit/>
          </a:bodyPr>
          <a:lstStyle/>
          <a:p>
            <a:r>
              <a:rPr lang="sk-SK" sz="2800" dirty="0"/>
              <a:t>„</a:t>
            </a:r>
            <a:r>
              <a:rPr lang="en-GB" sz="2800" dirty="0" err="1"/>
              <a:t>uchopenie</a:t>
            </a:r>
            <a:r>
              <a:rPr lang="en-GB" sz="2800" dirty="0"/>
              <a:t> </a:t>
            </a:r>
            <a:r>
              <a:rPr lang="en-GB" sz="2800" dirty="0" err="1"/>
              <a:t>moci</a:t>
            </a:r>
            <a:r>
              <a:rPr lang="sk-SK" sz="2800" dirty="0"/>
              <a:t>“ (nacistický termín) </a:t>
            </a:r>
            <a:r>
              <a:rPr lang="en-GB" sz="2800" dirty="0" err="1"/>
              <a:t>spočiatku</a:t>
            </a:r>
            <a:r>
              <a:rPr lang="en-GB" sz="2800" dirty="0"/>
              <a:t> </a:t>
            </a:r>
            <a:r>
              <a:rPr lang="en-GB" sz="2800" dirty="0" err="1"/>
              <a:t>skôr</a:t>
            </a:r>
            <a:r>
              <a:rPr lang="en-GB" sz="2800" dirty="0"/>
              <a:t> ich </a:t>
            </a:r>
            <a:r>
              <a:rPr lang="en-GB" sz="2800" dirty="0" err="1"/>
              <a:t>snom</a:t>
            </a:r>
            <a:r>
              <a:rPr lang="en-GB" sz="2800" dirty="0"/>
              <a:t> </a:t>
            </a:r>
            <a:r>
              <a:rPr lang="en-GB" sz="2800" dirty="0" err="1"/>
              <a:t>než</a:t>
            </a:r>
            <a:r>
              <a:rPr lang="en-GB" sz="2800" dirty="0"/>
              <a:t> </a:t>
            </a:r>
            <a:r>
              <a:rPr lang="en-GB" sz="2800" dirty="0" err="1"/>
              <a:t>realitou</a:t>
            </a:r>
            <a:r>
              <a:rPr lang="en-GB" sz="2800" dirty="0"/>
              <a:t>.  </a:t>
            </a:r>
            <a:endParaRPr lang="sk-SK" sz="2800" dirty="0"/>
          </a:p>
          <a:p>
            <a:endParaRPr lang="sk-SK" sz="2800" dirty="0"/>
          </a:p>
          <a:p>
            <a:r>
              <a:rPr lang="en-GB" sz="2800" dirty="0" err="1"/>
              <a:t>Niektorí</a:t>
            </a:r>
            <a:r>
              <a:rPr lang="en-GB" sz="2800" dirty="0"/>
              <a:t> </a:t>
            </a:r>
            <a:r>
              <a:rPr lang="en-GB" sz="2800" dirty="0" err="1"/>
              <a:t>historici</a:t>
            </a:r>
            <a:r>
              <a:rPr lang="en-GB" sz="2800" dirty="0"/>
              <a:t> </a:t>
            </a:r>
            <a:r>
              <a:rPr lang="en-GB" sz="2800" dirty="0" err="1"/>
              <a:t>dokonca</a:t>
            </a:r>
            <a:r>
              <a:rPr lang="en-GB" sz="2800" dirty="0"/>
              <a:t> </a:t>
            </a:r>
            <a:r>
              <a:rPr lang="en-GB" sz="2800" dirty="0" err="1"/>
              <a:t>začali</a:t>
            </a:r>
            <a:r>
              <a:rPr lang="en-GB" sz="2800" dirty="0"/>
              <a:t> </a:t>
            </a:r>
            <a:r>
              <a:rPr lang="en-GB" sz="2800" dirty="0" err="1"/>
              <a:t>používať</a:t>
            </a:r>
            <a:r>
              <a:rPr lang="en-GB" sz="2800" dirty="0"/>
              <a:t> </a:t>
            </a:r>
            <a:r>
              <a:rPr lang="en-GB" sz="2800" dirty="0" err="1"/>
              <a:t>termín</a:t>
            </a:r>
            <a:r>
              <a:rPr lang="en-GB" sz="2800" dirty="0"/>
              <a:t> </a:t>
            </a:r>
            <a:r>
              <a:rPr lang="en-GB" sz="2800" i="1" dirty="0" err="1"/>
              <a:t>Machtübergabe</a:t>
            </a:r>
            <a:r>
              <a:rPr lang="en-GB" sz="2800" dirty="0"/>
              <a:t>, </a:t>
            </a:r>
            <a:r>
              <a:rPr lang="en-GB" sz="2800" dirty="0" err="1"/>
              <a:t>teda</a:t>
            </a:r>
            <a:r>
              <a:rPr lang="en-GB" sz="2800" dirty="0"/>
              <a:t> „</a:t>
            </a:r>
            <a:r>
              <a:rPr lang="en-GB" sz="2800" dirty="0" err="1"/>
              <a:t>odovzdanie</a:t>
            </a:r>
            <a:r>
              <a:rPr lang="en-GB" sz="2800" dirty="0"/>
              <a:t> </a:t>
            </a:r>
            <a:r>
              <a:rPr lang="en-GB" sz="2800" dirty="0" err="1"/>
              <a:t>moci</a:t>
            </a:r>
            <a:r>
              <a:rPr lang="en-GB" sz="2800" dirty="0"/>
              <a:t>“. </a:t>
            </a:r>
            <a:endParaRPr lang="sk-SK" sz="2800" dirty="0"/>
          </a:p>
          <a:p>
            <a:endParaRPr lang="sk-SK" sz="2800" dirty="0"/>
          </a:p>
          <a:p>
            <a:r>
              <a:rPr lang="en-GB" sz="2800" dirty="0" err="1"/>
              <a:t>okrem</a:t>
            </a:r>
            <a:r>
              <a:rPr lang="en-GB" sz="2800" dirty="0"/>
              <a:t> </a:t>
            </a:r>
            <a:r>
              <a:rPr lang="en-GB" sz="2800" dirty="0" err="1"/>
              <a:t>Hitlera</a:t>
            </a:r>
            <a:r>
              <a:rPr lang="en-GB" sz="2800" dirty="0"/>
              <a:t> </a:t>
            </a:r>
            <a:r>
              <a:rPr lang="en-GB" sz="2800" dirty="0" err="1"/>
              <a:t>ako</a:t>
            </a:r>
            <a:r>
              <a:rPr lang="en-GB" sz="2800" dirty="0"/>
              <a:t> </a:t>
            </a:r>
            <a:r>
              <a:rPr lang="en-GB" sz="2800" dirty="0" err="1"/>
              <a:t>kancelára</a:t>
            </a:r>
            <a:r>
              <a:rPr lang="en-GB" sz="2800" dirty="0"/>
              <a:t> </a:t>
            </a:r>
            <a:r>
              <a:rPr lang="en-GB" sz="2800" dirty="0" err="1"/>
              <a:t>len</a:t>
            </a:r>
            <a:r>
              <a:rPr lang="en-GB" sz="2800" dirty="0"/>
              <a:t> </a:t>
            </a:r>
            <a:r>
              <a:rPr lang="en-GB" sz="2800" dirty="0" err="1"/>
              <a:t>dvaja</a:t>
            </a:r>
            <a:r>
              <a:rPr lang="en-GB" sz="2800" dirty="0"/>
              <a:t> </a:t>
            </a:r>
            <a:r>
              <a:rPr lang="en-GB" sz="2800" dirty="0" err="1"/>
              <a:t>ďalší</a:t>
            </a:r>
            <a:r>
              <a:rPr lang="en-GB" sz="2800" dirty="0"/>
              <a:t> </a:t>
            </a:r>
            <a:r>
              <a:rPr lang="en-GB" sz="2800" dirty="0" err="1"/>
              <a:t>nacistickí</a:t>
            </a:r>
            <a:r>
              <a:rPr lang="en-GB" sz="2800" dirty="0"/>
              <a:t> </a:t>
            </a:r>
            <a:r>
              <a:rPr lang="en-GB" sz="2800" dirty="0" err="1"/>
              <a:t>ministri</a:t>
            </a:r>
            <a:r>
              <a:rPr lang="en-GB" sz="2800" dirty="0"/>
              <a:t> (z 11)</a:t>
            </a:r>
            <a:endParaRPr lang="sk-SK" sz="2800" dirty="0"/>
          </a:p>
          <a:p>
            <a:endParaRPr lang="en-GB" sz="2400" dirty="0"/>
          </a:p>
          <a:p>
            <a:endParaRPr lang="sk-SK" sz="2400" dirty="0"/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001B943-5ED6-4041-AA34-425E07B44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kancelárom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2259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E8CECC5-E42D-4685-8C07-0E723AA85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C80E862-3220-4B50-9396-15F6ECE98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4931A8-C6C2-4C5C-952F-4438A17E5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57"/>
            <a:ext cx="9144000" cy="683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23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0AC0B81-CF5E-4974-A15B-51FBCB2F6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1341C0-5924-4563-BED9-9BBD62F3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DF4A23A-299A-419E-AA1F-05CE17A54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531" y="80626"/>
            <a:ext cx="4685469" cy="66307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698DDF2-E2F8-406F-BFC6-9ABD3BFE1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6" y="48816"/>
            <a:ext cx="4572781" cy="66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52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BF58F37-CD82-46EA-89F7-B6BA3D46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45312F3-5890-4A19-ADE9-7DA58E4E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Dolchstoßlegende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E360E6-6B32-40F0-A981-BC6687208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8" y="1188908"/>
            <a:ext cx="9144000" cy="56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44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6D483F6-3CFB-4A6F-AD73-377418E0D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5544615" cy="504056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Leto 1918 – vzniká </a:t>
            </a:r>
            <a:r>
              <a:rPr lang="sk-SK" sz="2400" dirty="0" err="1"/>
              <a:t>Thule</a:t>
            </a:r>
            <a:r>
              <a:rPr lang="sk-SK" sz="2400" dirty="0"/>
              <a:t> </a:t>
            </a:r>
            <a:r>
              <a:rPr lang="sk-SK" sz="2400" dirty="0" err="1"/>
              <a:t>Gesellschaft</a:t>
            </a:r>
            <a:r>
              <a:rPr lang="sk-SK" sz="2400" dirty="0"/>
              <a:t> – Spoločnosť </a:t>
            </a:r>
            <a:r>
              <a:rPr lang="sk-SK" sz="2400" dirty="0" err="1"/>
              <a:t>Thule</a:t>
            </a:r>
            <a:r>
              <a:rPr lang="sk-SK" sz="2400" dirty="0"/>
              <a:t> – jedna z mnohých takýchto spoločností</a:t>
            </a:r>
          </a:p>
          <a:p>
            <a:endParaRPr lang="sk-SK" sz="2400" dirty="0"/>
          </a:p>
          <a:p>
            <a:r>
              <a:rPr lang="sk-SK" sz="2400" dirty="0"/>
              <a:t>Mystika a okultizmus</a:t>
            </a:r>
          </a:p>
          <a:p>
            <a:endParaRPr lang="sk-SK" sz="2400" dirty="0"/>
          </a:p>
          <a:p>
            <a:r>
              <a:rPr lang="sk-SK" sz="2400" dirty="0"/>
              <a:t>Štúdium mágie a viera že </a:t>
            </a:r>
            <a:r>
              <a:rPr lang="sk-SK" sz="2400" dirty="0" err="1"/>
              <a:t>Hyperborea</a:t>
            </a:r>
            <a:r>
              <a:rPr lang="sk-SK" sz="2400" dirty="0"/>
              <a:t> – Atlantída severu, existovala</a:t>
            </a:r>
          </a:p>
          <a:p>
            <a:endParaRPr lang="sk-SK" sz="2400" dirty="0"/>
          </a:p>
          <a:p>
            <a:r>
              <a:rPr lang="sk-SK" sz="2400" dirty="0"/>
              <a:t>Členovia museli dokázať nežidovskú krv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6DF88C1-E0CC-49CE-BE02-43285179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Nemecko po vojne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50E872-62B4-423D-93AC-59C53045B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628800"/>
            <a:ext cx="331236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45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57E8AF8-2B06-4B47-B1F5-D350FED7C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39" y="1628800"/>
            <a:ext cx="5730205" cy="3816424"/>
          </a:xfrm>
        </p:spPr>
        <p:txBody>
          <a:bodyPr>
            <a:normAutofit/>
          </a:bodyPr>
          <a:lstStyle/>
          <a:p>
            <a:r>
              <a:rPr lang="sk-SK" sz="2400" dirty="0"/>
              <a:t>V Mníchove cca 250 členov, v Bavorsku cca 1500</a:t>
            </a:r>
          </a:p>
          <a:p>
            <a:endParaRPr lang="sk-SK" sz="2400" dirty="0"/>
          </a:p>
          <a:p>
            <a:r>
              <a:rPr lang="sk-SK" sz="2400" dirty="0"/>
              <a:t>„kto je kto v začiatkoch nacizmu“</a:t>
            </a:r>
          </a:p>
          <a:p>
            <a:endParaRPr lang="sk-SK" sz="2400" dirty="0"/>
          </a:p>
          <a:p>
            <a:r>
              <a:rPr lang="sk-SK" sz="2400" dirty="0"/>
              <a:t>Rudolf </a:t>
            </a:r>
            <a:r>
              <a:rPr lang="sk-SK" sz="2400" dirty="0" err="1"/>
              <a:t>Hess</a:t>
            </a:r>
            <a:r>
              <a:rPr lang="sk-SK" sz="2400" dirty="0"/>
              <a:t>, </a:t>
            </a:r>
            <a:r>
              <a:rPr lang="sk-SK" sz="2400" dirty="0" err="1"/>
              <a:t>Alfred</a:t>
            </a:r>
            <a:r>
              <a:rPr lang="sk-SK" sz="2400" dirty="0"/>
              <a:t> Rosenberg, </a:t>
            </a:r>
            <a:r>
              <a:rPr lang="sk-SK" sz="2400" dirty="0" err="1"/>
              <a:t>Hans</a:t>
            </a:r>
            <a:r>
              <a:rPr lang="sk-SK" sz="2400" dirty="0"/>
              <a:t> Frank, </a:t>
            </a:r>
            <a:r>
              <a:rPr lang="sk-SK" sz="2400" dirty="0" err="1"/>
              <a:t>Gottfried</a:t>
            </a:r>
            <a:r>
              <a:rPr lang="sk-SK" sz="2400" dirty="0"/>
              <a:t> </a:t>
            </a:r>
            <a:r>
              <a:rPr lang="sk-SK" sz="2400" dirty="0" err="1"/>
              <a:t>Feder</a:t>
            </a:r>
            <a:r>
              <a:rPr lang="sk-SK" sz="2400" dirty="0"/>
              <a:t>, </a:t>
            </a:r>
            <a:r>
              <a:rPr lang="sk-SK" sz="2400" dirty="0" err="1"/>
              <a:t>Dietrich</a:t>
            </a:r>
            <a:r>
              <a:rPr lang="sk-SK" sz="2400" dirty="0"/>
              <a:t> </a:t>
            </a:r>
            <a:r>
              <a:rPr lang="sk-SK" sz="2400" dirty="0" err="1"/>
              <a:t>Eckart</a:t>
            </a:r>
            <a:r>
              <a:rPr lang="sk-SK" sz="2400" dirty="0"/>
              <a:t>, a ďalší. Hitler asi nie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B8F9706-5373-4CF8-998C-80B631F2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Thule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F70BC6-9A08-4ECD-B5D3-CB509A4DB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628800"/>
            <a:ext cx="3209925" cy="3219450"/>
          </a:xfrm>
          <a:prstGeom prst="rect">
            <a:avLst/>
          </a:prstGeom>
        </p:spPr>
      </p:pic>
      <p:sp>
        <p:nvSpPr>
          <p:cNvPr id="6" name="Zástupný obsah 1">
            <a:extLst>
              <a:ext uri="{FF2B5EF4-FFF2-40B4-BE49-F238E27FC236}">
                <a16:creationId xmlns:a16="http://schemas.microsoft.com/office/drawing/2014/main" id="{381BD22F-63C8-444A-8759-3E96DB51D972}"/>
              </a:ext>
            </a:extLst>
          </p:cNvPr>
          <p:cNvSpPr txBox="1">
            <a:spLocks/>
          </p:cNvSpPr>
          <p:nvPr/>
        </p:nvSpPr>
        <p:spPr>
          <a:xfrm>
            <a:off x="137939" y="5517232"/>
            <a:ext cx="8868122" cy="1243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/>
              <a:t>Viera v príchod mesiáša, ktorý zachráni Nemecko pred kolapsom (rozšírená nie len v </a:t>
            </a:r>
            <a:r>
              <a:rPr lang="sk-SK" sz="2400" dirty="0" err="1"/>
              <a:t>Thule</a:t>
            </a:r>
            <a:r>
              <a:rPr lang="sk-SK" sz="2400" dirty="0"/>
              <a:t> ale všeobecne vo významnej časti nemeckej spoločnosti)</a:t>
            </a:r>
          </a:p>
        </p:txBody>
      </p:sp>
    </p:spTree>
    <p:extLst>
      <p:ext uri="{BB962C8B-B14F-4D97-AF65-F5344CB8AC3E}">
        <p14:creationId xmlns:p14="http://schemas.microsoft.com/office/powerpoint/2010/main" val="2660691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707F4AC-92AA-4A6A-8F3A-61C97D8A2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400" dirty="0"/>
              <a:t>Populistická ideológia zameraná na romantizmus a nemecký folklór, ľudové tradície, mystiku a </a:t>
            </a:r>
            <a:r>
              <a:rPr lang="sk-SK" sz="2400" u="sng" dirty="0"/>
              <a:t>predovšetkým</a:t>
            </a:r>
            <a:r>
              <a:rPr lang="sk-SK" sz="2400" dirty="0"/>
              <a:t> vieru v existenciu </a:t>
            </a:r>
            <a:r>
              <a:rPr lang="sk-SK" sz="2400" u="sng" dirty="0"/>
              <a:t>pokrvne spriaznenej národnej komunity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Korene v nemeckom romantickom nacionalizme (napr. </a:t>
            </a:r>
            <a:r>
              <a:rPr lang="sk-SK" sz="2400" dirty="0" err="1"/>
              <a:t>Fichte</a:t>
            </a:r>
            <a:r>
              <a:rPr lang="sk-SK" sz="2400" dirty="0"/>
              <a:t>), sentimentálne nemecké vlastenectvo &amp; velebenie folklóru, snaha o „návrat ku koreňom a pôde“</a:t>
            </a:r>
          </a:p>
          <a:p>
            <a:endParaRPr lang="sk-SK" sz="2400" dirty="0"/>
          </a:p>
          <a:p>
            <a:r>
              <a:rPr lang="sk-SK" sz="2400" dirty="0"/>
              <a:t>Materializmus a individualizmus sekularizovanej mestskej spoločnosti – škodlivé, skazené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C21E6E0-1A24-40D2-8474-F36AD6EA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Rôzne </a:t>
            </a:r>
            <a:r>
              <a:rPr lang="en-GB" dirty="0" err="1"/>
              <a:t>Völkisch</a:t>
            </a:r>
            <a:r>
              <a:rPr lang="sk-SK" dirty="0"/>
              <a:t> Hnutia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801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707F4AC-92AA-4A6A-8F3A-61C97D8A2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400" dirty="0"/>
              <a:t>Návrat k „nadradenej“ nemeckej kultúre založenej na folklóre a krvi</a:t>
            </a:r>
          </a:p>
          <a:p>
            <a:endParaRPr lang="sk-SK" sz="2400" dirty="0"/>
          </a:p>
          <a:p>
            <a:r>
              <a:rPr lang="sk-SK" sz="2400" dirty="0" err="1"/>
              <a:t>Wilhelm</a:t>
            </a:r>
            <a:r>
              <a:rPr lang="sk-SK" sz="2400" dirty="0"/>
              <a:t> </a:t>
            </a:r>
            <a:r>
              <a:rPr lang="sk-SK" sz="2400" dirty="0" err="1"/>
              <a:t>Heinrich</a:t>
            </a:r>
            <a:r>
              <a:rPr lang="sk-SK" sz="2400" dirty="0"/>
              <a:t> </a:t>
            </a:r>
            <a:r>
              <a:rPr lang="sk-SK" sz="2400" dirty="0" err="1"/>
              <a:t>Riehl</a:t>
            </a:r>
            <a:r>
              <a:rPr lang="sk-SK" sz="2400" dirty="0"/>
              <a:t> – Zem a ľud (</a:t>
            </a:r>
            <a:r>
              <a:rPr lang="sk-SK" sz="2400" i="1" dirty="0" err="1"/>
              <a:t>Land</a:t>
            </a:r>
            <a:r>
              <a:rPr lang="sk-SK" sz="2400" i="1" dirty="0"/>
              <a:t> </a:t>
            </a:r>
            <a:r>
              <a:rPr lang="sk-SK" sz="2400" i="1" dirty="0" err="1"/>
              <a:t>und</a:t>
            </a:r>
            <a:r>
              <a:rPr lang="sk-SK" sz="2400" i="1" dirty="0"/>
              <a:t> </a:t>
            </a:r>
            <a:r>
              <a:rPr lang="sk-SK" sz="2400" i="1" dirty="0" err="1"/>
              <a:t>Leute</a:t>
            </a:r>
            <a:r>
              <a:rPr lang="sk-SK" sz="2400" dirty="0"/>
              <a:t>) – presadzuje spojený organický nemecký národ, návrat k prírode a pôde</a:t>
            </a:r>
          </a:p>
          <a:p>
            <a:endParaRPr lang="sk-SK" sz="2400" dirty="0"/>
          </a:p>
          <a:p>
            <a:r>
              <a:rPr lang="sk-SK" sz="2400" dirty="0"/>
              <a:t>Z tohto </a:t>
            </a:r>
            <a:r>
              <a:rPr lang="sk-SK" sz="2400" dirty="0" err="1"/>
              <a:t>Alfred</a:t>
            </a:r>
            <a:r>
              <a:rPr lang="sk-SK" sz="2400" dirty="0"/>
              <a:t> Rosenberg „</a:t>
            </a:r>
            <a:r>
              <a:rPr lang="sk-SK" sz="2400" dirty="0" err="1"/>
              <a:t>Lebensraum</a:t>
            </a:r>
            <a:r>
              <a:rPr lang="sk-SK" sz="2400" dirty="0"/>
              <a:t>“: každý národ je živý organizmus, ktorý potrebuje svoj životný priestor</a:t>
            </a:r>
          </a:p>
          <a:p>
            <a:endParaRPr lang="sk-SK" sz="2400" dirty="0"/>
          </a:p>
          <a:p>
            <a:r>
              <a:rPr lang="en-GB" sz="2400" dirty="0" err="1"/>
              <a:t>Mnoho</a:t>
            </a:r>
            <a:r>
              <a:rPr lang="en-GB" sz="2400" dirty="0"/>
              <a:t> z </a:t>
            </a:r>
            <a:r>
              <a:rPr lang="en-GB" sz="2400" dirty="0" err="1"/>
              <a:t>völkisch</a:t>
            </a:r>
            <a:r>
              <a:rPr lang="en-GB" sz="2400" dirty="0"/>
              <a:t> </a:t>
            </a:r>
            <a:r>
              <a:rPr lang="en-GB" sz="2400" dirty="0" err="1"/>
              <a:t>hnutí</a:t>
            </a:r>
            <a:r>
              <a:rPr lang="en-GB" sz="2400" dirty="0"/>
              <a:t> </a:t>
            </a:r>
            <a:r>
              <a:rPr lang="en-GB" sz="2400" dirty="0" err="1"/>
              <a:t>antisemitský</a:t>
            </a:r>
            <a:r>
              <a:rPr lang="en-GB" sz="2400" dirty="0"/>
              <a:t> a </a:t>
            </a:r>
            <a:r>
              <a:rPr lang="en-GB" sz="2400" dirty="0" err="1"/>
              <a:t>postupne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radikálny</a:t>
            </a:r>
            <a:r>
              <a:rPr lang="en-GB" sz="2400" dirty="0"/>
              <a:t> </a:t>
            </a:r>
            <a:r>
              <a:rPr lang="en-GB" sz="2400" dirty="0" err="1"/>
              <a:t>charakter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C21E6E0-1A24-40D2-8474-F36AD6EA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Völkisch</a:t>
            </a:r>
            <a:r>
              <a:rPr lang="sk-SK" dirty="0"/>
              <a:t> Hnutia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673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7CD9DC-23FB-4154-8D9E-DD634FC96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B508EA9-7964-420A-B649-276A580AF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68F237-38BA-4662-90C0-C56288C7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608512" cy="66201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3C4E85-9964-4E02-8F2A-27D433368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10" y="725849"/>
            <a:ext cx="4326646" cy="57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95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2C7D1D1-1BF7-4CDE-AED8-DFA2C168C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9036495" cy="5184576"/>
          </a:xfrm>
        </p:spPr>
        <p:txBody>
          <a:bodyPr>
            <a:noAutofit/>
          </a:bodyPr>
          <a:lstStyle/>
          <a:p>
            <a:r>
              <a:rPr lang="sk-SK" sz="2200" dirty="0"/>
              <a:t>Židia a slobodomurári zradcovia národa, ktorí nepatria do národnej komunity</a:t>
            </a:r>
          </a:p>
          <a:p>
            <a:endParaRPr lang="sk-SK" sz="2200" dirty="0"/>
          </a:p>
          <a:p>
            <a:r>
              <a:rPr lang="sk-SK" sz="2200" dirty="0" err="1"/>
              <a:t>Theodor</a:t>
            </a:r>
            <a:r>
              <a:rPr lang="sk-SK" sz="2200" dirty="0"/>
              <a:t> </a:t>
            </a:r>
            <a:r>
              <a:rPr lang="sk-SK" sz="2200" dirty="0" err="1"/>
              <a:t>Fritsch</a:t>
            </a:r>
            <a:r>
              <a:rPr lang="sk-SK" sz="2200" dirty="0"/>
              <a:t> (časopis </a:t>
            </a:r>
            <a:r>
              <a:rPr lang="sk-SK" sz="2200" i="1" dirty="0"/>
              <a:t>Hammer</a:t>
            </a:r>
            <a:r>
              <a:rPr lang="sk-SK" sz="2200" dirty="0"/>
              <a:t>,1902): „„Pamätajte, že je to cudzí jed, </a:t>
            </a:r>
            <a:r>
              <a:rPr lang="sk-SK" sz="2200" dirty="0" err="1"/>
              <a:t>talmudická</a:t>
            </a:r>
            <a:r>
              <a:rPr lang="sk-SK" sz="2200" dirty="0"/>
              <a:t> mizantropia, ktorá nám bola vstrieknutá do našich duší bez toho, že by sme o tom vedeli (...) Len keď budú triedy a sociálne skupiny nášho ľudu pracovať spolu v harmónii na obnovení našej spoločnej kultúry, nastane nemecké obrodenie. Preto musí však byť odstránený jed, ktorý v tejto chvíli otravuje všetkých a povzbudzuje ich k divokej nenávisti voči sebe. Choré telo, otrasené horúčkovitými kŕčmi, nedokáže plniť kultúrne úlohy. Politickej a hospodárskej rekonštrukcii musí predchádzať intelektuálne a duchové znovuzrodenie. Vpred na pomoc obnove!“</a:t>
            </a:r>
            <a:endParaRPr lang="en-GB" sz="22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94D4C4F-2844-4F68-8AC7-CA9002FE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VOLKSgemeinschaft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96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1E11A5F-FF08-4CA4-9D90-3C1A13B0C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4968552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Po vojne a podpise mierovej zmluvy vo Versailles Nemecko chaos</a:t>
            </a:r>
          </a:p>
          <a:p>
            <a:endParaRPr lang="sk-SK" sz="2400" dirty="0"/>
          </a:p>
          <a:p>
            <a:r>
              <a:rPr lang="sk-SK" sz="2400" dirty="0"/>
              <a:t>Článok 231 Versailleskej zmluvy: Nemecko zodpovedné za rozpútanie vojny</a:t>
            </a:r>
          </a:p>
          <a:p>
            <a:endParaRPr lang="sk-SK" sz="2400" dirty="0"/>
          </a:p>
          <a:p>
            <a:r>
              <a:rPr lang="sk-SK" sz="2400" dirty="0"/>
              <a:t>V Nemecku povstania – Spartakovci, </a:t>
            </a:r>
            <a:r>
              <a:rPr lang="sk-SK" sz="2400" dirty="0" err="1"/>
              <a:t>Freikorps</a:t>
            </a:r>
            <a:r>
              <a:rPr lang="sk-SK" sz="2400" dirty="0"/>
              <a:t>, </a:t>
            </a:r>
            <a:r>
              <a:rPr lang="sk-SK" sz="2400" dirty="0" err="1"/>
              <a:t>Kappov</a:t>
            </a:r>
            <a:r>
              <a:rPr lang="sk-SK" sz="2400" dirty="0"/>
              <a:t> puč</a:t>
            </a:r>
          </a:p>
          <a:p>
            <a:endParaRPr lang="sk-SK" sz="2400" dirty="0"/>
          </a:p>
          <a:p>
            <a:r>
              <a:rPr lang="sk-SK" sz="2400" i="1" dirty="0" err="1"/>
              <a:t>Novemberrevolution</a:t>
            </a:r>
            <a:endParaRPr lang="sk-SK" sz="2400" i="1" dirty="0"/>
          </a:p>
          <a:p>
            <a:endParaRPr lang="sk-SK" sz="2400" dirty="0"/>
          </a:p>
          <a:p>
            <a:r>
              <a:rPr lang="sk-SK" sz="2400" dirty="0"/>
              <a:t>Bavorská republika rád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2140524-B4D1-4F57-A6E1-7868456C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i="1" dirty="0" err="1"/>
              <a:t>Novemberrevolution</a:t>
            </a:r>
            <a:br>
              <a:rPr lang="en-GB" i="1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767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0C8183E-3CA9-4CE2-AE05-EAF3397C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9036495" cy="5184576"/>
          </a:xfrm>
        </p:spPr>
        <p:txBody>
          <a:bodyPr>
            <a:normAutofit/>
          </a:bodyPr>
          <a:lstStyle/>
          <a:p>
            <a:r>
              <a:rPr lang="sk-SK" sz="2400" dirty="0" err="1"/>
              <a:t>Fritsch</a:t>
            </a:r>
            <a:r>
              <a:rPr lang="sk-SK" sz="2400" dirty="0"/>
              <a:t> – pochopil že antisemitizmus nemá v liberálnom nemeckom prostredí šancu – založil </a:t>
            </a:r>
            <a:r>
              <a:rPr lang="sk-SK" sz="2400" i="1" dirty="0" err="1"/>
              <a:t>Reichshammerbund</a:t>
            </a:r>
            <a:r>
              <a:rPr lang="sk-SK" sz="2400" dirty="0"/>
              <a:t> – niekoľko menších skupín organizovaných do jednej zastrešujúcej organizácie</a:t>
            </a:r>
          </a:p>
          <a:p>
            <a:endParaRPr lang="sk-SK" sz="2400" i="1" dirty="0"/>
          </a:p>
          <a:p>
            <a:r>
              <a:rPr lang="sk-SK" sz="2400" dirty="0"/>
              <a:t>Ďalšia takáto skupina/</a:t>
            </a:r>
            <a:r>
              <a:rPr lang="sk-SK" sz="2400" dirty="0" err="1"/>
              <a:t>hntuie</a:t>
            </a:r>
            <a:r>
              <a:rPr lang="sk-SK" sz="2400" dirty="0"/>
              <a:t>, od r. 1911 </a:t>
            </a:r>
            <a:r>
              <a:rPr lang="sk-SK" sz="2400" i="1" dirty="0" err="1"/>
              <a:t>Germanenorden</a:t>
            </a:r>
            <a:r>
              <a:rPr lang="sk-SK" sz="2400" i="1" dirty="0"/>
              <a:t> </a:t>
            </a:r>
            <a:r>
              <a:rPr lang="sk-SK" sz="2400" dirty="0"/>
              <a:t>(Nemecký rád)</a:t>
            </a:r>
          </a:p>
          <a:p>
            <a:endParaRPr lang="sk-SK" sz="2400" dirty="0"/>
          </a:p>
          <a:p>
            <a:r>
              <a:rPr lang="sk-SK" sz="2400" dirty="0" err="1"/>
              <a:t>Fritsch</a:t>
            </a:r>
            <a:r>
              <a:rPr lang="sk-SK" sz="2400" dirty="0"/>
              <a:t>: </a:t>
            </a:r>
            <a:r>
              <a:rPr lang="sk-SK" sz="2400" dirty="0" err="1"/>
              <a:t>Ariosofistické</a:t>
            </a:r>
            <a:r>
              <a:rPr lang="sk-SK" sz="2400" dirty="0"/>
              <a:t> doktríny – okultistické teórie o múdrosti bájnych árijcov </a:t>
            </a:r>
            <a:r>
              <a:rPr lang="sk-SK" sz="2400" dirty="0" err="1"/>
              <a:t>atď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650A52B-0631-42F3-A762-FC3B476D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Mnohé drobné hnutia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399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4BA3A82-E76B-41EC-B8D7-7FB4FC7CE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7367A41-D8AC-416D-8C98-0BA3F6FE7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394C58-71F8-4698-BAD1-DDD9B8BFA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55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420E783-7A55-4614-977A-85A8320BD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6187FA2-BCAB-409F-89FE-C2CEDD10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B00495-5E41-4995-9528-15BF04D08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476" y="369906"/>
            <a:ext cx="3744416" cy="61969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D773F1-13CA-4000-8183-2F9D04AB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83" y="236239"/>
            <a:ext cx="4880362" cy="63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3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1BF4BEB-304E-4B52-A0A4-20EA4950B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556792"/>
            <a:ext cx="9000999" cy="5301208"/>
          </a:xfrm>
        </p:spPr>
        <p:txBody>
          <a:bodyPr>
            <a:normAutofit/>
          </a:bodyPr>
          <a:lstStyle/>
          <a:p>
            <a:r>
              <a:rPr lang="en-GB" sz="2400" dirty="0" err="1"/>
              <a:t>Ľudová</a:t>
            </a:r>
            <a:r>
              <a:rPr lang="en-GB" sz="2400" dirty="0"/>
              <a:t> </a:t>
            </a:r>
            <a:r>
              <a:rPr lang="en-GB" sz="2400" dirty="0" err="1"/>
              <a:t>pracovná</a:t>
            </a:r>
            <a:r>
              <a:rPr lang="en-GB" sz="2400" dirty="0"/>
              <a:t> </a:t>
            </a:r>
            <a:r>
              <a:rPr lang="en-GB" sz="2400" dirty="0" err="1"/>
              <a:t>pospolitosť</a:t>
            </a:r>
            <a:r>
              <a:rPr lang="en-GB" sz="2400" dirty="0"/>
              <a:t> (</a:t>
            </a:r>
            <a:r>
              <a:rPr lang="en-GB" sz="2400" i="1" dirty="0" err="1"/>
              <a:t>Völkische</a:t>
            </a:r>
            <a:r>
              <a:rPr lang="en-GB" sz="2400" i="1" dirty="0"/>
              <a:t> </a:t>
            </a:r>
            <a:r>
              <a:rPr lang="en-GB" sz="2400" i="1" dirty="0" err="1"/>
              <a:t>Werkgemeinschaft</a:t>
            </a:r>
            <a:r>
              <a:rPr lang="en-GB" sz="2400" dirty="0"/>
              <a:t>),</a:t>
            </a:r>
            <a:r>
              <a:rPr lang="sk-SK" sz="2400" dirty="0"/>
              <a:t> </a:t>
            </a:r>
            <a:r>
              <a:rPr lang="en-GB" sz="2400" dirty="0"/>
              <a:t>Otto Dickel (1880 – 1944)</a:t>
            </a:r>
            <a:r>
              <a:rPr lang="sk-SK" sz="2400" dirty="0"/>
              <a:t>, </a:t>
            </a:r>
            <a:r>
              <a:rPr lang="en-GB" sz="2400" dirty="0" err="1"/>
              <a:t>cieľ</a:t>
            </a:r>
            <a:r>
              <a:rPr lang="en-GB" sz="2400" dirty="0"/>
              <a:t> </a:t>
            </a:r>
            <a:r>
              <a:rPr lang="en-GB" sz="2400" dirty="0" err="1"/>
              <a:t>obrodenie</a:t>
            </a:r>
            <a:r>
              <a:rPr lang="en-GB" sz="2400" dirty="0"/>
              <a:t> </a:t>
            </a:r>
            <a:r>
              <a:rPr lang="en-GB" sz="2400" dirty="0" err="1"/>
              <a:t>nemeckého</a:t>
            </a:r>
            <a:r>
              <a:rPr lang="en-GB" sz="2400" dirty="0"/>
              <a:t> </a:t>
            </a:r>
            <a:r>
              <a:rPr lang="en-GB" sz="2400" dirty="0" err="1"/>
              <a:t>národa</a:t>
            </a:r>
            <a:r>
              <a:rPr lang="en-GB" sz="2400" dirty="0"/>
              <a:t>, </a:t>
            </a:r>
            <a:r>
              <a:rPr lang="en-GB" sz="2400" dirty="0" err="1"/>
              <a:t>očista</a:t>
            </a:r>
            <a:r>
              <a:rPr lang="en-GB" sz="2400" dirty="0"/>
              <a:t> </a:t>
            </a:r>
            <a:r>
              <a:rPr lang="en-GB" sz="2400" dirty="0" err="1"/>
              <a:t>západnej</a:t>
            </a:r>
            <a:r>
              <a:rPr lang="en-GB" sz="2400" dirty="0"/>
              <a:t> </a:t>
            </a:r>
            <a:r>
              <a:rPr lang="en-GB" sz="2400" dirty="0" err="1"/>
              <a:t>kultúry</a:t>
            </a:r>
            <a:r>
              <a:rPr lang="en-GB" sz="2400" dirty="0"/>
              <a:t> od </a:t>
            </a:r>
            <a:r>
              <a:rPr lang="en-GB" sz="2400" dirty="0" err="1"/>
              <a:t>moderného</a:t>
            </a:r>
            <a:r>
              <a:rPr lang="en-GB" sz="2400" dirty="0"/>
              <a:t> </a:t>
            </a:r>
            <a:r>
              <a:rPr lang="en-GB" sz="2400" dirty="0" err="1"/>
              <a:t>dekadentného</a:t>
            </a:r>
            <a:r>
              <a:rPr lang="en-GB" sz="2400" dirty="0"/>
              <a:t> </a:t>
            </a:r>
            <a:r>
              <a:rPr lang="en-GB" sz="2400" dirty="0" err="1"/>
              <a:t>umenia</a:t>
            </a:r>
            <a:r>
              <a:rPr lang="en-GB" sz="2400" dirty="0"/>
              <a:t> a </a:t>
            </a:r>
            <a:r>
              <a:rPr lang="en-GB" sz="2400" dirty="0" err="1"/>
              <a:t>vytvorenie</a:t>
            </a:r>
            <a:r>
              <a:rPr lang="en-GB" sz="2400" dirty="0"/>
              <a:t> </a:t>
            </a:r>
            <a:r>
              <a:rPr lang="en-GB" sz="2400" dirty="0" err="1"/>
              <a:t>Väčšej</a:t>
            </a:r>
            <a:r>
              <a:rPr lang="en-GB" sz="2400" dirty="0"/>
              <a:t> </a:t>
            </a:r>
            <a:r>
              <a:rPr lang="en-GB" sz="2400" dirty="0" err="1"/>
              <a:t>nemeckej</a:t>
            </a:r>
            <a:r>
              <a:rPr lang="en-GB" sz="2400" dirty="0"/>
              <a:t> </a:t>
            </a:r>
            <a:r>
              <a:rPr lang="en-GB" sz="2400" dirty="0" err="1"/>
              <a:t>ríše</a:t>
            </a:r>
            <a:r>
              <a:rPr lang="en-GB" sz="2400" dirty="0"/>
              <a:t> (</a:t>
            </a:r>
            <a:r>
              <a:rPr lang="en-GB" sz="2400" dirty="0" err="1"/>
              <a:t>štátu</a:t>
            </a:r>
            <a:r>
              <a:rPr lang="en-GB" sz="2400" dirty="0"/>
              <a:t> </a:t>
            </a:r>
            <a:r>
              <a:rPr lang="en-GB" sz="2400" dirty="0" err="1"/>
              <a:t>zahŕňajúceho</a:t>
            </a:r>
            <a:r>
              <a:rPr lang="en-GB" sz="2400" dirty="0"/>
              <a:t> </a:t>
            </a:r>
            <a:r>
              <a:rPr lang="en-GB" sz="2400" dirty="0" err="1"/>
              <a:t>všetkých</a:t>
            </a:r>
            <a:r>
              <a:rPr lang="en-GB" sz="2400" dirty="0"/>
              <a:t> </a:t>
            </a:r>
            <a:r>
              <a:rPr lang="en-GB" sz="2400" dirty="0" err="1"/>
              <a:t>Nemcov</a:t>
            </a:r>
            <a:r>
              <a:rPr lang="en-GB" sz="2400" dirty="0"/>
              <a:t>)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Konzervatívne revolučné hnutie (</a:t>
            </a:r>
            <a:r>
              <a:rPr lang="sk-SK" sz="2400" i="1" dirty="0" err="1"/>
              <a:t>Konservative</a:t>
            </a:r>
            <a:r>
              <a:rPr lang="sk-SK" sz="2400" i="1" dirty="0"/>
              <a:t> </a:t>
            </a:r>
            <a:r>
              <a:rPr lang="sk-SK" sz="2400" i="1" dirty="0" err="1"/>
              <a:t>Revolution</a:t>
            </a:r>
            <a:r>
              <a:rPr lang="sk-SK" sz="2400" dirty="0"/>
              <a:t>): historik a spisovateľ Arthur </a:t>
            </a:r>
            <a:r>
              <a:rPr lang="sk-SK" sz="2400" dirty="0" err="1"/>
              <a:t>Moeller</a:t>
            </a:r>
            <a:r>
              <a:rPr lang="sk-SK" sz="2400" dirty="0"/>
              <a:t> van </a:t>
            </a:r>
            <a:r>
              <a:rPr lang="sk-SK" sz="2400" dirty="0" err="1"/>
              <a:t>den</a:t>
            </a:r>
            <a:r>
              <a:rPr lang="sk-SK" sz="2400" dirty="0"/>
              <a:t> </a:t>
            </a:r>
            <a:r>
              <a:rPr lang="sk-SK" sz="2400" dirty="0" err="1"/>
              <a:t>Bruck</a:t>
            </a:r>
            <a:r>
              <a:rPr lang="sk-SK" sz="2400" dirty="0"/>
              <a:t> (1876 - 1925) známy predovšetkým svojou kontroverznou knihou Tretia ríša (</a:t>
            </a:r>
            <a:r>
              <a:rPr lang="sk-SK" sz="2400" i="1" dirty="0"/>
              <a:t>Das </a:t>
            </a:r>
            <a:r>
              <a:rPr lang="sk-SK" sz="2400" i="1" dirty="0" err="1"/>
              <a:t>Dritte</a:t>
            </a:r>
            <a:r>
              <a:rPr lang="sk-SK" sz="2400" i="1" dirty="0"/>
              <a:t> </a:t>
            </a:r>
            <a:r>
              <a:rPr lang="sk-SK" sz="2400" i="1" dirty="0" err="1"/>
              <a:t>Reich</a:t>
            </a:r>
            <a:r>
              <a:rPr lang="sk-SK" sz="2400" dirty="0"/>
              <a:t>) z roku 1923, právnik </a:t>
            </a:r>
            <a:r>
              <a:rPr lang="sk-SK" sz="2400" dirty="0" err="1"/>
              <a:t>Edgar</a:t>
            </a:r>
            <a:r>
              <a:rPr lang="sk-SK" sz="2400" dirty="0"/>
              <a:t> </a:t>
            </a:r>
            <a:r>
              <a:rPr lang="sk-SK" sz="2400" dirty="0" err="1"/>
              <a:t>Jung</a:t>
            </a:r>
            <a:r>
              <a:rPr lang="sk-SK" sz="2400" dirty="0"/>
              <a:t> (1894 – 1934), Martin Heidegger (1889 - 1976), </a:t>
            </a:r>
            <a:r>
              <a:rPr lang="sk-SK" sz="2400" dirty="0" err="1"/>
              <a:t>Carl</a:t>
            </a:r>
            <a:r>
              <a:rPr lang="sk-SK" sz="2400" dirty="0"/>
              <a:t> </a:t>
            </a:r>
            <a:r>
              <a:rPr lang="sk-SK" sz="2400" dirty="0" err="1"/>
              <a:t>Schmitt</a:t>
            </a:r>
            <a:r>
              <a:rPr lang="sk-SK" sz="2400" dirty="0"/>
              <a:t> (1888 – 1985), </a:t>
            </a:r>
            <a:r>
              <a:rPr lang="sk-SK" sz="2400" dirty="0" err="1"/>
              <a:t>Claus</a:t>
            </a:r>
            <a:r>
              <a:rPr lang="sk-SK" sz="2400" dirty="0"/>
              <a:t> von </a:t>
            </a:r>
            <a:r>
              <a:rPr lang="sk-SK" sz="2400" dirty="0" err="1"/>
              <a:t>Stauffenberg</a:t>
            </a:r>
            <a:r>
              <a:rPr lang="sk-SK" sz="2400" dirty="0"/>
              <a:t> (1907 - 1944)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765716B-1787-475F-A27D-054A6E733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Fašistické hnutia v </a:t>
            </a:r>
            <a:r>
              <a:rPr lang="sk-SK" dirty="0" err="1"/>
              <a:t>nemecku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426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CCE5355-CE50-4414-BCA5-DCD6DC85C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5163166" cy="5051462"/>
          </a:xfrm>
        </p:spPr>
        <p:txBody>
          <a:bodyPr>
            <a:normAutofit/>
          </a:bodyPr>
          <a:lstStyle/>
          <a:p>
            <a:r>
              <a:rPr lang="sk-SK" sz="2400" dirty="0"/>
              <a:t>zavrhnutie materialistického myslenia a vytvorenie etnickej komunity (</a:t>
            </a:r>
            <a:r>
              <a:rPr lang="sk-SK" sz="2400" i="1" dirty="0" err="1"/>
              <a:t>Volksgemeinschaf</a:t>
            </a:r>
            <a:r>
              <a:rPr lang="sk-SK" sz="2400" dirty="0" err="1"/>
              <a:t>t</a:t>
            </a:r>
            <a:r>
              <a:rPr lang="sk-SK" sz="2400" dirty="0"/>
              <a:t>) na základe kvality, nie kvantity.</a:t>
            </a:r>
          </a:p>
          <a:p>
            <a:endParaRPr lang="sk-SK" sz="2400" dirty="0"/>
          </a:p>
          <a:p>
            <a:r>
              <a:rPr lang="sk-SK" sz="2400" dirty="0"/>
              <a:t>Vlastná, špecifická a typicky fašistická ideológia podobná nacizmu</a:t>
            </a:r>
          </a:p>
          <a:p>
            <a:endParaRPr lang="sk-SK" sz="2400" dirty="0"/>
          </a:p>
          <a:p>
            <a:r>
              <a:rPr lang="sk-SK" sz="2400" dirty="0"/>
              <a:t>Nacizmus však podľa nich príliš vulgárny – v 20. rokoch odmietali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DB297BB-D0B2-421D-A827-BC807A76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Konservative</a:t>
            </a:r>
            <a:r>
              <a:rPr lang="sk-SK" dirty="0"/>
              <a:t> </a:t>
            </a:r>
            <a:r>
              <a:rPr lang="sk-SK" dirty="0" err="1"/>
              <a:t>Revolution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CF8643-6B9A-40C7-BAEB-9DB569F6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669" y="1628800"/>
            <a:ext cx="3690446" cy="505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56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F4197E3-F3C0-44C9-B805-341F22F98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28800"/>
            <a:ext cx="8928991" cy="5112568"/>
          </a:xfrm>
        </p:spPr>
        <p:txBody>
          <a:bodyPr>
            <a:normAutofit/>
          </a:bodyPr>
          <a:lstStyle/>
          <a:p>
            <a:r>
              <a:rPr lang="en-GB" sz="2400" dirty="0"/>
              <a:t>Na </a:t>
            </a:r>
            <a:r>
              <a:rPr lang="en-GB" sz="2400" dirty="0" err="1"/>
              <a:t>rozdiel</a:t>
            </a:r>
            <a:r>
              <a:rPr lang="en-GB" sz="2400" dirty="0"/>
              <a:t> od </a:t>
            </a:r>
            <a:r>
              <a:rPr lang="en-GB" sz="2400" dirty="0" err="1"/>
              <a:t>pouličného</a:t>
            </a:r>
            <a:r>
              <a:rPr lang="en-GB" sz="2400" dirty="0"/>
              <a:t> </a:t>
            </a:r>
            <a:r>
              <a:rPr lang="en-GB" sz="2400" dirty="0" err="1"/>
              <a:t>násilia</a:t>
            </a:r>
            <a:r>
              <a:rPr lang="en-GB" sz="2400" dirty="0"/>
              <a:t> </a:t>
            </a:r>
            <a:r>
              <a:rPr lang="en-GB" sz="2400" dirty="0" err="1"/>
              <a:t>nacizmu</a:t>
            </a:r>
            <a:r>
              <a:rPr lang="en-GB" sz="2400" dirty="0"/>
              <a:t> </a:t>
            </a:r>
            <a:r>
              <a:rPr lang="en-GB" sz="2400" dirty="0" err="1"/>
              <a:t>oni</a:t>
            </a:r>
            <a:r>
              <a:rPr lang="en-GB" sz="2400" dirty="0"/>
              <a:t> </a:t>
            </a:r>
            <a:r>
              <a:rPr lang="en-GB" sz="2400" dirty="0" err="1"/>
              <a:t>ovplyvňovan</a:t>
            </a:r>
            <a:r>
              <a:rPr lang="sk-SK" sz="2400" dirty="0" err="1"/>
              <a:t>ie</a:t>
            </a:r>
            <a:r>
              <a:rPr lang="sk-SK" sz="2400" dirty="0"/>
              <a:t> </a:t>
            </a:r>
            <a:r>
              <a:rPr lang="en-GB" sz="2400" dirty="0" err="1"/>
              <a:t>verejnej</a:t>
            </a:r>
            <a:r>
              <a:rPr lang="en-GB" sz="2400" dirty="0"/>
              <a:t> </a:t>
            </a:r>
            <a:r>
              <a:rPr lang="en-GB" sz="2400" dirty="0" err="1"/>
              <a:t>mienky</a:t>
            </a:r>
            <a:r>
              <a:rPr lang="en-GB" sz="2400" dirty="0"/>
              <a:t> </a:t>
            </a:r>
            <a:r>
              <a:rPr lang="en-GB" sz="2400" dirty="0" err="1"/>
              <a:t>prostredníctvom</a:t>
            </a:r>
            <a:r>
              <a:rPr lang="en-GB" sz="2400" dirty="0"/>
              <a:t> </a:t>
            </a:r>
            <a:r>
              <a:rPr lang="en-GB" sz="2400" dirty="0" err="1"/>
              <a:t>textov</a:t>
            </a:r>
            <a:r>
              <a:rPr lang="en-GB" sz="2400" dirty="0"/>
              <a:t> – </a:t>
            </a:r>
            <a:r>
              <a:rPr lang="en-GB" sz="2400" dirty="0" err="1"/>
              <a:t>písali</a:t>
            </a:r>
            <a:r>
              <a:rPr lang="en-GB" sz="2400" dirty="0"/>
              <a:t> </a:t>
            </a:r>
            <a:r>
              <a:rPr lang="en-GB" sz="2400" dirty="0" err="1"/>
              <a:t>knihy</a:t>
            </a:r>
            <a:r>
              <a:rPr lang="en-GB" sz="2400" dirty="0"/>
              <a:t>, </a:t>
            </a:r>
            <a:r>
              <a:rPr lang="en-GB" sz="2400" dirty="0" err="1"/>
              <a:t>pamflety</a:t>
            </a:r>
            <a:r>
              <a:rPr lang="en-GB" sz="2400" dirty="0"/>
              <a:t>, </a:t>
            </a:r>
            <a:r>
              <a:rPr lang="en-GB" sz="2400" dirty="0" err="1"/>
              <a:t>publikovali</a:t>
            </a:r>
            <a:r>
              <a:rPr lang="en-GB" sz="2400" dirty="0"/>
              <a:t> </a:t>
            </a:r>
            <a:r>
              <a:rPr lang="en-GB" sz="2400" dirty="0" err="1"/>
              <a:t>časopisy</a:t>
            </a:r>
            <a:r>
              <a:rPr lang="en-GB" sz="2400" dirty="0"/>
              <a:t> a </a:t>
            </a:r>
            <a:r>
              <a:rPr lang="en-GB" sz="2400" dirty="0" err="1"/>
              <a:t>podobne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Č</a:t>
            </a:r>
            <a:r>
              <a:rPr lang="en-GB" sz="2400" dirty="0" err="1"/>
              <a:t>asť</a:t>
            </a:r>
            <a:r>
              <a:rPr lang="en-GB" sz="2400" dirty="0"/>
              <a:t> </a:t>
            </a:r>
            <a:r>
              <a:rPr lang="en-GB" sz="2400" dirty="0" err="1"/>
              <a:t>členov</a:t>
            </a:r>
            <a:r>
              <a:rPr lang="en-GB" sz="2400" dirty="0"/>
              <a:t> </a:t>
            </a:r>
            <a:r>
              <a:rPr lang="en-GB" sz="2400" dirty="0" err="1"/>
              <a:t>hnutia</a:t>
            </a:r>
            <a:r>
              <a:rPr lang="en-GB" sz="2400" dirty="0"/>
              <a:t> (Schmitt, Heidegger) po </a:t>
            </a:r>
            <a:r>
              <a:rPr lang="en-GB" sz="2400" dirty="0" err="1"/>
              <a:t>nástupe</a:t>
            </a:r>
            <a:r>
              <a:rPr lang="en-GB" sz="2400" dirty="0"/>
              <a:t> </a:t>
            </a:r>
            <a:r>
              <a:rPr lang="en-GB" sz="2400" dirty="0" err="1"/>
              <a:t>Hitlera</a:t>
            </a:r>
            <a:r>
              <a:rPr lang="en-GB" sz="2400" dirty="0"/>
              <a:t> k </a:t>
            </a:r>
            <a:r>
              <a:rPr lang="en-GB" sz="2400" dirty="0" err="1"/>
              <a:t>moci</a:t>
            </a:r>
            <a:r>
              <a:rPr lang="en-GB" sz="2400" dirty="0"/>
              <a:t> s </a:t>
            </a:r>
            <a:r>
              <a:rPr lang="en-GB" sz="2400" dirty="0" err="1"/>
              <a:t>režimom</a:t>
            </a:r>
            <a:r>
              <a:rPr lang="en-GB" sz="2400" dirty="0"/>
              <a:t> </a:t>
            </a:r>
            <a:r>
              <a:rPr lang="en-GB" sz="2400" dirty="0" err="1"/>
              <a:t>spolupracovala</a:t>
            </a:r>
            <a:r>
              <a:rPr lang="en-GB" sz="2400" dirty="0"/>
              <a:t>, </a:t>
            </a:r>
            <a:r>
              <a:rPr lang="en-GB" sz="2400" dirty="0" err="1"/>
              <a:t>či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z </a:t>
            </a:r>
            <a:r>
              <a:rPr lang="en-GB" sz="2400" dirty="0" err="1"/>
              <a:t>nich</a:t>
            </a:r>
            <a:r>
              <a:rPr lang="en-GB" sz="2400" dirty="0"/>
              <a:t> </a:t>
            </a:r>
            <a:r>
              <a:rPr lang="en-GB" sz="2400" dirty="0" err="1"/>
              <a:t>priamo</a:t>
            </a:r>
            <a:r>
              <a:rPr lang="en-GB" sz="2400" dirty="0"/>
              <a:t> </a:t>
            </a:r>
            <a:r>
              <a:rPr lang="en-GB" sz="2400" dirty="0" err="1"/>
              <a:t>stali</a:t>
            </a:r>
            <a:r>
              <a:rPr lang="en-GB" sz="2400" dirty="0"/>
              <a:t> </a:t>
            </a:r>
            <a:r>
              <a:rPr lang="en-GB" sz="2400" dirty="0" err="1"/>
              <a:t>presvedčení</a:t>
            </a:r>
            <a:r>
              <a:rPr lang="en-GB" sz="2400" dirty="0"/>
              <a:t> </a:t>
            </a:r>
            <a:r>
              <a:rPr lang="en-GB" sz="2400" dirty="0" err="1"/>
              <a:t>nacisti</a:t>
            </a:r>
            <a:r>
              <a:rPr lang="en-GB" sz="2400" dirty="0"/>
              <a:t>, </a:t>
            </a:r>
            <a:r>
              <a:rPr lang="en-GB" sz="2400" dirty="0" err="1"/>
              <a:t>ďalší</a:t>
            </a:r>
            <a:r>
              <a:rPr lang="en-GB" sz="2400" dirty="0"/>
              <a:t> </a:t>
            </a:r>
            <a:r>
              <a:rPr lang="en-GB" sz="2400" dirty="0" err="1"/>
              <a:t>ostro</a:t>
            </a:r>
            <a:r>
              <a:rPr lang="en-GB" sz="2400" dirty="0"/>
              <a:t> </a:t>
            </a:r>
            <a:r>
              <a:rPr lang="en-GB" sz="2400" dirty="0" err="1"/>
              <a:t>protestovali</a:t>
            </a:r>
            <a:r>
              <a:rPr lang="en-GB" sz="2400" dirty="0"/>
              <a:t> (</a:t>
            </a:r>
            <a:r>
              <a:rPr lang="en-GB" sz="2400" dirty="0" err="1"/>
              <a:t>Edgara</a:t>
            </a:r>
            <a:r>
              <a:rPr lang="en-GB" sz="2400" dirty="0"/>
              <a:t> </a:t>
            </a:r>
            <a:r>
              <a:rPr lang="en-GB" sz="2400" dirty="0" err="1"/>
              <a:t>Junga</a:t>
            </a:r>
            <a:r>
              <a:rPr lang="en-GB" sz="2400" dirty="0"/>
              <a:t> </a:t>
            </a:r>
            <a:r>
              <a:rPr lang="en-GB" sz="2400" dirty="0" err="1"/>
              <a:t>nacisti</a:t>
            </a:r>
            <a:r>
              <a:rPr lang="en-GB" sz="2400" dirty="0"/>
              <a:t> </a:t>
            </a:r>
            <a:r>
              <a:rPr lang="en-GB" sz="2400" dirty="0" err="1"/>
              <a:t>zavraždili</a:t>
            </a:r>
            <a:r>
              <a:rPr lang="en-GB" sz="2400" dirty="0"/>
              <a:t> </a:t>
            </a:r>
            <a:r>
              <a:rPr lang="en-GB" sz="2400" dirty="0" err="1"/>
              <a:t>počas</a:t>
            </a:r>
            <a:r>
              <a:rPr lang="en-GB" sz="2400" dirty="0"/>
              <a:t> </a:t>
            </a:r>
            <a:r>
              <a:rPr lang="en-GB" sz="2400" dirty="0" err="1"/>
              <a:t>Noci</a:t>
            </a:r>
            <a:r>
              <a:rPr lang="en-GB" sz="2400" dirty="0"/>
              <a:t> </a:t>
            </a:r>
            <a:r>
              <a:rPr lang="en-GB" sz="2400" dirty="0" err="1"/>
              <a:t>dlhých</a:t>
            </a:r>
            <a:r>
              <a:rPr lang="en-GB" sz="2400" dirty="0"/>
              <a:t> </a:t>
            </a:r>
            <a:r>
              <a:rPr lang="en-GB" sz="2400" dirty="0" err="1"/>
              <a:t>nožov</a:t>
            </a:r>
            <a:r>
              <a:rPr lang="en-GB" sz="2400" dirty="0"/>
              <a:t> v </a:t>
            </a:r>
            <a:r>
              <a:rPr lang="en-GB" sz="2400" dirty="0" err="1"/>
              <a:t>roku</a:t>
            </a:r>
            <a:r>
              <a:rPr lang="en-GB" sz="2400" dirty="0"/>
              <a:t> 1934), </a:t>
            </a:r>
            <a:r>
              <a:rPr lang="en-GB" sz="2400" dirty="0" err="1"/>
              <a:t>niektorí</a:t>
            </a:r>
            <a:r>
              <a:rPr lang="en-GB" sz="2400" dirty="0"/>
              <a:t> </a:t>
            </a:r>
            <a:r>
              <a:rPr lang="en-GB" sz="2400" dirty="0" err="1"/>
              <a:t>politickú</a:t>
            </a:r>
            <a:r>
              <a:rPr lang="en-GB" sz="2400" dirty="0"/>
              <a:t> </a:t>
            </a:r>
            <a:r>
              <a:rPr lang="en-GB" sz="2400" dirty="0" err="1"/>
              <a:t>činnosť</a:t>
            </a:r>
            <a:r>
              <a:rPr lang="en-GB" sz="2400" dirty="0"/>
              <a:t> </a:t>
            </a:r>
            <a:r>
              <a:rPr lang="en-GB" sz="2400" dirty="0" err="1"/>
              <a:t>úplne</a:t>
            </a:r>
            <a:r>
              <a:rPr lang="en-GB" sz="2400" dirty="0"/>
              <a:t> </a:t>
            </a:r>
            <a:r>
              <a:rPr lang="en-GB" sz="2400" dirty="0" err="1"/>
              <a:t>opustili</a:t>
            </a:r>
            <a:r>
              <a:rPr lang="en-GB" sz="2400" dirty="0"/>
              <a:t>, </a:t>
            </a:r>
            <a:r>
              <a:rPr lang="en-GB" sz="2400" dirty="0" err="1"/>
              <a:t>alebo</a:t>
            </a:r>
            <a:r>
              <a:rPr lang="en-GB" sz="2400" dirty="0"/>
              <a:t> </a:t>
            </a:r>
            <a:r>
              <a:rPr lang="en-GB" sz="2400" dirty="0" err="1"/>
              <a:t>ostali</a:t>
            </a:r>
            <a:r>
              <a:rPr lang="en-GB" sz="2400" dirty="0"/>
              <a:t> v </a:t>
            </a:r>
            <a:r>
              <a:rPr lang="en-GB" sz="2400" dirty="0" err="1"/>
              <a:t>tajnej</a:t>
            </a:r>
            <a:r>
              <a:rPr lang="en-GB" sz="2400" dirty="0"/>
              <a:t> </a:t>
            </a:r>
            <a:r>
              <a:rPr lang="en-GB" sz="2400" dirty="0" err="1"/>
              <a:t>opozícii</a:t>
            </a:r>
            <a:r>
              <a:rPr lang="en-GB" sz="2400" dirty="0"/>
              <a:t> </a:t>
            </a:r>
            <a:r>
              <a:rPr lang="en-GB" sz="2400" dirty="0" err="1"/>
              <a:t>voči</a:t>
            </a:r>
            <a:r>
              <a:rPr lang="en-GB" sz="2400" dirty="0"/>
              <a:t> </a:t>
            </a:r>
            <a:r>
              <a:rPr lang="en-GB" sz="2400" dirty="0" err="1"/>
              <a:t>režimu</a:t>
            </a:r>
            <a:r>
              <a:rPr lang="en-GB" sz="2400" dirty="0"/>
              <a:t> (</a:t>
            </a:r>
            <a:r>
              <a:rPr lang="en-GB" sz="2400" dirty="0" err="1"/>
              <a:t>Stauffenberg</a:t>
            </a:r>
            <a:r>
              <a:rPr lang="en-GB" sz="2400" dirty="0"/>
              <a:t>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73C105A-14EB-4737-8EE5-90BE2092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Konservative</a:t>
            </a:r>
            <a:r>
              <a:rPr lang="sk-SK" dirty="0"/>
              <a:t> </a:t>
            </a:r>
            <a:r>
              <a:rPr lang="sk-SK" dirty="0" err="1"/>
              <a:t>Revolution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19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D9291BF-D2DE-4AFF-B2CE-E210698A4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" y="1531056"/>
            <a:ext cx="5076062" cy="5138303"/>
          </a:xfrm>
        </p:spPr>
        <p:txBody>
          <a:bodyPr>
            <a:normAutofit/>
          </a:bodyPr>
          <a:lstStyle/>
          <a:p>
            <a:r>
              <a:rPr lang="sk-SK" sz="2400" dirty="0"/>
              <a:t>Jedným z drobných hnutí i Nemecká robotnícka strana (Deutsche </a:t>
            </a:r>
            <a:r>
              <a:rPr lang="sk-SK" sz="2400" dirty="0" err="1"/>
              <a:t>Arbeiterpartei</a:t>
            </a:r>
            <a:r>
              <a:rPr lang="sk-SK" sz="2400" dirty="0"/>
              <a:t>, DAP)</a:t>
            </a:r>
          </a:p>
          <a:p>
            <a:endParaRPr lang="sk-SK" sz="2400" dirty="0"/>
          </a:p>
          <a:p>
            <a:r>
              <a:rPr lang="sk-SK" sz="2400" dirty="0"/>
              <a:t>Založili Anton </a:t>
            </a:r>
            <a:r>
              <a:rPr lang="sk-SK" sz="2400" dirty="0" err="1"/>
              <a:t>Drexler</a:t>
            </a:r>
            <a:r>
              <a:rPr lang="sk-SK" sz="2400" dirty="0"/>
              <a:t> (1884-1942, zámočník) a </a:t>
            </a:r>
            <a:r>
              <a:rPr lang="sk-SK" sz="2400" dirty="0" err="1"/>
              <a:t>Karl</a:t>
            </a:r>
            <a:r>
              <a:rPr lang="sk-SK" sz="2400" dirty="0"/>
              <a:t> </a:t>
            </a:r>
            <a:r>
              <a:rPr lang="sk-SK" sz="2400" dirty="0" err="1"/>
              <a:t>Harrer</a:t>
            </a:r>
            <a:r>
              <a:rPr lang="sk-SK" sz="2400" dirty="0"/>
              <a:t> (1890 – 1926, novinár/športový redaktor a člen </a:t>
            </a:r>
            <a:r>
              <a:rPr lang="sk-SK" sz="2400" dirty="0" err="1"/>
              <a:t>Thule</a:t>
            </a:r>
            <a:r>
              <a:rPr lang="sk-SK" sz="2400" dirty="0"/>
              <a:t>)</a:t>
            </a:r>
          </a:p>
          <a:p>
            <a:endParaRPr lang="sk-SK" sz="2400" dirty="0"/>
          </a:p>
          <a:p>
            <a:r>
              <a:rPr lang="sk-SK" sz="2400" dirty="0"/>
              <a:t>5. januára 1919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04C1950-B3DB-4F5F-8819-19D0194F5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DAP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E7FCF2-EB82-4BF7-ADAC-2C8D671F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267339"/>
            <a:ext cx="3931372" cy="36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66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78B0B38-F501-41D5-A6C8-38F1BCA76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400" dirty="0"/>
              <a:t>Spravodajské oddelenie nemeckej armády (</a:t>
            </a:r>
            <a:r>
              <a:rPr lang="sk-SK" sz="2400" i="1" dirty="0" err="1"/>
              <a:t>Aufklärungskommando</a:t>
            </a:r>
            <a:r>
              <a:rPr lang="sk-SK" sz="2400" dirty="0"/>
              <a:t>) rozhodlo využiť niekoľkých dôverníkov/informátorov (</a:t>
            </a:r>
            <a:r>
              <a:rPr lang="sk-SK" sz="2400" i="1" dirty="0" err="1"/>
              <a:t>Verbindungsmann</a:t>
            </a:r>
            <a:r>
              <a:rPr lang="sk-SK" sz="2400" dirty="0"/>
              <a:t>) na sledovanie všetkých novovzniknutých radikálnych a potenciálne nebezpečných strán v Bavorsku (Bavorsko chaos, máj/</a:t>
            </a:r>
            <a:r>
              <a:rPr lang="sk-SK" sz="2400" dirty="0" err="1"/>
              <a:t>květen</a:t>
            </a:r>
            <a:r>
              <a:rPr lang="sk-SK" sz="2400" dirty="0"/>
              <a:t> 1919 Bavorská </a:t>
            </a:r>
            <a:r>
              <a:rPr lang="sk-SK" sz="2400" dirty="0" err="1"/>
              <a:t>rep</a:t>
            </a:r>
            <a:r>
              <a:rPr lang="sk-SK" sz="2400" dirty="0"/>
              <a:t>. rád)</a:t>
            </a:r>
          </a:p>
          <a:p>
            <a:endParaRPr lang="sk-SK" sz="2400" dirty="0"/>
          </a:p>
          <a:p>
            <a:r>
              <a:rPr lang="sk-SK" sz="2400" dirty="0"/>
              <a:t>Na stretnutie DAP v septembri/</a:t>
            </a:r>
            <a:r>
              <a:rPr lang="sk-SK" sz="2400" dirty="0" err="1"/>
              <a:t>září</a:t>
            </a:r>
            <a:r>
              <a:rPr lang="sk-SK" sz="2400" dirty="0"/>
              <a:t> 1919 poslala armáda po školení mladého (30 rokov) desiatnika Adolfa Hitlera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895FE0A-AAD5-4ED2-A488-F64FDA0D1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5860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76D80A5-8DBD-4311-A87A-895223158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1" y="1628800"/>
            <a:ext cx="5687430" cy="5184576"/>
          </a:xfrm>
        </p:spPr>
        <p:txBody>
          <a:bodyPr>
            <a:normAutofit/>
          </a:bodyPr>
          <a:lstStyle/>
          <a:p>
            <a:r>
              <a:rPr lang="sk-SK" sz="2400" dirty="0"/>
              <a:t>Narodil sa 20.4.1889, </a:t>
            </a:r>
            <a:r>
              <a:rPr lang="sk-SK" sz="2400" dirty="0" err="1"/>
              <a:t>Braunau</a:t>
            </a:r>
            <a:r>
              <a:rPr lang="sk-SK" sz="2400" dirty="0"/>
              <a:t> </a:t>
            </a:r>
            <a:r>
              <a:rPr lang="sk-SK" sz="2400" dirty="0" err="1"/>
              <a:t>am</a:t>
            </a:r>
            <a:r>
              <a:rPr lang="sk-SK" sz="2400" dirty="0"/>
              <a:t> </a:t>
            </a:r>
            <a:r>
              <a:rPr lang="sk-SK" sz="2400" dirty="0" err="1"/>
              <a:t>Inn</a:t>
            </a:r>
            <a:r>
              <a:rPr lang="sk-SK" sz="2400" dirty="0"/>
              <a:t>, vyrastal v okolí Linzu</a:t>
            </a:r>
          </a:p>
          <a:p>
            <a:endParaRPr lang="sk-SK" sz="2400" dirty="0"/>
          </a:p>
          <a:p>
            <a:r>
              <a:rPr lang="sk-SK" sz="2400" dirty="0"/>
              <a:t>Autoritatívny otec, milujúca matka</a:t>
            </a:r>
          </a:p>
          <a:p>
            <a:endParaRPr lang="sk-SK" sz="2400" dirty="0"/>
          </a:p>
          <a:p>
            <a:r>
              <a:rPr lang="sk-SK" sz="2400" dirty="0"/>
              <a:t>Lenivý, v škole nevynikal, </a:t>
            </a:r>
            <a:r>
              <a:rPr lang="pl-PL" sz="2400" dirty="0"/>
              <a:t>bez ambícií či plánov na kariéru, žil s matkou</a:t>
            </a:r>
          </a:p>
          <a:p>
            <a:endParaRPr lang="pl-PL" sz="2400" dirty="0"/>
          </a:p>
          <a:p>
            <a:r>
              <a:rPr lang="pl-PL" sz="2400" dirty="0"/>
              <a:t>1907 odchod do Viedne – chce byť maliar, umelec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E4640DA-B6E9-42FE-B45F-C739A6BE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Adolf Hitler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905DA1-6AD8-480F-87F8-41B5FA383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301" y="1628800"/>
            <a:ext cx="3304720" cy="50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96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1E14041-4872-4BA0-96E9-A3039610E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32" y="1628800"/>
            <a:ext cx="8830364" cy="5040560"/>
          </a:xfrm>
        </p:spPr>
        <p:txBody>
          <a:bodyPr>
            <a:normAutofit/>
          </a:bodyPr>
          <a:lstStyle/>
          <a:p>
            <a:r>
              <a:rPr lang="sk-SK" sz="2400" dirty="0"/>
              <a:t>Neúspešný, na Akadémiu výtvarných umení vo Viedni ho neprijali</a:t>
            </a:r>
          </a:p>
          <a:p>
            <a:endParaRPr lang="sk-SK" sz="2400" dirty="0"/>
          </a:p>
          <a:p>
            <a:r>
              <a:rPr lang="sk-SK" sz="2400" dirty="0"/>
              <a:t>žil zo sociálnych dávok pre siroty a financií, ktoré dostával od matky (tá ale zomrela), od 1909 na mizine</a:t>
            </a:r>
          </a:p>
          <a:p>
            <a:endParaRPr lang="sk-SK" sz="2400" dirty="0"/>
          </a:p>
          <a:p>
            <a:r>
              <a:rPr lang="sk-SK" sz="2400" dirty="0"/>
              <a:t>Žil v slobodárni, brigády, maľby Viedne</a:t>
            </a:r>
          </a:p>
          <a:p>
            <a:endParaRPr lang="sk-SK" sz="2400" dirty="0"/>
          </a:p>
          <a:p>
            <a:r>
              <a:rPr lang="en-GB" sz="2400" dirty="0"/>
              <a:t>Ian Kershaw </a:t>
            </a:r>
            <a:r>
              <a:rPr lang="en-GB" sz="2400" dirty="0" err="1"/>
              <a:t>nazval</a:t>
            </a:r>
            <a:r>
              <a:rPr lang="en-GB" sz="2400" dirty="0"/>
              <a:t> </a:t>
            </a:r>
            <a:r>
              <a:rPr lang="en-GB" sz="2400" dirty="0" err="1"/>
              <a:t>kapitolu</a:t>
            </a:r>
            <a:r>
              <a:rPr lang="en-GB" sz="2400" dirty="0"/>
              <a:t> </a:t>
            </a:r>
            <a:r>
              <a:rPr lang="en-GB" sz="2400" dirty="0" err="1"/>
              <a:t>svojej</a:t>
            </a:r>
            <a:r>
              <a:rPr lang="en-GB" sz="2400" dirty="0"/>
              <a:t> </a:t>
            </a:r>
            <a:r>
              <a:rPr lang="en-GB" sz="2400" dirty="0" err="1"/>
              <a:t>knihy</a:t>
            </a:r>
            <a:r>
              <a:rPr lang="en-GB" sz="2400" dirty="0"/>
              <a:t> o </a:t>
            </a:r>
            <a:r>
              <a:rPr lang="en-GB" sz="2400" dirty="0" err="1"/>
              <a:t>Hitlerovi</a:t>
            </a:r>
            <a:r>
              <a:rPr lang="en-GB" sz="2400" dirty="0"/>
              <a:t> </a:t>
            </a:r>
            <a:r>
              <a:rPr lang="en-GB" sz="2400" dirty="0" err="1"/>
              <a:t>venujúcu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obdobiu</a:t>
            </a:r>
            <a:r>
              <a:rPr lang="en-GB" sz="2400" dirty="0"/>
              <a:t> </a:t>
            </a:r>
            <a:r>
              <a:rPr lang="en-GB" sz="2400" dirty="0" err="1"/>
              <a:t>rokov</a:t>
            </a:r>
            <a:r>
              <a:rPr lang="en-GB" sz="2400" dirty="0"/>
              <a:t> 1908 – 1913 </a:t>
            </a:r>
            <a:r>
              <a:rPr lang="en-GB" sz="2400" dirty="0" err="1"/>
              <a:t>celkom</a:t>
            </a:r>
            <a:r>
              <a:rPr lang="en-GB" sz="2400" dirty="0"/>
              <a:t> </a:t>
            </a:r>
            <a:r>
              <a:rPr lang="en-GB" sz="2400" dirty="0" err="1"/>
              <a:t>presne</a:t>
            </a:r>
            <a:r>
              <a:rPr lang="en-GB" sz="2400" dirty="0"/>
              <a:t>: </a:t>
            </a:r>
            <a:r>
              <a:rPr lang="sk-SK" sz="2400" dirty="0"/>
              <a:t>„</a:t>
            </a:r>
            <a:r>
              <a:rPr lang="en-GB" sz="2400" dirty="0" err="1"/>
              <a:t>stroskotanec</a:t>
            </a:r>
            <a:r>
              <a:rPr lang="sk-SK" sz="2400" dirty="0"/>
              <a:t>“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B0D3CE0-A33A-491D-B721-32CC7AEB9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Adolf Hitler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2325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21E1436-41D6-47EA-B8B3-3BB569380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6F3F1E6-4758-4DD3-8C4A-30D3789C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9AB493-26C2-435D-A107-ABAA3D7CC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8" y="116632"/>
            <a:ext cx="8954363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50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5F78EAF-95E5-4D7A-B1A3-F66BE2210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A49986B-6660-48CA-B781-F9609216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116967-F91D-462A-B6EC-48CB81C5A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2"/>
            <a:ext cx="9168660" cy="68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32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1E14041-4872-4BA0-96E9-A3039610E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2" y="1628800"/>
            <a:ext cx="6056555" cy="5112568"/>
          </a:xfrm>
        </p:spPr>
        <p:txBody>
          <a:bodyPr>
            <a:normAutofit/>
          </a:bodyPr>
          <a:lstStyle/>
          <a:p>
            <a:r>
              <a:rPr lang="sk-SK" sz="2400" dirty="0"/>
              <a:t>Pobyt vo Viedni kľúčový z iného hľadiska – </a:t>
            </a:r>
            <a:r>
              <a:rPr lang="sk-SK" sz="2400" u="sng" dirty="0" err="1"/>
              <a:t>Karl</a:t>
            </a:r>
            <a:r>
              <a:rPr lang="sk-SK" sz="2400" u="sng" dirty="0"/>
              <a:t> </a:t>
            </a:r>
            <a:r>
              <a:rPr lang="sk-SK" sz="2400" u="sng" dirty="0" err="1"/>
              <a:t>Lueger</a:t>
            </a:r>
            <a:endParaRPr lang="sk-SK" sz="2400" u="sng" dirty="0"/>
          </a:p>
          <a:p>
            <a:endParaRPr lang="sk-SK" sz="2400" dirty="0"/>
          </a:p>
          <a:p>
            <a:r>
              <a:rPr lang="sk-SK" sz="2400" dirty="0"/>
              <a:t>brilantný rečník, dokázal zo svojho kresťansko-sociálneho hnutia vybudovať jedno z prvých masových politických hnutí v Rakúsko-Uhorsku. </a:t>
            </a:r>
          </a:p>
          <a:p>
            <a:endParaRPr lang="sk-SK" sz="2400" dirty="0"/>
          </a:p>
          <a:p>
            <a:r>
              <a:rPr lang="sk-SK" sz="2400" dirty="0"/>
              <a:t>hlavné témy nemecký nacionalizmus a predovšetkým prudký antisemitizmus („premenovanie“ Budapešti na </a:t>
            </a:r>
            <a:r>
              <a:rPr lang="sk-SK" sz="2400" dirty="0" err="1"/>
              <a:t>Judapest</a:t>
            </a:r>
            <a:r>
              <a:rPr lang="sk-SK" sz="2400" dirty="0"/>
              <a:t>).</a:t>
            </a:r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B0D3CE0-A33A-491D-B721-32CC7AEB9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Adolf Hitler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DD7412B-1F52-445A-9498-584570438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916832"/>
            <a:ext cx="3024336" cy="43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1E14041-4872-4BA0-96E9-A3039610E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6" y="1556792"/>
            <a:ext cx="5491236" cy="5112568"/>
          </a:xfrm>
        </p:spPr>
        <p:txBody>
          <a:bodyPr>
            <a:normAutofit/>
          </a:bodyPr>
          <a:lstStyle/>
          <a:p>
            <a:r>
              <a:rPr lang="sk-SK" sz="2800" dirty="0"/>
              <a:t>1913 odchádza do Mníchova (pravdepodobne </a:t>
            </a:r>
            <a:r>
              <a:rPr lang="nb-NO" sz="2800" dirty="0"/>
              <a:t>aby sa vyhol povinnej vojenskej službe</a:t>
            </a:r>
            <a:r>
              <a:rPr lang="sk-SK" sz="2800" dirty="0"/>
              <a:t>)</a:t>
            </a:r>
          </a:p>
          <a:p>
            <a:endParaRPr lang="sk-SK" sz="2800" dirty="0"/>
          </a:p>
          <a:p>
            <a:r>
              <a:rPr lang="sk-SK" sz="2800" dirty="0"/>
              <a:t> chudobný bohémsky život až do leta 1914 – narukoval ako 25 ročný do nemeckej armády</a:t>
            </a:r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B0D3CE0-A33A-491D-B721-32CC7AEB9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Adolf Hitler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4E0A0F-A36D-42F2-81BC-25186FF97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012" y="1694657"/>
            <a:ext cx="3443432" cy="48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82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36B3A99-2C62-46CC-86BF-B9BCF3A48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6CC8402-10BF-44A7-B352-D14A35E60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DB439B-38B5-4D85-AFBF-00EEBB4C4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530"/>
            <a:ext cx="9144000" cy="631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8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EC65D57-59F8-40D9-8CE9-9949D7DFD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6" cy="5040560"/>
          </a:xfrm>
        </p:spPr>
        <p:txBody>
          <a:bodyPr>
            <a:noAutofit/>
          </a:bodyPr>
          <a:lstStyle/>
          <a:p>
            <a:r>
              <a:rPr lang="en-GB" sz="2400" dirty="0" err="1"/>
              <a:t>slúžil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kuriér</a:t>
            </a:r>
            <a:r>
              <a:rPr lang="sk-SK" sz="2400" dirty="0"/>
              <a:t>, </a:t>
            </a:r>
            <a:r>
              <a:rPr lang="en-GB" sz="2400" dirty="0"/>
              <a:t>v </a:t>
            </a:r>
            <a:r>
              <a:rPr lang="en-GB" sz="2400" dirty="0" err="1"/>
              <a:t>decembri</a:t>
            </a:r>
            <a:r>
              <a:rPr lang="en-GB" sz="2400" dirty="0"/>
              <a:t> 1914 za </a:t>
            </a:r>
            <a:r>
              <a:rPr lang="en-GB" sz="2400" dirty="0" err="1"/>
              <a:t>odvahu</a:t>
            </a:r>
            <a:r>
              <a:rPr lang="en-GB" sz="2400" dirty="0"/>
              <a:t> </a:t>
            </a:r>
            <a:r>
              <a:rPr lang="en-GB" sz="2400" dirty="0" err="1"/>
              <a:t>Železný</a:t>
            </a:r>
            <a:r>
              <a:rPr lang="en-GB" sz="2400" dirty="0"/>
              <a:t> </a:t>
            </a:r>
            <a:r>
              <a:rPr lang="en-GB" sz="2400" dirty="0" err="1"/>
              <a:t>kríž</a:t>
            </a:r>
            <a:r>
              <a:rPr lang="en-GB" sz="2400" dirty="0"/>
              <a:t> </a:t>
            </a:r>
            <a:r>
              <a:rPr lang="en-GB" sz="2400" dirty="0" err="1"/>
              <a:t>druhej</a:t>
            </a:r>
            <a:r>
              <a:rPr lang="en-GB" sz="2400" dirty="0"/>
              <a:t> </a:t>
            </a:r>
            <a:r>
              <a:rPr lang="en-GB" sz="2400" dirty="0" err="1"/>
              <a:t>triedy</a:t>
            </a:r>
            <a:r>
              <a:rPr lang="en-GB" sz="2400" dirty="0"/>
              <a:t>, v auguste 1918 </a:t>
            </a:r>
            <a:r>
              <a:rPr lang="en-GB" sz="2400" dirty="0" err="1"/>
              <a:t>potom</a:t>
            </a:r>
            <a:r>
              <a:rPr lang="en-GB" sz="2400" dirty="0"/>
              <a:t> </a:t>
            </a:r>
            <a:r>
              <a:rPr lang="en-GB" sz="2400" dirty="0" err="1"/>
              <a:t>Železný</a:t>
            </a:r>
            <a:r>
              <a:rPr lang="en-GB" sz="2400" dirty="0"/>
              <a:t> </a:t>
            </a:r>
            <a:r>
              <a:rPr lang="en-GB" sz="2400" dirty="0" err="1"/>
              <a:t>kríž</a:t>
            </a:r>
            <a:r>
              <a:rPr lang="en-GB" sz="2400" dirty="0"/>
              <a:t> </a:t>
            </a:r>
            <a:r>
              <a:rPr lang="en-GB" sz="2400" dirty="0" err="1"/>
              <a:t>prvej</a:t>
            </a:r>
            <a:r>
              <a:rPr lang="en-GB" sz="2400" dirty="0"/>
              <a:t> </a:t>
            </a:r>
            <a:r>
              <a:rPr lang="en-GB" sz="2400" dirty="0" err="1"/>
              <a:t>triedy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Koniec</a:t>
            </a:r>
            <a:r>
              <a:rPr lang="en-GB" sz="2400" dirty="0"/>
              <a:t> </a:t>
            </a:r>
            <a:r>
              <a:rPr lang="en-GB" sz="2400" dirty="0" err="1"/>
              <a:t>vojny</a:t>
            </a:r>
            <a:r>
              <a:rPr lang="en-GB" sz="2400" dirty="0"/>
              <a:t> ho </a:t>
            </a:r>
            <a:r>
              <a:rPr lang="en-GB" sz="2400" dirty="0" err="1"/>
              <a:t>zastihol</a:t>
            </a:r>
            <a:r>
              <a:rPr lang="en-GB" sz="2400" dirty="0"/>
              <a:t> v </a:t>
            </a:r>
            <a:r>
              <a:rPr lang="en-GB" sz="2400" dirty="0" err="1"/>
              <a:t>nemocnici</a:t>
            </a:r>
            <a:r>
              <a:rPr lang="en-GB" sz="2400" dirty="0"/>
              <a:t>, </a:t>
            </a:r>
            <a:r>
              <a:rPr lang="en-GB" sz="2400" dirty="0" err="1"/>
              <a:t>kde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zotavoval</a:t>
            </a:r>
            <a:r>
              <a:rPr lang="en-GB" sz="2400" dirty="0"/>
              <a:t> z </a:t>
            </a:r>
            <a:r>
              <a:rPr lang="en-GB" sz="2400" dirty="0" err="1"/>
              <a:t>otravy</a:t>
            </a:r>
            <a:r>
              <a:rPr lang="en-GB" sz="2400" dirty="0"/>
              <a:t> </a:t>
            </a:r>
            <a:r>
              <a:rPr lang="en-GB" sz="2400" dirty="0" err="1"/>
              <a:t>plynom</a:t>
            </a:r>
            <a:r>
              <a:rPr lang="en-GB" sz="2400" dirty="0"/>
              <a:t>, po </a:t>
            </a:r>
            <a:r>
              <a:rPr lang="en-GB" sz="2400" dirty="0" err="1"/>
              <a:t>ktorej</a:t>
            </a:r>
            <a:r>
              <a:rPr lang="en-GB" sz="2400" dirty="0"/>
              <a:t> </a:t>
            </a:r>
            <a:r>
              <a:rPr lang="en-GB" sz="2400" dirty="0" err="1"/>
              <a:t>dočasne</a:t>
            </a:r>
            <a:r>
              <a:rPr lang="en-GB" sz="2400" dirty="0"/>
              <a:t> </a:t>
            </a:r>
            <a:r>
              <a:rPr lang="en-GB" sz="2400" dirty="0" err="1"/>
              <a:t>oslepol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Tu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dozvedel</a:t>
            </a:r>
            <a:r>
              <a:rPr lang="en-GB" sz="2400" dirty="0"/>
              <a:t> o </a:t>
            </a:r>
            <a:r>
              <a:rPr lang="en-GB" sz="2400" dirty="0" err="1"/>
              <a:t>revolúcii</a:t>
            </a:r>
            <a:r>
              <a:rPr lang="en-GB" sz="2400" dirty="0"/>
              <a:t> a </a:t>
            </a:r>
            <a:r>
              <a:rPr lang="en-GB" sz="2400" dirty="0" err="1"/>
              <a:t>abdikácii</a:t>
            </a:r>
            <a:r>
              <a:rPr lang="en-GB" sz="2400" dirty="0"/>
              <a:t> </a:t>
            </a:r>
            <a:r>
              <a:rPr lang="en-GB" sz="2400" dirty="0" err="1"/>
              <a:t>cisára</a:t>
            </a:r>
            <a:r>
              <a:rPr lang="sk-SK" sz="2400" dirty="0"/>
              <a:t>,</a:t>
            </a:r>
            <a:r>
              <a:rPr lang="en-GB" sz="2400" dirty="0"/>
              <a:t> </a:t>
            </a:r>
            <a:r>
              <a:rPr lang="sk-SK" sz="2400" dirty="0"/>
              <a:t>ú</a:t>
            </a:r>
            <a:r>
              <a:rPr lang="en-GB" sz="2400" dirty="0" err="1"/>
              <a:t>dajne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zrútil</a:t>
            </a:r>
            <a:r>
              <a:rPr lang="en-GB" sz="2400" dirty="0"/>
              <a:t> a </a:t>
            </a:r>
            <a:r>
              <a:rPr lang="en-GB" sz="2400" dirty="0" err="1"/>
              <a:t>plakal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Vojn</a:t>
            </a:r>
            <a:r>
              <a:rPr lang="sk-SK" sz="2400" dirty="0"/>
              <a:t>a </a:t>
            </a:r>
            <a:r>
              <a:rPr lang="en-GB" sz="2400" dirty="0" err="1"/>
              <a:t>najkrajšie</a:t>
            </a:r>
            <a:r>
              <a:rPr lang="en-GB" sz="2400" dirty="0"/>
              <a:t> </a:t>
            </a:r>
            <a:r>
              <a:rPr lang="en-GB" sz="2400" dirty="0" err="1"/>
              <a:t>obdobie</a:t>
            </a:r>
            <a:r>
              <a:rPr lang="en-GB" sz="2400" dirty="0"/>
              <a:t> </a:t>
            </a:r>
            <a:r>
              <a:rPr lang="en-GB" sz="2400" dirty="0" err="1"/>
              <a:t>života</a:t>
            </a:r>
            <a:r>
              <a:rPr lang="en-GB" sz="2400" dirty="0"/>
              <a:t>, </a:t>
            </a:r>
            <a:r>
              <a:rPr lang="en-GB" sz="2400" dirty="0" err="1"/>
              <a:t>páčilo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mu </a:t>
            </a:r>
            <a:r>
              <a:rPr lang="en-GB" sz="2400" dirty="0" err="1"/>
              <a:t>hrdo</a:t>
            </a:r>
            <a:r>
              <a:rPr lang="en-GB" sz="2400" dirty="0"/>
              <a:t> </a:t>
            </a:r>
            <a:r>
              <a:rPr lang="en-GB" sz="2400" dirty="0" err="1"/>
              <a:t>bojovať</a:t>
            </a:r>
            <a:r>
              <a:rPr lang="en-GB" sz="2400" dirty="0"/>
              <a:t> za </a:t>
            </a:r>
            <a:r>
              <a:rPr lang="en-GB" sz="2400" dirty="0" err="1"/>
              <a:t>nemecký</a:t>
            </a:r>
            <a:r>
              <a:rPr lang="en-GB" sz="2400" dirty="0"/>
              <a:t> </a:t>
            </a:r>
            <a:r>
              <a:rPr lang="en-GB" sz="2400" dirty="0" err="1"/>
              <a:t>národ</a:t>
            </a:r>
            <a:r>
              <a:rPr lang="sk-SK" sz="2400" dirty="0"/>
              <a:t>, k</a:t>
            </a:r>
            <a:r>
              <a:rPr lang="en-GB" sz="2400" dirty="0" err="1"/>
              <a:t>onečne</a:t>
            </a:r>
            <a:r>
              <a:rPr lang="en-GB" sz="2400" dirty="0"/>
              <a:t> mal v </a:t>
            </a:r>
            <a:r>
              <a:rPr lang="en-GB" sz="2400" dirty="0" err="1"/>
              <a:t>živote</a:t>
            </a:r>
            <a:r>
              <a:rPr lang="en-GB" sz="2400" dirty="0"/>
              <a:t> </a:t>
            </a:r>
            <a:r>
              <a:rPr lang="en-GB" sz="2400" dirty="0" err="1"/>
              <a:t>zmysel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7F64205-FA87-43DA-9BB7-632B61D4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1ww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3368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450E910-81B0-414D-920A-2E04E1CB0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83AD663-B5DB-4D04-BC53-11E7254D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EA0C8C-C6BD-4A74-9F49-2A5F197F5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6" y="476672"/>
            <a:ext cx="899106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66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BDB9D82-4AD0-4360-9771-44717881C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783D45E-22D0-4602-BDC0-067E9278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64DE8A-5ECC-49F6-9AF4-FD923E1C5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9" y="731521"/>
            <a:ext cx="8940301" cy="565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41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99648B2-5201-428A-8DE3-F2E7D67F5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69AE05D-F8BB-4947-B468-5530008E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E06472-8547-4BDD-BB35-8C1BB507D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42566"/>
            <a:ext cx="8856984" cy="637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00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C7D0130-C826-4EEA-972B-8A9C9818B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DABBD0E-1C8F-4982-8097-90340FB5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8A5404-9D24-4057-9BF4-9924C7A9F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1" y="15964"/>
            <a:ext cx="9213330" cy="684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12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587183D-D2B6-4570-8292-FD7249F1B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6372199" cy="5040560"/>
          </a:xfrm>
        </p:spPr>
        <p:txBody>
          <a:bodyPr>
            <a:noAutofit/>
          </a:bodyPr>
          <a:lstStyle/>
          <a:p>
            <a:r>
              <a:rPr lang="sk-SK" sz="2400" dirty="0"/>
              <a:t>DAP Hitlera nezaujala: Nemala žiadne ústredie, len niekoľko desiatok členov a napriek tomu, že kritizovala parlamentarizmus, svoje rozhodnutia prijímala po dlhých hádkach a nekonečných sporoch väčšinovým hlasovaním</a:t>
            </a:r>
          </a:p>
          <a:p>
            <a:endParaRPr lang="sk-SK" sz="2400" dirty="0"/>
          </a:p>
          <a:p>
            <a:r>
              <a:rPr lang="sk-SK" sz="2400" dirty="0"/>
              <a:t>Jediným pozitívom členstvo </a:t>
            </a:r>
            <a:r>
              <a:rPr lang="sk-SK" sz="2400" dirty="0" err="1"/>
              <a:t>Gottfrieda</a:t>
            </a:r>
            <a:r>
              <a:rPr lang="sk-SK" sz="2400" dirty="0"/>
              <a:t> </a:t>
            </a:r>
            <a:r>
              <a:rPr lang="sk-SK" sz="2400" dirty="0" err="1"/>
              <a:t>Federa</a:t>
            </a:r>
            <a:r>
              <a:rPr lang="sk-SK" sz="2400" dirty="0"/>
              <a:t>, „ekonóma“ ktorého Hitler poznal už predtým</a:t>
            </a:r>
          </a:p>
          <a:p>
            <a:endParaRPr lang="sk-SK" sz="2400" dirty="0"/>
          </a:p>
          <a:p>
            <a:r>
              <a:rPr lang="sk-SK" sz="2400" dirty="0"/>
              <a:t>Vstúpil do DAP na rozkaz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D8EE06E-2383-44D7-A585-7416235C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a DAP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24D825-FFBE-418E-841C-8A4A11F84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988840"/>
            <a:ext cx="261937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D235769-E503-4BA9-8A32-ABDA37E82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5CFEB29-B5BA-4ECB-8935-6C2B1126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E1A277-F4E3-4006-9C08-D304289E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55" y="764703"/>
            <a:ext cx="8896350" cy="57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19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51CBFE7-E03D-4530-81AF-D8B244462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7" y="1628800"/>
            <a:ext cx="5559523" cy="504056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DAP Hitlera prijala, </a:t>
            </a:r>
            <a:r>
              <a:rPr lang="sk-SK" sz="2400" dirty="0" err="1"/>
              <a:t>Drexler</a:t>
            </a:r>
            <a:r>
              <a:rPr lang="sk-SK" sz="2400" dirty="0"/>
              <a:t> mu dal pamflet </a:t>
            </a:r>
            <a:r>
              <a:rPr lang="sk-SK" sz="2400" i="1" dirty="0" err="1"/>
              <a:t>Mein</a:t>
            </a:r>
            <a:r>
              <a:rPr lang="sk-SK" sz="2400" i="1" dirty="0"/>
              <a:t> </a:t>
            </a:r>
            <a:r>
              <a:rPr lang="sk-SK" sz="2400" i="1" dirty="0" err="1"/>
              <a:t>politisches</a:t>
            </a:r>
            <a:r>
              <a:rPr lang="sk-SK" sz="2400" i="1" dirty="0"/>
              <a:t> </a:t>
            </a:r>
            <a:r>
              <a:rPr lang="sk-SK" sz="2400" i="1" dirty="0" err="1"/>
              <a:t>Erwachen</a:t>
            </a:r>
            <a:r>
              <a:rPr lang="sk-SK" sz="2400" dirty="0"/>
              <a:t> – antisemitizmus, </a:t>
            </a:r>
            <a:r>
              <a:rPr lang="sk-SK" sz="2400" dirty="0" err="1"/>
              <a:t>antikapitalizmus</a:t>
            </a:r>
            <a:r>
              <a:rPr lang="sk-SK" sz="2400" dirty="0"/>
              <a:t>, </a:t>
            </a:r>
            <a:r>
              <a:rPr lang="sk-SK" sz="2400" dirty="0" err="1"/>
              <a:t>antimarxizmus</a:t>
            </a:r>
            <a:r>
              <a:rPr lang="sk-SK" sz="2400" dirty="0"/>
              <a:t>, nacionalizmus, blúznenie a nezmysly</a:t>
            </a:r>
            <a:endParaRPr lang="sk-SK" sz="2400" i="1" dirty="0"/>
          </a:p>
          <a:p>
            <a:endParaRPr lang="sk-SK" sz="2400" dirty="0"/>
          </a:p>
          <a:p>
            <a:r>
              <a:rPr lang="sk-SK" sz="2400" dirty="0"/>
              <a:t>Hitler – dávno jeho názory, neohúril ho</a:t>
            </a:r>
          </a:p>
          <a:p>
            <a:endParaRPr lang="sk-SK" sz="2400" dirty="0"/>
          </a:p>
          <a:p>
            <a:r>
              <a:rPr lang="sk-SK" sz="2400" dirty="0"/>
              <a:t>Stranícky </a:t>
            </a:r>
            <a:r>
              <a:rPr lang="en-GB" sz="2400" dirty="0" err="1"/>
              <a:t>preukaz</a:t>
            </a:r>
            <a:r>
              <a:rPr lang="en-GB" sz="2400" dirty="0"/>
              <a:t> </a:t>
            </a:r>
            <a:r>
              <a:rPr lang="en-GB" sz="2400" dirty="0" err="1"/>
              <a:t>číslo</a:t>
            </a:r>
            <a:r>
              <a:rPr lang="en-GB" sz="2400" dirty="0"/>
              <a:t> 555</a:t>
            </a:r>
            <a:r>
              <a:rPr lang="sk-SK" sz="2400" dirty="0"/>
              <a:t> (číslovanie od č. 500 aby vzbudili dojem veľkého hnutia)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2AB004E-93DE-4C20-931C-126ECA10F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a DAP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8A9239-9104-4BED-8BC8-5652F3AB5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881250"/>
            <a:ext cx="3240360" cy="46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F21C02E-4DDE-49D4-8FBA-373BDAD59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6154559-D132-49DE-9F8B-78DDBA302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A34580-A134-43A3-83E4-4D7593311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7" y="597497"/>
            <a:ext cx="893320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78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F6026B1-4B95-4F2F-A63B-55799E673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28800"/>
            <a:ext cx="547260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Od </a:t>
            </a:r>
            <a:r>
              <a:rPr lang="en-GB" sz="2400" dirty="0" err="1"/>
              <a:t>konca</a:t>
            </a:r>
            <a:r>
              <a:rPr lang="en-GB" sz="2400" dirty="0"/>
              <a:t> </a:t>
            </a:r>
            <a:r>
              <a:rPr lang="en-GB" sz="2400" dirty="0" err="1"/>
              <a:t>roka</a:t>
            </a:r>
            <a:r>
              <a:rPr lang="en-GB" sz="2400" dirty="0"/>
              <a:t> 1919 </a:t>
            </a:r>
            <a:r>
              <a:rPr lang="sk-SK" sz="2400" dirty="0"/>
              <a:t>Hitler </a:t>
            </a:r>
            <a:r>
              <a:rPr lang="en-GB" sz="2400" dirty="0" err="1"/>
              <a:t>začal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mítingoch</a:t>
            </a:r>
            <a:r>
              <a:rPr lang="en-GB" sz="2400" dirty="0"/>
              <a:t> DAP </a:t>
            </a:r>
            <a:r>
              <a:rPr lang="en-GB" sz="2400" dirty="0" err="1"/>
              <a:t>vystupovať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rečník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Poctivý tréning pred zrkadlom</a:t>
            </a:r>
          </a:p>
          <a:p>
            <a:endParaRPr lang="sk-SK" sz="2400" dirty="0"/>
          </a:p>
          <a:p>
            <a:r>
              <a:rPr lang="sk-SK" sz="2400" dirty="0"/>
              <a:t>Veľmi rýchle sa presadil</a:t>
            </a:r>
          </a:p>
          <a:p>
            <a:endParaRPr lang="sk-SK" sz="2400" dirty="0"/>
          </a:p>
          <a:p>
            <a:r>
              <a:rPr lang="sk-SK" sz="2400" dirty="0"/>
              <a:t>Vystúpenia </a:t>
            </a:r>
            <a:r>
              <a:rPr lang="en-GB" sz="2400" dirty="0" err="1"/>
              <a:t>takmer</a:t>
            </a:r>
            <a:r>
              <a:rPr lang="en-GB" sz="2400" dirty="0"/>
              <a:t> </a:t>
            </a:r>
            <a:r>
              <a:rPr lang="en-GB" sz="2400" dirty="0" err="1"/>
              <a:t>náboženský</a:t>
            </a:r>
            <a:r>
              <a:rPr lang="en-GB" sz="2400" dirty="0"/>
              <a:t> </a:t>
            </a:r>
            <a:r>
              <a:rPr lang="en-GB" sz="2400" dirty="0" err="1"/>
              <a:t>charakter</a:t>
            </a:r>
            <a:r>
              <a:rPr lang="en-GB" sz="2400" dirty="0"/>
              <a:t>, </a:t>
            </a:r>
            <a:r>
              <a:rPr lang="en-GB" sz="2400" dirty="0" err="1"/>
              <a:t>počiatočnú</a:t>
            </a:r>
            <a:r>
              <a:rPr lang="en-GB" sz="2400" dirty="0"/>
              <a:t> </a:t>
            </a:r>
            <a:r>
              <a:rPr lang="en-GB" sz="2400" dirty="0" err="1"/>
              <a:t>nervozitu</a:t>
            </a:r>
            <a:r>
              <a:rPr lang="en-GB" sz="2400" dirty="0"/>
              <a:t> </a:t>
            </a:r>
            <a:r>
              <a:rPr lang="en-GB" sz="2400" dirty="0" err="1"/>
              <a:t>dokázal</a:t>
            </a:r>
            <a:r>
              <a:rPr lang="en-GB" sz="2400" dirty="0"/>
              <a:t> </a:t>
            </a:r>
            <a:r>
              <a:rPr lang="en-GB" sz="2400" dirty="0" err="1"/>
              <a:t>premeniť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zdanlivú</a:t>
            </a:r>
            <a:r>
              <a:rPr lang="en-GB" sz="2400" dirty="0"/>
              <a:t> </a:t>
            </a:r>
            <a:r>
              <a:rPr lang="en-GB" sz="2400" dirty="0" err="1"/>
              <a:t>posadnutosť</a:t>
            </a:r>
            <a:r>
              <a:rPr lang="en-GB" sz="2400" dirty="0"/>
              <a:t> </a:t>
            </a:r>
            <a:r>
              <a:rPr lang="en-GB" sz="2400" dirty="0" err="1"/>
              <a:t>tým</a:t>
            </a:r>
            <a:r>
              <a:rPr lang="en-GB" sz="2400" dirty="0"/>
              <a:t>, </a:t>
            </a:r>
            <a:r>
              <a:rPr lang="en-GB" sz="2400" dirty="0" err="1"/>
              <a:t>čo</a:t>
            </a:r>
            <a:r>
              <a:rPr lang="en-GB" sz="2400" dirty="0"/>
              <a:t> </a:t>
            </a:r>
            <a:r>
              <a:rPr lang="en-GB" sz="2400" dirty="0" err="1"/>
              <a:t>hovorí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A4C504C-68D1-42F8-8B57-3C33C92E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a DAP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D7D01F-5A9C-4A7A-97F6-E256A767C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628800"/>
            <a:ext cx="350577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64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026BF2A-4D14-41CE-BD70-B2BED0D6C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556792"/>
            <a:ext cx="5362605" cy="5115590"/>
          </a:xfrm>
        </p:spPr>
        <p:txBody>
          <a:bodyPr>
            <a:noAutofit/>
          </a:bodyPr>
          <a:lstStyle/>
          <a:p>
            <a:r>
              <a:rPr lang="sk-SK" sz="2400" dirty="0"/>
              <a:t>pomerne silný intelekt, využíval vtipy, iróniu</a:t>
            </a:r>
          </a:p>
          <a:p>
            <a:endParaRPr lang="sk-SK" sz="2400" dirty="0"/>
          </a:p>
          <a:p>
            <a:r>
              <a:rPr lang="sk-SK" sz="2400" dirty="0"/>
              <a:t>koncentroval sa na základné veci, ktorým sa vo svojich prejavoch postupne venoval, rigidne rozdeľoval svoje myšlienky do jednoduchých čierno-bielych vzorcov. </a:t>
            </a:r>
          </a:p>
          <a:p>
            <a:endParaRPr lang="sk-SK" sz="2400" dirty="0"/>
          </a:p>
          <a:p>
            <a:r>
              <a:rPr lang="sk-SK" sz="2400" dirty="0"/>
              <a:t>fotografická pamäť – mnoho poslucháčov nadobudlo dojem, že je extrémne inteligentný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35F8983-2610-4785-A2FD-374A99FF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rečník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B7B97A-71C8-499F-9718-D9994CC8C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102" y="1628799"/>
            <a:ext cx="3560684" cy="50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22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1A2D645-2B36-4F3C-A0BF-4C0949868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FFD6B6C-768F-421D-8DC1-5FDE8FD16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D02DA4-E7D3-40FA-83B9-471A345ED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856984" cy="67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54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D9291BF-D2DE-4AFF-B2CE-E210698A4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" y="1695277"/>
            <a:ext cx="5076062" cy="5046091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/>
              <a:t>n</a:t>
            </a:r>
            <a:r>
              <a:rPr lang="en-GB" sz="2400" dirty="0" err="1"/>
              <a:t>ávštevníkov</a:t>
            </a:r>
            <a:r>
              <a:rPr lang="en-GB" sz="2400" dirty="0"/>
              <a:t> </a:t>
            </a:r>
            <a:r>
              <a:rPr lang="en-GB" sz="2400" dirty="0" err="1"/>
              <a:t>zhromaždení</a:t>
            </a:r>
            <a:r>
              <a:rPr lang="en-GB" sz="2400" dirty="0"/>
              <a:t> DAP </a:t>
            </a:r>
            <a:r>
              <a:rPr lang="en-GB" sz="2400" dirty="0" err="1"/>
              <a:t>pribúdalo</a:t>
            </a:r>
            <a:r>
              <a:rPr lang="sk-SK" sz="2400" dirty="0"/>
              <a:t> </a:t>
            </a:r>
          </a:p>
          <a:p>
            <a:endParaRPr lang="sk-SK" sz="2400" dirty="0"/>
          </a:p>
          <a:p>
            <a:r>
              <a:rPr lang="en-GB" sz="2400" dirty="0" err="1"/>
              <a:t>Pôvodne</a:t>
            </a:r>
            <a:r>
              <a:rPr lang="en-GB" sz="2400" dirty="0"/>
              <a:t> mala </a:t>
            </a:r>
            <a:r>
              <a:rPr lang="en-GB" sz="2400" dirty="0" err="1"/>
              <a:t>niekoľko</a:t>
            </a:r>
            <a:r>
              <a:rPr lang="en-GB" sz="2400" dirty="0"/>
              <a:t> </a:t>
            </a:r>
            <a:r>
              <a:rPr lang="en-GB" sz="2400" dirty="0" err="1"/>
              <a:t>desiatok</a:t>
            </a:r>
            <a:r>
              <a:rPr lang="en-GB" sz="2400" dirty="0"/>
              <a:t> </a:t>
            </a:r>
            <a:r>
              <a:rPr lang="en-GB" sz="2400" dirty="0" err="1"/>
              <a:t>členov</a:t>
            </a:r>
            <a:r>
              <a:rPr lang="en-GB" sz="2400" dirty="0"/>
              <a:t>, </a:t>
            </a:r>
            <a:r>
              <a:rPr lang="en-GB" sz="2400" dirty="0" err="1"/>
              <a:t>zrazu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ich </a:t>
            </a:r>
            <a:r>
              <a:rPr lang="en-GB" sz="2400" dirty="0" err="1"/>
              <a:t>počet</a:t>
            </a:r>
            <a:r>
              <a:rPr lang="en-GB" sz="2400" dirty="0"/>
              <a:t> </a:t>
            </a:r>
            <a:r>
              <a:rPr lang="en-GB" sz="2400" dirty="0" err="1"/>
              <a:t>začal</a:t>
            </a:r>
            <a:r>
              <a:rPr lang="en-GB" sz="2400" dirty="0"/>
              <a:t> </a:t>
            </a:r>
            <a:r>
              <a:rPr lang="en-GB" sz="2400" dirty="0" err="1"/>
              <a:t>výrazne</a:t>
            </a:r>
            <a:r>
              <a:rPr lang="en-GB" sz="2400" dirty="0"/>
              <a:t> </a:t>
            </a:r>
            <a:r>
              <a:rPr lang="en-GB" sz="2400" dirty="0" err="1"/>
              <a:t>zvyšovať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Dňa</a:t>
            </a:r>
            <a:r>
              <a:rPr lang="en-GB" sz="2400" dirty="0"/>
              <a:t> 24. </a:t>
            </a:r>
            <a:r>
              <a:rPr lang="en-GB" sz="2400" dirty="0" err="1"/>
              <a:t>februára</a:t>
            </a:r>
            <a:r>
              <a:rPr lang="sk-SK" sz="2400" dirty="0"/>
              <a:t>/</a:t>
            </a:r>
            <a:r>
              <a:rPr lang="sk-SK" sz="2400" dirty="0" err="1"/>
              <a:t>února</a:t>
            </a:r>
            <a:r>
              <a:rPr lang="en-GB" sz="2400" dirty="0"/>
              <a:t> 1920 </a:t>
            </a:r>
            <a:r>
              <a:rPr lang="en-GB" sz="2400" dirty="0" err="1"/>
              <a:t>dokázala</a:t>
            </a:r>
            <a:r>
              <a:rPr lang="en-GB" sz="2400" dirty="0"/>
              <a:t> DAP </a:t>
            </a:r>
            <a:r>
              <a:rPr lang="en-GB" sz="2400" dirty="0" err="1"/>
              <a:t>usporiadať</a:t>
            </a:r>
            <a:r>
              <a:rPr lang="en-GB" sz="2400" dirty="0"/>
              <a:t> </a:t>
            </a:r>
            <a:r>
              <a:rPr lang="en-GB" sz="2400" dirty="0" err="1"/>
              <a:t>zhromaždenie</a:t>
            </a:r>
            <a:r>
              <a:rPr lang="en-GB" sz="2400" dirty="0"/>
              <a:t>,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ktorom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zúčastnilo</a:t>
            </a:r>
            <a:r>
              <a:rPr lang="en-GB" sz="2400" dirty="0"/>
              <a:t> 2000 </a:t>
            </a:r>
            <a:r>
              <a:rPr lang="en-GB" sz="2400" dirty="0" err="1"/>
              <a:t>ľudí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Hitler </a:t>
            </a:r>
            <a:r>
              <a:rPr lang="en-GB" sz="2400" dirty="0"/>
              <a:t>v </a:t>
            </a:r>
            <a:r>
              <a:rPr lang="en-GB" sz="2400" dirty="0" err="1"/>
              <a:t>Mníchove</a:t>
            </a:r>
            <a:r>
              <a:rPr lang="en-GB" sz="2400" dirty="0"/>
              <a:t> </a:t>
            </a:r>
            <a:r>
              <a:rPr lang="en-GB" sz="2400" dirty="0" err="1"/>
              <a:t>miestna</a:t>
            </a:r>
            <a:r>
              <a:rPr lang="en-GB" sz="2400" dirty="0"/>
              <a:t> </a:t>
            </a:r>
            <a:r>
              <a:rPr lang="en-GB" sz="2400" dirty="0" err="1"/>
              <a:t>celebrita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04C1950-B3DB-4F5F-8819-19D0194F5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DAP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E7FCF2-EB82-4BF7-ADAC-2C8D671F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267339"/>
            <a:ext cx="3931372" cy="36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9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D87DA00-CCB5-48D4-B5BA-E89667F4A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112568"/>
          </a:xfrm>
        </p:spPr>
        <p:txBody>
          <a:bodyPr>
            <a:normAutofit/>
          </a:bodyPr>
          <a:lstStyle/>
          <a:p>
            <a:r>
              <a:rPr lang="sk-SK" sz="2200" dirty="0"/>
              <a:t>Zhromaždenie z 24. februára/</a:t>
            </a:r>
            <a:r>
              <a:rPr lang="sk-SK" sz="2200" dirty="0" err="1"/>
              <a:t>února</a:t>
            </a:r>
            <a:r>
              <a:rPr lang="sk-SK" sz="2200" dirty="0"/>
              <a:t> 1920: prijatie programu – 25 bodov – podľa Hitlera nemenný program </a:t>
            </a:r>
          </a:p>
          <a:p>
            <a:endParaRPr lang="sk-SK" sz="2200" dirty="0"/>
          </a:p>
          <a:p>
            <a:r>
              <a:rPr lang="sk-SK" sz="2200" dirty="0"/>
              <a:t>Autori </a:t>
            </a:r>
            <a:r>
              <a:rPr lang="en-GB" sz="2200" dirty="0"/>
              <a:t>Adolf Hitler a Anton Drexler, </a:t>
            </a:r>
            <a:r>
              <a:rPr lang="sk-SK" sz="2200" dirty="0"/>
              <a:t>zrejme aj </a:t>
            </a:r>
            <a:r>
              <a:rPr lang="en-GB" sz="2200" dirty="0"/>
              <a:t>Dietrich Eckart</a:t>
            </a:r>
            <a:r>
              <a:rPr lang="sk-SK" sz="2200" dirty="0"/>
              <a:t> a </a:t>
            </a:r>
            <a:r>
              <a:rPr lang="sk-SK" sz="2200" dirty="0" err="1"/>
              <a:t>a</a:t>
            </a:r>
            <a:r>
              <a:rPr lang="en-GB" sz="2200" dirty="0" err="1"/>
              <a:t>ntikapitalistické</a:t>
            </a:r>
            <a:r>
              <a:rPr lang="en-GB" sz="2200" dirty="0"/>
              <a:t> </a:t>
            </a:r>
            <a:r>
              <a:rPr lang="en-GB" sz="2200" dirty="0" err="1"/>
              <a:t>tézy</a:t>
            </a:r>
            <a:r>
              <a:rPr lang="en-GB" sz="2200" dirty="0"/>
              <a:t> </a:t>
            </a:r>
            <a:r>
              <a:rPr lang="en-GB" sz="2200" dirty="0" err="1"/>
              <a:t>pravdepodobne</a:t>
            </a:r>
            <a:r>
              <a:rPr lang="en-GB" sz="2200" dirty="0"/>
              <a:t> Gottfried Feder</a:t>
            </a:r>
            <a:endParaRPr lang="sk-SK" sz="2200" dirty="0"/>
          </a:p>
          <a:p>
            <a:endParaRPr lang="sk-SK" sz="2200" dirty="0"/>
          </a:p>
          <a:p>
            <a:r>
              <a:rPr lang="en-GB" sz="2200" dirty="0" err="1"/>
              <a:t>Vyhlásil</a:t>
            </a:r>
            <a:r>
              <a:rPr lang="en-GB" sz="2200" dirty="0"/>
              <a:t> „</a:t>
            </a:r>
            <a:r>
              <a:rPr lang="en-GB" sz="2200" dirty="0" err="1"/>
              <a:t>národný</a:t>
            </a:r>
            <a:r>
              <a:rPr lang="en-GB" sz="2200" dirty="0"/>
              <a:t> </a:t>
            </a:r>
            <a:r>
              <a:rPr lang="en-GB" sz="2200" dirty="0" err="1"/>
              <a:t>socializmus</a:t>
            </a:r>
            <a:r>
              <a:rPr lang="en-GB" sz="2200" dirty="0"/>
              <a:t>“</a:t>
            </a:r>
            <a:r>
              <a:rPr lang="sk-SK" sz="2200" dirty="0"/>
              <a:t>, snahu o zjednotenie všetkých Nemcov do „Veľkého Nemecka“</a:t>
            </a:r>
          </a:p>
          <a:p>
            <a:endParaRPr lang="sk-SK" sz="2200" dirty="0"/>
          </a:p>
          <a:p>
            <a:r>
              <a:rPr lang="sk-SK" sz="2200" dirty="0"/>
              <a:t>Bod 4: </a:t>
            </a:r>
            <a:r>
              <a:rPr lang="en-GB" sz="2200" dirty="0"/>
              <a:t>„</a:t>
            </a:r>
            <a:r>
              <a:rPr lang="en-GB" sz="2200" dirty="0" err="1"/>
              <a:t>Občanom</a:t>
            </a:r>
            <a:r>
              <a:rPr lang="en-GB" sz="2200" dirty="0"/>
              <a:t> </a:t>
            </a:r>
            <a:r>
              <a:rPr lang="en-GB" sz="2200" dirty="0" err="1"/>
              <a:t>štátu</a:t>
            </a:r>
            <a:r>
              <a:rPr lang="en-GB" sz="2200" dirty="0"/>
              <a:t> </a:t>
            </a:r>
            <a:r>
              <a:rPr lang="en-GB" sz="2200" dirty="0" err="1"/>
              <a:t>môže</a:t>
            </a:r>
            <a:r>
              <a:rPr lang="en-GB" sz="2200" dirty="0"/>
              <a:t> </a:t>
            </a:r>
            <a:r>
              <a:rPr lang="en-GB" sz="2200" dirty="0" err="1"/>
              <a:t>byť</a:t>
            </a:r>
            <a:r>
              <a:rPr lang="en-GB" sz="2200" dirty="0"/>
              <a:t> </a:t>
            </a:r>
            <a:r>
              <a:rPr lang="en-GB" sz="2200" dirty="0" err="1"/>
              <a:t>len</a:t>
            </a:r>
            <a:r>
              <a:rPr lang="en-GB" sz="2200" dirty="0"/>
              <a:t> </a:t>
            </a:r>
            <a:r>
              <a:rPr lang="en-GB" sz="2200" dirty="0" err="1"/>
              <a:t>súkmeňovec</a:t>
            </a:r>
            <a:r>
              <a:rPr lang="en-GB" sz="2200" dirty="0"/>
              <a:t> (</a:t>
            </a:r>
            <a:r>
              <a:rPr lang="en-GB" sz="2200" i="1" dirty="0" err="1"/>
              <a:t>Volksgnosse</a:t>
            </a:r>
            <a:r>
              <a:rPr lang="en-GB" sz="2200" dirty="0"/>
              <a:t>). Len </a:t>
            </a:r>
            <a:r>
              <a:rPr lang="en-GB" sz="2200" dirty="0" err="1"/>
              <a:t>tí</a:t>
            </a:r>
            <a:r>
              <a:rPr lang="en-GB" sz="2200" dirty="0"/>
              <a:t>, </a:t>
            </a:r>
            <a:r>
              <a:rPr lang="en-GB" sz="2200" dirty="0" err="1"/>
              <a:t>ktorí</a:t>
            </a:r>
            <a:r>
              <a:rPr lang="en-GB" sz="2200" dirty="0"/>
              <a:t> </a:t>
            </a:r>
            <a:r>
              <a:rPr lang="en-GB" sz="2200" dirty="0" err="1"/>
              <a:t>majú</a:t>
            </a:r>
            <a:r>
              <a:rPr lang="en-GB" sz="2200" dirty="0"/>
              <a:t> </a:t>
            </a:r>
            <a:r>
              <a:rPr lang="en-GB" sz="2200" dirty="0" err="1"/>
              <a:t>nemeckú</a:t>
            </a:r>
            <a:r>
              <a:rPr lang="en-GB" sz="2200" dirty="0"/>
              <a:t> </a:t>
            </a:r>
            <a:r>
              <a:rPr lang="en-GB" sz="2200" dirty="0" err="1"/>
              <a:t>krv</a:t>
            </a:r>
            <a:r>
              <a:rPr lang="en-GB" sz="2200" dirty="0"/>
              <a:t>, bez </a:t>
            </a:r>
            <a:r>
              <a:rPr lang="en-GB" sz="2200" dirty="0" err="1"/>
              <a:t>ohľadu</a:t>
            </a:r>
            <a:r>
              <a:rPr lang="en-GB" sz="2200" dirty="0"/>
              <a:t> </a:t>
            </a:r>
            <a:r>
              <a:rPr lang="en-GB" sz="2200" dirty="0" err="1"/>
              <a:t>na</a:t>
            </a:r>
            <a:r>
              <a:rPr lang="en-GB" sz="2200" dirty="0"/>
              <a:t> </a:t>
            </a:r>
            <a:r>
              <a:rPr lang="en-GB" sz="2200" dirty="0" err="1"/>
              <a:t>svoje</a:t>
            </a:r>
            <a:r>
              <a:rPr lang="en-GB" sz="2200" dirty="0"/>
              <a:t> </a:t>
            </a:r>
            <a:r>
              <a:rPr lang="en-GB" sz="2200" dirty="0" err="1"/>
              <a:t>náboženské</a:t>
            </a:r>
            <a:r>
              <a:rPr lang="en-GB" sz="2200" dirty="0"/>
              <a:t> </a:t>
            </a:r>
            <a:r>
              <a:rPr lang="en-GB" sz="2200" dirty="0" err="1"/>
              <a:t>vyznanie</a:t>
            </a:r>
            <a:r>
              <a:rPr lang="en-GB" sz="2200" dirty="0"/>
              <a:t>, </a:t>
            </a:r>
            <a:r>
              <a:rPr lang="en-GB" sz="2200" dirty="0" err="1"/>
              <a:t>môžu</a:t>
            </a:r>
            <a:r>
              <a:rPr lang="en-GB" sz="2200" dirty="0"/>
              <a:t> </a:t>
            </a:r>
            <a:r>
              <a:rPr lang="en-GB" sz="2200" dirty="0" err="1"/>
              <a:t>byť</a:t>
            </a:r>
            <a:r>
              <a:rPr lang="en-GB" sz="2200" dirty="0"/>
              <a:t> </a:t>
            </a:r>
            <a:r>
              <a:rPr lang="en-GB" sz="2200" dirty="0" err="1"/>
              <a:t>súkmeňovci</a:t>
            </a:r>
            <a:r>
              <a:rPr lang="en-GB" sz="2200" dirty="0"/>
              <a:t>. </a:t>
            </a:r>
            <a:r>
              <a:rPr lang="en-GB" sz="2200" dirty="0" err="1"/>
              <a:t>Žiadny</a:t>
            </a:r>
            <a:r>
              <a:rPr lang="en-GB" sz="2200" dirty="0"/>
              <a:t> </a:t>
            </a:r>
            <a:r>
              <a:rPr lang="en-GB" sz="2200" dirty="0" err="1"/>
              <a:t>žid</a:t>
            </a:r>
            <a:r>
              <a:rPr lang="en-GB" sz="2200" dirty="0"/>
              <a:t> </a:t>
            </a:r>
            <a:r>
              <a:rPr lang="en-GB" sz="2200" dirty="0" err="1"/>
              <a:t>preto</a:t>
            </a:r>
            <a:r>
              <a:rPr lang="en-GB" sz="2200" dirty="0"/>
              <a:t> </a:t>
            </a:r>
            <a:r>
              <a:rPr lang="en-GB" sz="2200" dirty="0" err="1"/>
              <a:t>nemôže</a:t>
            </a:r>
            <a:r>
              <a:rPr lang="en-GB" sz="2200" dirty="0"/>
              <a:t> </a:t>
            </a:r>
            <a:r>
              <a:rPr lang="en-GB" sz="2200" dirty="0" err="1"/>
              <a:t>byť</a:t>
            </a:r>
            <a:r>
              <a:rPr lang="en-GB" sz="2200" dirty="0"/>
              <a:t> </a:t>
            </a:r>
            <a:r>
              <a:rPr lang="en-GB" sz="2200" dirty="0" err="1"/>
              <a:t>súkmeňovec</a:t>
            </a:r>
            <a:r>
              <a:rPr lang="sk-SK" sz="2200" dirty="0"/>
              <a:t>.“</a:t>
            </a:r>
            <a:endParaRPr lang="en-GB" sz="22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FA41079-8D81-4005-A514-1188B744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25 bodov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139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985023A-B09A-4995-9295-80CAA60A0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4860031" cy="5040560"/>
          </a:xfrm>
        </p:spPr>
        <p:txBody>
          <a:bodyPr>
            <a:normAutofit/>
          </a:bodyPr>
          <a:lstStyle/>
          <a:p>
            <a:r>
              <a:rPr lang="sk-SK" sz="2400" dirty="0"/>
              <a:t>Nič, čo by v Bavorsku, alebo R-U pred vojnou nebolo dávno predtým</a:t>
            </a:r>
          </a:p>
          <a:p>
            <a:endParaRPr lang="sk-SK" sz="2400" dirty="0"/>
          </a:p>
          <a:p>
            <a:r>
              <a:rPr lang="en-GB" sz="2400" dirty="0" err="1"/>
              <a:t>zrušenie</a:t>
            </a:r>
            <a:r>
              <a:rPr lang="en-GB" sz="2400" dirty="0"/>
              <a:t> </a:t>
            </a:r>
            <a:r>
              <a:rPr lang="en-GB" sz="2400" dirty="0" err="1"/>
              <a:t>Versaillských</a:t>
            </a:r>
            <a:r>
              <a:rPr lang="en-GB" sz="2400" dirty="0"/>
              <a:t> </a:t>
            </a:r>
            <a:r>
              <a:rPr lang="en-GB" sz="2400" dirty="0" err="1"/>
              <a:t>zmlúv</a:t>
            </a:r>
            <a:r>
              <a:rPr lang="en-GB" sz="2400" dirty="0"/>
              <a:t> (bod 2), </a:t>
            </a:r>
            <a:r>
              <a:rPr lang="en-GB" sz="2400" dirty="0" err="1"/>
              <a:t>zamedzenie</a:t>
            </a:r>
            <a:r>
              <a:rPr lang="en-GB" sz="2400" dirty="0"/>
              <a:t> </a:t>
            </a:r>
            <a:r>
              <a:rPr lang="en-GB" sz="2400" dirty="0" err="1"/>
              <a:t>imigrácie</a:t>
            </a:r>
            <a:r>
              <a:rPr lang="en-GB" sz="2400" dirty="0"/>
              <a:t> a </a:t>
            </a:r>
            <a:r>
              <a:rPr lang="en-GB" sz="2400" dirty="0" err="1"/>
              <a:t>vyhostenie</a:t>
            </a:r>
            <a:r>
              <a:rPr lang="en-GB" sz="2400" dirty="0"/>
              <a:t> </a:t>
            </a:r>
            <a:r>
              <a:rPr lang="en-GB" sz="2400" dirty="0" err="1"/>
              <a:t>imigrantov</a:t>
            </a:r>
            <a:r>
              <a:rPr lang="sk-SK" sz="2400" dirty="0"/>
              <a:t> (8), zrušenie príjmu, ktorý občania nenadobudli prácou (11), eugenika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08E2B82-CFF1-494F-A982-46DEE5F8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25 bodov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277490-44AA-4AAA-B9B2-368CC50F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564904"/>
            <a:ext cx="4150557" cy="33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9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5B5D490-B607-404D-9B3B-2B1BB4907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5688631" cy="5112568"/>
          </a:xfrm>
        </p:spPr>
        <p:txBody>
          <a:bodyPr>
            <a:normAutofit/>
          </a:bodyPr>
          <a:lstStyle/>
          <a:p>
            <a:r>
              <a:rPr lang="en-GB" sz="2400" dirty="0" err="1"/>
              <a:t>budova</a:t>
            </a:r>
            <a:r>
              <a:rPr lang="sk-SK" sz="2400" dirty="0"/>
              <a:t>nie</a:t>
            </a:r>
            <a:r>
              <a:rPr lang="en-GB" sz="2400" dirty="0"/>
              <a:t> </a:t>
            </a:r>
            <a:r>
              <a:rPr lang="en-GB" sz="2400" dirty="0" err="1"/>
              <a:t>národn</a:t>
            </a:r>
            <a:r>
              <a:rPr lang="sk-SK" sz="2400" dirty="0"/>
              <a:t>ej </a:t>
            </a:r>
            <a:r>
              <a:rPr lang="en-GB" sz="2400" dirty="0" err="1"/>
              <a:t>komunit</a:t>
            </a:r>
            <a:r>
              <a:rPr lang="sk-SK" sz="2400" dirty="0"/>
              <a:t>y</a:t>
            </a:r>
            <a:r>
              <a:rPr lang="en-GB" sz="2400" dirty="0"/>
              <a:t> </a:t>
            </a:r>
            <a:r>
              <a:rPr lang="en-GB" sz="2400" dirty="0" err="1"/>
              <a:t>založen</a:t>
            </a:r>
            <a:r>
              <a:rPr lang="sk-SK" sz="2400" dirty="0"/>
              <a:t>ej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nemeckosti</a:t>
            </a:r>
            <a:r>
              <a:rPr lang="en-GB" sz="2400" dirty="0"/>
              <a:t>,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nemeckej</a:t>
            </a:r>
            <a:r>
              <a:rPr lang="en-GB" sz="2400" dirty="0"/>
              <a:t> </a:t>
            </a:r>
            <a:r>
              <a:rPr lang="en-GB" sz="2400" dirty="0" err="1"/>
              <a:t>krvi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Občania</a:t>
            </a:r>
            <a:r>
              <a:rPr lang="en-GB" sz="2400" dirty="0"/>
              <a:t> </a:t>
            </a:r>
            <a:r>
              <a:rPr lang="en-GB" sz="2400" dirty="0" err="1"/>
              <a:t>Nemecka</a:t>
            </a:r>
            <a:r>
              <a:rPr lang="en-GB" sz="2400" dirty="0"/>
              <a:t>, </a:t>
            </a:r>
            <a:r>
              <a:rPr lang="en-GB" sz="2400" dirty="0" err="1"/>
              <a:t>ktorí</a:t>
            </a:r>
            <a:r>
              <a:rPr lang="en-GB" sz="2400" dirty="0"/>
              <a:t> </a:t>
            </a:r>
            <a:r>
              <a:rPr lang="en-GB" sz="2400" dirty="0" err="1"/>
              <a:t>neboli</a:t>
            </a:r>
            <a:r>
              <a:rPr lang="en-GB" sz="2400" dirty="0"/>
              <a:t> </a:t>
            </a:r>
            <a:r>
              <a:rPr lang="en-GB" sz="2400" dirty="0" err="1"/>
              <a:t>Nemcami</a:t>
            </a:r>
            <a:r>
              <a:rPr lang="en-GB" sz="2400" dirty="0"/>
              <a:t>,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mali</a:t>
            </a:r>
            <a:r>
              <a:rPr lang="en-GB" sz="2400" dirty="0"/>
              <a:t> </a:t>
            </a:r>
            <a:r>
              <a:rPr lang="en-GB" sz="2400" dirty="0" err="1"/>
              <a:t>stať</a:t>
            </a:r>
            <a:r>
              <a:rPr lang="en-GB" sz="2400" dirty="0"/>
              <a:t> </a:t>
            </a:r>
            <a:r>
              <a:rPr lang="en-GB" sz="2400" dirty="0" err="1"/>
              <a:t>podradnými</a:t>
            </a:r>
            <a:r>
              <a:rPr lang="en-GB" sz="2400" dirty="0"/>
              <a:t> </a:t>
            </a:r>
            <a:r>
              <a:rPr lang="en-GB" sz="2400" dirty="0" err="1"/>
              <a:t>občanmi</a:t>
            </a:r>
            <a:r>
              <a:rPr lang="en-GB" sz="2400" dirty="0"/>
              <a:t> bez </a:t>
            </a:r>
            <a:r>
              <a:rPr lang="en-GB" sz="2400" dirty="0" err="1"/>
              <a:t>plných</a:t>
            </a:r>
            <a:r>
              <a:rPr lang="en-GB" sz="2400" dirty="0"/>
              <a:t> </a:t>
            </a:r>
            <a:r>
              <a:rPr lang="en-GB" sz="2400" dirty="0" err="1"/>
              <a:t>politických</a:t>
            </a:r>
            <a:r>
              <a:rPr lang="en-GB" sz="2400" dirty="0"/>
              <a:t> </a:t>
            </a:r>
            <a:r>
              <a:rPr lang="en-GB" sz="2400" dirty="0" err="1"/>
              <a:t>práv</a:t>
            </a:r>
            <a:endParaRPr lang="sk-SK" sz="2400" dirty="0"/>
          </a:p>
          <a:p>
            <a:endParaRPr lang="sk-SK" sz="22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558DCBA-F5F0-4833-B555-4D1EC7F7A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25 bodov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E9507F2-ED8B-4896-BB78-45B3089E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660376"/>
            <a:ext cx="3185379" cy="50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81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5B5D490-B607-404D-9B3B-2B1BB4907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5688631" cy="5112568"/>
          </a:xfrm>
        </p:spPr>
        <p:txBody>
          <a:bodyPr>
            <a:normAutofit/>
          </a:bodyPr>
          <a:lstStyle/>
          <a:p>
            <a:r>
              <a:rPr lang="en-GB" sz="2400" dirty="0" err="1"/>
              <a:t>tlač</a:t>
            </a:r>
            <a:r>
              <a:rPr lang="en-GB" sz="2400" dirty="0"/>
              <a:t> a </a:t>
            </a:r>
            <a:r>
              <a:rPr lang="en-GB" sz="2400" dirty="0" err="1"/>
              <a:t>noviny</a:t>
            </a:r>
            <a:r>
              <a:rPr lang="en-GB" sz="2400" dirty="0"/>
              <a:t> </a:t>
            </a:r>
            <a:r>
              <a:rPr lang="en-GB" sz="2400" dirty="0" err="1"/>
              <a:t>mali</a:t>
            </a:r>
            <a:r>
              <a:rPr lang="en-GB" sz="2400" dirty="0"/>
              <a:t> </a:t>
            </a:r>
            <a:r>
              <a:rPr lang="en-GB" sz="2400" dirty="0" err="1"/>
              <a:t>byť</a:t>
            </a:r>
            <a:r>
              <a:rPr lang="en-GB" sz="2400" dirty="0"/>
              <a:t> pod </a:t>
            </a:r>
            <a:r>
              <a:rPr lang="en-GB" sz="2400" dirty="0" err="1"/>
              <a:t>kontrolou</a:t>
            </a:r>
            <a:r>
              <a:rPr lang="en-GB" sz="2400" dirty="0"/>
              <a:t> </a:t>
            </a:r>
            <a:r>
              <a:rPr lang="en-GB" sz="2400" dirty="0" err="1"/>
              <a:t>Nemcov</a:t>
            </a:r>
            <a:r>
              <a:rPr lang="en-GB" sz="2400" dirty="0"/>
              <a:t> a </a:t>
            </a:r>
            <a:r>
              <a:rPr lang="en-GB" sz="2400" dirty="0" err="1"/>
              <a:t>cudzie</a:t>
            </a:r>
            <a:r>
              <a:rPr lang="en-GB" sz="2400" dirty="0"/>
              <a:t> </a:t>
            </a:r>
            <a:r>
              <a:rPr lang="en-GB" sz="2400" dirty="0" err="1"/>
              <a:t>noviny</a:t>
            </a:r>
            <a:r>
              <a:rPr lang="en-GB" sz="2400" dirty="0"/>
              <a:t> </a:t>
            </a:r>
            <a:r>
              <a:rPr lang="en-GB" sz="2400" dirty="0" err="1"/>
              <a:t>mohli</a:t>
            </a:r>
            <a:r>
              <a:rPr lang="en-GB" sz="2400" dirty="0"/>
              <a:t> </a:t>
            </a:r>
            <a:r>
              <a:rPr lang="en-GB" sz="2400" dirty="0" err="1"/>
              <a:t>vychádzať</a:t>
            </a:r>
            <a:r>
              <a:rPr lang="en-GB" sz="2400" dirty="0"/>
              <a:t> </a:t>
            </a:r>
            <a:r>
              <a:rPr lang="en-GB" sz="2400" dirty="0" err="1"/>
              <a:t>len</a:t>
            </a:r>
            <a:r>
              <a:rPr lang="en-GB" sz="2400" dirty="0"/>
              <a:t> so </a:t>
            </a:r>
            <a:r>
              <a:rPr lang="en-GB" sz="2400" dirty="0" err="1"/>
              <a:t>zvláštnym</a:t>
            </a:r>
            <a:r>
              <a:rPr lang="en-GB" sz="2400" dirty="0"/>
              <a:t> </a:t>
            </a:r>
            <a:r>
              <a:rPr lang="en-GB" sz="2400" dirty="0" err="1"/>
              <a:t>povolením</a:t>
            </a:r>
            <a:r>
              <a:rPr lang="en-GB" sz="2400" dirty="0"/>
              <a:t> a </a:t>
            </a:r>
            <a:r>
              <a:rPr lang="en-GB" sz="2400" dirty="0" err="1"/>
              <a:t>nesmeli</a:t>
            </a:r>
            <a:r>
              <a:rPr lang="en-GB" sz="2400" dirty="0"/>
              <a:t> </a:t>
            </a:r>
            <a:r>
              <a:rPr lang="en-GB" sz="2400" dirty="0" err="1"/>
              <a:t>byť</a:t>
            </a:r>
            <a:r>
              <a:rPr lang="en-GB" sz="2400" dirty="0"/>
              <a:t> po </a:t>
            </a:r>
            <a:r>
              <a:rPr lang="en-GB" sz="2400" dirty="0" err="1"/>
              <a:t>nemecky</a:t>
            </a:r>
            <a:r>
              <a:rPr lang="en-GB" sz="2400" dirty="0"/>
              <a:t> (bod 23).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Náboženská</a:t>
            </a:r>
            <a:r>
              <a:rPr lang="en-GB" sz="2400" dirty="0"/>
              <a:t> </a:t>
            </a:r>
            <a:r>
              <a:rPr lang="en-GB" sz="2400" dirty="0" err="1"/>
              <a:t>sloboda</a:t>
            </a:r>
            <a:r>
              <a:rPr lang="en-GB" sz="2400" dirty="0"/>
              <a:t> </a:t>
            </a:r>
            <a:r>
              <a:rPr lang="en-GB" sz="2400" dirty="0" err="1"/>
              <a:t>len</a:t>
            </a:r>
            <a:r>
              <a:rPr lang="en-GB" sz="2400" dirty="0"/>
              <a:t> do </a:t>
            </a:r>
            <a:r>
              <a:rPr lang="en-GB" sz="2400" dirty="0" err="1"/>
              <a:t>bodu</a:t>
            </a:r>
            <a:r>
              <a:rPr lang="en-GB" sz="2400" dirty="0"/>
              <a:t>, </a:t>
            </a:r>
            <a:r>
              <a:rPr lang="en-GB" sz="2400" dirty="0" err="1"/>
              <a:t>keď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nedostávala</a:t>
            </a:r>
            <a:r>
              <a:rPr lang="en-GB" sz="2400" dirty="0"/>
              <a:t> do </a:t>
            </a:r>
            <a:r>
              <a:rPr lang="en-GB" sz="2400" dirty="0" err="1"/>
              <a:t>konfliktu</a:t>
            </a:r>
            <a:r>
              <a:rPr lang="en-GB" sz="2400" dirty="0"/>
              <a:t> s </a:t>
            </a:r>
            <a:r>
              <a:rPr lang="en-GB" sz="2400" dirty="0" err="1"/>
              <a:t>verejným</a:t>
            </a:r>
            <a:r>
              <a:rPr lang="en-GB" sz="2400" dirty="0"/>
              <a:t> </a:t>
            </a:r>
            <a:r>
              <a:rPr lang="en-GB" sz="2400" dirty="0" err="1"/>
              <a:t>blahom</a:t>
            </a:r>
            <a:r>
              <a:rPr lang="en-GB" sz="2400" dirty="0"/>
              <a:t> a „</a:t>
            </a:r>
            <a:r>
              <a:rPr lang="en-GB" sz="2400" dirty="0" err="1"/>
              <a:t>nenarušovala</a:t>
            </a:r>
            <a:r>
              <a:rPr lang="en-GB" sz="2400" dirty="0"/>
              <a:t> </a:t>
            </a:r>
            <a:r>
              <a:rPr lang="en-GB" sz="2400" dirty="0" err="1"/>
              <a:t>etické</a:t>
            </a:r>
            <a:r>
              <a:rPr lang="en-GB" sz="2400" dirty="0"/>
              <a:t> a </a:t>
            </a:r>
            <a:r>
              <a:rPr lang="en-GB" sz="2400" dirty="0" err="1"/>
              <a:t>morálne</a:t>
            </a:r>
            <a:r>
              <a:rPr lang="en-GB" sz="2400" dirty="0"/>
              <a:t> </a:t>
            </a:r>
            <a:r>
              <a:rPr lang="en-GB" sz="2400" dirty="0" err="1"/>
              <a:t>cítenie</a:t>
            </a:r>
            <a:r>
              <a:rPr lang="en-GB" sz="2400" dirty="0"/>
              <a:t> </a:t>
            </a:r>
            <a:r>
              <a:rPr lang="en-GB" sz="2400" dirty="0" err="1"/>
              <a:t>nemeckej</a:t>
            </a:r>
            <a:r>
              <a:rPr lang="en-GB" sz="2400" dirty="0"/>
              <a:t> </a:t>
            </a:r>
            <a:r>
              <a:rPr lang="en-GB" sz="2400" dirty="0" err="1"/>
              <a:t>rasy</a:t>
            </a:r>
            <a:r>
              <a:rPr lang="en-GB" sz="2400" dirty="0"/>
              <a:t>“ (bod 24).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558DCBA-F5F0-4833-B555-4D1EC7F7A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25 bodov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E9507F2-ED8B-4896-BB78-45B3089E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660376"/>
            <a:ext cx="3185379" cy="50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03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9F9945B-DC95-44C0-95E2-72C5A3547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1BF686A-F1AB-419D-A881-DDE9DC67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AABC0E-D5FD-4A90-B13B-2D98C7E6E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6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03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1B211F9-3F45-4C90-8FEB-489EC9794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28800"/>
            <a:ext cx="9217023" cy="5040560"/>
          </a:xfrm>
        </p:spPr>
        <p:txBody>
          <a:bodyPr/>
          <a:lstStyle/>
          <a:p>
            <a:r>
              <a:rPr lang="en-GB" sz="2400" dirty="0"/>
              <a:t>V </a:t>
            </a:r>
            <a:r>
              <a:rPr lang="en-GB" sz="2400" dirty="0" err="1"/>
              <a:t>apríli</a:t>
            </a:r>
            <a:r>
              <a:rPr lang="en-GB" sz="2400" dirty="0"/>
              <a:t> 1920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Hitlerova</a:t>
            </a:r>
            <a:r>
              <a:rPr lang="en-GB" sz="2400" dirty="0"/>
              <a:t> </a:t>
            </a:r>
            <a:r>
              <a:rPr lang="en-GB" sz="2400" dirty="0" err="1"/>
              <a:t>pozícia</a:t>
            </a:r>
            <a:r>
              <a:rPr lang="en-GB" sz="2400" dirty="0"/>
              <a:t> v </a:t>
            </a:r>
            <a:r>
              <a:rPr lang="en-GB" sz="2400" dirty="0" err="1"/>
              <a:t>strane</a:t>
            </a:r>
            <a:r>
              <a:rPr lang="en-GB" sz="2400" dirty="0"/>
              <a:t> </a:t>
            </a:r>
            <a:r>
              <a:rPr lang="en-GB" sz="2400" dirty="0" err="1"/>
              <a:t>upevnila</a:t>
            </a:r>
            <a:r>
              <a:rPr lang="en-GB" sz="2400" dirty="0"/>
              <a:t> </a:t>
            </a:r>
            <a:r>
              <a:rPr lang="en-GB" sz="2400" dirty="0" err="1"/>
              <a:t>natoľko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presadil</a:t>
            </a:r>
            <a:r>
              <a:rPr lang="en-GB" sz="2400" dirty="0"/>
              <a:t>, aby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premenovala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Národnosocialistickú</a:t>
            </a:r>
            <a:r>
              <a:rPr lang="en-GB" sz="2400" dirty="0"/>
              <a:t> </a:t>
            </a:r>
            <a:r>
              <a:rPr lang="en-GB" sz="2400" dirty="0" err="1"/>
              <a:t>nemeckú</a:t>
            </a:r>
            <a:r>
              <a:rPr lang="en-GB" sz="2400" dirty="0"/>
              <a:t> </a:t>
            </a:r>
            <a:r>
              <a:rPr lang="en-GB" sz="2400" dirty="0" err="1"/>
              <a:t>robotnícku</a:t>
            </a:r>
            <a:r>
              <a:rPr lang="en-GB" sz="2400" dirty="0"/>
              <a:t> </a:t>
            </a:r>
            <a:r>
              <a:rPr lang="en-GB" sz="2400" dirty="0" err="1"/>
              <a:t>stranu</a:t>
            </a:r>
            <a:r>
              <a:rPr lang="en-GB" sz="2400" dirty="0"/>
              <a:t> (</a:t>
            </a:r>
            <a:r>
              <a:rPr lang="en-GB" sz="2400" i="1" dirty="0" err="1"/>
              <a:t>Nationalsozialistische</a:t>
            </a:r>
            <a:r>
              <a:rPr lang="en-GB" sz="2400" i="1" dirty="0"/>
              <a:t> Deutsche </a:t>
            </a:r>
            <a:r>
              <a:rPr lang="en-GB" sz="2400" i="1" dirty="0" err="1"/>
              <a:t>Arbeiterpartei</a:t>
            </a:r>
            <a:r>
              <a:rPr lang="en-GB" sz="2400" dirty="0"/>
              <a:t>, NSDAP)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prijatie</a:t>
            </a:r>
            <a:r>
              <a:rPr lang="en-GB" sz="2400" dirty="0"/>
              <a:t> </a:t>
            </a:r>
            <a:r>
              <a:rPr lang="en-GB" sz="2400" dirty="0" err="1"/>
              <a:t>novej</a:t>
            </a:r>
            <a:r>
              <a:rPr lang="en-GB" sz="2400" dirty="0"/>
              <a:t> </a:t>
            </a:r>
            <a:r>
              <a:rPr lang="en-GB" sz="2400" dirty="0" err="1"/>
              <a:t>vlajky</a:t>
            </a:r>
            <a:r>
              <a:rPr lang="en-GB" sz="2400" dirty="0"/>
              <a:t> a </a:t>
            </a:r>
            <a:r>
              <a:rPr lang="en-GB" sz="2400" dirty="0" err="1"/>
              <a:t>symbolu</a:t>
            </a:r>
            <a:r>
              <a:rPr lang="en-GB" sz="2400" dirty="0"/>
              <a:t> – </a:t>
            </a:r>
            <a:r>
              <a:rPr lang="en-GB" sz="2400" dirty="0" err="1"/>
              <a:t>svastiky</a:t>
            </a:r>
            <a:endParaRPr lang="en-GB" sz="2400" dirty="0"/>
          </a:p>
          <a:p>
            <a:endParaRPr lang="sk-SK" sz="2400" dirty="0"/>
          </a:p>
          <a:p>
            <a:r>
              <a:rPr lang="sk-SK" sz="2400" dirty="0"/>
              <a:t>Hitler ukradol - Jeho sila spočívala v preberaní a efektívnom využívaní pôvodných myšlienok a tém, a v propagande, nie v kreativite a tvorení nových koncepcií </a:t>
            </a:r>
          </a:p>
          <a:p>
            <a:endParaRPr lang="sk-SK" sz="2400" dirty="0"/>
          </a:p>
          <a:p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C428038-D0C5-4467-8557-89A91E8F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NSDAP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328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1B211F9-3F45-4C90-8FEB-489EC9794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4238394" cy="5040560"/>
          </a:xfrm>
        </p:spPr>
        <p:txBody>
          <a:bodyPr/>
          <a:lstStyle/>
          <a:p>
            <a:r>
              <a:rPr lang="sk-SK" sz="2400" dirty="0"/>
              <a:t>v rôznych kultúrach a náboženstvách stáročia pred vznikom nacizmu</a:t>
            </a:r>
          </a:p>
          <a:p>
            <a:endParaRPr lang="sk-SK" sz="2400" dirty="0"/>
          </a:p>
          <a:p>
            <a:r>
              <a:rPr lang="sk-SK" sz="2400" dirty="0"/>
              <a:t>rôzne nacionalistické hnutia v Nemecku používali už pred nacistami (</a:t>
            </a:r>
            <a:r>
              <a:rPr lang="sk-SK" sz="2400" dirty="0" err="1"/>
              <a:t>Kappov</a:t>
            </a:r>
            <a:r>
              <a:rPr lang="sk-SK" sz="2400" dirty="0"/>
              <a:t> puč)</a:t>
            </a:r>
          </a:p>
          <a:p>
            <a:endParaRPr lang="sk-SK" dirty="0"/>
          </a:p>
          <a:p>
            <a:endParaRPr lang="sk-SK" dirty="0"/>
          </a:p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C428038-D0C5-4467-8557-89A91E8F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Svastika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0442AF-8482-4940-B62A-F408675D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647789"/>
            <a:ext cx="5030482" cy="50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46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CFA2789-CCB6-4D4A-8CBE-17A42BFF8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928991" cy="5040560"/>
          </a:xfrm>
        </p:spPr>
        <p:txBody>
          <a:bodyPr>
            <a:normAutofit/>
          </a:bodyPr>
          <a:lstStyle/>
          <a:p>
            <a:r>
              <a:rPr lang="en-GB" sz="2400" dirty="0"/>
              <a:t>V </a:t>
            </a:r>
            <a:r>
              <a:rPr lang="en-GB" sz="2400" dirty="0" err="1"/>
              <a:t>júli</a:t>
            </a:r>
            <a:r>
              <a:rPr lang="sk-SK" sz="2400" dirty="0"/>
              <a:t>/</a:t>
            </a:r>
            <a:r>
              <a:rPr lang="sk-SK" sz="2400" dirty="0" err="1"/>
              <a:t>červenci</a:t>
            </a:r>
            <a:r>
              <a:rPr lang="en-GB" sz="2400" dirty="0"/>
              <a:t> 1920 mala NSDAP </a:t>
            </a:r>
            <a:r>
              <a:rPr lang="en-GB" sz="2400" dirty="0" err="1"/>
              <a:t>približne</a:t>
            </a:r>
            <a:r>
              <a:rPr lang="en-GB" sz="2400" dirty="0"/>
              <a:t> 1100 </a:t>
            </a:r>
            <a:r>
              <a:rPr lang="en-GB" sz="2400" dirty="0" err="1"/>
              <a:t>členov</a:t>
            </a:r>
            <a:r>
              <a:rPr lang="en-GB" sz="2400" dirty="0"/>
              <a:t> a </a:t>
            </a:r>
            <a:r>
              <a:rPr lang="en-GB" sz="2400" dirty="0" err="1"/>
              <a:t>rýchlo</a:t>
            </a:r>
            <a:r>
              <a:rPr lang="en-GB" sz="2400" dirty="0"/>
              <a:t> </a:t>
            </a:r>
            <a:r>
              <a:rPr lang="en-GB" sz="2400" dirty="0" err="1"/>
              <a:t>rástla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Hitlerov</a:t>
            </a:r>
            <a:r>
              <a:rPr lang="en-GB" sz="2400" dirty="0"/>
              <a:t> </a:t>
            </a:r>
            <a:r>
              <a:rPr lang="en-GB" sz="2400" dirty="0" err="1"/>
              <a:t>rečnícky</a:t>
            </a:r>
            <a:r>
              <a:rPr lang="en-GB" sz="2400" dirty="0"/>
              <a:t> </a:t>
            </a:r>
            <a:r>
              <a:rPr lang="en-GB" sz="2400" dirty="0" err="1"/>
              <a:t>štýl</a:t>
            </a:r>
            <a:r>
              <a:rPr lang="en-GB" sz="2400" dirty="0"/>
              <a:t> </a:t>
            </a:r>
            <a:r>
              <a:rPr lang="en-GB" sz="2400" dirty="0" err="1"/>
              <a:t>lákal</a:t>
            </a:r>
            <a:r>
              <a:rPr lang="en-GB" sz="2400" dirty="0"/>
              <a:t> </a:t>
            </a:r>
            <a:r>
              <a:rPr lang="en-GB" sz="2400" dirty="0" err="1"/>
              <a:t>ľudí</a:t>
            </a:r>
            <a:r>
              <a:rPr lang="en-GB" sz="2400" dirty="0"/>
              <a:t> z </a:t>
            </a:r>
            <a:r>
              <a:rPr lang="en-GB" sz="2400" dirty="0" err="1"/>
              <a:t>rôznych</a:t>
            </a:r>
            <a:r>
              <a:rPr lang="en-GB" sz="2400" dirty="0"/>
              <a:t> </a:t>
            </a:r>
            <a:r>
              <a:rPr lang="en-GB" sz="2400" dirty="0" err="1"/>
              <a:t>spoločenských</a:t>
            </a:r>
            <a:r>
              <a:rPr lang="en-GB" sz="2400" dirty="0"/>
              <a:t> tried a </a:t>
            </a:r>
            <a:r>
              <a:rPr lang="en-GB" sz="2400" dirty="0" err="1"/>
              <a:t>skupín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hlbok</a:t>
            </a:r>
            <a:r>
              <a:rPr lang="sk-SK" sz="2400" dirty="0"/>
              <a:t>á</a:t>
            </a:r>
            <a:r>
              <a:rPr lang="en-GB" sz="2400" dirty="0"/>
              <a:t> </a:t>
            </a:r>
            <a:r>
              <a:rPr lang="en-GB" sz="2400" dirty="0" err="1"/>
              <a:t>sociáln</a:t>
            </a:r>
            <a:r>
              <a:rPr lang="sk-SK" sz="2400" dirty="0"/>
              <a:t>a</a:t>
            </a:r>
            <a:r>
              <a:rPr lang="en-GB" sz="2400" dirty="0"/>
              <a:t>, </a:t>
            </a:r>
            <a:r>
              <a:rPr lang="en-GB" sz="2400" dirty="0" err="1"/>
              <a:t>hospodársk</a:t>
            </a:r>
            <a:r>
              <a:rPr lang="sk-SK" sz="2400" dirty="0"/>
              <a:t>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politick</a:t>
            </a:r>
            <a:r>
              <a:rPr lang="sk-SK" sz="2400" dirty="0"/>
              <a:t>á</a:t>
            </a:r>
            <a:r>
              <a:rPr lang="en-GB" sz="2400" dirty="0"/>
              <a:t> </a:t>
            </a:r>
            <a:r>
              <a:rPr lang="en-GB" sz="2400" dirty="0" err="1"/>
              <a:t>kríz</a:t>
            </a:r>
            <a:r>
              <a:rPr lang="sk-SK" sz="2400" dirty="0"/>
              <a:t>a</a:t>
            </a:r>
            <a:r>
              <a:rPr lang="en-GB" sz="2400" dirty="0"/>
              <a:t> </a:t>
            </a:r>
            <a:r>
              <a:rPr lang="en-GB" sz="2400" dirty="0" err="1"/>
              <a:t>Nemecka</a:t>
            </a:r>
            <a:r>
              <a:rPr lang="sk-SK" sz="2400" dirty="0"/>
              <a:t> </a:t>
            </a:r>
            <a:r>
              <a:rPr lang="en-GB" sz="2400" dirty="0" err="1"/>
              <a:t>nútila</a:t>
            </a:r>
            <a:r>
              <a:rPr lang="en-GB" sz="2400" dirty="0"/>
              <a:t> </a:t>
            </a:r>
            <a:r>
              <a:rPr lang="en-GB" sz="2400" dirty="0" err="1"/>
              <a:t>ľudí</a:t>
            </a:r>
            <a:r>
              <a:rPr lang="en-GB" sz="2400" dirty="0"/>
              <a:t> </a:t>
            </a:r>
            <a:r>
              <a:rPr lang="en-GB" sz="2400" dirty="0" err="1"/>
              <a:t>čoraz</a:t>
            </a:r>
            <a:r>
              <a:rPr lang="en-GB" sz="2400" dirty="0"/>
              <a:t> </a:t>
            </a:r>
            <a:r>
              <a:rPr lang="en-GB" sz="2400" dirty="0" err="1"/>
              <a:t>viac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pozerať</a:t>
            </a:r>
            <a:r>
              <a:rPr lang="en-GB" sz="2400" dirty="0"/>
              <a:t> </a:t>
            </a:r>
            <a:r>
              <a:rPr lang="en-GB" sz="2400" dirty="0" err="1"/>
              <a:t>smerom</a:t>
            </a:r>
            <a:r>
              <a:rPr lang="en-GB" sz="2400" dirty="0"/>
              <a:t> k </a:t>
            </a:r>
            <a:r>
              <a:rPr lang="en-GB" sz="2400" dirty="0" err="1"/>
              <a:t>alternatívnym</a:t>
            </a:r>
            <a:r>
              <a:rPr lang="en-GB" sz="2400" dirty="0"/>
              <a:t>, </a:t>
            </a:r>
            <a:r>
              <a:rPr lang="en-GB" sz="2400" dirty="0" err="1"/>
              <a:t>antisystémovým</a:t>
            </a:r>
            <a:r>
              <a:rPr lang="en-GB" sz="2400" dirty="0"/>
              <a:t> </a:t>
            </a:r>
            <a:r>
              <a:rPr lang="en-GB" sz="2400" dirty="0" err="1"/>
              <a:t>hnutiam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Hitler postupne </a:t>
            </a:r>
            <a:r>
              <a:rPr lang="en-GB" sz="2400" dirty="0" err="1"/>
              <a:t>absolútne</a:t>
            </a:r>
            <a:r>
              <a:rPr lang="en-GB" sz="2400" dirty="0"/>
              <a:t> </a:t>
            </a:r>
            <a:r>
              <a:rPr lang="en-GB" sz="2400" dirty="0" err="1"/>
              <a:t>dominantné</a:t>
            </a:r>
            <a:r>
              <a:rPr lang="en-GB" sz="2400" dirty="0"/>
              <a:t> </a:t>
            </a:r>
            <a:r>
              <a:rPr lang="en-GB" sz="2400" dirty="0" err="1"/>
              <a:t>postavenie</a:t>
            </a:r>
            <a:r>
              <a:rPr lang="en-GB" sz="2400" dirty="0"/>
              <a:t> </a:t>
            </a:r>
            <a:r>
              <a:rPr lang="sk-SK" sz="2400" dirty="0"/>
              <a:t>– konflikt, mnohým sa to nepáčilo (</a:t>
            </a:r>
            <a:r>
              <a:rPr lang="sk-SK" sz="2400" dirty="0" err="1"/>
              <a:t>Harrer</a:t>
            </a:r>
            <a:r>
              <a:rPr lang="sk-SK" sz="2400" dirty="0"/>
              <a:t> napr.)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447268E-89BA-4658-A86E-C2FE86F8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NSDAP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4276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7C41C8A-E253-4E75-AED7-A00E064F4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9036496" cy="5112568"/>
          </a:xfrm>
        </p:spPr>
        <p:txBody>
          <a:bodyPr>
            <a:noAutofit/>
          </a:bodyPr>
          <a:lstStyle/>
          <a:p>
            <a:r>
              <a:rPr lang="en-GB" sz="2300" dirty="0"/>
              <a:t>11. </a:t>
            </a:r>
            <a:r>
              <a:rPr lang="en-GB" sz="2300" dirty="0" err="1"/>
              <a:t>júla</a:t>
            </a:r>
            <a:r>
              <a:rPr lang="sk-SK" sz="2300" dirty="0"/>
              <a:t>/</a:t>
            </a:r>
            <a:r>
              <a:rPr lang="sk-SK" sz="2300" dirty="0" err="1"/>
              <a:t>července</a:t>
            </a:r>
            <a:r>
              <a:rPr lang="en-GB" sz="2300" dirty="0"/>
              <a:t> 1921 </a:t>
            </a:r>
            <a:r>
              <a:rPr lang="en-GB" sz="2300" dirty="0" err="1"/>
              <a:t>sa</a:t>
            </a:r>
            <a:r>
              <a:rPr lang="en-GB" sz="2300" dirty="0"/>
              <a:t> </a:t>
            </a:r>
            <a:r>
              <a:rPr lang="en-GB" sz="2300" dirty="0" err="1"/>
              <a:t>situácia</a:t>
            </a:r>
            <a:r>
              <a:rPr lang="en-GB" sz="2300" dirty="0"/>
              <a:t> </a:t>
            </a:r>
            <a:r>
              <a:rPr lang="en-GB" sz="2300" dirty="0" err="1"/>
              <a:t>vyhrotila</a:t>
            </a:r>
            <a:r>
              <a:rPr lang="en-GB" sz="2300" dirty="0"/>
              <a:t> </a:t>
            </a:r>
            <a:r>
              <a:rPr lang="en-GB" sz="2300" dirty="0" err="1"/>
              <a:t>natoľko</a:t>
            </a:r>
            <a:r>
              <a:rPr lang="en-GB" sz="2300" dirty="0"/>
              <a:t>, </a:t>
            </a:r>
            <a:r>
              <a:rPr lang="en-GB" sz="2300" dirty="0" err="1"/>
              <a:t>že</a:t>
            </a:r>
            <a:r>
              <a:rPr lang="en-GB" sz="2300" dirty="0"/>
              <a:t> Hitler </a:t>
            </a:r>
            <a:r>
              <a:rPr lang="en-GB" sz="2300" dirty="0" err="1"/>
              <a:t>podal</a:t>
            </a:r>
            <a:r>
              <a:rPr lang="en-GB" sz="2300" dirty="0"/>
              <a:t> </a:t>
            </a:r>
            <a:r>
              <a:rPr lang="en-GB" sz="2300" dirty="0" err="1"/>
              <a:t>svoju</a:t>
            </a:r>
            <a:r>
              <a:rPr lang="en-GB" sz="2300" dirty="0"/>
              <a:t> </a:t>
            </a:r>
            <a:r>
              <a:rPr lang="en-GB" sz="2300" dirty="0" err="1"/>
              <a:t>rezignáciu</a:t>
            </a:r>
            <a:r>
              <a:rPr lang="en-GB" sz="2300" dirty="0"/>
              <a:t> a zo </a:t>
            </a:r>
            <a:r>
              <a:rPr lang="en-GB" sz="2300" dirty="0" err="1"/>
              <a:t>strany</a:t>
            </a:r>
            <a:r>
              <a:rPr lang="en-GB" sz="2300" dirty="0"/>
              <a:t> </a:t>
            </a:r>
            <a:r>
              <a:rPr lang="en-GB" sz="2300" dirty="0" err="1"/>
              <a:t>odišiel</a:t>
            </a:r>
            <a:endParaRPr lang="sk-SK" sz="2300" dirty="0"/>
          </a:p>
          <a:p>
            <a:endParaRPr lang="sk-SK" sz="2300" dirty="0"/>
          </a:p>
          <a:p>
            <a:r>
              <a:rPr lang="sk-SK" sz="2300" dirty="0"/>
              <a:t>NSDAP bez neho ale neznamenala nič. Poprosili ho aby sa vrátil - 26. júla/</a:t>
            </a:r>
            <a:r>
              <a:rPr lang="sk-SK" sz="2300" dirty="0" err="1"/>
              <a:t>července</a:t>
            </a:r>
            <a:r>
              <a:rPr lang="sk-SK" sz="2300" dirty="0"/>
              <a:t> 1921 so straníckym číslom 3680. </a:t>
            </a:r>
          </a:p>
          <a:p>
            <a:endParaRPr lang="sk-SK" sz="2300" dirty="0"/>
          </a:p>
          <a:p>
            <a:r>
              <a:rPr lang="sk-SK" sz="2300" dirty="0"/>
              <a:t>Stanovy strany upravené, Hitler predseda (vymenil </a:t>
            </a:r>
            <a:r>
              <a:rPr lang="sk-SK" sz="2300" dirty="0" err="1"/>
              <a:t>Drexlera</a:t>
            </a:r>
            <a:r>
              <a:rPr lang="sk-SK" sz="2300" dirty="0"/>
              <a:t>), prischlo mu pomenovanie „Vodca“ (</a:t>
            </a:r>
            <a:r>
              <a:rPr lang="sk-SK" sz="2300" i="1" dirty="0" err="1"/>
              <a:t>Führer</a:t>
            </a:r>
            <a:r>
              <a:rPr lang="sk-SK" sz="2300" dirty="0"/>
              <a:t>), ktoré dovtedy patrilo </a:t>
            </a:r>
            <a:r>
              <a:rPr lang="sk-SK" sz="2300" dirty="0" err="1"/>
              <a:t>Drexlerovi</a:t>
            </a:r>
            <a:endParaRPr lang="sk-SK" sz="2300" dirty="0"/>
          </a:p>
          <a:p>
            <a:endParaRPr lang="sk-SK" sz="2300" dirty="0"/>
          </a:p>
          <a:p>
            <a:r>
              <a:rPr lang="sk-SK" sz="2300" dirty="0"/>
              <a:t>V roku 1921 však NSDAP stále nebola ničím iným než malým, bezvýznamným a obskúrnym hnutím</a:t>
            </a:r>
            <a:endParaRPr lang="en-GB" sz="23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72B0049-34D1-402D-A3FF-91099D0D8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NSDAP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9460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DA66220-2F70-4E5F-9F6C-7D95E32FA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628800"/>
            <a:ext cx="6202550" cy="5110408"/>
          </a:xfrm>
        </p:spPr>
        <p:txBody>
          <a:bodyPr>
            <a:normAutofit/>
          </a:bodyPr>
          <a:lstStyle/>
          <a:p>
            <a:r>
              <a:rPr lang="en-GB" sz="2400" dirty="0"/>
              <a:t>V </a:t>
            </a:r>
            <a:r>
              <a:rPr lang="en-GB" sz="2400" dirty="0" err="1"/>
              <a:t>roku</a:t>
            </a:r>
            <a:r>
              <a:rPr lang="en-GB" sz="2400" dirty="0"/>
              <a:t> 1921 </a:t>
            </a:r>
            <a:r>
              <a:rPr lang="en-GB" sz="2400" dirty="0" err="1"/>
              <a:t>vznikli</a:t>
            </a:r>
            <a:r>
              <a:rPr lang="en-GB" sz="2400" dirty="0"/>
              <a:t> SA (Sturmabteilung, </a:t>
            </a:r>
            <a:r>
              <a:rPr lang="en-GB" sz="2400" dirty="0" err="1"/>
              <a:t>Úderné</a:t>
            </a:r>
            <a:r>
              <a:rPr lang="en-GB" sz="2400" dirty="0"/>
              <a:t> </a:t>
            </a:r>
            <a:r>
              <a:rPr lang="en-GB" sz="2400" dirty="0" err="1"/>
              <a:t>či</a:t>
            </a:r>
            <a:r>
              <a:rPr lang="en-GB" sz="2400" dirty="0"/>
              <a:t> </a:t>
            </a:r>
            <a:r>
              <a:rPr lang="en-GB" sz="2400" dirty="0" err="1"/>
              <a:t>Útočné</a:t>
            </a:r>
            <a:r>
              <a:rPr lang="en-GB" sz="2400" dirty="0"/>
              <a:t> </a:t>
            </a:r>
            <a:r>
              <a:rPr lang="en-GB" sz="2400" dirty="0" err="1"/>
              <a:t>oddiely</a:t>
            </a:r>
            <a:r>
              <a:rPr lang="en-GB" sz="2400" dirty="0"/>
              <a:t>)</a:t>
            </a:r>
            <a:r>
              <a:rPr lang="sk-SK" sz="2400" dirty="0"/>
              <a:t> pod vedením </a:t>
            </a:r>
            <a:r>
              <a:rPr lang="sk-SK" sz="2400" dirty="0" err="1"/>
              <a:t>Ernsta</a:t>
            </a:r>
            <a:r>
              <a:rPr lang="sk-SK" sz="2400" dirty="0"/>
              <a:t> </a:t>
            </a:r>
            <a:r>
              <a:rPr lang="sk-SK" sz="2400" dirty="0" err="1"/>
              <a:t>Röhma</a:t>
            </a:r>
            <a:r>
              <a:rPr lang="sk-SK" sz="2400" dirty="0"/>
              <a:t> – pripojil sa k NSDAP</a:t>
            </a:r>
          </a:p>
          <a:p>
            <a:endParaRPr lang="sk-SK" sz="2400" dirty="0"/>
          </a:p>
          <a:p>
            <a:r>
              <a:rPr lang="sk-SK" sz="2400" dirty="0"/>
              <a:t>V Nemecku 1923 hyperinflácia</a:t>
            </a:r>
          </a:p>
          <a:p>
            <a:endParaRPr lang="sk-SK" sz="2400" dirty="0"/>
          </a:p>
          <a:p>
            <a:r>
              <a:rPr lang="sk-SK" sz="2400" dirty="0"/>
              <a:t>Počet členov </a:t>
            </a:r>
            <a:r>
              <a:rPr lang="en-GB" sz="2400" dirty="0"/>
              <a:t>NSDAP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zvýšil</a:t>
            </a:r>
            <a:r>
              <a:rPr lang="en-GB" sz="2400" dirty="0"/>
              <a:t> z 1100 v </a:t>
            </a:r>
            <a:r>
              <a:rPr lang="en-GB" sz="2400" dirty="0" err="1"/>
              <a:t>júni</a:t>
            </a:r>
            <a:r>
              <a:rPr lang="en-GB" sz="2400" dirty="0"/>
              <a:t> 1920 </a:t>
            </a:r>
            <a:r>
              <a:rPr lang="en-GB" sz="2400" dirty="0" err="1"/>
              <a:t>na</a:t>
            </a:r>
            <a:r>
              <a:rPr lang="en-GB" sz="2400" dirty="0"/>
              <a:t> 55-tisíc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jeseň</a:t>
            </a:r>
            <a:r>
              <a:rPr lang="en-GB" sz="2400" dirty="0"/>
              <a:t> 1923, </a:t>
            </a:r>
            <a:r>
              <a:rPr lang="en-GB" sz="2400" dirty="0" err="1"/>
              <a:t>predaje</a:t>
            </a:r>
            <a:r>
              <a:rPr lang="sk-SK" sz="2400" dirty="0"/>
              <a:t> straníckych novín</a:t>
            </a:r>
            <a:r>
              <a:rPr lang="en-GB" sz="2400" dirty="0"/>
              <a:t> </a:t>
            </a:r>
            <a:r>
              <a:rPr lang="en-GB" sz="2400" i="1" dirty="0" err="1"/>
              <a:t>Völkischer</a:t>
            </a:r>
            <a:r>
              <a:rPr lang="en-GB" sz="2400" i="1" dirty="0"/>
              <a:t> Beobachter</a:t>
            </a:r>
            <a:r>
              <a:rPr lang="sk-SK" sz="2400" i="1" dirty="0"/>
              <a:t> </a:t>
            </a:r>
            <a:r>
              <a:rPr lang="sk-SK" sz="2400" dirty="0"/>
              <a:t>rástli (25 tisíc, šéfredaktor A. Rosenberg - schopný)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9071ECA-CAF9-45D5-92C9-7A6CCC76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Rast NSDAP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FFDEED-2D9F-4654-A347-0DD0B4AC0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055" y="1624117"/>
            <a:ext cx="2726440" cy="51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62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BA012BD-1001-4DD0-99A4-7D599C5E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28800"/>
            <a:ext cx="8928991" cy="5040560"/>
          </a:xfrm>
        </p:spPr>
        <p:txBody>
          <a:bodyPr>
            <a:normAutofit/>
          </a:bodyPr>
          <a:lstStyle/>
          <a:p>
            <a:r>
              <a:rPr lang="en-GB" sz="2400" dirty="0"/>
              <a:t>Hitler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cítil</a:t>
            </a:r>
            <a:r>
              <a:rPr lang="en-GB" sz="2400" dirty="0"/>
              <a:t> v </a:t>
            </a:r>
            <a:r>
              <a:rPr lang="en-GB" sz="2400" dirty="0" err="1"/>
              <a:t>tomto</a:t>
            </a:r>
            <a:r>
              <a:rPr lang="en-GB" sz="2400" dirty="0"/>
              <a:t> </a:t>
            </a:r>
            <a:r>
              <a:rPr lang="en-GB" sz="2400" dirty="0" err="1"/>
              <a:t>období</a:t>
            </a:r>
            <a:r>
              <a:rPr lang="en-GB" sz="2400" dirty="0"/>
              <a:t> </a:t>
            </a:r>
            <a:r>
              <a:rPr lang="en-GB" sz="2400" dirty="0" err="1"/>
              <a:t>silný</a:t>
            </a:r>
            <a:r>
              <a:rPr lang="sk-SK" sz="2400" dirty="0"/>
              <a:t>: </a:t>
            </a:r>
            <a:r>
              <a:rPr lang="en-GB" sz="2400" dirty="0"/>
              <a:t>pod </a:t>
            </a:r>
            <a:r>
              <a:rPr lang="en-GB" sz="2400" dirty="0" err="1"/>
              <a:t>dojmom</a:t>
            </a:r>
            <a:r>
              <a:rPr lang="en-GB" sz="2400" dirty="0"/>
              <a:t> </a:t>
            </a:r>
            <a:r>
              <a:rPr lang="en-GB" sz="2400" dirty="0" err="1"/>
              <a:t>Mussolliniho</a:t>
            </a:r>
            <a:r>
              <a:rPr lang="en-GB" sz="2400" dirty="0"/>
              <a:t> </a:t>
            </a:r>
            <a:r>
              <a:rPr lang="en-GB" sz="2400" dirty="0" err="1"/>
              <a:t>úspechu</a:t>
            </a:r>
            <a:r>
              <a:rPr lang="en-GB" sz="2400" dirty="0"/>
              <a:t> </a:t>
            </a:r>
            <a:r>
              <a:rPr lang="en-GB" sz="2400" dirty="0" err="1"/>
              <a:t>pochodu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Rím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rozhodol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je </a:t>
            </a:r>
            <a:r>
              <a:rPr lang="en-GB" sz="2400" dirty="0" err="1"/>
              <a:t>čas</a:t>
            </a:r>
            <a:r>
              <a:rPr lang="en-GB" sz="2400" dirty="0"/>
              <a:t> </a:t>
            </a:r>
            <a:r>
              <a:rPr lang="en-GB" sz="2400" dirty="0" err="1"/>
              <a:t>prevziať</a:t>
            </a:r>
            <a:r>
              <a:rPr lang="en-GB" sz="2400" dirty="0"/>
              <a:t> </a:t>
            </a:r>
            <a:r>
              <a:rPr lang="en-GB" sz="2400" dirty="0" err="1"/>
              <a:t>moc</a:t>
            </a:r>
            <a:r>
              <a:rPr lang="en-GB" sz="2400" dirty="0"/>
              <a:t> v </a:t>
            </a:r>
            <a:r>
              <a:rPr lang="en-GB" sz="2400" dirty="0" err="1"/>
              <a:t>Nemecku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Hitler </a:t>
            </a:r>
            <a:r>
              <a:rPr lang="en-GB" sz="2400" dirty="0"/>
              <a:t>„</a:t>
            </a:r>
            <a:r>
              <a:rPr lang="en-GB" sz="2400" dirty="0" err="1"/>
              <a:t>bubeník</a:t>
            </a:r>
            <a:r>
              <a:rPr lang="en-GB" sz="2400" dirty="0"/>
              <a:t> </a:t>
            </a:r>
            <a:r>
              <a:rPr lang="en-GB" sz="2400" dirty="0" err="1"/>
              <a:t>národného</a:t>
            </a:r>
            <a:r>
              <a:rPr lang="en-GB" sz="2400" dirty="0"/>
              <a:t> </a:t>
            </a:r>
            <a:r>
              <a:rPr lang="en-GB" sz="2400" dirty="0" err="1"/>
              <a:t>socializmu</a:t>
            </a:r>
            <a:r>
              <a:rPr lang="en-GB" sz="2400" dirty="0"/>
              <a:t>“, </a:t>
            </a:r>
            <a:r>
              <a:rPr lang="en-GB" sz="2400" dirty="0" err="1"/>
              <a:t>ktorý</a:t>
            </a:r>
            <a:r>
              <a:rPr lang="en-GB" sz="2400" dirty="0"/>
              <a:t> </a:t>
            </a:r>
            <a:r>
              <a:rPr lang="en-GB" sz="2400" dirty="0" err="1"/>
              <a:t>prebudí</a:t>
            </a:r>
            <a:r>
              <a:rPr lang="en-GB" sz="2400" dirty="0"/>
              <a:t> </a:t>
            </a:r>
            <a:r>
              <a:rPr lang="en-GB" sz="2400" dirty="0" err="1"/>
              <a:t>vlastenectvo</a:t>
            </a:r>
            <a:r>
              <a:rPr lang="en-GB" sz="2400" dirty="0"/>
              <a:t> v </a:t>
            </a:r>
            <a:r>
              <a:rPr lang="en-GB" sz="2400" dirty="0" err="1"/>
              <a:t>ostatných</a:t>
            </a:r>
            <a:r>
              <a:rPr lang="en-GB" sz="2400" dirty="0"/>
              <a:t>. </a:t>
            </a:r>
            <a:r>
              <a:rPr lang="en-GB" sz="2400" dirty="0" err="1"/>
              <a:t>Vodcami</a:t>
            </a:r>
            <a:r>
              <a:rPr lang="en-GB" sz="2400" dirty="0"/>
              <a:t> </a:t>
            </a:r>
            <a:r>
              <a:rPr lang="en-GB" sz="2400" dirty="0" err="1"/>
              <a:t>chystaného</a:t>
            </a:r>
            <a:r>
              <a:rPr lang="en-GB" sz="2400" dirty="0"/>
              <a:t> </a:t>
            </a:r>
            <a:r>
              <a:rPr lang="en-GB" sz="2400" dirty="0" err="1"/>
              <a:t>puču</a:t>
            </a:r>
            <a:r>
              <a:rPr lang="en-GB" sz="2400" dirty="0"/>
              <a:t> </a:t>
            </a:r>
            <a:r>
              <a:rPr lang="en-GB" sz="2400" dirty="0" err="1"/>
              <a:t>mali</a:t>
            </a:r>
            <a:r>
              <a:rPr lang="en-GB" sz="2400" dirty="0"/>
              <a:t> </a:t>
            </a:r>
            <a:r>
              <a:rPr lang="en-GB" sz="2400" dirty="0" err="1"/>
              <a:t>byť</a:t>
            </a:r>
            <a:r>
              <a:rPr lang="en-GB" sz="2400" dirty="0"/>
              <a:t> </a:t>
            </a:r>
            <a:r>
              <a:rPr lang="en-GB" sz="2400" dirty="0" err="1"/>
              <a:t>poprední</a:t>
            </a:r>
            <a:r>
              <a:rPr lang="en-GB" sz="2400" dirty="0"/>
              <a:t> </a:t>
            </a:r>
            <a:r>
              <a:rPr lang="en-GB" sz="2400" dirty="0" err="1"/>
              <a:t>lídri</a:t>
            </a:r>
            <a:r>
              <a:rPr lang="en-GB" sz="2400" dirty="0"/>
              <a:t> </a:t>
            </a:r>
            <a:r>
              <a:rPr lang="en-GB" sz="2400" dirty="0" err="1"/>
              <a:t>bavorskej</a:t>
            </a:r>
            <a:r>
              <a:rPr lang="en-GB" sz="2400" dirty="0"/>
              <a:t> </a:t>
            </a:r>
            <a:r>
              <a:rPr lang="en-GB" sz="2400" dirty="0" err="1"/>
              <a:t>pravicovej</a:t>
            </a:r>
            <a:r>
              <a:rPr lang="en-GB" sz="2400" dirty="0"/>
              <a:t> </a:t>
            </a:r>
            <a:r>
              <a:rPr lang="en-GB" sz="2400" dirty="0" err="1"/>
              <a:t>politickej</a:t>
            </a:r>
            <a:r>
              <a:rPr lang="en-GB" sz="2400" dirty="0"/>
              <a:t> </a:t>
            </a:r>
            <a:r>
              <a:rPr lang="en-GB" sz="2400" dirty="0" err="1"/>
              <a:t>scény</a:t>
            </a:r>
            <a:r>
              <a:rPr lang="en-GB" sz="2400" dirty="0"/>
              <a:t> a </a:t>
            </a:r>
            <a:r>
              <a:rPr lang="en-GB" sz="2400" dirty="0" err="1"/>
              <a:t>miestne</a:t>
            </a:r>
            <a:r>
              <a:rPr lang="en-GB" sz="2400" dirty="0"/>
              <a:t> </a:t>
            </a:r>
            <a:r>
              <a:rPr lang="en-GB" sz="2400" dirty="0" err="1"/>
              <a:t>špičky</a:t>
            </a:r>
            <a:r>
              <a:rPr lang="en-GB" sz="2400" dirty="0"/>
              <a:t> </a:t>
            </a:r>
            <a:r>
              <a:rPr lang="en-GB" sz="2400" dirty="0" err="1"/>
              <a:t>armády</a:t>
            </a:r>
            <a:r>
              <a:rPr lang="sk-SK" sz="2400" dirty="0"/>
              <a:t>: štátny komisár </a:t>
            </a:r>
            <a:r>
              <a:rPr lang="en-GB" sz="2400" dirty="0"/>
              <a:t>Gustav von Kahr</a:t>
            </a:r>
            <a:r>
              <a:rPr lang="sk-SK" sz="2400" dirty="0"/>
              <a:t>, vysoký dôstojník armády</a:t>
            </a:r>
            <a:r>
              <a:rPr lang="en-GB" sz="2400" dirty="0"/>
              <a:t> Otto von </a:t>
            </a:r>
            <a:r>
              <a:rPr lang="en-GB" sz="2400" dirty="0" err="1"/>
              <a:t>Losslow</a:t>
            </a:r>
            <a:r>
              <a:rPr lang="en-GB" sz="2400" dirty="0"/>
              <a:t> </a:t>
            </a:r>
            <a:r>
              <a:rPr lang="sk-SK" sz="2400" dirty="0"/>
              <a:t>a šéf bavorskej polície</a:t>
            </a:r>
            <a:r>
              <a:rPr lang="en-GB" sz="2400" dirty="0"/>
              <a:t> Hans von </a:t>
            </a:r>
            <a:r>
              <a:rPr lang="en-GB" sz="2400" dirty="0" err="1"/>
              <a:t>Seisser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320C4A2-74FE-4DC8-9143-F2312522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Mníchovský puč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089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CCBB115-34B7-4CED-BC95-DAD4FAEDE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556792"/>
            <a:ext cx="8928991" cy="5184576"/>
          </a:xfrm>
        </p:spPr>
        <p:txBody>
          <a:bodyPr>
            <a:normAutofit/>
          </a:bodyPr>
          <a:lstStyle/>
          <a:p>
            <a:r>
              <a:rPr lang="en-GB" sz="2400" dirty="0"/>
              <a:t>8. </a:t>
            </a:r>
            <a:r>
              <a:rPr lang="en-GB" sz="2400" dirty="0" err="1"/>
              <a:t>novembra</a:t>
            </a:r>
            <a:r>
              <a:rPr lang="sk-SK" sz="2400" dirty="0"/>
              <a:t>/listopad</a:t>
            </a:r>
            <a:r>
              <a:rPr lang="en-GB" sz="2400" dirty="0"/>
              <a:t> 1923</a:t>
            </a:r>
            <a:r>
              <a:rPr lang="sk-SK" sz="2400" dirty="0"/>
              <a:t> </a:t>
            </a:r>
            <a:r>
              <a:rPr lang="en-GB" sz="2400" dirty="0"/>
              <a:t>NSDAP </a:t>
            </a:r>
            <a:r>
              <a:rPr lang="sk-SK" sz="2400" dirty="0"/>
              <a:t>z</a:t>
            </a:r>
            <a:r>
              <a:rPr lang="en-GB" sz="2400" dirty="0" err="1"/>
              <a:t>hromaždenie</a:t>
            </a:r>
            <a:r>
              <a:rPr lang="en-GB" sz="2400" dirty="0"/>
              <a:t> v </a:t>
            </a:r>
            <a:r>
              <a:rPr lang="en-GB" sz="2400" dirty="0" err="1"/>
              <a:t>Bürgerbräukeller</a:t>
            </a:r>
            <a:r>
              <a:rPr lang="sk-SK" sz="2400" dirty="0"/>
              <a:t> (</a:t>
            </a:r>
            <a:r>
              <a:rPr lang="en-GB" sz="2400" dirty="0" err="1"/>
              <a:t>asi</a:t>
            </a:r>
            <a:r>
              <a:rPr lang="en-GB" sz="2400" dirty="0"/>
              <a:t> 3000 </a:t>
            </a:r>
            <a:r>
              <a:rPr lang="en-GB" sz="2400" dirty="0" err="1"/>
              <a:t>ľudí</a:t>
            </a:r>
            <a:r>
              <a:rPr lang="en-GB" sz="2400" dirty="0"/>
              <a:t>)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Hitler </a:t>
            </a:r>
            <a:r>
              <a:rPr lang="sk-SK" sz="2400" dirty="0"/>
              <a:t>vstúpil</a:t>
            </a:r>
            <a:r>
              <a:rPr lang="en-GB" sz="2400" dirty="0"/>
              <a:t>, </a:t>
            </a:r>
            <a:r>
              <a:rPr lang="en-GB" sz="2400" dirty="0" err="1"/>
              <a:t>postavil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stoličku</a:t>
            </a:r>
            <a:r>
              <a:rPr lang="en-GB" sz="2400" dirty="0"/>
              <a:t> a </a:t>
            </a:r>
            <a:r>
              <a:rPr lang="en-GB" sz="2400" dirty="0" err="1"/>
              <a:t>začal</a:t>
            </a:r>
            <a:r>
              <a:rPr lang="en-GB" sz="2400" dirty="0"/>
              <a:t> </a:t>
            </a:r>
            <a:r>
              <a:rPr lang="en-GB" sz="2400" dirty="0" err="1"/>
              <a:t>kričať</a:t>
            </a:r>
            <a:r>
              <a:rPr lang="en-GB" sz="2400" dirty="0"/>
              <a:t>. </a:t>
            </a:r>
            <a:r>
              <a:rPr lang="en-GB" sz="2400" dirty="0" err="1"/>
              <a:t>Nebolo</a:t>
            </a:r>
            <a:r>
              <a:rPr lang="en-GB" sz="2400" dirty="0"/>
              <a:t> ho </a:t>
            </a:r>
            <a:r>
              <a:rPr lang="en-GB" sz="2400" dirty="0" err="1"/>
              <a:t>počuť</a:t>
            </a:r>
            <a:r>
              <a:rPr lang="en-GB" sz="2400" dirty="0"/>
              <a:t>, </a:t>
            </a:r>
            <a:r>
              <a:rPr lang="en-GB" sz="2400" dirty="0" err="1"/>
              <a:t>tak</a:t>
            </a:r>
            <a:r>
              <a:rPr lang="en-GB" sz="2400" dirty="0"/>
              <a:t> </a:t>
            </a:r>
            <a:r>
              <a:rPr lang="en-GB" sz="2400" dirty="0" err="1"/>
              <a:t>vytiahol</a:t>
            </a:r>
            <a:r>
              <a:rPr lang="en-GB" sz="2400" dirty="0"/>
              <a:t> revolver, </a:t>
            </a:r>
            <a:r>
              <a:rPr lang="en-GB" sz="2400" dirty="0" err="1"/>
              <a:t>vystrelil</a:t>
            </a:r>
            <a:r>
              <a:rPr lang="en-GB" sz="2400" dirty="0"/>
              <a:t> do </a:t>
            </a:r>
            <a:r>
              <a:rPr lang="en-GB" sz="2400" dirty="0" err="1"/>
              <a:t>vzduchu</a:t>
            </a:r>
            <a:r>
              <a:rPr lang="en-GB" sz="2400" dirty="0"/>
              <a:t> a </a:t>
            </a:r>
            <a:r>
              <a:rPr lang="en-GB" sz="2400" dirty="0" err="1"/>
              <a:t>zakričal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začína</a:t>
            </a:r>
            <a:r>
              <a:rPr lang="en-GB" sz="2400" dirty="0"/>
              <a:t> </a:t>
            </a:r>
            <a:r>
              <a:rPr lang="en-GB" sz="2400" dirty="0" err="1"/>
              <a:t>národná</a:t>
            </a:r>
            <a:r>
              <a:rPr lang="en-GB" sz="2400" dirty="0"/>
              <a:t> </a:t>
            </a:r>
            <a:r>
              <a:rPr lang="en-GB" sz="2400" dirty="0" err="1"/>
              <a:t>revolúcia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D</a:t>
            </a:r>
            <a:r>
              <a:rPr lang="en-GB" sz="2400" dirty="0"/>
              <a:t>o </a:t>
            </a:r>
            <a:r>
              <a:rPr lang="en-GB" sz="2400" dirty="0" err="1"/>
              <a:t>zadnej</a:t>
            </a:r>
            <a:r>
              <a:rPr lang="en-GB" sz="2400" dirty="0"/>
              <a:t> </a:t>
            </a:r>
            <a:r>
              <a:rPr lang="en-GB" sz="2400" dirty="0" err="1"/>
              <a:t>miestnosti</a:t>
            </a:r>
            <a:r>
              <a:rPr lang="en-GB" sz="2400" dirty="0"/>
              <a:t> </a:t>
            </a:r>
            <a:r>
              <a:rPr lang="sk-SK" sz="2400" dirty="0"/>
              <a:t>odvliekli nacisti </a:t>
            </a:r>
            <a:r>
              <a:rPr lang="en-GB" sz="2400" dirty="0" err="1"/>
              <a:t>Kahra</a:t>
            </a:r>
            <a:r>
              <a:rPr lang="en-GB" sz="2400" dirty="0"/>
              <a:t>, von </a:t>
            </a:r>
            <a:r>
              <a:rPr lang="en-GB" sz="2400" dirty="0" err="1"/>
              <a:t>Losslowa</a:t>
            </a:r>
            <a:r>
              <a:rPr lang="en-GB" sz="2400" dirty="0"/>
              <a:t> a </a:t>
            </a:r>
            <a:r>
              <a:rPr lang="en-GB" sz="2400" dirty="0" err="1"/>
              <a:t>niekoľko</a:t>
            </a:r>
            <a:r>
              <a:rPr lang="en-GB" sz="2400" dirty="0"/>
              <a:t> </a:t>
            </a:r>
            <a:r>
              <a:rPr lang="en-GB" sz="2400" dirty="0" err="1"/>
              <a:t>popredných</a:t>
            </a:r>
            <a:r>
              <a:rPr lang="en-GB" sz="2400" dirty="0"/>
              <a:t> </a:t>
            </a:r>
            <a:r>
              <a:rPr lang="en-GB" sz="2400" dirty="0" err="1"/>
              <a:t>predstaviteľov</a:t>
            </a:r>
            <a:r>
              <a:rPr lang="en-GB" sz="2400" dirty="0"/>
              <a:t> </a:t>
            </a:r>
            <a:r>
              <a:rPr lang="en-GB" sz="2400" dirty="0" err="1"/>
              <a:t>polície</a:t>
            </a:r>
            <a:r>
              <a:rPr lang="en-GB" sz="2400" dirty="0"/>
              <a:t>. </a:t>
            </a:r>
            <a:r>
              <a:rPr lang="en-GB" sz="2400" dirty="0" err="1"/>
              <a:t>Neskôr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k </a:t>
            </a:r>
            <a:r>
              <a:rPr lang="en-GB" sz="2400" dirty="0" err="1"/>
              <a:t>nim</a:t>
            </a:r>
            <a:r>
              <a:rPr lang="en-GB" sz="2400" dirty="0"/>
              <a:t> </a:t>
            </a:r>
            <a:r>
              <a:rPr lang="en-GB" sz="2400" dirty="0" err="1"/>
              <a:t>pridal</a:t>
            </a:r>
            <a:r>
              <a:rPr lang="en-GB" sz="2400" dirty="0"/>
              <a:t> </a:t>
            </a:r>
            <a:r>
              <a:rPr lang="en-GB" sz="2400" dirty="0" err="1"/>
              <a:t>generál</a:t>
            </a:r>
            <a:r>
              <a:rPr lang="en-GB" sz="2400" dirty="0"/>
              <a:t> Erich Ludendorff v </a:t>
            </a:r>
            <a:r>
              <a:rPr lang="en-GB" sz="2400" dirty="0" err="1"/>
              <a:t>uniforme</a:t>
            </a:r>
            <a:r>
              <a:rPr lang="en-GB" sz="2400" dirty="0"/>
              <a:t> </a:t>
            </a:r>
            <a:r>
              <a:rPr lang="en-GB" sz="2400" dirty="0" err="1"/>
              <a:t>cisárskej</a:t>
            </a:r>
            <a:r>
              <a:rPr lang="en-GB" sz="2400" dirty="0"/>
              <a:t> </a:t>
            </a:r>
            <a:r>
              <a:rPr lang="en-GB" sz="2400" dirty="0" err="1"/>
              <a:t>armády</a:t>
            </a:r>
            <a:r>
              <a:rPr lang="en-GB" sz="2400" dirty="0"/>
              <a:t>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EC28383-9976-4BED-9BC1-24DA5AEA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Tragikomédia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677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CCBB115-34B7-4CED-BC95-DAD4FAEDE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556792"/>
            <a:ext cx="8928991" cy="5184576"/>
          </a:xfrm>
        </p:spPr>
        <p:txBody>
          <a:bodyPr>
            <a:normAutofit/>
          </a:bodyPr>
          <a:lstStyle/>
          <a:p>
            <a:r>
              <a:rPr lang="sk-SK" sz="2400" dirty="0"/>
              <a:t>Hitler predpokladal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ich </a:t>
            </a:r>
            <a:r>
              <a:rPr lang="en-GB" sz="2400" dirty="0" err="1"/>
              <a:t>svojim</a:t>
            </a:r>
            <a:r>
              <a:rPr lang="en-GB" sz="2400" dirty="0"/>
              <a:t> </a:t>
            </a:r>
            <a:r>
              <a:rPr lang="en-GB" sz="2400" dirty="0" err="1"/>
              <a:t>nátlakom</a:t>
            </a:r>
            <a:r>
              <a:rPr lang="en-GB" sz="2400" dirty="0"/>
              <a:t> </a:t>
            </a:r>
            <a:r>
              <a:rPr lang="en-GB" sz="2400" dirty="0" err="1"/>
              <a:t>presvedčil</a:t>
            </a:r>
            <a:r>
              <a:rPr lang="en-GB" sz="2400" dirty="0"/>
              <a:t>, aby </a:t>
            </a:r>
            <a:r>
              <a:rPr lang="en-GB" sz="2400" dirty="0" err="1"/>
              <a:t>podporili</a:t>
            </a:r>
            <a:r>
              <a:rPr lang="en-GB" sz="2400" dirty="0"/>
              <a:t> </a:t>
            </a:r>
            <a:r>
              <a:rPr lang="en-GB" sz="2400" dirty="0" err="1"/>
              <a:t>jeho</a:t>
            </a:r>
            <a:r>
              <a:rPr lang="en-GB" sz="2400" dirty="0"/>
              <a:t> </a:t>
            </a:r>
            <a:r>
              <a:rPr lang="en-GB" sz="2400" dirty="0" err="1"/>
              <a:t>puč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Keď</a:t>
            </a:r>
            <a:r>
              <a:rPr lang="en-GB" sz="2400" dirty="0"/>
              <a:t> z </a:t>
            </a:r>
            <a:r>
              <a:rPr lang="en-GB" sz="2400" dirty="0" err="1"/>
              <a:t>miestnosti</a:t>
            </a:r>
            <a:r>
              <a:rPr lang="en-GB" sz="2400" dirty="0"/>
              <a:t> </a:t>
            </a:r>
            <a:r>
              <a:rPr lang="en-GB" sz="2400" dirty="0" err="1"/>
              <a:t>odišiel</a:t>
            </a:r>
            <a:r>
              <a:rPr lang="en-GB" sz="2400" dirty="0"/>
              <a:t>, Ludendorff </a:t>
            </a:r>
            <a:r>
              <a:rPr lang="en-GB" sz="2400" dirty="0" err="1"/>
              <a:t>všetkých</a:t>
            </a:r>
            <a:r>
              <a:rPr lang="en-GB" sz="2400" dirty="0"/>
              <a:t> </a:t>
            </a:r>
            <a:r>
              <a:rPr lang="en-GB" sz="2400" dirty="0" err="1"/>
              <a:t>pustil</a:t>
            </a:r>
            <a:r>
              <a:rPr lang="en-GB" sz="2400" dirty="0"/>
              <a:t> von.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Kahr, </a:t>
            </a:r>
            <a:r>
              <a:rPr lang="en-GB" sz="2400" dirty="0" err="1"/>
              <a:t>ktorý</a:t>
            </a:r>
            <a:r>
              <a:rPr lang="en-GB" sz="2400" dirty="0"/>
              <a:t> </a:t>
            </a:r>
            <a:r>
              <a:rPr lang="en-GB" sz="2400" dirty="0" err="1"/>
              <a:t>bol</a:t>
            </a:r>
            <a:r>
              <a:rPr lang="en-GB" sz="2400" dirty="0"/>
              <a:t> </a:t>
            </a:r>
            <a:r>
              <a:rPr lang="en-GB" sz="2400" dirty="0" err="1"/>
              <a:t>autoritatívny</a:t>
            </a:r>
            <a:r>
              <a:rPr lang="en-GB" sz="2400" dirty="0"/>
              <a:t> </a:t>
            </a:r>
            <a:r>
              <a:rPr lang="en-GB" sz="2400" dirty="0" err="1"/>
              <a:t>konzervatívec</a:t>
            </a:r>
            <a:r>
              <a:rPr lang="en-GB" sz="2400" dirty="0"/>
              <a:t> </a:t>
            </a:r>
            <a:r>
              <a:rPr lang="en-GB" sz="2400" dirty="0" err="1"/>
              <a:t>snažiaci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skôr</a:t>
            </a:r>
            <a:r>
              <a:rPr lang="en-GB" sz="2400" dirty="0"/>
              <a:t> o </a:t>
            </a:r>
            <a:r>
              <a:rPr lang="en-GB" sz="2400" dirty="0" err="1"/>
              <a:t>obnovu</a:t>
            </a:r>
            <a:r>
              <a:rPr lang="en-GB" sz="2400" dirty="0"/>
              <a:t> </a:t>
            </a:r>
            <a:r>
              <a:rPr lang="en-GB" sz="2400" dirty="0" err="1"/>
              <a:t>bavorskej</a:t>
            </a:r>
            <a:r>
              <a:rPr lang="en-GB" sz="2400" dirty="0"/>
              <a:t> </a:t>
            </a:r>
            <a:r>
              <a:rPr lang="en-GB" sz="2400" dirty="0" err="1"/>
              <a:t>monarchie</a:t>
            </a:r>
            <a:r>
              <a:rPr lang="en-GB" sz="2400" dirty="0"/>
              <a:t> </a:t>
            </a:r>
            <a:r>
              <a:rPr lang="en-GB" sz="2400" dirty="0" err="1"/>
              <a:t>než</a:t>
            </a:r>
            <a:r>
              <a:rPr lang="en-GB" sz="2400" dirty="0"/>
              <a:t> </a:t>
            </a:r>
            <a:r>
              <a:rPr lang="en-GB" sz="2400" dirty="0" err="1"/>
              <a:t>podporu</a:t>
            </a:r>
            <a:r>
              <a:rPr lang="en-GB" sz="2400" dirty="0"/>
              <a:t> </a:t>
            </a:r>
            <a:r>
              <a:rPr lang="en-GB" sz="2400" dirty="0" err="1"/>
              <a:t>revolučných</a:t>
            </a:r>
            <a:r>
              <a:rPr lang="en-GB" sz="2400" dirty="0"/>
              <a:t> </a:t>
            </a:r>
            <a:r>
              <a:rPr lang="en-GB" sz="2400" dirty="0" err="1"/>
              <a:t>plánov</a:t>
            </a:r>
            <a:r>
              <a:rPr lang="en-GB" sz="2400" dirty="0"/>
              <a:t> </a:t>
            </a:r>
            <a:r>
              <a:rPr lang="en-GB" sz="2400" dirty="0" err="1"/>
              <a:t>nacistov</a:t>
            </a:r>
            <a:r>
              <a:rPr lang="en-GB" sz="2400" dirty="0"/>
              <a:t>,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rozhodol</a:t>
            </a:r>
            <a:r>
              <a:rPr lang="en-GB" sz="2400" dirty="0"/>
              <a:t> </a:t>
            </a:r>
            <a:r>
              <a:rPr lang="en-GB" sz="2400" dirty="0" err="1"/>
              <a:t>puč</a:t>
            </a:r>
            <a:r>
              <a:rPr lang="en-GB" sz="2400" dirty="0"/>
              <a:t> </a:t>
            </a:r>
            <a:r>
              <a:rPr lang="en-GB" sz="2400" dirty="0" err="1"/>
              <a:t>nepodpori</a:t>
            </a:r>
            <a:r>
              <a:rPr lang="sk-SK" sz="2400" dirty="0"/>
              <a:t>ť</a:t>
            </a:r>
          </a:p>
          <a:p>
            <a:endParaRPr lang="sk-SK" sz="2400" dirty="0"/>
          </a:p>
          <a:p>
            <a:r>
              <a:rPr lang="en-GB" sz="2400" dirty="0" err="1"/>
              <a:t>Ráno</a:t>
            </a:r>
            <a:r>
              <a:rPr lang="en-GB" sz="2400" dirty="0"/>
              <a:t> 9. </a:t>
            </a:r>
            <a:r>
              <a:rPr lang="en-GB" sz="2400" dirty="0" err="1"/>
              <a:t>novembra</a:t>
            </a:r>
            <a:r>
              <a:rPr lang="en-GB" sz="2400" dirty="0"/>
              <a:t> bola </a:t>
            </a:r>
            <a:r>
              <a:rPr lang="sk-SK" sz="2400" dirty="0"/>
              <a:t>nemecká</a:t>
            </a:r>
            <a:r>
              <a:rPr lang="en-GB" sz="2400" dirty="0"/>
              <a:t> </a:t>
            </a:r>
            <a:r>
              <a:rPr lang="en-GB" sz="2400" dirty="0" err="1"/>
              <a:t>armáda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polícia</a:t>
            </a:r>
            <a:r>
              <a:rPr lang="en-GB" sz="2400" dirty="0"/>
              <a:t> v </a:t>
            </a:r>
            <a:r>
              <a:rPr lang="en-GB" sz="2400" dirty="0" err="1"/>
              <a:t>uliciach</a:t>
            </a:r>
            <a:r>
              <a:rPr lang="en-GB" sz="2400" dirty="0"/>
              <a:t> </a:t>
            </a:r>
            <a:r>
              <a:rPr lang="en-GB" sz="2400" dirty="0" err="1"/>
              <a:t>pripravená</a:t>
            </a:r>
            <a:r>
              <a:rPr lang="en-GB" sz="2400" dirty="0"/>
              <a:t> </a:t>
            </a:r>
            <a:r>
              <a:rPr lang="en-GB" sz="2400" dirty="0" err="1"/>
              <a:t>potlačiť</a:t>
            </a:r>
            <a:r>
              <a:rPr lang="en-GB" sz="2400" dirty="0"/>
              <a:t> </a:t>
            </a:r>
            <a:r>
              <a:rPr lang="en-GB" sz="2400" dirty="0" err="1"/>
              <a:t>chystaný</a:t>
            </a:r>
            <a:r>
              <a:rPr lang="en-GB" sz="2400" dirty="0"/>
              <a:t> </a:t>
            </a:r>
            <a:r>
              <a:rPr lang="en-GB" sz="2400" dirty="0" err="1"/>
              <a:t>puč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EC28383-9976-4BED-9BC1-24DA5AEA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Tragikomédia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23848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4E810E-F1F9-4101-B707-06E613AD0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771F64-07B0-487A-B971-15878EAF0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AE98F-E52C-4813-AD3B-71960B24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8" y="332656"/>
            <a:ext cx="904394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14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CCBB115-34B7-4CED-BC95-DAD4FAEDE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556792"/>
            <a:ext cx="8928991" cy="5184576"/>
          </a:xfrm>
        </p:spPr>
        <p:txBody>
          <a:bodyPr>
            <a:normAutofit/>
          </a:bodyPr>
          <a:lstStyle/>
          <a:p>
            <a:r>
              <a:rPr lang="sk-SK" sz="2400" dirty="0"/>
              <a:t>Sprievod sa vydal na pochod, čoskoro však narazili na vojenskú jednotku pripravenú strieľať. </a:t>
            </a:r>
          </a:p>
          <a:p>
            <a:endParaRPr lang="sk-SK" sz="2400" dirty="0"/>
          </a:p>
          <a:p>
            <a:r>
              <a:rPr lang="sk-SK" sz="2400" dirty="0"/>
              <a:t>Zatiaľ čo Hitler spanikáril (najprv sa schoval za jedného z pučistov, spadol na zem, vykĺbil si rameno a následne zo scény utiekol), </a:t>
            </a:r>
            <a:r>
              <a:rPr lang="sk-SK" sz="2400" dirty="0" err="1"/>
              <a:t>Ludendorff</a:t>
            </a:r>
            <a:r>
              <a:rPr lang="sk-SK" sz="2400" dirty="0"/>
              <a:t> odvážne pochodoval napred. Streľba: 16 mŕtvych</a:t>
            </a:r>
          </a:p>
          <a:p>
            <a:endParaRPr lang="sk-SK" sz="2400" dirty="0"/>
          </a:p>
          <a:p>
            <a:r>
              <a:rPr lang="en-GB" sz="2400" dirty="0"/>
              <a:t>NSDAP </a:t>
            </a:r>
            <a:r>
              <a:rPr lang="sk-SK" sz="2400" dirty="0"/>
              <a:t>ešte v ten </a:t>
            </a:r>
            <a:r>
              <a:rPr lang="sk-SK" sz="2400" dirty="0" err="1"/>
              <a:t>děn</a:t>
            </a:r>
            <a:r>
              <a:rPr lang="sk-SK" sz="2400" dirty="0"/>
              <a:t> </a:t>
            </a:r>
            <a:r>
              <a:rPr lang="en-GB" sz="2400" dirty="0" err="1"/>
              <a:t>zákonom</a:t>
            </a:r>
            <a:r>
              <a:rPr lang="en-GB" sz="2400" dirty="0"/>
              <a:t> </a:t>
            </a:r>
            <a:r>
              <a:rPr lang="en-GB" sz="2400" dirty="0" err="1"/>
              <a:t>zakázaná</a:t>
            </a:r>
            <a:r>
              <a:rPr lang="en-GB" sz="2400" dirty="0"/>
              <a:t>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postupne</a:t>
            </a:r>
            <a:r>
              <a:rPr lang="en-GB" sz="2400" dirty="0"/>
              <a:t> </a:t>
            </a:r>
            <a:r>
              <a:rPr lang="en-GB" sz="2400" dirty="0" err="1"/>
              <a:t>prišiel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koniec</a:t>
            </a:r>
            <a:r>
              <a:rPr lang="en-GB" sz="2400" dirty="0"/>
              <a:t> </a:t>
            </a:r>
            <a:r>
              <a:rPr lang="en-GB" sz="2400" dirty="0" err="1"/>
              <a:t>krízového</a:t>
            </a:r>
            <a:r>
              <a:rPr lang="en-GB" sz="2400" dirty="0"/>
              <a:t> </a:t>
            </a:r>
            <a:r>
              <a:rPr lang="en-GB" sz="2400" dirty="0" err="1"/>
              <a:t>obdobia</a:t>
            </a:r>
            <a:r>
              <a:rPr lang="en-GB" sz="2400" dirty="0"/>
              <a:t> v </a:t>
            </a:r>
            <a:r>
              <a:rPr lang="en-GB" sz="2400" dirty="0" err="1"/>
              <a:t>dejinách</a:t>
            </a:r>
            <a:r>
              <a:rPr lang="en-GB" sz="2400" dirty="0"/>
              <a:t> </a:t>
            </a:r>
            <a:r>
              <a:rPr lang="en-GB" sz="2400" dirty="0" err="1"/>
              <a:t>Weimarskej</a:t>
            </a:r>
            <a:r>
              <a:rPr lang="en-GB" sz="2400" dirty="0"/>
              <a:t> </a:t>
            </a:r>
            <a:r>
              <a:rPr lang="en-GB" sz="2400" dirty="0" err="1"/>
              <a:t>republiky</a:t>
            </a:r>
            <a:r>
              <a:rPr lang="en-GB" sz="2400" dirty="0"/>
              <a:t>. 1924 – 1929 </a:t>
            </a:r>
            <a:r>
              <a:rPr lang="en-GB" sz="2400" dirty="0" err="1"/>
              <a:t>stabilizáci</a:t>
            </a:r>
            <a:r>
              <a:rPr lang="sk-SK" sz="2400" dirty="0"/>
              <a:t>a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EC28383-9976-4BED-9BC1-24DA5AEA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Tragikomédia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09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262F63F-6357-48F3-AE78-BE9BC0630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DC4BF52-F432-4303-839B-1B1E7B24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Freikorps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59F93F-D8B5-4BAC-B4DE-834488365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" y="1436425"/>
            <a:ext cx="9144000" cy="54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613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A80F443-616F-4C24-A60B-A0CB01086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9C5016B-DAE8-4057-B1D0-316733F7A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45491B-CA8D-402C-961D-1289BBAC7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303"/>
            <a:ext cx="9144000" cy="64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627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8E75EB9-9490-4466-92A9-61161B2A1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400" dirty="0"/>
              <a:t>Hitler odsúdený – väzenie v </a:t>
            </a:r>
            <a:r>
              <a:rPr lang="sk-SK" sz="2400" dirty="0" err="1"/>
              <a:t>Landsbergu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niečo</a:t>
            </a:r>
            <a:r>
              <a:rPr lang="en-GB" sz="2400" dirty="0"/>
              <a:t> </a:t>
            </a:r>
            <a:r>
              <a:rPr lang="en-GB" sz="2400" dirty="0" err="1"/>
              <a:t>málo</a:t>
            </a:r>
            <a:r>
              <a:rPr lang="en-GB" sz="2400" dirty="0"/>
              <a:t> </a:t>
            </a:r>
            <a:r>
              <a:rPr lang="en-GB" sz="2400" dirty="0" err="1"/>
              <a:t>vyše</a:t>
            </a:r>
            <a:r>
              <a:rPr lang="en-GB" sz="2400" dirty="0"/>
              <a:t> </a:t>
            </a:r>
            <a:r>
              <a:rPr lang="en-GB" sz="2400" dirty="0" err="1"/>
              <a:t>roka</a:t>
            </a:r>
            <a:r>
              <a:rPr lang="en-GB" sz="2400" dirty="0"/>
              <a:t>. 20. </a:t>
            </a:r>
            <a:r>
              <a:rPr lang="en-GB" sz="2400" dirty="0" err="1"/>
              <a:t>decembra</a:t>
            </a:r>
            <a:r>
              <a:rPr lang="en-GB" sz="2400" dirty="0"/>
              <a:t> 1924 mu </a:t>
            </a:r>
            <a:r>
              <a:rPr lang="en-GB" sz="2400" dirty="0" err="1"/>
              <a:t>bol</a:t>
            </a:r>
            <a:r>
              <a:rPr lang="en-GB" sz="2400" dirty="0"/>
              <a:t> </a:t>
            </a:r>
            <a:r>
              <a:rPr lang="en-GB" sz="2400" dirty="0" err="1"/>
              <a:t>trest</a:t>
            </a:r>
            <a:r>
              <a:rPr lang="en-GB" sz="2400" dirty="0"/>
              <a:t> </a:t>
            </a:r>
            <a:r>
              <a:rPr lang="en-GB" sz="2400" dirty="0" err="1"/>
              <a:t>odpustený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Svoj</a:t>
            </a:r>
            <a:r>
              <a:rPr lang="en-GB" sz="2400" dirty="0"/>
              <a:t> </a:t>
            </a:r>
            <a:r>
              <a:rPr lang="en-GB" sz="2400" dirty="0" err="1"/>
              <a:t>pobyt</a:t>
            </a:r>
            <a:r>
              <a:rPr lang="en-GB" sz="2400" dirty="0"/>
              <a:t> </a:t>
            </a:r>
            <a:r>
              <a:rPr lang="en-GB" sz="2400" dirty="0" err="1"/>
              <a:t>vo</a:t>
            </a:r>
            <a:r>
              <a:rPr lang="en-GB" sz="2400" dirty="0"/>
              <a:t> </a:t>
            </a:r>
            <a:r>
              <a:rPr lang="en-GB" sz="2400" dirty="0" err="1"/>
              <a:t>väzení</a:t>
            </a:r>
            <a:r>
              <a:rPr lang="en-GB" sz="2400" dirty="0"/>
              <a:t> </a:t>
            </a:r>
            <a:r>
              <a:rPr lang="en-GB" sz="2400" dirty="0" err="1"/>
              <a:t>využil</a:t>
            </a:r>
            <a:r>
              <a:rPr lang="en-GB" sz="2400" dirty="0"/>
              <a:t> Hitler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premyslenie</a:t>
            </a:r>
            <a:r>
              <a:rPr lang="en-GB" sz="2400" dirty="0"/>
              <a:t> </a:t>
            </a:r>
            <a:r>
              <a:rPr lang="en-GB" sz="2400" dirty="0" err="1"/>
              <a:t>vlastnej</a:t>
            </a:r>
            <a:r>
              <a:rPr lang="en-GB" sz="2400" dirty="0"/>
              <a:t> </a:t>
            </a:r>
            <a:r>
              <a:rPr lang="en-GB" sz="2400" dirty="0" err="1"/>
              <a:t>stratégie</a:t>
            </a:r>
            <a:r>
              <a:rPr lang="en-GB" sz="2400" dirty="0"/>
              <a:t> a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napísanie</a:t>
            </a:r>
            <a:r>
              <a:rPr lang="en-GB" sz="2400" dirty="0"/>
              <a:t> </a:t>
            </a:r>
            <a:r>
              <a:rPr lang="en-GB" sz="2400" dirty="0" err="1"/>
              <a:t>knihy</a:t>
            </a:r>
            <a:r>
              <a:rPr lang="en-GB" sz="2400" dirty="0"/>
              <a:t> – </a:t>
            </a:r>
            <a:r>
              <a:rPr lang="en-GB" sz="2400" dirty="0" err="1"/>
              <a:t>Môj</a:t>
            </a:r>
            <a:r>
              <a:rPr lang="en-GB" sz="2400" dirty="0"/>
              <a:t> </a:t>
            </a:r>
            <a:r>
              <a:rPr lang="en-GB" sz="2400" dirty="0" err="1"/>
              <a:t>boj</a:t>
            </a:r>
            <a:r>
              <a:rPr lang="en-GB" sz="2400" dirty="0"/>
              <a:t> (Mein </a:t>
            </a:r>
            <a:r>
              <a:rPr lang="en-GB" sz="2400" dirty="0" err="1"/>
              <a:t>Kampf</a:t>
            </a:r>
            <a:r>
              <a:rPr lang="en-GB" sz="2400" dirty="0"/>
              <a:t>)</a:t>
            </a:r>
            <a:r>
              <a:rPr lang="sk-SK" sz="2400" dirty="0"/>
              <a:t>. </a:t>
            </a:r>
          </a:p>
          <a:p>
            <a:endParaRPr lang="sk-SK" sz="2400" dirty="0"/>
          </a:p>
          <a:p>
            <a:r>
              <a:rPr lang="sk-SK" sz="2400" dirty="0" err="1"/>
              <a:t>Aktivizmus</a:t>
            </a:r>
            <a:r>
              <a:rPr lang="sk-SK" sz="2400" dirty="0"/>
              <a:t> a násilie nie sú cesta k moci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30F555F-28F0-4171-A3F7-AFEC3B6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Landsberg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1504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0172CC0-28EC-4DF2-94D4-00AEC2318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6658726-CEEF-46A5-810F-289D5E5E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CC865D-64A1-4BA6-A307-82F516765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08112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708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9ABBC51-B84A-454C-A446-DE668FBA2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4A4711D-99A2-4172-88EE-2F849F585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42C560-788D-4B65-BE63-0721ED93A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29055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114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35775A9-71AA-42C6-B336-D9BC03DD2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5868144" cy="5112568"/>
          </a:xfrm>
        </p:spPr>
        <p:txBody>
          <a:bodyPr>
            <a:normAutofit/>
          </a:bodyPr>
          <a:lstStyle/>
          <a:p>
            <a:r>
              <a:rPr lang="sk-SK" sz="2400" dirty="0"/>
              <a:t>Božská prozreteľnosť – ON privedie Nemecko k obrode</a:t>
            </a:r>
          </a:p>
          <a:p>
            <a:endParaRPr lang="sk-SK" sz="2400" dirty="0"/>
          </a:p>
          <a:p>
            <a:r>
              <a:rPr lang="sk-SK" sz="2400" dirty="0"/>
              <a:t>Rasizmus, antisemitizmus, </a:t>
            </a:r>
            <a:r>
              <a:rPr lang="sk-SK" sz="2400" dirty="0" err="1"/>
              <a:t>biologizmus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„</a:t>
            </a:r>
            <a:r>
              <a:rPr lang="sk-SK" sz="2400" dirty="0"/>
              <a:t>N</a:t>
            </a:r>
            <a:r>
              <a:rPr lang="en-GB" sz="2400" dirty="0" err="1"/>
              <a:t>árodn</a:t>
            </a:r>
            <a:r>
              <a:rPr lang="sk-SK" sz="2400" dirty="0"/>
              <a:t>é</a:t>
            </a:r>
            <a:r>
              <a:rPr lang="en-GB" sz="2400" dirty="0"/>
              <a:t> </a:t>
            </a:r>
            <a:r>
              <a:rPr lang="en-GB" sz="2400" dirty="0" err="1"/>
              <a:t>tel</a:t>
            </a:r>
            <a:r>
              <a:rPr lang="sk-SK" sz="2400" dirty="0"/>
              <a:t>o</a:t>
            </a:r>
            <a:r>
              <a:rPr lang="en-GB" sz="2400" dirty="0"/>
              <a:t>“ (</a:t>
            </a:r>
            <a:r>
              <a:rPr lang="en-GB" sz="2400" dirty="0" err="1"/>
              <a:t>Volkskörper</a:t>
            </a:r>
            <a:r>
              <a:rPr lang="en-GB" sz="2400" dirty="0"/>
              <a:t>)</a:t>
            </a:r>
            <a:r>
              <a:rPr lang="sk-SK" sz="2400" dirty="0"/>
              <a:t>, národ chorý, </a:t>
            </a:r>
            <a:r>
              <a:rPr lang="sk-SK" sz="2400" dirty="0" err="1"/>
              <a:t>Lebensraum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Základnú</a:t>
            </a:r>
            <a:r>
              <a:rPr lang="en-GB" sz="2400" dirty="0"/>
              <a:t> </a:t>
            </a:r>
            <a:r>
              <a:rPr lang="en-GB" sz="2400" dirty="0" err="1"/>
              <a:t>dynamiku</a:t>
            </a:r>
            <a:r>
              <a:rPr lang="en-GB" sz="2400" dirty="0"/>
              <a:t> </a:t>
            </a:r>
            <a:r>
              <a:rPr lang="en-GB" sz="2400" dirty="0" err="1"/>
              <a:t>historického</a:t>
            </a:r>
            <a:r>
              <a:rPr lang="en-GB" sz="2400" dirty="0"/>
              <a:t> </a:t>
            </a:r>
            <a:r>
              <a:rPr lang="en-GB" sz="2400" dirty="0" err="1"/>
              <a:t>vývoja</a:t>
            </a:r>
            <a:r>
              <a:rPr lang="en-GB" sz="2400" dirty="0"/>
              <a:t> </a:t>
            </a:r>
            <a:r>
              <a:rPr lang="en-GB" sz="2400" dirty="0" err="1"/>
              <a:t>podľa</a:t>
            </a:r>
            <a:r>
              <a:rPr lang="en-GB" sz="2400" dirty="0"/>
              <a:t> </a:t>
            </a:r>
            <a:r>
              <a:rPr lang="en-GB" sz="2400" dirty="0" err="1"/>
              <a:t>neho</a:t>
            </a:r>
            <a:r>
              <a:rPr lang="en-GB" sz="2400" dirty="0"/>
              <a:t> </a:t>
            </a:r>
            <a:r>
              <a:rPr lang="en-GB" sz="2400" dirty="0" err="1"/>
              <a:t>určoval</a:t>
            </a:r>
            <a:r>
              <a:rPr lang="en-GB" sz="2400" dirty="0"/>
              <a:t> </a:t>
            </a:r>
            <a:r>
              <a:rPr lang="en-GB" sz="2400" dirty="0" err="1"/>
              <a:t>rasový</a:t>
            </a:r>
            <a:r>
              <a:rPr lang="en-GB" sz="2400" dirty="0"/>
              <a:t> </a:t>
            </a:r>
            <a:r>
              <a:rPr lang="en-GB" sz="2400" dirty="0" err="1"/>
              <a:t>boj</a:t>
            </a:r>
            <a:r>
              <a:rPr lang="sk-SK" sz="2400" dirty="0"/>
              <a:t>: nadradená a podradené rasy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1B9E709-50A4-4545-8DF1-F0427ED7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Mein</a:t>
            </a:r>
            <a:r>
              <a:rPr lang="sk-SK" dirty="0"/>
              <a:t> </a:t>
            </a:r>
            <a:r>
              <a:rPr lang="sk-SK" dirty="0" err="1"/>
              <a:t>kampf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B8E3DD-400A-491C-928D-19CCCCE52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844824"/>
            <a:ext cx="3119202" cy="46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295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B6C695F-9F93-4AA6-9DB6-E2A84CBFE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928991" cy="504056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Zákaz NSDAP, líder vo väzení + hospodárska konjunktúra – mal to byť koniec nacizmu</a:t>
            </a:r>
          </a:p>
          <a:p>
            <a:endParaRPr lang="sk-SK" sz="2400" dirty="0"/>
          </a:p>
          <a:p>
            <a:r>
              <a:rPr lang="sk-SK" sz="2400" dirty="0"/>
              <a:t>Ale - </a:t>
            </a:r>
            <a:r>
              <a:rPr lang="en-GB" sz="2400" dirty="0" err="1"/>
              <a:t>súdn</a:t>
            </a:r>
            <a:r>
              <a:rPr lang="sk-SK" sz="2400" dirty="0"/>
              <a:t>y</a:t>
            </a:r>
            <a:r>
              <a:rPr lang="en-GB" sz="2400" dirty="0"/>
              <a:t> </a:t>
            </a:r>
            <a:r>
              <a:rPr lang="en-GB" sz="2400" dirty="0" err="1"/>
              <a:t>proces</a:t>
            </a:r>
            <a:r>
              <a:rPr lang="en-GB" sz="2400" dirty="0"/>
              <a:t> </a:t>
            </a:r>
            <a:r>
              <a:rPr lang="en-GB" sz="2400" dirty="0" err="1"/>
              <a:t>propagandistické</a:t>
            </a:r>
            <a:r>
              <a:rPr lang="en-GB" sz="2400" dirty="0"/>
              <a:t> </a:t>
            </a:r>
            <a:r>
              <a:rPr lang="en-GB" sz="2400" dirty="0" err="1"/>
              <a:t>divadlo</a:t>
            </a:r>
            <a:r>
              <a:rPr lang="en-GB" sz="2400" dirty="0"/>
              <a:t>, </a:t>
            </a:r>
            <a:r>
              <a:rPr lang="sk-SK" sz="2400" dirty="0"/>
              <a:t>Hitler ako </a:t>
            </a:r>
            <a:r>
              <a:rPr lang="en-GB" sz="2400" dirty="0" err="1"/>
              <a:t>nesebeck</a:t>
            </a:r>
            <a:r>
              <a:rPr lang="sk-SK" sz="2400" dirty="0"/>
              <a:t>ý</a:t>
            </a:r>
            <a:r>
              <a:rPr lang="en-GB" sz="2400" dirty="0"/>
              <a:t> </a:t>
            </a:r>
            <a:r>
              <a:rPr lang="en-GB" sz="2400" dirty="0" err="1"/>
              <a:t>bojovník</a:t>
            </a:r>
            <a:r>
              <a:rPr lang="en-GB" sz="2400" dirty="0"/>
              <a:t> za </a:t>
            </a:r>
            <a:r>
              <a:rPr lang="en-GB" sz="2400" dirty="0" err="1"/>
              <a:t>národ</a:t>
            </a:r>
            <a:r>
              <a:rPr lang="en-GB" sz="2400" dirty="0"/>
              <a:t> a </a:t>
            </a:r>
            <a:r>
              <a:rPr lang="en-GB" sz="2400" dirty="0" err="1"/>
              <a:t>nemecký</a:t>
            </a:r>
            <a:r>
              <a:rPr lang="en-GB" sz="2400" dirty="0"/>
              <a:t> </a:t>
            </a:r>
            <a:r>
              <a:rPr lang="en-GB" sz="2400" dirty="0" err="1"/>
              <a:t>ľud</a:t>
            </a:r>
            <a:r>
              <a:rPr lang="en-GB" sz="2400" dirty="0"/>
              <a:t> 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Média &amp; noviny </a:t>
            </a:r>
            <a:r>
              <a:rPr lang="en-GB" sz="2400" dirty="0" err="1"/>
              <a:t>rozšíril</a:t>
            </a:r>
            <a:r>
              <a:rPr lang="sk-SK" sz="2400" dirty="0"/>
              <a:t>i</a:t>
            </a:r>
            <a:r>
              <a:rPr lang="en-GB" sz="2400" dirty="0"/>
              <a:t> do </a:t>
            </a:r>
            <a:r>
              <a:rPr lang="en-GB" sz="2400" dirty="0" err="1"/>
              <a:t>ďalších</a:t>
            </a:r>
            <a:r>
              <a:rPr lang="en-GB" sz="2400" dirty="0"/>
              <a:t> </a:t>
            </a:r>
            <a:r>
              <a:rPr lang="en-GB" sz="2400" dirty="0" err="1"/>
              <a:t>nemeckých</a:t>
            </a:r>
            <a:r>
              <a:rPr lang="en-GB" sz="2400" dirty="0"/>
              <a:t> </a:t>
            </a:r>
            <a:r>
              <a:rPr lang="en-GB" sz="2400" dirty="0" err="1"/>
              <a:t>štátov</a:t>
            </a:r>
            <a:r>
              <a:rPr lang="sk-SK" sz="2400" dirty="0"/>
              <a:t>,</a:t>
            </a:r>
            <a:r>
              <a:rPr lang="en-GB" sz="2400" dirty="0"/>
              <a:t> </a:t>
            </a:r>
            <a:r>
              <a:rPr lang="en-GB" sz="2400" dirty="0" err="1"/>
              <a:t>Nemci</a:t>
            </a:r>
            <a:r>
              <a:rPr lang="en-GB" sz="2400" dirty="0"/>
              <a:t> </a:t>
            </a:r>
            <a:r>
              <a:rPr lang="en-GB" sz="2400" dirty="0" err="1"/>
              <a:t>naprieč</a:t>
            </a:r>
            <a:r>
              <a:rPr lang="en-GB" sz="2400" dirty="0"/>
              <a:t> </a:t>
            </a:r>
            <a:r>
              <a:rPr lang="en-GB" sz="2400" dirty="0" err="1"/>
              <a:t>krajinou</a:t>
            </a:r>
            <a:r>
              <a:rPr lang="en-GB" sz="2400" dirty="0"/>
              <a:t> </a:t>
            </a:r>
            <a:r>
              <a:rPr lang="en-GB" sz="2400" dirty="0" err="1"/>
              <a:t>získali</a:t>
            </a:r>
            <a:r>
              <a:rPr lang="en-GB" sz="2400" dirty="0"/>
              <a:t> </a:t>
            </a:r>
            <a:r>
              <a:rPr lang="en-GB" sz="2400" dirty="0" err="1"/>
              <a:t>možnosť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zoznámiť</a:t>
            </a:r>
            <a:r>
              <a:rPr lang="en-GB" sz="2400" dirty="0"/>
              <a:t> s </a:t>
            </a:r>
            <a:r>
              <a:rPr lang="en-GB" sz="2400" dirty="0" err="1"/>
              <a:t>myšlienkami</a:t>
            </a:r>
            <a:r>
              <a:rPr lang="en-GB" sz="2400" dirty="0"/>
              <a:t> NSDAP</a:t>
            </a:r>
            <a:r>
              <a:rPr lang="sk-SK" sz="2400" dirty="0"/>
              <a:t> po 1x</a:t>
            </a:r>
          </a:p>
          <a:p>
            <a:endParaRPr lang="sk-SK" sz="2400" dirty="0"/>
          </a:p>
          <a:p>
            <a:r>
              <a:rPr lang="sk-SK" sz="2400" dirty="0"/>
              <a:t>Hitlerova charizma &amp; rečníctvo dôležité, ale i „podhubie“ </a:t>
            </a:r>
            <a:r>
              <a:rPr lang="en-GB" sz="2400" dirty="0" err="1"/>
              <a:t>antisemitizmu</a:t>
            </a:r>
            <a:r>
              <a:rPr lang="en-GB" sz="2400" dirty="0"/>
              <a:t>, </a:t>
            </a:r>
            <a:r>
              <a:rPr lang="en-GB" sz="2400" dirty="0" err="1"/>
              <a:t>rasov</a:t>
            </a:r>
            <a:r>
              <a:rPr lang="sk-SK" sz="2400" dirty="0" err="1"/>
              <a:t>ého</a:t>
            </a:r>
            <a:r>
              <a:rPr lang="en-GB" sz="2400" dirty="0"/>
              <a:t> </a:t>
            </a:r>
            <a:r>
              <a:rPr lang="en-GB" sz="2400" dirty="0" err="1"/>
              <a:t>darvinizmu</a:t>
            </a:r>
            <a:r>
              <a:rPr lang="sk-SK" sz="2400" dirty="0"/>
              <a:t> a</a:t>
            </a:r>
            <a:r>
              <a:rPr lang="en-GB" sz="2400" dirty="0"/>
              <a:t> </a:t>
            </a:r>
            <a:r>
              <a:rPr lang="en-GB" sz="2400" dirty="0" err="1"/>
              <a:t>antislovanstv</a:t>
            </a:r>
            <a:r>
              <a:rPr lang="sk-SK" sz="2400" dirty="0"/>
              <a:t>a</a:t>
            </a:r>
            <a:r>
              <a:rPr lang="en-GB" sz="2400" dirty="0"/>
              <a:t> </a:t>
            </a:r>
            <a:r>
              <a:rPr lang="sk-SK" sz="2400" dirty="0"/>
              <a:t>– Nemci náchylní tieto témy reflektovať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4F30169-4E6D-4996-95CB-9877C56EC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 nacizmu?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2241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ADA46E7-F3F3-4741-8015-6E47BBAC7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928991" cy="5112568"/>
          </a:xfrm>
        </p:spPr>
        <p:txBody>
          <a:bodyPr>
            <a:noAutofit/>
          </a:bodyPr>
          <a:lstStyle/>
          <a:p>
            <a:r>
              <a:rPr lang="sk-SK" sz="2200" dirty="0" err="1"/>
              <a:t>Oswald</a:t>
            </a:r>
            <a:r>
              <a:rPr lang="sk-SK" sz="2200" dirty="0"/>
              <a:t> </a:t>
            </a:r>
            <a:r>
              <a:rPr lang="sk-SK" sz="2200" dirty="0" err="1"/>
              <a:t>Spengler</a:t>
            </a:r>
            <a:r>
              <a:rPr lang="sk-SK" sz="2200" dirty="0"/>
              <a:t> – jeho práce veľmi populárne</a:t>
            </a:r>
          </a:p>
          <a:p>
            <a:endParaRPr lang="sk-SK" sz="2200" dirty="0"/>
          </a:p>
          <a:p>
            <a:r>
              <a:rPr lang="sk-SK" sz="2200" dirty="0"/>
              <a:t>Podobne práce Paula de </a:t>
            </a:r>
            <a:r>
              <a:rPr lang="sk-SK" sz="2200" dirty="0" err="1"/>
              <a:t>Lagardeho</a:t>
            </a:r>
            <a:r>
              <a:rPr lang="sk-SK" sz="2200" dirty="0"/>
              <a:t> (1827 – 1891)  a </a:t>
            </a:r>
            <a:r>
              <a:rPr lang="sk-SK" sz="2200" dirty="0" err="1"/>
              <a:t>Juliusa</a:t>
            </a:r>
            <a:r>
              <a:rPr lang="sk-SK" sz="2200" dirty="0"/>
              <a:t> </a:t>
            </a:r>
            <a:r>
              <a:rPr lang="sk-SK" sz="2200" dirty="0" err="1"/>
              <a:t>Langbehna</a:t>
            </a:r>
            <a:r>
              <a:rPr lang="sk-SK" sz="2200" dirty="0"/>
              <a:t> (1851 – 1907)</a:t>
            </a:r>
          </a:p>
          <a:p>
            <a:endParaRPr lang="sk-SK" sz="2200" dirty="0"/>
          </a:p>
          <a:p>
            <a:r>
              <a:rPr lang="en-GB" sz="2200" dirty="0"/>
              <a:t>Hans F. K. Günther (1891 – 1968), </a:t>
            </a:r>
            <a:r>
              <a:rPr lang="en-GB" sz="2200" dirty="0" err="1"/>
              <a:t>nemecký</a:t>
            </a:r>
            <a:r>
              <a:rPr lang="en-GB" sz="2200" dirty="0"/>
              <a:t> </a:t>
            </a:r>
            <a:r>
              <a:rPr lang="en-GB" sz="2200" dirty="0" err="1"/>
              <a:t>lekár</a:t>
            </a:r>
            <a:r>
              <a:rPr lang="en-GB" sz="2200" dirty="0"/>
              <a:t>, </a:t>
            </a:r>
            <a:r>
              <a:rPr lang="en-GB" sz="2200" dirty="0" err="1"/>
              <a:t>rasový</a:t>
            </a:r>
            <a:r>
              <a:rPr lang="en-GB" sz="2200" dirty="0"/>
              <a:t> </a:t>
            </a:r>
            <a:r>
              <a:rPr lang="en-GB" sz="2200" dirty="0" err="1"/>
              <a:t>vedec</a:t>
            </a:r>
            <a:r>
              <a:rPr lang="en-GB" sz="2200" dirty="0"/>
              <a:t>, </a:t>
            </a:r>
            <a:r>
              <a:rPr lang="en-GB" sz="2200" dirty="0" err="1"/>
              <a:t>eugenik</a:t>
            </a:r>
            <a:r>
              <a:rPr lang="en-GB" sz="2200" dirty="0"/>
              <a:t> a </a:t>
            </a:r>
            <a:r>
              <a:rPr lang="en-GB" sz="2200" dirty="0" err="1"/>
              <a:t>spisovateľ</a:t>
            </a:r>
            <a:r>
              <a:rPr lang="en-GB" sz="2200" dirty="0"/>
              <a:t>, </a:t>
            </a:r>
            <a:r>
              <a:rPr lang="en-GB" sz="2200" dirty="0" err="1"/>
              <a:t>známy</a:t>
            </a:r>
            <a:r>
              <a:rPr lang="en-GB" sz="2200" dirty="0"/>
              <a:t> </a:t>
            </a:r>
            <a:r>
              <a:rPr lang="en-GB" sz="2200" dirty="0" err="1"/>
              <a:t>aj</a:t>
            </a:r>
            <a:r>
              <a:rPr lang="en-GB" sz="2200" dirty="0"/>
              <a:t> </a:t>
            </a:r>
            <a:r>
              <a:rPr lang="en-GB" sz="2200" dirty="0" err="1"/>
              <a:t>ako</a:t>
            </a:r>
            <a:r>
              <a:rPr lang="en-GB" sz="2200" dirty="0"/>
              <a:t> “</a:t>
            </a:r>
            <a:r>
              <a:rPr lang="en-GB" sz="2200" dirty="0" err="1"/>
              <a:t>Rasový</a:t>
            </a:r>
            <a:r>
              <a:rPr lang="en-GB" sz="2200" dirty="0"/>
              <a:t> Günther” (</a:t>
            </a:r>
            <a:r>
              <a:rPr lang="en-GB" sz="2200" i="1" dirty="0" err="1"/>
              <a:t>Rassengünther</a:t>
            </a:r>
            <a:r>
              <a:rPr lang="en-GB" sz="2200" dirty="0"/>
              <a:t>) </a:t>
            </a:r>
            <a:r>
              <a:rPr lang="en-GB" sz="2200" dirty="0" err="1"/>
              <a:t>či</a:t>
            </a:r>
            <a:r>
              <a:rPr lang="en-GB" sz="2200" dirty="0"/>
              <a:t> </a:t>
            </a:r>
            <a:r>
              <a:rPr lang="en-GB" sz="2200" dirty="0" err="1"/>
              <a:t>rasový</a:t>
            </a:r>
            <a:r>
              <a:rPr lang="en-GB" sz="2200" dirty="0"/>
              <a:t> </a:t>
            </a:r>
            <a:r>
              <a:rPr lang="en-GB" sz="2200" dirty="0" err="1"/>
              <a:t>pápež</a:t>
            </a:r>
            <a:r>
              <a:rPr lang="en-GB" sz="2200" dirty="0"/>
              <a:t> (</a:t>
            </a:r>
            <a:r>
              <a:rPr lang="en-GB" sz="2200" i="1" dirty="0" err="1"/>
              <a:t>Rassenpapst</a:t>
            </a:r>
            <a:r>
              <a:rPr lang="en-GB" sz="2200" i="1" dirty="0"/>
              <a:t>). </a:t>
            </a:r>
            <a:endParaRPr lang="sk-SK" sz="2200" i="1" dirty="0"/>
          </a:p>
          <a:p>
            <a:endParaRPr lang="sk-SK" sz="2200" i="1" dirty="0"/>
          </a:p>
          <a:p>
            <a:r>
              <a:rPr lang="en-GB" sz="2200" dirty="0"/>
              <a:t>v </a:t>
            </a:r>
            <a:r>
              <a:rPr lang="en-GB" sz="2200" dirty="0" err="1"/>
              <a:t>roku</a:t>
            </a:r>
            <a:r>
              <a:rPr lang="en-GB" sz="2200" dirty="0"/>
              <a:t> 1919 </a:t>
            </a:r>
            <a:r>
              <a:rPr lang="en-GB" sz="2200" dirty="0" err="1"/>
              <a:t>knih</a:t>
            </a:r>
            <a:r>
              <a:rPr lang="sk-SK" sz="2200" dirty="0"/>
              <a:t>a</a:t>
            </a:r>
            <a:r>
              <a:rPr lang="en-GB" sz="2200" dirty="0"/>
              <a:t> </a:t>
            </a:r>
            <a:r>
              <a:rPr lang="sk-SK" sz="2200" dirty="0"/>
              <a:t>„</a:t>
            </a:r>
            <a:r>
              <a:rPr lang="en-GB" sz="2200" dirty="0" err="1"/>
              <a:t>Rytier</a:t>
            </a:r>
            <a:r>
              <a:rPr lang="en-GB" sz="2200" dirty="0"/>
              <a:t>, </a:t>
            </a:r>
            <a:r>
              <a:rPr lang="en-GB" sz="2200" dirty="0" err="1"/>
              <a:t>smrť</a:t>
            </a:r>
            <a:r>
              <a:rPr lang="en-GB" sz="2200" dirty="0"/>
              <a:t> a </a:t>
            </a:r>
            <a:r>
              <a:rPr lang="en-GB" sz="2200" dirty="0" err="1"/>
              <a:t>diabol</a:t>
            </a:r>
            <a:r>
              <a:rPr lang="en-GB" sz="2200" dirty="0"/>
              <a:t>.</a:t>
            </a:r>
            <a:r>
              <a:rPr lang="sk-SK" sz="2200" dirty="0"/>
              <a:t> </a:t>
            </a:r>
            <a:r>
              <a:rPr lang="en-GB" sz="2200" dirty="0" err="1"/>
              <a:t>Hrdinská</a:t>
            </a:r>
            <a:r>
              <a:rPr lang="en-GB" sz="2200" dirty="0"/>
              <a:t> </a:t>
            </a:r>
            <a:r>
              <a:rPr lang="en-GB" sz="2200" dirty="0" err="1"/>
              <a:t>smrť</a:t>
            </a:r>
            <a:r>
              <a:rPr lang="sk-SK" sz="2200" dirty="0"/>
              <a:t>“</a:t>
            </a:r>
            <a:r>
              <a:rPr lang="en-GB" sz="2200" dirty="0"/>
              <a:t> (</a:t>
            </a:r>
            <a:r>
              <a:rPr lang="en-GB" sz="2200" i="1" dirty="0"/>
              <a:t>Ritter, Tod und Teufel. Der </a:t>
            </a:r>
            <a:r>
              <a:rPr lang="en-GB" sz="2200" i="1" dirty="0" err="1"/>
              <a:t>heldische</a:t>
            </a:r>
            <a:r>
              <a:rPr lang="en-GB" sz="2200" i="1" dirty="0"/>
              <a:t> </a:t>
            </a:r>
            <a:r>
              <a:rPr lang="en-GB" sz="2200" i="1" dirty="0" err="1"/>
              <a:t>Gedanke</a:t>
            </a:r>
            <a:r>
              <a:rPr lang="en-GB" sz="2200" dirty="0"/>
              <a:t>)</a:t>
            </a:r>
            <a:r>
              <a:rPr lang="sk-SK" sz="2200" dirty="0"/>
              <a:t>:</a:t>
            </a:r>
            <a:r>
              <a:rPr lang="en-GB" sz="2200" dirty="0"/>
              <a:t> </a:t>
            </a:r>
            <a:r>
              <a:rPr lang="en-GB" sz="2200" dirty="0" err="1"/>
              <a:t>tradičný</a:t>
            </a:r>
            <a:r>
              <a:rPr lang="en-GB" sz="2200" dirty="0"/>
              <a:t> </a:t>
            </a:r>
            <a:r>
              <a:rPr lang="en-GB" sz="2200" dirty="0" err="1"/>
              <a:t>pohanský</a:t>
            </a:r>
            <a:r>
              <a:rPr lang="en-GB" sz="2200" dirty="0"/>
              <a:t> </a:t>
            </a:r>
            <a:r>
              <a:rPr lang="en-GB" sz="2200" dirty="0" err="1"/>
              <a:t>romantický</a:t>
            </a:r>
            <a:r>
              <a:rPr lang="en-GB" sz="2200" dirty="0"/>
              <a:t> </a:t>
            </a:r>
            <a:r>
              <a:rPr lang="en-GB" sz="2200" dirty="0" err="1"/>
              <a:t>nacionalizmus</a:t>
            </a:r>
            <a:r>
              <a:rPr lang="sk-SK" sz="2200" dirty="0"/>
              <a:t> pretavil</a:t>
            </a:r>
            <a:r>
              <a:rPr lang="en-GB" sz="2200" dirty="0"/>
              <a:t> do </a:t>
            </a:r>
            <a:r>
              <a:rPr lang="en-GB" sz="2200" dirty="0" err="1"/>
              <a:t>biologickej</a:t>
            </a:r>
            <a:r>
              <a:rPr lang="sk-SK" sz="2200" dirty="0"/>
              <a:t>/rasovej</a:t>
            </a:r>
            <a:r>
              <a:rPr lang="en-GB" sz="2200" dirty="0"/>
              <a:t> </a:t>
            </a:r>
            <a:r>
              <a:rPr lang="en-GB" sz="2200" dirty="0" err="1"/>
              <a:t>formy</a:t>
            </a:r>
            <a:endParaRPr lang="en-GB" sz="22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97ED325-E189-4537-BFC1-D32DD6BF3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Fašistické podhubie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930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E568604-530E-496F-AA2D-720E3C5AA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6372200" cy="5112568"/>
          </a:xfrm>
        </p:spPr>
        <p:txBody>
          <a:bodyPr>
            <a:normAutofit/>
          </a:bodyPr>
          <a:lstStyle/>
          <a:p>
            <a:r>
              <a:rPr lang="en-GB" sz="2400" dirty="0" err="1"/>
              <a:t>Rasov</a:t>
            </a:r>
            <a:r>
              <a:rPr lang="sk-SK" sz="2400" dirty="0"/>
              <a:t>á</a:t>
            </a:r>
            <a:r>
              <a:rPr lang="en-GB" sz="2400" dirty="0"/>
              <a:t> </a:t>
            </a:r>
            <a:r>
              <a:rPr lang="en-GB" sz="2400" dirty="0" err="1"/>
              <a:t>ved</a:t>
            </a:r>
            <a:r>
              <a:rPr lang="sk-SK" sz="2400" dirty="0"/>
              <a:t>a</a:t>
            </a:r>
            <a:r>
              <a:rPr lang="en-GB" sz="2400" dirty="0"/>
              <a:t> </a:t>
            </a:r>
            <a:r>
              <a:rPr lang="en-GB" sz="2400" dirty="0" err="1"/>
              <a:t>nemeckého</a:t>
            </a:r>
            <a:r>
              <a:rPr lang="en-GB" sz="2400" dirty="0"/>
              <a:t> </a:t>
            </a:r>
            <a:r>
              <a:rPr lang="en-GB" sz="2400" dirty="0" err="1"/>
              <a:t>ľudu</a:t>
            </a:r>
            <a:r>
              <a:rPr lang="en-GB" sz="2400" dirty="0"/>
              <a:t> (</a:t>
            </a:r>
            <a:r>
              <a:rPr lang="en-GB" sz="2400" i="1" dirty="0" err="1"/>
              <a:t>Rassenkunde</a:t>
            </a:r>
            <a:r>
              <a:rPr lang="en-GB" sz="2400" i="1" dirty="0"/>
              <a:t> des </a:t>
            </a:r>
            <a:r>
              <a:rPr lang="en-GB" sz="2400" i="1" dirty="0" err="1"/>
              <a:t>deutschen</a:t>
            </a:r>
            <a:r>
              <a:rPr lang="en-GB" sz="2400" i="1" dirty="0"/>
              <a:t> </a:t>
            </a:r>
            <a:r>
              <a:rPr lang="en-GB" sz="2400" i="1" dirty="0" err="1"/>
              <a:t>Volkes</a:t>
            </a:r>
            <a:r>
              <a:rPr lang="en-GB" sz="2400" dirty="0"/>
              <a:t>)</a:t>
            </a:r>
            <a:r>
              <a:rPr lang="sk-SK" sz="2400" dirty="0"/>
              <a:t>, 1922</a:t>
            </a:r>
          </a:p>
          <a:p>
            <a:endParaRPr lang="sk-SK" sz="2400" dirty="0"/>
          </a:p>
          <a:p>
            <a:r>
              <a:rPr lang="en-GB" sz="2400" dirty="0" err="1"/>
              <a:t>päť</a:t>
            </a:r>
            <a:r>
              <a:rPr lang="en-GB" sz="2400" dirty="0"/>
              <a:t> </a:t>
            </a:r>
            <a:r>
              <a:rPr lang="en-GB" sz="2400" dirty="0" err="1"/>
              <a:t>rasových</a:t>
            </a:r>
            <a:r>
              <a:rPr lang="en-GB" sz="2400" dirty="0"/>
              <a:t> </a:t>
            </a:r>
            <a:r>
              <a:rPr lang="en-GB" sz="2400" dirty="0" err="1"/>
              <a:t>podtypov</a:t>
            </a:r>
            <a:r>
              <a:rPr lang="en-GB" sz="2400" dirty="0"/>
              <a:t>: </a:t>
            </a:r>
            <a:r>
              <a:rPr lang="en-GB" sz="2400" dirty="0" err="1"/>
              <a:t>nordický</a:t>
            </a:r>
            <a:r>
              <a:rPr lang="en-GB" sz="2400" dirty="0"/>
              <a:t>, </a:t>
            </a:r>
            <a:r>
              <a:rPr lang="en-GB" sz="2400" dirty="0" err="1"/>
              <a:t>stredomorský</a:t>
            </a:r>
            <a:r>
              <a:rPr lang="en-GB" sz="2400" dirty="0"/>
              <a:t>, </a:t>
            </a:r>
            <a:r>
              <a:rPr lang="en-GB" sz="2400" dirty="0" err="1"/>
              <a:t>alpínsky</a:t>
            </a:r>
            <a:r>
              <a:rPr lang="en-GB" sz="2400" dirty="0"/>
              <a:t>, </a:t>
            </a:r>
            <a:r>
              <a:rPr lang="en-GB" sz="2400" dirty="0" err="1"/>
              <a:t>východobaltický</a:t>
            </a:r>
            <a:r>
              <a:rPr lang="en-GB" sz="2400" dirty="0"/>
              <a:t>  a </a:t>
            </a:r>
            <a:r>
              <a:rPr lang="en-GB" sz="2400" dirty="0" err="1"/>
              <a:t>dinársky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Nordick</a:t>
            </a:r>
            <a:r>
              <a:rPr lang="sk-SK" sz="2400" dirty="0"/>
              <a:t>á rasa</a:t>
            </a:r>
            <a:r>
              <a:rPr lang="en-GB" sz="2400" dirty="0"/>
              <a:t> </a:t>
            </a:r>
            <a:r>
              <a:rPr lang="en-GB" sz="2400" dirty="0" err="1"/>
              <a:t>najvyšš</a:t>
            </a:r>
            <a:r>
              <a:rPr lang="sk-SK" sz="2400" dirty="0" err="1"/>
              <a:t>ia</a:t>
            </a:r>
            <a:r>
              <a:rPr lang="en-GB" sz="2400" dirty="0"/>
              <a:t> form</a:t>
            </a:r>
            <a:r>
              <a:rPr lang="sk-SK" sz="2400" dirty="0"/>
              <a:t>a</a:t>
            </a:r>
            <a:r>
              <a:rPr lang="en-GB" sz="2400" dirty="0"/>
              <a:t> </a:t>
            </a:r>
            <a:r>
              <a:rPr lang="en-GB" sz="2400" dirty="0" err="1"/>
              <a:t>ľudského</a:t>
            </a:r>
            <a:r>
              <a:rPr lang="en-GB" sz="2400" dirty="0"/>
              <a:t> </a:t>
            </a:r>
            <a:r>
              <a:rPr lang="en-GB" sz="2400" dirty="0" err="1"/>
              <a:t>bytia</a:t>
            </a:r>
            <a:r>
              <a:rPr lang="sk-SK" sz="2400" dirty="0"/>
              <a:t>, Židia najnižšia</a:t>
            </a:r>
          </a:p>
          <a:p>
            <a:endParaRPr lang="sk-SK" sz="2400" dirty="0"/>
          </a:p>
          <a:p>
            <a:r>
              <a:rPr lang="sk-SK" sz="2400" dirty="0"/>
              <a:t>Obrázky, príklady, </a:t>
            </a:r>
            <a:r>
              <a:rPr lang="sk-SK" sz="2400" u="sng" dirty="0"/>
              <a:t>veľký vplyv</a:t>
            </a:r>
            <a:endParaRPr lang="en-GB" sz="2400" u="sng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DAFA6FE-01CF-4199-8F15-08270E55E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Hans F. K. Günther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335E7B-64EE-40A0-BC4C-E7FD4508B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858909"/>
            <a:ext cx="2788758" cy="44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163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FB738EC-FF4A-4D55-8FE6-72D1DAA5D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28800"/>
            <a:ext cx="8928991" cy="5040560"/>
          </a:xfrm>
        </p:spPr>
        <p:txBody>
          <a:bodyPr>
            <a:noAutofit/>
          </a:bodyPr>
          <a:lstStyle/>
          <a:p>
            <a:r>
              <a:rPr lang="en-GB" sz="2400" dirty="0"/>
              <a:t>Po </a:t>
            </a:r>
            <a:r>
              <a:rPr lang="sk-SK" sz="2400" dirty="0"/>
              <a:t>n</a:t>
            </a:r>
            <a:r>
              <a:rPr lang="en-GB" sz="2400" dirty="0" err="1"/>
              <a:t>ávrate</a:t>
            </a:r>
            <a:r>
              <a:rPr lang="sk-SK" sz="2400" dirty="0"/>
              <a:t> Hitlera</a:t>
            </a:r>
            <a:r>
              <a:rPr lang="en-GB" sz="2400" dirty="0"/>
              <a:t> z </a:t>
            </a:r>
            <a:r>
              <a:rPr lang="en-GB" sz="2400" dirty="0" err="1"/>
              <a:t>väzenia</a:t>
            </a:r>
            <a:r>
              <a:rPr lang="en-GB" sz="2400" dirty="0"/>
              <a:t> </a:t>
            </a:r>
            <a:r>
              <a:rPr lang="sk-SK" sz="2400" dirty="0"/>
              <a:t>NSDAP</a:t>
            </a:r>
            <a:r>
              <a:rPr lang="en-GB" sz="2400" dirty="0"/>
              <a:t> v </a:t>
            </a:r>
            <a:r>
              <a:rPr lang="en-GB" sz="2400" dirty="0" err="1"/>
              <a:t>troskách</a:t>
            </a:r>
            <a:r>
              <a:rPr lang="en-GB" sz="2400" dirty="0"/>
              <a:t>, </a:t>
            </a:r>
            <a:r>
              <a:rPr lang="en-GB" sz="2400" dirty="0" err="1"/>
              <a:t>rôzne</a:t>
            </a:r>
            <a:r>
              <a:rPr lang="en-GB" sz="2400" dirty="0"/>
              <a:t> </a:t>
            </a:r>
            <a:r>
              <a:rPr lang="en-GB" sz="2400" dirty="0" err="1"/>
              <a:t>opozičné</a:t>
            </a:r>
            <a:r>
              <a:rPr lang="en-GB" sz="2400" dirty="0"/>
              <a:t> </a:t>
            </a:r>
            <a:r>
              <a:rPr lang="en-GB" sz="2400" dirty="0" err="1"/>
              <a:t>skupiny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Najvýznamnejšou</a:t>
            </a:r>
            <a:r>
              <a:rPr lang="en-GB" sz="2400" dirty="0"/>
              <a:t> a </a:t>
            </a:r>
            <a:r>
              <a:rPr lang="en-GB" sz="2400" dirty="0" err="1"/>
              <a:t>potenciálne</a:t>
            </a:r>
            <a:r>
              <a:rPr lang="en-GB" sz="2400" dirty="0"/>
              <a:t> pre </a:t>
            </a:r>
            <a:r>
              <a:rPr lang="en-GB" sz="2400" dirty="0" err="1"/>
              <a:t>Hitlera</a:t>
            </a:r>
            <a:r>
              <a:rPr lang="en-GB" sz="2400" dirty="0"/>
              <a:t> </a:t>
            </a:r>
            <a:r>
              <a:rPr lang="en-GB" sz="2400" dirty="0" err="1"/>
              <a:t>najnebezpečnejšou</a:t>
            </a:r>
            <a:r>
              <a:rPr lang="en-GB" sz="2400" dirty="0"/>
              <a:t> bola </a:t>
            </a:r>
            <a:r>
              <a:rPr lang="en-GB" sz="2400" dirty="0" err="1"/>
              <a:t>skupina</a:t>
            </a:r>
            <a:r>
              <a:rPr lang="en-GB" sz="2400" dirty="0"/>
              <a:t> </a:t>
            </a:r>
            <a:r>
              <a:rPr lang="en-GB" sz="2400" dirty="0" err="1"/>
              <a:t>ľavicovo</a:t>
            </a:r>
            <a:r>
              <a:rPr lang="en-GB" sz="2400" dirty="0"/>
              <a:t> </a:t>
            </a:r>
            <a:r>
              <a:rPr lang="en-GB" sz="2400" dirty="0" err="1"/>
              <a:t>naladených</a:t>
            </a:r>
            <a:r>
              <a:rPr lang="en-GB" sz="2400" dirty="0"/>
              <a:t> </a:t>
            </a:r>
            <a:r>
              <a:rPr lang="en-GB" sz="2400" dirty="0" err="1"/>
              <a:t>členov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severe </a:t>
            </a:r>
            <a:r>
              <a:rPr lang="en-GB" sz="2400" dirty="0" err="1"/>
              <a:t>Nemecka</a:t>
            </a:r>
            <a:r>
              <a:rPr lang="en-GB" sz="2400" dirty="0"/>
              <a:t> (</a:t>
            </a:r>
            <a:r>
              <a:rPr lang="en-GB" sz="2400" dirty="0" err="1"/>
              <a:t>predovšetkým</a:t>
            </a:r>
            <a:r>
              <a:rPr lang="en-GB" sz="2400" dirty="0"/>
              <a:t> </a:t>
            </a:r>
            <a:r>
              <a:rPr lang="en-GB" sz="2400" dirty="0" err="1"/>
              <a:t>vo</a:t>
            </a:r>
            <a:r>
              <a:rPr lang="en-GB" sz="2400" dirty="0"/>
              <a:t> </a:t>
            </a:r>
            <a:r>
              <a:rPr lang="en-GB" sz="2400" dirty="0" err="1"/>
              <a:t>väčších</a:t>
            </a:r>
            <a:r>
              <a:rPr lang="en-GB" sz="2400" dirty="0"/>
              <a:t> </a:t>
            </a:r>
            <a:r>
              <a:rPr lang="en-GB" sz="2400" dirty="0" err="1"/>
              <a:t>mestách</a:t>
            </a:r>
            <a:r>
              <a:rPr lang="en-GB" sz="2400" dirty="0"/>
              <a:t>) pod </a:t>
            </a:r>
            <a:r>
              <a:rPr lang="en-GB" sz="2400" dirty="0" err="1"/>
              <a:t>vedením</a:t>
            </a:r>
            <a:r>
              <a:rPr lang="en-GB" sz="2400" dirty="0"/>
              <a:t> </a:t>
            </a:r>
            <a:r>
              <a:rPr lang="en-GB" sz="2400" dirty="0" err="1"/>
              <a:t>bratov</a:t>
            </a:r>
            <a:r>
              <a:rPr lang="en-GB" sz="2400" dirty="0"/>
              <a:t> </a:t>
            </a:r>
            <a:r>
              <a:rPr lang="en-GB" sz="2400" dirty="0" err="1"/>
              <a:t>Gregora</a:t>
            </a:r>
            <a:r>
              <a:rPr lang="en-GB" sz="2400" dirty="0"/>
              <a:t> (1892 – 1934) a </a:t>
            </a:r>
            <a:r>
              <a:rPr lang="en-GB" sz="2400" dirty="0" err="1"/>
              <a:t>Otta</a:t>
            </a:r>
            <a:r>
              <a:rPr lang="en-GB" sz="2400" dirty="0"/>
              <a:t> </a:t>
            </a:r>
            <a:r>
              <a:rPr lang="en-GB" sz="2400" dirty="0" err="1"/>
              <a:t>Strassera</a:t>
            </a:r>
            <a:r>
              <a:rPr lang="en-GB" sz="2400" dirty="0"/>
              <a:t> (1897 – 1974) a v </a:t>
            </a:r>
            <a:r>
              <a:rPr lang="en-GB" sz="2400" dirty="0" err="1"/>
              <a:t>tej</a:t>
            </a:r>
            <a:r>
              <a:rPr lang="en-GB" sz="2400" dirty="0"/>
              <a:t> </a:t>
            </a:r>
            <a:r>
              <a:rPr lang="en-GB" sz="2400" dirty="0" err="1"/>
              <a:t>dobe</a:t>
            </a:r>
            <a:r>
              <a:rPr lang="en-GB" sz="2400" dirty="0"/>
              <a:t> </a:t>
            </a:r>
            <a:r>
              <a:rPr lang="en-GB" sz="2400" dirty="0" err="1"/>
              <a:t>neznámeho</a:t>
            </a:r>
            <a:r>
              <a:rPr lang="en-GB" sz="2400" dirty="0"/>
              <a:t> a </a:t>
            </a:r>
            <a:r>
              <a:rPr lang="en-GB" sz="2400" dirty="0" err="1"/>
              <a:t>neúspešného</a:t>
            </a:r>
            <a:r>
              <a:rPr lang="en-GB" sz="2400" dirty="0"/>
              <a:t> </a:t>
            </a:r>
            <a:r>
              <a:rPr lang="en-GB" sz="2400" dirty="0" err="1"/>
              <a:t>spisovateľa</a:t>
            </a:r>
            <a:r>
              <a:rPr lang="en-GB" sz="2400" dirty="0"/>
              <a:t> </a:t>
            </a:r>
            <a:r>
              <a:rPr lang="en-GB" sz="2400" dirty="0" err="1"/>
              <a:t>menom</a:t>
            </a:r>
            <a:r>
              <a:rPr lang="en-GB" sz="2400" dirty="0"/>
              <a:t> Joseph </a:t>
            </a:r>
            <a:r>
              <a:rPr lang="en-GB" sz="2400" dirty="0" err="1"/>
              <a:t>Geobbels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Na stretnutí však Hitler dokázal „vzbúrencov“ presvedčiť k totálnej vernosti – najmä </a:t>
            </a:r>
            <a:r>
              <a:rPr lang="sk-SK" sz="2400" dirty="0" err="1"/>
              <a:t>Goebbelsa</a:t>
            </a:r>
            <a:r>
              <a:rPr lang="sk-SK" sz="2400" dirty="0"/>
              <a:t>, ten sa mu stal fanaticky verným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D8F3A27-CF67-4695-84B2-8DCBA165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NSDAP po návrate Hitlera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8040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0A511AE-3B13-474A-A463-F3900C1C4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856983" cy="5112568"/>
          </a:xfrm>
        </p:spPr>
        <p:txBody>
          <a:bodyPr>
            <a:normAutofit/>
          </a:bodyPr>
          <a:lstStyle/>
          <a:p>
            <a:r>
              <a:rPr lang="en-GB" sz="2400" dirty="0" err="1"/>
              <a:t>Vedenie</a:t>
            </a:r>
            <a:r>
              <a:rPr lang="en-GB" sz="2400" dirty="0"/>
              <a:t> </a:t>
            </a:r>
            <a:r>
              <a:rPr lang="en-GB" sz="2400" dirty="0" err="1"/>
              <a:t>strany</a:t>
            </a:r>
            <a:r>
              <a:rPr lang="en-GB" sz="2400" dirty="0"/>
              <a:t> bolo po </a:t>
            </a:r>
            <a:r>
              <a:rPr lang="en-GB" sz="2400" dirty="0" err="1"/>
              <a:t>jeho</a:t>
            </a:r>
            <a:r>
              <a:rPr lang="en-GB" sz="2400" dirty="0"/>
              <a:t> </a:t>
            </a:r>
            <a:r>
              <a:rPr lang="en-GB" sz="2400" dirty="0" err="1"/>
              <a:t>návrate</a:t>
            </a:r>
            <a:r>
              <a:rPr lang="en-GB" sz="2400" dirty="0"/>
              <a:t> </a:t>
            </a:r>
            <a:r>
              <a:rPr lang="en-GB" sz="2400" dirty="0" err="1"/>
              <a:t>plne</a:t>
            </a:r>
            <a:r>
              <a:rPr lang="en-GB" sz="2400" dirty="0"/>
              <a:t> </a:t>
            </a:r>
            <a:r>
              <a:rPr lang="en-GB" sz="2400" dirty="0" err="1"/>
              <a:t>centralizované</a:t>
            </a:r>
            <a:r>
              <a:rPr lang="en-GB" sz="2400" dirty="0"/>
              <a:t> a </a:t>
            </a:r>
            <a:r>
              <a:rPr lang="en-GB" sz="2400" dirty="0" err="1"/>
              <a:t>aplikoval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vodcovský</a:t>
            </a:r>
            <a:r>
              <a:rPr lang="en-GB" sz="2400" dirty="0"/>
              <a:t> </a:t>
            </a:r>
            <a:r>
              <a:rPr lang="en-GB" sz="2400" dirty="0" err="1"/>
              <a:t>princíp</a:t>
            </a:r>
            <a:r>
              <a:rPr lang="en-GB" sz="2400" dirty="0"/>
              <a:t> (</a:t>
            </a:r>
            <a:r>
              <a:rPr lang="en-GB" sz="2400" dirty="0" err="1"/>
              <a:t>Führerprinzip</a:t>
            </a:r>
            <a:r>
              <a:rPr lang="en-GB" sz="2400" dirty="0"/>
              <a:t>)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Hitlerova </a:t>
            </a:r>
            <a:r>
              <a:rPr lang="sk-SK" sz="2400" dirty="0" err="1"/>
              <a:t>charisma</a:t>
            </a:r>
            <a:r>
              <a:rPr lang="sk-SK" sz="2400" dirty="0"/>
              <a:t> extrémne významná pri udržaní hnutia pokope</a:t>
            </a:r>
          </a:p>
          <a:p>
            <a:endParaRPr lang="sk-SK" sz="2400" dirty="0"/>
          </a:p>
          <a:p>
            <a:r>
              <a:rPr lang="sk-SK" sz="2400" dirty="0"/>
              <a:t>Okrem toho premyslená propaganda a náboženský charakter hnutia - </a:t>
            </a:r>
            <a:r>
              <a:rPr lang="en-GB" sz="2400" dirty="0" err="1"/>
              <a:t>vlaj</a:t>
            </a:r>
            <a:r>
              <a:rPr lang="sk-SK" sz="2400" dirty="0" err="1"/>
              <a:t>ky</a:t>
            </a:r>
            <a:r>
              <a:rPr lang="en-GB" sz="2400" dirty="0"/>
              <a:t>, symbol</a:t>
            </a:r>
            <a:r>
              <a:rPr lang="sk-SK" sz="2400" dirty="0"/>
              <a:t>y,</a:t>
            </a:r>
            <a:r>
              <a:rPr lang="en-GB" sz="2400" dirty="0"/>
              <a:t> </a:t>
            </a:r>
            <a:r>
              <a:rPr lang="en-GB" sz="2400" dirty="0" err="1"/>
              <a:t>hudb</a:t>
            </a:r>
            <a:r>
              <a:rPr lang="sk-SK" sz="2400" dirty="0"/>
              <a:t>a, pochody, premyslená dramaturgia prejavov atď. </a:t>
            </a:r>
          </a:p>
          <a:p>
            <a:endParaRPr lang="sk-SK" sz="2400" dirty="0"/>
          </a:p>
          <a:p>
            <a:r>
              <a:rPr lang="sk-SK" sz="2400" dirty="0" err="1"/>
              <a:t>Aktivizmus</a:t>
            </a:r>
            <a:r>
              <a:rPr lang="sk-SK" sz="2400" dirty="0"/>
              <a:t> a viera členov, fanatizmus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8DA32A4-B8D8-4AE3-899C-B74004BD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NSDAP po návrate Hitlera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871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6C831CE-0D33-40E6-BFE7-D88C01897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2405A32-A677-4A4D-AC93-4B902B4E7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E65B82-6E6C-4FAB-9480-0FDD10603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6" y="116632"/>
            <a:ext cx="9076938" cy="662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60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C117C49-81C1-45DA-A3F0-5C447063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8B8724-AD1A-4951-BAA8-FA2E358C1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4A849B-0D0F-451C-A78E-579F67D1B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07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AEF08B2-70C2-4269-85FE-6F27BD66D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8964487" cy="5112568"/>
          </a:xfrm>
        </p:spPr>
        <p:txBody>
          <a:bodyPr>
            <a:normAutofit/>
          </a:bodyPr>
          <a:lstStyle/>
          <a:p>
            <a:r>
              <a:rPr lang="en-GB" sz="2400" dirty="0" err="1"/>
              <a:t>aktivizmus</a:t>
            </a:r>
            <a:r>
              <a:rPr lang="en-GB" sz="2400" dirty="0"/>
              <a:t> a </a:t>
            </a:r>
            <a:r>
              <a:rPr lang="en-GB" sz="2400" dirty="0" err="1"/>
              <a:t>entuziazmus</a:t>
            </a:r>
            <a:r>
              <a:rPr lang="en-GB" sz="2400" dirty="0"/>
              <a:t> </a:t>
            </a:r>
            <a:r>
              <a:rPr lang="en-GB" sz="2400" dirty="0" err="1"/>
              <a:t>členov</a:t>
            </a:r>
            <a:r>
              <a:rPr lang="sk-SK" sz="2400" dirty="0"/>
              <a:t>: </a:t>
            </a:r>
            <a:r>
              <a:rPr lang="en-GB" sz="2400" dirty="0" err="1"/>
              <a:t>sociáln</a:t>
            </a:r>
            <a:r>
              <a:rPr lang="sk-SK" sz="2400" dirty="0"/>
              <a:t>a</a:t>
            </a:r>
            <a:r>
              <a:rPr lang="en-GB" sz="2400" dirty="0"/>
              <a:t> </a:t>
            </a:r>
            <a:r>
              <a:rPr lang="en-GB" sz="2400" dirty="0" err="1"/>
              <a:t>solidarit</a:t>
            </a:r>
            <a:r>
              <a:rPr lang="sk-SK" sz="2400" dirty="0"/>
              <a:t>a v rámci NSDAP</a:t>
            </a:r>
            <a:r>
              <a:rPr lang="en-GB" sz="2400" dirty="0"/>
              <a:t>. </a:t>
            </a:r>
            <a:r>
              <a:rPr lang="sk-SK" sz="2400" dirty="0"/>
              <a:t>I</a:t>
            </a:r>
            <a:r>
              <a:rPr lang="en-GB" sz="2400" dirty="0" err="1"/>
              <a:t>deologický</a:t>
            </a:r>
            <a:r>
              <a:rPr lang="en-GB" sz="2400" dirty="0"/>
              <a:t> </a:t>
            </a:r>
            <a:r>
              <a:rPr lang="en-GB" sz="2400" dirty="0" err="1"/>
              <a:t>dôraz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organický</a:t>
            </a:r>
            <a:r>
              <a:rPr lang="en-GB" sz="2400" dirty="0"/>
              <a:t> </a:t>
            </a:r>
            <a:r>
              <a:rPr lang="en-GB" sz="2400" dirty="0" err="1"/>
              <a:t>nacionalizmus</a:t>
            </a:r>
            <a:r>
              <a:rPr lang="en-GB" sz="2400" dirty="0"/>
              <a:t> a </a:t>
            </a:r>
            <a:r>
              <a:rPr lang="en-GB" sz="2400" dirty="0" err="1"/>
              <a:t>koncept</a:t>
            </a:r>
            <a:r>
              <a:rPr lang="en-GB" sz="2400" dirty="0"/>
              <a:t> </a:t>
            </a:r>
            <a:r>
              <a:rPr lang="en-GB" sz="2400" dirty="0" err="1"/>
              <a:t>organickej</a:t>
            </a:r>
            <a:r>
              <a:rPr lang="en-GB" sz="2400" dirty="0"/>
              <a:t> </a:t>
            </a:r>
            <a:r>
              <a:rPr lang="en-GB" sz="2400" dirty="0" err="1"/>
              <a:t>rasovej</a:t>
            </a:r>
            <a:r>
              <a:rPr lang="en-GB" sz="2400" dirty="0"/>
              <a:t> </a:t>
            </a:r>
            <a:r>
              <a:rPr lang="en-GB" sz="2400" dirty="0" err="1"/>
              <a:t>pospolitosti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v </a:t>
            </a:r>
            <a:r>
              <a:rPr lang="en-GB" sz="2400" dirty="0" err="1"/>
              <a:t>praxi</a:t>
            </a:r>
            <a:r>
              <a:rPr lang="en-GB" sz="2400" dirty="0"/>
              <a:t> </a:t>
            </a:r>
            <a:r>
              <a:rPr lang="en-GB" sz="2400" dirty="0" err="1"/>
              <a:t>pretavil</a:t>
            </a:r>
            <a:r>
              <a:rPr lang="en-GB" sz="2400" dirty="0"/>
              <a:t> do </a:t>
            </a:r>
            <a:r>
              <a:rPr lang="en-GB" sz="2400" dirty="0" err="1"/>
              <a:t>vytvorenia</a:t>
            </a:r>
            <a:r>
              <a:rPr lang="en-GB" sz="2400" dirty="0"/>
              <a:t> </a:t>
            </a:r>
            <a:r>
              <a:rPr lang="en-GB" sz="2400" dirty="0" err="1"/>
              <a:t>skutočného</a:t>
            </a:r>
            <a:r>
              <a:rPr lang="en-GB" sz="2400" dirty="0"/>
              <a:t> </a:t>
            </a:r>
            <a:r>
              <a:rPr lang="en-GB" sz="2400" dirty="0" err="1"/>
              <a:t>pocitu</a:t>
            </a:r>
            <a:r>
              <a:rPr lang="en-GB" sz="2400" dirty="0"/>
              <a:t> </a:t>
            </a:r>
            <a:r>
              <a:rPr lang="en-GB" sz="2400" dirty="0" err="1"/>
              <a:t>komunity</a:t>
            </a:r>
            <a:r>
              <a:rPr lang="en-GB" sz="2400" dirty="0"/>
              <a:t>, </a:t>
            </a:r>
            <a:r>
              <a:rPr lang="en-GB" sz="2400" i="1" dirty="0"/>
              <a:t>Volksgemeinschaft</a:t>
            </a:r>
            <a:r>
              <a:rPr lang="en-GB" sz="2400" dirty="0"/>
              <a:t>, a </a:t>
            </a:r>
            <a:r>
              <a:rPr lang="en-GB" sz="2400" dirty="0" err="1"/>
              <a:t>spolunáležitosti</a:t>
            </a:r>
            <a:r>
              <a:rPr lang="en-GB" sz="2400" dirty="0"/>
              <a:t> k </a:t>
            </a:r>
            <a:r>
              <a:rPr lang="en-GB" sz="2400" dirty="0" err="1"/>
              <a:t>tejto</a:t>
            </a:r>
            <a:r>
              <a:rPr lang="en-GB" sz="2400" dirty="0"/>
              <a:t> </a:t>
            </a:r>
            <a:r>
              <a:rPr lang="en-GB" sz="2400" dirty="0" err="1"/>
              <a:t>komunite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Antisemitizmus spočiatku nie až tak dôležitý pre radových členov</a:t>
            </a:r>
          </a:p>
          <a:p>
            <a:endParaRPr lang="sk-SK" sz="2400" dirty="0"/>
          </a:p>
          <a:p>
            <a:r>
              <a:rPr lang="sk-SK" sz="2400" dirty="0"/>
              <a:t>Niektorí – potreba násilia (Rudolf </a:t>
            </a:r>
            <a:r>
              <a:rPr lang="sk-SK" sz="2400" dirty="0" err="1"/>
              <a:t>Höss</a:t>
            </a:r>
            <a:r>
              <a:rPr lang="sk-SK" sz="2400" dirty="0"/>
              <a:t>, Martin </a:t>
            </a:r>
            <a:r>
              <a:rPr lang="sk-SK" sz="2400" dirty="0" err="1"/>
              <a:t>Bormann</a:t>
            </a:r>
            <a:r>
              <a:rPr lang="sk-SK" sz="2400" dirty="0"/>
              <a:t>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6AAF3A9-BA5E-4B2D-9FD1-20C4D701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aktivizmus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399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AEF08B2-70C2-4269-85FE-6F27BD66D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8964487" cy="5112568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/>
              <a:t>Kľúčové: </a:t>
            </a:r>
            <a:r>
              <a:rPr lang="en-GB" sz="2400" dirty="0" err="1"/>
              <a:t>absolútne</a:t>
            </a:r>
            <a:r>
              <a:rPr lang="en-GB" sz="2400" dirty="0"/>
              <a:t> </a:t>
            </a:r>
            <a:r>
              <a:rPr lang="en-GB" sz="2400" dirty="0" err="1"/>
              <a:t>presvedčenie</a:t>
            </a:r>
            <a:r>
              <a:rPr lang="en-GB" sz="2400" dirty="0"/>
              <a:t> o </a:t>
            </a:r>
            <a:r>
              <a:rPr lang="en-GB" sz="2400" dirty="0" err="1"/>
              <a:t>práve</a:t>
            </a:r>
            <a:r>
              <a:rPr lang="en-GB" sz="2400" dirty="0"/>
              <a:t> </a:t>
            </a:r>
            <a:r>
              <a:rPr lang="en-GB" sz="2400" dirty="0" err="1"/>
              <a:t>prebiehajúcej</a:t>
            </a:r>
            <a:r>
              <a:rPr lang="en-GB" sz="2400" dirty="0"/>
              <a:t> </a:t>
            </a:r>
            <a:r>
              <a:rPr lang="en-GB" sz="2400" dirty="0" err="1"/>
              <a:t>hlbokej</a:t>
            </a:r>
            <a:r>
              <a:rPr lang="en-GB" sz="2400" dirty="0"/>
              <a:t> </a:t>
            </a:r>
            <a:r>
              <a:rPr lang="en-GB" sz="2400" dirty="0" err="1"/>
              <a:t>kríze</a:t>
            </a:r>
            <a:r>
              <a:rPr lang="en-GB" sz="2400" dirty="0"/>
              <a:t> </a:t>
            </a:r>
            <a:r>
              <a:rPr lang="en-GB" sz="2400" dirty="0" err="1"/>
              <a:t>nemeckého</a:t>
            </a:r>
            <a:r>
              <a:rPr lang="en-GB" sz="2400" dirty="0"/>
              <a:t> </a:t>
            </a:r>
            <a:r>
              <a:rPr lang="en-GB" sz="2400" dirty="0" err="1"/>
              <a:t>národa</a:t>
            </a:r>
            <a:r>
              <a:rPr lang="en-GB" sz="2400" dirty="0"/>
              <a:t> a o </a:t>
            </a:r>
            <a:r>
              <a:rPr lang="en-GB" sz="2400" dirty="0" err="1"/>
              <a:t>nevyhnutnosti</a:t>
            </a:r>
            <a:r>
              <a:rPr lang="en-GB" sz="2400" dirty="0"/>
              <a:t> ho </a:t>
            </a:r>
            <a:r>
              <a:rPr lang="en-GB" sz="2400" dirty="0" err="1"/>
              <a:t>obrodiť</a:t>
            </a:r>
            <a:r>
              <a:rPr lang="en-GB" sz="2400" dirty="0"/>
              <a:t> a </a:t>
            </a:r>
            <a:r>
              <a:rPr lang="en-GB" sz="2400" dirty="0" err="1"/>
              <a:t>očistiť</a:t>
            </a:r>
            <a:r>
              <a:rPr lang="en-GB" sz="2400" dirty="0"/>
              <a:t> od </a:t>
            </a:r>
            <a:r>
              <a:rPr lang="en-GB" sz="2400" dirty="0" err="1"/>
              <a:t>nepriateľov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Samých</a:t>
            </a:r>
            <a:r>
              <a:rPr lang="en-GB" sz="2400" dirty="0"/>
              <a:t> </a:t>
            </a:r>
            <a:r>
              <a:rPr lang="en-GB" sz="2400" dirty="0" err="1"/>
              <a:t>seba</a:t>
            </a:r>
            <a:r>
              <a:rPr lang="en-GB" sz="2400" dirty="0"/>
              <a:t> </a:t>
            </a:r>
            <a:r>
              <a:rPr lang="en-GB" sz="2400" dirty="0" err="1"/>
              <a:t>videli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elitu</a:t>
            </a:r>
            <a:r>
              <a:rPr lang="en-GB" sz="2400" dirty="0"/>
              <a:t> </a:t>
            </a:r>
            <a:r>
              <a:rPr lang="en-GB" sz="2400" dirty="0" err="1"/>
              <a:t>národa</a:t>
            </a:r>
            <a:r>
              <a:rPr lang="en-GB" sz="2400" dirty="0"/>
              <a:t>, </a:t>
            </a:r>
            <a:r>
              <a:rPr lang="en-GB" sz="2400" dirty="0" err="1"/>
              <a:t>ktorá</a:t>
            </a:r>
            <a:r>
              <a:rPr lang="en-GB" sz="2400" dirty="0"/>
              <a:t> ho </a:t>
            </a:r>
            <a:r>
              <a:rPr lang="en-GB" sz="2400" dirty="0" err="1"/>
              <a:t>privedie</a:t>
            </a:r>
            <a:r>
              <a:rPr lang="en-GB" sz="2400" dirty="0"/>
              <a:t> k </a:t>
            </a:r>
            <a:r>
              <a:rPr lang="en-GB" sz="2400" dirty="0" err="1"/>
              <a:t>tejto</a:t>
            </a:r>
            <a:r>
              <a:rPr lang="en-GB" sz="2400" dirty="0"/>
              <a:t> „</a:t>
            </a:r>
            <a:r>
              <a:rPr lang="en-GB" sz="2400" dirty="0" err="1"/>
              <a:t>obrode</a:t>
            </a:r>
            <a:r>
              <a:rPr lang="en-GB" sz="2400" dirty="0"/>
              <a:t>“.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Rôzni</a:t>
            </a:r>
            <a:r>
              <a:rPr lang="en-GB" sz="2400" dirty="0"/>
              <a:t> </a:t>
            </a:r>
            <a:r>
              <a:rPr lang="en-GB" sz="2400" dirty="0" err="1"/>
              <a:t>nacisti</a:t>
            </a:r>
            <a:r>
              <a:rPr lang="en-GB" sz="2400" dirty="0"/>
              <a:t> k </a:t>
            </a:r>
            <a:r>
              <a:rPr lang="sk-SK" sz="2400" dirty="0"/>
              <a:t>tomuto </a:t>
            </a:r>
            <a:r>
              <a:rPr lang="en-GB" sz="2400" dirty="0" err="1"/>
              <a:t>prišli</a:t>
            </a:r>
            <a:r>
              <a:rPr lang="en-GB" sz="2400" dirty="0"/>
              <a:t> </a:t>
            </a:r>
            <a:r>
              <a:rPr lang="en-GB" sz="2400" dirty="0" err="1"/>
              <a:t>rôznymi</a:t>
            </a:r>
            <a:r>
              <a:rPr lang="en-GB" sz="2400" dirty="0"/>
              <a:t> „</a:t>
            </a:r>
            <a:r>
              <a:rPr lang="en-GB" sz="2400" dirty="0" err="1"/>
              <a:t>cestami</a:t>
            </a:r>
            <a:r>
              <a:rPr lang="en-GB" sz="2400" dirty="0"/>
              <a:t>“: </a:t>
            </a:r>
            <a:r>
              <a:rPr lang="en-GB" sz="2400" dirty="0" err="1"/>
              <a:t>kultúrne</a:t>
            </a:r>
            <a:r>
              <a:rPr lang="en-GB" sz="2400" dirty="0"/>
              <a:t> (Rosenberg), </a:t>
            </a:r>
            <a:r>
              <a:rPr lang="en-GB" sz="2400" dirty="0" err="1"/>
              <a:t>konšpiračne</a:t>
            </a:r>
            <a:r>
              <a:rPr lang="en-GB" sz="2400" dirty="0"/>
              <a:t> (Streicher), </a:t>
            </a:r>
            <a:r>
              <a:rPr lang="en-GB" sz="2400" dirty="0" err="1"/>
              <a:t>geneticky</a:t>
            </a:r>
            <a:r>
              <a:rPr lang="en-GB" sz="2400" dirty="0"/>
              <a:t> (Günther) </a:t>
            </a:r>
            <a:r>
              <a:rPr lang="en-GB" sz="2400" dirty="0" err="1"/>
              <a:t>či</a:t>
            </a:r>
            <a:r>
              <a:rPr lang="en-GB" sz="2400" dirty="0"/>
              <a:t> </a:t>
            </a:r>
            <a:r>
              <a:rPr lang="en-GB" sz="2400" dirty="0" err="1"/>
              <a:t>okultisticky</a:t>
            </a:r>
            <a:r>
              <a:rPr lang="en-GB" sz="2400" dirty="0"/>
              <a:t> (Himmler). U </a:t>
            </a:r>
            <a:r>
              <a:rPr lang="en-GB" sz="2400" dirty="0" err="1"/>
              <a:t>niekoľkých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vyvinuli</a:t>
            </a:r>
            <a:r>
              <a:rPr lang="en-GB" sz="2400" dirty="0"/>
              <a:t> </a:t>
            </a:r>
            <a:r>
              <a:rPr lang="en-GB" sz="2400" dirty="0" err="1"/>
              <a:t>vlastné</a:t>
            </a:r>
            <a:r>
              <a:rPr lang="en-GB" sz="2400" dirty="0"/>
              <a:t> </a:t>
            </a:r>
            <a:r>
              <a:rPr lang="en-GB" sz="2400" dirty="0" err="1"/>
              <a:t>špecifické</a:t>
            </a:r>
            <a:r>
              <a:rPr lang="en-GB" sz="2400" dirty="0"/>
              <a:t> </a:t>
            </a:r>
            <a:r>
              <a:rPr lang="en-GB" sz="2400" dirty="0" err="1"/>
              <a:t>formy</a:t>
            </a:r>
            <a:r>
              <a:rPr lang="en-GB" sz="2400" dirty="0"/>
              <a:t> </a:t>
            </a:r>
            <a:r>
              <a:rPr lang="en-GB" sz="2400" dirty="0" err="1"/>
              <a:t>palingenetického</a:t>
            </a:r>
            <a:r>
              <a:rPr lang="en-GB" sz="2400" dirty="0"/>
              <a:t> </a:t>
            </a:r>
            <a:r>
              <a:rPr lang="en-GB" sz="2400" dirty="0" err="1"/>
              <a:t>ultranacionalizmu</a:t>
            </a:r>
            <a:r>
              <a:rPr lang="en-GB" sz="2400" dirty="0"/>
              <a:t> – </a:t>
            </a:r>
            <a:r>
              <a:rPr lang="sk-SK" sz="2400" dirty="0"/>
              <a:t>napr. </a:t>
            </a:r>
            <a:r>
              <a:rPr lang="en-GB" sz="2400" dirty="0"/>
              <a:t>Walther </a:t>
            </a:r>
            <a:r>
              <a:rPr lang="en-GB" sz="2400" dirty="0" err="1"/>
              <a:t>Darré</a:t>
            </a:r>
            <a:r>
              <a:rPr lang="en-GB" sz="2400" dirty="0"/>
              <a:t> (1895 – 1953) </a:t>
            </a:r>
            <a:r>
              <a:rPr lang="en-GB" sz="2400" dirty="0" err="1"/>
              <a:t>hovoril</a:t>
            </a:r>
            <a:r>
              <a:rPr lang="en-GB" sz="2400" dirty="0"/>
              <a:t> o </a:t>
            </a:r>
            <a:r>
              <a:rPr lang="en-GB" sz="2400" dirty="0" err="1"/>
              <a:t>nevyhnutnosti</a:t>
            </a:r>
            <a:r>
              <a:rPr lang="en-GB" sz="2400" dirty="0"/>
              <a:t> </a:t>
            </a:r>
            <a:r>
              <a:rPr lang="en-GB" sz="2400" dirty="0" err="1"/>
              <a:t>obnovy</a:t>
            </a:r>
            <a:r>
              <a:rPr lang="en-GB" sz="2400" dirty="0"/>
              <a:t> </a:t>
            </a:r>
            <a:r>
              <a:rPr lang="en-GB" sz="2400" dirty="0" err="1"/>
              <a:t>pôvodného</a:t>
            </a:r>
            <a:r>
              <a:rPr lang="en-GB" sz="2400" dirty="0"/>
              <a:t> </a:t>
            </a:r>
            <a:r>
              <a:rPr lang="en-GB" sz="2400" dirty="0" err="1"/>
              <a:t>cnostného</a:t>
            </a:r>
            <a:r>
              <a:rPr lang="en-GB" sz="2400" dirty="0"/>
              <a:t> </a:t>
            </a:r>
            <a:r>
              <a:rPr lang="en-GB" sz="2400" dirty="0" err="1"/>
              <a:t>roľníckeho</a:t>
            </a:r>
            <a:r>
              <a:rPr lang="en-GB" sz="2400" dirty="0"/>
              <a:t> </a:t>
            </a:r>
            <a:r>
              <a:rPr lang="en-GB" sz="2400" dirty="0" err="1"/>
              <a:t>života</a:t>
            </a:r>
            <a:r>
              <a:rPr lang="en-GB" sz="2400" dirty="0"/>
              <a:t> a </a:t>
            </a:r>
            <a:r>
              <a:rPr lang="en-GB" sz="2400" dirty="0" err="1"/>
              <a:t>znovuzrodení</a:t>
            </a:r>
            <a:r>
              <a:rPr lang="en-GB" sz="2400" dirty="0"/>
              <a:t> </a:t>
            </a:r>
            <a:r>
              <a:rPr lang="en-GB" sz="2400" dirty="0" err="1"/>
              <a:t>prostredníctvom</a:t>
            </a:r>
            <a:r>
              <a:rPr lang="en-GB" sz="2400" dirty="0"/>
              <a:t> </a:t>
            </a:r>
            <a:r>
              <a:rPr lang="en-GB" sz="2400" dirty="0" err="1"/>
              <a:t>rasovo</a:t>
            </a:r>
            <a:r>
              <a:rPr lang="en-GB" sz="2400" dirty="0"/>
              <a:t> </a:t>
            </a:r>
            <a:r>
              <a:rPr lang="en-GB" sz="2400" dirty="0" err="1"/>
              <a:t>čistej</a:t>
            </a:r>
            <a:r>
              <a:rPr lang="en-GB" sz="2400" dirty="0"/>
              <a:t> </a:t>
            </a:r>
            <a:r>
              <a:rPr lang="en-GB" sz="2400" dirty="0" err="1"/>
              <a:t>krvi</a:t>
            </a:r>
            <a:r>
              <a:rPr lang="en-GB" sz="2400" dirty="0"/>
              <a:t> a </a:t>
            </a:r>
            <a:r>
              <a:rPr lang="en-GB" sz="2400" dirty="0" err="1"/>
              <a:t>pôdy</a:t>
            </a:r>
            <a:r>
              <a:rPr lang="en-GB" sz="2400" dirty="0"/>
              <a:t> (</a:t>
            </a:r>
            <a:r>
              <a:rPr lang="en-GB" sz="2400" dirty="0" err="1"/>
              <a:t>Blut</a:t>
            </a:r>
            <a:r>
              <a:rPr lang="en-GB" sz="2400" dirty="0"/>
              <a:t> und Boden), Gregor Strasser zas o </a:t>
            </a:r>
            <a:r>
              <a:rPr lang="en-GB" sz="2400" dirty="0" err="1"/>
              <a:t>antikapitalistickej</a:t>
            </a:r>
            <a:r>
              <a:rPr lang="en-GB" sz="2400" dirty="0"/>
              <a:t> </a:t>
            </a:r>
            <a:r>
              <a:rPr lang="en-GB" sz="2400" dirty="0" err="1"/>
              <a:t>revolúcii</a:t>
            </a:r>
            <a:r>
              <a:rPr lang="en-GB" sz="2400" dirty="0"/>
              <a:t>.</a:t>
            </a:r>
            <a:r>
              <a:rPr lang="sk-SK" sz="2400" dirty="0"/>
              <a:t>.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6AAF3A9-BA5E-4B2D-9FD1-20C4D701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aktivizmus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6639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2E581A2-FED5-4D6D-81EB-75AA9CF9B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1"/>
            <a:ext cx="8964487" cy="1512169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16. </a:t>
            </a:r>
            <a:r>
              <a:rPr lang="en-GB" sz="2400" dirty="0" err="1"/>
              <a:t>februára</a:t>
            </a:r>
            <a:r>
              <a:rPr lang="en-GB" sz="2400" dirty="0"/>
              <a:t> 1925 </a:t>
            </a:r>
            <a:r>
              <a:rPr lang="en-GB" sz="2400" dirty="0" err="1"/>
              <a:t>presvedčil</a:t>
            </a:r>
            <a:r>
              <a:rPr lang="en-GB" sz="2400" dirty="0"/>
              <a:t> Hitler </a:t>
            </a:r>
            <a:r>
              <a:rPr lang="en-GB" sz="2400" dirty="0" err="1"/>
              <a:t>bavorské</a:t>
            </a:r>
            <a:r>
              <a:rPr lang="en-GB" sz="2400" dirty="0"/>
              <a:t> </a:t>
            </a:r>
            <a:r>
              <a:rPr lang="en-GB" sz="2400" dirty="0" err="1"/>
              <a:t>úrady</a:t>
            </a:r>
            <a:r>
              <a:rPr lang="en-GB" sz="2400" dirty="0"/>
              <a:t>, aby </a:t>
            </a:r>
            <a:r>
              <a:rPr lang="en-GB" sz="2400" dirty="0" err="1"/>
              <a:t>zrušili</a:t>
            </a:r>
            <a:r>
              <a:rPr lang="en-GB" sz="2400" dirty="0"/>
              <a:t> </a:t>
            </a:r>
            <a:r>
              <a:rPr lang="en-GB" sz="2400" dirty="0" err="1"/>
              <a:t>zákaz</a:t>
            </a:r>
            <a:r>
              <a:rPr lang="en-GB" sz="2400" dirty="0"/>
              <a:t> NSDAP a 26. </a:t>
            </a:r>
            <a:r>
              <a:rPr lang="en-GB" sz="2400" dirty="0" err="1"/>
              <a:t>februára</a:t>
            </a:r>
            <a:r>
              <a:rPr lang="en-GB" sz="2400" dirty="0"/>
              <a:t> bola </a:t>
            </a:r>
            <a:r>
              <a:rPr lang="en-GB" sz="2400" dirty="0" err="1"/>
              <a:t>znovu</a:t>
            </a:r>
            <a:r>
              <a:rPr lang="en-GB" sz="2400" dirty="0"/>
              <a:t> </a:t>
            </a:r>
            <a:r>
              <a:rPr lang="en-GB" sz="2400" dirty="0" err="1"/>
              <a:t>oficiálne</a:t>
            </a:r>
            <a:r>
              <a:rPr lang="en-GB" sz="2400" dirty="0"/>
              <a:t> </a:t>
            </a:r>
            <a:r>
              <a:rPr lang="en-GB" sz="2400" dirty="0" err="1"/>
              <a:t>založená</a:t>
            </a:r>
            <a:r>
              <a:rPr lang="en-GB" sz="2400" dirty="0"/>
              <a:t> (</a:t>
            </a:r>
            <a:r>
              <a:rPr lang="en-GB" sz="2400" dirty="0" err="1"/>
              <a:t>aj</a:t>
            </a:r>
            <a:r>
              <a:rPr lang="en-GB" sz="2400" dirty="0"/>
              <a:t> </a:t>
            </a:r>
            <a:r>
              <a:rPr lang="en-GB" sz="2400" dirty="0" err="1"/>
              <a:t>keď</a:t>
            </a:r>
            <a:r>
              <a:rPr lang="en-GB" sz="2400" dirty="0"/>
              <a:t> on </a:t>
            </a:r>
            <a:r>
              <a:rPr lang="en-GB" sz="2400" dirty="0" err="1"/>
              <a:t>sám</a:t>
            </a:r>
            <a:r>
              <a:rPr lang="en-GB" sz="2400" dirty="0"/>
              <a:t> mal </a:t>
            </a:r>
            <a:r>
              <a:rPr lang="en-GB" sz="2400" dirty="0" err="1"/>
              <a:t>ešte</a:t>
            </a:r>
            <a:r>
              <a:rPr lang="en-GB" sz="2400" dirty="0"/>
              <a:t> </a:t>
            </a:r>
            <a:r>
              <a:rPr lang="en-GB" sz="2400" dirty="0" err="1"/>
              <a:t>nejaký</a:t>
            </a:r>
            <a:r>
              <a:rPr lang="en-GB" sz="2400" dirty="0"/>
              <a:t> </a:t>
            </a:r>
            <a:r>
              <a:rPr lang="en-GB" sz="2400" dirty="0" err="1"/>
              <a:t>čas</a:t>
            </a:r>
            <a:r>
              <a:rPr lang="en-GB" sz="2400" dirty="0"/>
              <a:t> </a:t>
            </a:r>
            <a:r>
              <a:rPr lang="en-GB" sz="2400" dirty="0" err="1"/>
              <a:t>zákaz</a:t>
            </a:r>
            <a:r>
              <a:rPr lang="en-GB" sz="2400" dirty="0"/>
              <a:t> </a:t>
            </a:r>
            <a:r>
              <a:rPr lang="en-GB" sz="2400" dirty="0" err="1"/>
              <a:t>rečniť</a:t>
            </a:r>
            <a:r>
              <a:rPr lang="en-GB" sz="2400" dirty="0"/>
              <a:t>). </a:t>
            </a:r>
            <a:endParaRPr lang="sk-SK" sz="2400" dirty="0"/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8F1AB4-FB15-4C87-91DB-8A769E33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NSDAP po r. 1925</a:t>
            </a:r>
            <a:endParaRPr lang="en-GB" dirty="0"/>
          </a:p>
        </p:txBody>
      </p:sp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84FF657E-367D-421B-902F-FD7C68A15D25}"/>
              </a:ext>
            </a:extLst>
          </p:cNvPr>
          <p:cNvSpPr txBox="1">
            <a:spLocks/>
          </p:cNvSpPr>
          <p:nvPr/>
        </p:nvSpPr>
        <p:spPr>
          <a:xfrm>
            <a:off x="0" y="3160517"/>
            <a:ext cx="6156176" cy="34549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/>
              <a:t>odhodlanie</a:t>
            </a:r>
            <a:r>
              <a:rPr lang="en-GB" sz="2400" dirty="0"/>
              <a:t> </a:t>
            </a:r>
            <a:r>
              <a:rPr lang="en-GB" sz="2400" dirty="0" err="1"/>
              <a:t>získať</a:t>
            </a:r>
            <a:r>
              <a:rPr lang="en-GB" sz="2400" dirty="0"/>
              <a:t> </a:t>
            </a:r>
            <a:r>
              <a:rPr lang="en-GB" sz="2400" dirty="0" err="1"/>
              <a:t>moc</a:t>
            </a:r>
            <a:r>
              <a:rPr lang="en-GB" sz="2400" dirty="0"/>
              <a:t> </a:t>
            </a:r>
            <a:r>
              <a:rPr lang="en-GB" sz="2400" dirty="0" err="1"/>
              <a:t>parlamentnou</a:t>
            </a:r>
            <a:r>
              <a:rPr lang="en-GB" sz="2400" dirty="0"/>
              <a:t> </a:t>
            </a:r>
            <a:r>
              <a:rPr lang="en-GB" sz="2400" dirty="0" err="1"/>
              <a:t>cestou</a:t>
            </a:r>
            <a:r>
              <a:rPr lang="en-GB" sz="2400" dirty="0"/>
              <a:t>. </a:t>
            </a:r>
            <a:r>
              <a:rPr lang="en-GB" sz="2400" dirty="0" err="1"/>
              <a:t>Zatiaľ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to </a:t>
            </a:r>
            <a:r>
              <a:rPr lang="en-GB" sz="2400" dirty="0" err="1"/>
              <a:t>však</a:t>
            </a:r>
            <a:r>
              <a:rPr lang="en-GB" sz="2400" dirty="0"/>
              <a:t> </a:t>
            </a:r>
            <a:r>
              <a:rPr lang="en-GB" sz="2400" dirty="0" err="1"/>
              <a:t>nemali</a:t>
            </a:r>
            <a:r>
              <a:rPr lang="en-GB" sz="2400" dirty="0"/>
              <a:t> </a:t>
            </a:r>
            <a:r>
              <a:rPr lang="en-GB" sz="2400" dirty="0" err="1"/>
              <a:t>vôbec</a:t>
            </a:r>
            <a:r>
              <a:rPr lang="en-GB" sz="2400" dirty="0"/>
              <a:t> </a:t>
            </a:r>
            <a:r>
              <a:rPr lang="en-GB" sz="2400" dirty="0" err="1"/>
              <a:t>silu</a:t>
            </a:r>
            <a:r>
              <a:rPr lang="en-GB" sz="2400" dirty="0"/>
              <a:t> – </a:t>
            </a:r>
            <a:r>
              <a:rPr lang="en-GB" sz="2400" dirty="0" err="1"/>
              <a:t>malá</a:t>
            </a:r>
            <a:r>
              <a:rPr lang="en-GB" sz="2400" dirty="0"/>
              <a:t> </a:t>
            </a:r>
            <a:r>
              <a:rPr lang="en-GB" sz="2400" dirty="0" err="1"/>
              <a:t>stranou</a:t>
            </a:r>
            <a:r>
              <a:rPr lang="en-GB" sz="2400" dirty="0"/>
              <a:t> s </a:t>
            </a:r>
            <a:r>
              <a:rPr lang="en-GB" sz="2400" dirty="0" err="1"/>
              <a:t>regionálnou</a:t>
            </a:r>
            <a:r>
              <a:rPr lang="en-GB" sz="2400" dirty="0"/>
              <a:t> </a:t>
            </a:r>
            <a:r>
              <a:rPr lang="en-GB" sz="2400" dirty="0" err="1"/>
              <a:t>pôsobnosťou</a:t>
            </a:r>
            <a:r>
              <a:rPr lang="en-GB" sz="2400" dirty="0"/>
              <a:t>, </a:t>
            </a:r>
            <a:r>
              <a:rPr lang="en-GB" sz="2400" dirty="0" err="1"/>
              <a:t>silná</a:t>
            </a:r>
            <a:r>
              <a:rPr lang="en-GB" sz="2400" dirty="0"/>
              <a:t> </a:t>
            </a:r>
            <a:r>
              <a:rPr lang="en-GB" sz="2400" dirty="0" err="1"/>
              <a:t>len</a:t>
            </a:r>
            <a:r>
              <a:rPr lang="en-GB" sz="2400" dirty="0"/>
              <a:t> v </a:t>
            </a:r>
            <a:r>
              <a:rPr lang="en-GB" sz="2400" dirty="0" err="1"/>
              <a:t>Bavorsku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Gregor Strasser </a:t>
            </a:r>
            <a:r>
              <a:rPr lang="en-GB" sz="2400" dirty="0" err="1"/>
              <a:t>zvolený</a:t>
            </a:r>
            <a:r>
              <a:rPr lang="en-GB" sz="2400" dirty="0"/>
              <a:t> za „</a:t>
            </a:r>
            <a:r>
              <a:rPr lang="en-GB" sz="2400" dirty="0" err="1"/>
              <a:t>Völkischer</a:t>
            </a:r>
            <a:r>
              <a:rPr lang="en-GB" sz="2400" dirty="0"/>
              <a:t> Block“ do </a:t>
            </a:r>
            <a:r>
              <a:rPr lang="en-GB" sz="2400" dirty="0" err="1"/>
              <a:t>bavorského</a:t>
            </a:r>
            <a:r>
              <a:rPr lang="en-GB" sz="2400" dirty="0"/>
              <a:t> </a:t>
            </a:r>
            <a:r>
              <a:rPr lang="en-GB" sz="2400" dirty="0" err="1"/>
              <a:t>parlamentu</a:t>
            </a:r>
            <a:r>
              <a:rPr lang="en-GB" sz="2400" dirty="0"/>
              <a:t> („</a:t>
            </a:r>
            <a:r>
              <a:rPr lang="en-GB" sz="2400" dirty="0" err="1"/>
              <a:t>strasserizmus</a:t>
            </a:r>
            <a:r>
              <a:rPr lang="en-GB" sz="2400" dirty="0"/>
              <a:t>“)</a:t>
            </a:r>
            <a:endParaRPr lang="sk-SK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FC2FDA-CFAC-422C-9DBB-96967A3C2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894188"/>
            <a:ext cx="2725148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57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9DBC2E-D96C-427B-AC5F-40938AB11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856983" cy="5112568"/>
          </a:xfrm>
        </p:spPr>
        <p:txBody>
          <a:bodyPr>
            <a:normAutofit/>
          </a:bodyPr>
          <a:lstStyle/>
          <a:p>
            <a:r>
              <a:rPr lang="en-GB" sz="2400" dirty="0"/>
              <a:t>NSDAP </a:t>
            </a:r>
            <a:r>
              <a:rPr lang="sk-SK" sz="2400" dirty="0"/>
              <a:t>začala </a:t>
            </a:r>
            <a:r>
              <a:rPr lang="en-GB" sz="2400" dirty="0" err="1"/>
              <a:t>organizovať</a:t>
            </a:r>
            <a:r>
              <a:rPr lang="en-GB" sz="2400" dirty="0"/>
              <a:t> </a:t>
            </a:r>
            <a:r>
              <a:rPr lang="en-GB" sz="2400" dirty="0" err="1"/>
              <a:t>zvláštne</a:t>
            </a:r>
            <a:r>
              <a:rPr lang="en-GB" sz="2400" dirty="0"/>
              <a:t> </a:t>
            </a:r>
            <a:r>
              <a:rPr lang="en-GB" sz="2400" dirty="0" err="1"/>
              <a:t>organizácie</a:t>
            </a:r>
            <a:r>
              <a:rPr lang="en-GB" sz="2400" dirty="0"/>
              <a:t> pre </a:t>
            </a:r>
            <a:r>
              <a:rPr lang="en-GB" sz="2400" dirty="0" err="1"/>
              <a:t>rôzne</a:t>
            </a:r>
            <a:r>
              <a:rPr lang="en-GB" sz="2400" dirty="0"/>
              <a:t> </a:t>
            </a:r>
            <a:r>
              <a:rPr lang="en-GB" sz="2400" dirty="0" err="1"/>
              <a:t>povolania</a:t>
            </a:r>
            <a:r>
              <a:rPr lang="en-GB" sz="2400" dirty="0"/>
              <a:t> (</a:t>
            </a:r>
            <a:r>
              <a:rPr lang="en-GB" sz="2400" dirty="0" err="1"/>
              <a:t>túto</a:t>
            </a:r>
            <a:r>
              <a:rPr lang="en-GB" sz="2400" dirty="0"/>
              <a:t> </a:t>
            </a:r>
            <a:r>
              <a:rPr lang="en-GB" sz="2400" dirty="0" err="1"/>
              <a:t>taktiku</a:t>
            </a:r>
            <a:r>
              <a:rPr lang="en-GB" sz="2400" dirty="0"/>
              <a:t> </a:t>
            </a:r>
            <a:r>
              <a:rPr lang="en-GB" sz="2400" dirty="0" err="1"/>
              <a:t>prevzali</a:t>
            </a:r>
            <a:r>
              <a:rPr lang="en-GB" sz="2400" dirty="0"/>
              <a:t> od </a:t>
            </a:r>
            <a:r>
              <a:rPr lang="en-GB" sz="2400" dirty="0" err="1"/>
              <a:t>ľavicových</a:t>
            </a:r>
            <a:r>
              <a:rPr lang="en-GB" sz="2400" dirty="0"/>
              <a:t> </a:t>
            </a:r>
            <a:r>
              <a:rPr lang="en-GB" sz="2400" dirty="0" err="1"/>
              <a:t>hnutí</a:t>
            </a:r>
            <a:r>
              <a:rPr lang="en-GB" sz="2400" dirty="0"/>
              <a:t>)</a:t>
            </a:r>
            <a:r>
              <a:rPr lang="sk-SK" sz="2400" dirty="0"/>
              <a:t> – efektívna propagandistická kampaň mierená priamo na potreby cieľovej skupiny</a:t>
            </a:r>
          </a:p>
          <a:p>
            <a:endParaRPr lang="sk-SK" sz="2400" dirty="0"/>
          </a:p>
          <a:p>
            <a:r>
              <a:rPr lang="sk-SK" sz="2400" dirty="0"/>
              <a:t>Antisemitizmus ako súčasť nemeckej identity (napr. v protestantských oblastiach začali tvrdiť, že antisemitizmus bol kľúčovou súčasťou </a:t>
            </a:r>
            <a:r>
              <a:rPr lang="sk-SK" sz="2400" dirty="0" err="1"/>
              <a:t>Lutherovho</a:t>
            </a:r>
            <a:r>
              <a:rPr lang="sk-SK" sz="2400" dirty="0"/>
              <a:t> vnímania sveta i jeho učenia)</a:t>
            </a:r>
          </a:p>
          <a:p>
            <a:endParaRPr lang="sk-SK" sz="2400" dirty="0"/>
          </a:p>
          <a:p>
            <a:r>
              <a:rPr lang="en-GB" sz="2400" dirty="0"/>
              <a:t>NSDAP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pomaly</a:t>
            </a:r>
            <a:r>
              <a:rPr lang="en-GB" sz="2400" dirty="0"/>
              <a:t> </a:t>
            </a:r>
            <a:r>
              <a:rPr lang="en-GB" sz="2400" dirty="0" err="1"/>
              <a:t>začínala</a:t>
            </a:r>
            <a:r>
              <a:rPr lang="en-GB" sz="2400" dirty="0"/>
              <a:t> </a:t>
            </a:r>
            <a:r>
              <a:rPr lang="en-GB" sz="2400" dirty="0" err="1"/>
              <a:t>stávať</a:t>
            </a:r>
            <a:r>
              <a:rPr lang="en-GB" sz="2400" dirty="0"/>
              <a:t> </a:t>
            </a:r>
            <a:r>
              <a:rPr lang="en-GB" sz="2400" dirty="0" err="1"/>
              <a:t>akýmsi</a:t>
            </a:r>
            <a:r>
              <a:rPr lang="en-GB" sz="2400" dirty="0"/>
              <a:t> „</a:t>
            </a:r>
            <a:r>
              <a:rPr lang="en-GB" sz="2400" dirty="0" err="1"/>
              <a:t>štátom</a:t>
            </a:r>
            <a:r>
              <a:rPr lang="en-GB" sz="2400" dirty="0"/>
              <a:t> v </a:t>
            </a:r>
            <a:r>
              <a:rPr lang="en-GB" sz="2400" dirty="0" err="1"/>
              <a:t>štáte</a:t>
            </a:r>
            <a:r>
              <a:rPr lang="en-GB" sz="2400" dirty="0"/>
              <a:t>“</a:t>
            </a:r>
            <a:r>
              <a:rPr lang="sk-SK" sz="2400" dirty="0"/>
              <a:t> – zárodky tzv. duálneho štátu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66BE913-B71F-400E-B1FC-5460E88AE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NSDAP po r. 1925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0246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3EC572-0E1F-4BA4-A904-1EB0B75C6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6FB6D13-89A0-413A-9BE7-A548B26D0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AE6A73-D931-4FC6-8FD6-868CCC6AF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1" y="185428"/>
            <a:ext cx="892997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262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2DCDDFB-CA8E-4D7E-8D2E-9142173E8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856983" cy="1728192"/>
          </a:xfrm>
        </p:spPr>
        <p:txBody>
          <a:bodyPr>
            <a:normAutofit/>
          </a:bodyPr>
          <a:lstStyle/>
          <a:p>
            <a:r>
              <a:rPr lang="sk-SK" sz="2400" dirty="0"/>
              <a:t>Dôraz na propagandu a štýl – školy pre rečníkov, rituály</a:t>
            </a:r>
          </a:p>
          <a:p>
            <a:endParaRPr lang="sk-SK" sz="2400" dirty="0"/>
          </a:p>
          <a:p>
            <a:r>
              <a:rPr lang="sk-SK" sz="2400" dirty="0"/>
              <a:t>Napriek tomu, bez krízy nemali šancu na úspech </a:t>
            </a:r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BD8736D-9650-4F03-A2A2-53B3810BD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Voľby 1928</a:t>
            </a:r>
            <a:endParaRPr lang="en-GB" dirty="0"/>
          </a:p>
        </p:txBody>
      </p:sp>
      <p:sp>
        <p:nvSpPr>
          <p:cNvPr id="5" name="Zástupný obsah 1">
            <a:extLst>
              <a:ext uri="{FF2B5EF4-FFF2-40B4-BE49-F238E27FC236}">
                <a16:creationId xmlns:a16="http://schemas.microsoft.com/office/drawing/2014/main" id="{5B0C22E0-166C-42A7-A6C9-ABE3BCD3A42E}"/>
              </a:ext>
            </a:extLst>
          </p:cNvPr>
          <p:cNvSpPr txBox="1">
            <a:spLocks/>
          </p:cNvSpPr>
          <p:nvPr/>
        </p:nvSpPr>
        <p:spPr>
          <a:xfrm>
            <a:off x="86288" y="3189784"/>
            <a:ext cx="6357919" cy="355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/>
              <a:t>Vo voľbách 20. mája 1928 získali nacisti len 2,6 percenta (810 127 hlasov), čo znamenalo 12 kresiel v </a:t>
            </a:r>
            <a:r>
              <a:rPr lang="sk-SK" sz="2400" dirty="0" err="1"/>
              <a:t>Reichstagu</a:t>
            </a:r>
            <a:endParaRPr lang="sk-SK" sz="2400" dirty="0"/>
          </a:p>
          <a:p>
            <a:endParaRPr lang="sk-SK" sz="2400" dirty="0"/>
          </a:p>
          <a:p>
            <a:r>
              <a:rPr lang="pt-BR" sz="2400" dirty="0"/>
              <a:t>pravicová a nacionalistická scéna</a:t>
            </a:r>
            <a:r>
              <a:rPr lang="sk-SK" sz="2400" dirty="0"/>
              <a:t> v Nemecku celkovo slabá a roztrieštená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D42DEB-F3CC-4A22-9127-8B7524BBE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858" y="2877849"/>
            <a:ext cx="2741844" cy="3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608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5E72567-D223-424E-B485-E075CD079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6876256" cy="5129898"/>
          </a:xfrm>
        </p:spPr>
        <p:txBody>
          <a:bodyPr>
            <a:normAutofit/>
          </a:bodyPr>
          <a:lstStyle/>
          <a:p>
            <a:r>
              <a:rPr lang="sk-SK" sz="2400" dirty="0"/>
              <a:t>Október 1929 – krach na </a:t>
            </a:r>
            <a:r>
              <a:rPr lang="sk-SK" sz="2400" dirty="0" err="1"/>
              <a:t>Wall</a:t>
            </a:r>
            <a:r>
              <a:rPr lang="sk-SK" sz="2400" dirty="0"/>
              <a:t> </a:t>
            </a:r>
            <a:r>
              <a:rPr lang="sk-SK" sz="2400" dirty="0" err="1"/>
              <a:t>street</a:t>
            </a:r>
            <a:r>
              <a:rPr lang="sk-SK" sz="2400" dirty="0"/>
              <a:t> – začiatok konca </a:t>
            </a:r>
            <a:r>
              <a:rPr lang="sk-SK" sz="2400" dirty="0" err="1"/>
              <a:t>Weimarskej</a:t>
            </a:r>
            <a:r>
              <a:rPr lang="sk-SK" sz="2400" dirty="0"/>
              <a:t> republiky</a:t>
            </a:r>
          </a:p>
          <a:p>
            <a:endParaRPr lang="sk-SK" sz="2400" dirty="0"/>
          </a:p>
          <a:p>
            <a:r>
              <a:rPr lang="sk-SK" sz="2400" dirty="0"/>
              <a:t>Problémy vždy, hospodárstvo WR závislé na zahraničných pôžičkách a medzinárodných trhoch – krach v US obrovské dopady</a:t>
            </a:r>
          </a:p>
          <a:p>
            <a:endParaRPr lang="sk-SK" sz="2400" dirty="0"/>
          </a:p>
          <a:p>
            <a:r>
              <a:rPr lang="en-GB" sz="2400" dirty="0"/>
              <a:t>Index </a:t>
            </a:r>
            <a:r>
              <a:rPr lang="en-GB" sz="2400" dirty="0" err="1"/>
              <a:t>priemyselnej</a:t>
            </a:r>
            <a:r>
              <a:rPr lang="en-GB" sz="2400" dirty="0"/>
              <a:t> </a:t>
            </a:r>
            <a:r>
              <a:rPr lang="en-GB" sz="2400" dirty="0" err="1"/>
              <a:t>produkcie</a:t>
            </a:r>
            <a:r>
              <a:rPr lang="en-GB" sz="2400" dirty="0"/>
              <a:t> </a:t>
            </a:r>
            <a:r>
              <a:rPr lang="en-GB" sz="2400" dirty="0" err="1"/>
              <a:t>klesol</a:t>
            </a:r>
            <a:r>
              <a:rPr lang="en-GB" sz="2400" dirty="0"/>
              <a:t> v </a:t>
            </a:r>
            <a:r>
              <a:rPr lang="en-GB" sz="2400" dirty="0" err="1"/>
              <a:t>roku</a:t>
            </a:r>
            <a:r>
              <a:rPr lang="en-GB" sz="2400" dirty="0"/>
              <a:t> 1932 </a:t>
            </a:r>
            <a:r>
              <a:rPr lang="en-GB" sz="2400" dirty="0" err="1"/>
              <a:t>len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58 percent z </a:t>
            </a:r>
            <a:r>
              <a:rPr lang="en-GB" sz="2400" dirty="0" err="1"/>
              <a:t>toho</a:t>
            </a:r>
            <a:r>
              <a:rPr lang="en-GB" sz="2400" dirty="0"/>
              <a:t>, </a:t>
            </a:r>
            <a:r>
              <a:rPr lang="en-GB" sz="2400" dirty="0" err="1"/>
              <a:t>čo</a:t>
            </a:r>
            <a:r>
              <a:rPr lang="en-GB" sz="2400" dirty="0"/>
              <a:t> </a:t>
            </a:r>
            <a:r>
              <a:rPr lang="en-GB" sz="2400" dirty="0" err="1"/>
              <a:t>Nemecko</a:t>
            </a:r>
            <a:r>
              <a:rPr lang="en-GB" sz="2400" dirty="0"/>
              <a:t> </a:t>
            </a:r>
            <a:r>
              <a:rPr lang="en-GB" sz="2400" dirty="0" err="1"/>
              <a:t>dosahovalo</a:t>
            </a:r>
            <a:r>
              <a:rPr lang="en-GB" sz="2400" dirty="0"/>
              <a:t> v </a:t>
            </a:r>
            <a:r>
              <a:rPr lang="en-GB" sz="2400" dirty="0" err="1"/>
              <a:t>roku</a:t>
            </a:r>
            <a:r>
              <a:rPr lang="en-GB" sz="2400" dirty="0"/>
              <a:t> 1928</a:t>
            </a:r>
            <a:r>
              <a:rPr lang="sk-SK" sz="2400" dirty="0"/>
              <a:t>, nezamestnanosť z </a:t>
            </a:r>
            <a:r>
              <a:rPr lang="pl-PL" sz="2400" dirty="0"/>
              <a:t>1,2 mil. na 3,3 mil.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1A28CC1-3F15-41D1-B673-BFF8CEA8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ENDSITUATION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56CC43-6264-4BED-84A1-35BD690A2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1628800"/>
            <a:ext cx="2112789" cy="505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930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5E72567-D223-424E-B485-E075CD079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8964488" cy="5129898"/>
          </a:xfrm>
        </p:spPr>
        <p:txBody>
          <a:bodyPr>
            <a:normAutofit/>
          </a:bodyPr>
          <a:lstStyle/>
          <a:p>
            <a:r>
              <a:rPr lang="sk-SK" sz="2400" dirty="0"/>
              <a:t>„Veľká koalícia“ SPD, </a:t>
            </a:r>
            <a:r>
              <a:rPr lang="sk-SK" sz="2400" dirty="0" err="1"/>
              <a:t>Zentrum</a:t>
            </a:r>
            <a:r>
              <a:rPr lang="sk-SK" sz="2400" dirty="0"/>
              <a:t>, DVP a DDP neschopná dohodnúť sa na výške podpory v nezamestnanosti a sociálnej politike + 1929 zomrel </a:t>
            </a:r>
            <a:r>
              <a:rPr lang="sk-SK" sz="2400" dirty="0" err="1"/>
              <a:t>Gustav</a:t>
            </a:r>
            <a:r>
              <a:rPr lang="sk-SK" sz="2400" dirty="0"/>
              <a:t> </a:t>
            </a:r>
            <a:r>
              <a:rPr lang="sk-SK" sz="2400" dirty="0" err="1"/>
              <a:t>Stresemann</a:t>
            </a:r>
            <a:r>
              <a:rPr lang="sk-SK" sz="2400" dirty="0"/>
              <a:t>, významná osobnosť nemeckého politického života</a:t>
            </a:r>
          </a:p>
          <a:p>
            <a:endParaRPr lang="sk-SK" sz="2400" dirty="0"/>
          </a:p>
          <a:p>
            <a:r>
              <a:rPr lang="sk-SK" sz="2400" dirty="0"/>
              <a:t>Kampaň pravicových strán proti </a:t>
            </a:r>
            <a:r>
              <a:rPr lang="sk-SK" sz="2400" dirty="0" err="1"/>
              <a:t>Youngovmu</a:t>
            </a:r>
            <a:r>
              <a:rPr lang="sk-SK" sz="2400" dirty="0"/>
              <a:t> plánu – NSDAP v kampani urobila „dojem“ </a:t>
            </a:r>
          </a:p>
          <a:p>
            <a:endParaRPr lang="sk-SK" sz="2400" dirty="0"/>
          </a:p>
          <a:p>
            <a:r>
              <a:rPr lang="sk-SK" sz="2400" dirty="0"/>
              <a:t>počet členov zvyšoval – do konca 1929 vyše 170-tisíc členov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1A28CC1-3F15-41D1-B673-BFF8CEA8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ENDSITUATION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9054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1A9E563-114D-4BB3-97FF-C593A3B7B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D99D9BC-94CE-4743-8887-D3C10D11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D0AC37-611E-45C8-B26E-853BD536F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780" y="116631"/>
            <a:ext cx="4522708" cy="65940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BBA288E-2639-4EFC-BF87-645B94653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9" y="520300"/>
            <a:ext cx="4347605" cy="57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1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19708-6DEB-42ED-97DA-13075F07A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355CCC7-02C0-4D5F-9C16-CCC10FD4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11BE7F-C5F8-40A8-AB34-10A54226B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3053"/>
            <a:ext cx="8856984" cy="665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250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93BE4CB-2596-44B7-A692-9D4DA8E07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856" y="1628800"/>
            <a:ext cx="5688632" cy="5040560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23. </a:t>
            </a:r>
            <a:r>
              <a:rPr lang="en-GB" sz="2400" dirty="0" err="1"/>
              <a:t>januára</a:t>
            </a:r>
            <a:r>
              <a:rPr lang="en-GB" sz="2400" dirty="0"/>
              <a:t> 1930 </a:t>
            </a:r>
            <a:r>
              <a:rPr lang="en-GB" sz="2400" dirty="0" err="1"/>
              <a:t>získala</a:t>
            </a:r>
            <a:r>
              <a:rPr lang="en-GB" sz="2400" dirty="0"/>
              <a:t> NSDAP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prvého</a:t>
            </a:r>
            <a:r>
              <a:rPr lang="en-GB" sz="2400" dirty="0"/>
              <a:t> </a:t>
            </a:r>
            <a:r>
              <a:rPr lang="en-GB" sz="2400" dirty="0" err="1"/>
              <a:t>ministra</a:t>
            </a:r>
            <a:r>
              <a:rPr lang="en-GB" sz="2400" dirty="0"/>
              <a:t> – Wilhelm Frick (1877 – 1946) </a:t>
            </a:r>
            <a:r>
              <a:rPr lang="en-GB" sz="2400" dirty="0" err="1"/>
              <a:t>ministrom</a:t>
            </a:r>
            <a:r>
              <a:rPr lang="en-GB" sz="2400" dirty="0"/>
              <a:t> </a:t>
            </a:r>
            <a:r>
              <a:rPr lang="en-GB" sz="2400" dirty="0" err="1"/>
              <a:t>vnútra</a:t>
            </a:r>
            <a:r>
              <a:rPr lang="en-GB" sz="2400" dirty="0"/>
              <a:t> v </a:t>
            </a:r>
            <a:r>
              <a:rPr lang="en-GB" sz="2400" dirty="0" err="1"/>
              <a:t>nacionalistickej</a:t>
            </a:r>
            <a:r>
              <a:rPr lang="en-GB" sz="2400" dirty="0"/>
              <a:t> </a:t>
            </a:r>
            <a:r>
              <a:rPr lang="en-GB" sz="2400" dirty="0" err="1"/>
              <a:t>koaličnej</a:t>
            </a:r>
            <a:r>
              <a:rPr lang="en-GB" sz="2400" dirty="0"/>
              <a:t> </a:t>
            </a:r>
            <a:r>
              <a:rPr lang="en-GB" sz="2400" dirty="0" err="1"/>
              <a:t>vláde</a:t>
            </a:r>
            <a:r>
              <a:rPr lang="en-GB" sz="2400" dirty="0"/>
              <a:t> v </a:t>
            </a:r>
            <a:r>
              <a:rPr lang="en-GB" sz="2400" dirty="0" err="1"/>
              <a:t>spolkovej</a:t>
            </a:r>
            <a:r>
              <a:rPr lang="en-GB" sz="2400" dirty="0"/>
              <a:t> </a:t>
            </a:r>
            <a:r>
              <a:rPr lang="en-GB" sz="2400" dirty="0" err="1"/>
              <a:t>krajine</a:t>
            </a:r>
            <a:r>
              <a:rPr lang="en-GB" sz="2400" dirty="0"/>
              <a:t> </a:t>
            </a:r>
            <a:r>
              <a:rPr lang="en-GB" sz="2400" dirty="0" err="1"/>
              <a:t>Durínsko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Nacisti na úrady, </a:t>
            </a:r>
            <a:r>
              <a:rPr lang="sk-SK" sz="2400" dirty="0" err="1"/>
              <a:t>Hans</a:t>
            </a:r>
            <a:r>
              <a:rPr lang="sk-SK" sz="2400" dirty="0"/>
              <a:t> F. K. </a:t>
            </a:r>
            <a:r>
              <a:rPr lang="sk-SK" sz="2400" dirty="0" err="1"/>
              <a:t>Günther</a:t>
            </a:r>
            <a:r>
              <a:rPr lang="sk-SK" sz="2400" dirty="0"/>
              <a:t> profesor na univerzite, cenzúra, snaha reformovať školstvo a </a:t>
            </a:r>
            <a:r>
              <a:rPr lang="sk-SK" sz="2400" dirty="0" err="1"/>
              <a:t>nacifikovať</a:t>
            </a:r>
            <a:r>
              <a:rPr lang="sk-SK" sz="2400" dirty="0"/>
              <a:t> políciu</a:t>
            </a:r>
          </a:p>
          <a:p>
            <a:endParaRPr lang="sk-SK" sz="2400" dirty="0"/>
          </a:p>
          <a:p>
            <a:r>
              <a:rPr lang="sk-SK" sz="2400" dirty="0"/>
              <a:t>Nekompetentný, skončilo to katastrofou. Po cca roku odvolaný vlastnou koalíciou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EC1980A-7829-4B9D-9CDF-0722FC73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Varovanie: </a:t>
            </a:r>
            <a:r>
              <a:rPr lang="en-GB" dirty="0"/>
              <a:t>Wilhelm Frick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93BBEE-004C-421C-A234-EB4DA6BAA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28800"/>
            <a:ext cx="3339176" cy="49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797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C0F3BB1-A2C6-4077-9E9A-F9C288FA7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28800"/>
            <a:ext cx="9000999" cy="5040560"/>
          </a:xfrm>
        </p:spPr>
        <p:txBody>
          <a:bodyPr>
            <a:normAutofit/>
          </a:bodyPr>
          <a:lstStyle/>
          <a:p>
            <a:r>
              <a:rPr lang="sk-SK" sz="2400" dirty="0"/>
              <a:t>Marec/</a:t>
            </a:r>
            <a:r>
              <a:rPr lang="sk-SK" sz="2400" dirty="0" err="1"/>
              <a:t>březen</a:t>
            </a:r>
            <a:r>
              <a:rPr lang="sk-SK" sz="2400" dirty="0"/>
              <a:t> 1930: </a:t>
            </a:r>
            <a:r>
              <a:rPr lang="en-GB" sz="2400" dirty="0" err="1"/>
              <a:t>Kancelár</a:t>
            </a:r>
            <a:r>
              <a:rPr lang="en-GB" sz="2400" dirty="0"/>
              <a:t> Hermann Müller (1876 – 1931) </a:t>
            </a:r>
            <a:r>
              <a:rPr lang="en-GB" sz="2400" dirty="0" err="1"/>
              <a:t>požiadal</a:t>
            </a:r>
            <a:r>
              <a:rPr lang="en-GB" sz="2400" dirty="0"/>
              <a:t> </a:t>
            </a:r>
            <a:r>
              <a:rPr lang="en-GB" sz="2400" dirty="0" err="1"/>
              <a:t>prezidenta</a:t>
            </a:r>
            <a:r>
              <a:rPr lang="en-GB" sz="2400" dirty="0"/>
              <a:t> Paula von </a:t>
            </a:r>
            <a:r>
              <a:rPr lang="en-GB" sz="2400" dirty="0" err="1"/>
              <a:t>Hindenburga</a:t>
            </a:r>
            <a:r>
              <a:rPr lang="en-GB" sz="2400" dirty="0"/>
              <a:t> (1847 – 1934) o </a:t>
            </a:r>
            <a:r>
              <a:rPr lang="en-GB" sz="2400" dirty="0" err="1"/>
              <a:t>aktiváciu</a:t>
            </a:r>
            <a:r>
              <a:rPr lang="en-GB" sz="2400" dirty="0"/>
              <a:t> </a:t>
            </a:r>
            <a:r>
              <a:rPr lang="en-GB" sz="2400" dirty="0" err="1"/>
              <a:t>článku</a:t>
            </a:r>
            <a:r>
              <a:rPr lang="en-GB" sz="2400" dirty="0"/>
              <a:t> 48 </a:t>
            </a:r>
            <a:r>
              <a:rPr lang="en-GB" sz="2400" dirty="0" err="1"/>
              <a:t>ústavy</a:t>
            </a:r>
            <a:r>
              <a:rPr lang="en-GB" sz="2400" dirty="0"/>
              <a:t> a </a:t>
            </a:r>
            <a:r>
              <a:rPr lang="en-GB" sz="2400" dirty="0" err="1"/>
              <a:t>možnosť</a:t>
            </a:r>
            <a:r>
              <a:rPr lang="en-GB" sz="2400" dirty="0"/>
              <a:t> </a:t>
            </a:r>
            <a:r>
              <a:rPr lang="en-GB" sz="2400" dirty="0" err="1"/>
              <a:t>vládnuť</a:t>
            </a:r>
            <a:r>
              <a:rPr lang="en-GB" sz="2400" dirty="0"/>
              <a:t> </a:t>
            </a:r>
            <a:r>
              <a:rPr lang="en-GB" sz="2400" dirty="0" err="1"/>
              <a:t>pomocou</a:t>
            </a:r>
            <a:r>
              <a:rPr lang="en-GB" sz="2400" dirty="0"/>
              <a:t> </a:t>
            </a:r>
            <a:r>
              <a:rPr lang="en-GB" sz="2400" dirty="0" err="1"/>
              <a:t>prezidentských</a:t>
            </a:r>
            <a:r>
              <a:rPr lang="en-GB" sz="2400" dirty="0"/>
              <a:t> </a:t>
            </a:r>
            <a:r>
              <a:rPr lang="en-GB" sz="2400" dirty="0" err="1"/>
              <a:t>dekrétov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Hindenburg </a:t>
            </a:r>
            <a:r>
              <a:rPr lang="en-GB" sz="2400" dirty="0" err="1"/>
              <a:t>odmietol</a:t>
            </a:r>
            <a:r>
              <a:rPr lang="sk-SK" sz="2400" dirty="0"/>
              <a:t>,</a:t>
            </a:r>
            <a:r>
              <a:rPr lang="en-GB" sz="2400" dirty="0"/>
              <a:t> Müller </a:t>
            </a:r>
            <a:r>
              <a:rPr lang="en-GB" sz="2400" dirty="0" err="1"/>
              <a:t>rezignoval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nov</a:t>
            </a:r>
            <a:r>
              <a:rPr lang="sk-SK" sz="2400" dirty="0"/>
              <a:t>ý</a:t>
            </a:r>
            <a:r>
              <a:rPr lang="en-GB" sz="2400" dirty="0"/>
              <a:t> </a:t>
            </a:r>
            <a:r>
              <a:rPr lang="en-GB" sz="2400" dirty="0" err="1"/>
              <a:t>kancelár</a:t>
            </a:r>
            <a:r>
              <a:rPr lang="en-GB" sz="2400" dirty="0"/>
              <a:t> Heinrich </a:t>
            </a:r>
            <a:r>
              <a:rPr lang="en-GB" sz="2400" dirty="0" err="1"/>
              <a:t>Brüning</a:t>
            </a:r>
            <a:r>
              <a:rPr lang="en-GB" sz="2400" dirty="0"/>
              <a:t> (1885 – 1970) zo </a:t>
            </a:r>
            <a:r>
              <a:rPr lang="en-GB" sz="2400" dirty="0" err="1"/>
              <a:t>strany</a:t>
            </a:r>
            <a:r>
              <a:rPr lang="en-GB" sz="2400" dirty="0"/>
              <a:t> </a:t>
            </a:r>
            <a:r>
              <a:rPr lang="en-GB" sz="2400" dirty="0" err="1"/>
              <a:t>Zentrum</a:t>
            </a:r>
            <a:r>
              <a:rPr lang="sk-SK" sz="2400" dirty="0"/>
              <a:t> – vláda na základe prezidentských dekrétov (v parlamente nemal väčšinu) – koniec demokracie v Nemecku (nacisti na tom neskôr už len stavali)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9BD8D18-532A-491E-96CD-314BEAF5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 demokracie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5168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9687FFE-EF63-4905-8032-F5447D87A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102D6A2-D007-4CDE-8AB3-E60B2BAA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28E832-39D4-44E1-BBBF-6DDBADD2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" y="431302"/>
            <a:ext cx="9023010" cy="59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40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FCB013-5628-4C31-9DA4-8C82509FC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CDED46-4EA4-4123-A695-E20A925E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3D8DA-680F-4C0E-84FA-5E9D74C6E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209"/>
            <a:ext cx="9144000" cy="61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925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A2C5EE7-E01D-47CF-8352-F72166B9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28800"/>
            <a:ext cx="9000999" cy="5040560"/>
          </a:xfrm>
        </p:spPr>
        <p:txBody>
          <a:bodyPr>
            <a:normAutofit/>
          </a:bodyPr>
          <a:lstStyle/>
          <a:p>
            <a:r>
              <a:rPr lang="en-GB" sz="2400" dirty="0" err="1"/>
              <a:t>Brüning</a:t>
            </a:r>
            <a:r>
              <a:rPr lang="en-GB" sz="2400" dirty="0"/>
              <a:t> </a:t>
            </a:r>
            <a:r>
              <a:rPr lang="sk-SK" sz="2400" dirty="0"/>
              <a:t>sebavedomý – vyhlásil voľby. Chyba. </a:t>
            </a:r>
          </a:p>
          <a:p>
            <a:r>
              <a:rPr lang="sk-SK" sz="2400" dirty="0"/>
              <a:t>NSDAP: 107 kresiel, druhá najväčšia strana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FD945A2-2DAC-4D1C-B900-420F59AB7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 demokracie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0132ED-BE75-4269-B654-F66934EE2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56" y="2571858"/>
            <a:ext cx="8035791" cy="434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338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BFD6FA4-E5E5-4AB9-AEBC-50B1BECB2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56792"/>
            <a:ext cx="5112567" cy="5112568"/>
          </a:xfrm>
        </p:spPr>
        <p:txBody>
          <a:bodyPr>
            <a:normAutofit/>
          </a:bodyPr>
          <a:lstStyle/>
          <a:p>
            <a:r>
              <a:rPr lang="en-GB" sz="2400" dirty="0" err="1"/>
              <a:t>Brüning</a:t>
            </a:r>
            <a:r>
              <a:rPr lang="en-GB" sz="2400" dirty="0"/>
              <a:t> </a:t>
            </a:r>
            <a:r>
              <a:rPr lang="sk-SK" sz="2400" dirty="0"/>
              <a:t> ostal kancelárom, ale vláda len pomocou dekrétov</a:t>
            </a:r>
          </a:p>
          <a:p>
            <a:endParaRPr lang="sk-SK" sz="2400" dirty="0"/>
          </a:p>
          <a:p>
            <a:r>
              <a:rPr lang="sk-SK" sz="2400" dirty="0"/>
              <a:t>Kríza sa ešte zhoršovala, do konca roka 1932 šesť miliónov nezamestnaných </a:t>
            </a:r>
          </a:p>
          <a:p>
            <a:endParaRPr lang="sk-SK" sz="2400" dirty="0"/>
          </a:p>
          <a:p>
            <a:r>
              <a:rPr lang="sk-SK" sz="2400" dirty="0"/>
              <a:t>1931 krach rakúskej banky </a:t>
            </a:r>
            <a:r>
              <a:rPr lang="sk-SK" sz="2400" dirty="0" err="1"/>
              <a:t>Creditanstalt</a:t>
            </a:r>
            <a:r>
              <a:rPr lang="sk-SK" sz="2400" dirty="0"/>
              <a:t>, po nej jedna nemecká banka za druhou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B62C207-A4DF-4540-9AE3-B8977B4EF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 demokracie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C0C08DE-240E-4255-9970-13E2F8A62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665908"/>
            <a:ext cx="3384376" cy="49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778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D42B4B2-8B15-4695-B340-0D06C3BAA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928991" cy="5040560"/>
          </a:xfrm>
        </p:spPr>
        <p:txBody>
          <a:bodyPr>
            <a:normAutofit/>
          </a:bodyPr>
          <a:lstStyle/>
          <a:p>
            <a:r>
              <a:rPr lang="sk-SK" sz="2400" dirty="0"/>
              <a:t>Ďalšie voľby: </a:t>
            </a:r>
            <a:r>
              <a:rPr lang="en-GB" sz="2400" dirty="0" err="1"/>
              <a:t>Hindenburgovi</a:t>
            </a:r>
            <a:r>
              <a:rPr lang="en-GB" sz="2400" dirty="0"/>
              <a:t> </a:t>
            </a:r>
            <a:r>
              <a:rPr lang="en-GB" sz="2400" dirty="0" err="1"/>
              <a:t>malo</a:t>
            </a:r>
            <a:r>
              <a:rPr lang="en-GB" sz="2400" dirty="0"/>
              <a:t> v </a:t>
            </a:r>
            <a:r>
              <a:rPr lang="en-GB" sz="2400" dirty="0" err="1"/>
              <a:t>máji</a:t>
            </a:r>
            <a:r>
              <a:rPr lang="sk-SK" sz="2400" dirty="0"/>
              <a:t>/</a:t>
            </a:r>
            <a:r>
              <a:rPr lang="sk-SK" sz="2400" dirty="0" err="1"/>
              <a:t>květnu</a:t>
            </a:r>
            <a:r>
              <a:rPr lang="en-GB" sz="2400" dirty="0"/>
              <a:t> 1932 </a:t>
            </a:r>
            <a:r>
              <a:rPr lang="en-GB" sz="2400" dirty="0" err="1"/>
              <a:t>skončiť</a:t>
            </a:r>
            <a:r>
              <a:rPr lang="en-GB" sz="2400" dirty="0"/>
              <a:t> </a:t>
            </a:r>
            <a:r>
              <a:rPr lang="en-GB" sz="2400" dirty="0" err="1"/>
              <a:t>jeho</a:t>
            </a:r>
            <a:r>
              <a:rPr lang="en-GB" sz="2400" dirty="0"/>
              <a:t> </a:t>
            </a:r>
            <a:r>
              <a:rPr lang="en-GB" sz="2400" dirty="0" err="1"/>
              <a:t>sedemročné</a:t>
            </a:r>
            <a:r>
              <a:rPr lang="en-GB" sz="2400" dirty="0"/>
              <a:t> </a:t>
            </a:r>
            <a:r>
              <a:rPr lang="en-GB" sz="2400" dirty="0" err="1"/>
              <a:t>volebné</a:t>
            </a:r>
            <a:r>
              <a:rPr lang="en-GB" sz="2400" dirty="0"/>
              <a:t> </a:t>
            </a:r>
            <a:r>
              <a:rPr lang="en-GB" sz="2400" dirty="0" err="1"/>
              <a:t>obdobie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Hitler do kampane – za 11 dní precestoval Nemecko krížom krážom a rečnil v 12 veľkých mestách. </a:t>
            </a:r>
          </a:p>
          <a:p>
            <a:endParaRPr lang="sk-SK" sz="2400" dirty="0"/>
          </a:p>
          <a:p>
            <a:r>
              <a:rPr lang="sk-SK" sz="2400" dirty="0"/>
              <a:t>V prvom kole nakoniec získal 30 percent z odovzdaných 38 miliónov hlasov. </a:t>
            </a:r>
          </a:p>
          <a:p>
            <a:endParaRPr lang="sk-SK" sz="2400" dirty="0"/>
          </a:p>
          <a:p>
            <a:r>
              <a:rPr lang="sk-SK" sz="2400" dirty="0" err="1"/>
              <a:t>Hindenburg</a:t>
            </a:r>
            <a:r>
              <a:rPr lang="sk-SK" sz="2400" dirty="0"/>
              <a:t> oslovil 49 percent voličov a len približne 170-tisíc hlasov mu chýbalo k nadpolovičnej väčšine a víťazstvu v prvom kole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4584019-CF76-47E4-82B9-E5421C99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</a:t>
            </a:r>
            <a:r>
              <a:rPr lang="sk-SK" dirty="0" err="1"/>
              <a:t>vs</a:t>
            </a:r>
            <a:r>
              <a:rPr lang="sk-SK" dirty="0"/>
              <a:t>. </a:t>
            </a:r>
            <a:r>
              <a:rPr lang="sk-SK" dirty="0" err="1"/>
              <a:t>Hindenburg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9889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F3B3924-3665-419F-9D32-071C72E9A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928991" cy="5112568"/>
          </a:xfrm>
        </p:spPr>
        <p:txBody>
          <a:bodyPr>
            <a:normAutofit/>
          </a:bodyPr>
          <a:lstStyle/>
          <a:p>
            <a:r>
              <a:rPr lang="sk-SK" sz="2400" dirty="0"/>
              <a:t>Druhé kolo – Hitler novinka, lietadlo. H</a:t>
            </a:r>
            <a:r>
              <a:rPr lang="en-GB" sz="2400" dirty="0" err="1"/>
              <a:t>eslo</a:t>
            </a:r>
            <a:r>
              <a:rPr lang="en-GB" sz="2400" dirty="0"/>
              <a:t> „</a:t>
            </a:r>
            <a:r>
              <a:rPr lang="en-GB" sz="2400" dirty="0" err="1"/>
              <a:t>Vodca</a:t>
            </a:r>
            <a:r>
              <a:rPr lang="en-GB" sz="2400" dirty="0"/>
              <a:t> </a:t>
            </a:r>
            <a:r>
              <a:rPr lang="en-GB" sz="2400" dirty="0" err="1"/>
              <a:t>nad</a:t>
            </a:r>
            <a:r>
              <a:rPr lang="en-GB" sz="2400" dirty="0"/>
              <a:t> </a:t>
            </a:r>
            <a:r>
              <a:rPr lang="en-GB" sz="2400" dirty="0" err="1"/>
              <a:t>Nemeckom</a:t>
            </a:r>
            <a:r>
              <a:rPr lang="en-GB" sz="2400" dirty="0"/>
              <a:t>“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za </a:t>
            </a:r>
            <a:r>
              <a:rPr lang="en-GB" sz="2400" dirty="0" err="1"/>
              <a:t>necelý</a:t>
            </a:r>
            <a:r>
              <a:rPr lang="en-GB" sz="2400" dirty="0"/>
              <a:t> </a:t>
            </a:r>
            <a:r>
              <a:rPr lang="en-GB" sz="2400" dirty="0" err="1"/>
              <a:t>týždeň</a:t>
            </a:r>
            <a:r>
              <a:rPr lang="en-GB" sz="2400" dirty="0"/>
              <a:t> </a:t>
            </a:r>
            <a:r>
              <a:rPr lang="en-GB" sz="2400" dirty="0" err="1"/>
              <a:t>vystúpi</a:t>
            </a:r>
            <a:r>
              <a:rPr lang="sk-SK" sz="2400" dirty="0"/>
              <a:t>l</a:t>
            </a:r>
            <a:r>
              <a:rPr lang="en-GB" sz="2400" dirty="0"/>
              <a:t> </a:t>
            </a:r>
            <a:r>
              <a:rPr lang="en-GB" sz="2400" dirty="0" err="1"/>
              <a:t>pri</a:t>
            </a:r>
            <a:r>
              <a:rPr lang="en-GB" sz="2400" dirty="0"/>
              <a:t> 12 </a:t>
            </a:r>
            <a:r>
              <a:rPr lang="en-GB" sz="2400" dirty="0" err="1"/>
              <a:t>veľkých</a:t>
            </a:r>
            <a:r>
              <a:rPr lang="en-GB" sz="2400" dirty="0"/>
              <a:t> </a:t>
            </a:r>
            <a:r>
              <a:rPr lang="en-GB" sz="2400" dirty="0" err="1"/>
              <a:t>prejavoch</a:t>
            </a:r>
            <a:r>
              <a:rPr lang="en-GB" sz="2400" dirty="0"/>
              <a:t>. </a:t>
            </a:r>
            <a:r>
              <a:rPr lang="en-GB" sz="2400" dirty="0" err="1"/>
              <a:t>Hovoril</a:t>
            </a:r>
            <a:r>
              <a:rPr lang="en-GB" sz="2400" dirty="0"/>
              <a:t> </a:t>
            </a:r>
            <a:r>
              <a:rPr lang="en-GB" sz="2400" dirty="0" err="1"/>
              <a:t>dohromady</a:t>
            </a:r>
            <a:r>
              <a:rPr lang="en-GB" sz="2400" dirty="0"/>
              <a:t> </a:t>
            </a:r>
            <a:r>
              <a:rPr lang="en-GB" sz="2400" dirty="0" err="1"/>
              <a:t>takmer</a:t>
            </a:r>
            <a:r>
              <a:rPr lang="en-GB" sz="2400" dirty="0"/>
              <a:t> </a:t>
            </a:r>
            <a:r>
              <a:rPr lang="en-GB" sz="2400" dirty="0" err="1"/>
              <a:t>pred</a:t>
            </a:r>
            <a:r>
              <a:rPr lang="en-GB" sz="2400" dirty="0"/>
              <a:t> </a:t>
            </a:r>
            <a:r>
              <a:rPr lang="en-GB" sz="2400" dirty="0" err="1"/>
              <a:t>miliónom</a:t>
            </a:r>
            <a:r>
              <a:rPr lang="en-GB" sz="2400" dirty="0"/>
              <a:t> </a:t>
            </a:r>
            <a:r>
              <a:rPr lang="en-GB" sz="2400" dirty="0" err="1"/>
              <a:t>ľudí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Napriek</a:t>
            </a:r>
            <a:r>
              <a:rPr lang="en-GB" sz="2400" dirty="0"/>
              <a:t> </a:t>
            </a:r>
            <a:r>
              <a:rPr lang="en-GB" sz="2400" dirty="0" err="1"/>
              <a:t>tomu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nevyhral</a:t>
            </a:r>
            <a:r>
              <a:rPr lang="en-GB" sz="2400" dirty="0"/>
              <a:t>, </a:t>
            </a:r>
            <a:r>
              <a:rPr lang="en-GB" sz="2400" dirty="0" err="1"/>
              <a:t>bol</a:t>
            </a:r>
            <a:r>
              <a:rPr lang="en-GB" sz="2400" dirty="0"/>
              <a:t> to </a:t>
            </a:r>
            <a:r>
              <a:rPr lang="en-GB" sz="2400" dirty="0" err="1"/>
              <a:t>obrovský</a:t>
            </a:r>
            <a:r>
              <a:rPr lang="en-GB" sz="2400" dirty="0"/>
              <a:t> </a:t>
            </a:r>
            <a:r>
              <a:rPr lang="en-GB" sz="2400" dirty="0" err="1"/>
              <a:t>úspech</a:t>
            </a:r>
            <a:r>
              <a:rPr lang="en-GB" sz="2400" dirty="0"/>
              <a:t>. </a:t>
            </a:r>
            <a:r>
              <a:rPr lang="en-GB" sz="2400" dirty="0" err="1"/>
              <a:t>Získal</a:t>
            </a:r>
            <a:r>
              <a:rPr lang="en-GB" sz="2400" dirty="0"/>
              <a:t> </a:t>
            </a:r>
            <a:r>
              <a:rPr lang="en-GB" sz="2400" dirty="0" err="1"/>
              <a:t>viac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13 </a:t>
            </a:r>
            <a:r>
              <a:rPr lang="en-GB" sz="2400" dirty="0" err="1"/>
              <a:t>miliónov</a:t>
            </a:r>
            <a:r>
              <a:rPr lang="en-GB" sz="2400" dirty="0"/>
              <a:t> </a:t>
            </a:r>
            <a:r>
              <a:rPr lang="en-GB" sz="2400" dirty="0" err="1"/>
              <a:t>hlasov</a:t>
            </a:r>
            <a:r>
              <a:rPr lang="en-GB" sz="2400" dirty="0"/>
              <a:t> (o </a:t>
            </a:r>
            <a:r>
              <a:rPr lang="en-GB" sz="2400" dirty="0" err="1"/>
              <a:t>dva</a:t>
            </a:r>
            <a:r>
              <a:rPr lang="en-GB" sz="2400" dirty="0"/>
              <a:t> </a:t>
            </a:r>
            <a:r>
              <a:rPr lang="en-GB" sz="2400" dirty="0" err="1"/>
              <a:t>milióny</a:t>
            </a:r>
            <a:r>
              <a:rPr lang="en-GB" sz="2400" dirty="0"/>
              <a:t> </a:t>
            </a:r>
            <a:r>
              <a:rPr lang="en-GB" sz="2400" dirty="0" err="1"/>
              <a:t>viac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v </a:t>
            </a:r>
            <a:r>
              <a:rPr lang="en-GB" sz="2400" dirty="0" err="1"/>
              <a:t>prvom</a:t>
            </a:r>
            <a:r>
              <a:rPr lang="en-GB" sz="2400" dirty="0"/>
              <a:t> </a:t>
            </a:r>
            <a:r>
              <a:rPr lang="en-GB" sz="2400" dirty="0" err="1"/>
              <a:t>kole</a:t>
            </a:r>
            <a:r>
              <a:rPr lang="en-GB" sz="2400" dirty="0"/>
              <a:t>) a 37 percent. </a:t>
            </a:r>
            <a:r>
              <a:rPr lang="en-GB" sz="2400" dirty="0" err="1"/>
              <a:t>Zvíťazil</a:t>
            </a:r>
            <a:r>
              <a:rPr lang="en-GB" sz="2400" dirty="0"/>
              <a:t> Hindenburg s 53 </a:t>
            </a:r>
            <a:r>
              <a:rPr lang="en-GB" sz="2400" dirty="0" err="1"/>
              <a:t>percentami</a:t>
            </a:r>
            <a:r>
              <a:rPr lang="en-GB" sz="2400" dirty="0"/>
              <a:t> </a:t>
            </a:r>
            <a:r>
              <a:rPr lang="sk-SK" sz="2400" dirty="0"/>
              <a:t>(</a:t>
            </a:r>
            <a:r>
              <a:rPr lang="sk-SK" sz="2400" dirty="0" err="1"/>
              <a:t>Ernst</a:t>
            </a:r>
            <a:r>
              <a:rPr lang="sk-SK" sz="2400" dirty="0"/>
              <a:t> </a:t>
            </a:r>
            <a:r>
              <a:rPr lang="sk-SK" sz="2400" dirty="0" err="1"/>
              <a:t>Thälmann</a:t>
            </a:r>
            <a:r>
              <a:rPr lang="sk-SK" sz="2400" dirty="0"/>
              <a:t> 10%)</a:t>
            </a:r>
          </a:p>
          <a:p>
            <a:endParaRPr lang="sk-SK" sz="2400" dirty="0"/>
          </a:p>
          <a:p>
            <a:r>
              <a:rPr lang="sk-SK" sz="2400" dirty="0"/>
              <a:t>Kult vodcu celonárodná vec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1BBEA65-79EA-458B-B529-8DDFE8CF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</a:t>
            </a:r>
            <a:r>
              <a:rPr lang="sk-SK" dirty="0" err="1"/>
              <a:t>vs</a:t>
            </a:r>
            <a:r>
              <a:rPr lang="sk-SK" dirty="0"/>
              <a:t>. </a:t>
            </a:r>
            <a:r>
              <a:rPr lang="sk-SK" dirty="0" err="1"/>
              <a:t>Hindenburg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3426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0ABBA51-2E91-4E96-9C83-0038F9719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09A2F0A-D7DE-4519-94E0-89F7A26A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832772-84E1-4E25-A7AA-CACD5A3B4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968552" cy="66247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805387-4B43-4C1C-A76F-75CE307DE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31318"/>
            <a:ext cx="3840124" cy="66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576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70C89B-6C00-4001-AAA6-857085A06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286" y="161469"/>
            <a:ext cx="4677428" cy="65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6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8FC1-D26A-469B-A9DC-492032253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err="1"/>
              <a:t>Dolchstoßlegende</a:t>
            </a:r>
            <a:r>
              <a:rPr lang="sk-SK" sz="2400" dirty="0"/>
              <a:t> – legenda o „dýke do chrbta“ – vojaci vojnu neprehrali, boli to politici (a Židia), kto zradil a podpísal kapituláciu</a:t>
            </a:r>
          </a:p>
          <a:p>
            <a:endParaRPr lang="sk-SK" sz="2400" dirty="0"/>
          </a:p>
          <a:p>
            <a:r>
              <a:rPr lang="sk-SK" sz="2400" dirty="0"/>
              <a:t>Nemecká propaganda až do konca informovala len o víťazstvách, vyvolávala dojem víťaznej vojny</a:t>
            </a:r>
          </a:p>
          <a:p>
            <a:endParaRPr lang="sk-SK" sz="2400" dirty="0"/>
          </a:p>
          <a:p>
            <a:r>
              <a:rPr lang="sk-SK" sz="2400" dirty="0"/>
              <a:t>Pre Nemcov doma porážka nepochopiteľný šok</a:t>
            </a:r>
          </a:p>
          <a:p>
            <a:endParaRPr lang="sk-SK" sz="2400" dirty="0"/>
          </a:p>
          <a:p>
            <a:r>
              <a:rPr lang="sk-SK" sz="2400" dirty="0"/>
              <a:t>Pôvodcom </a:t>
            </a:r>
            <a:r>
              <a:rPr lang="en-GB" sz="2400" dirty="0" err="1"/>
              <a:t>Dolchstoßlegende</a:t>
            </a:r>
            <a:r>
              <a:rPr lang="en-GB" sz="2400" dirty="0"/>
              <a:t> </a:t>
            </a:r>
            <a:r>
              <a:rPr lang="sk-SK" sz="2400" dirty="0"/>
              <a:t>pravdepodobne gen. </a:t>
            </a:r>
            <a:r>
              <a:rPr lang="sk-SK" sz="2400" dirty="0" err="1"/>
              <a:t>Erich</a:t>
            </a:r>
            <a:r>
              <a:rPr lang="sk-SK" sz="2400" dirty="0"/>
              <a:t> </a:t>
            </a:r>
            <a:r>
              <a:rPr lang="sk-SK" sz="2400" dirty="0" err="1"/>
              <a:t>Ludendorff</a:t>
            </a:r>
            <a:r>
              <a:rPr lang="sk-SK" sz="2400" dirty="0"/>
              <a:t> – jeseň 1919</a:t>
            </a:r>
          </a:p>
          <a:p>
            <a:endParaRPr lang="sk-SK" sz="2400" dirty="0"/>
          </a:p>
          <a:p>
            <a:r>
              <a:rPr lang="sk-SK" sz="2400" i="1" dirty="0"/>
              <a:t>November-</a:t>
            </a:r>
            <a:r>
              <a:rPr lang="sk-SK" sz="2400" i="1" dirty="0" err="1"/>
              <a:t>verbrecher</a:t>
            </a:r>
            <a:r>
              <a:rPr lang="sk-SK" sz="2400" dirty="0"/>
              <a:t> – Novembroví zradcovia (tí ktorí podpísali kapituláciu a mier)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A20C930-76D5-43EA-84CB-424523DDA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Dolchstoßlegende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1051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F0412BE-03A8-422D-A76B-6466C9992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22A0318-FABF-4A1D-9ACA-30C5A3604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6AC16F-8C67-45B2-96EF-3A16F1D04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45" y="756427"/>
            <a:ext cx="88392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972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44460A7-734B-4490-9BC8-FF46D6E5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556792"/>
            <a:ext cx="8928991" cy="5112568"/>
          </a:xfrm>
        </p:spPr>
        <p:txBody>
          <a:bodyPr>
            <a:normAutofit lnSpcReduction="10000"/>
          </a:bodyPr>
          <a:lstStyle/>
          <a:p>
            <a:r>
              <a:rPr lang="en-GB" sz="2400" dirty="0" err="1"/>
              <a:t>Medzi</a:t>
            </a:r>
            <a:r>
              <a:rPr lang="en-GB" sz="2400" dirty="0"/>
              <a:t> </a:t>
            </a:r>
            <a:r>
              <a:rPr lang="en-GB" sz="2400" dirty="0" err="1"/>
              <a:t>kancelárom</a:t>
            </a:r>
            <a:r>
              <a:rPr lang="en-GB" sz="2400" dirty="0"/>
              <a:t> </a:t>
            </a:r>
            <a:r>
              <a:rPr lang="en-GB" sz="2400" dirty="0" err="1"/>
              <a:t>Brüningom</a:t>
            </a:r>
            <a:r>
              <a:rPr lang="en-GB" sz="2400" dirty="0"/>
              <a:t> a </a:t>
            </a:r>
            <a:r>
              <a:rPr lang="en-GB" sz="2400" dirty="0" err="1"/>
              <a:t>novozvoleným</a:t>
            </a:r>
            <a:r>
              <a:rPr lang="en-GB" sz="2400" dirty="0"/>
              <a:t> </a:t>
            </a:r>
            <a:r>
              <a:rPr lang="en-GB" sz="2400" dirty="0" err="1"/>
              <a:t>prezidentom</a:t>
            </a:r>
            <a:r>
              <a:rPr lang="en-GB" sz="2400" dirty="0"/>
              <a:t> </a:t>
            </a:r>
            <a:r>
              <a:rPr lang="en-GB" sz="2400" dirty="0" err="1"/>
              <a:t>Hindenburgom</a:t>
            </a:r>
            <a:r>
              <a:rPr lang="en-GB" sz="2400" dirty="0"/>
              <a:t> </a:t>
            </a:r>
            <a:r>
              <a:rPr lang="en-GB" sz="2400" dirty="0" err="1"/>
              <a:t>čoskoro</a:t>
            </a:r>
            <a:r>
              <a:rPr lang="en-GB" sz="2400" dirty="0"/>
              <a:t> </a:t>
            </a:r>
            <a:r>
              <a:rPr lang="en-GB" sz="2400" dirty="0" err="1"/>
              <a:t>konflikt</a:t>
            </a:r>
            <a:r>
              <a:rPr lang="sk-SK" sz="2400" dirty="0"/>
              <a:t> </a:t>
            </a:r>
            <a:r>
              <a:rPr lang="en-GB" sz="2400" dirty="0"/>
              <a:t>(</a:t>
            </a:r>
            <a:r>
              <a:rPr lang="en-GB" sz="2400" i="1" dirty="0" err="1"/>
              <a:t>Osthilfe</a:t>
            </a:r>
            <a:r>
              <a:rPr lang="en-GB" sz="2400" dirty="0"/>
              <a:t>)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 err="1"/>
              <a:t>Hindenburg</a:t>
            </a:r>
            <a:r>
              <a:rPr lang="sk-SK" sz="2400" dirty="0"/>
              <a:t> </a:t>
            </a:r>
            <a:r>
              <a:rPr lang="sk-SK" sz="2400" dirty="0" err="1"/>
              <a:t>presta</a:t>
            </a:r>
            <a:r>
              <a:rPr lang="en-GB" sz="2400" dirty="0"/>
              <a:t>l </a:t>
            </a:r>
            <a:r>
              <a:rPr lang="en-GB" sz="2400" dirty="0" err="1"/>
              <a:t>vydávať</a:t>
            </a:r>
            <a:r>
              <a:rPr lang="en-GB" sz="2400" dirty="0"/>
              <a:t> </a:t>
            </a:r>
            <a:r>
              <a:rPr lang="en-GB" sz="2400" dirty="0" err="1"/>
              <a:t>prezidentské</a:t>
            </a:r>
            <a:r>
              <a:rPr lang="en-GB" sz="2400" dirty="0"/>
              <a:t> </a:t>
            </a:r>
            <a:r>
              <a:rPr lang="en-GB" sz="2400" dirty="0" err="1"/>
              <a:t>dekréty</a:t>
            </a:r>
            <a:r>
              <a:rPr lang="en-GB" sz="2400" dirty="0"/>
              <a:t>, bez </a:t>
            </a:r>
            <a:r>
              <a:rPr lang="en-GB" sz="2400" dirty="0" err="1"/>
              <a:t>ktorých</a:t>
            </a:r>
            <a:r>
              <a:rPr lang="en-GB" sz="2400" dirty="0"/>
              <a:t> </a:t>
            </a:r>
            <a:r>
              <a:rPr lang="en-GB" sz="2400" dirty="0" err="1"/>
              <a:t>Brüning</a:t>
            </a:r>
            <a:r>
              <a:rPr lang="en-GB" sz="2400" dirty="0"/>
              <a:t> </a:t>
            </a:r>
            <a:r>
              <a:rPr lang="en-GB" sz="2400" dirty="0" err="1"/>
              <a:t>nemohol</a:t>
            </a:r>
            <a:r>
              <a:rPr lang="en-GB" sz="2400" dirty="0"/>
              <a:t> </a:t>
            </a:r>
            <a:r>
              <a:rPr lang="en-GB" sz="2400" dirty="0" err="1"/>
              <a:t>vládnuť</a:t>
            </a:r>
            <a:r>
              <a:rPr lang="sk-SK" sz="2400" dirty="0"/>
              <a:t> (nemal väčšinu)</a:t>
            </a:r>
          </a:p>
          <a:p>
            <a:endParaRPr lang="sk-SK" sz="2400" dirty="0"/>
          </a:p>
          <a:p>
            <a:r>
              <a:rPr lang="sk-SK" sz="2400" dirty="0"/>
              <a:t>Nový kancelár </a:t>
            </a:r>
            <a:r>
              <a:rPr lang="en-GB" sz="2400" dirty="0"/>
              <a:t>Franz von Papen (1879 – 1969) a s </a:t>
            </a:r>
            <a:r>
              <a:rPr lang="en-GB" sz="2400" dirty="0" err="1"/>
              <a:t>ním</a:t>
            </a:r>
            <a:r>
              <a:rPr lang="en-GB" sz="2400" dirty="0"/>
              <a:t> </a:t>
            </a:r>
            <a:r>
              <a:rPr lang="en-GB" sz="2400" dirty="0" err="1"/>
              <a:t>tzv</a:t>
            </a:r>
            <a:r>
              <a:rPr lang="en-GB" sz="2400" dirty="0"/>
              <a:t>. </a:t>
            </a:r>
            <a:r>
              <a:rPr lang="en-GB" sz="2400" dirty="0" err="1"/>
              <a:t>kabinet</a:t>
            </a:r>
            <a:r>
              <a:rPr lang="en-GB" sz="2400" dirty="0"/>
              <a:t> </a:t>
            </a:r>
            <a:r>
              <a:rPr lang="en-GB" sz="2400" dirty="0" err="1"/>
              <a:t>barónov</a:t>
            </a:r>
            <a:r>
              <a:rPr lang="en-GB" sz="2400" dirty="0"/>
              <a:t>. </a:t>
            </a:r>
            <a:r>
              <a:rPr lang="en-GB" sz="2400" dirty="0" err="1"/>
              <a:t>Táto</a:t>
            </a:r>
            <a:r>
              <a:rPr lang="en-GB" sz="2400" dirty="0"/>
              <a:t> </a:t>
            </a:r>
            <a:r>
              <a:rPr lang="en-GB" sz="2400" dirty="0" err="1"/>
              <a:t>vláda</a:t>
            </a:r>
            <a:r>
              <a:rPr lang="en-GB" sz="2400" dirty="0"/>
              <a:t> </a:t>
            </a:r>
            <a:r>
              <a:rPr lang="en-GB" sz="2400" dirty="0" err="1"/>
              <a:t>však</a:t>
            </a:r>
            <a:r>
              <a:rPr lang="en-GB" sz="2400" dirty="0"/>
              <a:t> </a:t>
            </a:r>
            <a:r>
              <a:rPr lang="en-GB" sz="2400" dirty="0" err="1"/>
              <a:t>nemala</a:t>
            </a:r>
            <a:r>
              <a:rPr lang="en-GB" sz="2400" dirty="0"/>
              <a:t> v </a:t>
            </a:r>
            <a:r>
              <a:rPr lang="en-GB" sz="2400" dirty="0" err="1"/>
              <a:t>parlamente</a:t>
            </a:r>
            <a:r>
              <a:rPr lang="en-GB" sz="2400" dirty="0"/>
              <a:t> </a:t>
            </a:r>
            <a:r>
              <a:rPr lang="en-GB" sz="2400" dirty="0" err="1"/>
              <a:t>takmer</a:t>
            </a:r>
            <a:r>
              <a:rPr lang="en-GB" sz="2400" dirty="0"/>
              <a:t> </a:t>
            </a:r>
            <a:r>
              <a:rPr lang="en-GB" sz="2400" dirty="0" err="1"/>
              <a:t>žiadnu</a:t>
            </a:r>
            <a:r>
              <a:rPr lang="en-GB" sz="2400" dirty="0"/>
              <a:t> </a:t>
            </a:r>
            <a:r>
              <a:rPr lang="en-GB" sz="2400" dirty="0" err="1"/>
              <a:t>podporu</a:t>
            </a:r>
            <a:r>
              <a:rPr lang="en-GB" sz="2400" dirty="0"/>
              <a:t> a </a:t>
            </a:r>
            <a:r>
              <a:rPr lang="en-GB" sz="2400" dirty="0" err="1"/>
              <a:t>medzi</a:t>
            </a:r>
            <a:r>
              <a:rPr lang="en-GB" sz="2400" dirty="0"/>
              <a:t> </a:t>
            </a:r>
            <a:r>
              <a:rPr lang="en-GB" sz="2400" dirty="0" err="1"/>
              <a:t>bežnými</a:t>
            </a:r>
            <a:r>
              <a:rPr lang="en-GB" sz="2400" dirty="0"/>
              <a:t> </a:t>
            </a:r>
            <a:r>
              <a:rPr lang="en-GB" sz="2400" dirty="0" err="1"/>
              <a:t>Nemcami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stala</a:t>
            </a:r>
            <a:r>
              <a:rPr lang="en-GB" sz="2400" dirty="0"/>
              <a:t> </a:t>
            </a:r>
            <a:r>
              <a:rPr lang="en-GB" sz="2400" dirty="0" err="1"/>
              <a:t>terčom</a:t>
            </a:r>
            <a:r>
              <a:rPr lang="en-GB" sz="2400" dirty="0"/>
              <a:t> </a:t>
            </a:r>
            <a:r>
              <a:rPr lang="en-GB" sz="2400" dirty="0" err="1"/>
              <a:t>vtipov</a:t>
            </a:r>
            <a:r>
              <a:rPr lang="en-GB" sz="2400" dirty="0"/>
              <a:t> a </a:t>
            </a:r>
            <a:r>
              <a:rPr lang="en-GB" sz="2400" dirty="0" err="1"/>
              <a:t>posmechu</a:t>
            </a:r>
            <a:r>
              <a:rPr lang="en-GB" sz="2400" dirty="0"/>
              <a:t> (</a:t>
            </a:r>
            <a:r>
              <a:rPr lang="en-GB" sz="2400" dirty="0" err="1"/>
              <a:t>nazývaná</a:t>
            </a:r>
            <a:r>
              <a:rPr lang="en-GB" sz="2400" dirty="0"/>
              <a:t> bola </a:t>
            </a:r>
            <a:r>
              <a:rPr lang="en-GB" sz="2400" dirty="0" err="1"/>
              <a:t>tiež</a:t>
            </a:r>
            <a:r>
              <a:rPr lang="en-GB" sz="2400" dirty="0"/>
              <a:t> „</a:t>
            </a:r>
            <a:r>
              <a:rPr lang="en-GB" sz="2400" dirty="0" err="1"/>
              <a:t>kabinet</a:t>
            </a:r>
            <a:r>
              <a:rPr lang="en-GB" sz="2400" dirty="0"/>
              <a:t> </a:t>
            </a:r>
            <a:r>
              <a:rPr lang="en-GB" sz="2400" dirty="0" err="1"/>
              <a:t>monoklov</a:t>
            </a:r>
            <a:r>
              <a:rPr lang="en-GB" sz="2400" dirty="0"/>
              <a:t>“)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Nové voľby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FC7E265-7B63-406B-A1C3-ED3ED18CF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Ďalšie voľby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4654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FAF55F8-83A2-490C-AFC5-E7B9F60A7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309E09F-D959-47D8-8911-C8AA9C50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BCF2DE-B829-4419-9CDE-81D6DEE24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0" y="152636"/>
            <a:ext cx="89983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291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C25AAFA-C4A2-4031-936A-3C1E1524C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28800"/>
            <a:ext cx="8928991" cy="5040560"/>
          </a:xfrm>
        </p:spPr>
        <p:txBody>
          <a:bodyPr>
            <a:normAutofit/>
          </a:bodyPr>
          <a:lstStyle/>
          <a:p>
            <a:r>
              <a:rPr lang="sk-SK" sz="2400" dirty="0"/>
              <a:t>Volebná kampaň extrémne násilná, tzv. </a:t>
            </a:r>
            <a:r>
              <a:rPr lang="en-GB" sz="2400" dirty="0"/>
              <a:t>„</a:t>
            </a:r>
            <a:r>
              <a:rPr lang="en-GB" sz="2400" dirty="0" err="1"/>
              <a:t>leto</a:t>
            </a:r>
            <a:r>
              <a:rPr lang="en-GB" sz="2400" dirty="0"/>
              <a:t> </a:t>
            </a:r>
            <a:r>
              <a:rPr lang="en-GB" sz="2400" dirty="0" err="1"/>
              <a:t>násilia</a:t>
            </a:r>
            <a:r>
              <a:rPr lang="en-GB" sz="2400" dirty="0"/>
              <a:t>“</a:t>
            </a:r>
            <a:r>
              <a:rPr lang="sk-SK" sz="2400" dirty="0"/>
              <a:t>: politicky motivované vraždy, m</a:t>
            </a:r>
            <a:r>
              <a:rPr lang="en-GB" sz="2400" dirty="0" err="1"/>
              <a:t>ŕtv</a:t>
            </a:r>
            <a:r>
              <a:rPr lang="sk-SK" sz="2400" dirty="0"/>
              <a:t>i</a:t>
            </a:r>
            <a:r>
              <a:rPr lang="en-GB" sz="2400" dirty="0"/>
              <a:t> </a:t>
            </a:r>
            <a:r>
              <a:rPr lang="en-GB" sz="2400" dirty="0" err="1"/>
              <a:t>väčšinou</a:t>
            </a:r>
            <a:r>
              <a:rPr lang="en-GB" sz="2400" dirty="0"/>
              <a:t> </a:t>
            </a:r>
            <a:r>
              <a:rPr lang="en-GB" sz="2400" dirty="0" err="1"/>
              <a:t>nacisti</a:t>
            </a:r>
            <a:r>
              <a:rPr lang="en-GB" sz="2400" dirty="0"/>
              <a:t> a </a:t>
            </a:r>
            <a:r>
              <a:rPr lang="en-GB" sz="2400" dirty="0" err="1"/>
              <a:t>komunisti</a:t>
            </a:r>
            <a:r>
              <a:rPr lang="en-GB" sz="2400" dirty="0"/>
              <a:t>, </a:t>
            </a:r>
            <a:r>
              <a:rPr lang="en-GB" sz="2400" dirty="0" err="1"/>
              <a:t>medzi</a:t>
            </a:r>
            <a:r>
              <a:rPr lang="en-GB" sz="2400" dirty="0"/>
              <a:t> </a:t>
            </a:r>
            <a:r>
              <a:rPr lang="en-GB" sz="2400" dirty="0" err="1"/>
              <a:t>ktorými</a:t>
            </a:r>
            <a:r>
              <a:rPr lang="en-GB" sz="2400" dirty="0"/>
              <a:t> </a:t>
            </a:r>
            <a:r>
              <a:rPr lang="en-GB" sz="2400" dirty="0" err="1"/>
              <a:t>dochádzalo</a:t>
            </a:r>
            <a:r>
              <a:rPr lang="en-GB" sz="2400" dirty="0"/>
              <a:t> k </a:t>
            </a:r>
            <a:r>
              <a:rPr lang="en-GB" sz="2400" dirty="0" err="1"/>
              <a:t>najväčším</a:t>
            </a:r>
            <a:r>
              <a:rPr lang="en-GB" sz="2400" dirty="0"/>
              <a:t> </a:t>
            </a:r>
            <a:r>
              <a:rPr lang="en-GB" sz="2400" dirty="0" err="1"/>
              <a:t>stretom</a:t>
            </a:r>
            <a:r>
              <a:rPr lang="en-GB" sz="2400" dirty="0"/>
              <a:t> (</a:t>
            </a:r>
            <a:r>
              <a:rPr lang="en-GB" sz="2400" dirty="0" err="1"/>
              <a:t>tzv</a:t>
            </a:r>
            <a:r>
              <a:rPr lang="en-GB" sz="2400" dirty="0"/>
              <a:t>. </a:t>
            </a:r>
            <a:r>
              <a:rPr lang="en-GB" sz="2400" dirty="0" err="1"/>
              <a:t>zusammenstösse</a:t>
            </a:r>
            <a:r>
              <a:rPr lang="en-GB" sz="2400" dirty="0"/>
              <a:t> – </a:t>
            </a:r>
            <a:r>
              <a:rPr lang="en-GB" sz="2400" dirty="0" err="1"/>
              <a:t>bitky</a:t>
            </a:r>
            <a:r>
              <a:rPr lang="en-GB" sz="2400" dirty="0"/>
              <a:t> </a:t>
            </a:r>
            <a:r>
              <a:rPr lang="en-GB" sz="2400" dirty="0" err="1"/>
              <a:t>gangov</a:t>
            </a:r>
            <a:r>
              <a:rPr lang="en-GB" sz="2400" dirty="0"/>
              <a:t>)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Goebbels </a:t>
            </a:r>
            <a:r>
              <a:rPr lang="en-GB" sz="2400" dirty="0" err="1"/>
              <a:t>dokázal</a:t>
            </a:r>
            <a:r>
              <a:rPr lang="en-GB" sz="2400" dirty="0"/>
              <a:t> </a:t>
            </a:r>
            <a:r>
              <a:rPr lang="en-GB" sz="2400" dirty="0" err="1"/>
              <a:t>znova</a:t>
            </a:r>
            <a:r>
              <a:rPr lang="en-GB" sz="2400" dirty="0"/>
              <a:t> </a:t>
            </a:r>
            <a:r>
              <a:rPr lang="en-GB" sz="2400" dirty="0" err="1"/>
              <a:t>prísť</a:t>
            </a:r>
            <a:r>
              <a:rPr lang="en-GB" sz="2400" dirty="0"/>
              <a:t> s </a:t>
            </a:r>
            <a:r>
              <a:rPr lang="en-GB" sz="2400" dirty="0" err="1"/>
              <a:t>inováciou</a:t>
            </a:r>
            <a:r>
              <a:rPr lang="en-GB" sz="2400" dirty="0"/>
              <a:t> – </a:t>
            </a:r>
            <a:r>
              <a:rPr lang="en-GB" sz="2400" dirty="0" err="1"/>
              <a:t>zapojil</a:t>
            </a:r>
            <a:r>
              <a:rPr lang="en-GB" sz="2400" dirty="0"/>
              <a:t> </a:t>
            </a:r>
            <a:r>
              <a:rPr lang="en-GB" sz="2400" dirty="0" err="1"/>
              <a:t>filmovú</a:t>
            </a:r>
            <a:r>
              <a:rPr lang="en-GB" sz="2400" dirty="0"/>
              <a:t> </a:t>
            </a:r>
            <a:r>
              <a:rPr lang="en-GB" sz="2400" dirty="0" err="1"/>
              <a:t>propagandu</a:t>
            </a:r>
            <a:r>
              <a:rPr lang="en-GB" sz="2400" dirty="0"/>
              <a:t> a do </a:t>
            </a:r>
            <a:r>
              <a:rPr lang="en-GB" sz="2400" dirty="0" err="1"/>
              <a:t>obehu</a:t>
            </a:r>
            <a:r>
              <a:rPr lang="en-GB" sz="2400" dirty="0"/>
              <a:t> </a:t>
            </a:r>
            <a:r>
              <a:rPr lang="en-GB" sz="2400" dirty="0" err="1"/>
              <a:t>tiež</a:t>
            </a:r>
            <a:r>
              <a:rPr lang="en-GB" sz="2400" dirty="0"/>
              <a:t> </a:t>
            </a:r>
            <a:r>
              <a:rPr lang="en-GB" sz="2400" dirty="0" err="1"/>
              <a:t>pustil</a:t>
            </a:r>
            <a:r>
              <a:rPr lang="en-GB" sz="2400" dirty="0"/>
              <a:t> </a:t>
            </a:r>
            <a:r>
              <a:rPr lang="en-GB" sz="2400" dirty="0" err="1"/>
              <a:t>asi</a:t>
            </a:r>
            <a:r>
              <a:rPr lang="en-GB" sz="2400" dirty="0"/>
              <a:t> 50-tisíc </a:t>
            </a:r>
            <a:r>
              <a:rPr lang="en-GB" sz="2400" dirty="0" err="1"/>
              <a:t>gramofónových</a:t>
            </a:r>
            <a:r>
              <a:rPr lang="en-GB" sz="2400" dirty="0"/>
              <a:t> </a:t>
            </a:r>
            <a:r>
              <a:rPr lang="en-GB" sz="2400" dirty="0" err="1"/>
              <a:t>platní</a:t>
            </a:r>
            <a:r>
              <a:rPr lang="en-GB" sz="2400" dirty="0"/>
              <a:t> s </a:t>
            </a:r>
            <a:r>
              <a:rPr lang="en-GB" sz="2400" dirty="0" err="1"/>
              <a:t>Hitlerovým</a:t>
            </a:r>
            <a:r>
              <a:rPr lang="en-GB" sz="2400" dirty="0"/>
              <a:t> </a:t>
            </a:r>
            <a:r>
              <a:rPr lang="en-GB" sz="2400" dirty="0" err="1"/>
              <a:t>prejavom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Sám</a:t>
            </a:r>
            <a:r>
              <a:rPr lang="en-GB" sz="2400" dirty="0"/>
              <a:t> Hitler </a:t>
            </a:r>
            <a:r>
              <a:rPr lang="en-GB" sz="2400" dirty="0" err="1"/>
              <a:t>hovoril</a:t>
            </a:r>
            <a:r>
              <a:rPr lang="en-GB" sz="2400" dirty="0"/>
              <a:t> v 53 </a:t>
            </a:r>
            <a:r>
              <a:rPr lang="en-GB" sz="2400" dirty="0" err="1"/>
              <a:t>mestách</a:t>
            </a:r>
            <a:r>
              <a:rPr lang="en-GB" sz="2400" dirty="0"/>
              <a:t> po celom </a:t>
            </a:r>
            <a:r>
              <a:rPr lang="en-GB" sz="2400" dirty="0" err="1"/>
              <a:t>Nemecku</a:t>
            </a:r>
            <a:r>
              <a:rPr lang="en-GB" sz="2400" dirty="0"/>
              <a:t>, </a:t>
            </a:r>
            <a:r>
              <a:rPr lang="en-GB" sz="2400" dirty="0" err="1"/>
              <a:t>znova</a:t>
            </a:r>
            <a:r>
              <a:rPr lang="en-GB" sz="2400" dirty="0"/>
              <a:t> </a:t>
            </a:r>
            <a:r>
              <a:rPr lang="en-GB" sz="2400" dirty="0" err="1"/>
              <a:t>vďaka</a:t>
            </a:r>
            <a:r>
              <a:rPr lang="en-GB" sz="2400" dirty="0"/>
              <a:t> </a:t>
            </a:r>
            <a:r>
              <a:rPr lang="en-GB" sz="2400" dirty="0" err="1"/>
              <a:t>lietadlu</a:t>
            </a:r>
            <a:r>
              <a:rPr lang="en-GB" sz="2400" dirty="0"/>
              <a:t>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60F281B-FA70-45D5-98E7-C41CE497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Voľby leto 1932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299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59A5EF0-DEC2-484C-BCD9-D03EF8F11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FC33C5B-E3E9-42D8-9153-51E43E68A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1B0B86-760B-40BB-A68E-6F90C8777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4608512" cy="67169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2CED32E-08EB-427C-8E56-C7DEF391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236" y="245794"/>
            <a:ext cx="4392488" cy="627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91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55C272B-A52A-4A03-A42F-4598682FE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81878A-7FB1-41B2-9DEF-3A1948D86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F852BE-974B-4A28-BD9D-DE36520B4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7"/>
            <a:ext cx="4798959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755AE1-21C1-4F94-AAEC-D65BEDCF0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768" y="384539"/>
            <a:ext cx="4223728" cy="61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606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856F0C8-45E8-470A-8D89-F1FFF201A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614487"/>
            <a:ext cx="8870578" cy="5126881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FACB87D8-6C24-47DC-BC9F-163818475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Júl/</a:t>
            </a:r>
            <a:r>
              <a:rPr lang="sk-SK" dirty="0" err="1"/>
              <a:t>červenec</a:t>
            </a:r>
            <a:r>
              <a:rPr lang="sk-SK" dirty="0"/>
              <a:t> 1932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9800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2E64055-1DEB-43F7-B38A-5DF92AE7D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28800"/>
            <a:ext cx="8928991" cy="5040560"/>
          </a:xfrm>
        </p:spPr>
        <p:txBody>
          <a:bodyPr>
            <a:normAutofit/>
          </a:bodyPr>
          <a:lstStyle/>
          <a:p>
            <a:r>
              <a:rPr lang="en-GB" sz="2400" dirty="0"/>
              <a:t>NSDAP </a:t>
            </a:r>
            <a:r>
              <a:rPr lang="en-GB" sz="2400" dirty="0" err="1"/>
              <a:t>získala</a:t>
            </a:r>
            <a:r>
              <a:rPr lang="en-GB" sz="2400" dirty="0"/>
              <a:t> 13,7 </a:t>
            </a:r>
            <a:r>
              <a:rPr lang="en-GB" sz="2400" dirty="0" err="1"/>
              <a:t>milióna</a:t>
            </a:r>
            <a:r>
              <a:rPr lang="en-GB" sz="2400" dirty="0"/>
              <a:t> </a:t>
            </a:r>
            <a:r>
              <a:rPr lang="en-GB" sz="2400" dirty="0" err="1"/>
              <a:t>hlasov</a:t>
            </a:r>
            <a:r>
              <a:rPr lang="en-GB" sz="2400" dirty="0"/>
              <a:t>, 37,27 </a:t>
            </a:r>
            <a:r>
              <a:rPr lang="en-GB" sz="2400" dirty="0" err="1"/>
              <a:t>percenta</a:t>
            </a:r>
            <a:r>
              <a:rPr lang="en-GB" sz="2400" dirty="0"/>
              <a:t> zo </a:t>
            </a:r>
            <a:r>
              <a:rPr lang="en-GB" sz="2400" dirty="0" err="1"/>
              <a:t>všetkých</a:t>
            </a:r>
            <a:r>
              <a:rPr lang="en-GB" sz="2400" dirty="0"/>
              <a:t> </a:t>
            </a:r>
            <a:r>
              <a:rPr lang="en-GB" sz="2400" dirty="0" err="1"/>
              <a:t>odovzdaných</a:t>
            </a:r>
            <a:r>
              <a:rPr lang="en-GB" sz="2400" dirty="0"/>
              <a:t>, a </a:t>
            </a:r>
            <a:r>
              <a:rPr lang="en-GB" sz="2400" dirty="0" err="1"/>
              <a:t>jednoznačne</a:t>
            </a:r>
            <a:r>
              <a:rPr lang="en-GB" sz="2400" dirty="0"/>
              <a:t> </a:t>
            </a:r>
            <a:r>
              <a:rPr lang="en-GB" sz="2400" dirty="0" err="1"/>
              <a:t>vyhrala</a:t>
            </a:r>
            <a:r>
              <a:rPr lang="en-GB" sz="2400" dirty="0"/>
              <a:t> </a:t>
            </a:r>
            <a:r>
              <a:rPr lang="en-GB" sz="2400" dirty="0" err="1"/>
              <a:t>voľby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historicky</a:t>
            </a:r>
            <a:r>
              <a:rPr lang="en-GB" sz="2400" dirty="0"/>
              <a:t> </a:t>
            </a:r>
            <a:r>
              <a:rPr lang="en-GB" sz="2400" dirty="0" err="1"/>
              <a:t>najlepší</a:t>
            </a:r>
            <a:r>
              <a:rPr lang="en-GB" sz="2400" dirty="0"/>
              <a:t> </a:t>
            </a:r>
            <a:r>
              <a:rPr lang="en-GB" sz="2400" dirty="0" err="1"/>
              <a:t>výsledok</a:t>
            </a:r>
            <a:r>
              <a:rPr lang="sk-SK" sz="2400" dirty="0"/>
              <a:t> – no </a:t>
            </a:r>
            <a:r>
              <a:rPr lang="sk-SK" sz="2400" dirty="0" err="1"/>
              <a:t>Goebbels</a:t>
            </a:r>
            <a:r>
              <a:rPr lang="sk-SK" sz="2400" dirty="0"/>
              <a:t> upozorňoval na to, že sa „</a:t>
            </a:r>
            <a:r>
              <a:rPr lang="sk-SK" sz="2400" dirty="0" err="1"/>
              <a:t>uvíťazia</a:t>
            </a:r>
            <a:r>
              <a:rPr lang="sk-SK" sz="2400" dirty="0"/>
              <a:t> k smrti“ – z 37% už bola cesta len nadol</a:t>
            </a:r>
          </a:p>
          <a:p>
            <a:endParaRPr lang="sk-SK" sz="2400" dirty="0"/>
          </a:p>
          <a:p>
            <a:r>
              <a:rPr lang="sk-SK" sz="2400" dirty="0"/>
              <a:t>Pritom </a:t>
            </a:r>
            <a:r>
              <a:rPr lang="en-GB" sz="2400" dirty="0" err="1"/>
              <a:t>Hindeburg</a:t>
            </a:r>
            <a:r>
              <a:rPr lang="en-GB" sz="2400" dirty="0"/>
              <a:t> </a:t>
            </a:r>
            <a:r>
              <a:rPr lang="en-GB" sz="2400" dirty="0" err="1"/>
              <a:t>odmietol</a:t>
            </a:r>
            <a:r>
              <a:rPr lang="en-GB" sz="2400" dirty="0"/>
              <a:t> </a:t>
            </a:r>
            <a:r>
              <a:rPr lang="en-GB" sz="2400" dirty="0" err="1"/>
              <a:t>vymenovať</a:t>
            </a:r>
            <a:r>
              <a:rPr lang="en-GB" sz="2400" dirty="0"/>
              <a:t> </a:t>
            </a:r>
            <a:r>
              <a:rPr lang="en-GB" sz="2400" dirty="0" err="1"/>
              <a:t>Hitlera</a:t>
            </a:r>
            <a:r>
              <a:rPr lang="en-GB" sz="2400" dirty="0"/>
              <a:t> za </a:t>
            </a:r>
            <a:r>
              <a:rPr lang="en-GB" sz="2400" dirty="0" err="1"/>
              <a:t>kancelára</a:t>
            </a:r>
            <a:r>
              <a:rPr lang="en-GB" sz="2400" dirty="0"/>
              <a:t> a </a:t>
            </a:r>
            <a:r>
              <a:rPr lang="en-GB" sz="2400" dirty="0" err="1"/>
              <a:t>ponúkol</a:t>
            </a:r>
            <a:r>
              <a:rPr lang="en-GB" sz="2400" dirty="0"/>
              <a:t> mu </a:t>
            </a:r>
            <a:r>
              <a:rPr lang="en-GB" sz="2400" dirty="0" err="1"/>
              <a:t>miesto</a:t>
            </a:r>
            <a:r>
              <a:rPr lang="en-GB" sz="2400" dirty="0"/>
              <a:t> </a:t>
            </a:r>
            <a:r>
              <a:rPr lang="en-GB" sz="2400" dirty="0" err="1"/>
              <a:t>ministra</a:t>
            </a:r>
            <a:r>
              <a:rPr lang="en-GB" sz="2400" dirty="0"/>
              <a:t> </a:t>
            </a:r>
            <a:r>
              <a:rPr lang="en-GB" sz="2400" dirty="0" err="1"/>
              <a:t>vo</a:t>
            </a:r>
            <a:r>
              <a:rPr lang="en-GB" sz="2400" dirty="0"/>
              <a:t> von </a:t>
            </a:r>
            <a:r>
              <a:rPr lang="en-GB" sz="2400" dirty="0" err="1"/>
              <a:t>Papenovej</a:t>
            </a:r>
            <a:r>
              <a:rPr lang="en-GB" sz="2400" dirty="0"/>
              <a:t> </a:t>
            </a:r>
            <a:r>
              <a:rPr lang="en-GB" sz="2400" dirty="0" err="1"/>
              <a:t>vláde</a:t>
            </a:r>
            <a:r>
              <a:rPr lang="en-GB" sz="2400" dirty="0"/>
              <a:t>. To zas </a:t>
            </a:r>
            <a:r>
              <a:rPr lang="en-GB" sz="2400" dirty="0" err="1"/>
              <a:t>odmietol</a:t>
            </a:r>
            <a:r>
              <a:rPr lang="en-GB" sz="2400" dirty="0"/>
              <a:t> Hitler. </a:t>
            </a:r>
            <a:r>
              <a:rPr lang="en-GB" sz="2400" dirty="0" err="1"/>
              <a:t>Kríza</a:t>
            </a:r>
            <a:r>
              <a:rPr lang="en-GB" sz="2400" dirty="0"/>
              <a:t> </a:t>
            </a:r>
            <a:r>
              <a:rPr lang="en-GB" sz="2400" dirty="0" err="1"/>
              <a:t>Weimarskej</a:t>
            </a:r>
            <a:r>
              <a:rPr lang="en-GB" sz="2400" dirty="0"/>
              <a:t> </a:t>
            </a:r>
            <a:r>
              <a:rPr lang="en-GB" sz="2400" dirty="0" err="1"/>
              <a:t>republiky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prehlbovala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DB33FA7-BF43-4013-99F5-E227BC8A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Júl/</a:t>
            </a:r>
            <a:r>
              <a:rPr lang="sk-SK" dirty="0" err="1"/>
              <a:t>červenec</a:t>
            </a:r>
            <a:r>
              <a:rPr lang="sk-SK" dirty="0"/>
              <a:t> 1932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9631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12AADC2-2FC2-4932-BA10-AA75AB986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8964487" cy="5112568"/>
          </a:xfrm>
        </p:spPr>
        <p:txBody>
          <a:bodyPr>
            <a:normAutofit/>
          </a:bodyPr>
          <a:lstStyle/>
          <a:p>
            <a:r>
              <a:rPr lang="sk-SK" sz="2400" dirty="0"/>
              <a:t>Vládu sa </a:t>
            </a:r>
            <a:r>
              <a:rPr lang="en-GB" sz="2400" dirty="0" err="1"/>
              <a:t>nepodarilo</a:t>
            </a:r>
            <a:r>
              <a:rPr lang="en-GB" sz="2400" dirty="0"/>
              <a:t> </a:t>
            </a:r>
            <a:r>
              <a:rPr lang="en-GB" sz="2400" dirty="0" err="1"/>
              <a:t>zložiť</a:t>
            </a:r>
            <a:r>
              <a:rPr lang="sk-SK" sz="2400" dirty="0"/>
              <a:t>,</a:t>
            </a:r>
            <a:r>
              <a:rPr lang="en-GB" sz="2400" dirty="0"/>
              <a:t> von </a:t>
            </a:r>
            <a:r>
              <a:rPr lang="en-GB" sz="2400" dirty="0" err="1"/>
              <a:t>Papenov</a:t>
            </a:r>
            <a:r>
              <a:rPr lang="en-GB" sz="2400" dirty="0"/>
              <a:t> </a:t>
            </a:r>
            <a:r>
              <a:rPr lang="en-GB" sz="2400" dirty="0" err="1"/>
              <a:t>kabinet</a:t>
            </a:r>
            <a:r>
              <a:rPr lang="en-GB" sz="2400" dirty="0"/>
              <a:t> </a:t>
            </a:r>
            <a:r>
              <a:rPr lang="en-GB" sz="2400" dirty="0" err="1"/>
              <a:t>nezískal</a:t>
            </a:r>
            <a:r>
              <a:rPr lang="en-GB" sz="2400" dirty="0"/>
              <a:t> </a:t>
            </a:r>
            <a:r>
              <a:rPr lang="en-GB" sz="2400" dirty="0" err="1"/>
              <a:t>dôveru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Hindenburg </a:t>
            </a:r>
            <a:r>
              <a:rPr lang="en-GB" sz="2400" dirty="0" err="1"/>
              <a:t>vyhlásil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november</a:t>
            </a:r>
            <a:r>
              <a:rPr lang="en-GB" sz="2400" dirty="0"/>
              <a:t> 1932 </a:t>
            </a:r>
            <a:r>
              <a:rPr lang="en-GB" sz="2400" dirty="0" err="1"/>
              <a:t>ďalšie</a:t>
            </a:r>
            <a:r>
              <a:rPr lang="en-GB" sz="2400" dirty="0"/>
              <a:t> </a:t>
            </a:r>
            <a:r>
              <a:rPr lang="en-GB" sz="2400" dirty="0" err="1"/>
              <a:t>voľby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NSDAP </a:t>
            </a:r>
            <a:r>
              <a:rPr lang="en-GB" sz="2400" dirty="0" err="1"/>
              <a:t>postupná</a:t>
            </a:r>
            <a:r>
              <a:rPr lang="en-GB" sz="2400" dirty="0"/>
              <a:t> strata </a:t>
            </a:r>
            <a:r>
              <a:rPr lang="en-GB" sz="2400" dirty="0" err="1"/>
              <a:t>dynamiky</a:t>
            </a:r>
            <a:r>
              <a:rPr lang="sk-SK" sz="2400" dirty="0"/>
              <a:t> a najmä financií – kampane drahé</a:t>
            </a:r>
            <a:r>
              <a:rPr lang="en-GB" sz="2400" dirty="0"/>
              <a:t>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Stratili</a:t>
            </a:r>
            <a:r>
              <a:rPr lang="en-GB" sz="2400" dirty="0"/>
              <a:t> </a:t>
            </a:r>
            <a:r>
              <a:rPr lang="en-GB" sz="2400" dirty="0" err="1"/>
              <a:t>približne</a:t>
            </a:r>
            <a:r>
              <a:rPr lang="en-GB" sz="2400" dirty="0"/>
              <a:t> </a:t>
            </a:r>
            <a:r>
              <a:rPr lang="en-GB" sz="2400" dirty="0" err="1"/>
              <a:t>dva</a:t>
            </a:r>
            <a:r>
              <a:rPr lang="en-GB" sz="2400" dirty="0"/>
              <a:t> </a:t>
            </a:r>
            <a:r>
              <a:rPr lang="en-GB" sz="2400" dirty="0" err="1"/>
              <a:t>milióny</a:t>
            </a:r>
            <a:r>
              <a:rPr lang="en-GB" sz="2400" dirty="0"/>
              <a:t> </a:t>
            </a:r>
            <a:r>
              <a:rPr lang="en-GB" sz="2400" dirty="0" err="1"/>
              <a:t>hlasov</a:t>
            </a:r>
            <a:r>
              <a:rPr lang="en-GB" sz="2400" dirty="0"/>
              <a:t> a </a:t>
            </a:r>
            <a:r>
              <a:rPr lang="en-GB" sz="2400" dirty="0" err="1"/>
              <a:t>aj</a:t>
            </a:r>
            <a:r>
              <a:rPr lang="en-GB" sz="2400" dirty="0"/>
              <a:t> </a:t>
            </a:r>
            <a:r>
              <a:rPr lang="en-GB" sz="2400" dirty="0" err="1"/>
              <a:t>keď</a:t>
            </a:r>
            <a:r>
              <a:rPr lang="en-GB" sz="2400" dirty="0"/>
              <a:t> </a:t>
            </a:r>
            <a:r>
              <a:rPr lang="en-GB" sz="2400" dirty="0" err="1"/>
              <a:t>voľby</a:t>
            </a:r>
            <a:r>
              <a:rPr lang="en-GB" sz="2400" dirty="0"/>
              <a:t> </a:t>
            </a:r>
            <a:r>
              <a:rPr lang="en-GB" sz="2400" dirty="0" err="1"/>
              <a:t>znova</a:t>
            </a:r>
            <a:r>
              <a:rPr lang="en-GB" sz="2400" dirty="0"/>
              <a:t> </a:t>
            </a:r>
            <a:r>
              <a:rPr lang="en-GB" sz="2400" dirty="0" err="1"/>
              <a:t>vyhrali</a:t>
            </a:r>
            <a:r>
              <a:rPr lang="en-GB" sz="2400" dirty="0"/>
              <a:t> s 33,09 </a:t>
            </a:r>
            <a:r>
              <a:rPr lang="sk-SK" sz="2400" dirty="0"/>
              <a:t>% a 196 kreslami (</a:t>
            </a:r>
            <a:r>
              <a:rPr lang="en-GB" sz="2400" dirty="0" err="1"/>
              <a:t>strat</a:t>
            </a:r>
            <a:r>
              <a:rPr lang="sk-SK" sz="2400" dirty="0"/>
              <a:t>a</a:t>
            </a:r>
            <a:r>
              <a:rPr lang="en-GB" sz="2400" dirty="0"/>
              <a:t> 34</a:t>
            </a:r>
            <a:r>
              <a:rPr lang="sk-SK" sz="2400" dirty="0"/>
              <a:t>)</a:t>
            </a:r>
          </a:p>
          <a:p>
            <a:endParaRPr lang="sk-SK" sz="2400" dirty="0"/>
          </a:p>
          <a:p>
            <a:r>
              <a:rPr lang="sk-SK" sz="2400" dirty="0"/>
              <a:t>Nepomohol štrajk v Berlíne, ktorý NSDAP podporila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2723B7C-A58A-4660-BBF1-413B4EBC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November/listopad 1932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1524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5679AC8-E3D0-4787-849E-A21876B66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348325F-4689-412D-A66D-5AF9B9EC9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D586E5-A30C-48D4-B0FD-BEF379BC3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8" y="296652"/>
            <a:ext cx="894459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98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17133</TotalTime>
  <Words>4342</Words>
  <Application>Microsoft Office PowerPoint</Application>
  <PresentationFormat>On-screen Show (4:3)</PresentationFormat>
  <Paragraphs>445</Paragraphs>
  <Slides>112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6" baseType="lpstr">
      <vt:lpstr>Franklin Gothic Medium</vt:lpstr>
      <vt:lpstr>Wingdings</vt:lpstr>
      <vt:lpstr>Wingdings 2</vt:lpstr>
      <vt:lpstr>Grid</vt:lpstr>
      <vt:lpstr>KSCB092   Fašizmus A jeho špecifiká v Európe a Ázii</vt:lpstr>
      <vt:lpstr>Novemberrevolution </vt:lpstr>
      <vt:lpstr>PowerPoint Presentation</vt:lpstr>
      <vt:lpstr>PowerPoint Presentation</vt:lpstr>
      <vt:lpstr>PowerPoint Presentation</vt:lpstr>
      <vt:lpstr>Freikorps</vt:lpstr>
      <vt:lpstr>PowerPoint Presentation</vt:lpstr>
      <vt:lpstr>PowerPoint Presentation</vt:lpstr>
      <vt:lpstr>Dolchstoßlegende</vt:lpstr>
      <vt:lpstr>PowerPoint Presentation</vt:lpstr>
      <vt:lpstr>PowerPoint Presentation</vt:lpstr>
      <vt:lpstr>PowerPoint Presentation</vt:lpstr>
      <vt:lpstr>Dolchstoßlegende</vt:lpstr>
      <vt:lpstr>Nemecko po vojne</vt:lpstr>
      <vt:lpstr>Thule</vt:lpstr>
      <vt:lpstr>Rôzne Völkisch Hnutia</vt:lpstr>
      <vt:lpstr>Völkisch Hnutia</vt:lpstr>
      <vt:lpstr>PowerPoint Presentation</vt:lpstr>
      <vt:lpstr>VOLKSgemeinschaft</vt:lpstr>
      <vt:lpstr>Mnohé drobné hnutia</vt:lpstr>
      <vt:lpstr>PowerPoint Presentation</vt:lpstr>
      <vt:lpstr>PowerPoint Presentation</vt:lpstr>
      <vt:lpstr>Fašistické hnutia v nemecku</vt:lpstr>
      <vt:lpstr>Konservative Revolution</vt:lpstr>
      <vt:lpstr>Konservative Revolution</vt:lpstr>
      <vt:lpstr>DAP</vt:lpstr>
      <vt:lpstr>DAP</vt:lpstr>
      <vt:lpstr>Adolf Hitler</vt:lpstr>
      <vt:lpstr>Adolf Hitler</vt:lpstr>
      <vt:lpstr>PowerPoint Presentation</vt:lpstr>
      <vt:lpstr>Adolf Hitler</vt:lpstr>
      <vt:lpstr>Adolf Hitler</vt:lpstr>
      <vt:lpstr>PowerPoint Presentation</vt:lpstr>
      <vt:lpstr>Hitler 1ww</vt:lpstr>
      <vt:lpstr>PowerPoint Presentation</vt:lpstr>
      <vt:lpstr>PowerPoint Presentation</vt:lpstr>
      <vt:lpstr>PowerPoint Presentation</vt:lpstr>
      <vt:lpstr>PowerPoint Presentation</vt:lpstr>
      <vt:lpstr>Hitler a DAP</vt:lpstr>
      <vt:lpstr>Hitler a DAP</vt:lpstr>
      <vt:lpstr>PowerPoint Presentation</vt:lpstr>
      <vt:lpstr>Hitler a DAP</vt:lpstr>
      <vt:lpstr>Hitler rečník</vt:lpstr>
      <vt:lpstr>PowerPoint Presentation</vt:lpstr>
      <vt:lpstr>DAP</vt:lpstr>
      <vt:lpstr>25 bodov</vt:lpstr>
      <vt:lpstr>25 bodov</vt:lpstr>
      <vt:lpstr>25 bodov</vt:lpstr>
      <vt:lpstr>25 bodov</vt:lpstr>
      <vt:lpstr>NSDAP</vt:lpstr>
      <vt:lpstr>Svastika</vt:lpstr>
      <vt:lpstr>NSDAP</vt:lpstr>
      <vt:lpstr>NSDAP</vt:lpstr>
      <vt:lpstr>Rast NSDAP</vt:lpstr>
      <vt:lpstr>Mníchovský puč</vt:lpstr>
      <vt:lpstr>Tragikomédia</vt:lpstr>
      <vt:lpstr>Tragikomédia</vt:lpstr>
      <vt:lpstr>PowerPoint Presentation</vt:lpstr>
      <vt:lpstr>Tragikomédia</vt:lpstr>
      <vt:lpstr>PowerPoint Presentation</vt:lpstr>
      <vt:lpstr>Landsberg</vt:lpstr>
      <vt:lpstr>PowerPoint Presentation</vt:lpstr>
      <vt:lpstr>PowerPoint Presentation</vt:lpstr>
      <vt:lpstr>Mein kampf</vt:lpstr>
      <vt:lpstr>Koniec nacizmu?</vt:lpstr>
      <vt:lpstr>Fašistické podhubie</vt:lpstr>
      <vt:lpstr>Hans F. K. Günther</vt:lpstr>
      <vt:lpstr>NSDAP po návrate Hitlera</vt:lpstr>
      <vt:lpstr>NSDAP po návrate Hitlera</vt:lpstr>
      <vt:lpstr>PowerPoint Presentation</vt:lpstr>
      <vt:lpstr>aktivizmus</vt:lpstr>
      <vt:lpstr>aktivizmus</vt:lpstr>
      <vt:lpstr>NSDAP po r. 1925</vt:lpstr>
      <vt:lpstr>NSDAP po r. 1925</vt:lpstr>
      <vt:lpstr>PowerPoint Presentation</vt:lpstr>
      <vt:lpstr>Voľby 1928</vt:lpstr>
      <vt:lpstr>ENDSITUATION</vt:lpstr>
      <vt:lpstr>ENDSITUATION</vt:lpstr>
      <vt:lpstr>PowerPoint Presentation</vt:lpstr>
      <vt:lpstr>Varovanie: Wilhelm Frick</vt:lpstr>
      <vt:lpstr>Koniec demokracie</vt:lpstr>
      <vt:lpstr>PowerPoint Presentation</vt:lpstr>
      <vt:lpstr>PowerPoint Presentation</vt:lpstr>
      <vt:lpstr>Koniec demokracie</vt:lpstr>
      <vt:lpstr>Koniec demokracie</vt:lpstr>
      <vt:lpstr>Hitler vs. Hindenburg</vt:lpstr>
      <vt:lpstr>Hitler vs. Hindenburg</vt:lpstr>
      <vt:lpstr>PowerPoint Presentation</vt:lpstr>
      <vt:lpstr>PowerPoint Presentation</vt:lpstr>
      <vt:lpstr>PowerPoint Presentation</vt:lpstr>
      <vt:lpstr>Ďalšie voľby</vt:lpstr>
      <vt:lpstr>PowerPoint Presentation</vt:lpstr>
      <vt:lpstr>Voľby leto 1932</vt:lpstr>
      <vt:lpstr>PowerPoint Presentation</vt:lpstr>
      <vt:lpstr>PowerPoint Presentation</vt:lpstr>
      <vt:lpstr>Júl/červenec 1932</vt:lpstr>
      <vt:lpstr>Júl/červenec 1932</vt:lpstr>
      <vt:lpstr>November/listopad 1932</vt:lpstr>
      <vt:lpstr>PowerPoint Presentation</vt:lpstr>
      <vt:lpstr>November/listopad 1932</vt:lpstr>
      <vt:lpstr>Koniec roku 1932</vt:lpstr>
      <vt:lpstr>Koniec roku 1932</vt:lpstr>
      <vt:lpstr>Hitler kancelárom</vt:lpstr>
      <vt:lpstr>PowerPoint Presentation</vt:lpstr>
      <vt:lpstr>PowerPoint Presentation</vt:lpstr>
      <vt:lpstr>PowerPoint Presentation</vt:lpstr>
      <vt:lpstr>Hitler kancelár</vt:lpstr>
      <vt:lpstr>Hitler kancelár</vt:lpstr>
      <vt:lpstr>PowerPoint Presentation</vt:lpstr>
      <vt:lpstr>PowerPoint Presentation</vt:lpstr>
      <vt:lpstr>Hitler kancelárom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Fašizmus Definícia, dejiny, prejavy</dc:title>
  <dc:creator>Jakub Drabik</dc:creator>
  <cp:lastModifiedBy>HUSAV</cp:lastModifiedBy>
  <cp:revision>410</cp:revision>
  <dcterms:created xsi:type="dcterms:W3CDTF">2016-04-08T19:06:24Z</dcterms:created>
  <dcterms:modified xsi:type="dcterms:W3CDTF">2022-03-28T16:38:02Z</dcterms:modified>
</cp:coreProperties>
</file>