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59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1" r:id="rId14"/>
    <p:sldId id="376" r:id="rId15"/>
    <p:sldId id="379" r:id="rId16"/>
    <p:sldId id="375" r:id="rId17"/>
    <p:sldId id="380" r:id="rId18"/>
    <p:sldId id="381" r:id="rId19"/>
    <p:sldId id="382" r:id="rId20"/>
    <p:sldId id="383" r:id="rId21"/>
    <p:sldId id="384" r:id="rId22"/>
    <p:sldId id="377" r:id="rId23"/>
    <p:sldId id="378" r:id="rId24"/>
    <p:sldId id="385" r:id="rId25"/>
    <p:sldId id="370" r:id="rId26"/>
    <p:sldId id="372" r:id="rId27"/>
    <p:sldId id="387" r:id="rId28"/>
    <p:sldId id="389" r:id="rId29"/>
    <p:sldId id="388" r:id="rId30"/>
    <p:sldId id="386" r:id="rId31"/>
    <p:sldId id="374" r:id="rId32"/>
    <p:sldId id="373" r:id="rId33"/>
    <p:sldId id="390" r:id="rId34"/>
    <p:sldId id="391" r:id="rId35"/>
    <p:sldId id="392" r:id="rId36"/>
    <p:sldId id="394" r:id="rId37"/>
    <p:sldId id="395" r:id="rId38"/>
    <p:sldId id="396" r:id="rId39"/>
    <p:sldId id="393" r:id="rId40"/>
    <p:sldId id="397" r:id="rId41"/>
    <p:sldId id="399" r:id="rId42"/>
    <p:sldId id="400" r:id="rId43"/>
    <p:sldId id="401" r:id="rId44"/>
    <p:sldId id="402" r:id="rId45"/>
    <p:sldId id="403" r:id="rId46"/>
    <p:sldId id="404" r:id="rId47"/>
    <p:sldId id="405" r:id="rId48"/>
    <p:sldId id="406" r:id="rId49"/>
    <p:sldId id="407" r:id="rId50"/>
    <p:sldId id="409" r:id="rId51"/>
    <p:sldId id="410" r:id="rId52"/>
    <p:sldId id="408" r:id="rId53"/>
    <p:sldId id="411" r:id="rId54"/>
    <p:sldId id="413" r:id="rId55"/>
    <p:sldId id="414" r:id="rId56"/>
    <p:sldId id="415" r:id="rId57"/>
    <p:sldId id="416" r:id="rId58"/>
    <p:sldId id="417" r:id="rId59"/>
    <p:sldId id="418" r:id="rId60"/>
    <p:sldId id="419" r:id="rId61"/>
    <p:sldId id="420" r:id="rId62"/>
    <p:sldId id="421" r:id="rId63"/>
    <p:sldId id="422" r:id="rId64"/>
    <p:sldId id="424" r:id="rId65"/>
    <p:sldId id="425" r:id="rId66"/>
    <p:sldId id="427" r:id="rId67"/>
    <p:sldId id="429" r:id="rId68"/>
    <p:sldId id="430" r:id="rId69"/>
    <p:sldId id="431" r:id="rId70"/>
    <p:sldId id="432" r:id="rId71"/>
    <p:sldId id="434" r:id="rId72"/>
    <p:sldId id="435" r:id="rId73"/>
    <p:sldId id="436" r:id="rId74"/>
    <p:sldId id="439" r:id="rId75"/>
    <p:sldId id="438" r:id="rId76"/>
    <p:sldId id="441" r:id="rId77"/>
    <p:sldId id="442" r:id="rId78"/>
    <p:sldId id="443" r:id="rId79"/>
    <p:sldId id="445" r:id="rId80"/>
    <p:sldId id="446" r:id="rId81"/>
    <p:sldId id="449" r:id="rId82"/>
    <p:sldId id="447" r:id="rId83"/>
    <p:sldId id="448" r:id="rId84"/>
    <p:sldId id="450" r:id="rId85"/>
    <p:sldId id="451" r:id="rId86"/>
    <p:sldId id="452" r:id="rId87"/>
    <p:sldId id="477" r:id="rId88"/>
    <p:sldId id="454" r:id="rId89"/>
    <p:sldId id="453" r:id="rId90"/>
    <p:sldId id="456" r:id="rId91"/>
    <p:sldId id="455" r:id="rId92"/>
    <p:sldId id="457" r:id="rId93"/>
    <p:sldId id="479" r:id="rId94"/>
    <p:sldId id="458" r:id="rId95"/>
    <p:sldId id="460" r:id="rId96"/>
    <p:sldId id="461" r:id="rId97"/>
    <p:sldId id="478" r:id="rId98"/>
    <p:sldId id="463" r:id="rId99"/>
    <p:sldId id="464" r:id="rId100"/>
    <p:sldId id="466" r:id="rId101"/>
    <p:sldId id="465" r:id="rId102"/>
    <p:sldId id="467" r:id="rId103"/>
    <p:sldId id="468" r:id="rId104"/>
    <p:sldId id="469" r:id="rId105"/>
    <p:sldId id="471" r:id="rId106"/>
    <p:sldId id="470" r:id="rId107"/>
    <p:sldId id="472" r:id="rId108"/>
    <p:sldId id="480" r:id="rId109"/>
    <p:sldId id="481" r:id="rId110"/>
    <p:sldId id="473" r:id="rId111"/>
    <p:sldId id="474" r:id="rId112"/>
    <p:sldId id="475" r:id="rId113"/>
    <p:sldId id="476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31" autoAdjust="0"/>
    <p:restoredTop sz="94660"/>
  </p:normalViewPr>
  <p:slideViewPr>
    <p:cSldViewPr>
      <p:cViewPr varScale="1">
        <p:scale>
          <a:sx n="113" d="100"/>
          <a:sy n="113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10/04/2022</a:t>
            </a:fld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10/04/2022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10/04/2022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10/04/2022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10/04/2022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10/04/2022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10/04/2022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10/04/2022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10/04/2022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10/04/2022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10/04/2022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10/04/2022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20272" y="4869160"/>
            <a:ext cx="1981200" cy="1828800"/>
          </a:xfrm>
        </p:spPr>
        <p:txBody>
          <a:bodyPr/>
          <a:lstStyle/>
          <a:p>
            <a:r>
              <a:rPr lang="sk-SK" dirty="0"/>
              <a:t>Jakub Drábik</a:t>
            </a:r>
          </a:p>
          <a:p>
            <a:endParaRPr lang="sk-SK" dirty="0"/>
          </a:p>
          <a:p>
            <a:r>
              <a:rPr lang="sk-SK" dirty="0"/>
              <a:t>Jaro 2022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6324600" cy="3528392"/>
          </a:xfrm>
        </p:spPr>
        <p:txBody>
          <a:bodyPr/>
          <a:lstStyle/>
          <a:p>
            <a:r>
              <a:rPr lang="sk-SK" sz="4800" dirty="0"/>
              <a:t>KSCB092 </a:t>
            </a:r>
            <a:br>
              <a:rPr lang="sk-SK" sz="4800" dirty="0"/>
            </a:br>
            <a:br>
              <a:rPr lang="sk-SK" sz="4800" dirty="0"/>
            </a:br>
            <a:r>
              <a:rPr lang="sk-SK" sz="4800" dirty="0"/>
              <a:t>Fašizmus</a:t>
            </a:r>
            <a:br>
              <a:rPr lang="sk-SK" sz="4800" dirty="0"/>
            </a:br>
            <a:r>
              <a:rPr lang="sk-SK" sz="3200" dirty="0"/>
              <a:t>A jeho špecifiká v Európe a Ázii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4664"/>
            <a:ext cx="1016794" cy="139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60848"/>
            <a:ext cx="1016794" cy="1016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56992"/>
            <a:ext cx="1016794" cy="8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5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F702F7E-B8FA-4D4F-BE92-2AAA3F747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 fontScale="92500"/>
          </a:bodyPr>
          <a:lstStyle/>
          <a:p>
            <a:r>
              <a:rPr lang="sk-SK" sz="2400" dirty="0"/>
              <a:t>Stále ale nemal ústavnú väčšinu na Zmocňovací zákon (</a:t>
            </a:r>
            <a:r>
              <a:rPr lang="sk-SK" sz="2400" dirty="0" err="1"/>
              <a:t>Ermächtigungsgesetz</a:t>
            </a:r>
            <a:r>
              <a:rPr lang="sk-SK" sz="2400" dirty="0"/>
              <a:t>, celým názvom Zákon pre nápravu núdze občanov a národa, </a:t>
            </a:r>
            <a:r>
              <a:rPr lang="sk-SK" sz="2400" dirty="0" err="1"/>
              <a:t>Gesetz</a:t>
            </a:r>
            <a:r>
              <a:rPr lang="sk-SK" sz="2400" dirty="0"/>
              <a:t> </a:t>
            </a:r>
            <a:r>
              <a:rPr lang="sk-SK" sz="2400" dirty="0" err="1"/>
              <a:t>zur</a:t>
            </a:r>
            <a:r>
              <a:rPr lang="sk-SK" sz="2400" dirty="0"/>
              <a:t> </a:t>
            </a:r>
            <a:r>
              <a:rPr lang="sk-SK" sz="2400" dirty="0" err="1"/>
              <a:t>Behebung</a:t>
            </a:r>
            <a:r>
              <a:rPr lang="sk-SK" sz="2400" dirty="0"/>
              <a:t> der </a:t>
            </a:r>
            <a:r>
              <a:rPr lang="sk-SK" sz="2400" dirty="0" err="1"/>
              <a:t>Not</a:t>
            </a:r>
            <a:r>
              <a:rPr lang="sk-SK" sz="2400" dirty="0"/>
              <a:t> von </a:t>
            </a:r>
            <a:r>
              <a:rPr lang="sk-SK" sz="2400" dirty="0" err="1"/>
              <a:t>Volk</a:t>
            </a:r>
            <a:r>
              <a:rPr lang="sk-SK" sz="2400" dirty="0"/>
              <a:t> </a:t>
            </a:r>
            <a:r>
              <a:rPr lang="sk-SK" sz="2400" dirty="0" err="1"/>
              <a:t>und</a:t>
            </a:r>
            <a:r>
              <a:rPr lang="sk-SK" sz="2400" dirty="0"/>
              <a:t> </a:t>
            </a:r>
            <a:r>
              <a:rPr lang="sk-SK" sz="2400" dirty="0" err="1"/>
              <a:t>Reich</a:t>
            </a:r>
            <a:r>
              <a:rPr lang="sk-SK" sz="2400" dirty="0"/>
              <a:t>), </a:t>
            </a:r>
          </a:p>
          <a:p>
            <a:endParaRPr lang="sk-SK" sz="2400" dirty="0"/>
          </a:p>
          <a:p>
            <a:r>
              <a:rPr lang="sk-SK" sz="2400" dirty="0"/>
              <a:t>Ten umožňoval vládnemu kabinetu prijímať zákony bez ich schválenia Ríšskym snemom</a:t>
            </a:r>
          </a:p>
          <a:p>
            <a:endParaRPr lang="sk-SK" sz="2400" dirty="0"/>
          </a:p>
          <a:p>
            <a:r>
              <a:rPr lang="en-GB" sz="2400" dirty="0" err="1"/>
              <a:t>zatkli</a:t>
            </a:r>
            <a:r>
              <a:rPr lang="en-GB" sz="2400" dirty="0"/>
              <a:t> </a:t>
            </a:r>
            <a:r>
              <a:rPr lang="en-GB" sz="2400" dirty="0" err="1"/>
              <a:t>všetkých</a:t>
            </a:r>
            <a:r>
              <a:rPr lang="en-GB" sz="2400" dirty="0"/>
              <a:t> 81 </a:t>
            </a:r>
            <a:r>
              <a:rPr lang="en-GB" sz="2400" dirty="0" err="1"/>
              <a:t>poslancov</a:t>
            </a:r>
            <a:r>
              <a:rPr lang="en-GB" sz="2400" dirty="0"/>
              <a:t> KPD a </a:t>
            </a:r>
            <a:r>
              <a:rPr lang="en-GB" sz="2400" dirty="0" err="1"/>
              <a:t>tiež</a:t>
            </a:r>
            <a:r>
              <a:rPr lang="en-GB" sz="2400" dirty="0"/>
              <a:t> </a:t>
            </a:r>
            <a:r>
              <a:rPr lang="en-GB" sz="2400" dirty="0" err="1"/>
              <a:t>niekoľkých</a:t>
            </a:r>
            <a:r>
              <a:rPr lang="en-GB" sz="2400" dirty="0"/>
              <a:t> </a:t>
            </a:r>
            <a:r>
              <a:rPr lang="en-GB" sz="2400" dirty="0" err="1"/>
              <a:t>poslancov</a:t>
            </a:r>
            <a:r>
              <a:rPr lang="en-GB" sz="2400" dirty="0"/>
              <a:t> SPD</a:t>
            </a:r>
            <a:r>
              <a:rPr lang="sk-SK" sz="2400" dirty="0"/>
              <a:t> + strane </a:t>
            </a:r>
            <a:r>
              <a:rPr lang="sk-SK" sz="2400" dirty="0" err="1"/>
              <a:t>Zentrum</a:t>
            </a:r>
            <a:r>
              <a:rPr lang="sk-SK" sz="2400" dirty="0"/>
              <a:t> ponuka schválenia zmluvy s Vatikánom</a:t>
            </a:r>
          </a:p>
          <a:p>
            <a:endParaRPr lang="sk-SK" sz="2400" dirty="0"/>
          </a:p>
          <a:p>
            <a:r>
              <a:rPr lang="pt-BR" sz="2400" dirty="0"/>
              <a:t>23. marca 1933 pomerom 444 hlasov proti 94</a:t>
            </a:r>
            <a:r>
              <a:rPr lang="sk-SK" sz="2400" dirty="0"/>
              <a:t> – na 4 roky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BAF1F6B-A0E7-4373-ABBE-4A5C71BA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Zmocňovací </a:t>
            </a:r>
            <a:r>
              <a:rPr lang="sk-SK" dirty="0" err="1"/>
              <a:t>zákoN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0396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 err="1"/>
              <a:t>Einsatzgruppen</a:t>
            </a:r>
            <a:r>
              <a:rPr lang="sk-SK" sz="2400" dirty="0"/>
              <a:t> – ich úlohou bolo „vyčistiť“ dobité územia od partizánov, Židov, komunistov a nepriateľských živlov. </a:t>
            </a:r>
          </a:p>
          <a:p>
            <a:endParaRPr lang="sk-SK" sz="2400" dirty="0"/>
          </a:p>
          <a:p>
            <a:r>
              <a:rPr lang="sk-SK" sz="2400" dirty="0"/>
              <a:t>do polovice apríla 1942 hlásili 518 388 zavraždených, z ktorých drvivá väčšina boli Židia. Incidenty ako vraždenie v rokline </a:t>
            </a:r>
            <a:r>
              <a:rPr lang="sk-SK" sz="2400" dirty="0" err="1"/>
              <a:t>Babyn</a:t>
            </a:r>
            <a:r>
              <a:rPr lang="sk-SK" sz="2400" dirty="0"/>
              <a:t> Jar (dnes súčasť Kyjeva), kde 29. a 30. septembra 1941 zavraždili jednotky </a:t>
            </a:r>
            <a:r>
              <a:rPr lang="sk-SK" sz="2400" dirty="0" err="1"/>
              <a:t>Einsatzgruppen</a:t>
            </a:r>
            <a:r>
              <a:rPr lang="sk-SK" sz="2400" dirty="0"/>
              <a:t> 33 771 Židov</a:t>
            </a:r>
          </a:p>
          <a:p>
            <a:endParaRPr lang="sk-SK" sz="2400" dirty="0"/>
          </a:p>
          <a:p>
            <a:r>
              <a:rPr lang="sk-SK" sz="2400" dirty="0"/>
              <a:t>Nasledujúci rok zavraždili ďalších približne 1,5 milióna civilistov – genocídna časť Holokaustu začala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HOLOKAUST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7185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AEBD6D1-3935-4442-BBAD-0226735AB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6E903F4-CA9E-4028-99CE-0497E1439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4C3342-A0B2-4609-87B0-F18DCE4F3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86617"/>
            <a:ext cx="9115412" cy="611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59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Vraždenie na východe zároveň znamenalo novú „fázu“ v riešení „židovskej otázky.“ </a:t>
            </a:r>
          </a:p>
          <a:p>
            <a:endParaRPr lang="sk-SK" sz="2400" dirty="0"/>
          </a:p>
          <a:p>
            <a:r>
              <a:rPr lang="sk-SK" sz="2400" dirty="0"/>
              <a:t>nacistické vedenie opustilo plány na deportáciu a nahradilo ich masovým vraždením</a:t>
            </a:r>
          </a:p>
          <a:p>
            <a:endParaRPr lang="sk-SK" sz="2400" dirty="0"/>
          </a:p>
          <a:p>
            <a:r>
              <a:rPr lang="sk-SK" sz="2400" dirty="0"/>
              <a:t>pravdepodobne niekedy v lete alebo na jeseň 1941 – začali uvažovať o použití plynu (kvôli psychologickým následkom, ktoré malo na vojakov </a:t>
            </a:r>
            <a:r>
              <a:rPr lang="sk-SK" sz="2400" dirty="0" err="1"/>
              <a:t>Einsatzgruppen</a:t>
            </a:r>
            <a:r>
              <a:rPr lang="sk-SK" sz="2400" dirty="0"/>
              <a:t> – zvlášť keď mali vraždiť ženy a deti, mnohí to psychicky nezvládali, pre snaha nájsť iné riešenie – priemyselné vraždenie plynom)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HOLOKAUST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892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Operácia </a:t>
            </a:r>
            <a:r>
              <a:rPr lang="sk-SK" sz="2400" dirty="0" err="1"/>
              <a:t>Reinhard</a:t>
            </a:r>
            <a:r>
              <a:rPr lang="sk-SK" sz="2400" dirty="0"/>
              <a:t> (</a:t>
            </a:r>
            <a:r>
              <a:rPr lang="sk-SK" sz="2400" dirty="0" err="1"/>
              <a:t>Aktion</a:t>
            </a:r>
            <a:r>
              <a:rPr lang="sk-SK" sz="2400" dirty="0"/>
              <a:t> </a:t>
            </a:r>
            <a:r>
              <a:rPr lang="sk-SK" sz="2400" dirty="0" err="1"/>
              <a:t>Reinhard</a:t>
            </a:r>
            <a:r>
              <a:rPr lang="sk-SK" sz="2400" dirty="0"/>
              <a:t>) – plán na likvidáciu Židov z Generálneho </a:t>
            </a:r>
            <a:r>
              <a:rPr lang="sk-SK" sz="2400" dirty="0" err="1"/>
              <a:t>gouvernementu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októbri 1941 príkazom na výstavbu tábora v </a:t>
            </a:r>
            <a:r>
              <a:rPr lang="sk-SK" sz="2400" dirty="0" err="1"/>
              <a:t>Bełżeci</a:t>
            </a:r>
            <a:r>
              <a:rPr lang="sk-SK" sz="2400" dirty="0"/>
              <a:t> – a po ňom rýchle ďalšie. </a:t>
            </a:r>
          </a:p>
          <a:p>
            <a:endParaRPr lang="sk-SK" sz="2400" dirty="0"/>
          </a:p>
          <a:p>
            <a:r>
              <a:rPr lang="sk-SK" sz="2400" dirty="0"/>
              <a:t>V </a:t>
            </a:r>
            <a:r>
              <a:rPr lang="sk-SK" sz="2400" dirty="0" err="1"/>
              <a:t>Bełżeci</a:t>
            </a:r>
            <a:r>
              <a:rPr lang="sk-SK" sz="2400" dirty="0"/>
              <a:t> velenie Christian </a:t>
            </a:r>
            <a:r>
              <a:rPr lang="sk-SK" sz="2400" dirty="0" err="1"/>
              <a:t>Wirth</a:t>
            </a:r>
            <a:r>
              <a:rPr lang="sk-SK" sz="2400" dirty="0"/>
              <a:t> (1885 – 1944), dôstojník SS pôvodne zamestnaný v programe T4 – priama linka od T4 k vraždeniu v </a:t>
            </a:r>
            <a:r>
              <a:rPr lang="sk-SK" sz="2400" dirty="0" err="1"/>
              <a:t>konc</a:t>
            </a:r>
            <a:r>
              <a:rPr lang="sk-SK" sz="2400" dirty="0"/>
              <a:t>. táboroch</a:t>
            </a:r>
          </a:p>
          <a:p>
            <a:endParaRPr lang="sk-SK" sz="2400" dirty="0"/>
          </a:p>
          <a:p>
            <a:r>
              <a:rPr lang="sk-SK" sz="2400" dirty="0" err="1"/>
              <a:t>Plynovanie</a:t>
            </a:r>
            <a:r>
              <a:rPr lang="sk-SK" sz="2400" dirty="0"/>
              <a:t> obetí sa začalo v marci 1942</a:t>
            </a:r>
          </a:p>
          <a:p>
            <a:endParaRPr lang="sk-SK" sz="2400" dirty="0"/>
          </a:p>
          <a:p>
            <a:r>
              <a:rPr lang="sk-SK" sz="2400" dirty="0" err="1"/>
              <a:t>Chełmno</a:t>
            </a:r>
            <a:r>
              <a:rPr lang="sk-SK" sz="2400" dirty="0"/>
              <a:t>, </a:t>
            </a:r>
            <a:r>
              <a:rPr lang="sk-SK" sz="2400" dirty="0" err="1"/>
              <a:t>Majdanek</a:t>
            </a:r>
            <a:r>
              <a:rPr lang="sk-SK" sz="2400" dirty="0"/>
              <a:t>, </a:t>
            </a:r>
            <a:r>
              <a:rPr lang="sk-SK" sz="2400" dirty="0" err="1"/>
              <a:t>Sobibór</a:t>
            </a:r>
            <a:r>
              <a:rPr lang="sk-SK" sz="2400" dirty="0"/>
              <a:t>, </a:t>
            </a:r>
            <a:r>
              <a:rPr lang="sk-SK" sz="2400" dirty="0" err="1"/>
              <a:t>Treblinka</a:t>
            </a:r>
            <a:r>
              <a:rPr lang="sk-SK" sz="2400" dirty="0"/>
              <a:t>, neskôr </a:t>
            </a:r>
            <a:r>
              <a:rPr lang="sk-SK" sz="2400" dirty="0" err="1"/>
              <a:t>Auschwitz</a:t>
            </a:r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HOLOKAUST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8835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Nacisti vytvorili komplexný právny, diplomatický a logistický systém s jediným cieľom – likvidáciou európskeho židovstva. </a:t>
            </a:r>
          </a:p>
          <a:p>
            <a:endParaRPr lang="sk-SK" sz="2400" dirty="0"/>
          </a:p>
          <a:p>
            <a:r>
              <a:rPr lang="sk-SK" sz="2400" dirty="0"/>
              <a:t>Koordinácia spoločného postupu pri realizácii „konečného riešenia“ mala byť dohodnutá na konferencii (nacisti hovorili o „porade štátnych tajomníkov“) vo </a:t>
            </a:r>
            <a:r>
              <a:rPr lang="sk-SK" sz="2400" dirty="0" err="1"/>
              <a:t>Wannsee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Do konca vojny sa nacistom podarilo vyvraždiť približne šesť miliónov Židov, viac ako polovicu z 11 miliónov, o ktorých hovorili na konferencii vo </a:t>
            </a:r>
            <a:r>
              <a:rPr lang="sk-SK" sz="2400" dirty="0" err="1"/>
              <a:t>Wannsee</a:t>
            </a:r>
            <a:r>
              <a:rPr lang="sk-SK" sz="2400" dirty="0"/>
              <a:t>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HOLOKAUST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8692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4D9C6AC-19BA-48ED-818A-FFA01F8A4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D76A405-2FDE-4BC1-B2FC-A081AEBB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Vila pri </a:t>
            </a:r>
            <a:r>
              <a:rPr lang="sk-SK" dirty="0" err="1"/>
              <a:t>Wansee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935B6A-98B0-4FD3-98F3-CCB254B04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556792"/>
            <a:ext cx="8407894" cy="524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735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Zahynulo tiež medzi 200- a 500- tisíc Rómov  a množstvo Slovanov: najmä Srbov, Poliakov, Ukrajincov a Rusov. </a:t>
            </a:r>
          </a:p>
          <a:p>
            <a:endParaRPr lang="sk-SK" sz="2400" dirty="0"/>
          </a:p>
          <a:p>
            <a:r>
              <a:rPr lang="sk-SK" sz="2400" dirty="0" err="1"/>
              <a:t>Himmlerov</a:t>
            </a:r>
            <a:r>
              <a:rPr lang="sk-SK" sz="2400" dirty="0"/>
              <a:t> „Hlavný plán pre východ“ (</a:t>
            </a:r>
            <a:r>
              <a:rPr lang="sk-SK" sz="2400" i="1" dirty="0" err="1"/>
              <a:t>Generalplan</a:t>
            </a:r>
            <a:r>
              <a:rPr lang="sk-SK" sz="2400" i="1" dirty="0"/>
              <a:t> </a:t>
            </a:r>
            <a:r>
              <a:rPr lang="sk-SK" sz="2400" i="1" dirty="0" err="1"/>
              <a:t>Ost</a:t>
            </a:r>
            <a:r>
              <a:rPr lang="sk-SK" sz="2400" dirty="0"/>
              <a:t>) schválil Hitler v lete 1942. Jeho súčasťou bolo vyhladenie, vyhnanie alebo zotročenie všetkých Slovanov na ich územiach v priebehu 20 až 30 rokov a uvoľnenie „životného priestoru“ pre Nemcov. </a:t>
            </a:r>
          </a:p>
          <a:p>
            <a:endParaRPr lang="sk-SK" sz="2400" dirty="0"/>
          </a:p>
          <a:p>
            <a:r>
              <a:rPr lang="sk-SK" sz="2400" dirty="0"/>
              <a:t>Pravdepodobný počet zabitých Slovanov počas druhej svetovej vojny prevyšuje počet zavraždených Židov – i keď spôsob, akým k zabíjaniu došlo, bol väčšinou výrazne odlišný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Holokaust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3242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 err="1"/>
              <a:t>Generalplan</a:t>
            </a:r>
            <a:r>
              <a:rPr lang="sk-SK" sz="2400" dirty="0"/>
              <a:t> </a:t>
            </a:r>
            <a:r>
              <a:rPr lang="sk-SK" sz="2400" dirty="0" err="1"/>
              <a:t>Ost</a:t>
            </a:r>
            <a:r>
              <a:rPr lang="sk-SK" sz="2400" dirty="0"/>
              <a:t> rátal s masívnym programom osídľovania od Lotyšska po Krym, ktorý mali nemeckí osadníci obsadiť do 25 rokov. </a:t>
            </a:r>
          </a:p>
          <a:p>
            <a:endParaRPr lang="sk-SK" sz="2400" dirty="0"/>
          </a:p>
          <a:p>
            <a:r>
              <a:rPr lang="sk-SK" sz="2400" dirty="0"/>
              <a:t>Nebolo to reálne – nemali dosť ľudí na osídlenie tak obrovského priestoru. </a:t>
            </a:r>
          </a:p>
          <a:p>
            <a:endParaRPr lang="sk-SK" sz="2400" dirty="0"/>
          </a:p>
          <a:p>
            <a:r>
              <a:rPr lang="sk-SK" sz="2400" dirty="0"/>
              <a:t>Navyše sa v realite stretávali s množstvom problémov, najvýraznejším z nich bolo nepriateľstvo pôvodného obyvateľstva a partizánov. </a:t>
            </a:r>
          </a:p>
          <a:p>
            <a:endParaRPr lang="sk-SK" sz="2400" dirty="0"/>
          </a:p>
          <a:p>
            <a:r>
              <a:rPr lang="sk-SK" sz="2400" dirty="0"/>
              <a:t>Chýbal tiež akýkoľvek komplexný plán osídľovania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Generalplan</a:t>
            </a:r>
            <a:r>
              <a:rPr lang="sk-SK" dirty="0"/>
              <a:t> 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2086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E70577-B50D-4B91-A2EC-DD2A48D4C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869675-7FD1-4FE7-A01D-CB5DD615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3EA10-CB42-46C3-920F-6354AEB52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874" y="0"/>
            <a:ext cx="4876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923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90907B-E81E-4241-A59B-D0DC57AD7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EBC14B-8753-4426-A82B-3B6420422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D0E7D-21FF-48E6-99F7-6B96627F9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862"/>
            <a:ext cx="9144000" cy="61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71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B1A7FD0-ABC3-4752-9ACE-5EDC7535F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112568"/>
          </a:xfrm>
        </p:spPr>
        <p:txBody>
          <a:bodyPr>
            <a:normAutofit/>
          </a:bodyPr>
          <a:lstStyle/>
          <a:p>
            <a:r>
              <a:rPr lang="sk-SK" sz="2400" dirty="0"/>
              <a:t>Do štyroch mesiacov od volieb boli všetky strany okrem NSDAP zakázané alebo rozpustené. SPD presunula takmer ihneď svoju centrálu do Prahy</a:t>
            </a:r>
          </a:p>
          <a:p>
            <a:endParaRPr lang="sk-SK" sz="2400" dirty="0"/>
          </a:p>
          <a:p>
            <a:r>
              <a:rPr lang="pl-PL" sz="2400" dirty="0"/>
              <a:t>V parlamente ostalo 22 zástupcov, ktorí nepatrili do NSDAP (napr. Hugenberg) – a 639 nacistov</a:t>
            </a:r>
          </a:p>
          <a:p>
            <a:endParaRPr lang="pl-PL" sz="2400" dirty="0"/>
          </a:p>
          <a:p>
            <a:r>
              <a:rPr lang="pl-PL" sz="2400" dirty="0"/>
              <a:t>Voľby verejné a vyberať si voliči mohli len z dopredu pripravenej jednotnej kandidátky</a:t>
            </a:r>
          </a:p>
          <a:p>
            <a:endParaRPr lang="pl-PL" sz="2400" dirty="0"/>
          </a:p>
          <a:p>
            <a:r>
              <a:rPr lang="pl-PL" sz="2400" dirty="0"/>
              <a:t>Posledná prekážka – umierajúci Hindenburg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1076457-03E8-4F05-85E0-5F8BBC6CE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Zmocňovací zákon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3494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Hitler chcel na dobyté územia presídliť 100 miliónov Nemcov. Lenže tých 100 miliónov Nemcov neexistovalo </a:t>
            </a:r>
          </a:p>
          <a:p>
            <a:endParaRPr lang="sk-SK" sz="2400" dirty="0"/>
          </a:p>
          <a:p>
            <a:r>
              <a:rPr lang="sk-SK" sz="2400" dirty="0"/>
              <a:t>Žiadne impérium nikdy v dejinách sa nepokúsilo o tak komplexnú a rasovo motivovanú dominanciu nad dobytými územiami</a:t>
            </a:r>
          </a:p>
          <a:p>
            <a:endParaRPr lang="sk-SK" sz="2400" dirty="0"/>
          </a:p>
          <a:p>
            <a:r>
              <a:rPr lang="sk-SK" sz="2400" dirty="0"/>
              <a:t>Holokaust a vraždenie na východnom fronte pritom neslúžili žiadnym vojenským cieľom – práve naopak. Odčerpávali vojenské i transportné zdroje ríše. Nemecko pritom na tom hospodársky rozhodne nebolo dobre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Generalplan</a:t>
            </a:r>
            <a:r>
              <a:rPr lang="sk-SK" dirty="0"/>
              <a:t> 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3897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V decembri 1941, po neúspechu operácie Tajfún (</a:t>
            </a:r>
            <a:r>
              <a:rPr lang="sk-SK" sz="2400" i="1" dirty="0" err="1"/>
              <a:t>Unternehmen</a:t>
            </a:r>
            <a:r>
              <a:rPr lang="sk-SK" sz="2400" i="1" dirty="0"/>
              <a:t> </a:t>
            </a:r>
            <a:r>
              <a:rPr lang="sk-SK" sz="2400" i="1" dirty="0" err="1"/>
              <a:t>Taifun</a:t>
            </a:r>
            <a:r>
              <a:rPr lang="sk-SK" sz="2400" dirty="0"/>
              <a:t>, bitka o Moskvu), pripravili úradníci zodpovední za hospodárske a priemyselné plánovanie ríše pre Hitlera memorandum, v ktorom vypočítali (a to ešte boli optimistické výpočty), že ak chce Nemecko vyhrať vojnu, musí v najbližších dvoch rokoch investovať do výzbroje ekvivalent 150 miliárd dolárov. </a:t>
            </a:r>
          </a:p>
          <a:p>
            <a:endParaRPr lang="sk-SK" sz="2400" dirty="0"/>
          </a:p>
          <a:p>
            <a:r>
              <a:rPr lang="sk-SK" sz="2400" dirty="0"/>
              <a:t>Bolo to viac, než Nemecko minulo za celú druhú svetovú vojnu dohromady. </a:t>
            </a:r>
          </a:p>
          <a:p>
            <a:endParaRPr lang="sk-SK" sz="2400" dirty="0"/>
          </a:p>
          <a:p>
            <a:r>
              <a:rPr lang="sk-SK" sz="2400" dirty="0"/>
              <a:t>Už v decembri 1941 vedelo nacistické vedenie vrátane Hitlera, že vojnu nemôže vyhrať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Vojna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485193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Obdobie po porážkach pri Stalingrade, v Afrike a neskôr pri </a:t>
            </a:r>
            <a:r>
              <a:rPr lang="sk-SK" sz="2400" dirty="0" err="1"/>
              <a:t>Kursku</a:t>
            </a:r>
            <a:r>
              <a:rPr lang="sk-SK" sz="2400" dirty="0"/>
              <a:t> a s masívnym bombardovaním celého Nemecka je charakteristické ďalším, tentokrát výrazným a definitívnym ústupom od reality k mytológii, prísľubom odplaty a fantazmagóriám</a:t>
            </a:r>
          </a:p>
          <a:p>
            <a:endParaRPr lang="sk-SK" sz="2400" dirty="0"/>
          </a:p>
          <a:p>
            <a:r>
              <a:rPr lang="sk-SK" sz="2400" dirty="0"/>
              <a:t>Sny o „zázračných zbraniach“ a </a:t>
            </a:r>
            <a:r>
              <a:rPr lang="sk-SK" sz="2400" dirty="0" err="1"/>
              <a:t>radikalizácia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Nacisti sľúbili Nemcom večnú ríšu. Namiesto toho im zanechali zničenú rozbombardovanú krajinu, mestá v troskách, milióny mŕtvych a morálnu traumu zo spáchaných zverstiev. Ôsmy máj 1945 vstúpil do nemeckých dejín ako „Nultá hodina“ (</a:t>
            </a:r>
            <a:r>
              <a:rPr lang="sk-SK" sz="2400" dirty="0" err="1"/>
              <a:t>Stunde</a:t>
            </a:r>
            <a:r>
              <a:rPr lang="sk-SK" sz="2400" dirty="0"/>
              <a:t> </a:t>
            </a:r>
            <a:r>
              <a:rPr lang="sk-SK" sz="2400" dirty="0" err="1"/>
              <a:t>Null</a:t>
            </a:r>
            <a:r>
              <a:rPr lang="sk-SK" sz="2400" dirty="0"/>
              <a:t>). 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Vojna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1154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96BF6B4-2818-4290-A50F-A7C9D61E8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76B70D5-3999-4E8B-AF95-11106B59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57171B-0BA7-4A52-B2DC-A6A599A65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8"/>
            <a:ext cx="9166116" cy="68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09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C7B1454-4347-4219-82DF-3EDBC00D8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9143999" cy="5184576"/>
          </a:xfrm>
        </p:spPr>
        <p:txBody>
          <a:bodyPr>
            <a:normAutofit/>
          </a:bodyPr>
          <a:lstStyle/>
          <a:p>
            <a:r>
              <a:rPr lang="en-GB" sz="2400" dirty="0"/>
              <a:t>v </a:t>
            </a:r>
            <a:r>
              <a:rPr lang="en-GB" sz="2400" dirty="0" err="1"/>
              <a:t>priebehu</a:t>
            </a:r>
            <a:r>
              <a:rPr lang="en-GB" sz="2400" dirty="0"/>
              <a:t> </a:t>
            </a:r>
            <a:r>
              <a:rPr lang="en-GB" sz="2400" dirty="0" err="1"/>
              <a:t>rokov</a:t>
            </a:r>
            <a:r>
              <a:rPr lang="en-GB" sz="2400" dirty="0"/>
              <a:t> 1933 </a:t>
            </a:r>
            <a:r>
              <a:rPr lang="en-GB" sz="2400" dirty="0" err="1"/>
              <a:t>až</a:t>
            </a:r>
            <a:r>
              <a:rPr lang="en-GB" sz="2400" dirty="0"/>
              <a:t> 1934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inkorporáci</a:t>
            </a:r>
            <a:r>
              <a:rPr lang="sk-SK" sz="2400" dirty="0"/>
              <a:t>a</a:t>
            </a:r>
            <a:r>
              <a:rPr lang="en-GB" sz="2400" dirty="0"/>
              <a:t> NSDAP do </a:t>
            </a:r>
            <a:r>
              <a:rPr lang="en-GB" sz="2400" dirty="0" err="1"/>
              <a:t>štátneho</a:t>
            </a:r>
            <a:r>
              <a:rPr lang="en-GB" sz="2400" dirty="0"/>
              <a:t> </a:t>
            </a:r>
            <a:r>
              <a:rPr lang="en-GB" sz="2400" dirty="0" err="1"/>
              <a:t>systému</a:t>
            </a:r>
            <a:r>
              <a:rPr lang="sk-SK" sz="2400" dirty="0"/>
              <a:t>, preklad ako „koordinácia“,  alebo tiež </a:t>
            </a:r>
            <a:r>
              <a:rPr lang="sk-SK" sz="2400" dirty="0" err="1"/>
              <a:t>nacifikácia</a:t>
            </a:r>
            <a:r>
              <a:rPr lang="sk-SK" sz="2400" dirty="0"/>
              <a:t>, synchronizácia či „postavenie do radu“.  V niektorých prípadoch ponechávajú historici v textoch nemecký výraz, aby sa zachoval jeho unikátny význam, „</a:t>
            </a:r>
            <a:r>
              <a:rPr lang="sk-SK" sz="2400" dirty="0" err="1"/>
              <a:t>glajchšaltovanie</a:t>
            </a:r>
            <a:r>
              <a:rPr lang="sk-SK" sz="2400" dirty="0"/>
              <a:t>.“ </a:t>
            </a:r>
          </a:p>
          <a:p>
            <a:endParaRPr lang="sk-SK" sz="2400" dirty="0"/>
          </a:p>
          <a:p>
            <a:r>
              <a:rPr lang="sk-SK" sz="2400" dirty="0"/>
              <a:t>Nacisti toto slovo prevzali zo sveta elektriny, kde to znamená, že všetky vypínače sú v jednom okruhu, aby mohli byť zapnuté alebo vypnuté jedným hlavným vypínačom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1A455B1-993E-420D-A438-EAF6B60E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Gleichschaltung</a:t>
            </a:r>
          </a:p>
        </p:txBody>
      </p:sp>
    </p:spTree>
    <p:extLst>
      <p:ext uri="{BB962C8B-B14F-4D97-AF65-F5344CB8AC3E}">
        <p14:creationId xmlns:p14="http://schemas.microsoft.com/office/powerpoint/2010/main" val="1859772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D37D0D1-652F-479E-9CB5-1DF73667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/>
          </a:bodyPr>
          <a:lstStyle/>
          <a:p>
            <a:r>
              <a:rPr lang="en-GB" sz="2800" dirty="0" err="1"/>
              <a:t>Gleichschaltungsgesetz</a:t>
            </a:r>
            <a:r>
              <a:rPr lang="en-GB" sz="2800" dirty="0"/>
              <a:t>, </a:t>
            </a:r>
            <a:r>
              <a:rPr lang="en-GB" sz="2800" dirty="0" err="1"/>
              <a:t>teda</a:t>
            </a:r>
            <a:r>
              <a:rPr lang="en-GB" sz="2800" dirty="0"/>
              <a:t> „</a:t>
            </a:r>
            <a:r>
              <a:rPr lang="en-GB" sz="2800" dirty="0" err="1"/>
              <a:t>glajchšaltovací</a:t>
            </a:r>
            <a:r>
              <a:rPr lang="en-GB" sz="2800" dirty="0"/>
              <a:t> </a:t>
            </a:r>
            <a:r>
              <a:rPr lang="en-GB" sz="2800" dirty="0" err="1"/>
              <a:t>zákon</a:t>
            </a:r>
            <a:r>
              <a:rPr lang="en-GB" sz="2800" dirty="0"/>
              <a:t>“</a:t>
            </a:r>
            <a:r>
              <a:rPr lang="sk-SK" sz="2800" dirty="0"/>
              <a:t>31. marca 1933</a:t>
            </a:r>
          </a:p>
          <a:p>
            <a:endParaRPr lang="sk-SK" sz="2800" dirty="0"/>
          </a:p>
          <a:p>
            <a:r>
              <a:rPr lang="sk-SK" sz="2800" dirty="0"/>
              <a:t>Ovládnutie miestnych vlád a postupné nahradzovanie</a:t>
            </a:r>
          </a:p>
          <a:p>
            <a:endParaRPr lang="sk-SK" sz="2800" dirty="0"/>
          </a:p>
          <a:p>
            <a:r>
              <a:rPr lang="en-GB" sz="2800" dirty="0" err="1"/>
              <a:t>Nevyhovujúci</a:t>
            </a:r>
            <a:r>
              <a:rPr lang="en-GB" sz="2800" dirty="0"/>
              <a:t> </a:t>
            </a:r>
            <a:r>
              <a:rPr lang="en-GB" sz="2800" dirty="0" err="1"/>
              <a:t>úradníci</a:t>
            </a:r>
            <a:r>
              <a:rPr lang="en-GB" sz="2800" dirty="0"/>
              <a:t>, </a:t>
            </a:r>
            <a:r>
              <a:rPr lang="en-GB" sz="2800" dirty="0" err="1"/>
              <a:t>učitelia</a:t>
            </a:r>
            <a:r>
              <a:rPr lang="en-GB" sz="2800" dirty="0"/>
              <a:t>, </a:t>
            </a:r>
            <a:r>
              <a:rPr lang="en-GB" sz="2800" dirty="0" err="1"/>
              <a:t>sudcovia</a:t>
            </a:r>
            <a:r>
              <a:rPr lang="en-GB" sz="2800" dirty="0"/>
              <a:t> a</a:t>
            </a:r>
            <a:r>
              <a:rPr lang="sk-SK" sz="2800" dirty="0" err="1"/>
              <a:t>tď</a:t>
            </a:r>
            <a:r>
              <a:rPr lang="sk-SK" sz="2800" dirty="0"/>
              <a:t> preč</a:t>
            </a:r>
          </a:p>
          <a:p>
            <a:endParaRPr lang="sk-SK" sz="2800" dirty="0"/>
          </a:p>
          <a:p>
            <a:r>
              <a:rPr lang="sk-SK" sz="2800" dirty="0"/>
              <a:t>V marci 1933 </a:t>
            </a:r>
            <a:r>
              <a:rPr lang="en-GB" sz="2800" dirty="0" err="1"/>
              <a:t>neďaleko</a:t>
            </a:r>
            <a:r>
              <a:rPr lang="en-GB" sz="2800" dirty="0"/>
              <a:t> </a:t>
            </a:r>
            <a:r>
              <a:rPr lang="en-GB" sz="2800" dirty="0" err="1"/>
              <a:t>Mníchova</a:t>
            </a:r>
            <a:r>
              <a:rPr lang="en-GB" sz="2800" dirty="0"/>
              <a:t> </a:t>
            </a:r>
            <a:r>
              <a:rPr lang="en-GB" sz="2800" dirty="0" err="1"/>
              <a:t>prvý</a:t>
            </a:r>
            <a:r>
              <a:rPr lang="en-GB" sz="2800" dirty="0"/>
              <a:t> </a:t>
            </a:r>
            <a:r>
              <a:rPr lang="en-GB" sz="2800" dirty="0" err="1"/>
              <a:t>koncentračný</a:t>
            </a:r>
            <a:r>
              <a:rPr lang="en-GB" sz="2800" dirty="0"/>
              <a:t> </a:t>
            </a:r>
            <a:r>
              <a:rPr lang="en-GB" sz="2800" dirty="0" err="1"/>
              <a:t>tábor</a:t>
            </a:r>
            <a:r>
              <a:rPr lang="en-GB" sz="2800" dirty="0"/>
              <a:t> – Dachau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9B8FB6C-2A8C-47B2-99D6-D7F7A25E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Gleichschaltung</a:t>
            </a:r>
          </a:p>
        </p:txBody>
      </p:sp>
    </p:spTree>
    <p:extLst>
      <p:ext uri="{BB962C8B-B14F-4D97-AF65-F5344CB8AC3E}">
        <p14:creationId xmlns:p14="http://schemas.microsoft.com/office/powerpoint/2010/main" val="2829195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D37D0D1-652F-479E-9CB5-1DF73667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/>
          </a:bodyPr>
          <a:lstStyle/>
          <a:p>
            <a:r>
              <a:rPr lang="sk-SK" sz="2400" dirty="0"/>
              <a:t>Spolky, kluby a ďalšie organizácie rozpustené – ostali len nacistické</a:t>
            </a:r>
          </a:p>
          <a:p>
            <a:endParaRPr lang="sk-SK" sz="2400" dirty="0"/>
          </a:p>
          <a:p>
            <a:r>
              <a:rPr lang="en-GB" sz="2400" dirty="0" err="1"/>
              <a:t>Nemeck</a:t>
            </a:r>
            <a:r>
              <a:rPr lang="sk-SK" sz="2400" dirty="0"/>
              <a:t>ý</a:t>
            </a:r>
            <a:r>
              <a:rPr lang="en-GB" sz="2400" dirty="0"/>
              <a:t> </a:t>
            </a:r>
            <a:r>
              <a:rPr lang="en-GB" sz="2400" dirty="0" err="1"/>
              <a:t>pracovn</a:t>
            </a:r>
            <a:r>
              <a:rPr lang="sk-SK" sz="2400" dirty="0"/>
              <a:t>ý</a:t>
            </a:r>
            <a:r>
              <a:rPr lang="en-GB" sz="2400" dirty="0"/>
              <a:t> </a:t>
            </a:r>
            <a:r>
              <a:rPr lang="en-GB" sz="2400" dirty="0" err="1"/>
              <a:t>frontu</a:t>
            </a:r>
            <a:r>
              <a:rPr lang="en-GB" sz="2400" dirty="0"/>
              <a:t> (</a:t>
            </a:r>
            <a:r>
              <a:rPr lang="en-GB" sz="2400" i="1" dirty="0"/>
              <a:t>Deutsche </a:t>
            </a:r>
            <a:r>
              <a:rPr lang="en-GB" sz="2400" i="1" dirty="0" err="1"/>
              <a:t>Arbeitsfront</a:t>
            </a:r>
            <a:r>
              <a:rPr lang="en-GB" sz="2400" dirty="0"/>
              <a:t>, DAF)</a:t>
            </a:r>
            <a:r>
              <a:rPr lang="sk-SK" sz="2400" dirty="0"/>
              <a:t> </a:t>
            </a:r>
            <a:r>
              <a:rPr lang="en-GB" sz="2400" dirty="0" err="1"/>
              <a:t>namiesto</a:t>
            </a:r>
            <a:r>
              <a:rPr lang="en-GB" sz="2400" dirty="0"/>
              <a:t> </a:t>
            </a:r>
            <a:r>
              <a:rPr lang="en-GB" sz="2400" dirty="0" err="1"/>
              <a:t>odborov</a:t>
            </a:r>
            <a:r>
              <a:rPr lang="sk-SK" sz="2400" dirty="0"/>
              <a:t> (Robert Ley), v rámci DAF nové spoločenské, vzdelávacie, športové, zdravotné a zábavné programy</a:t>
            </a:r>
          </a:p>
          <a:p>
            <a:endParaRPr lang="sk-SK" sz="2400" dirty="0"/>
          </a:p>
          <a:p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„</a:t>
            </a:r>
            <a:r>
              <a:rPr lang="en-GB" sz="2400" dirty="0" err="1"/>
              <a:t>Radosťou</a:t>
            </a:r>
            <a:r>
              <a:rPr lang="en-GB" sz="2400" dirty="0"/>
              <a:t> k sile“ (Kraft </a:t>
            </a:r>
            <a:r>
              <a:rPr lang="en-GB" sz="2400" dirty="0" err="1"/>
              <a:t>durch</a:t>
            </a:r>
            <a:r>
              <a:rPr lang="en-GB" sz="2400" dirty="0"/>
              <a:t> </a:t>
            </a:r>
            <a:r>
              <a:rPr lang="en-GB" sz="2400" dirty="0" err="1"/>
              <a:t>Freude</a:t>
            </a:r>
            <a:r>
              <a:rPr lang="en-GB" sz="2400" dirty="0"/>
              <a:t>, </a:t>
            </a:r>
            <a:r>
              <a:rPr lang="en-GB" sz="2400" dirty="0" err="1"/>
              <a:t>KdF</a:t>
            </a:r>
            <a:r>
              <a:rPr lang="en-GB" sz="2400" dirty="0"/>
              <a:t>)</a:t>
            </a:r>
            <a:r>
              <a:rPr lang="sk-SK" sz="2400" dirty="0"/>
              <a:t> – podobné talianskemu </a:t>
            </a:r>
            <a:r>
              <a:rPr lang="sk-SK" sz="2400" dirty="0" err="1"/>
              <a:t>Dopolavoro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9B8FB6C-2A8C-47B2-99D6-D7F7A25E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Gleichschaltung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0D7895C-CA5C-4A96-8B4A-6BB2F44DE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4056723"/>
            <a:ext cx="1728192" cy="175177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9EFD4B9-9D9A-42ED-B05C-0BC5A535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4149080"/>
            <a:ext cx="1462590" cy="15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33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5C66E0-9EF8-4102-B3E2-087772A5F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F3280D4-B781-477D-B0DE-C6954DB5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3F6EA5-D3E7-4CD9-9DE4-4E19ED05E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076"/>
            <a:ext cx="9255369" cy="600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78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B3C2E0-6027-4B29-99B0-23B0CC690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112568"/>
          </a:xfrm>
        </p:spPr>
        <p:txBody>
          <a:bodyPr>
            <a:normAutofit/>
          </a:bodyPr>
          <a:lstStyle/>
          <a:p>
            <a:r>
              <a:rPr lang="en-GB" sz="2400" dirty="0" err="1"/>
              <a:t>KdF</a:t>
            </a:r>
            <a:r>
              <a:rPr lang="en-GB" sz="2400" dirty="0"/>
              <a:t> </a:t>
            </a:r>
            <a:r>
              <a:rPr lang="en-GB" sz="2400" dirty="0" err="1"/>
              <a:t>prevádzkovala</a:t>
            </a:r>
            <a:r>
              <a:rPr lang="en-GB" sz="2400" dirty="0"/>
              <a:t> </a:t>
            </a:r>
            <a:r>
              <a:rPr lang="en-GB" sz="2400" dirty="0" err="1"/>
              <a:t>továrenské</a:t>
            </a:r>
            <a:r>
              <a:rPr lang="en-GB" sz="2400" dirty="0"/>
              <a:t> </a:t>
            </a:r>
            <a:r>
              <a:rPr lang="en-GB" sz="2400" dirty="0" err="1"/>
              <a:t>knižnice</a:t>
            </a:r>
            <a:r>
              <a:rPr lang="en-GB" sz="2400" dirty="0"/>
              <a:t>, </a:t>
            </a:r>
            <a:r>
              <a:rPr lang="en-GB" sz="2400" dirty="0" err="1"/>
              <a:t>záhrady</a:t>
            </a:r>
            <a:r>
              <a:rPr lang="en-GB" sz="2400" dirty="0"/>
              <a:t>, </a:t>
            </a:r>
            <a:r>
              <a:rPr lang="en-GB" sz="2400" dirty="0" err="1"/>
              <a:t>plavárne</a:t>
            </a:r>
            <a:r>
              <a:rPr lang="en-GB" sz="2400" dirty="0"/>
              <a:t>, </a:t>
            </a:r>
            <a:r>
              <a:rPr lang="en-GB" sz="2400" dirty="0" err="1"/>
              <a:t>športové</a:t>
            </a:r>
            <a:r>
              <a:rPr lang="en-GB" sz="2400" dirty="0"/>
              <a:t> </a:t>
            </a:r>
            <a:r>
              <a:rPr lang="en-GB" sz="2400" dirty="0" err="1"/>
              <a:t>miestnosti</a:t>
            </a:r>
            <a:r>
              <a:rPr lang="en-GB" sz="2400" dirty="0"/>
              <a:t> a </a:t>
            </a:r>
            <a:r>
              <a:rPr lang="en-GB" sz="2400" dirty="0" err="1"/>
              <a:t>vybavenie</a:t>
            </a:r>
            <a:r>
              <a:rPr lang="en-GB" sz="2400" dirty="0"/>
              <a:t>, </a:t>
            </a:r>
            <a:r>
              <a:rPr lang="en-GB" sz="2400" dirty="0" err="1"/>
              <a:t>zabezpečila</a:t>
            </a:r>
            <a:r>
              <a:rPr lang="en-GB" sz="2400" dirty="0"/>
              <a:t> </a:t>
            </a:r>
            <a:r>
              <a:rPr lang="en-GB" sz="2400" dirty="0" err="1"/>
              <a:t>prestávky</a:t>
            </a:r>
            <a:r>
              <a:rPr lang="en-GB" sz="2400" dirty="0"/>
              <a:t> </a:t>
            </a:r>
            <a:r>
              <a:rPr lang="en-GB" sz="2400" dirty="0" err="1"/>
              <a:t>pri</a:t>
            </a:r>
            <a:r>
              <a:rPr lang="en-GB" sz="2400" dirty="0"/>
              <a:t> </a:t>
            </a:r>
            <a:r>
              <a:rPr lang="en-GB" sz="2400" dirty="0" err="1"/>
              <a:t>práci</a:t>
            </a:r>
            <a:r>
              <a:rPr lang="en-GB" sz="2400" dirty="0"/>
              <a:t> pre </a:t>
            </a:r>
            <a:r>
              <a:rPr lang="en-GB" sz="2400" dirty="0" err="1"/>
              <a:t>robotníkov</a:t>
            </a:r>
            <a:r>
              <a:rPr lang="en-GB" sz="2400" dirty="0"/>
              <a:t>, </a:t>
            </a:r>
            <a:r>
              <a:rPr lang="en-GB" sz="2400" dirty="0" err="1"/>
              <a:t>jedlo</a:t>
            </a:r>
            <a:r>
              <a:rPr lang="en-GB" sz="2400" dirty="0"/>
              <a:t> za </a:t>
            </a:r>
            <a:r>
              <a:rPr lang="en-GB" sz="2400" dirty="0" err="1"/>
              <a:t>znížené</a:t>
            </a:r>
            <a:r>
              <a:rPr lang="en-GB" sz="2400" dirty="0"/>
              <a:t> </a:t>
            </a:r>
            <a:r>
              <a:rPr lang="en-GB" sz="2400" dirty="0" err="1"/>
              <a:t>poplatky</a:t>
            </a:r>
            <a:r>
              <a:rPr lang="en-GB" sz="2400" dirty="0"/>
              <a:t>, </a:t>
            </a:r>
            <a:r>
              <a:rPr lang="en-GB" sz="2400" dirty="0" err="1"/>
              <a:t>lístky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koncerty</a:t>
            </a:r>
            <a:r>
              <a:rPr lang="en-GB" sz="2400" dirty="0"/>
              <a:t> a do </a:t>
            </a:r>
            <a:r>
              <a:rPr lang="en-GB" sz="2400" dirty="0" err="1"/>
              <a:t>opery</a:t>
            </a:r>
            <a:r>
              <a:rPr lang="en-GB" sz="2400" dirty="0"/>
              <a:t> </a:t>
            </a:r>
            <a:r>
              <a:rPr lang="en-GB" sz="2400" dirty="0" err="1"/>
              <a:t>zadarmo</a:t>
            </a:r>
            <a:r>
              <a:rPr lang="en-GB" sz="2400" dirty="0"/>
              <a:t>, </a:t>
            </a:r>
            <a:r>
              <a:rPr lang="en-GB" sz="2400" dirty="0" err="1"/>
              <a:t>organizovala</a:t>
            </a:r>
            <a:r>
              <a:rPr lang="en-GB" sz="2400" dirty="0"/>
              <a:t> </a:t>
            </a:r>
            <a:r>
              <a:rPr lang="en-GB" sz="2400" dirty="0" err="1"/>
              <a:t>gymnastické</a:t>
            </a:r>
            <a:r>
              <a:rPr lang="en-GB" sz="2400" dirty="0"/>
              <a:t> </a:t>
            </a:r>
            <a:r>
              <a:rPr lang="en-GB" sz="2400" dirty="0" err="1"/>
              <a:t>tréningy</a:t>
            </a:r>
            <a:r>
              <a:rPr lang="en-GB" sz="2400" dirty="0"/>
              <a:t>, </a:t>
            </a:r>
            <a:r>
              <a:rPr lang="en-GB" sz="2400" dirty="0" err="1"/>
              <a:t>vzdelávacie</a:t>
            </a:r>
            <a:r>
              <a:rPr lang="en-GB" sz="2400" dirty="0"/>
              <a:t> </a:t>
            </a:r>
            <a:r>
              <a:rPr lang="en-GB" sz="2400" dirty="0" err="1"/>
              <a:t>kurzy</a:t>
            </a:r>
            <a:r>
              <a:rPr lang="en-GB" sz="2400" dirty="0"/>
              <a:t> pre </a:t>
            </a:r>
            <a:r>
              <a:rPr lang="en-GB" sz="2400" dirty="0" err="1"/>
              <a:t>dospelých</a:t>
            </a:r>
            <a:r>
              <a:rPr lang="en-GB" sz="2400" dirty="0"/>
              <a:t> a </a:t>
            </a:r>
            <a:r>
              <a:rPr lang="en-GB" sz="2400" dirty="0" err="1"/>
              <a:t>dokonca</a:t>
            </a:r>
            <a:r>
              <a:rPr lang="en-GB" sz="2400" dirty="0"/>
              <a:t> </a:t>
            </a:r>
            <a:r>
              <a:rPr lang="en-GB" sz="2400" dirty="0" err="1"/>
              <a:t>dovolenky</a:t>
            </a:r>
            <a:r>
              <a:rPr lang="en-GB" sz="2400" dirty="0"/>
              <a:t> za </a:t>
            </a:r>
            <a:r>
              <a:rPr lang="en-GB" sz="2400" dirty="0" err="1"/>
              <a:t>veľmi</a:t>
            </a:r>
            <a:r>
              <a:rPr lang="en-GB" sz="2400" dirty="0"/>
              <a:t> </a:t>
            </a:r>
            <a:r>
              <a:rPr lang="en-GB" sz="2400" dirty="0" err="1"/>
              <a:t>priaznivé</a:t>
            </a:r>
            <a:r>
              <a:rPr lang="en-GB" sz="2400" dirty="0"/>
              <a:t> </a:t>
            </a:r>
            <a:r>
              <a:rPr lang="en-GB" sz="2400" dirty="0" err="1"/>
              <a:t>ceny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obľúben</a:t>
            </a:r>
            <a:r>
              <a:rPr lang="sk-SK" sz="2400" dirty="0"/>
              <a:t>á</a:t>
            </a:r>
            <a:r>
              <a:rPr lang="en-GB" sz="2400" dirty="0"/>
              <a:t> </a:t>
            </a:r>
            <a:r>
              <a:rPr lang="en-GB" sz="2400" dirty="0" err="1"/>
              <a:t>organizáci</a:t>
            </a:r>
            <a:r>
              <a:rPr lang="sk-SK" sz="2400" dirty="0"/>
              <a:t>a</a:t>
            </a:r>
            <a:r>
              <a:rPr lang="en-GB" sz="2400" dirty="0"/>
              <a:t> (v </a:t>
            </a:r>
            <a:r>
              <a:rPr lang="en-GB" sz="2400" dirty="0" err="1"/>
              <a:t>roku</a:t>
            </a:r>
            <a:r>
              <a:rPr lang="en-GB" sz="2400" dirty="0"/>
              <a:t> 1934 </a:t>
            </a:r>
            <a:r>
              <a:rPr lang="en-GB" sz="2400" dirty="0" err="1"/>
              <a:t>využilo</a:t>
            </a:r>
            <a:r>
              <a:rPr lang="en-GB" sz="2400" dirty="0"/>
              <a:t> </a:t>
            </a:r>
            <a:r>
              <a:rPr lang="en-GB" sz="2400" dirty="0" err="1"/>
              <a:t>možnosti</a:t>
            </a:r>
            <a:r>
              <a:rPr lang="en-GB" sz="2400" dirty="0"/>
              <a:t> </a:t>
            </a:r>
            <a:r>
              <a:rPr lang="en-GB" sz="2400" dirty="0" err="1"/>
              <a:t>dovolenky</a:t>
            </a:r>
            <a:r>
              <a:rPr lang="en-GB" sz="2400" dirty="0"/>
              <a:t> 2,3 </a:t>
            </a:r>
            <a:r>
              <a:rPr lang="en-GB" sz="2400" dirty="0" err="1"/>
              <a:t>milióna</a:t>
            </a:r>
            <a:r>
              <a:rPr lang="en-GB" sz="2400" dirty="0"/>
              <a:t> </a:t>
            </a:r>
            <a:r>
              <a:rPr lang="en-GB" sz="2400" dirty="0" err="1"/>
              <a:t>Nemcov</a:t>
            </a:r>
            <a:r>
              <a:rPr lang="en-GB" sz="2400" dirty="0"/>
              <a:t>, v </a:t>
            </a:r>
            <a:r>
              <a:rPr lang="en-GB" sz="2400" dirty="0" err="1"/>
              <a:t>roku</a:t>
            </a:r>
            <a:r>
              <a:rPr lang="en-GB" sz="2400" dirty="0"/>
              <a:t> 1938 to </a:t>
            </a:r>
            <a:r>
              <a:rPr lang="en-GB" sz="2400" dirty="0" err="1"/>
              <a:t>už</a:t>
            </a:r>
            <a:r>
              <a:rPr lang="en-GB" sz="2400" dirty="0"/>
              <a:t> bolo 10,3 </a:t>
            </a:r>
            <a:r>
              <a:rPr lang="en-GB" sz="2400" dirty="0" err="1"/>
              <a:t>milióna</a:t>
            </a:r>
            <a:r>
              <a:rPr lang="sk-SK" sz="2400" dirty="0"/>
              <a:t>)</a:t>
            </a:r>
          </a:p>
          <a:p>
            <a:endParaRPr lang="sk-SK" sz="2400" dirty="0"/>
          </a:p>
          <a:p>
            <a:r>
              <a:rPr lang="sk-SK" sz="2400" dirty="0"/>
              <a:t>Cieľ „zlikvidovať nudu“</a:t>
            </a:r>
          </a:p>
          <a:p>
            <a:endParaRPr lang="sk-SK" sz="2400" dirty="0"/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2F007D0-B662-4B93-AC85-FBD537D0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KdF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556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121EFB0-5F9B-42D7-80E7-AEA1D66CB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1428C9F-700C-4EFE-8A64-7AA2DC911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8380B4-4C60-4CB9-800A-E74090132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96" y="355847"/>
            <a:ext cx="9114656" cy="63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74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EE6CAB2-AB3B-4781-9E41-71742F997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AEB0CD7-E746-414A-A420-05429785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699CB7B-E165-44EB-84D9-1628187FC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608512" cy="64917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401FD1F-319A-453D-B133-E856CBDE5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647" y="188639"/>
            <a:ext cx="4145101" cy="660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05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1E4D6A8-3A58-4DCB-9E60-913560929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51B88A2-0168-4300-B381-03B1109C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A7F272-4C6F-4BAD-A654-1B571D6EC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91"/>
            <a:ext cx="4932040" cy="67201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CF65ABE-B2F3-4C95-9394-54A54C2C5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63131"/>
            <a:ext cx="4355236" cy="617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89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147B824-2C52-414E-BDAD-50703FC00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56792"/>
            <a:ext cx="8856983" cy="5112568"/>
          </a:xfrm>
        </p:spPr>
        <p:txBody>
          <a:bodyPr>
            <a:normAutofit/>
          </a:bodyPr>
          <a:lstStyle/>
          <a:p>
            <a:r>
              <a:rPr lang="sk-SK" sz="2800" dirty="0"/>
              <a:t>„</a:t>
            </a:r>
            <a:r>
              <a:rPr lang="en-GB" sz="2800" dirty="0" err="1"/>
              <a:t>uchopenie</a:t>
            </a:r>
            <a:r>
              <a:rPr lang="en-GB" sz="2800" dirty="0"/>
              <a:t> </a:t>
            </a:r>
            <a:r>
              <a:rPr lang="en-GB" sz="2800" dirty="0" err="1"/>
              <a:t>moci</a:t>
            </a:r>
            <a:r>
              <a:rPr lang="sk-SK" sz="2800" dirty="0"/>
              <a:t>“ (nacistický termín) </a:t>
            </a:r>
            <a:r>
              <a:rPr lang="en-GB" sz="2800" dirty="0" err="1"/>
              <a:t>spočiatku</a:t>
            </a:r>
            <a:r>
              <a:rPr lang="en-GB" sz="2800" dirty="0"/>
              <a:t> </a:t>
            </a:r>
            <a:r>
              <a:rPr lang="en-GB" sz="2800" dirty="0" err="1"/>
              <a:t>skôr</a:t>
            </a:r>
            <a:r>
              <a:rPr lang="en-GB" sz="2800" dirty="0"/>
              <a:t> ich </a:t>
            </a:r>
            <a:r>
              <a:rPr lang="en-GB" sz="2800" dirty="0" err="1"/>
              <a:t>snom</a:t>
            </a:r>
            <a:r>
              <a:rPr lang="en-GB" sz="2800" dirty="0"/>
              <a:t> </a:t>
            </a:r>
            <a:r>
              <a:rPr lang="en-GB" sz="2800" dirty="0" err="1"/>
              <a:t>než</a:t>
            </a:r>
            <a:r>
              <a:rPr lang="en-GB" sz="2800" dirty="0"/>
              <a:t> </a:t>
            </a:r>
            <a:r>
              <a:rPr lang="en-GB" sz="2800" dirty="0" err="1"/>
              <a:t>realitou</a:t>
            </a:r>
            <a:r>
              <a:rPr lang="en-GB" sz="2800" dirty="0"/>
              <a:t>.  </a:t>
            </a:r>
            <a:endParaRPr lang="sk-SK" sz="2800" dirty="0"/>
          </a:p>
          <a:p>
            <a:endParaRPr lang="sk-SK" sz="2800" dirty="0"/>
          </a:p>
          <a:p>
            <a:r>
              <a:rPr lang="en-GB" sz="2800" dirty="0" err="1"/>
              <a:t>Niektorí</a:t>
            </a:r>
            <a:r>
              <a:rPr lang="en-GB" sz="2800" dirty="0"/>
              <a:t> </a:t>
            </a:r>
            <a:r>
              <a:rPr lang="en-GB" sz="2800" dirty="0" err="1"/>
              <a:t>historici</a:t>
            </a:r>
            <a:r>
              <a:rPr lang="en-GB" sz="2800" dirty="0"/>
              <a:t> </a:t>
            </a:r>
            <a:r>
              <a:rPr lang="en-GB" sz="2800" dirty="0" err="1"/>
              <a:t>dokonca</a:t>
            </a:r>
            <a:r>
              <a:rPr lang="en-GB" sz="2800" dirty="0"/>
              <a:t> </a:t>
            </a:r>
            <a:r>
              <a:rPr lang="en-GB" sz="2800" dirty="0" err="1"/>
              <a:t>začali</a:t>
            </a:r>
            <a:r>
              <a:rPr lang="en-GB" sz="2800" dirty="0"/>
              <a:t> </a:t>
            </a:r>
            <a:r>
              <a:rPr lang="en-GB" sz="2800" dirty="0" err="1"/>
              <a:t>používať</a:t>
            </a:r>
            <a:r>
              <a:rPr lang="en-GB" sz="2800" dirty="0"/>
              <a:t> </a:t>
            </a:r>
            <a:r>
              <a:rPr lang="en-GB" sz="2800" dirty="0" err="1"/>
              <a:t>termín</a:t>
            </a:r>
            <a:r>
              <a:rPr lang="en-GB" sz="2800" dirty="0"/>
              <a:t> </a:t>
            </a:r>
            <a:r>
              <a:rPr lang="en-GB" sz="2800" i="1" dirty="0" err="1"/>
              <a:t>Machtübergabe</a:t>
            </a:r>
            <a:r>
              <a:rPr lang="en-GB" sz="2800" dirty="0"/>
              <a:t>, </a:t>
            </a:r>
            <a:r>
              <a:rPr lang="en-GB" sz="2800" dirty="0" err="1"/>
              <a:t>teda</a:t>
            </a:r>
            <a:r>
              <a:rPr lang="en-GB" sz="2800" dirty="0"/>
              <a:t> „</a:t>
            </a:r>
            <a:r>
              <a:rPr lang="en-GB" sz="2800" dirty="0" err="1"/>
              <a:t>odovzdanie</a:t>
            </a:r>
            <a:r>
              <a:rPr lang="en-GB" sz="2800" dirty="0"/>
              <a:t> </a:t>
            </a:r>
            <a:r>
              <a:rPr lang="en-GB" sz="2800" dirty="0" err="1"/>
              <a:t>moci</a:t>
            </a:r>
            <a:r>
              <a:rPr lang="en-GB" sz="2800" dirty="0"/>
              <a:t>“. </a:t>
            </a:r>
            <a:endParaRPr lang="sk-SK" sz="2800" dirty="0"/>
          </a:p>
          <a:p>
            <a:endParaRPr lang="sk-SK" sz="2800" dirty="0"/>
          </a:p>
          <a:p>
            <a:r>
              <a:rPr lang="en-GB" sz="2800" dirty="0" err="1"/>
              <a:t>okrem</a:t>
            </a:r>
            <a:r>
              <a:rPr lang="en-GB" sz="2800" dirty="0"/>
              <a:t> </a:t>
            </a:r>
            <a:r>
              <a:rPr lang="en-GB" sz="2800" dirty="0" err="1"/>
              <a:t>Hitlera</a:t>
            </a:r>
            <a:r>
              <a:rPr lang="en-GB" sz="2800" dirty="0"/>
              <a:t> </a:t>
            </a:r>
            <a:r>
              <a:rPr lang="en-GB" sz="2800" dirty="0" err="1"/>
              <a:t>ako</a:t>
            </a:r>
            <a:r>
              <a:rPr lang="en-GB" sz="2800" dirty="0"/>
              <a:t> </a:t>
            </a:r>
            <a:r>
              <a:rPr lang="en-GB" sz="2800" dirty="0" err="1"/>
              <a:t>kancelára</a:t>
            </a:r>
            <a:r>
              <a:rPr lang="en-GB" sz="2800" dirty="0"/>
              <a:t> </a:t>
            </a:r>
            <a:r>
              <a:rPr lang="en-GB" sz="2800" dirty="0" err="1"/>
              <a:t>len</a:t>
            </a:r>
            <a:r>
              <a:rPr lang="en-GB" sz="2800" dirty="0"/>
              <a:t> </a:t>
            </a:r>
            <a:r>
              <a:rPr lang="en-GB" sz="2800" dirty="0" err="1"/>
              <a:t>dvaja</a:t>
            </a:r>
            <a:r>
              <a:rPr lang="en-GB" sz="2800" dirty="0"/>
              <a:t> </a:t>
            </a:r>
            <a:r>
              <a:rPr lang="en-GB" sz="2800" dirty="0" err="1"/>
              <a:t>ďalší</a:t>
            </a:r>
            <a:r>
              <a:rPr lang="en-GB" sz="2800" dirty="0"/>
              <a:t> </a:t>
            </a:r>
            <a:r>
              <a:rPr lang="en-GB" sz="2800" dirty="0" err="1"/>
              <a:t>nacistickí</a:t>
            </a:r>
            <a:r>
              <a:rPr lang="en-GB" sz="2800" dirty="0"/>
              <a:t> </a:t>
            </a:r>
            <a:r>
              <a:rPr lang="en-GB" sz="2800" dirty="0" err="1"/>
              <a:t>ministri</a:t>
            </a:r>
            <a:r>
              <a:rPr lang="en-GB" sz="2800" dirty="0"/>
              <a:t> (z 11)</a:t>
            </a:r>
            <a:endParaRPr lang="sk-SK" sz="2800" dirty="0"/>
          </a:p>
          <a:p>
            <a:endParaRPr lang="en-GB" sz="2400" dirty="0"/>
          </a:p>
          <a:p>
            <a:endParaRPr lang="sk-SK" sz="2400" dirty="0"/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001B943-5ED6-4041-AA34-425E07B44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Hitler kancelárom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601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FD86158-3868-4848-9328-33B04C9C0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71D1920-B31C-47F6-A4FE-C7C44204C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3C090D-B31C-445C-89EE-50786FB3B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" y="0"/>
            <a:ext cx="4947117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D868A8-44FD-409D-AC20-5A11C47D1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0"/>
            <a:ext cx="4339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12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3FECC1-536D-4C1D-BE18-F88C62684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C64D6A2-DE0B-4CB4-9F5D-6B278A6F0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1E74E8-56AA-43E1-BF61-493024E14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12" y="28988"/>
            <a:ext cx="4948452" cy="68190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6CD5CE1-BA40-41FF-953D-4286EF0D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882" y="502418"/>
            <a:ext cx="4343117" cy="611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7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AB3C2E0-6027-4B29-99B0-23B0CC690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28800"/>
            <a:ext cx="5652119" cy="4980632"/>
          </a:xfrm>
        </p:spPr>
        <p:txBody>
          <a:bodyPr>
            <a:normAutofit/>
          </a:bodyPr>
          <a:lstStyle/>
          <a:p>
            <a:r>
              <a:rPr lang="sk-SK" sz="2400" dirty="0"/>
              <a:t>Ley: „z nudy vyrastajú hlúpe, kacírske a áno, kriminálne myšlienky a myšlienkové pochody. Skľučujúca stagnácia núti ľudí sa sťažovať; dáva im pocit </a:t>
            </a:r>
            <a:r>
              <a:rPr lang="sk-SK" sz="2400" dirty="0" err="1"/>
              <a:t>bezdomovectva</a:t>
            </a:r>
            <a:r>
              <a:rPr lang="sk-SK" sz="2400" dirty="0"/>
              <a:t>; slovom, pocit absolútneho prebytku. Nič nie je pre štát horšie než toto.“</a:t>
            </a:r>
          </a:p>
          <a:p>
            <a:r>
              <a:rPr lang="sk-SK" sz="2400" dirty="0"/>
              <a:t>Ley: „jedinou súkromnou osobou vo fašistickom štáte môže byť spiaci človek“</a:t>
            </a:r>
          </a:p>
          <a:p>
            <a:endParaRPr lang="sk-SK" sz="2400" dirty="0"/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2F007D0-B662-4B93-AC85-FBD537D0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KdF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20E52E-2411-42BE-A812-C95167753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842" y="1616720"/>
            <a:ext cx="3429645" cy="49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04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58DAE1C-7F36-4728-987F-1F971DAE9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784975" cy="5040560"/>
          </a:xfrm>
        </p:spPr>
        <p:txBody>
          <a:bodyPr>
            <a:normAutofit/>
          </a:bodyPr>
          <a:lstStyle/>
          <a:p>
            <a:r>
              <a:rPr lang="sk-SK" sz="2400" dirty="0"/>
              <a:t>V rámci DAF aj ďalšie </a:t>
            </a:r>
            <a:r>
              <a:rPr lang="sk-SK" sz="2400" dirty="0" err="1"/>
              <a:t>podorganizácie</a:t>
            </a:r>
            <a:r>
              <a:rPr lang="sk-SK" sz="2400" dirty="0"/>
              <a:t>: </a:t>
            </a:r>
          </a:p>
          <a:p>
            <a:r>
              <a:rPr lang="de-DE" sz="2400" dirty="0" err="1"/>
              <a:t>Krása</a:t>
            </a:r>
            <a:r>
              <a:rPr lang="de-DE" sz="2400" dirty="0"/>
              <a:t> </a:t>
            </a:r>
            <a:r>
              <a:rPr lang="de-DE" sz="2400" dirty="0" err="1"/>
              <a:t>práce</a:t>
            </a:r>
            <a:r>
              <a:rPr lang="de-DE" sz="2400" dirty="0"/>
              <a:t>“ (Schönheit der Arbeit)</a:t>
            </a:r>
            <a:r>
              <a:rPr lang="sk-SK" sz="2400" dirty="0"/>
              <a:t> – zvyšovať efektivitu robotníkov – lepší dizajn pracovného prostredia, nové jedálne, čistotou, zlepšenie hygieny, nové šatne a skrinky, lepší vzduch v továrňach, odev a podobne</a:t>
            </a:r>
          </a:p>
          <a:p>
            <a:endParaRPr lang="sk-SK" sz="2400" dirty="0"/>
          </a:p>
          <a:p>
            <a:r>
              <a:rPr lang="sk-SK" sz="2400" dirty="0"/>
              <a:t>„Ríšska súťaž v odbornosti“ (</a:t>
            </a:r>
            <a:r>
              <a:rPr lang="sk-SK" sz="2400" i="1" dirty="0" err="1"/>
              <a:t>Reichsberufswettkampf</a:t>
            </a:r>
            <a:r>
              <a:rPr lang="sk-SK" sz="2400" dirty="0"/>
              <a:t>) – súťaž o najlepších odborníkov „vo fachu“ a zároveň ideologicky pripravených (1934 sa do súťaže prihlásilo približne pol milióna súťažiacich. 1939 už 3,5 milióna)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DC727F2-9162-4DF8-A60D-692914C2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48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AF47C65-DAF7-4795-9610-7A5916037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en-GB" sz="2400" dirty="0"/>
              <a:t>V 20. </a:t>
            </a:r>
            <a:r>
              <a:rPr lang="en-GB" sz="2400" dirty="0" err="1"/>
              <a:t>rokoch</a:t>
            </a:r>
            <a:r>
              <a:rPr lang="en-GB" sz="2400" dirty="0"/>
              <a:t> v </a:t>
            </a:r>
            <a:r>
              <a:rPr lang="en-GB" sz="2400" dirty="0" err="1"/>
              <a:t>Nemecku</a:t>
            </a:r>
            <a:r>
              <a:rPr lang="en-GB" sz="2400" dirty="0"/>
              <a:t> </a:t>
            </a:r>
            <a:r>
              <a:rPr lang="en-GB" sz="2400" dirty="0" err="1"/>
              <a:t>približne</a:t>
            </a:r>
            <a:r>
              <a:rPr lang="en-GB" sz="2400" dirty="0"/>
              <a:t> 2000 </a:t>
            </a:r>
            <a:r>
              <a:rPr lang="en-GB" sz="2400" dirty="0" err="1"/>
              <a:t>rôznych</a:t>
            </a:r>
            <a:r>
              <a:rPr lang="en-GB" sz="2400" dirty="0"/>
              <a:t> </a:t>
            </a:r>
            <a:r>
              <a:rPr lang="en-GB" sz="2400" dirty="0" err="1"/>
              <a:t>menších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väčších</a:t>
            </a:r>
            <a:r>
              <a:rPr lang="en-GB" sz="2400" dirty="0"/>
              <a:t> </a:t>
            </a:r>
            <a:r>
              <a:rPr lang="en-GB" sz="2400" dirty="0" err="1"/>
              <a:t>mládežníckych</a:t>
            </a:r>
            <a:r>
              <a:rPr lang="en-GB" sz="2400" dirty="0"/>
              <a:t> </a:t>
            </a:r>
            <a:r>
              <a:rPr lang="en-GB" sz="2400" dirty="0" err="1"/>
              <a:t>organizácií</a:t>
            </a:r>
            <a:r>
              <a:rPr lang="sk-SK" sz="2400" dirty="0"/>
              <a:t> (</a:t>
            </a:r>
            <a:r>
              <a:rPr lang="sk-SK" sz="2400" dirty="0" err="1"/>
              <a:t>Wandervogel</a:t>
            </a:r>
            <a:r>
              <a:rPr lang="sk-SK" sz="2400" dirty="0"/>
              <a:t>, </a:t>
            </a:r>
            <a:r>
              <a:rPr lang="sk-SK" sz="2400" dirty="0" err="1"/>
              <a:t>Jugenschaft</a:t>
            </a:r>
            <a:r>
              <a:rPr lang="sk-SK" sz="2400" dirty="0"/>
              <a:t>, </a:t>
            </a:r>
            <a:r>
              <a:rPr lang="sk-SK" sz="2400" dirty="0" err="1"/>
              <a:t>Bündische</a:t>
            </a:r>
            <a:r>
              <a:rPr lang="sk-SK" sz="2400" dirty="0"/>
              <a:t> </a:t>
            </a:r>
            <a:r>
              <a:rPr lang="sk-SK" sz="2400" dirty="0" err="1"/>
              <a:t>Jugend</a:t>
            </a:r>
            <a:r>
              <a:rPr lang="sk-SK" sz="2400" dirty="0"/>
              <a:t>, ...)</a:t>
            </a:r>
          </a:p>
          <a:p>
            <a:endParaRPr lang="sk-SK" sz="2400" dirty="0"/>
          </a:p>
          <a:p>
            <a:r>
              <a:rPr lang="sk-SK" sz="2400" dirty="0"/>
              <a:t>Po novom – len </a:t>
            </a:r>
            <a:r>
              <a:rPr lang="sk-SK" sz="2400" dirty="0" err="1"/>
              <a:t>Hitlerjugend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V </a:t>
            </a:r>
            <a:r>
              <a:rPr lang="en-GB" sz="2400" dirty="0" err="1"/>
              <a:t>roku</a:t>
            </a:r>
            <a:r>
              <a:rPr lang="en-GB" sz="2400" dirty="0"/>
              <a:t> 1932 </a:t>
            </a:r>
            <a:r>
              <a:rPr lang="en-GB" sz="2400" dirty="0" err="1"/>
              <a:t>podiel</a:t>
            </a:r>
            <a:r>
              <a:rPr lang="en-GB" sz="2400" dirty="0"/>
              <a:t> </a:t>
            </a:r>
            <a:r>
              <a:rPr lang="en-GB" sz="2400" dirty="0" err="1"/>
              <a:t>nemeckých</a:t>
            </a:r>
            <a:r>
              <a:rPr lang="en-GB" sz="2400" dirty="0"/>
              <a:t> </a:t>
            </a:r>
            <a:r>
              <a:rPr lang="en-GB" sz="2400" dirty="0" err="1"/>
              <a:t>mládežníkov</a:t>
            </a:r>
            <a:r>
              <a:rPr lang="en-GB" sz="2400" dirty="0"/>
              <a:t> </a:t>
            </a:r>
            <a:r>
              <a:rPr lang="en-GB" sz="2400" dirty="0" err="1"/>
              <a:t>vo</a:t>
            </a:r>
            <a:r>
              <a:rPr lang="en-GB" sz="2400" dirty="0"/>
              <a:t> </a:t>
            </a:r>
            <a:r>
              <a:rPr lang="en-GB" sz="2400" dirty="0" err="1"/>
              <a:t>veku</a:t>
            </a:r>
            <a:r>
              <a:rPr lang="en-GB" sz="2400" dirty="0"/>
              <a:t> </a:t>
            </a:r>
            <a:r>
              <a:rPr lang="en-GB" sz="2400" dirty="0" err="1"/>
              <a:t>medzi</a:t>
            </a:r>
            <a:r>
              <a:rPr lang="en-GB" sz="2400" dirty="0"/>
              <a:t> 10 a 18 </a:t>
            </a:r>
            <a:r>
              <a:rPr lang="en-GB" sz="2400" dirty="0" err="1"/>
              <a:t>rokov</a:t>
            </a:r>
            <a:r>
              <a:rPr lang="en-GB" sz="2400" dirty="0"/>
              <a:t> </a:t>
            </a:r>
            <a:r>
              <a:rPr lang="en-GB" sz="2400" dirty="0" err="1"/>
              <a:t>organizovaných</a:t>
            </a:r>
            <a:r>
              <a:rPr lang="en-GB" sz="2400" dirty="0"/>
              <a:t> v </a:t>
            </a:r>
            <a:r>
              <a:rPr lang="en-GB" sz="2400" dirty="0" err="1"/>
              <a:t>Hitlerjugende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úrovni</a:t>
            </a:r>
            <a:r>
              <a:rPr lang="en-GB" sz="2400" dirty="0"/>
              <a:t> </a:t>
            </a:r>
            <a:r>
              <a:rPr lang="en-GB" sz="2400" dirty="0" err="1"/>
              <a:t>približne</a:t>
            </a:r>
            <a:r>
              <a:rPr lang="en-GB" sz="2400" dirty="0"/>
              <a:t> </a:t>
            </a:r>
            <a:r>
              <a:rPr lang="sk-SK" sz="2400" dirty="0"/>
              <a:t>1 %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V </a:t>
            </a:r>
            <a:r>
              <a:rPr lang="en-GB" sz="2400" dirty="0" err="1"/>
              <a:t>roku</a:t>
            </a:r>
            <a:r>
              <a:rPr lang="en-GB" sz="2400" dirty="0"/>
              <a:t> 1939 to bolo 87</a:t>
            </a:r>
            <a:r>
              <a:rPr lang="sk-SK" sz="2400" dirty="0"/>
              <a:t> %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4648C09-C6D4-4BDF-A7F4-64150175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Mládežnícke organizácie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889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7DA288F-60F7-459B-8083-E641F41B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CF959B8-2A91-432A-AA2D-A8AC1BAB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0ED4F6-9302-4EFA-9A89-979BF6A2F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1" y="355847"/>
            <a:ext cx="9088737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32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A823210-627E-410E-8743-F88A96BD0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00A6FF9-5709-46B5-B0EB-BBA46B533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E52D4FF-48E3-4796-AC19-7EA0B2CDA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2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D37D0D1-652F-479E-9CB5-1DF73667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/>
          </a:bodyPr>
          <a:lstStyle/>
          <a:p>
            <a:r>
              <a:rPr lang="sk-SK" sz="2400" dirty="0" err="1"/>
              <a:t>Glajchšaltovanie</a:t>
            </a:r>
            <a:r>
              <a:rPr lang="sk-SK" sz="2400" dirty="0"/>
              <a:t> vo všetkých oblastiach:</a:t>
            </a:r>
          </a:p>
          <a:p>
            <a:endParaRPr lang="sk-SK" sz="2400" dirty="0"/>
          </a:p>
          <a:p>
            <a:r>
              <a:rPr lang="sk-SK" sz="2400" dirty="0"/>
              <a:t>13. septembra 1933 ríšsky potravinový podnik (</a:t>
            </a:r>
            <a:r>
              <a:rPr lang="sk-SK" sz="2400" i="1" dirty="0" err="1"/>
              <a:t>Reichsnährstand</a:t>
            </a:r>
            <a:r>
              <a:rPr lang="sk-SK" sz="2400" dirty="0"/>
              <a:t>) – na čele </a:t>
            </a:r>
            <a:r>
              <a:rPr lang="sk-SK" sz="2400" dirty="0" err="1"/>
              <a:t>Walter</a:t>
            </a:r>
            <a:r>
              <a:rPr lang="sk-SK" sz="2400" dirty="0"/>
              <a:t> </a:t>
            </a:r>
            <a:r>
              <a:rPr lang="sk-SK" sz="2400" dirty="0" err="1"/>
              <a:t>Darré</a:t>
            </a:r>
            <a:r>
              <a:rPr lang="sk-SK" sz="2400" dirty="0"/>
              <a:t>, ten ale aj ministrom poľnohospodárstva</a:t>
            </a:r>
          </a:p>
          <a:p>
            <a:endParaRPr lang="sk-SK" sz="2400" dirty="0"/>
          </a:p>
          <a:p>
            <a:r>
              <a:rPr lang="sk-SK" sz="2400" dirty="0"/>
              <a:t>obsesia krvou a pôdou (</a:t>
            </a:r>
            <a:r>
              <a:rPr lang="sk-SK" sz="2400" dirty="0" err="1"/>
              <a:t>Blut</a:t>
            </a:r>
            <a:r>
              <a:rPr lang="sk-SK" sz="2400" dirty="0"/>
              <a:t> </a:t>
            </a:r>
            <a:r>
              <a:rPr lang="sk-SK" sz="2400" dirty="0" err="1"/>
              <a:t>und</a:t>
            </a:r>
            <a:r>
              <a:rPr lang="sk-SK" sz="2400" dirty="0"/>
              <a:t> </a:t>
            </a:r>
            <a:r>
              <a:rPr lang="sk-SK" sz="2400" dirty="0" err="1"/>
              <a:t>Boden</a:t>
            </a:r>
            <a:r>
              <a:rPr lang="sk-SK" sz="2400" dirty="0"/>
              <a:t>) v reálnej politike: farmárov pripútala k ich pôde, nemohli ju predať, rozdeliť, prenajať a ani byť zabratá veriteľom v prípade farmárových podlžností</a:t>
            </a:r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9B8FB6C-2A8C-47B2-99D6-D7F7A25E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Poľnohospodárstvo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524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BD9E541-761E-4A54-BD61-A950826A1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2A361E2-89B7-471C-B866-064A7308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385F4D-20F4-4936-A5B8-7BCFC3349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2"/>
            <a:ext cx="9144000" cy="62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51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D37D0D1-652F-479E-9CB5-1DF73667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/>
          </a:bodyPr>
          <a:lstStyle/>
          <a:p>
            <a:r>
              <a:rPr lang="sk-SK" sz="2400" dirty="0"/>
              <a:t>Výsledok katastrofa, 1936 Nemecko kritický nedostatok potravín</a:t>
            </a:r>
          </a:p>
          <a:p>
            <a:endParaRPr lang="sk-SK" sz="2400" dirty="0"/>
          </a:p>
          <a:p>
            <a:r>
              <a:rPr lang="sk-SK" sz="2400" dirty="0"/>
              <a:t>prídelový systém na maslo a ďalšie poľnohospodárske produkty</a:t>
            </a:r>
          </a:p>
          <a:p>
            <a:endParaRPr lang="sk-SK" sz="2400" dirty="0"/>
          </a:p>
          <a:p>
            <a:r>
              <a:rPr lang="sk-SK" sz="2400" dirty="0"/>
              <a:t>Vysvetlenie Hitlera – nie neuveriteľná </a:t>
            </a:r>
            <a:r>
              <a:rPr lang="sk-SK" sz="2400" dirty="0" err="1"/>
              <a:t>Darrého</a:t>
            </a:r>
            <a:r>
              <a:rPr lang="sk-SK" sz="2400" dirty="0"/>
              <a:t> nekompetentnosť, ale: Nemecko potrebuje životný priestor (</a:t>
            </a:r>
            <a:r>
              <a:rPr lang="sk-SK" sz="2400" dirty="0" err="1"/>
              <a:t>Lebensraum</a:t>
            </a:r>
            <a:r>
              <a:rPr lang="sk-SK" sz="2400" dirty="0"/>
              <a:t>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9B8FB6C-2A8C-47B2-99D6-D7F7A25E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Poľnohospodárstvo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762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E8CECC5-E42D-4685-8C07-0E723AA85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C80E862-3220-4B50-9396-15F6ECE98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4931A8-C6C2-4C5C-952F-4438A17E5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57"/>
            <a:ext cx="9144000" cy="683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23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6C64318-7E99-4C97-A073-84E2D497A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sk-SK" sz="2400" dirty="0"/>
              <a:t>Podobne ako poľnohospodárstvo i ďalšie organizácie – nacistické orgány sa stali buď nadradenými, alebo ich pohltili</a:t>
            </a:r>
          </a:p>
          <a:p>
            <a:endParaRPr lang="sk-SK" sz="2400" dirty="0"/>
          </a:p>
          <a:p>
            <a:r>
              <a:rPr lang="sk-SK" sz="2400" dirty="0"/>
              <a:t>Napr. aj územnosprávne členenie: Do roku 1934 nahradila NSDAP systém spolkových republík (</a:t>
            </a:r>
            <a:r>
              <a:rPr lang="sk-SK" sz="2400" i="1" dirty="0" err="1"/>
              <a:t>Länder</a:t>
            </a:r>
            <a:r>
              <a:rPr lang="sk-SK" sz="2400" dirty="0"/>
              <a:t>) vlastnými „</a:t>
            </a:r>
            <a:r>
              <a:rPr lang="sk-SK" sz="2400" dirty="0" err="1"/>
              <a:t>Gaue</a:t>
            </a:r>
            <a:r>
              <a:rPr lang="sk-SK" sz="2400" dirty="0"/>
              <a:t>“ (jednotné číslo „</a:t>
            </a:r>
            <a:r>
              <a:rPr lang="sk-SK" sz="2400" dirty="0" err="1"/>
              <a:t>Gau</a:t>
            </a:r>
            <a:r>
              <a:rPr lang="sk-SK" sz="2400" dirty="0"/>
              <a:t>“), teda straníckymi lokálnymi dištriktmi (fungovali od roku 1926, v roku 1934 ich bolo 32, neskôr po okupácii ďalších krajín stúpol ich počet na 42)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3F244DF-4165-45AB-BBC0-E6B6C9014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Duálny štát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054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C6BC3DB-9CCF-40FA-A2EC-0F0FBCE23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64EE857-5DC5-4E55-B748-A43A6C72C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A46162D-C534-4912-9876-03678286E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90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54D0668-9BA3-4644-B4B8-E0C1F93BF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AC2924F-A35C-46E8-9F26-92A68C29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3A5F2C-B11F-47CE-9365-30E6835E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97" y="23339"/>
            <a:ext cx="9155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13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CBB6F09-D415-4B29-AF35-9E32B3EE1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576233"/>
            <a:ext cx="5256584" cy="5063035"/>
          </a:xfrm>
        </p:spPr>
        <p:txBody>
          <a:bodyPr>
            <a:normAutofit/>
          </a:bodyPr>
          <a:lstStyle/>
          <a:p>
            <a:r>
              <a:rPr lang="sk-SK" sz="2400" dirty="0" err="1"/>
              <a:t>Carl</a:t>
            </a:r>
            <a:r>
              <a:rPr lang="sk-SK" sz="2400" dirty="0"/>
              <a:t> </a:t>
            </a:r>
            <a:r>
              <a:rPr lang="sk-SK" sz="2400" dirty="0" err="1"/>
              <a:t>Schmitt</a:t>
            </a:r>
            <a:r>
              <a:rPr lang="sk-SK" sz="2400" dirty="0"/>
              <a:t> (1888 – 1985)</a:t>
            </a:r>
          </a:p>
          <a:p>
            <a:r>
              <a:rPr lang="en-GB" sz="2400" dirty="0" err="1"/>
              <a:t>dokázal</a:t>
            </a:r>
            <a:r>
              <a:rPr lang="en-GB" sz="2400" dirty="0"/>
              <a:t> </a:t>
            </a:r>
            <a:r>
              <a:rPr lang="en-GB" sz="2400" dirty="0" err="1"/>
              <a:t>právne</a:t>
            </a:r>
            <a:r>
              <a:rPr lang="en-GB" sz="2400" dirty="0"/>
              <a:t> </a:t>
            </a:r>
            <a:r>
              <a:rPr lang="en-GB" sz="2400" dirty="0" err="1"/>
              <a:t>zdôvodniť</a:t>
            </a:r>
            <a:r>
              <a:rPr lang="en-GB" sz="2400" dirty="0"/>
              <a:t> </a:t>
            </a:r>
            <a:r>
              <a:rPr lang="en-GB" sz="2400" dirty="0" err="1"/>
              <a:t>Hitlerove</a:t>
            </a:r>
            <a:r>
              <a:rPr lang="en-GB" sz="2400" dirty="0"/>
              <a:t> </a:t>
            </a:r>
            <a:r>
              <a:rPr lang="en-GB" sz="2400" dirty="0" err="1"/>
              <a:t>prevzatie</a:t>
            </a:r>
            <a:r>
              <a:rPr lang="en-GB" sz="2400" dirty="0"/>
              <a:t> </a:t>
            </a:r>
            <a:r>
              <a:rPr lang="en-GB" sz="2400" dirty="0" err="1"/>
              <a:t>moci</a:t>
            </a:r>
            <a:r>
              <a:rPr lang="en-GB" sz="2400" dirty="0"/>
              <a:t> a </a:t>
            </a:r>
            <a:r>
              <a:rPr lang="en-GB" sz="2400" dirty="0" err="1"/>
              <a:t>mnoho</a:t>
            </a:r>
            <a:r>
              <a:rPr lang="en-GB" sz="2400" dirty="0"/>
              <a:t> </a:t>
            </a:r>
            <a:r>
              <a:rPr lang="en-GB" sz="2400" dirty="0" err="1"/>
              <a:t>ďalších</a:t>
            </a:r>
            <a:r>
              <a:rPr lang="en-GB" sz="2400" dirty="0"/>
              <a:t> </a:t>
            </a:r>
            <a:r>
              <a:rPr lang="en-GB" sz="2400" dirty="0" err="1"/>
              <a:t>nezákonných</a:t>
            </a:r>
            <a:r>
              <a:rPr lang="en-GB" sz="2400" dirty="0"/>
              <a:t> </a:t>
            </a:r>
            <a:r>
              <a:rPr lang="en-GB" sz="2400" dirty="0" err="1"/>
              <a:t>krokov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„</a:t>
            </a:r>
            <a:r>
              <a:rPr lang="en-GB" sz="2400" dirty="0" err="1"/>
              <a:t>výkon</a:t>
            </a:r>
            <a:r>
              <a:rPr lang="en-GB" sz="2400" dirty="0"/>
              <a:t> </a:t>
            </a:r>
            <a:r>
              <a:rPr lang="en-GB" sz="2400" dirty="0" err="1"/>
              <a:t>diktátorskej</a:t>
            </a:r>
            <a:r>
              <a:rPr lang="en-GB" sz="2400" dirty="0"/>
              <a:t> </a:t>
            </a:r>
            <a:r>
              <a:rPr lang="en-GB" sz="2400" dirty="0" err="1"/>
              <a:t>autority</a:t>
            </a:r>
            <a:r>
              <a:rPr lang="en-GB" sz="2400" dirty="0"/>
              <a:t>“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Napr. po </a:t>
            </a:r>
            <a:r>
              <a:rPr lang="sk-SK" sz="2400" dirty="0" err="1"/>
              <a:t>Hugenbergovej</a:t>
            </a:r>
            <a:r>
              <a:rPr lang="sk-SK" sz="2400" dirty="0"/>
              <a:t> rezignácii formulácia „súčasná vláda“, ktorá bola v zákone, neznamenala špecifické zloženie vládneho kabinetu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EF804DF-1C68-4FC3-9FD9-34164BFC5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konvertiti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6B41A8-7A99-45AE-BB87-CBC945507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77469"/>
            <a:ext cx="3528391" cy="49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21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CBB6F09-D415-4B29-AF35-9E32B3EE1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56" y="1628800"/>
            <a:ext cx="5849888" cy="5063035"/>
          </a:xfrm>
        </p:spPr>
        <p:txBody>
          <a:bodyPr>
            <a:normAutofit/>
          </a:bodyPr>
          <a:lstStyle/>
          <a:p>
            <a:r>
              <a:rPr lang="sk-SK" sz="2400" dirty="0"/>
              <a:t>Martin Heidegger (1889 – 1976)</a:t>
            </a:r>
          </a:p>
          <a:p>
            <a:r>
              <a:rPr lang="sk-SK" sz="2400" dirty="0"/>
              <a:t>Zdôvodňoval </a:t>
            </a:r>
            <a:r>
              <a:rPr lang="en-GB" sz="2400" dirty="0" err="1"/>
              <a:t>nevyhnutnosť</a:t>
            </a:r>
            <a:r>
              <a:rPr lang="en-GB" sz="2400" dirty="0"/>
              <a:t> </a:t>
            </a:r>
            <a:r>
              <a:rPr lang="en-GB" sz="2400" dirty="0" err="1"/>
              <a:t>nacizmu</a:t>
            </a:r>
            <a:r>
              <a:rPr lang="en-GB" sz="2400" dirty="0"/>
              <a:t> </a:t>
            </a:r>
            <a:r>
              <a:rPr lang="en-GB" sz="2400" dirty="0" err="1"/>
              <a:t>filozoficky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Hitlera</a:t>
            </a:r>
            <a:r>
              <a:rPr lang="en-GB" sz="2400" dirty="0"/>
              <a:t> </a:t>
            </a:r>
            <a:r>
              <a:rPr lang="en-GB" sz="2400" dirty="0" err="1"/>
              <a:t>videl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nietzscheovského</a:t>
            </a:r>
            <a:r>
              <a:rPr lang="en-GB" sz="2400" dirty="0"/>
              <a:t> </a:t>
            </a:r>
            <a:r>
              <a:rPr lang="en-GB" sz="2400" dirty="0" err="1"/>
              <a:t>nadčloveka</a:t>
            </a:r>
            <a:r>
              <a:rPr lang="en-GB" sz="2400" dirty="0"/>
              <a:t>, </a:t>
            </a:r>
            <a:r>
              <a:rPr lang="en-GB" sz="2400" dirty="0" err="1"/>
              <a:t>ktorému</a:t>
            </a:r>
            <a:r>
              <a:rPr lang="en-GB" sz="2400" dirty="0"/>
              <a:t> ide o </a:t>
            </a:r>
            <a:r>
              <a:rPr lang="en-GB" sz="2400" dirty="0" err="1"/>
              <a:t>syntézu</a:t>
            </a:r>
            <a:r>
              <a:rPr lang="en-GB" sz="2400" dirty="0"/>
              <a:t> </a:t>
            </a:r>
            <a:r>
              <a:rPr lang="en-GB" sz="2400" dirty="0" err="1"/>
              <a:t>medzi</a:t>
            </a:r>
            <a:r>
              <a:rPr lang="en-GB" sz="2400" dirty="0"/>
              <a:t> </a:t>
            </a:r>
            <a:r>
              <a:rPr lang="en-GB" sz="2400" dirty="0" err="1"/>
              <a:t>vedou</a:t>
            </a:r>
            <a:r>
              <a:rPr lang="en-GB" sz="2400" dirty="0"/>
              <a:t> a </a:t>
            </a:r>
            <a:r>
              <a:rPr lang="en-GB" sz="2400" dirty="0" err="1"/>
              <a:t>silou</a:t>
            </a:r>
            <a:r>
              <a:rPr lang="en-GB" sz="2400" dirty="0"/>
              <a:t> </a:t>
            </a:r>
            <a:r>
              <a:rPr lang="en-GB" sz="2400" dirty="0" err="1"/>
              <a:t>vôle</a:t>
            </a:r>
            <a:r>
              <a:rPr lang="en-GB" sz="2400" dirty="0"/>
              <a:t> a </a:t>
            </a:r>
            <a:r>
              <a:rPr lang="en-GB" sz="2400" dirty="0" err="1"/>
              <a:t>medzi</a:t>
            </a:r>
            <a:r>
              <a:rPr lang="en-GB" sz="2400" dirty="0"/>
              <a:t> </a:t>
            </a:r>
            <a:r>
              <a:rPr lang="en-GB" sz="2400" dirty="0" err="1"/>
              <a:t>robotníkmi</a:t>
            </a:r>
            <a:r>
              <a:rPr lang="en-GB" sz="2400" dirty="0"/>
              <a:t> a </a:t>
            </a:r>
            <a:r>
              <a:rPr lang="en-GB" sz="2400" dirty="0" err="1"/>
              <a:t>mysliteľmi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Podpora</a:t>
            </a:r>
            <a:r>
              <a:rPr lang="en-GB" sz="2400" dirty="0"/>
              <a:t> od </a:t>
            </a:r>
            <a:r>
              <a:rPr lang="en-GB" sz="2400" dirty="0" err="1"/>
              <a:t>významných</a:t>
            </a:r>
            <a:r>
              <a:rPr lang="en-GB" sz="2400" dirty="0"/>
              <a:t> </a:t>
            </a:r>
            <a:r>
              <a:rPr lang="sk-SK" sz="2400" dirty="0"/>
              <a:t>osobností </a:t>
            </a:r>
            <a:r>
              <a:rPr lang="en-GB" sz="2400" dirty="0"/>
              <a:t>pre </a:t>
            </a:r>
            <a:r>
              <a:rPr lang="en-GB" sz="2400" dirty="0" err="1"/>
              <a:t>udržanie</a:t>
            </a:r>
            <a:r>
              <a:rPr lang="en-GB" sz="2400" dirty="0"/>
              <a:t> </a:t>
            </a:r>
            <a:r>
              <a:rPr lang="en-GB" sz="2400" dirty="0" err="1"/>
              <a:t>zdania</a:t>
            </a:r>
            <a:r>
              <a:rPr lang="en-GB" sz="2400" dirty="0"/>
              <a:t> </a:t>
            </a:r>
            <a:r>
              <a:rPr lang="en-GB" sz="2400" dirty="0" err="1"/>
              <a:t>legitimity</a:t>
            </a:r>
            <a:r>
              <a:rPr lang="en-GB" sz="2400" dirty="0"/>
              <a:t> </a:t>
            </a:r>
            <a:r>
              <a:rPr lang="en-GB" sz="2400" dirty="0" err="1"/>
              <a:t>režimu</a:t>
            </a:r>
            <a:r>
              <a:rPr lang="en-GB" sz="2400" dirty="0"/>
              <a:t> </a:t>
            </a:r>
            <a:r>
              <a:rPr lang="en-GB" sz="2400" dirty="0" err="1"/>
              <a:t>veľmi</a:t>
            </a:r>
            <a:r>
              <a:rPr lang="en-GB" sz="2400" dirty="0"/>
              <a:t> </a:t>
            </a:r>
            <a:r>
              <a:rPr lang="en-GB" sz="2400" dirty="0" err="1"/>
              <a:t>dôležitá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EF804DF-1C68-4FC3-9FD9-34164BFC5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konvertiti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0DE26A-6760-46BF-9427-C9CD9EB0B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628800"/>
            <a:ext cx="3309162" cy="506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38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CBB6F09-D415-4B29-AF35-9E32B3EE1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56" y="1628800"/>
            <a:ext cx="5849888" cy="5063035"/>
          </a:xfrm>
        </p:spPr>
        <p:txBody>
          <a:bodyPr>
            <a:normAutofit/>
          </a:bodyPr>
          <a:lstStyle/>
          <a:p>
            <a:r>
              <a:rPr lang="en-GB" sz="2400" dirty="0"/>
              <a:t>14. </a:t>
            </a:r>
            <a:r>
              <a:rPr lang="en-GB" sz="2400" dirty="0" err="1"/>
              <a:t>februára</a:t>
            </a:r>
            <a:r>
              <a:rPr lang="sk-SK" sz="2400" dirty="0"/>
              <a:t> </a:t>
            </a:r>
            <a:r>
              <a:rPr lang="en-GB" sz="2400" dirty="0"/>
              <a:t>1933, </a:t>
            </a:r>
            <a:r>
              <a:rPr lang="en-GB" sz="2400" dirty="0" err="1"/>
              <a:t>vytvoren</a:t>
            </a:r>
            <a:r>
              <a:rPr lang="sk-SK" sz="2400" dirty="0"/>
              <a:t>é no</a:t>
            </a:r>
            <a:r>
              <a:rPr lang="en-GB" sz="2400" dirty="0" err="1"/>
              <a:t>vé</a:t>
            </a:r>
            <a:r>
              <a:rPr lang="en-GB" sz="2400" dirty="0"/>
              <a:t> </a:t>
            </a:r>
            <a:r>
              <a:rPr lang="en-GB" sz="2400" dirty="0" err="1"/>
              <a:t>ministerstva</a:t>
            </a:r>
            <a:r>
              <a:rPr lang="en-GB" sz="2400" dirty="0"/>
              <a:t> </a:t>
            </a:r>
            <a:r>
              <a:rPr lang="en-GB" sz="2400" dirty="0" err="1"/>
              <a:t>verejnej</a:t>
            </a:r>
            <a:r>
              <a:rPr lang="en-GB" sz="2400" dirty="0"/>
              <a:t> </a:t>
            </a:r>
            <a:r>
              <a:rPr lang="en-GB" sz="2400" dirty="0" err="1"/>
              <a:t>osvety</a:t>
            </a:r>
            <a:r>
              <a:rPr lang="en-GB" sz="2400" dirty="0"/>
              <a:t> a </a:t>
            </a:r>
            <a:r>
              <a:rPr lang="en-GB" sz="2400" dirty="0" err="1"/>
              <a:t>propagandy</a:t>
            </a:r>
            <a:r>
              <a:rPr lang="sk-SK" sz="2400" dirty="0"/>
              <a:t> – na čelo </a:t>
            </a:r>
            <a:r>
              <a:rPr lang="sk-SK" sz="2400" dirty="0" err="1"/>
              <a:t>Goebbels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Pod </a:t>
            </a:r>
            <a:r>
              <a:rPr lang="en-GB" sz="2400" dirty="0" err="1"/>
              <a:t>kontrolu</a:t>
            </a:r>
            <a:r>
              <a:rPr lang="en-GB" sz="2400" dirty="0"/>
              <a:t> </a:t>
            </a:r>
            <a:r>
              <a:rPr lang="en-GB" sz="2400" dirty="0" err="1"/>
              <a:t>dostal</a:t>
            </a:r>
            <a:r>
              <a:rPr lang="en-GB" sz="2400" dirty="0"/>
              <a:t> Goebbels </a:t>
            </a:r>
            <a:r>
              <a:rPr lang="en-GB" sz="2400" dirty="0" err="1"/>
              <a:t>všetky</a:t>
            </a:r>
            <a:r>
              <a:rPr lang="en-GB" sz="2400" dirty="0"/>
              <a:t> </a:t>
            </a:r>
            <a:r>
              <a:rPr lang="en-GB" sz="2400" dirty="0" err="1"/>
              <a:t>tlačové</a:t>
            </a:r>
            <a:r>
              <a:rPr lang="en-GB" sz="2400" dirty="0"/>
              <a:t> </a:t>
            </a:r>
            <a:r>
              <a:rPr lang="en-GB" sz="2400" dirty="0" err="1"/>
              <a:t>médiá</a:t>
            </a:r>
            <a:r>
              <a:rPr lang="en-GB" sz="2400" dirty="0"/>
              <a:t>, </a:t>
            </a:r>
            <a:r>
              <a:rPr lang="en-GB" sz="2400" dirty="0" err="1"/>
              <a:t>literatúru</a:t>
            </a:r>
            <a:r>
              <a:rPr lang="en-GB" sz="2400" dirty="0"/>
              <a:t>, filmy, </a:t>
            </a:r>
            <a:r>
              <a:rPr lang="en-GB" sz="2400" dirty="0" err="1"/>
              <a:t>divadlá</a:t>
            </a:r>
            <a:r>
              <a:rPr lang="en-GB" sz="2400" dirty="0"/>
              <a:t>, </a:t>
            </a:r>
            <a:r>
              <a:rPr lang="en-GB" sz="2400" dirty="0" err="1"/>
              <a:t>hudbu</a:t>
            </a:r>
            <a:r>
              <a:rPr lang="en-GB" sz="2400" dirty="0"/>
              <a:t>, </a:t>
            </a:r>
            <a:r>
              <a:rPr lang="en-GB" sz="2400" dirty="0" err="1"/>
              <a:t>rádiové</a:t>
            </a:r>
            <a:r>
              <a:rPr lang="en-GB" sz="2400" dirty="0"/>
              <a:t> </a:t>
            </a:r>
            <a:r>
              <a:rPr lang="en-GB" sz="2400" dirty="0" err="1"/>
              <a:t>vysielanie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tvorbu</a:t>
            </a:r>
            <a:r>
              <a:rPr lang="en-GB" sz="2400" dirty="0"/>
              <a:t> </a:t>
            </a:r>
            <a:r>
              <a:rPr lang="en-GB" sz="2400" dirty="0" err="1"/>
              <a:t>filmov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EF804DF-1C68-4FC3-9FD9-34164BFC5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Ministerstvo propagandy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6528DC-3F1A-45CD-B069-54622992A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580" y="1628799"/>
            <a:ext cx="3034998" cy="502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91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D37D0D1-652F-479E-9CB5-1DF73667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/>
          </a:bodyPr>
          <a:lstStyle/>
          <a:p>
            <a:r>
              <a:rPr lang="sk-SK" sz="2400" dirty="0"/>
              <a:t>Vytvorenie </a:t>
            </a:r>
            <a:r>
              <a:rPr lang="sk-SK" sz="2400" dirty="0" err="1"/>
              <a:t>Volksgemeinschaftu</a:t>
            </a:r>
            <a:r>
              <a:rPr lang="sk-SK" sz="2400" dirty="0"/>
              <a:t> – všetko súčasťou organického národa, pospolitosti</a:t>
            </a:r>
          </a:p>
          <a:p>
            <a:endParaRPr lang="sk-SK" sz="2400" dirty="0"/>
          </a:p>
          <a:p>
            <a:r>
              <a:rPr lang="sk-SK" sz="2400" dirty="0"/>
              <a:t>Problém pri </a:t>
            </a:r>
            <a:r>
              <a:rPr lang="sk-SK" sz="2400" dirty="0" err="1"/>
              <a:t>glajchšaltovaní</a:t>
            </a:r>
            <a:r>
              <a:rPr lang="sk-SK" sz="2400" dirty="0"/>
              <a:t> – cirkvi (vyše 90 percent Nemcov sa hlásilo k nejakej cirkvi)</a:t>
            </a:r>
          </a:p>
          <a:p>
            <a:endParaRPr lang="sk-SK" sz="2400" dirty="0"/>
          </a:p>
          <a:p>
            <a:r>
              <a:rPr lang="en-GB" sz="2400" dirty="0" err="1"/>
              <a:t>protestantov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nacisti</a:t>
            </a:r>
            <a:r>
              <a:rPr lang="en-GB" sz="2400" dirty="0"/>
              <a:t> </a:t>
            </a:r>
            <a:r>
              <a:rPr lang="en-GB" sz="2400" dirty="0" err="1"/>
              <a:t>pokúsili</a:t>
            </a:r>
            <a:r>
              <a:rPr lang="en-GB" sz="2400" dirty="0"/>
              <a:t> </a:t>
            </a:r>
            <a:r>
              <a:rPr lang="en-GB" sz="2400" dirty="0" err="1"/>
              <a:t>zjednotiť</a:t>
            </a:r>
            <a:r>
              <a:rPr lang="en-GB" sz="2400" dirty="0"/>
              <a:t> </a:t>
            </a:r>
            <a:r>
              <a:rPr lang="sk-SK" sz="2400" dirty="0"/>
              <a:t>– </a:t>
            </a:r>
            <a:r>
              <a:rPr lang="en-GB" sz="2400" dirty="0" err="1"/>
              <a:t>všetkých</a:t>
            </a:r>
            <a:r>
              <a:rPr lang="sk-SK" sz="2400" dirty="0"/>
              <a:t> </a:t>
            </a:r>
            <a:r>
              <a:rPr lang="en-GB" sz="2400" dirty="0"/>
              <a:t>28 </a:t>
            </a:r>
            <a:r>
              <a:rPr lang="en-GB" sz="2400" dirty="0" err="1"/>
              <a:t>miestnych</a:t>
            </a:r>
            <a:r>
              <a:rPr lang="en-GB" sz="2400" dirty="0"/>
              <a:t> </a:t>
            </a:r>
            <a:r>
              <a:rPr lang="en-GB" sz="2400" dirty="0" err="1"/>
              <a:t>protestantských</a:t>
            </a:r>
            <a:r>
              <a:rPr lang="en-GB" sz="2400" dirty="0"/>
              <a:t> </a:t>
            </a:r>
            <a:r>
              <a:rPr lang="en-GB" sz="2400" dirty="0" err="1"/>
              <a:t>cirkví</a:t>
            </a:r>
            <a:r>
              <a:rPr lang="en-GB" sz="2400" dirty="0"/>
              <a:t> do </a:t>
            </a:r>
            <a:r>
              <a:rPr lang="en-GB" sz="2400" dirty="0" err="1"/>
              <a:t>jednej</a:t>
            </a:r>
            <a:r>
              <a:rPr lang="en-GB" sz="2400" dirty="0"/>
              <a:t> </a:t>
            </a:r>
            <a:r>
              <a:rPr lang="en-GB" sz="2400" dirty="0" err="1"/>
              <a:t>Ríšskej</a:t>
            </a:r>
            <a:r>
              <a:rPr lang="en-GB" sz="2400" dirty="0"/>
              <a:t> </a:t>
            </a:r>
            <a:r>
              <a:rPr lang="en-GB" sz="2400" dirty="0" err="1"/>
              <a:t>cirkvi</a:t>
            </a:r>
            <a:r>
              <a:rPr lang="en-GB" sz="2400" dirty="0"/>
              <a:t> (</a:t>
            </a:r>
            <a:r>
              <a:rPr lang="en-GB" sz="2400" i="1" dirty="0" err="1"/>
              <a:t>Reichskirche</a:t>
            </a:r>
            <a:r>
              <a:rPr lang="en-GB" sz="2400" dirty="0"/>
              <a:t>)</a:t>
            </a:r>
            <a:r>
              <a:rPr lang="sk-SK" sz="2400" dirty="0"/>
              <a:t> – nie celkom úspešné</a:t>
            </a:r>
          </a:p>
          <a:p>
            <a:pPr marL="45720" indent="0">
              <a:buNone/>
            </a:pPr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9B8FB6C-2A8C-47B2-99D6-D7F7A25E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Gleichschaltung</a:t>
            </a:r>
          </a:p>
        </p:txBody>
      </p:sp>
    </p:spTree>
    <p:extLst>
      <p:ext uri="{BB962C8B-B14F-4D97-AF65-F5344CB8AC3E}">
        <p14:creationId xmlns:p14="http://schemas.microsoft.com/office/powerpoint/2010/main" val="1855767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D37D0D1-652F-479E-9CB5-1DF73667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/>
          </a:bodyPr>
          <a:lstStyle/>
          <a:p>
            <a:r>
              <a:rPr lang="sk-SK" sz="2400" dirty="0"/>
              <a:t>Podobne snaha ovládnuť katolícku cirkev - problémy</a:t>
            </a:r>
          </a:p>
          <a:p>
            <a:endParaRPr lang="sk-SK" sz="2400" dirty="0"/>
          </a:p>
          <a:p>
            <a:r>
              <a:rPr lang="sk-SK" sz="2400" dirty="0"/>
              <a:t>v</a:t>
            </a:r>
            <a:r>
              <a:rPr lang="en-GB" sz="2400" dirty="0"/>
              <a:t> </a:t>
            </a:r>
            <a:r>
              <a:rPr lang="en-GB" sz="2400" dirty="0" err="1"/>
              <a:t>júli</a:t>
            </a:r>
            <a:r>
              <a:rPr lang="en-GB" sz="2400" dirty="0"/>
              <a:t> 1933 </a:t>
            </a:r>
            <a:r>
              <a:rPr lang="en-GB" sz="2400" dirty="0" err="1"/>
              <a:t>preto</a:t>
            </a:r>
            <a:r>
              <a:rPr lang="en-GB" sz="2400" dirty="0"/>
              <a:t> s </a:t>
            </a:r>
            <a:r>
              <a:rPr lang="en-GB" sz="2400" dirty="0" err="1"/>
              <a:t>Vatikánom</a:t>
            </a:r>
            <a:r>
              <a:rPr lang="en-GB" sz="2400" dirty="0"/>
              <a:t> </a:t>
            </a:r>
            <a:r>
              <a:rPr lang="en-GB" sz="2400" dirty="0" err="1"/>
              <a:t>podp</a:t>
            </a:r>
            <a:r>
              <a:rPr lang="sk-SK" sz="2400" dirty="0" err="1"/>
              <a:t>is</a:t>
            </a:r>
            <a:r>
              <a:rPr lang="en-GB" sz="2400" dirty="0"/>
              <a:t> </a:t>
            </a:r>
            <a:r>
              <a:rPr lang="en-GB" sz="2400" dirty="0" err="1"/>
              <a:t>konkordát</a:t>
            </a:r>
            <a:r>
              <a:rPr lang="sk-SK" sz="2400" dirty="0"/>
              <a:t>u podľa ktorého štát nemal zasahovať do záležitosti cirkvi a naopak, cirkev sa nemala politicky angažovať</a:t>
            </a:r>
          </a:p>
          <a:p>
            <a:endParaRPr lang="sk-SK" sz="2400" dirty="0"/>
          </a:p>
          <a:p>
            <a:r>
              <a:rPr lang="sk-SK" sz="2400" dirty="0"/>
              <a:t>Režim sa aj tak pokúšal cirkev ovládnuť/zlikvidovať, zatýkanie kňazov – v </a:t>
            </a:r>
            <a:r>
              <a:rPr lang="sk-SK" sz="2400" dirty="0" err="1"/>
              <a:t>Dachau</a:t>
            </a:r>
            <a:r>
              <a:rPr lang="sk-SK" sz="2400" dirty="0"/>
              <a:t> cca 2700</a:t>
            </a:r>
          </a:p>
          <a:p>
            <a:endParaRPr lang="sk-SK" sz="2400" dirty="0"/>
          </a:p>
          <a:p>
            <a:r>
              <a:rPr lang="sk-SK" sz="2400" dirty="0"/>
              <a:t>Cirkev jedno z centier odporu proti režimu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9B8FB6C-2A8C-47B2-99D6-D7F7A25E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Gleichschaltung</a:t>
            </a:r>
          </a:p>
        </p:txBody>
      </p:sp>
    </p:spTree>
    <p:extLst>
      <p:ext uri="{BB962C8B-B14F-4D97-AF65-F5344CB8AC3E}">
        <p14:creationId xmlns:p14="http://schemas.microsoft.com/office/powerpoint/2010/main" val="1102828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D37D0D1-652F-479E-9CB5-1DF73667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/>
          </a:bodyPr>
          <a:lstStyle/>
          <a:p>
            <a:r>
              <a:rPr lang="sk-SK" sz="2400" dirty="0"/>
              <a:t>Totalitarizmus – nemožné dosiahnuť, vždy existuje odpor</a:t>
            </a:r>
          </a:p>
          <a:p>
            <a:endParaRPr lang="sk-SK" sz="2400" dirty="0"/>
          </a:p>
          <a:p>
            <a:r>
              <a:rPr lang="sk-SK" sz="2400" dirty="0"/>
              <a:t>V Nemecku - mládežnícke hnutia, bojkotovanie aktivít </a:t>
            </a:r>
            <a:r>
              <a:rPr lang="sk-SK" sz="2400" dirty="0" err="1"/>
              <a:t>Hitlerjugendu</a:t>
            </a:r>
            <a:r>
              <a:rPr lang="sk-SK" sz="2400" dirty="0"/>
              <a:t> (</a:t>
            </a:r>
            <a:r>
              <a:rPr lang="sk-SK" sz="2400" dirty="0" err="1"/>
              <a:t>Edelweißpiraten</a:t>
            </a:r>
            <a:r>
              <a:rPr lang="sk-SK" sz="2400" dirty="0"/>
              <a:t>, Swing-</a:t>
            </a:r>
            <a:r>
              <a:rPr lang="sk-SK" sz="2400" dirty="0" err="1"/>
              <a:t>Jugend</a:t>
            </a:r>
            <a:r>
              <a:rPr lang="sk-SK" sz="2400" dirty="0"/>
              <a:t>, či neskôr počas vojny známa </a:t>
            </a:r>
            <a:r>
              <a:rPr lang="sk-SK" sz="2400" dirty="0" err="1"/>
              <a:t>Weiße</a:t>
            </a:r>
            <a:r>
              <a:rPr lang="sk-SK" sz="2400" dirty="0"/>
              <a:t> Rose a pod.)</a:t>
            </a:r>
          </a:p>
          <a:p>
            <a:endParaRPr lang="sk-SK" sz="2400" dirty="0"/>
          </a:p>
          <a:p>
            <a:r>
              <a:rPr lang="sk-SK" sz="2400" dirty="0"/>
              <a:t>Politické vtipy napr. (árijec - „blonďavý ako Hitler, vysoký ako </a:t>
            </a:r>
            <a:r>
              <a:rPr lang="sk-SK" sz="2400" dirty="0" err="1"/>
              <a:t>Goebbels</a:t>
            </a:r>
            <a:r>
              <a:rPr lang="sk-SK" sz="2400" dirty="0"/>
              <a:t> [mal 1,65 m – pozn. J.D.], štíhly ako </a:t>
            </a:r>
            <a:r>
              <a:rPr lang="sk-SK" sz="2400" dirty="0" err="1"/>
              <a:t>Göring</a:t>
            </a:r>
            <a:r>
              <a:rPr lang="sk-SK" sz="2400" dirty="0"/>
              <a:t> a piť striedmo ako Ley“)</a:t>
            </a:r>
          </a:p>
          <a:p>
            <a:endParaRPr lang="sk-SK" sz="2400" dirty="0"/>
          </a:p>
          <a:p>
            <a:r>
              <a:rPr lang="sk-SK" sz="2400" dirty="0"/>
              <a:t>organizovaná politická opozícia ale nemysliteľná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9B8FB6C-2A8C-47B2-99D6-D7F7A25E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Opozícia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694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20CDC70-93DE-4CAB-AF8F-BD1ECAF82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28800"/>
            <a:ext cx="6516215" cy="4873353"/>
          </a:xfrm>
        </p:spPr>
        <p:txBody>
          <a:bodyPr>
            <a:normAutofit/>
          </a:bodyPr>
          <a:lstStyle/>
          <a:p>
            <a:r>
              <a:rPr lang="sk-SK" sz="2400" dirty="0"/>
              <a:t>Pre nacistický režim kľúčová tajná polícia:</a:t>
            </a:r>
          </a:p>
          <a:p>
            <a:endParaRPr lang="sk-SK" sz="2400" dirty="0"/>
          </a:p>
          <a:p>
            <a:r>
              <a:rPr lang="en-GB" sz="2400" i="1" dirty="0" err="1"/>
              <a:t>Geheime</a:t>
            </a:r>
            <a:r>
              <a:rPr lang="en-GB" sz="2400" i="1" dirty="0"/>
              <a:t> </a:t>
            </a:r>
            <a:r>
              <a:rPr lang="en-GB" sz="2400" i="1" dirty="0" err="1"/>
              <a:t>Staatspolizei</a:t>
            </a:r>
            <a:r>
              <a:rPr lang="en-GB" sz="2400" i="1" dirty="0"/>
              <a:t> </a:t>
            </a:r>
            <a:r>
              <a:rPr lang="en-GB" sz="2400" dirty="0"/>
              <a:t>(Gestapo)</a:t>
            </a:r>
            <a:r>
              <a:rPr lang="sk-SK" sz="2400" dirty="0"/>
              <a:t> – tajná polícia proti odporcom režimu</a:t>
            </a:r>
          </a:p>
          <a:p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Sicherheitsdienst</a:t>
            </a:r>
            <a:r>
              <a:rPr lang="en-GB" sz="2400" dirty="0"/>
              <a:t>, SD</a:t>
            </a:r>
            <a:r>
              <a:rPr lang="sk-SK" sz="2400" dirty="0"/>
              <a:t> – nacistická tajná služba, podliehala </a:t>
            </a:r>
            <a:r>
              <a:rPr lang="en-GB" sz="2400" dirty="0"/>
              <a:t>SS.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6607A6-C4D1-4C88-9582-B476787C8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Represia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FA6F7C-3F5A-4808-81A8-4975D6955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488" y="2214673"/>
            <a:ext cx="2458992" cy="19344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F437624-F505-4ECC-B188-7173C7969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4509120"/>
            <a:ext cx="1440160" cy="20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79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89A0608-B35F-4E99-A40C-0D34BF794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9036495" cy="5112568"/>
          </a:xfrm>
        </p:spPr>
        <p:txBody>
          <a:bodyPr>
            <a:normAutofit/>
          </a:bodyPr>
          <a:lstStyle/>
          <a:p>
            <a:r>
              <a:rPr lang="en-GB" sz="2800" dirty="0" err="1"/>
              <a:t>hlasmi</a:t>
            </a:r>
            <a:r>
              <a:rPr lang="en-GB" sz="2800" dirty="0"/>
              <a:t> </a:t>
            </a:r>
            <a:r>
              <a:rPr lang="en-GB" sz="2800" dirty="0" err="1"/>
              <a:t>Nemeckej</a:t>
            </a:r>
            <a:r>
              <a:rPr lang="en-GB" sz="2800" dirty="0"/>
              <a:t> </a:t>
            </a:r>
            <a:r>
              <a:rPr lang="en-GB" sz="2800" dirty="0" err="1"/>
              <a:t>národnej</a:t>
            </a:r>
            <a:r>
              <a:rPr lang="en-GB" sz="2800" dirty="0"/>
              <a:t> </a:t>
            </a:r>
            <a:r>
              <a:rPr lang="en-GB" sz="2800" dirty="0" err="1"/>
              <a:t>ľudovej</a:t>
            </a:r>
            <a:r>
              <a:rPr lang="en-GB" sz="2800" dirty="0"/>
              <a:t> </a:t>
            </a:r>
            <a:r>
              <a:rPr lang="en-GB" sz="2800" dirty="0" err="1"/>
              <a:t>strany</a:t>
            </a:r>
            <a:r>
              <a:rPr lang="en-GB" sz="2800" dirty="0"/>
              <a:t> (DNVP) mala </a:t>
            </a:r>
            <a:r>
              <a:rPr lang="en-GB" sz="2800" dirty="0" err="1"/>
              <a:t>len</a:t>
            </a:r>
            <a:r>
              <a:rPr lang="en-GB" sz="2800" dirty="0"/>
              <a:t> </a:t>
            </a:r>
            <a:r>
              <a:rPr lang="en-GB" sz="2800" dirty="0" err="1"/>
              <a:t>približne</a:t>
            </a:r>
            <a:r>
              <a:rPr lang="en-GB" sz="2800" dirty="0"/>
              <a:t> 40 percent </a:t>
            </a:r>
            <a:r>
              <a:rPr lang="en-GB" sz="2800" dirty="0" err="1"/>
              <a:t>kresiel</a:t>
            </a:r>
            <a:endParaRPr lang="sk-SK" sz="2800" dirty="0"/>
          </a:p>
          <a:p>
            <a:endParaRPr lang="sk-SK" sz="2800" dirty="0"/>
          </a:p>
          <a:p>
            <a:r>
              <a:rPr lang="sk-SK" sz="2800" dirty="0"/>
              <a:t>Ďalší krok nacistov – získať úplnú kontrolu, ale so zdaním legitimity - &gt; ĎALŠIE voľby</a:t>
            </a:r>
          </a:p>
          <a:p>
            <a:endParaRPr lang="sk-SK" sz="2800" dirty="0"/>
          </a:p>
          <a:p>
            <a:r>
              <a:rPr lang="sk-SK" sz="2800" dirty="0"/>
              <a:t>Tentokrát NSDAP disponovala ako vládna strana propagačnými kanálmi štátu + peniazmi od väčších priemyselníkov + teror SA (69 mŕtvych vo februári)</a:t>
            </a:r>
            <a:endParaRPr lang="en-GB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61C5338-5ECE-435D-9C0C-074D974DE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 Súlade so zákonom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899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BB93267-2298-42AD-8B8D-50A6FF847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8964487" cy="5184576"/>
          </a:xfrm>
        </p:spPr>
        <p:txBody>
          <a:bodyPr>
            <a:normAutofit/>
          </a:bodyPr>
          <a:lstStyle/>
          <a:p>
            <a:r>
              <a:rPr lang="en-GB" sz="2400" dirty="0"/>
              <a:t>SS (</a:t>
            </a:r>
            <a:r>
              <a:rPr lang="en-GB" sz="2400" dirty="0" err="1"/>
              <a:t>Schütz</a:t>
            </a:r>
            <a:r>
              <a:rPr lang="en-GB" sz="2400" dirty="0"/>
              <a:t> </a:t>
            </a:r>
            <a:r>
              <a:rPr lang="en-GB" sz="2400" dirty="0" err="1"/>
              <a:t>Staffeln</a:t>
            </a:r>
            <a:r>
              <a:rPr lang="en-GB" sz="2400" dirty="0"/>
              <a:t>, </a:t>
            </a:r>
            <a:r>
              <a:rPr lang="en-GB" sz="2400" dirty="0" err="1"/>
              <a:t>Obranné</a:t>
            </a:r>
            <a:r>
              <a:rPr lang="en-GB" sz="2400" dirty="0"/>
              <a:t> </a:t>
            </a:r>
            <a:r>
              <a:rPr lang="en-GB" sz="2400" dirty="0" err="1"/>
              <a:t>jednotky</a:t>
            </a:r>
            <a:r>
              <a:rPr lang="en-GB" sz="2400" dirty="0"/>
              <a:t>) </a:t>
            </a:r>
            <a:r>
              <a:rPr lang="en-GB" sz="2400" dirty="0" err="1"/>
              <a:t>majú</a:t>
            </a:r>
            <a:r>
              <a:rPr lang="en-GB" sz="2400" dirty="0"/>
              <a:t> </a:t>
            </a:r>
            <a:r>
              <a:rPr lang="en-GB" sz="2400" dirty="0" err="1"/>
              <a:t>svoje</a:t>
            </a:r>
            <a:r>
              <a:rPr lang="en-GB" sz="2400" dirty="0"/>
              <a:t> </a:t>
            </a:r>
            <a:r>
              <a:rPr lang="en-GB" sz="2400" dirty="0" err="1"/>
              <a:t>počiatky</a:t>
            </a:r>
            <a:r>
              <a:rPr lang="en-GB" sz="2400" dirty="0"/>
              <a:t> v </a:t>
            </a:r>
            <a:r>
              <a:rPr lang="en-GB" sz="2400" dirty="0" err="1"/>
              <a:t>roku</a:t>
            </a:r>
            <a:r>
              <a:rPr lang="en-GB" sz="2400" dirty="0"/>
              <a:t> 1923, </a:t>
            </a:r>
            <a:r>
              <a:rPr lang="en-GB" sz="2400" dirty="0" err="1"/>
              <a:t>keď</a:t>
            </a:r>
            <a:r>
              <a:rPr lang="en-GB" sz="2400" dirty="0"/>
              <a:t> </a:t>
            </a:r>
            <a:r>
              <a:rPr lang="en-GB" sz="2400" dirty="0" err="1"/>
              <a:t>vznikla</a:t>
            </a:r>
            <a:r>
              <a:rPr lang="en-GB" sz="2400" dirty="0"/>
              <a:t> </a:t>
            </a:r>
            <a:r>
              <a:rPr lang="en-GB" sz="2400" dirty="0" err="1"/>
              <a:t>tzv</a:t>
            </a:r>
            <a:r>
              <a:rPr lang="en-GB" sz="2400" dirty="0"/>
              <a:t>. „</a:t>
            </a:r>
            <a:r>
              <a:rPr lang="en-GB" sz="2400" dirty="0" err="1"/>
              <a:t>Halová</a:t>
            </a:r>
            <a:r>
              <a:rPr lang="en-GB" sz="2400" dirty="0"/>
              <a:t>“ </a:t>
            </a:r>
            <a:r>
              <a:rPr lang="en-GB" sz="2400" dirty="0" err="1"/>
              <a:t>bezpečnostná</a:t>
            </a:r>
            <a:r>
              <a:rPr lang="en-GB" sz="2400" dirty="0"/>
              <a:t> </a:t>
            </a:r>
            <a:r>
              <a:rPr lang="en-GB" sz="2400" dirty="0" err="1"/>
              <a:t>služba</a:t>
            </a:r>
            <a:r>
              <a:rPr lang="en-GB" sz="2400" dirty="0"/>
              <a:t> (Saal-Schutz), </a:t>
            </a:r>
            <a:r>
              <a:rPr lang="sk-SK" sz="2400" dirty="0"/>
              <a:t>potom rôzne ďalšie organizácie (</a:t>
            </a:r>
            <a:r>
              <a:rPr lang="sk-SK" sz="2400" dirty="0" err="1"/>
              <a:t>Stoßtrupp</a:t>
            </a:r>
            <a:r>
              <a:rPr lang="sk-SK" sz="2400" dirty="0"/>
              <a:t>, </a:t>
            </a:r>
            <a:r>
              <a:rPr lang="sk-SK" sz="2400" dirty="0" err="1"/>
              <a:t>Schutzkommando</a:t>
            </a:r>
            <a:r>
              <a:rPr lang="sk-SK" sz="2400" dirty="0"/>
              <a:t>)</a:t>
            </a:r>
          </a:p>
          <a:p>
            <a:endParaRPr lang="sk-SK" sz="2400" dirty="0"/>
          </a:p>
          <a:p>
            <a:r>
              <a:rPr lang="sk-SK" sz="2400" dirty="0"/>
              <a:t>Od r. 1929 na čele </a:t>
            </a:r>
            <a:r>
              <a:rPr lang="sk-SK" sz="2400" dirty="0" err="1"/>
              <a:t>Heinrich</a:t>
            </a:r>
            <a:r>
              <a:rPr lang="sk-SK" sz="2400" dirty="0"/>
              <a:t> </a:t>
            </a:r>
            <a:r>
              <a:rPr lang="sk-SK" sz="2400" dirty="0" err="1"/>
              <a:t>Himmler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SS bola </a:t>
            </a:r>
            <a:r>
              <a:rPr lang="en-GB" sz="2400" dirty="0" err="1"/>
              <a:t>elitnou</a:t>
            </a:r>
            <a:r>
              <a:rPr lang="en-GB" sz="2400" dirty="0"/>
              <a:t> </a:t>
            </a:r>
            <a:r>
              <a:rPr lang="en-GB" sz="2400" dirty="0" err="1"/>
              <a:t>jednotkou</a:t>
            </a:r>
            <a:r>
              <a:rPr lang="en-GB" sz="2400" dirty="0"/>
              <a:t> NSDAP, </a:t>
            </a:r>
            <a:r>
              <a:rPr lang="en-GB" sz="2400" dirty="0" err="1"/>
              <a:t>ktorá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formálne</a:t>
            </a:r>
            <a:r>
              <a:rPr lang="en-GB" sz="2400" dirty="0"/>
              <a:t> </a:t>
            </a:r>
            <a:r>
              <a:rPr lang="en-GB" sz="2400" dirty="0" err="1"/>
              <a:t>starala</a:t>
            </a:r>
            <a:r>
              <a:rPr lang="en-GB" sz="2400" dirty="0"/>
              <a:t> o </a:t>
            </a:r>
            <a:r>
              <a:rPr lang="en-GB" sz="2400" dirty="0" err="1"/>
              <a:t>bezpečnosť</a:t>
            </a:r>
            <a:r>
              <a:rPr lang="en-GB" sz="2400" dirty="0"/>
              <a:t> v </a:t>
            </a:r>
            <a:r>
              <a:rPr lang="en-GB" sz="2400" dirty="0" err="1"/>
              <a:t>ríši</a:t>
            </a:r>
            <a:r>
              <a:rPr lang="en-GB" sz="2400" dirty="0"/>
              <a:t>, </a:t>
            </a:r>
            <a:r>
              <a:rPr lang="en-GB" sz="2400" dirty="0" err="1"/>
              <a:t>prakticky</a:t>
            </a:r>
            <a:r>
              <a:rPr lang="en-GB" sz="2400" dirty="0"/>
              <a:t> </a:t>
            </a:r>
            <a:r>
              <a:rPr lang="en-GB" sz="2400" dirty="0" err="1"/>
              <a:t>však</a:t>
            </a:r>
            <a:r>
              <a:rPr lang="en-GB" sz="2400" dirty="0"/>
              <a:t> </a:t>
            </a:r>
            <a:r>
              <a:rPr lang="en-GB" sz="2400" dirty="0" err="1"/>
              <a:t>dostávala</a:t>
            </a:r>
            <a:r>
              <a:rPr lang="sk-SK" sz="2400" dirty="0"/>
              <a:t> (najmä počas vojny)</a:t>
            </a:r>
            <a:r>
              <a:rPr lang="en-GB" sz="2400" dirty="0"/>
              <a:t> </a:t>
            </a:r>
            <a:r>
              <a:rPr lang="en-GB" sz="2400" dirty="0" err="1"/>
              <a:t>zvláštne</a:t>
            </a:r>
            <a:r>
              <a:rPr lang="en-GB" sz="2400" dirty="0"/>
              <a:t> </a:t>
            </a:r>
            <a:r>
              <a:rPr lang="en-GB" sz="2400" dirty="0" err="1"/>
              <a:t>úlohy</a:t>
            </a:r>
            <a:r>
              <a:rPr lang="en-GB" sz="2400" dirty="0"/>
              <a:t> </a:t>
            </a:r>
            <a:r>
              <a:rPr lang="en-GB" sz="2400" dirty="0" err="1"/>
              <a:t>týkajúce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rasovej</a:t>
            </a:r>
            <a:r>
              <a:rPr lang="en-GB" sz="2400" dirty="0"/>
              <a:t> </a:t>
            </a:r>
            <a:r>
              <a:rPr lang="en-GB" sz="2400" dirty="0" err="1"/>
              <a:t>očisty</a:t>
            </a:r>
            <a:r>
              <a:rPr lang="en-GB" sz="2400" dirty="0"/>
              <a:t> </a:t>
            </a:r>
            <a:r>
              <a:rPr lang="en-GB" sz="2400" dirty="0" err="1"/>
              <a:t>nemeckého</a:t>
            </a:r>
            <a:r>
              <a:rPr lang="en-GB" sz="2400" dirty="0"/>
              <a:t> </a:t>
            </a:r>
            <a:r>
              <a:rPr lang="en-GB" sz="2400" dirty="0" err="1"/>
              <a:t>ľudu</a:t>
            </a:r>
            <a:r>
              <a:rPr lang="en-GB" sz="2400" dirty="0"/>
              <a:t> – </a:t>
            </a:r>
            <a:r>
              <a:rPr lang="en-GB" sz="2400" dirty="0" err="1"/>
              <a:t>inými</a:t>
            </a:r>
            <a:r>
              <a:rPr lang="en-GB" sz="2400" dirty="0"/>
              <a:t> </a:t>
            </a:r>
            <a:r>
              <a:rPr lang="en-GB" sz="2400" dirty="0" err="1"/>
              <a:t>slovami</a:t>
            </a:r>
            <a:r>
              <a:rPr lang="en-GB" sz="2400" dirty="0"/>
              <a:t>, SS </a:t>
            </a:r>
            <a:r>
              <a:rPr lang="en-GB" sz="2400" dirty="0" err="1"/>
              <a:t>sa</a:t>
            </a:r>
            <a:r>
              <a:rPr lang="en-GB" sz="2400" dirty="0"/>
              <a:t> mala </a:t>
            </a:r>
            <a:r>
              <a:rPr lang="en-GB" sz="2400" dirty="0" err="1"/>
              <a:t>starať</a:t>
            </a:r>
            <a:r>
              <a:rPr lang="en-GB" sz="2400" dirty="0"/>
              <a:t> o </a:t>
            </a:r>
            <a:r>
              <a:rPr lang="en-GB" sz="2400" dirty="0" err="1"/>
              <a:t>vykonávanie</a:t>
            </a:r>
            <a:r>
              <a:rPr lang="en-GB" sz="2400" dirty="0"/>
              <a:t> </a:t>
            </a:r>
            <a:r>
              <a:rPr lang="en-GB" sz="2400" dirty="0" err="1"/>
              <a:t>nacistickej</a:t>
            </a:r>
            <a:r>
              <a:rPr lang="en-GB" sz="2400" dirty="0"/>
              <a:t> </a:t>
            </a:r>
            <a:r>
              <a:rPr lang="en-GB" sz="2400" dirty="0" err="1"/>
              <a:t>rasovej</a:t>
            </a:r>
            <a:r>
              <a:rPr lang="en-GB" sz="2400" dirty="0"/>
              <a:t> </a:t>
            </a:r>
            <a:r>
              <a:rPr lang="en-GB" sz="2400" dirty="0" err="1"/>
              <a:t>politiky</a:t>
            </a:r>
            <a:r>
              <a:rPr lang="en-GB" sz="2400" dirty="0"/>
              <a:t>.</a:t>
            </a:r>
            <a:r>
              <a:rPr lang="sk-SK" sz="2400" dirty="0"/>
              <a:t>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3E1F869-BF93-42CA-85EE-23AD68F72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335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BB93267-2298-42AD-8B8D-50A6FF847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8964487" cy="5184576"/>
          </a:xfrm>
        </p:spPr>
        <p:txBody>
          <a:bodyPr>
            <a:normAutofit/>
          </a:bodyPr>
          <a:lstStyle/>
          <a:p>
            <a:r>
              <a:rPr lang="en-GB" sz="2400" i="1" dirty="0" err="1"/>
              <a:t>Totenkopfverbände</a:t>
            </a:r>
            <a:r>
              <a:rPr lang="sk-SK" sz="2400" dirty="0"/>
              <a:t> - administrovala koncentračné a vyhladzovacie tábory</a:t>
            </a:r>
          </a:p>
          <a:p>
            <a:endParaRPr lang="sk-SK" sz="2400" dirty="0"/>
          </a:p>
          <a:p>
            <a:r>
              <a:rPr lang="sk-SK" sz="2400" dirty="0"/>
              <a:t>Každý člen SS (spočiatku) musel dokázať čistý rasový pôvod</a:t>
            </a:r>
          </a:p>
          <a:p>
            <a:endParaRPr lang="sk-SK" sz="2400" dirty="0"/>
          </a:p>
          <a:p>
            <a:r>
              <a:rPr lang="sk-SK" sz="2400" dirty="0"/>
              <a:t>Heslo </a:t>
            </a:r>
            <a:r>
              <a:rPr lang="de-DE" sz="2400" dirty="0" err="1"/>
              <a:t>bolo</a:t>
            </a:r>
            <a:r>
              <a:rPr lang="de-DE" sz="2400" dirty="0"/>
              <a:t> „</a:t>
            </a:r>
            <a:r>
              <a:rPr lang="de-DE" sz="2400" dirty="0" err="1"/>
              <a:t>Moja</a:t>
            </a:r>
            <a:r>
              <a:rPr lang="de-DE" sz="2400" dirty="0"/>
              <a:t> </a:t>
            </a:r>
            <a:r>
              <a:rPr lang="de-DE" sz="2400" dirty="0" err="1"/>
              <a:t>česť</a:t>
            </a:r>
            <a:r>
              <a:rPr lang="de-DE" sz="2400" dirty="0"/>
              <a:t> </a:t>
            </a:r>
            <a:r>
              <a:rPr lang="de-DE" sz="2400" dirty="0" err="1"/>
              <a:t>sa</a:t>
            </a:r>
            <a:r>
              <a:rPr lang="de-DE" sz="2400" dirty="0"/>
              <a:t> </a:t>
            </a:r>
            <a:r>
              <a:rPr lang="de-DE" sz="2400" dirty="0" err="1"/>
              <a:t>volá</a:t>
            </a:r>
            <a:r>
              <a:rPr lang="de-DE" sz="2400" dirty="0"/>
              <a:t> </a:t>
            </a:r>
            <a:r>
              <a:rPr lang="de-DE" sz="2400" dirty="0" err="1"/>
              <a:t>vernosť</a:t>
            </a:r>
            <a:r>
              <a:rPr lang="de-DE" sz="2400" dirty="0"/>
              <a:t>“ (Meine Ehre heißt Treue)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3E1F869-BF93-42CA-85EE-23AD68F72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SS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1177D2-9D5F-48CC-B927-D009ADB11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4534445"/>
            <a:ext cx="5472608" cy="227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73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BB93267-2298-42AD-8B8D-50A6FF847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5633307" cy="5184576"/>
          </a:xfrm>
        </p:spPr>
        <p:txBody>
          <a:bodyPr>
            <a:normAutofit fontScale="92500"/>
          </a:bodyPr>
          <a:lstStyle/>
          <a:p>
            <a:r>
              <a:rPr lang="sk-SK" sz="2400" dirty="0"/>
              <a:t>Vlastné programy (napr. známy „Prameň života“ (</a:t>
            </a:r>
            <a:r>
              <a:rPr lang="sk-SK" sz="2400" i="1" dirty="0" err="1"/>
              <a:t>Lebensborn</a:t>
            </a:r>
            <a:r>
              <a:rPr lang="sk-SK" sz="2400" dirty="0"/>
              <a:t>)) </a:t>
            </a:r>
          </a:p>
          <a:p>
            <a:endParaRPr lang="sk-SK" sz="2400" dirty="0"/>
          </a:p>
          <a:p>
            <a:r>
              <a:rPr lang="en-GB" sz="2400" dirty="0" err="1"/>
              <a:t>vlastný</a:t>
            </a:r>
            <a:r>
              <a:rPr lang="en-GB" sz="2400" dirty="0"/>
              <a:t> </a:t>
            </a:r>
            <a:r>
              <a:rPr lang="en-GB" sz="2400" dirty="0" err="1"/>
              <a:t>rasový</a:t>
            </a:r>
            <a:r>
              <a:rPr lang="en-GB" sz="2400" dirty="0"/>
              <a:t> </a:t>
            </a:r>
            <a:r>
              <a:rPr lang="en-GB" sz="2400" dirty="0" err="1"/>
              <a:t>výskum</a:t>
            </a:r>
            <a:r>
              <a:rPr lang="en-GB" sz="2400" dirty="0"/>
              <a:t> a </a:t>
            </a:r>
            <a:r>
              <a:rPr lang="en-GB" sz="2400" dirty="0" err="1"/>
              <a:t>výskum</a:t>
            </a:r>
            <a:r>
              <a:rPr lang="en-GB" sz="2400" dirty="0"/>
              <a:t> </a:t>
            </a:r>
            <a:r>
              <a:rPr lang="en-GB" sz="2400" dirty="0" err="1"/>
              <a:t>ranej</a:t>
            </a:r>
            <a:r>
              <a:rPr lang="en-GB" sz="2400" dirty="0"/>
              <a:t> </a:t>
            </a:r>
            <a:r>
              <a:rPr lang="en-GB" sz="2400" dirty="0" err="1"/>
              <a:t>nemeckej</a:t>
            </a:r>
            <a:r>
              <a:rPr lang="en-GB" sz="2400" dirty="0"/>
              <a:t>/</a:t>
            </a:r>
            <a:r>
              <a:rPr lang="en-GB" sz="2400" dirty="0" err="1"/>
              <a:t>germánskej</a:t>
            </a:r>
            <a:r>
              <a:rPr lang="en-GB" sz="2400" dirty="0"/>
              <a:t> </a:t>
            </a:r>
            <a:r>
              <a:rPr lang="en-GB" sz="2400" dirty="0" err="1"/>
              <a:t>histórie</a:t>
            </a:r>
            <a:r>
              <a:rPr lang="en-GB" sz="2400" dirty="0"/>
              <a:t> (</a:t>
            </a:r>
            <a:r>
              <a:rPr lang="en-GB" sz="2400" i="1" dirty="0" err="1"/>
              <a:t>Ahnenerbe</a:t>
            </a:r>
            <a:r>
              <a:rPr lang="en-GB" sz="2400" dirty="0"/>
              <a:t>)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Vlastné firmy (prvé nakladateľstvo </a:t>
            </a:r>
            <a:r>
              <a:rPr lang="sk-SK" sz="2400" i="1" dirty="0" err="1"/>
              <a:t>Nordland-Verlag</a:t>
            </a:r>
            <a:r>
              <a:rPr lang="sk-SK" sz="2400" i="1" dirty="0"/>
              <a:t>, </a:t>
            </a:r>
            <a:r>
              <a:rPr lang="sk-SK" sz="2400" dirty="0"/>
              <a:t>neskôr ďalšie – najmä využívanie otrockej práce väzňov z KL)</a:t>
            </a:r>
          </a:p>
          <a:p>
            <a:r>
              <a:rPr lang="sk-SK" sz="2400" dirty="0"/>
              <a:t>KL – </a:t>
            </a:r>
            <a:r>
              <a:rPr lang="sk-SK" sz="2400" dirty="0" err="1"/>
              <a:t>konzentrationslager</a:t>
            </a:r>
            <a:r>
              <a:rPr lang="sk-SK" sz="2400" dirty="0"/>
              <a:t>, koncentračný tábor – postupne celá sieť hlavných táborov a pobočiek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3E1F869-BF93-42CA-85EE-23AD68F72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SS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46727D-934E-4938-B7EB-D2CBFB3B7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308" y="1556792"/>
            <a:ext cx="3403188" cy="51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29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3FF20D9-A13A-477F-87FD-C707B37C6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5112568"/>
          </a:xfrm>
        </p:spPr>
        <p:txBody>
          <a:bodyPr>
            <a:normAutofit/>
          </a:bodyPr>
          <a:lstStyle/>
          <a:p>
            <a:r>
              <a:rPr lang="en-GB" sz="2400" i="1" dirty="0" err="1"/>
              <a:t>gleichschaltung</a:t>
            </a:r>
            <a:r>
              <a:rPr lang="en-GB" sz="2400" dirty="0"/>
              <a:t> </a:t>
            </a:r>
            <a:r>
              <a:rPr lang="en-GB" sz="2400" dirty="0" err="1"/>
              <a:t>armády</a:t>
            </a:r>
            <a:r>
              <a:rPr lang="en-GB" sz="2400" dirty="0"/>
              <a:t> </a:t>
            </a:r>
            <a:r>
              <a:rPr lang="en-GB" sz="2400" dirty="0" err="1"/>
              <a:t>kľúčový</a:t>
            </a:r>
            <a:r>
              <a:rPr lang="en-GB" sz="2400" dirty="0"/>
              <a:t> a </a:t>
            </a:r>
            <a:r>
              <a:rPr lang="en-GB" sz="2400" dirty="0" err="1"/>
              <a:t>veľmi</a:t>
            </a:r>
            <a:r>
              <a:rPr lang="en-GB" sz="2400" dirty="0"/>
              <a:t> </a:t>
            </a:r>
            <a:r>
              <a:rPr lang="en-GB" sz="2400" dirty="0" err="1"/>
              <a:t>delikátny</a:t>
            </a:r>
            <a:r>
              <a:rPr lang="en-GB" sz="2400" dirty="0"/>
              <a:t> problem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Dôstojníci armády chceli prevziať moc a zlikvidovať demokraciu – to, čo sa stalo ale nebolo práve podľa ich predstáv (nacisti príliš revoluční, armáda konzervatívna)</a:t>
            </a:r>
          </a:p>
          <a:p>
            <a:endParaRPr lang="sk-SK" sz="2400" dirty="0"/>
          </a:p>
          <a:p>
            <a:r>
              <a:rPr lang="sk-SK" sz="2400" dirty="0"/>
              <a:t>Navyše problém SA - </a:t>
            </a:r>
            <a:r>
              <a:rPr lang="sk-SK" sz="2400" dirty="0" err="1"/>
              <a:t>Röhm</a:t>
            </a:r>
            <a:r>
              <a:rPr lang="sk-SK" sz="2400" dirty="0"/>
              <a:t> vždy sníval o tom, že SA nahradia nemeckú armádu a netajil sa tým</a:t>
            </a:r>
          </a:p>
          <a:p>
            <a:endParaRPr lang="sk-SK" sz="2400" dirty="0"/>
          </a:p>
          <a:p>
            <a:r>
              <a:rPr lang="en-GB" sz="2400" dirty="0" err="1"/>
              <a:t>armáda</a:t>
            </a:r>
            <a:r>
              <a:rPr lang="en-GB" sz="2400" dirty="0"/>
              <a:t> 100-tisíc </a:t>
            </a:r>
            <a:r>
              <a:rPr lang="en-GB" sz="2400" dirty="0" err="1"/>
              <a:t>mužov</a:t>
            </a:r>
            <a:r>
              <a:rPr lang="sk-SK" sz="2400" dirty="0"/>
              <a:t>, </a:t>
            </a:r>
            <a:r>
              <a:rPr lang="en-GB" sz="2400" dirty="0" err="1"/>
              <a:t>počtu</a:t>
            </a:r>
            <a:r>
              <a:rPr lang="en-GB" sz="2400" dirty="0"/>
              <a:t> </a:t>
            </a:r>
            <a:r>
              <a:rPr lang="en-GB" sz="2400" dirty="0" err="1"/>
              <a:t>členov</a:t>
            </a:r>
            <a:r>
              <a:rPr lang="en-GB" sz="2400" dirty="0"/>
              <a:t> SA</a:t>
            </a:r>
            <a:r>
              <a:rPr lang="sk-SK" sz="2400" dirty="0"/>
              <a:t> </a:t>
            </a:r>
            <a:r>
              <a:rPr lang="en-GB" sz="2400" dirty="0" err="1"/>
              <a:t>prekročil</a:t>
            </a:r>
            <a:r>
              <a:rPr lang="en-GB" sz="2400" dirty="0"/>
              <a:t> </a:t>
            </a:r>
            <a:r>
              <a:rPr lang="en-GB" sz="2400" dirty="0" err="1"/>
              <a:t>začiatkom</a:t>
            </a:r>
            <a:r>
              <a:rPr lang="en-GB" sz="2400" dirty="0"/>
              <a:t> </a:t>
            </a:r>
            <a:r>
              <a:rPr lang="en-GB" sz="2400" dirty="0" err="1"/>
              <a:t>roku</a:t>
            </a:r>
            <a:r>
              <a:rPr lang="en-GB" sz="2400" dirty="0"/>
              <a:t> 1934 tri </a:t>
            </a:r>
            <a:r>
              <a:rPr lang="en-GB" sz="2400" dirty="0" err="1"/>
              <a:t>milióny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42A8AAC-1101-4694-BBDB-92BB05E66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Operácia</a:t>
            </a:r>
            <a:r>
              <a:rPr lang="en-GB" dirty="0"/>
              <a:t> </a:t>
            </a:r>
            <a:r>
              <a:rPr lang="en-GB" dirty="0" err="1"/>
              <a:t>Kolibrík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504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3FF20D9-A13A-477F-87FD-C707B37C6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5112568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SA nespokojné – chceli skutočnú revolúciu, totálnu prestavbu štátu na základe národno-socialistických ideálov</a:t>
            </a:r>
          </a:p>
          <a:p>
            <a:endParaRPr lang="sk-SK" sz="2400" dirty="0"/>
          </a:p>
          <a:p>
            <a:r>
              <a:rPr lang="sk-SK" sz="2400" dirty="0"/>
              <a:t>Hitler naopak – geopolitická vízia, vojna, ovládnutie sveta a </a:t>
            </a:r>
            <a:r>
              <a:rPr lang="sk-SK" sz="2400" u="sng" dirty="0"/>
              <a:t>až potom </a:t>
            </a:r>
            <a:r>
              <a:rPr lang="sk-SK" sz="2400" dirty="0"/>
              <a:t>dokončenie revolúcie</a:t>
            </a:r>
          </a:p>
          <a:p>
            <a:endParaRPr lang="sk-SK" sz="2400" dirty="0"/>
          </a:p>
          <a:p>
            <a:r>
              <a:rPr lang="sk-SK" sz="2400" dirty="0"/>
              <a:t>Na vojnu ale potreboval armádu – profesionálny dôstojnícky zbor s výcvikom a skúsenosťami – musel sa rozhodnúť – vybral si armádu</a:t>
            </a:r>
          </a:p>
          <a:p>
            <a:endParaRPr lang="sk-SK" sz="2400" dirty="0"/>
          </a:p>
          <a:p>
            <a:r>
              <a:rPr lang="en-GB" sz="2400" dirty="0" err="1"/>
              <a:t>Operácia</a:t>
            </a:r>
            <a:r>
              <a:rPr lang="en-GB" sz="2400" dirty="0"/>
              <a:t> </a:t>
            </a:r>
            <a:r>
              <a:rPr lang="en-GB" sz="2400" dirty="0" err="1"/>
              <a:t>Kolibrík</a:t>
            </a:r>
            <a:r>
              <a:rPr lang="en-GB" sz="2400" dirty="0"/>
              <a:t> (</a:t>
            </a:r>
            <a:r>
              <a:rPr lang="en-GB" sz="2400" i="1" dirty="0" err="1"/>
              <a:t>Unternehmen</a:t>
            </a:r>
            <a:r>
              <a:rPr lang="en-GB" sz="2400" i="1" dirty="0"/>
              <a:t> </a:t>
            </a:r>
            <a:r>
              <a:rPr lang="en-GB" sz="2400" i="1" dirty="0" err="1"/>
              <a:t>Kolibri</a:t>
            </a:r>
            <a:r>
              <a:rPr lang="en-GB" sz="2400" dirty="0"/>
              <a:t>)</a:t>
            </a:r>
            <a:r>
              <a:rPr lang="sk-SK" sz="2400" dirty="0"/>
              <a:t>, </a:t>
            </a:r>
            <a:r>
              <a:rPr lang="en-GB" sz="2400" dirty="0" err="1"/>
              <a:t>noc</a:t>
            </a:r>
            <a:r>
              <a:rPr lang="en-GB" sz="2400" dirty="0"/>
              <a:t> z 29. </a:t>
            </a:r>
            <a:r>
              <a:rPr lang="en-GB" sz="2400" dirty="0" err="1"/>
              <a:t>na</a:t>
            </a:r>
            <a:r>
              <a:rPr lang="en-GB" sz="2400" dirty="0"/>
              <a:t> 30. </a:t>
            </a:r>
            <a:r>
              <a:rPr lang="en-GB" sz="2400" dirty="0" err="1"/>
              <a:t>júna</a:t>
            </a:r>
            <a:r>
              <a:rPr lang="en-GB" sz="2400" dirty="0"/>
              <a:t> 1934.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42A8AAC-1101-4694-BBDB-92BB05E66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Operácia</a:t>
            </a:r>
            <a:r>
              <a:rPr lang="en-GB" dirty="0"/>
              <a:t> </a:t>
            </a:r>
            <a:r>
              <a:rPr lang="en-GB" dirty="0" err="1"/>
              <a:t>Kolibrík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208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83C373E-8F4B-4EAD-913A-A68DAEAF4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8B9A5B0-F865-4853-BFA6-F5F4BF09C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DBB8BB-C804-4937-BB63-99B2C2DF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155" y="120825"/>
            <a:ext cx="9354155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46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38C7A02-27B5-455D-97BC-AF114B98B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E3491D-FB8A-42EC-96B6-CC2584CB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73BA09-CC93-45A8-9465-A15E39DA4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42" y="1867491"/>
            <a:ext cx="4392488" cy="45548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78AEFD-FB96-4E16-BB63-EF63B4BBE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00" y="1867491"/>
            <a:ext cx="4184158" cy="460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84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3E7C99E-56D9-4E03-A645-AB35D1703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sk-SK" sz="2400" dirty="0"/>
              <a:t>Hitler zlikvidoval opozíciu v strane – </a:t>
            </a:r>
            <a:r>
              <a:rPr lang="sk-SK" sz="2400" dirty="0" err="1"/>
              <a:t>Röhma</a:t>
            </a:r>
            <a:r>
              <a:rPr lang="sk-SK" sz="2400" dirty="0"/>
              <a:t>, praktický celý veliteľský zbor SA i ľudí ako napr. Gregor </a:t>
            </a:r>
            <a:r>
              <a:rPr lang="sk-SK" sz="2400" dirty="0" err="1"/>
              <a:t>Strasser</a:t>
            </a:r>
            <a:r>
              <a:rPr lang="sk-SK" sz="2400" dirty="0"/>
              <a:t>. Dohromady zavraždených medzi 700 až 1000 ľudí </a:t>
            </a:r>
          </a:p>
          <a:p>
            <a:endParaRPr lang="sk-SK" sz="2400" dirty="0"/>
          </a:p>
          <a:p>
            <a:r>
              <a:rPr lang="sk-SK" sz="2400" dirty="0"/>
              <a:t>medzi nimi bývalý kancelár a dvaja odbojní generáli armády, ale napríklad i </a:t>
            </a:r>
            <a:r>
              <a:rPr lang="sk-SK" sz="2400" dirty="0" err="1"/>
              <a:t>Edgar</a:t>
            </a:r>
            <a:r>
              <a:rPr lang="sk-SK" sz="2400" dirty="0"/>
              <a:t> </a:t>
            </a:r>
            <a:r>
              <a:rPr lang="sk-SK" sz="2400" dirty="0" err="1"/>
              <a:t>Jung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2. 8. </a:t>
            </a:r>
            <a:r>
              <a:rPr lang="en-GB" sz="2400" dirty="0"/>
              <a:t>1934 </a:t>
            </a:r>
            <a:r>
              <a:rPr lang="sk-SK" sz="2400" dirty="0"/>
              <a:t>zomrel </a:t>
            </a:r>
            <a:r>
              <a:rPr lang="en-GB" sz="2400" dirty="0"/>
              <a:t>Hindenburg</a:t>
            </a:r>
            <a:r>
              <a:rPr lang="sk-SK" sz="2400" dirty="0"/>
              <a:t>, NSDAP zákonom spojila funkciu prezidenta s funkciou kancelára – Hitler sa stal </a:t>
            </a:r>
            <a:r>
              <a:rPr lang="de-DE" sz="2400" dirty="0" err="1"/>
              <a:t>Vodcom</a:t>
            </a:r>
            <a:r>
              <a:rPr lang="de-DE" sz="2400" dirty="0"/>
              <a:t> a </a:t>
            </a:r>
            <a:r>
              <a:rPr lang="de-DE" sz="2400" dirty="0" err="1"/>
              <a:t>Ríšskym</a:t>
            </a:r>
            <a:r>
              <a:rPr lang="de-DE" sz="2400" dirty="0"/>
              <a:t> </a:t>
            </a:r>
            <a:r>
              <a:rPr lang="de-DE" sz="2400" dirty="0" err="1"/>
              <a:t>kancelárom</a:t>
            </a:r>
            <a:r>
              <a:rPr lang="de-DE" sz="2400" dirty="0"/>
              <a:t> </a:t>
            </a:r>
            <a:r>
              <a:rPr lang="de-DE" sz="2400" dirty="0" err="1"/>
              <a:t>nemeckého</a:t>
            </a:r>
            <a:r>
              <a:rPr lang="de-DE" sz="2400" dirty="0"/>
              <a:t> </a:t>
            </a:r>
            <a:r>
              <a:rPr lang="de-DE" sz="2400" dirty="0" err="1"/>
              <a:t>ľudu</a:t>
            </a:r>
            <a:r>
              <a:rPr lang="de-DE" sz="2400" dirty="0"/>
              <a:t> (</a:t>
            </a:r>
            <a:r>
              <a:rPr lang="de-DE" sz="2400" i="1" dirty="0"/>
              <a:t>Führer und Reichskanzler des deutschen Volkes</a:t>
            </a:r>
            <a:r>
              <a:rPr lang="de-DE" sz="2400" dirty="0"/>
              <a:t>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E60ED95-1BD0-4BDC-9A19-16D6C56B7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 noci dlhých nožov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0645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BAC2AFD-DE76-423B-9EFA-5D21C4BFF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112568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/>
              <a:t>NSDAP plne pri moci – spoločnosť ovládaná represiou i propagandou a sociálnym inžinierstvom v masovom rozsahu</a:t>
            </a:r>
          </a:p>
          <a:p>
            <a:endParaRPr lang="sk-SK" sz="2400" dirty="0"/>
          </a:p>
          <a:p>
            <a:r>
              <a:rPr lang="sk-SK" sz="2400" dirty="0" err="1"/>
              <a:t>Goebbels</a:t>
            </a:r>
            <a:r>
              <a:rPr lang="sk-SK" sz="2400" dirty="0"/>
              <a:t> pod kontrolou umenie i kultúru (filmy – práca s antisemitizmom)</a:t>
            </a:r>
          </a:p>
          <a:p>
            <a:endParaRPr lang="sk-SK" sz="2400" dirty="0"/>
          </a:p>
          <a:p>
            <a:r>
              <a:rPr lang="sk-SK" sz="2400" dirty="0"/>
              <a:t>Nacizmus a fašizmus vo všeobecnosti môžeme nazvať „alternatívnou </a:t>
            </a:r>
            <a:r>
              <a:rPr lang="sk-SK" sz="2400" dirty="0" err="1"/>
              <a:t>modernitou</a:t>
            </a:r>
            <a:r>
              <a:rPr lang="sk-SK" sz="2400" dirty="0"/>
              <a:t>“ (nie popretím </a:t>
            </a:r>
            <a:r>
              <a:rPr lang="sk-SK" sz="2400" dirty="0" err="1"/>
              <a:t>modernity</a:t>
            </a:r>
            <a:r>
              <a:rPr lang="sk-SK" sz="2400" dirty="0"/>
              <a:t>)</a:t>
            </a:r>
          </a:p>
          <a:p>
            <a:endParaRPr lang="sk-SK" sz="2400" dirty="0"/>
          </a:p>
          <a:p>
            <a:r>
              <a:rPr lang="en-GB" sz="2400" dirty="0" err="1"/>
              <a:t>Rýchlosť</a:t>
            </a:r>
            <a:r>
              <a:rPr lang="en-GB" sz="2400" dirty="0"/>
              <a:t>, </a:t>
            </a:r>
            <a:r>
              <a:rPr lang="en-GB" sz="2400" dirty="0" err="1"/>
              <a:t>letectvo</a:t>
            </a:r>
            <a:r>
              <a:rPr lang="en-GB" sz="2400" dirty="0"/>
              <a:t>, </a:t>
            </a:r>
            <a:r>
              <a:rPr lang="en-GB" sz="2400" dirty="0" err="1"/>
              <a:t>moderný</a:t>
            </a:r>
            <a:r>
              <a:rPr lang="en-GB" sz="2400" dirty="0"/>
              <a:t> </a:t>
            </a:r>
            <a:r>
              <a:rPr lang="en-GB" sz="2400" dirty="0" err="1"/>
              <a:t>urbanizmus</a:t>
            </a:r>
            <a:r>
              <a:rPr lang="en-GB" sz="2400" dirty="0"/>
              <a:t> a </a:t>
            </a:r>
            <a:r>
              <a:rPr lang="en-GB" sz="2400" dirty="0" err="1"/>
              <a:t>plánovanie</a:t>
            </a:r>
            <a:r>
              <a:rPr lang="en-GB" sz="2400" dirty="0"/>
              <a:t> </a:t>
            </a:r>
            <a:r>
              <a:rPr lang="en-GB" sz="2400" dirty="0" err="1"/>
              <a:t>miest</a:t>
            </a:r>
            <a:r>
              <a:rPr lang="en-GB" sz="2400" dirty="0"/>
              <a:t>, </a:t>
            </a:r>
            <a:r>
              <a:rPr lang="en-GB" sz="2400" dirty="0" err="1"/>
              <a:t>špecifický</a:t>
            </a:r>
            <a:r>
              <a:rPr lang="en-GB" sz="2400" dirty="0"/>
              <a:t> </a:t>
            </a:r>
            <a:r>
              <a:rPr lang="en-GB" sz="2400" dirty="0" err="1"/>
              <a:t>druh</a:t>
            </a:r>
            <a:r>
              <a:rPr lang="en-GB" sz="2400" dirty="0"/>
              <a:t> </a:t>
            </a:r>
            <a:r>
              <a:rPr lang="en-GB" sz="2400" dirty="0" err="1"/>
              <a:t>architektúry</a:t>
            </a:r>
            <a:r>
              <a:rPr lang="en-GB" sz="2400" dirty="0"/>
              <a:t>, </a:t>
            </a:r>
            <a:r>
              <a:rPr lang="en-GB" sz="2400" dirty="0" err="1"/>
              <a:t>ktorá</a:t>
            </a:r>
            <a:r>
              <a:rPr lang="en-GB" sz="2400" dirty="0"/>
              <a:t> </a:t>
            </a:r>
            <a:r>
              <a:rPr lang="en-GB" sz="2400" dirty="0" err="1"/>
              <a:t>hľadala</a:t>
            </a:r>
            <a:r>
              <a:rPr lang="en-GB" sz="2400" dirty="0"/>
              <a:t> </a:t>
            </a:r>
            <a:r>
              <a:rPr lang="en-GB" sz="2400" dirty="0" err="1"/>
              <a:t>námety</a:t>
            </a:r>
            <a:r>
              <a:rPr lang="en-GB" sz="2400" dirty="0"/>
              <a:t> v </a:t>
            </a:r>
            <a:r>
              <a:rPr lang="en-GB" sz="2400" dirty="0" err="1"/>
              <a:t>antickej</a:t>
            </a:r>
            <a:r>
              <a:rPr lang="en-GB" sz="2400" dirty="0"/>
              <a:t>, </a:t>
            </a:r>
            <a:r>
              <a:rPr lang="en-GB" sz="2400" dirty="0" err="1"/>
              <a:t>egyptskej</a:t>
            </a:r>
            <a:r>
              <a:rPr lang="en-GB" sz="2400" dirty="0"/>
              <a:t>, </a:t>
            </a:r>
            <a:r>
              <a:rPr lang="en-GB" sz="2400" dirty="0" err="1"/>
              <a:t>babylonskej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neoklasickej</a:t>
            </a:r>
            <a:r>
              <a:rPr lang="en-GB" sz="2400" dirty="0"/>
              <a:t> </a:t>
            </a:r>
            <a:r>
              <a:rPr lang="en-GB" sz="2400" dirty="0" err="1"/>
              <a:t>architektúre</a:t>
            </a:r>
            <a:r>
              <a:rPr lang="en-GB" sz="2400" dirty="0"/>
              <a:t>, </a:t>
            </a:r>
            <a:r>
              <a:rPr lang="en-GB" sz="2400" dirty="0" err="1"/>
              <a:t>využívala</a:t>
            </a:r>
            <a:r>
              <a:rPr lang="en-GB" sz="2400" dirty="0"/>
              <a:t> </a:t>
            </a:r>
            <a:r>
              <a:rPr lang="en-GB" sz="2400" dirty="0" err="1"/>
              <a:t>monumentalitu</a:t>
            </a:r>
            <a:r>
              <a:rPr lang="en-GB" sz="2400" dirty="0"/>
              <a:t>, </a:t>
            </a:r>
            <a:r>
              <a:rPr lang="en-GB" sz="2400" dirty="0" err="1"/>
              <a:t>prehnané</a:t>
            </a:r>
            <a:r>
              <a:rPr lang="en-GB" sz="2400" dirty="0"/>
              <a:t> </a:t>
            </a:r>
            <a:r>
              <a:rPr lang="en-GB" sz="2400" dirty="0" err="1"/>
              <a:t>mierky</a:t>
            </a:r>
            <a:r>
              <a:rPr lang="en-GB" sz="2400" dirty="0"/>
              <a:t>, </a:t>
            </a:r>
            <a:r>
              <a:rPr lang="en-GB" sz="2400" dirty="0" err="1"/>
              <a:t>zjednodušovanie</a:t>
            </a:r>
            <a:r>
              <a:rPr lang="en-GB" sz="2400" dirty="0"/>
              <a:t>, </a:t>
            </a:r>
            <a:r>
              <a:rPr lang="en-GB" sz="2400" dirty="0" err="1"/>
              <a:t>symetriu</a:t>
            </a:r>
            <a:r>
              <a:rPr lang="en-GB" sz="2400" dirty="0"/>
              <a:t>, </a:t>
            </a:r>
            <a:r>
              <a:rPr lang="en-GB" sz="2400" dirty="0" err="1"/>
              <a:t>opakovanie</a:t>
            </a:r>
            <a:r>
              <a:rPr lang="en-GB" sz="2400" dirty="0"/>
              <a:t>, </a:t>
            </a:r>
            <a:r>
              <a:rPr lang="en-GB" sz="2400" dirty="0" err="1"/>
              <a:t>leštené</a:t>
            </a:r>
            <a:r>
              <a:rPr lang="en-GB" sz="2400" dirty="0"/>
              <a:t> </a:t>
            </a:r>
            <a:r>
              <a:rPr lang="en-GB" sz="2400" dirty="0" err="1"/>
              <a:t>plochy</a:t>
            </a:r>
            <a:r>
              <a:rPr lang="en-GB" sz="2400" dirty="0"/>
              <a:t>, </a:t>
            </a:r>
            <a:r>
              <a:rPr lang="en-GB" sz="2400" dirty="0" err="1"/>
              <a:t>symboly</a:t>
            </a:r>
            <a:r>
              <a:rPr lang="en-GB" sz="2400" dirty="0"/>
              <a:t> </a:t>
            </a:r>
            <a:r>
              <a:rPr lang="en-GB" sz="2400" dirty="0" err="1"/>
              <a:t>ríše</a:t>
            </a:r>
            <a:r>
              <a:rPr lang="en-GB" sz="2400" dirty="0"/>
              <a:t> a </a:t>
            </a:r>
            <a:r>
              <a:rPr lang="en-GB" sz="2400" dirty="0" err="1"/>
              <a:t>strany</a:t>
            </a:r>
            <a:r>
              <a:rPr lang="sk-SK" sz="2400" dirty="0"/>
              <a:t>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0AF166D-77A3-401C-8784-CA6E44933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Propaganda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8771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21B3214-4618-4EF2-8FB2-A5FCF64EA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0BA7A54-E408-466B-B29E-FC8F8816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E4AAC0-E768-494B-9C63-FAC62487A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0" y="93725"/>
            <a:ext cx="4538820" cy="67328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192F81A-C9C9-461C-BD7A-C42A6B11B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966" y="545599"/>
            <a:ext cx="4515635" cy="59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32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C50E1D2-711E-485F-9021-4C6E6C637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4873353"/>
          </a:xfrm>
        </p:spPr>
        <p:txBody>
          <a:bodyPr>
            <a:normAutofit/>
          </a:bodyPr>
          <a:lstStyle/>
          <a:p>
            <a:r>
              <a:rPr lang="sk-SK" sz="2400" dirty="0"/>
              <a:t>Voľby 5. marca (</a:t>
            </a:r>
            <a:r>
              <a:rPr lang="sk-SK" sz="2400" dirty="0" err="1"/>
              <a:t>březen</a:t>
            </a:r>
            <a:r>
              <a:rPr lang="sk-SK" sz="2400" dirty="0"/>
              <a:t>) 1933, Hitler veľké očakávania</a:t>
            </a:r>
          </a:p>
          <a:p>
            <a:endParaRPr lang="sk-SK" sz="2400" dirty="0"/>
          </a:p>
          <a:p>
            <a:r>
              <a:rPr lang="sk-SK" sz="2400" dirty="0"/>
              <a:t>Ale - 27. februára (</a:t>
            </a:r>
            <a:r>
              <a:rPr lang="sk-SK" sz="2400" dirty="0" err="1"/>
              <a:t>únor</a:t>
            </a:r>
            <a:r>
              <a:rPr lang="sk-SK" sz="2400" dirty="0"/>
              <a:t>) 1933 požiar </a:t>
            </a:r>
            <a:r>
              <a:rPr lang="sk-SK" sz="2400" dirty="0" err="1"/>
              <a:t>Reichstagu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Marinus van der Lubbe (1909 – 1934)</a:t>
            </a:r>
            <a:r>
              <a:rPr lang="sk-SK" sz="2400" dirty="0"/>
              <a:t>, holandský komunista, ktorý chcel týmto gestom mobilizovať nemeckých robotníkov pre boj proti fašizmu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A4297EF-68B1-4660-BD49-BC3BDFE46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Požiar </a:t>
            </a:r>
            <a:r>
              <a:rPr lang="sk-SK" dirty="0" err="1"/>
              <a:t>reichstagu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9175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B0265B1-4358-490D-B902-FA541969D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7C1EBDD-1F64-4BAC-A355-F7D03B1DF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F59975-2024-4BDC-80DD-2C71D4000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328" y="375674"/>
            <a:ext cx="9227140" cy="61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455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172F136-93B8-435D-9492-931E32796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11A084B-31E2-4894-AD9B-498F018F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E61741-A37E-4EA3-97F3-F1347CF60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7" y="147553"/>
            <a:ext cx="9053489" cy="65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54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E0DD278-1DD6-478B-874E-29EFDC7CE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AB95EF9-DDD8-4107-A8B9-218DCE07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CC8B59-5E6D-47EA-889A-9A86D8D5A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" y="883044"/>
            <a:ext cx="9144000" cy="54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51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856983" cy="5040560"/>
          </a:xfrm>
        </p:spPr>
        <p:txBody>
          <a:bodyPr>
            <a:normAutofit/>
          </a:bodyPr>
          <a:lstStyle/>
          <a:p>
            <a:r>
              <a:rPr lang="en-GB" sz="2800" dirty="0" err="1"/>
              <a:t>koncept</a:t>
            </a:r>
            <a:r>
              <a:rPr lang="en-GB" sz="2800" dirty="0"/>
              <a:t> </a:t>
            </a:r>
            <a:r>
              <a:rPr lang="en-GB" sz="2800" dirty="0" err="1"/>
              <a:t>korporatívneho</a:t>
            </a:r>
            <a:r>
              <a:rPr lang="en-GB" sz="2800" dirty="0"/>
              <a:t> </a:t>
            </a:r>
            <a:r>
              <a:rPr lang="en-GB" sz="2800" dirty="0" err="1"/>
              <a:t>štátu</a:t>
            </a:r>
            <a:r>
              <a:rPr lang="en-GB" sz="2800" dirty="0"/>
              <a:t> </a:t>
            </a:r>
            <a:r>
              <a:rPr lang="sk-SK" sz="2800" dirty="0"/>
              <a:t>(presadzoval najmä W</a:t>
            </a:r>
            <a:r>
              <a:rPr lang="en-GB" sz="2800" dirty="0" err="1"/>
              <a:t>alther</a:t>
            </a:r>
            <a:r>
              <a:rPr lang="en-GB" sz="2800" dirty="0"/>
              <a:t> </a:t>
            </a:r>
            <a:r>
              <a:rPr lang="en-GB" sz="2800" dirty="0" err="1"/>
              <a:t>Darré</a:t>
            </a:r>
            <a:r>
              <a:rPr lang="sk-SK" sz="2800" dirty="0"/>
              <a:t>) mala NSDAP i v niektorých programových dokumentoch – lebo to dobre znelo</a:t>
            </a:r>
          </a:p>
          <a:p>
            <a:endParaRPr lang="sk-SK" sz="2800" dirty="0"/>
          </a:p>
          <a:p>
            <a:r>
              <a:rPr lang="sk-SK" sz="2800" dirty="0"/>
              <a:t>Nikdy ho ale neaplikovali v praxi = obmedzovalo by to Hitlerovu absolútnu moc + bol presvedčený, že konkurencia bola absolútne nevyhnutná pre hospodársky rast </a:t>
            </a:r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Nacistický</a:t>
            </a:r>
            <a:r>
              <a:rPr lang="en-GB" dirty="0"/>
              <a:t> „</a:t>
            </a:r>
            <a:r>
              <a:rPr lang="en-GB" dirty="0" err="1"/>
              <a:t>hospodársky</a:t>
            </a:r>
            <a:r>
              <a:rPr lang="en-GB" dirty="0"/>
              <a:t> </a:t>
            </a:r>
            <a:r>
              <a:rPr lang="en-GB" dirty="0" err="1"/>
              <a:t>zázrak</a:t>
            </a:r>
            <a:r>
              <a:rPr lang="en-GB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96826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Za </a:t>
            </a:r>
            <a:r>
              <a:rPr lang="en-GB" sz="2400" dirty="0" err="1"/>
              <a:t>vlády</a:t>
            </a:r>
            <a:r>
              <a:rPr lang="en-GB" sz="2400" dirty="0"/>
              <a:t> NSDAP </a:t>
            </a:r>
            <a:r>
              <a:rPr lang="en-GB" sz="2400" dirty="0" err="1"/>
              <a:t>došlo</a:t>
            </a:r>
            <a:r>
              <a:rPr lang="en-GB" sz="2400" dirty="0"/>
              <a:t> v 30. </a:t>
            </a:r>
            <a:r>
              <a:rPr lang="en-GB" sz="2400" dirty="0" err="1"/>
              <a:t>rokoch</a:t>
            </a:r>
            <a:r>
              <a:rPr lang="en-GB" sz="2400" dirty="0"/>
              <a:t> v </a:t>
            </a:r>
            <a:r>
              <a:rPr lang="en-GB" sz="2400" dirty="0" err="1"/>
              <a:t>Nemecku</a:t>
            </a:r>
            <a:r>
              <a:rPr lang="en-GB" sz="2400" dirty="0"/>
              <a:t> k </a:t>
            </a:r>
            <a:r>
              <a:rPr lang="en-GB" sz="2400" dirty="0" err="1"/>
              <a:t>výraznému</a:t>
            </a:r>
            <a:r>
              <a:rPr lang="en-GB" sz="2400" dirty="0"/>
              <a:t> </a:t>
            </a:r>
            <a:r>
              <a:rPr lang="en-GB" sz="2400" dirty="0" err="1"/>
              <a:t>hospodárskemu</a:t>
            </a:r>
            <a:r>
              <a:rPr lang="en-GB" sz="2400" dirty="0"/>
              <a:t> </a:t>
            </a:r>
            <a:r>
              <a:rPr lang="en-GB" sz="2400" dirty="0" err="1"/>
              <a:t>oživeniu</a:t>
            </a:r>
            <a:r>
              <a:rPr lang="en-GB" sz="2400" dirty="0"/>
              <a:t>, </a:t>
            </a:r>
            <a:r>
              <a:rPr lang="en-GB" sz="2400" dirty="0" err="1"/>
              <a:t>predovšetkým</a:t>
            </a:r>
            <a:r>
              <a:rPr lang="en-GB" sz="2400" dirty="0"/>
              <a:t> v </a:t>
            </a:r>
            <a:r>
              <a:rPr lang="en-GB" sz="2400" dirty="0" err="1"/>
              <a:t>porovnaní</a:t>
            </a:r>
            <a:r>
              <a:rPr lang="en-GB" sz="2400" dirty="0"/>
              <a:t> s </a:t>
            </a:r>
            <a:r>
              <a:rPr lang="sk-SK" sz="2400" dirty="0"/>
              <a:t>predchádzajúcim </a:t>
            </a:r>
            <a:r>
              <a:rPr lang="en-GB" sz="2400" dirty="0" err="1"/>
              <a:t>obdobím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Nacisti to ale nemali veľmi na svedomí – NSDAP ako jediná významnejšia nemecká strana nemala koherentný ekonomický program</a:t>
            </a:r>
          </a:p>
          <a:p>
            <a:endParaRPr lang="sk-SK" sz="2400" dirty="0"/>
          </a:p>
          <a:p>
            <a:r>
              <a:rPr lang="sk-SK" sz="2400" dirty="0"/>
              <a:t>V skutočnosti sa správali maximálne pragmaticky</a:t>
            </a:r>
          </a:p>
          <a:p>
            <a:endParaRPr lang="sk-SK" sz="2400" dirty="0"/>
          </a:p>
          <a:p>
            <a:r>
              <a:rPr lang="sk-SK" sz="2400" dirty="0"/>
              <a:t>Časť hnutia – znárodnenie. Hitler: „nepotrebujeme znárodniť hospodárstvo či jednotlivé podniky, keď sme znárodnili celú populáciu“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Nacistický</a:t>
            </a:r>
            <a:r>
              <a:rPr lang="en-GB" dirty="0"/>
              <a:t> „</a:t>
            </a:r>
            <a:r>
              <a:rPr lang="en-GB" dirty="0" err="1"/>
              <a:t>hospodársky</a:t>
            </a:r>
            <a:r>
              <a:rPr lang="en-GB" dirty="0"/>
              <a:t> </a:t>
            </a:r>
            <a:r>
              <a:rPr lang="en-GB" dirty="0" err="1"/>
              <a:t>zázrak</a:t>
            </a:r>
            <a:r>
              <a:rPr lang="en-GB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869730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856983" cy="5040560"/>
          </a:xfrm>
        </p:spPr>
        <p:txBody>
          <a:bodyPr>
            <a:normAutofit/>
          </a:bodyPr>
          <a:lstStyle/>
          <a:p>
            <a:r>
              <a:rPr lang="sk-SK" sz="2400" dirty="0"/>
              <a:t>Hitlerovi bolo jedno, ako bude hospodárstvo fungovať, pokiaľ bude rešpektovať zúrivú snahu o </a:t>
            </a:r>
            <a:r>
              <a:rPr lang="sk-SK" sz="2400" dirty="0" err="1"/>
              <a:t>znovuvyzbrojenie</a:t>
            </a:r>
            <a:r>
              <a:rPr lang="sk-SK" sz="2400" dirty="0"/>
              <a:t>. </a:t>
            </a:r>
          </a:p>
          <a:p>
            <a:endParaRPr lang="sk-SK" sz="2400" dirty="0"/>
          </a:p>
          <a:p>
            <a:r>
              <a:rPr lang="sk-SK" sz="2400" dirty="0"/>
              <a:t>Nacisti verili, že vojna je hlavným zdrojom ľudského progresu a hospodárstvo by teda malo v prvom rade fungovať s cieľom umožniť krajine vojenské víťazstvá vo vojnách a expanziu</a:t>
            </a:r>
          </a:p>
          <a:p>
            <a:endParaRPr lang="sk-SK" sz="2400" dirty="0"/>
          </a:p>
          <a:p>
            <a:r>
              <a:rPr lang="sk-SK" sz="2400" dirty="0"/>
              <a:t>Hitler preto toleroval rôzne ekonomické štruktúry (v iných oblastiach snaha o ideologickú čistotu, hospodárstvo ale pragmatický prístup)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Nacistický</a:t>
            </a:r>
            <a:r>
              <a:rPr lang="en-GB" dirty="0"/>
              <a:t> „</a:t>
            </a:r>
            <a:r>
              <a:rPr lang="en-GB" dirty="0" err="1"/>
              <a:t>hospodársky</a:t>
            </a:r>
            <a:r>
              <a:rPr lang="en-GB" dirty="0"/>
              <a:t> </a:t>
            </a:r>
            <a:r>
              <a:rPr lang="en-GB" dirty="0" err="1"/>
              <a:t>zázrak</a:t>
            </a:r>
            <a:r>
              <a:rPr lang="en-GB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7401387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8" y="1628800"/>
            <a:ext cx="5919045" cy="5112568"/>
          </a:xfrm>
        </p:spPr>
        <p:txBody>
          <a:bodyPr>
            <a:normAutofit/>
          </a:bodyPr>
          <a:lstStyle/>
          <a:p>
            <a:r>
              <a:rPr lang="sk-SK" sz="2400" dirty="0"/>
              <a:t>Kľúčová vec: do pozície prezidenta Ríšskej banky vymenoval Hitler 17. marca 1933 vynikajúceho a i vo svete uznávaného ekonóma </a:t>
            </a:r>
            <a:r>
              <a:rPr lang="sk-SK" sz="2400" dirty="0" err="1"/>
              <a:t>Hjalmara</a:t>
            </a:r>
            <a:r>
              <a:rPr lang="sk-SK" sz="2400" dirty="0"/>
              <a:t> </a:t>
            </a:r>
            <a:r>
              <a:rPr lang="sk-SK" sz="2400" dirty="0" err="1"/>
              <a:t>Schachta</a:t>
            </a:r>
            <a:r>
              <a:rPr lang="sk-SK" sz="2400" dirty="0"/>
              <a:t> (1877 – 1970)</a:t>
            </a:r>
          </a:p>
          <a:p>
            <a:endParaRPr lang="sk-SK" sz="2400" dirty="0"/>
          </a:p>
          <a:p>
            <a:r>
              <a:rPr lang="sk-SK" sz="2400" dirty="0"/>
              <a:t>nikdy do NSDAP nevstúpil (členstvo mu aj tak udelili), nemal nacistov rád</a:t>
            </a:r>
          </a:p>
          <a:p>
            <a:endParaRPr lang="sk-SK" sz="2400" dirty="0"/>
          </a:p>
          <a:p>
            <a:r>
              <a:rPr lang="sk-SK" sz="2400" dirty="0"/>
              <a:t>Ani Hitler nemal rád </a:t>
            </a:r>
            <a:r>
              <a:rPr lang="sk-SK" sz="2400" dirty="0" err="1"/>
              <a:t>Schachta</a:t>
            </a:r>
            <a:r>
              <a:rPr lang="sk-SK" sz="2400" dirty="0"/>
              <a:t>, rešpektoval však jeho odbornosť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Nacistický</a:t>
            </a:r>
            <a:r>
              <a:rPr lang="en-GB" dirty="0"/>
              <a:t> „</a:t>
            </a:r>
            <a:r>
              <a:rPr lang="en-GB" dirty="0" err="1"/>
              <a:t>hospodársky</a:t>
            </a:r>
            <a:r>
              <a:rPr lang="en-GB" dirty="0"/>
              <a:t> </a:t>
            </a:r>
            <a:r>
              <a:rPr lang="en-GB" dirty="0" err="1"/>
              <a:t>zázrak</a:t>
            </a:r>
            <a:r>
              <a:rPr lang="en-GB" dirty="0"/>
              <a:t>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7E9E60-FF2A-4263-9CF8-BFA143922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1" y="1751005"/>
            <a:ext cx="3459602" cy="49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838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856983" cy="5040560"/>
          </a:xfrm>
        </p:spPr>
        <p:txBody>
          <a:bodyPr>
            <a:normAutofit lnSpcReduction="10000"/>
          </a:bodyPr>
          <a:lstStyle/>
          <a:p>
            <a:r>
              <a:rPr lang="sk-SK" sz="2400" dirty="0" err="1"/>
              <a:t>Hjalmar</a:t>
            </a:r>
            <a:r>
              <a:rPr lang="sk-SK" sz="2400" dirty="0"/>
              <a:t> </a:t>
            </a:r>
            <a:r>
              <a:rPr lang="sk-SK" sz="2400" dirty="0" err="1"/>
              <a:t>Schacht</a:t>
            </a:r>
            <a:r>
              <a:rPr lang="sk-SK" sz="2400" dirty="0"/>
              <a:t> najväčší vplyv na chod a úspech nemeckého hospodárstva</a:t>
            </a:r>
          </a:p>
          <a:p>
            <a:endParaRPr lang="sk-SK" sz="2400" dirty="0"/>
          </a:p>
          <a:p>
            <a:r>
              <a:rPr lang="sk-SK" sz="2400" dirty="0"/>
              <a:t>1934 minister hospodárstva, „Nový plán“: komplexný program riadenia dovozu a vývozu, pohybu meny a presunu kapitálu</a:t>
            </a:r>
          </a:p>
          <a:p>
            <a:endParaRPr lang="sk-SK" sz="2400" dirty="0"/>
          </a:p>
          <a:p>
            <a:r>
              <a:rPr lang="sk-SK" sz="2400" dirty="0"/>
              <a:t>Systém verejných prác, ktoré mali naštartovať nemeckú ekonomiku. Najznámejším bol projekt výstavby diaľnic (</a:t>
            </a:r>
            <a:r>
              <a:rPr lang="sk-SK" sz="2400" i="1" dirty="0" err="1"/>
              <a:t>Reichsautobahn</a:t>
            </a:r>
            <a:r>
              <a:rPr lang="sk-SK" sz="2400" dirty="0"/>
              <a:t>) – plány už z čias </a:t>
            </a:r>
            <a:r>
              <a:rPr lang="sk-SK" sz="2400" dirty="0" err="1"/>
              <a:t>Weimarskej</a:t>
            </a:r>
            <a:r>
              <a:rPr lang="sk-SK" sz="2400" dirty="0"/>
              <a:t> republiky (Hitler nechcel – buržoázne, </a:t>
            </a:r>
            <a:r>
              <a:rPr lang="sk-SK" sz="2400" dirty="0" err="1"/>
              <a:t>Schacht</a:t>
            </a:r>
            <a:r>
              <a:rPr lang="sk-SK" sz="2400" dirty="0"/>
              <a:t> ho presvedčil = propaganda potom hlásala že Hitlerov nápad – dodnes funguje a veľa ľudí tomu verí)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Nacistický</a:t>
            </a:r>
            <a:r>
              <a:rPr lang="en-GB" dirty="0"/>
              <a:t> „</a:t>
            </a:r>
            <a:r>
              <a:rPr lang="en-GB" dirty="0" err="1"/>
              <a:t>hospodársky</a:t>
            </a:r>
            <a:r>
              <a:rPr lang="en-GB" dirty="0"/>
              <a:t> </a:t>
            </a:r>
            <a:r>
              <a:rPr lang="en-GB" dirty="0" err="1"/>
              <a:t>zázrak</a:t>
            </a:r>
            <a:r>
              <a:rPr lang="en-GB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774741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BD445B7-7047-49B2-8014-087927384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277491D-FC54-4708-8A05-77A15A925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AFB78F-8162-40C0-A25D-0995986E6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9" y="0"/>
            <a:ext cx="4117713" cy="68785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E32D10E-F8E2-4AC4-A9FB-4E0CEFA6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423" y="0"/>
            <a:ext cx="4890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456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281E474-D41D-443A-98D5-63F3BEE8A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C84F6C9-DC41-43B1-A893-25C06000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0CE574-B3F0-40CD-B690-85002F8B9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184122"/>
            <a:ext cx="9762654" cy="64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1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C3F865C-6EA2-4CF8-8160-348CE5FAE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9117EE8-8FBA-4621-B117-1519EB91F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69CCA4-F78A-45CB-9F84-6BF4AA962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" y="774118"/>
            <a:ext cx="9144000" cy="535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357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B75EB67-683F-474C-B53F-B99935175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4C58AB4-4A64-4008-90AA-AFF0005A9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DAB8B3-23F8-4A9B-ADB2-85FFEDE1F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856984" cy="66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352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76E6E7F-4841-4D22-AB76-8978813F2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BEAAE77-8A33-4F98-ABF7-56C29633B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C75CB4-8517-419A-BECC-BE89889EA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" y="0"/>
            <a:ext cx="4701983" cy="68633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293C76B-4B9D-4A2A-9657-36327FF7A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30" y="666749"/>
            <a:ext cx="4557598" cy="58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225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64A5F29-5DE1-4BD1-9A11-1FC9311D1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AEF2B71-B38F-4009-B549-B7D061F29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44225A-DB26-40BC-8BA1-BEEF357D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" y="35170"/>
            <a:ext cx="9115222" cy="684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45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3F6FEB5-1D76-4FDF-BE5D-26BDD2CA3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0A46732-AE0D-442B-9298-E179F095B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D57A40-0B5E-4F4C-AEF2-CDAB576BB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58"/>
            <a:ext cx="9144000" cy="673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080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856983" cy="504056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Dnes mnoho kontroverzií, čo spôsobilo hospodársky rast, či len zbrojenie, alebo mal výraznejší podiel aj systém verejných prác</a:t>
            </a:r>
          </a:p>
          <a:p>
            <a:endParaRPr lang="sk-SK" sz="2400" dirty="0"/>
          </a:p>
          <a:p>
            <a:r>
              <a:rPr lang="sk-SK" sz="2400" dirty="0"/>
              <a:t>nacistom sa podarilo do istej miery revitalizovať nemecké hospodárstvo nie len zbrojením – i keď to bolo kľúčové</a:t>
            </a:r>
          </a:p>
          <a:p>
            <a:endParaRPr lang="sk-SK" sz="2400" dirty="0"/>
          </a:p>
          <a:p>
            <a:r>
              <a:rPr lang="sk-SK" sz="2400" dirty="0"/>
              <a:t>To ale neznamená, že nacisti dobrí ekonómovia, naopak: V rokoch 1933 až 1939 dosiahli vládne výdavky 101,5 miliardy mariek (z ktorých šlo približne 60 percent do zbrojenia). Vládne príjmy v tomto období však dosiahli len približne 62 miliárd mariek. Nacisti tak hospodárili s extrémnym deficitom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Nacistický</a:t>
            </a:r>
            <a:r>
              <a:rPr lang="en-GB" dirty="0"/>
              <a:t> „</a:t>
            </a:r>
            <a:r>
              <a:rPr lang="en-GB" dirty="0" err="1"/>
              <a:t>hospodársky</a:t>
            </a:r>
            <a:r>
              <a:rPr lang="en-GB" dirty="0"/>
              <a:t> </a:t>
            </a:r>
            <a:r>
              <a:rPr lang="en-GB" dirty="0" err="1"/>
              <a:t>zázrak</a:t>
            </a:r>
            <a:r>
              <a:rPr lang="en-GB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2980216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 lnSpcReduction="10000"/>
          </a:bodyPr>
          <a:lstStyle/>
          <a:p>
            <a:r>
              <a:rPr lang="sk-SK" sz="2800" dirty="0" err="1"/>
              <a:t>Mefo-weschel</a:t>
            </a:r>
            <a:r>
              <a:rPr lang="sk-SK" sz="2800" dirty="0"/>
              <a:t>: systém štátnych úverov, ktoré vymyslel a ešte v roku 1934 zaviedol </a:t>
            </a:r>
            <a:r>
              <a:rPr lang="sk-SK" sz="2800" dirty="0" err="1"/>
              <a:t>Hjalmar</a:t>
            </a:r>
            <a:r>
              <a:rPr lang="sk-SK" sz="2800" dirty="0"/>
              <a:t> </a:t>
            </a:r>
            <a:r>
              <a:rPr lang="sk-SK" sz="2800" dirty="0" err="1"/>
              <a:t>Schacht</a:t>
            </a:r>
            <a:r>
              <a:rPr lang="sk-SK" sz="2800" dirty="0"/>
              <a:t>. </a:t>
            </a:r>
          </a:p>
          <a:p>
            <a:endParaRPr lang="sk-SK" sz="2800" dirty="0"/>
          </a:p>
          <a:p>
            <a:r>
              <a:rPr lang="sk-SK" sz="2800" dirty="0"/>
              <a:t>forma utajeného deficitného financovania, ktoré umožnilo nacistom platiť svoje zbrojné nákupy na úver. </a:t>
            </a:r>
          </a:p>
          <a:p>
            <a:endParaRPr lang="sk-SK" sz="2800" dirty="0"/>
          </a:p>
          <a:p>
            <a:r>
              <a:rPr lang="sk-SK" sz="2800" dirty="0"/>
              <a:t>Od samého začiatku podvod. Hitler plánoval financovať tento obrovský deficit z neskoršej vojnovej koristi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Nacistický</a:t>
            </a:r>
            <a:r>
              <a:rPr lang="en-GB" dirty="0"/>
              <a:t> „</a:t>
            </a:r>
            <a:r>
              <a:rPr lang="en-GB" dirty="0" err="1"/>
              <a:t>hospodársky</a:t>
            </a:r>
            <a:r>
              <a:rPr lang="en-GB" dirty="0"/>
              <a:t> </a:t>
            </a:r>
            <a:r>
              <a:rPr lang="en-GB" dirty="0" err="1"/>
              <a:t>zázrak</a:t>
            </a:r>
            <a:r>
              <a:rPr lang="en-GB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4938373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/>
          </a:bodyPr>
          <a:lstStyle/>
          <a:p>
            <a:r>
              <a:rPr lang="sk-SK" sz="2600" dirty="0"/>
              <a:t>V praxi oživenie - nezamestnanosť zmizla, inflácia bola nízka, mzdy boli stabilné</a:t>
            </a:r>
          </a:p>
          <a:p>
            <a:endParaRPr lang="sk-SK" sz="2600" dirty="0"/>
          </a:p>
          <a:p>
            <a:r>
              <a:rPr lang="sk-SK" sz="2600" dirty="0"/>
              <a:t>Je však pravdepodobné, že v 40. rokoch by prišiel totálny kolaps – záchrana vojna</a:t>
            </a:r>
          </a:p>
          <a:p>
            <a:endParaRPr lang="sk-SK" sz="2600" dirty="0"/>
          </a:p>
          <a:p>
            <a:r>
              <a:rPr lang="sk-SK" sz="2600" dirty="0"/>
              <a:t>Niektorí historici (</a:t>
            </a:r>
            <a:r>
              <a:rPr lang="sk-SK" sz="2600" dirty="0" err="1"/>
              <a:t>Timothy</a:t>
            </a:r>
            <a:r>
              <a:rPr lang="sk-SK" sz="2600" dirty="0"/>
              <a:t> </a:t>
            </a:r>
            <a:r>
              <a:rPr lang="sk-SK" sz="2600" dirty="0" err="1"/>
              <a:t>Mason</a:t>
            </a:r>
            <a:r>
              <a:rPr lang="sk-SK" sz="2600" dirty="0"/>
              <a:t>) tvrdia, že Nemecko bolo v roku 1939 na pokraji totálneho ekonomického zrútenia, z ktorého uniklo len vďaka rozpútanej vojne (iní, napr. Richard </a:t>
            </a:r>
            <a:r>
              <a:rPr lang="sk-SK" sz="2600" dirty="0" err="1"/>
              <a:t>Overy</a:t>
            </a:r>
            <a:r>
              <a:rPr lang="sk-SK" sz="2600" dirty="0"/>
              <a:t>, tvrdia že útok na Poľsko z ideologických dôvodov, nie ekonomických)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Nacistický</a:t>
            </a:r>
            <a:r>
              <a:rPr lang="en-GB" dirty="0"/>
              <a:t> „</a:t>
            </a:r>
            <a:r>
              <a:rPr lang="en-GB" dirty="0" err="1"/>
              <a:t>hospodársky</a:t>
            </a:r>
            <a:r>
              <a:rPr lang="en-GB" dirty="0"/>
              <a:t> </a:t>
            </a:r>
            <a:r>
              <a:rPr lang="en-GB" dirty="0" err="1"/>
              <a:t>zázrak</a:t>
            </a:r>
            <a:r>
              <a:rPr lang="en-GB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6071516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/>
          </a:bodyPr>
          <a:lstStyle/>
          <a:p>
            <a:r>
              <a:rPr lang="sk-SK" sz="2400" dirty="0" err="1"/>
              <a:t>Schacht</a:t>
            </a:r>
            <a:r>
              <a:rPr lang="sk-SK" sz="2400" dirty="0"/>
              <a:t> – konflikty s Hitlerom – židovská otázka + 10% HDP Nemecka do zbrojenia – neudržateľné</a:t>
            </a:r>
          </a:p>
          <a:p>
            <a:endParaRPr lang="sk-SK" sz="2400" dirty="0"/>
          </a:p>
          <a:p>
            <a:r>
              <a:rPr lang="sk-SK" sz="2400" dirty="0"/>
              <a:t>V r. 1938 </a:t>
            </a:r>
            <a:r>
              <a:rPr lang="sk-SK" sz="2400" dirty="0" err="1"/>
              <a:t>Schacht</a:t>
            </a:r>
            <a:r>
              <a:rPr lang="sk-SK" sz="2400" dirty="0"/>
              <a:t> dokonca pripravený v prípade útoku na ČSR pripravený podporiť prevrat proti Hitlerovi</a:t>
            </a:r>
          </a:p>
          <a:p>
            <a:endParaRPr lang="sk-SK" sz="2400" dirty="0"/>
          </a:p>
          <a:p>
            <a:r>
              <a:rPr lang="sk-SK" sz="2400" dirty="0" err="1"/>
              <a:t>Schacht</a:t>
            </a:r>
            <a:r>
              <a:rPr lang="sk-SK" sz="2400" dirty="0"/>
              <a:t> síce nemecké zbrojenie v princípe podporoval, uvedomoval si však, že to, čo chcú Hitler a nacisti, je neudržateľné – v dlhodobej perspektíve mrzačia nemecké hospodárstvo</a:t>
            </a:r>
          </a:p>
          <a:p>
            <a:endParaRPr lang="sk-SK" sz="2400" dirty="0"/>
          </a:p>
          <a:p>
            <a:r>
              <a:rPr lang="pt-BR" sz="2400" dirty="0"/>
              <a:t>1937 rezignoval na post ministra hospodárstva</a:t>
            </a:r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Nacistický</a:t>
            </a:r>
            <a:r>
              <a:rPr lang="en-GB" dirty="0"/>
              <a:t> „</a:t>
            </a:r>
            <a:r>
              <a:rPr lang="en-GB" dirty="0" err="1"/>
              <a:t>hospodársky</a:t>
            </a:r>
            <a:r>
              <a:rPr lang="en-GB" dirty="0"/>
              <a:t> </a:t>
            </a:r>
            <a:r>
              <a:rPr lang="en-GB" dirty="0" err="1"/>
              <a:t>zázrak</a:t>
            </a:r>
            <a:r>
              <a:rPr lang="en-GB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74563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5796135" cy="5040560"/>
          </a:xfrm>
        </p:spPr>
        <p:txBody>
          <a:bodyPr>
            <a:normAutofit/>
          </a:bodyPr>
          <a:lstStyle/>
          <a:p>
            <a:r>
              <a:rPr lang="sk-SK" sz="2600" dirty="0"/>
              <a:t>Od 1936 už „štvorročný plán“ – cieľ pripraviť Nemecko na vojnu</a:t>
            </a:r>
          </a:p>
          <a:p>
            <a:endParaRPr lang="sk-SK" sz="2600" dirty="0"/>
          </a:p>
          <a:p>
            <a:r>
              <a:rPr lang="sk-SK" sz="2600" dirty="0"/>
              <a:t>Hitler v memorande okrem iného písal (takmer nikdy nepísal nič sám, toto výnimka – dôležité): „Úlohou hospodárstva je jednoducho podporiť právo Nemecka na sebaurčenie a rozšírenie jeho životného priestoru“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Nacistický</a:t>
            </a:r>
            <a:r>
              <a:rPr lang="en-GB" dirty="0"/>
              <a:t> „</a:t>
            </a:r>
            <a:r>
              <a:rPr lang="en-GB" dirty="0" err="1"/>
              <a:t>hospodársky</a:t>
            </a:r>
            <a:r>
              <a:rPr lang="en-GB" dirty="0"/>
              <a:t> </a:t>
            </a:r>
            <a:r>
              <a:rPr lang="en-GB" dirty="0" err="1"/>
              <a:t>zázrak</a:t>
            </a:r>
            <a:r>
              <a:rPr lang="en-GB" dirty="0"/>
              <a:t>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BE407F0-D4F0-46DB-84C5-6432BCB8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638641"/>
            <a:ext cx="3249886" cy="497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045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28800"/>
            <a:ext cx="4564699" cy="5040560"/>
          </a:xfrm>
        </p:spPr>
        <p:txBody>
          <a:bodyPr>
            <a:normAutofit/>
          </a:bodyPr>
          <a:lstStyle/>
          <a:p>
            <a:r>
              <a:rPr lang="sk-SK" sz="2400" dirty="0"/>
              <a:t>V roku 1938 však vypršala platnosť prvých </a:t>
            </a:r>
            <a:r>
              <a:rPr lang="sk-SK" sz="2400" dirty="0" err="1"/>
              <a:t>Mefo-weschel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Nacisti nemali čím vyplatiť</a:t>
            </a:r>
          </a:p>
          <a:p>
            <a:endParaRPr lang="sk-SK" sz="2400" dirty="0"/>
          </a:p>
          <a:p>
            <a:r>
              <a:rPr lang="sk-SK" sz="2400" dirty="0"/>
              <a:t>„Krištáľová noc (správne označenie novembrový pogrom alebo ríšsky pogrom!) v noci z 9. na 10. novembra 1938 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Nacistický</a:t>
            </a:r>
            <a:r>
              <a:rPr lang="en-GB" dirty="0"/>
              <a:t> „</a:t>
            </a:r>
            <a:r>
              <a:rPr lang="en-GB" dirty="0" err="1"/>
              <a:t>hospodársky</a:t>
            </a:r>
            <a:r>
              <a:rPr lang="en-GB" dirty="0"/>
              <a:t> </a:t>
            </a:r>
            <a:r>
              <a:rPr lang="en-GB" dirty="0" err="1"/>
              <a:t>zázrak</a:t>
            </a:r>
            <a:r>
              <a:rPr lang="en-GB" dirty="0"/>
              <a:t>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18B484-C610-4671-9633-1B75625B5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301" y="1484784"/>
            <a:ext cx="461339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11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62B82E3-D952-4E9F-948B-203171D09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D13F92D-F9C5-4A5F-807D-CD5DB1EEF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8C753A-1819-4885-A537-C55B54525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700290" cy="68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424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/>
          </a:bodyPr>
          <a:lstStyle/>
          <a:p>
            <a:r>
              <a:rPr lang="sk-SK" sz="2600" dirty="0"/>
              <a:t>Na škody spôsobené nacistami sa neuplatnili poistné zmluvy – naopak, Židia museli Tretej ríši zaplatiť za škody (na svojom majetku!) miliardu ríšskych mariek. </a:t>
            </a:r>
          </a:p>
          <a:p>
            <a:endParaRPr lang="sk-SK" sz="2600" dirty="0"/>
          </a:p>
          <a:p>
            <a:r>
              <a:rPr lang="sk-SK" sz="2600" dirty="0"/>
              <a:t>Táto miliarda tvorila nie nevýznamnú časť príjmov štátnej pokladnice v tom roku. </a:t>
            </a:r>
          </a:p>
          <a:p>
            <a:endParaRPr lang="sk-SK" sz="2600" dirty="0"/>
          </a:p>
          <a:p>
            <a:r>
              <a:rPr lang="sk-SK" sz="2600" dirty="0"/>
              <a:t>Významný nemecký historik </a:t>
            </a:r>
            <a:r>
              <a:rPr lang="sk-SK" sz="2600" dirty="0" err="1"/>
              <a:t>Hans</a:t>
            </a:r>
            <a:r>
              <a:rPr lang="sk-SK" sz="2600" dirty="0"/>
              <a:t> </a:t>
            </a:r>
            <a:r>
              <a:rPr lang="sk-SK" sz="2600" dirty="0" err="1"/>
              <a:t>Mommsen</a:t>
            </a:r>
            <a:r>
              <a:rPr lang="sk-SK" sz="2600" dirty="0"/>
              <a:t> dokonca tvrdí, že hlavným motívom na tento pogrom boli práve finančné dôvody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Nacistický</a:t>
            </a:r>
            <a:r>
              <a:rPr lang="en-GB" dirty="0"/>
              <a:t> „</a:t>
            </a:r>
            <a:r>
              <a:rPr lang="en-GB" dirty="0" err="1"/>
              <a:t>hospodársky</a:t>
            </a:r>
            <a:r>
              <a:rPr lang="en-GB" dirty="0"/>
              <a:t> </a:t>
            </a:r>
            <a:r>
              <a:rPr lang="en-GB" dirty="0" err="1"/>
              <a:t>zázrak</a:t>
            </a:r>
            <a:r>
              <a:rPr lang="en-GB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4968758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/>
          </a:bodyPr>
          <a:lstStyle/>
          <a:p>
            <a:r>
              <a:rPr lang="sk-SK" sz="2600" dirty="0"/>
              <a:t>Po stabilizácii moci pristúpili nacisti k svojim expanzívnym plánom</a:t>
            </a:r>
          </a:p>
          <a:p>
            <a:endParaRPr lang="sk-SK" sz="2600" dirty="0"/>
          </a:p>
          <a:p>
            <a:r>
              <a:rPr lang="sk-SK" sz="2600" dirty="0"/>
              <a:t>1935 bolo na základe plebiscitu k Nemecku opätovne pripojené Sársko, ktoré Nemci stratili po prvej svetovej vojne.  </a:t>
            </a:r>
          </a:p>
          <a:p>
            <a:endParaRPr lang="sk-SK" sz="2600" dirty="0"/>
          </a:p>
          <a:p>
            <a:r>
              <a:rPr lang="sk-SK" sz="2600" dirty="0"/>
              <a:t>V marci 1935 toho istého roku potom Hitler oznámil, že obnoví brannú moc a že počet členov armády stúpne na 550-tisíc mužov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Cesta k vojne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5529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040560"/>
          </a:xfrm>
        </p:spPr>
        <p:txBody>
          <a:bodyPr>
            <a:normAutofit/>
          </a:bodyPr>
          <a:lstStyle/>
          <a:p>
            <a:r>
              <a:rPr lang="sk-SK" sz="2400" dirty="0"/>
              <a:t>1935 </a:t>
            </a:r>
            <a:r>
              <a:rPr lang="sk-SK" sz="2400" dirty="0" err="1"/>
              <a:t>anglo</a:t>
            </a:r>
            <a:r>
              <a:rPr lang="sk-SK" sz="2400" dirty="0"/>
              <a:t>-nemecká námorná zmluva</a:t>
            </a:r>
          </a:p>
          <a:p>
            <a:endParaRPr lang="sk-SK" sz="2400" dirty="0"/>
          </a:p>
          <a:p>
            <a:r>
              <a:rPr lang="sk-SK" sz="2400" dirty="0"/>
              <a:t>1936 </a:t>
            </a:r>
            <a:r>
              <a:rPr lang="pl-PL" sz="2400" dirty="0"/>
              <a:t>remilitarizácii Porýnia</a:t>
            </a:r>
          </a:p>
          <a:p>
            <a:endParaRPr lang="pl-PL" sz="2400" dirty="0"/>
          </a:p>
          <a:p>
            <a:r>
              <a:rPr lang="sk-SK" sz="2400" dirty="0"/>
              <a:t>1936 Hitler podpísal s Japonskom Pakt proti Kominterne, ku ktorému sa časom pridal i </a:t>
            </a:r>
            <a:r>
              <a:rPr lang="sk-SK" sz="2400" dirty="0" err="1"/>
              <a:t>Mussollini</a:t>
            </a:r>
            <a:r>
              <a:rPr lang="sk-SK" sz="2400" dirty="0"/>
              <a:t>. Vznikla Os Berlín-Rím</a:t>
            </a:r>
          </a:p>
          <a:p>
            <a:endParaRPr lang="sk-SK" sz="2400" dirty="0"/>
          </a:p>
          <a:p>
            <a:r>
              <a:rPr lang="sk-SK" sz="2400" dirty="0"/>
              <a:t>12. marec 1938 „</a:t>
            </a:r>
            <a:r>
              <a:rPr lang="sk-SK" sz="2400" dirty="0" err="1"/>
              <a:t>Anschluss</a:t>
            </a:r>
            <a:r>
              <a:rPr lang="sk-SK" sz="2400" dirty="0"/>
              <a:t>“ </a:t>
            </a:r>
          </a:p>
          <a:p>
            <a:endParaRPr lang="sk-SK" sz="2400" dirty="0"/>
          </a:p>
          <a:p>
            <a:r>
              <a:rPr lang="sk-SK" sz="2400" dirty="0"/>
              <a:t>September 1938 Mníchov</a:t>
            </a:r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Cesta k vojne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8773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229CBDF-8534-4D7D-B00A-8ED5F8C5D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8F175A4-C378-4951-82B5-738B3632D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3BC44E-2FF9-4789-9397-DAA1E9C8E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741" y="164530"/>
            <a:ext cx="9599481" cy="652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637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0BD428A-B722-45B6-94F6-71277B4F8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070AACB-5EE8-49CD-A326-314E80438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4CC680-C2E5-40ED-8602-1AB5A3D7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38"/>
            <a:ext cx="9144000" cy="67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555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Západ mu ustupoval – nechápal základný princíp Hitlerovej ideológie</a:t>
            </a:r>
          </a:p>
          <a:p>
            <a:endParaRPr lang="sk-SK" sz="2400" dirty="0"/>
          </a:p>
          <a:p>
            <a:r>
              <a:rPr lang="sk-SK" sz="2400" dirty="0"/>
              <a:t>Hitler nechcel viesť konvenčnú vojnu a ani konvenčnú zahraničnú politiku. Primárna úloha: rasa. </a:t>
            </a:r>
          </a:p>
          <a:p>
            <a:endParaRPr lang="sk-SK" sz="2400" dirty="0"/>
          </a:p>
          <a:p>
            <a:r>
              <a:rPr lang="sk-SK" sz="2400" dirty="0"/>
              <a:t>Konečným cieľom nebolo len zjednotenie všetkých Nemcov (</a:t>
            </a:r>
            <a:r>
              <a:rPr lang="sk-SK" sz="2400" i="1" dirty="0" err="1"/>
              <a:t>Volksdeutsche</a:t>
            </a:r>
            <a:r>
              <a:rPr lang="sk-SK" sz="2400" dirty="0"/>
              <a:t>) do jedného štátneho útvaru – ríše, ale i vytvorenie rasovo čistého </a:t>
            </a:r>
            <a:r>
              <a:rPr lang="sk-SK" sz="2400" dirty="0" err="1"/>
              <a:t>Volksgemenschaftu</a:t>
            </a:r>
            <a:r>
              <a:rPr lang="sk-SK" sz="2400" dirty="0"/>
              <a:t> a získanie obrovského životného priestoru vo východnej Európe, ktorý mal byť „očistený“ od nenemeckých elementov a v budúcnosti slúžiť nemeckej „panskej rase“.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Cesta k vojne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67051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Išlo o komplexnú rasovú očistu národa, biologickú revolúciu</a:t>
            </a:r>
          </a:p>
          <a:p>
            <a:endParaRPr lang="sk-SK" sz="2400" dirty="0"/>
          </a:p>
          <a:p>
            <a:r>
              <a:rPr lang="sk-SK" sz="2400" dirty="0"/>
              <a:t>Ak by západní politici sledovali domácu politiku v Nemecku a brali Hitlerove slová vážne – videli by to</a:t>
            </a:r>
          </a:p>
          <a:p>
            <a:endParaRPr lang="sk-SK" sz="2400" dirty="0"/>
          </a:p>
          <a:p>
            <a:r>
              <a:rPr lang="sk-SK" sz="2400" dirty="0"/>
              <a:t>S rasovou očistou národa totiž začali nacisti už pred vojnou – v podobe likvidácie Židov, ale tiež elimináciou psychicky a duševne chorých (</a:t>
            </a:r>
            <a:r>
              <a:rPr lang="sk-SK" sz="2400" dirty="0" err="1"/>
              <a:t>Aktion</a:t>
            </a:r>
            <a:r>
              <a:rPr lang="sk-SK" sz="2400" dirty="0"/>
              <a:t> T4). </a:t>
            </a:r>
          </a:p>
          <a:p>
            <a:endParaRPr lang="sk-SK" sz="2400" dirty="0"/>
          </a:p>
          <a:p>
            <a:r>
              <a:rPr lang="sk-SK" sz="2400" dirty="0"/>
              <a:t>Tzv. „rasový štát“ (</a:t>
            </a:r>
            <a:r>
              <a:rPr lang="sk-SK" sz="2400" dirty="0" err="1"/>
              <a:t>Burleigh</a:t>
            </a:r>
            <a:r>
              <a:rPr lang="sk-SK" sz="2400" dirty="0"/>
              <a:t> &amp; </a:t>
            </a:r>
            <a:r>
              <a:rPr lang="sk-SK" sz="2400" dirty="0" err="1"/>
              <a:t>Wippermann</a:t>
            </a:r>
            <a:r>
              <a:rPr lang="sk-SK" sz="2400" dirty="0"/>
              <a:t>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Cesta k vojne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6647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program, ktorého cieľom bola masová sterilizácia a eutanázia „nežiadúcich“ elementov populácie v Nemecku a na okupovaných územiach. </a:t>
            </a:r>
          </a:p>
          <a:p>
            <a:endParaRPr lang="sk-SK" sz="2400" dirty="0"/>
          </a:p>
          <a:p>
            <a:r>
              <a:rPr lang="sk-SK" sz="2400" dirty="0"/>
              <a:t>Ideologicky založený na takzvanej rasovej hygiene (</a:t>
            </a:r>
            <a:r>
              <a:rPr lang="sk-SK" sz="2400" dirty="0" err="1"/>
              <a:t>Rassenhygiene</a:t>
            </a:r>
            <a:r>
              <a:rPr lang="sk-SK" sz="2400" dirty="0"/>
              <a:t>), 2 časti:</a:t>
            </a:r>
          </a:p>
          <a:p>
            <a:endParaRPr lang="sk-SK" sz="2400" dirty="0"/>
          </a:p>
          <a:p>
            <a:pPr lvl="1"/>
            <a:r>
              <a:rPr lang="sk-SK" sz="2200" dirty="0"/>
              <a:t>Medzi rokmi 1933 a 1939 nacisti sterilizovali približne 360-tisíc (možno až 400-tisíc) ľudí </a:t>
            </a:r>
          </a:p>
          <a:p>
            <a:endParaRPr lang="sk-SK" sz="2400" dirty="0"/>
          </a:p>
          <a:p>
            <a:pPr lvl="1"/>
            <a:r>
              <a:rPr lang="sk-SK" sz="2200" dirty="0"/>
              <a:t>„Eutanázia“ (</a:t>
            </a:r>
            <a:r>
              <a:rPr lang="sk-SK" sz="2200" dirty="0" err="1"/>
              <a:t>Euthanasie</a:t>
            </a:r>
            <a:r>
              <a:rPr lang="sk-SK" sz="2200" dirty="0"/>
              <a:t>) a „milosrdná smrť“ (</a:t>
            </a:r>
            <a:r>
              <a:rPr lang="sk-SK" sz="2200" dirty="0" err="1"/>
              <a:t>Gnadentod</a:t>
            </a:r>
            <a:r>
              <a:rPr lang="sk-SK" sz="2200" dirty="0"/>
              <a:t>): asi 200- až 250-tisíc ľudí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Program</a:t>
            </a:r>
            <a:r>
              <a:rPr lang="de-DE" dirty="0"/>
              <a:t> T-4 </a:t>
            </a:r>
            <a:r>
              <a:rPr lang="sk-SK" dirty="0"/>
              <a:t>/</a:t>
            </a:r>
            <a:r>
              <a:rPr lang="de-DE" dirty="0"/>
              <a:t> „Aktion T4“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3102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CE52C42-0719-4A51-9139-8A9C968B8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E29B56A-78C0-4B72-AC6C-BB4CBC880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BE68A0-E8A8-4EF2-88DF-B747FC983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94" y="94320"/>
            <a:ext cx="9283187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138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Úspechy v zahraničí a všeobecná – i keď nie univerzálna – obľúbenosť režimu umožnili Hitlerovi v tichosti presadzovať tvrdé </a:t>
            </a:r>
            <a:r>
              <a:rPr lang="sk-SK" sz="2400" dirty="0" err="1"/>
              <a:t>antisemtitské</a:t>
            </a:r>
            <a:r>
              <a:rPr lang="sk-SK" sz="2400" dirty="0"/>
              <a:t> opatrenia</a:t>
            </a:r>
          </a:p>
          <a:p>
            <a:endParaRPr lang="sk-SK" sz="2400" dirty="0"/>
          </a:p>
          <a:p>
            <a:r>
              <a:rPr lang="sk-SK" sz="2400" dirty="0"/>
              <a:t>Dva Norimberské zákony (</a:t>
            </a:r>
            <a:r>
              <a:rPr lang="sk-SK" sz="2400" dirty="0" err="1"/>
              <a:t>Nürnberger</a:t>
            </a:r>
            <a:r>
              <a:rPr lang="sk-SK" sz="2400" dirty="0"/>
              <a:t> </a:t>
            </a:r>
            <a:r>
              <a:rPr lang="sk-SK" sz="2400" dirty="0" err="1"/>
              <a:t>Gesetze</a:t>
            </a:r>
            <a:r>
              <a:rPr lang="sk-SK" sz="2400" dirty="0"/>
              <a:t>) z 15. septembra 1935 zbavili Židov občianskych práv </a:t>
            </a:r>
          </a:p>
          <a:p>
            <a:endParaRPr lang="sk-SK" sz="2400" dirty="0"/>
          </a:p>
          <a:p>
            <a:r>
              <a:rPr lang="sk-SK" sz="2400" dirty="0"/>
              <a:t>V roku 1936 nacisti zakázali Židom vykonávať akékoľvek práce v administratíve, od 17. augusta 1938 si museli pridať k menám </a:t>
            </a:r>
            <a:r>
              <a:rPr lang="sk-SK" sz="2400" dirty="0" err="1"/>
              <a:t>Israel</a:t>
            </a:r>
            <a:r>
              <a:rPr lang="sk-SK" sz="2400" dirty="0"/>
              <a:t> (muži) a </a:t>
            </a:r>
            <a:r>
              <a:rPr lang="sk-SK" sz="2400" dirty="0" err="1"/>
              <a:t>Sarah</a:t>
            </a:r>
            <a:r>
              <a:rPr lang="sk-SK" sz="2400" dirty="0"/>
              <a:t> (ženy) a do pasov dostali veľkú pečiatku „J,“ od 15. novembra nesmeli židovské deti navštevovať štátne školy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Norimberské zákony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36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F9CDD28-D0D2-4A64-8375-E748CB04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229200"/>
          </a:xfrm>
        </p:spPr>
        <p:txBody>
          <a:bodyPr>
            <a:normAutofit/>
          </a:bodyPr>
          <a:lstStyle/>
          <a:p>
            <a:r>
              <a:rPr lang="en-GB" sz="2400" dirty="0"/>
              <a:t>28. </a:t>
            </a:r>
            <a:r>
              <a:rPr lang="en-GB" sz="2400" dirty="0" err="1"/>
              <a:t>februára</a:t>
            </a:r>
            <a:r>
              <a:rPr lang="sk-SK" sz="2400" dirty="0"/>
              <a:t> 1933</a:t>
            </a:r>
            <a:r>
              <a:rPr lang="en-GB" sz="2400" dirty="0"/>
              <a:t> </a:t>
            </a:r>
            <a:r>
              <a:rPr lang="en-GB" sz="2400" dirty="0" err="1"/>
              <a:t>podpísal</a:t>
            </a:r>
            <a:r>
              <a:rPr lang="sk-SK" sz="2400" dirty="0"/>
              <a:t> </a:t>
            </a:r>
            <a:r>
              <a:rPr lang="sk-SK" sz="2400" dirty="0" err="1"/>
              <a:t>Hindeburg</a:t>
            </a:r>
            <a:r>
              <a:rPr lang="en-GB" sz="2400" dirty="0"/>
              <a:t> </a:t>
            </a:r>
            <a:r>
              <a:rPr lang="en-GB" sz="2400" dirty="0" err="1"/>
              <a:t>tzv</a:t>
            </a:r>
            <a:r>
              <a:rPr lang="en-GB" sz="2400" dirty="0"/>
              <a:t>. </a:t>
            </a:r>
            <a:r>
              <a:rPr lang="en-GB" sz="2400" dirty="0" err="1"/>
              <a:t>Dekrét</a:t>
            </a:r>
            <a:r>
              <a:rPr lang="en-GB" sz="2400" dirty="0"/>
              <a:t> o </a:t>
            </a:r>
            <a:r>
              <a:rPr lang="en-GB" sz="2400" dirty="0" err="1"/>
              <a:t>požiari</a:t>
            </a:r>
            <a:r>
              <a:rPr lang="en-GB" sz="2400" dirty="0"/>
              <a:t> </a:t>
            </a:r>
            <a:r>
              <a:rPr lang="en-GB" sz="2400" dirty="0" err="1"/>
              <a:t>Ríšskeho</a:t>
            </a:r>
            <a:r>
              <a:rPr lang="en-GB" sz="2400" dirty="0"/>
              <a:t> </a:t>
            </a:r>
            <a:r>
              <a:rPr lang="en-GB" sz="2400" dirty="0" err="1"/>
              <a:t>snemu</a:t>
            </a:r>
            <a:r>
              <a:rPr lang="en-GB" sz="2400" dirty="0"/>
              <a:t> (</a:t>
            </a:r>
            <a:r>
              <a:rPr lang="en-GB" sz="2400" dirty="0" err="1"/>
              <a:t>Reichstagsbrandverordnung</a:t>
            </a:r>
            <a:r>
              <a:rPr lang="en-GB" sz="2400" dirty="0"/>
              <a:t>, </a:t>
            </a:r>
            <a:r>
              <a:rPr lang="en-GB" sz="2400" dirty="0" err="1"/>
              <a:t>celý</a:t>
            </a:r>
            <a:r>
              <a:rPr lang="en-GB" sz="2400" dirty="0"/>
              <a:t> </a:t>
            </a:r>
            <a:r>
              <a:rPr lang="en-GB" sz="2400" dirty="0" err="1"/>
              <a:t>názov</a:t>
            </a:r>
            <a:r>
              <a:rPr lang="en-GB" sz="2400" dirty="0"/>
              <a:t> „</a:t>
            </a:r>
            <a:r>
              <a:rPr lang="en-GB" sz="2400" dirty="0" err="1"/>
              <a:t>Dekrét</a:t>
            </a:r>
            <a:r>
              <a:rPr lang="en-GB" sz="2400" dirty="0"/>
              <a:t> </a:t>
            </a:r>
            <a:r>
              <a:rPr lang="en-GB" sz="2400" dirty="0" err="1"/>
              <a:t>ríšskeho</a:t>
            </a:r>
            <a:r>
              <a:rPr lang="en-GB" sz="2400" dirty="0"/>
              <a:t> </a:t>
            </a:r>
            <a:r>
              <a:rPr lang="en-GB" sz="2400" dirty="0" err="1"/>
              <a:t>prezidenta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ochranu</a:t>
            </a:r>
            <a:r>
              <a:rPr lang="en-GB" sz="2400" dirty="0"/>
              <a:t> </a:t>
            </a:r>
            <a:r>
              <a:rPr lang="en-GB" sz="2400" dirty="0" err="1"/>
              <a:t>ľudu</a:t>
            </a:r>
            <a:r>
              <a:rPr lang="en-GB" sz="2400" dirty="0"/>
              <a:t> a </a:t>
            </a:r>
            <a:r>
              <a:rPr lang="en-GB" sz="2400" dirty="0" err="1"/>
              <a:t>štátu</a:t>
            </a:r>
            <a:r>
              <a:rPr lang="en-GB" sz="2400" dirty="0"/>
              <a:t>,“ </a:t>
            </a:r>
            <a:r>
              <a:rPr lang="en-GB" sz="2400" dirty="0" err="1"/>
              <a:t>Verordnung</a:t>
            </a:r>
            <a:r>
              <a:rPr lang="en-GB" sz="2400" dirty="0"/>
              <a:t> des </a:t>
            </a:r>
            <a:r>
              <a:rPr lang="en-GB" sz="2400" dirty="0" err="1"/>
              <a:t>Reichspräsidenten</a:t>
            </a:r>
            <a:r>
              <a:rPr lang="en-GB" sz="2400" dirty="0"/>
              <a:t> </a:t>
            </a:r>
            <a:r>
              <a:rPr lang="en-GB" sz="2400" dirty="0" err="1"/>
              <a:t>zum</a:t>
            </a:r>
            <a:r>
              <a:rPr lang="en-GB" sz="2400" dirty="0"/>
              <a:t> Schutz von Volk und </a:t>
            </a:r>
            <a:r>
              <a:rPr lang="en-GB" sz="2400" dirty="0" err="1"/>
              <a:t>Staat</a:t>
            </a:r>
            <a:r>
              <a:rPr lang="en-GB" sz="2400" dirty="0"/>
              <a:t>)</a:t>
            </a:r>
            <a:r>
              <a:rPr lang="sk-SK" sz="2400" dirty="0"/>
              <a:t>, ktorý navrhli nacisti</a:t>
            </a:r>
          </a:p>
          <a:p>
            <a:endParaRPr lang="sk-SK" sz="2400" dirty="0"/>
          </a:p>
          <a:p>
            <a:r>
              <a:rPr lang="en-GB" sz="2400" dirty="0" err="1"/>
              <a:t>nacisti</a:t>
            </a:r>
            <a:r>
              <a:rPr lang="en-GB" sz="2400" dirty="0"/>
              <a:t> </a:t>
            </a:r>
            <a:r>
              <a:rPr lang="en-GB" sz="2400" dirty="0" err="1"/>
              <a:t>mali</a:t>
            </a:r>
            <a:r>
              <a:rPr lang="en-GB" sz="2400" dirty="0"/>
              <a:t> v </a:t>
            </a:r>
            <a:r>
              <a:rPr lang="en-GB" sz="2400" dirty="0" err="1"/>
              <a:t>rukách</a:t>
            </a:r>
            <a:r>
              <a:rPr lang="en-GB" sz="2400" dirty="0"/>
              <a:t> </a:t>
            </a:r>
            <a:r>
              <a:rPr lang="en-GB" sz="2400" dirty="0" err="1"/>
              <a:t>kľúčové</a:t>
            </a:r>
            <a:r>
              <a:rPr lang="en-GB" sz="2400" dirty="0"/>
              <a:t> </a:t>
            </a:r>
            <a:r>
              <a:rPr lang="en-GB" sz="2400" dirty="0" err="1"/>
              <a:t>ministerstvo</a:t>
            </a:r>
            <a:r>
              <a:rPr lang="en-GB" sz="2400" dirty="0"/>
              <a:t> </a:t>
            </a:r>
            <a:r>
              <a:rPr lang="en-GB" sz="2400" dirty="0" err="1"/>
              <a:t>vnútra</a:t>
            </a:r>
            <a:r>
              <a:rPr lang="sk-SK" sz="2400" dirty="0"/>
              <a:t> - &gt;</a:t>
            </a:r>
            <a:r>
              <a:rPr lang="en-GB" sz="2400" dirty="0"/>
              <a:t> </a:t>
            </a:r>
            <a:r>
              <a:rPr lang="en-GB" sz="2400" dirty="0" err="1"/>
              <a:t>použili</a:t>
            </a:r>
            <a:r>
              <a:rPr lang="en-GB" sz="2400" dirty="0"/>
              <a:t> </a:t>
            </a:r>
            <a:r>
              <a:rPr lang="en-GB" sz="2400" dirty="0" err="1"/>
              <a:t>tento</a:t>
            </a:r>
            <a:r>
              <a:rPr lang="en-GB" sz="2400" dirty="0"/>
              <a:t> </a:t>
            </a:r>
            <a:r>
              <a:rPr lang="en-GB" sz="2400" dirty="0" err="1"/>
              <a:t>zákon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legálne</a:t>
            </a:r>
            <a:r>
              <a:rPr lang="en-GB" sz="2400" dirty="0"/>
              <a:t> </a:t>
            </a:r>
            <a:r>
              <a:rPr lang="en-GB" sz="2400" dirty="0" err="1"/>
              <a:t>uväznenie</a:t>
            </a:r>
            <a:r>
              <a:rPr lang="en-GB" sz="2400" dirty="0"/>
              <a:t> </a:t>
            </a:r>
            <a:r>
              <a:rPr lang="en-GB" sz="2400" dirty="0" err="1"/>
              <a:t>kohokoľvek</a:t>
            </a:r>
            <a:r>
              <a:rPr lang="en-GB" sz="2400" dirty="0"/>
              <a:t>, </a:t>
            </a:r>
            <a:r>
              <a:rPr lang="en-GB" sz="2400" dirty="0" err="1"/>
              <a:t>koho</a:t>
            </a:r>
            <a:r>
              <a:rPr lang="en-GB" sz="2400" dirty="0"/>
              <a:t> </a:t>
            </a:r>
            <a:r>
              <a:rPr lang="en-GB" sz="2400" dirty="0" err="1"/>
              <a:t>považovali</a:t>
            </a:r>
            <a:r>
              <a:rPr lang="en-GB" sz="2400" dirty="0"/>
              <a:t> za </a:t>
            </a:r>
            <a:r>
              <a:rPr lang="en-GB" sz="2400" dirty="0" err="1"/>
              <a:t>svojho</a:t>
            </a:r>
            <a:r>
              <a:rPr lang="en-GB" sz="2400" dirty="0"/>
              <a:t> </a:t>
            </a:r>
            <a:r>
              <a:rPr lang="en-GB" sz="2400" dirty="0" err="1"/>
              <a:t>oponenta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Najmä proti KPD – väčšina lídrov v čase kampane a volieb vo väzení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85D6600-AB4F-43E1-8144-973AC6A69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Požiar v </a:t>
            </a:r>
            <a:r>
              <a:rPr lang="sk-SK" dirty="0" err="1"/>
              <a:t>Reichstagu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0483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Do novembra 1938 neboli Židia systematicky zatýkaní a posielaní do koncentračných a vyhladzovacích táborov (i keď mnoho sa ich tam samozrejme dostalo)</a:t>
            </a:r>
          </a:p>
          <a:p>
            <a:endParaRPr lang="sk-SK" sz="2400" dirty="0"/>
          </a:p>
          <a:p>
            <a:r>
              <a:rPr lang="sk-SK" sz="2400" dirty="0"/>
              <a:t>spočiatku sa však snažili nacisti skôr donútiť Židov emigrovať: v roku 1933 v Ríši 437-tisíc Nemcov židovskej viery, </a:t>
            </a:r>
          </a:p>
          <a:p>
            <a:r>
              <a:rPr lang="sk-SK" sz="2400" dirty="0"/>
              <a:t>koncom roka 1937 už ich bolo len okolo 350-tisíc  </a:t>
            </a:r>
          </a:p>
          <a:p>
            <a:r>
              <a:rPr lang="sk-SK" sz="2400" dirty="0"/>
              <a:t>V roku 1939 už len asi 214-tisíc</a:t>
            </a:r>
          </a:p>
          <a:p>
            <a:endParaRPr lang="sk-SK" sz="2400" dirty="0"/>
          </a:p>
          <a:p>
            <a:r>
              <a:rPr lang="sk-SK" sz="2400" dirty="0"/>
              <a:t>Plány na vysťahovanie: britská Palestína, francúzsky Madagaskar a chvíľu sovietska Sibír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Norimberské zákony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1696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C4D2CEC-0437-4483-989F-A5EF678A2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A12F8BB-F32F-4324-A905-860093B9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892033-09C0-45E7-9194-BA5C0F96E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139" y="116633"/>
            <a:ext cx="9256139" cy="656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467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Marec 1939 koniec Československa, obsadenie </a:t>
            </a:r>
            <a:r>
              <a:rPr lang="sk-SK" sz="2400" dirty="0" err="1"/>
              <a:t>Memelu</a:t>
            </a:r>
            <a:r>
              <a:rPr lang="sk-SK" sz="2400" dirty="0"/>
              <a:t> v Litve</a:t>
            </a:r>
          </a:p>
          <a:p>
            <a:endParaRPr lang="sk-SK" sz="2400" dirty="0"/>
          </a:p>
          <a:p>
            <a:r>
              <a:rPr lang="sk-SK" sz="2400" dirty="0"/>
              <a:t>1.9. útok na Poľsko</a:t>
            </a:r>
          </a:p>
          <a:p>
            <a:endParaRPr lang="sk-SK" sz="2400" dirty="0"/>
          </a:p>
          <a:p>
            <a:r>
              <a:rPr lang="sk-SK" sz="2400" dirty="0" err="1"/>
              <a:t>Hermann</a:t>
            </a:r>
            <a:r>
              <a:rPr lang="sk-SK" sz="2400" dirty="0"/>
              <a:t> </a:t>
            </a:r>
            <a:r>
              <a:rPr lang="sk-SK" sz="2400" dirty="0" err="1"/>
              <a:t>Göring</a:t>
            </a:r>
            <a:r>
              <a:rPr lang="sk-SK" sz="2400" dirty="0"/>
              <a:t>: „táto vojna nie je druhá svetová vojna. Toto je veľká rasová vojna. V konečnom zúčtovaní to bude o tom, či budú Nemci a Árijci triumfovať, alebo či bude svetu vládnuť Žid. To je to, o čo tam bojujeme.“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Rasová</a:t>
            </a:r>
            <a:r>
              <a:rPr lang="en-GB" dirty="0"/>
              <a:t> </a:t>
            </a:r>
            <a:r>
              <a:rPr lang="en-GB" dirty="0" err="1"/>
              <a:t>vojna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3306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Nie je isté aký, a či vôbec, mal Hitler geopolitický plán vedenia vojny</a:t>
            </a:r>
          </a:p>
          <a:p>
            <a:endParaRPr lang="sk-SK" sz="2400" dirty="0"/>
          </a:p>
          <a:p>
            <a:r>
              <a:rPr lang="sk-SK" sz="2400" dirty="0"/>
              <a:t>Chaotickosť jeho rozhodovania skôr poukazuje na to, že skôr improvizoval a využíval príležitosť, keď sa naskytla</a:t>
            </a:r>
          </a:p>
          <a:p>
            <a:endParaRPr lang="sk-SK" sz="2400" dirty="0"/>
          </a:p>
          <a:p>
            <a:r>
              <a:rPr lang="sk-SK" sz="2400" dirty="0"/>
              <a:t>Otázkou tiež, či Hitler ostal pri plánoch na </a:t>
            </a:r>
            <a:r>
              <a:rPr lang="sk-SK" sz="2400" dirty="0" err="1"/>
              <a:t>Lebensraum</a:t>
            </a:r>
            <a:r>
              <a:rPr lang="sk-SK" sz="2400" dirty="0"/>
              <a:t>, alebo sa po prvých, výnimočne úspešných rokoch vojny obrátil smerom ku globálnej politike svetovej nadvlády (</a:t>
            </a:r>
            <a:r>
              <a:rPr lang="sk-SK" sz="2400" i="1" dirty="0" err="1"/>
              <a:t>Weltpolitik</a:t>
            </a:r>
            <a:r>
              <a:rPr lang="sk-SK" sz="2400" dirty="0"/>
              <a:t>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Rasová</a:t>
            </a:r>
            <a:r>
              <a:rPr lang="en-GB" dirty="0"/>
              <a:t> </a:t>
            </a:r>
            <a:r>
              <a:rPr lang="en-GB" dirty="0" err="1"/>
              <a:t>vojna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7534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Faktom však ostáva, že Hitler neplánoval vojnu so Spojeným kráľovstvom. Briti, resp. anglosaská rasa, boli podľa nacistickej ideológie germánskymi „rasovými príbuznými“</a:t>
            </a:r>
          </a:p>
          <a:p>
            <a:endParaRPr lang="sk-SK" sz="2400" dirty="0"/>
          </a:p>
          <a:p>
            <a:r>
              <a:rPr lang="sk-SK" sz="2400" dirty="0"/>
              <a:t>Británia mala byť spojencom v prípadnom globálnom konflikte, najprv proti ZSSR, ktorý bol vždy Hitlerovým primárnym cieľom a neskôr pravdepodobne proti USA. </a:t>
            </a:r>
          </a:p>
          <a:p>
            <a:endParaRPr lang="sk-SK" sz="2400" dirty="0"/>
          </a:p>
          <a:p>
            <a:r>
              <a:rPr lang="sk-SK" sz="2400" dirty="0"/>
              <a:t>Hitler uvažoval nad vojnou proti Francúzsku, no vojnu s oboma krajinami, ku ktorej došlo po 3. septembri 1939, rozhodne neplánoval, ani si ju neželal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Rasová</a:t>
            </a:r>
            <a:r>
              <a:rPr lang="en-GB" dirty="0"/>
              <a:t> </a:t>
            </a:r>
            <a:r>
              <a:rPr lang="en-GB" dirty="0" err="1"/>
              <a:t>vojna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5240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Iná vojna, než všetky doteraz – Hitler po sérii bleskových víťazstiev na všetkých frontoch prehlásil v auguste 1941, že „Európa nie je geografický celok, je to rasový celok“.  </a:t>
            </a:r>
          </a:p>
          <a:p>
            <a:endParaRPr lang="sk-SK" sz="2400" dirty="0"/>
          </a:p>
          <a:p>
            <a:r>
              <a:rPr lang="sk-SK" sz="2400" dirty="0"/>
              <a:t>Štátom riadené masové vraždenie dali čoskoro vzniknúť novému slovu – genocída – prvýkrát použitému v roku 1944. </a:t>
            </a:r>
          </a:p>
          <a:p>
            <a:endParaRPr lang="sk-SK" sz="2400" dirty="0"/>
          </a:p>
          <a:p>
            <a:r>
              <a:rPr lang="sk-SK" sz="2400" dirty="0"/>
              <a:t>Cieľ – vyvraždenie </a:t>
            </a:r>
            <a:r>
              <a:rPr lang="sk-SK" sz="2400" i="1" dirty="0" err="1"/>
              <a:t>Untermenschen</a:t>
            </a:r>
            <a:r>
              <a:rPr lang="sk-SK" sz="2400" dirty="0"/>
              <a:t>: Židov, Rómov či Slovanov (zvlášť potom Poliakov, Ukrajincov a Rusov).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Rasová</a:t>
            </a:r>
            <a:r>
              <a:rPr lang="en-GB" dirty="0"/>
              <a:t> </a:t>
            </a:r>
            <a:r>
              <a:rPr lang="en-GB" dirty="0" err="1"/>
              <a:t>vojna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6485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Samotné „konečné riešenie židovskej otázky“ bolo súčasťou komplexnejšieho fenoménu rôznych rasových otázok, ktoré chceli nacisti počas vojny „vyriešiť“. </a:t>
            </a:r>
          </a:p>
          <a:p>
            <a:endParaRPr lang="sk-SK" sz="2400" dirty="0"/>
          </a:p>
          <a:p>
            <a:r>
              <a:rPr lang="sk-SK" sz="2400" dirty="0"/>
              <a:t>Židia však boli kategória sama osebe. V nacistickej ideológii figurovali ako úhlavný nepriateľ „árijskej“ rasy a počas rasovej vojny nemali čeliť „len“ represii, teroru či zotročovaniu – mali byť vyhladení. </a:t>
            </a:r>
          </a:p>
          <a:p>
            <a:endParaRPr lang="sk-SK" sz="2400" dirty="0"/>
          </a:p>
          <a:p>
            <a:r>
              <a:rPr lang="sk-SK" sz="2400" dirty="0"/>
              <a:t>Zjednodušene – slovanské obyvateľstvo malo šancu prežiť – ako nevzdelaní otroci, židia nie – odsúdení na smrť za každých okolností = kvalitatívny rozdiel</a:t>
            </a:r>
          </a:p>
          <a:p>
            <a:pPr marL="45720" indent="0">
              <a:buNone/>
            </a:pPr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Rasová</a:t>
            </a:r>
            <a:r>
              <a:rPr lang="en-GB" dirty="0"/>
              <a:t> </a:t>
            </a:r>
            <a:r>
              <a:rPr lang="en-GB" dirty="0" err="1"/>
              <a:t>vojna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8045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novozískané územia nacisti „očistiť,“ na druhej bolo súčasťou ich snáh tieto územia i zaľudniť – a to nemeckým obyvateľstvom a tzv. </a:t>
            </a:r>
            <a:r>
              <a:rPr lang="sk-SK" sz="2400" i="1" dirty="0" err="1"/>
              <a:t>Volksdeutsche</a:t>
            </a:r>
            <a:r>
              <a:rPr lang="sk-SK" sz="2400" dirty="0"/>
              <a:t>, teda Nemcami, ktorí žili mimo hraníc Ríše.</a:t>
            </a:r>
          </a:p>
          <a:p>
            <a:endParaRPr lang="sk-SK" sz="2400" dirty="0"/>
          </a:p>
          <a:p>
            <a:r>
              <a:rPr lang="sk-SK" sz="2400" dirty="0"/>
              <a:t>Zodpovedný za toto </a:t>
            </a:r>
            <a:r>
              <a:rPr lang="sk-SK" sz="2400" dirty="0" err="1"/>
              <a:t>Heinrich</a:t>
            </a:r>
            <a:r>
              <a:rPr lang="sk-SK" sz="2400" dirty="0"/>
              <a:t> </a:t>
            </a:r>
            <a:r>
              <a:rPr lang="sk-SK" sz="2400" dirty="0" err="1"/>
              <a:t>Himmler</a:t>
            </a:r>
            <a:r>
              <a:rPr lang="sk-SK" sz="2400" dirty="0"/>
              <a:t> a jeho SS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Rasová</a:t>
            </a:r>
            <a:r>
              <a:rPr lang="en-GB" dirty="0"/>
              <a:t> </a:t>
            </a:r>
            <a:r>
              <a:rPr lang="en-GB" dirty="0" err="1"/>
              <a:t>vojna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9131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CA8AF72-3E04-43FC-B6B1-6B2285D42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28C206E-C7E0-4B0A-B30B-8DF77470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E9EBE1-EC18-42C8-8CDA-A248920B3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5" y="402077"/>
            <a:ext cx="902111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995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v rámci nacistickej imperiálno-rasovej politiky kolonizácia a masívny program rôznych výhod a sociálneho zabezpečenia pre novo prichádzajúcich obyvateľov</a:t>
            </a:r>
          </a:p>
          <a:p>
            <a:endParaRPr lang="sk-SK" sz="2400" dirty="0"/>
          </a:p>
          <a:p>
            <a:r>
              <a:rPr lang="sk-SK" sz="2400" dirty="0" err="1"/>
              <a:t>Himmler</a:t>
            </a:r>
            <a:r>
              <a:rPr lang="sk-SK" sz="2400" dirty="0"/>
              <a:t> presvedčil Hitlera, aby túto politiku zveril jeho SS. </a:t>
            </a:r>
          </a:p>
          <a:p>
            <a:endParaRPr lang="sk-SK" sz="2400" dirty="0"/>
          </a:p>
          <a:p>
            <a:r>
              <a:rPr lang="sk-SK" sz="2400" dirty="0"/>
              <a:t>Poľsko bolo po okupácii rozdelené na dve časti – jedna, na západe, bola pripojená priamo k ríši (</a:t>
            </a:r>
            <a:r>
              <a:rPr lang="sk-SK" sz="2400" i="1" dirty="0" err="1"/>
              <a:t>Eingegliederte</a:t>
            </a:r>
            <a:r>
              <a:rPr lang="sk-SK" sz="2400" i="1" dirty="0"/>
              <a:t> </a:t>
            </a:r>
            <a:r>
              <a:rPr lang="sk-SK" sz="2400" i="1" dirty="0" err="1"/>
              <a:t>Ostgebiete</a:t>
            </a:r>
            <a:r>
              <a:rPr lang="sk-SK" sz="2400" dirty="0"/>
              <a:t>), z druhej bol vytvorený Generálny </a:t>
            </a:r>
            <a:r>
              <a:rPr lang="sk-SK" sz="2400" dirty="0" err="1"/>
              <a:t>gouvernement</a:t>
            </a:r>
            <a:r>
              <a:rPr lang="sk-SK" sz="2400" dirty="0"/>
              <a:t> (</a:t>
            </a:r>
            <a:r>
              <a:rPr lang="sk-SK" sz="2400" i="1" dirty="0" err="1"/>
              <a:t>Generalgouvernement</a:t>
            </a:r>
            <a:r>
              <a:rPr lang="sk-SK" sz="2400" dirty="0"/>
              <a:t>).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Rasová</a:t>
            </a:r>
            <a:r>
              <a:rPr lang="en-GB" dirty="0"/>
              <a:t> </a:t>
            </a:r>
            <a:r>
              <a:rPr lang="en-GB" dirty="0" err="1"/>
              <a:t>vojna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374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2160FB4-38FA-4207-8A5D-E724985A4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112568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Teror aj ostatných pol. strán </a:t>
            </a:r>
          </a:p>
          <a:p>
            <a:endParaRPr lang="sk-SK" sz="2400" dirty="0"/>
          </a:p>
          <a:p>
            <a:r>
              <a:rPr lang="sk-SK" sz="2400" dirty="0"/>
              <a:t>K voľbám slobodne len voliči DNVP a NSDAP</a:t>
            </a:r>
          </a:p>
          <a:p>
            <a:endParaRPr lang="sk-SK" sz="2400" dirty="0"/>
          </a:p>
          <a:p>
            <a:r>
              <a:rPr lang="sk-SK" sz="2400" dirty="0"/>
              <a:t>Napriek všetkému NSDAP 43,9 % - strašne málo vzhľadom k okolnostiam</a:t>
            </a:r>
          </a:p>
          <a:p>
            <a:endParaRPr lang="sk-SK" sz="2400" dirty="0"/>
          </a:p>
          <a:p>
            <a:r>
              <a:rPr lang="en-GB" sz="2400" dirty="0"/>
              <a:t>DNVP (8,3 </a:t>
            </a:r>
            <a:r>
              <a:rPr lang="en-GB" sz="2400" dirty="0" err="1"/>
              <a:t>percenta</a:t>
            </a:r>
            <a:r>
              <a:rPr lang="en-GB" sz="2400" dirty="0"/>
              <a:t>)</a:t>
            </a:r>
            <a:r>
              <a:rPr lang="sk-SK" sz="2400" dirty="0"/>
              <a:t>,</a:t>
            </a:r>
            <a:r>
              <a:rPr lang="en-GB" sz="2400" dirty="0"/>
              <a:t> SPD </a:t>
            </a:r>
            <a:r>
              <a:rPr lang="en-GB" sz="2400" dirty="0" err="1"/>
              <a:t>stratila</a:t>
            </a:r>
            <a:r>
              <a:rPr lang="en-GB" sz="2400" dirty="0"/>
              <a:t> </a:t>
            </a:r>
            <a:r>
              <a:rPr lang="en-GB" sz="2400" dirty="0" err="1"/>
              <a:t>jediné</a:t>
            </a:r>
            <a:r>
              <a:rPr lang="en-GB" sz="2400" dirty="0"/>
              <a:t> </a:t>
            </a:r>
            <a:r>
              <a:rPr lang="en-GB" sz="2400" dirty="0" err="1"/>
              <a:t>kreslo</a:t>
            </a:r>
            <a:r>
              <a:rPr lang="en-GB" sz="2400" dirty="0"/>
              <a:t> (</a:t>
            </a:r>
            <a:r>
              <a:rPr lang="en-GB" sz="2400" dirty="0" err="1"/>
              <a:t>získala</a:t>
            </a:r>
            <a:r>
              <a:rPr lang="en-GB" sz="2400" dirty="0"/>
              <a:t> 20,4</a:t>
            </a:r>
            <a:r>
              <a:rPr lang="sk-SK" sz="2400" dirty="0"/>
              <a:t>% </a:t>
            </a:r>
            <a:r>
              <a:rPr lang="en-GB" sz="2400" dirty="0"/>
              <a:t>120 </a:t>
            </a:r>
            <a:r>
              <a:rPr lang="en-GB" sz="2400" dirty="0" err="1"/>
              <a:t>kresiel</a:t>
            </a:r>
            <a:r>
              <a:rPr lang="en-GB" sz="2400" dirty="0"/>
              <a:t>)</a:t>
            </a:r>
            <a:r>
              <a:rPr lang="sk-SK" sz="2400" dirty="0"/>
              <a:t>,</a:t>
            </a:r>
            <a:r>
              <a:rPr lang="en-GB" sz="2400" dirty="0"/>
              <a:t> KPD </a:t>
            </a:r>
            <a:r>
              <a:rPr lang="en-GB" sz="2400" dirty="0" err="1"/>
              <a:t>stratila</a:t>
            </a:r>
            <a:r>
              <a:rPr lang="en-GB" sz="2400" dirty="0"/>
              <a:t> 19 </a:t>
            </a:r>
            <a:r>
              <a:rPr lang="en-GB" sz="2400" dirty="0" err="1"/>
              <a:t>kresiel</a:t>
            </a:r>
            <a:r>
              <a:rPr lang="en-GB" sz="2400" dirty="0"/>
              <a:t>, no </a:t>
            </a:r>
            <a:r>
              <a:rPr lang="en-GB" sz="2400" dirty="0" err="1"/>
              <a:t>stále</a:t>
            </a:r>
            <a:r>
              <a:rPr lang="en-GB" sz="2400" dirty="0"/>
              <a:t> </a:t>
            </a:r>
            <a:r>
              <a:rPr lang="en-GB" sz="2400" dirty="0" err="1"/>
              <a:t>dokázala</a:t>
            </a:r>
            <a:r>
              <a:rPr lang="en-GB" sz="2400" dirty="0"/>
              <a:t> </a:t>
            </a:r>
            <a:r>
              <a:rPr lang="en-GB" sz="2400" dirty="0" err="1"/>
              <a:t>nazbierať</a:t>
            </a:r>
            <a:r>
              <a:rPr lang="en-GB" sz="2400" dirty="0"/>
              <a:t> </a:t>
            </a:r>
            <a:r>
              <a:rPr lang="en-GB" sz="2400" dirty="0" err="1"/>
              <a:t>takmer</a:t>
            </a:r>
            <a:r>
              <a:rPr lang="en-GB" sz="2400" dirty="0"/>
              <a:t> </a:t>
            </a:r>
            <a:r>
              <a:rPr lang="en-GB" sz="2400" dirty="0" err="1"/>
              <a:t>päť</a:t>
            </a:r>
            <a:r>
              <a:rPr lang="en-GB" sz="2400" dirty="0"/>
              <a:t> </a:t>
            </a:r>
            <a:r>
              <a:rPr lang="en-GB" sz="2400" dirty="0" err="1"/>
              <a:t>miliónov</a:t>
            </a:r>
            <a:r>
              <a:rPr lang="en-GB" sz="2400" dirty="0"/>
              <a:t> </a:t>
            </a:r>
            <a:r>
              <a:rPr lang="en-GB" sz="2400" dirty="0" err="1"/>
              <a:t>hlasov</a:t>
            </a:r>
            <a:r>
              <a:rPr lang="en-GB" sz="2400" dirty="0"/>
              <a:t> (16,</a:t>
            </a:r>
            <a:r>
              <a:rPr lang="sk-SK" sz="2400" dirty="0"/>
              <a:t>9%</a:t>
            </a:r>
            <a:r>
              <a:rPr lang="en-GB" sz="2400" dirty="0"/>
              <a:t>) a 81 </a:t>
            </a:r>
            <a:r>
              <a:rPr lang="en-GB" sz="2400" dirty="0" err="1"/>
              <a:t>kresiel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Hitler – koaličná vláda s DNVP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8249874-7584-4BBB-9BF4-50AADB50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voľby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5900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CFE2891-3359-4D75-BACC-12A6D329B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30A69C8-F54F-4F9A-986A-8D3143516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FBC348-8DDC-40A1-8F36-0F6B93EFE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" y="-99392"/>
            <a:ext cx="9130502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090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Anektované územia mali ako súčasť </a:t>
            </a:r>
            <a:r>
              <a:rPr lang="sk-SK" sz="2400" dirty="0" err="1"/>
              <a:t>Lebensraumu</a:t>
            </a:r>
            <a:r>
              <a:rPr lang="sk-SK" sz="2400" dirty="0"/>
              <a:t> prejsť kompletnou germanizáciou. </a:t>
            </a:r>
          </a:p>
          <a:p>
            <a:endParaRPr lang="sk-SK" sz="2400" dirty="0"/>
          </a:p>
          <a:p>
            <a:r>
              <a:rPr lang="sk-SK" sz="2400" dirty="0"/>
              <a:t>Znamenalo to vysídlenie tisícov, prevažne poľských a židovských rodín. Zatiaľ čo židovské obyvateľstvo bolo odvlečené a sústredené do get a neskôr postupne likvidované vo vyhladzovacích táboroch, poľská populácia bola čiastočne zotročená (600- až 700-tisíc Poliakov bolo odvlečených ako pracovná sila), čiastočne vyvraždená (zvlášť inteligencia) alebo deportovaná do Generálneho </a:t>
            </a:r>
            <a:r>
              <a:rPr lang="sk-SK" sz="2400" dirty="0" err="1"/>
              <a:t>gouvernementu</a:t>
            </a:r>
            <a:r>
              <a:rPr lang="sk-SK" sz="2400" dirty="0"/>
              <a:t>. </a:t>
            </a:r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Poľsko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42098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800" dirty="0"/>
              <a:t>Do leta 1941 SS usídlila na území okupovaného Poľska 200-tisíc Nemcov a ďalších 275-tisíc čakalo na svoje umiestnenie</a:t>
            </a:r>
          </a:p>
          <a:p>
            <a:endParaRPr lang="sk-SK" sz="2800" dirty="0"/>
          </a:p>
          <a:p>
            <a:r>
              <a:rPr lang="sk-SK" sz="2800" dirty="0"/>
              <a:t>Okupované územia mali byť podľa Hitlerových príkazov germanizované tak rýchlo, ako to len bolo možné. </a:t>
            </a:r>
            <a:r>
              <a:rPr lang="sk-SK" sz="2800" dirty="0" err="1"/>
              <a:t>Gauleiteri</a:t>
            </a:r>
            <a:r>
              <a:rPr lang="sk-SK" sz="2800" dirty="0"/>
              <a:t> dostali maximálne 10 rokov na to, aby svoje </a:t>
            </a:r>
            <a:r>
              <a:rPr lang="sk-SK" sz="2800" dirty="0" err="1"/>
              <a:t>Gaue</a:t>
            </a:r>
            <a:r>
              <a:rPr lang="sk-SK" sz="2800" dirty="0"/>
              <a:t> úplne germanizovali</a:t>
            </a:r>
          </a:p>
          <a:p>
            <a:pPr marL="45720" indent="0">
              <a:buNone/>
            </a:pPr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Poľsko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1482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19C4E5-D8D9-4C1E-99C7-DE372DB75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F20723-9C33-41A4-8407-98FEA2212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381B8-5734-4450-AC67-B0674D65D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3612"/>
            <a:ext cx="8928992" cy="676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024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3000" dirty="0" err="1"/>
              <a:t>Himmler</a:t>
            </a:r>
            <a:r>
              <a:rPr lang="sk-SK" sz="3000" dirty="0"/>
              <a:t>: „Jedinou úlohou školy má byť naučiť jednoduchú aritmetiku najviac do 500, napísať si vlastné meno, že je posvätným zákonom poslúchať Nemcov, že sa nesmie klamať a že treba byť pracovitý a dobrý. Nemyslím si, že čítanie bude potrebné. Okrem takejto výuky na územiach na východe žiadna ďalšia výuka nebude.“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Poľsko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6778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Hitlerove plány pre východnú Európu neboli len o zmene povojnového usporiadania, hraníc, získania surovín a hospodárskych výhod. </a:t>
            </a:r>
          </a:p>
          <a:p>
            <a:endParaRPr lang="sk-SK" sz="2400" dirty="0"/>
          </a:p>
          <a:p>
            <a:r>
              <a:rPr lang="sk-SK" sz="2400" dirty="0"/>
              <a:t>Východoeurópanov prirovnal k pôvodnému obyvateľstvu Severnej Ameriky – primitívnej kultúre, ktorá mala urobiť miesto dynamickejšej, rozvinutejšej a životaschopnejšej rase</a:t>
            </a:r>
          </a:p>
          <a:p>
            <a:endParaRPr lang="sk-SK" sz="2400" dirty="0"/>
          </a:p>
          <a:p>
            <a:r>
              <a:rPr lang="sk-SK" sz="2400" dirty="0"/>
              <a:t>tri milióny Židov stále zostávajúcich na území okupovaného Poľska boli pre nacistov veľkým problémom – po porážke Francúzska znova úvahy o Madagaskare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Poľsko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3433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Operácia </a:t>
            </a:r>
            <a:r>
              <a:rPr lang="sk-SK" sz="2400" dirty="0" err="1"/>
              <a:t>Barbarossa</a:t>
            </a:r>
            <a:r>
              <a:rPr lang="sk-SK" sz="2400" dirty="0"/>
              <a:t>, invázia do ZSSR – ďalších šesť miliónov Židov</a:t>
            </a:r>
          </a:p>
          <a:p>
            <a:endParaRPr lang="sk-SK" sz="2400" dirty="0"/>
          </a:p>
          <a:p>
            <a:r>
              <a:rPr lang="sk-SK" sz="2400" dirty="0"/>
              <a:t>vojnová </a:t>
            </a:r>
            <a:r>
              <a:rPr lang="sk-SK" sz="2400" dirty="0" err="1"/>
              <a:t>radikalizácia</a:t>
            </a:r>
            <a:r>
              <a:rPr lang="sk-SK" sz="2400" dirty="0"/>
              <a:t> priniesli nacistom „nové obzory“. </a:t>
            </a:r>
          </a:p>
          <a:p>
            <a:endParaRPr lang="sk-SK" sz="2400" dirty="0"/>
          </a:p>
          <a:p>
            <a:r>
              <a:rPr lang="sk-SK" sz="2400" dirty="0"/>
              <a:t>Cieľom nacistov v ZSSR nebolo len získanie ropy či ďalších strategických surovín – rasová a kolonizačná vojna</a:t>
            </a:r>
          </a:p>
          <a:p>
            <a:endParaRPr lang="sk-SK" sz="2400" dirty="0"/>
          </a:p>
          <a:p>
            <a:r>
              <a:rPr lang="sk-SK" sz="2400" dirty="0"/>
              <a:t>Navyše - triumfálny </a:t>
            </a:r>
            <a:r>
              <a:rPr lang="sk-SK" sz="2400" dirty="0" err="1"/>
              <a:t>Blitzkrieg</a:t>
            </a:r>
            <a:r>
              <a:rPr lang="sk-SK" sz="2400" dirty="0"/>
              <a:t> sa zmenila na </a:t>
            </a:r>
            <a:r>
              <a:rPr lang="sk-SK" sz="2400" dirty="0" err="1"/>
              <a:t>opotrebúvaciu</a:t>
            </a:r>
            <a:r>
              <a:rPr lang="sk-SK" sz="2400" dirty="0"/>
              <a:t> vojnu (</a:t>
            </a:r>
            <a:r>
              <a:rPr lang="sk-SK" sz="2400" dirty="0" err="1"/>
              <a:t>Vernichtungskrieg</a:t>
            </a:r>
            <a:r>
              <a:rPr lang="sk-SK" sz="2400" dirty="0"/>
              <a:t>) s „</a:t>
            </a:r>
            <a:r>
              <a:rPr lang="sk-SK" sz="2400" dirty="0" err="1"/>
              <a:t>židoboľševickým</a:t>
            </a:r>
            <a:r>
              <a:rPr lang="sk-SK" sz="2400" dirty="0"/>
              <a:t>“ nepriateľom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VOJNA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3220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legenda o „čistom“ </a:t>
            </a:r>
            <a:r>
              <a:rPr lang="sk-SK" sz="2400" dirty="0" err="1"/>
              <a:t>Wehrmachte</a:t>
            </a:r>
            <a:r>
              <a:rPr lang="sk-SK" sz="2400" dirty="0"/>
              <a:t> – nepravdivá, i </a:t>
            </a:r>
            <a:r>
              <a:rPr lang="sk-SK" sz="2400" dirty="0" err="1"/>
              <a:t>Wehrmach</a:t>
            </a:r>
            <a:r>
              <a:rPr lang="sk-SK" sz="2400" dirty="0"/>
              <a:t> sa podieľal na vojnových zločinoch</a:t>
            </a:r>
          </a:p>
          <a:p>
            <a:endParaRPr lang="sk-SK" sz="2400" dirty="0"/>
          </a:p>
          <a:p>
            <a:r>
              <a:rPr lang="sk-SK" sz="2400" dirty="0"/>
              <a:t>Veľká debata nemeckej historiografie – dodnes mnohí tvrdia, že </a:t>
            </a:r>
            <a:r>
              <a:rPr lang="sk-SK" sz="2400" dirty="0" err="1"/>
              <a:t>Wehrmacht</a:t>
            </a:r>
            <a:r>
              <a:rPr lang="sk-SK" sz="2400" dirty="0"/>
              <a:t> nepáchal zločiny, len SS – nebezpečný historický revizionizmus</a:t>
            </a:r>
          </a:p>
          <a:p>
            <a:endParaRPr lang="sk-SK" sz="2400" dirty="0"/>
          </a:p>
          <a:p>
            <a:r>
              <a:rPr lang="sk-SK" sz="2400" dirty="0"/>
              <a:t>Rozkaz o komisároch (</a:t>
            </a:r>
            <a:r>
              <a:rPr lang="sk-SK" sz="2400" i="1" dirty="0" err="1"/>
              <a:t>Kommissarbefehl</a:t>
            </a:r>
            <a:r>
              <a:rPr lang="sk-SK" sz="2400" dirty="0"/>
              <a:t>): nemeckí vojaci mali na mieste zastreliť všetkých sovietskych politických komisárov, ktorých dokáže identifikovať, pretože sú šíriteľmi </a:t>
            </a:r>
            <a:r>
              <a:rPr lang="sk-SK" sz="2400" dirty="0" err="1"/>
              <a:t>židoboľševickej</a:t>
            </a:r>
            <a:r>
              <a:rPr lang="sk-SK" sz="2400" dirty="0"/>
              <a:t> ideológie</a:t>
            </a:r>
          </a:p>
          <a:p>
            <a:endParaRPr lang="sk-SK" sz="2400" dirty="0"/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Vernichtungskrieg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1042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Vojakov Červenej armády nacisti považovali za </a:t>
            </a:r>
            <a:r>
              <a:rPr lang="sk-SK" sz="2400" dirty="0" err="1"/>
              <a:t>Untermenschen</a:t>
            </a:r>
            <a:r>
              <a:rPr lang="sk-SK" sz="2400" dirty="0"/>
              <a:t>, čiže nie sebe rovnocenných ľudí, ale „</a:t>
            </a:r>
            <a:r>
              <a:rPr lang="sk-SK" sz="2400" dirty="0" err="1"/>
              <a:t>podľudí</a:t>
            </a:r>
            <a:r>
              <a:rPr lang="sk-SK" sz="2400" dirty="0"/>
              <a:t>“ -&gt; nevzťahovali sa na nich Ženevské konvencie </a:t>
            </a:r>
          </a:p>
          <a:p>
            <a:endParaRPr lang="sk-SK" sz="2400" dirty="0"/>
          </a:p>
          <a:p>
            <a:r>
              <a:rPr lang="sk-SK" sz="2400" dirty="0"/>
              <a:t>Oficiálne to nacisti zdôvodňovali tým, že ZSSR Ženevskú konvenciu nepodpísal (pravda na úplnom začiatku </a:t>
            </a:r>
            <a:r>
              <a:rPr lang="sk-SK" sz="2400" dirty="0" err="1"/>
              <a:t>Barbarossy</a:t>
            </a:r>
            <a:r>
              <a:rPr lang="sk-SK" sz="2400" dirty="0"/>
              <a:t>, po ňom ZSSR veľmi rýchle pristúpil k dohovoru a Ženevské konvencie podpísal – nacisti ignorovali)</a:t>
            </a:r>
          </a:p>
          <a:p>
            <a:endParaRPr lang="sk-SK" sz="2400" dirty="0"/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Vernichtungskrieg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44199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9BD0B17-F154-4E17-B777-BB5B84CA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036495" cy="5229200"/>
          </a:xfrm>
        </p:spPr>
        <p:txBody>
          <a:bodyPr>
            <a:normAutofit/>
          </a:bodyPr>
          <a:lstStyle/>
          <a:p>
            <a:r>
              <a:rPr lang="sk-SK" sz="2400" dirty="0"/>
              <a:t>Šesť mesiacov po začiatku </a:t>
            </a:r>
            <a:r>
              <a:rPr lang="sk-SK" sz="2400" dirty="0" err="1"/>
              <a:t>Barbarossy</a:t>
            </a:r>
            <a:r>
              <a:rPr lang="sk-SK" sz="2400" dirty="0"/>
              <a:t> 2 milióny mŕtvych zajatých vojakov ČA - </a:t>
            </a:r>
            <a:r>
              <a:rPr lang="pl-PL" sz="2400" dirty="0"/>
              <a:t>zomreli v táboroch od hladu alebo na choroby</a:t>
            </a:r>
          </a:p>
          <a:p>
            <a:endParaRPr lang="pl-PL" sz="2400" dirty="0"/>
          </a:p>
          <a:p>
            <a:r>
              <a:rPr lang="sk-SK" sz="2400" dirty="0"/>
              <a:t>počas 1WW zajala nemecká armáda približne 1,5 mil. vojakov ruskej cárskej armády: 5,4 % z nich zomrelo v zajatí. </a:t>
            </a:r>
          </a:p>
          <a:p>
            <a:endParaRPr lang="sk-SK" sz="2400" dirty="0"/>
          </a:p>
          <a:p>
            <a:r>
              <a:rPr lang="sk-SK" sz="2400" dirty="0"/>
              <a:t>2WW: 5,7 milióna sovietskych zajatcov, zomrelo 57,5 %</a:t>
            </a:r>
          </a:p>
          <a:p>
            <a:endParaRPr lang="sk-SK" sz="2400" dirty="0"/>
          </a:p>
          <a:p>
            <a:r>
              <a:rPr lang="sk-SK" sz="2400" dirty="0"/>
              <a:t>Naopak: Briti &amp; Američania: 232-tisíc, zajatých, 3,5 % zomrelo</a:t>
            </a:r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8CF91C-F202-4A07-821A-8FB5E599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Rasová vojna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46408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18948</TotalTime>
  <Words>4844</Words>
  <Application>Microsoft Office PowerPoint</Application>
  <PresentationFormat>On-screen Show (4:3)</PresentationFormat>
  <Paragraphs>476</Paragraphs>
  <Slides>113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7" baseType="lpstr">
      <vt:lpstr>Franklin Gothic Medium</vt:lpstr>
      <vt:lpstr>Wingdings</vt:lpstr>
      <vt:lpstr>Wingdings 2</vt:lpstr>
      <vt:lpstr>Grid</vt:lpstr>
      <vt:lpstr>KSCB092   Fašizmus A jeho špecifiká v Európe a Ázii</vt:lpstr>
      <vt:lpstr>Hitler kancelárom</vt:lpstr>
      <vt:lpstr>PowerPoint Presentation</vt:lpstr>
      <vt:lpstr>V Súlade so zákonom</vt:lpstr>
      <vt:lpstr>Požiar reichstagu</vt:lpstr>
      <vt:lpstr>PowerPoint Presentation</vt:lpstr>
      <vt:lpstr>PowerPoint Presentation</vt:lpstr>
      <vt:lpstr>Požiar v Reichstagu</vt:lpstr>
      <vt:lpstr>voľby</vt:lpstr>
      <vt:lpstr>Zmocňovací zákoN</vt:lpstr>
      <vt:lpstr>Zmocňovací zákon</vt:lpstr>
      <vt:lpstr>Gleichschaltung</vt:lpstr>
      <vt:lpstr>Gleichschaltung</vt:lpstr>
      <vt:lpstr>Gleichschaltung</vt:lpstr>
      <vt:lpstr>PowerPoint Presentation</vt:lpstr>
      <vt:lpstr>KdF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KdF</vt:lpstr>
      <vt:lpstr>DAF</vt:lpstr>
      <vt:lpstr>Mládežnícke organizácie</vt:lpstr>
      <vt:lpstr>PowerPoint Presentation</vt:lpstr>
      <vt:lpstr>PowerPoint Presentation</vt:lpstr>
      <vt:lpstr>Poľnohospodárstvo</vt:lpstr>
      <vt:lpstr>PowerPoint Presentation</vt:lpstr>
      <vt:lpstr>Poľnohospodárstvo</vt:lpstr>
      <vt:lpstr>Duálny štát</vt:lpstr>
      <vt:lpstr>PowerPoint Presentation</vt:lpstr>
      <vt:lpstr>PowerPoint Presentation</vt:lpstr>
      <vt:lpstr>konvertiti</vt:lpstr>
      <vt:lpstr>konvertiti</vt:lpstr>
      <vt:lpstr>Ministerstvo propagandy</vt:lpstr>
      <vt:lpstr>Gleichschaltung</vt:lpstr>
      <vt:lpstr>Gleichschaltung</vt:lpstr>
      <vt:lpstr>Opozícia</vt:lpstr>
      <vt:lpstr>Represia</vt:lpstr>
      <vt:lpstr>SS</vt:lpstr>
      <vt:lpstr>SS</vt:lpstr>
      <vt:lpstr>SS</vt:lpstr>
      <vt:lpstr>Operácia Kolibrík</vt:lpstr>
      <vt:lpstr>Operácia Kolibrík</vt:lpstr>
      <vt:lpstr>PowerPoint Presentation</vt:lpstr>
      <vt:lpstr>PowerPoint Presentation</vt:lpstr>
      <vt:lpstr>Po noci dlhých nožov</vt:lpstr>
      <vt:lpstr>Propaganda</vt:lpstr>
      <vt:lpstr>PowerPoint Presentation</vt:lpstr>
      <vt:lpstr>PowerPoint Presentation</vt:lpstr>
      <vt:lpstr>PowerPoint Presentation</vt:lpstr>
      <vt:lpstr>PowerPoint Presentation</vt:lpstr>
      <vt:lpstr>Nacistický „hospodársky zázrak“</vt:lpstr>
      <vt:lpstr>Nacistický „hospodársky zázrak“</vt:lpstr>
      <vt:lpstr>Nacistický „hospodársky zázrak“</vt:lpstr>
      <vt:lpstr>Nacistický „hospodársky zázrak“</vt:lpstr>
      <vt:lpstr>Nacistický „hospodársky zázrak“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Nacistický „hospodársky zázrak“</vt:lpstr>
      <vt:lpstr>Nacistický „hospodársky zázrak“</vt:lpstr>
      <vt:lpstr>Nacistický „hospodársky zázrak“</vt:lpstr>
      <vt:lpstr>Nacistický „hospodársky zázrak“</vt:lpstr>
      <vt:lpstr>Nacistický „hospodársky zázrak“</vt:lpstr>
      <vt:lpstr>Nacistický „hospodársky zázrak“</vt:lpstr>
      <vt:lpstr>Nacistický „hospodársky zázrak“</vt:lpstr>
      <vt:lpstr>Cesta k vojne</vt:lpstr>
      <vt:lpstr>Cesta k vojne</vt:lpstr>
      <vt:lpstr>PowerPoint Presentation</vt:lpstr>
      <vt:lpstr>PowerPoint Presentation</vt:lpstr>
      <vt:lpstr>Cesta k vojne</vt:lpstr>
      <vt:lpstr>Cesta k vojne</vt:lpstr>
      <vt:lpstr>Program T-4 / „Aktion T4“</vt:lpstr>
      <vt:lpstr>PowerPoint Presentation</vt:lpstr>
      <vt:lpstr>Norimberské zákony</vt:lpstr>
      <vt:lpstr>Norimberské zákony</vt:lpstr>
      <vt:lpstr>PowerPoint Presentation</vt:lpstr>
      <vt:lpstr>Rasová vojna</vt:lpstr>
      <vt:lpstr>Rasová vojna</vt:lpstr>
      <vt:lpstr>Rasová vojna</vt:lpstr>
      <vt:lpstr>Rasová vojna</vt:lpstr>
      <vt:lpstr>Rasová vojna</vt:lpstr>
      <vt:lpstr>Rasová vojna</vt:lpstr>
      <vt:lpstr>PowerPoint Presentation</vt:lpstr>
      <vt:lpstr>Rasová vojna</vt:lpstr>
      <vt:lpstr>PowerPoint Presentation</vt:lpstr>
      <vt:lpstr>Poľsko</vt:lpstr>
      <vt:lpstr>Poľsko</vt:lpstr>
      <vt:lpstr>PowerPoint Presentation</vt:lpstr>
      <vt:lpstr>Poľsko</vt:lpstr>
      <vt:lpstr>Poľsko</vt:lpstr>
      <vt:lpstr>VOJNA</vt:lpstr>
      <vt:lpstr>Vernichtungskrieg</vt:lpstr>
      <vt:lpstr>Vernichtungskrieg</vt:lpstr>
      <vt:lpstr>Rasová vojna</vt:lpstr>
      <vt:lpstr>HOLOKAUST</vt:lpstr>
      <vt:lpstr>PowerPoint Presentation</vt:lpstr>
      <vt:lpstr>HOLOKAUST</vt:lpstr>
      <vt:lpstr>HOLOKAUST</vt:lpstr>
      <vt:lpstr>HOLOKAUST</vt:lpstr>
      <vt:lpstr>Vila pri Wansee</vt:lpstr>
      <vt:lpstr>Holokaust</vt:lpstr>
      <vt:lpstr>Generalplan OST</vt:lpstr>
      <vt:lpstr>PowerPoint Presentation</vt:lpstr>
      <vt:lpstr>PowerPoint Presentation</vt:lpstr>
      <vt:lpstr>Generalplan OST</vt:lpstr>
      <vt:lpstr>Vojna</vt:lpstr>
      <vt:lpstr>Vojna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Fašizmus Definícia, dejiny, prejavy</dc:title>
  <dc:creator>Jakub Drabik</dc:creator>
  <cp:lastModifiedBy>HUSAV</cp:lastModifiedBy>
  <cp:revision>529</cp:revision>
  <dcterms:created xsi:type="dcterms:W3CDTF">2016-04-08T19:06:24Z</dcterms:created>
  <dcterms:modified xsi:type="dcterms:W3CDTF">2022-04-12T08:16:26Z</dcterms:modified>
</cp:coreProperties>
</file>