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5" r:id="rId6"/>
    <p:sldId id="264" r:id="rId7"/>
    <p:sldId id="261" r:id="rId8"/>
    <p:sldId id="263" r:id="rId9"/>
    <p:sldId id="260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7" r:id="rId21"/>
    <p:sldId id="277" r:id="rId22"/>
    <p:sldId id="290" r:id="rId23"/>
    <p:sldId id="276" r:id="rId24"/>
    <p:sldId id="301" r:id="rId25"/>
    <p:sldId id="278" r:id="rId26"/>
    <p:sldId id="279" r:id="rId27"/>
    <p:sldId id="280" r:id="rId28"/>
    <p:sldId id="299" r:id="rId29"/>
    <p:sldId id="281" r:id="rId30"/>
    <p:sldId id="282" r:id="rId31"/>
    <p:sldId id="285" r:id="rId32"/>
    <p:sldId id="286" r:id="rId33"/>
    <p:sldId id="322" r:id="rId34"/>
    <p:sldId id="283" r:id="rId35"/>
    <p:sldId id="288" r:id="rId36"/>
    <p:sldId id="284" r:id="rId37"/>
    <p:sldId id="289" r:id="rId38"/>
    <p:sldId id="291" r:id="rId39"/>
    <p:sldId id="293" r:id="rId40"/>
    <p:sldId id="294" r:id="rId41"/>
    <p:sldId id="320" r:id="rId42"/>
    <p:sldId id="295" r:id="rId43"/>
    <p:sldId id="296" r:id="rId44"/>
    <p:sldId id="297" r:id="rId45"/>
    <p:sldId id="321" r:id="rId46"/>
    <p:sldId id="319" r:id="rId47"/>
    <p:sldId id="298" r:id="rId48"/>
    <p:sldId id="300" r:id="rId49"/>
    <p:sldId id="305" r:id="rId50"/>
    <p:sldId id="292" r:id="rId51"/>
    <p:sldId id="302" r:id="rId52"/>
    <p:sldId id="303" r:id="rId53"/>
    <p:sldId id="304" r:id="rId54"/>
    <p:sldId id="306" r:id="rId55"/>
    <p:sldId id="307" r:id="rId56"/>
    <p:sldId id="309" r:id="rId57"/>
    <p:sldId id="308" r:id="rId58"/>
    <p:sldId id="310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3" r:id="rId76"/>
    <p:sldId id="334" r:id="rId77"/>
    <p:sldId id="335" r:id="rId78"/>
    <p:sldId id="337" r:id="rId79"/>
    <p:sldId id="338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31" autoAdjust="0"/>
    <p:restoredTop sz="94660"/>
  </p:normalViewPr>
  <p:slideViewPr>
    <p:cSldViewPr>
      <p:cViewPr varScale="1">
        <p:scale>
          <a:sx n="113" d="100"/>
          <a:sy n="113" d="100"/>
        </p:scale>
        <p:origin x="152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2DD4A1D5-FC06-47DA-BD42-79280DD88888}" type="datetimeFigureOut">
              <a:rPr lang="en-GB" smtClean="0"/>
              <a:pPr/>
              <a:t>25/04/2022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C71A53EF-40EB-42A8-9B81-1A2F4A2F1515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20272" y="4869160"/>
            <a:ext cx="1981200" cy="1828800"/>
          </a:xfrm>
        </p:spPr>
        <p:txBody>
          <a:bodyPr/>
          <a:lstStyle/>
          <a:p>
            <a:r>
              <a:rPr lang="sk-SK" dirty="0"/>
              <a:t>Jakub Drábik</a:t>
            </a:r>
          </a:p>
          <a:p>
            <a:endParaRPr lang="sk-SK" dirty="0"/>
          </a:p>
          <a:p>
            <a:r>
              <a:rPr lang="sk-SK"/>
              <a:t>Jaro 2022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6324600" cy="3528392"/>
          </a:xfrm>
        </p:spPr>
        <p:txBody>
          <a:bodyPr/>
          <a:lstStyle/>
          <a:p>
            <a:r>
              <a:rPr lang="sk-SK" sz="4800" dirty="0"/>
              <a:t>KSCB092 </a:t>
            </a:r>
            <a:br>
              <a:rPr lang="sk-SK" sz="4800" dirty="0"/>
            </a:br>
            <a:br>
              <a:rPr lang="sk-SK" sz="4800" dirty="0"/>
            </a:br>
            <a:r>
              <a:rPr lang="sk-SK" sz="4800" dirty="0"/>
              <a:t>Fašizmus</a:t>
            </a:r>
            <a:br>
              <a:rPr lang="sk-SK" sz="4800" dirty="0"/>
            </a:br>
            <a:r>
              <a:rPr lang="sk-SK" sz="3200" dirty="0"/>
              <a:t>A jeho špecifiká v Európe a Ázii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04664"/>
            <a:ext cx="1016794" cy="1394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060848"/>
            <a:ext cx="1016794" cy="1016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356992"/>
            <a:ext cx="1016794" cy="8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5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5220071" cy="5040560"/>
          </a:xfrm>
        </p:spPr>
        <p:txBody>
          <a:bodyPr>
            <a:normAutofit/>
          </a:bodyPr>
          <a:lstStyle/>
          <a:p>
            <a:r>
              <a:rPr lang="sk-SK" sz="2400" dirty="0"/>
              <a:t>Ďalšie hnutia: </a:t>
            </a:r>
            <a:r>
              <a:rPr lang="sk-SK" sz="2400" dirty="0" err="1"/>
              <a:t>Imperial</a:t>
            </a:r>
            <a:r>
              <a:rPr lang="sk-SK" sz="2400" dirty="0"/>
              <a:t> </a:t>
            </a:r>
            <a:r>
              <a:rPr lang="sk-SK" sz="2400" dirty="0" err="1"/>
              <a:t>Fascist</a:t>
            </a:r>
            <a:r>
              <a:rPr lang="sk-SK" sz="2400" dirty="0"/>
              <a:t> </a:t>
            </a:r>
            <a:r>
              <a:rPr lang="sk-SK" sz="2400" dirty="0" err="1"/>
              <a:t>League</a:t>
            </a:r>
            <a:r>
              <a:rPr lang="sk-SK" sz="2400" dirty="0"/>
              <a:t> Arnolda </a:t>
            </a:r>
            <a:r>
              <a:rPr lang="sk-SK" sz="2400" dirty="0" err="1"/>
              <a:t>Leeseho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 err="1"/>
              <a:t>Leese</a:t>
            </a:r>
            <a:r>
              <a:rPr lang="sk-SK" sz="2400" dirty="0"/>
              <a:t> veterinár, expert na ťavy</a:t>
            </a:r>
          </a:p>
          <a:p>
            <a:endParaRPr lang="sk-SK" sz="2400" dirty="0"/>
          </a:p>
          <a:p>
            <a:r>
              <a:rPr lang="sk-SK" sz="2400" dirty="0"/>
              <a:t>Zúrivý antisemitizmus</a:t>
            </a:r>
          </a:p>
          <a:p>
            <a:endParaRPr lang="sk-SK" sz="2400" dirty="0"/>
          </a:p>
          <a:p>
            <a:r>
              <a:rPr lang="sk-SK" sz="2400" dirty="0"/>
              <a:t>Spolupráca s NSDAP v 20. rokoch</a:t>
            </a:r>
          </a:p>
          <a:p>
            <a:endParaRPr lang="sk-SK" sz="2400" dirty="0"/>
          </a:p>
          <a:p>
            <a:r>
              <a:rPr lang="sk-SK" sz="2400" dirty="0"/>
              <a:t>Malé a bezvýznamné hnutie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Ďalšie hnutia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2DC0FE5-FFA0-4D69-A935-E79F84086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656184"/>
            <a:ext cx="3723928" cy="501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46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0BC522F-D6FB-47D5-BFAC-6A3523F26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1556FDE-A01D-4329-B175-AF176781D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CD507E-5437-4AE5-B677-B7CC49FC2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0"/>
            <a:ext cx="7791401" cy="685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36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1F726F4-267D-49AD-A278-FB029F673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D7DF1F9-1659-4F84-A6A4-2E2B0BBB6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IFL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B2B841A-0635-4161-A5EC-88B34209B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" y="1739675"/>
            <a:ext cx="9144000" cy="457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4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5558705" cy="5040560"/>
          </a:xfrm>
        </p:spPr>
        <p:txBody>
          <a:bodyPr>
            <a:normAutofit/>
          </a:bodyPr>
          <a:lstStyle/>
          <a:p>
            <a:r>
              <a:rPr lang="sk-SK" sz="2400" dirty="0"/>
              <a:t>Najvýznamnejšie a jediné relevantné fašistické hnutie: BUF (Britská únia fašistov), vznik október (</a:t>
            </a:r>
            <a:r>
              <a:rPr lang="sk-SK" sz="2400" dirty="0" err="1"/>
              <a:t>říjen</a:t>
            </a:r>
            <a:r>
              <a:rPr lang="sk-SK" sz="2400" dirty="0"/>
              <a:t>) 1932</a:t>
            </a:r>
          </a:p>
          <a:p>
            <a:endParaRPr lang="sk-SK" sz="2400" dirty="0"/>
          </a:p>
          <a:p>
            <a:r>
              <a:rPr lang="sk-SK" sz="2400" dirty="0"/>
              <a:t>Kniha </a:t>
            </a:r>
            <a:r>
              <a:rPr lang="sk-SK" sz="2400" i="1" dirty="0" err="1"/>
              <a:t>The</a:t>
            </a:r>
            <a:r>
              <a:rPr lang="sk-SK" sz="2400" i="1" dirty="0"/>
              <a:t> </a:t>
            </a:r>
            <a:r>
              <a:rPr lang="sk-SK" sz="2400" i="1" dirty="0" err="1"/>
              <a:t>Greater</a:t>
            </a:r>
            <a:r>
              <a:rPr lang="sk-SK" sz="2400" i="1" dirty="0"/>
              <a:t> </a:t>
            </a:r>
            <a:r>
              <a:rPr lang="sk-SK" sz="2400" i="1" dirty="0" err="1"/>
              <a:t>Britain</a:t>
            </a:r>
            <a:r>
              <a:rPr lang="sk-SK" sz="2400" i="1" dirty="0"/>
              <a:t> </a:t>
            </a:r>
            <a:r>
              <a:rPr lang="sk-SK" sz="2400" dirty="0"/>
              <a:t>- relatívne komplexná analýza hospodárskych, sociálnych a politických problémov Veľkej Británie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Mosley &amp; BUF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DF99C48-A368-4F2A-B76A-8DEE88FAD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7" y="1628800"/>
            <a:ext cx="352839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96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8736" y="1628800"/>
            <a:ext cx="4895752" cy="5040560"/>
          </a:xfrm>
        </p:spPr>
        <p:txBody>
          <a:bodyPr>
            <a:normAutofit fontScale="92500"/>
          </a:bodyPr>
          <a:lstStyle/>
          <a:p>
            <a:r>
              <a:rPr lang="sk-SK" sz="2400" dirty="0" err="1"/>
              <a:t>Oswald</a:t>
            </a:r>
            <a:r>
              <a:rPr lang="sk-SK" sz="2400" dirty="0"/>
              <a:t> Mosley (1896 - 1980)</a:t>
            </a:r>
          </a:p>
          <a:p>
            <a:endParaRPr lang="sk-SK" sz="2400" dirty="0"/>
          </a:p>
          <a:p>
            <a:r>
              <a:rPr lang="sk-SK" sz="2400" dirty="0"/>
              <a:t>Aristokrat, po vojne Konzervatívna strana, potom </a:t>
            </a:r>
            <a:r>
              <a:rPr lang="sk-SK" sz="2400" dirty="0" err="1"/>
              <a:t>Labour</a:t>
            </a:r>
            <a:r>
              <a:rPr lang="sk-SK" sz="2400" dirty="0"/>
              <a:t> Party, potom New Party – nikde nespokojný</a:t>
            </a:r>
          </a:p>
          <a:p>
            <a:endParaRPr lang="sk-SK" sz="2400" dirty="0"/>
          </a:p>
          <a:p>
            <a:r>
              <a:rPr lang="sk-SK" sz="2400" dirty="0"/>
              <a:t>Po stretnutí s Mussolinim (leto 1932) – fašizmus </a:t>
            </a:r>
          </a:p>
          <a:p>
            <a:endParaRPr lang="sk-SK" sz="2400" dirty="0"/>
          </a:p>
          <a:p>
            <a:r>
              <a:rPr lang="sk-SK" sz="2400" dirty="0"/>
              <a:t>Vždy mal „fašistické myslenie,“ ale fašizmus objavil až 1932 – presvedčený, že toto je cesta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Mosley &amp; BUF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7B0AEF-12EC-4BDF-A8A7-70DEAD932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665"/>
            <a:ext cx="4068736" cy="522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52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r>
              <a:rPr lang="sk-SK" sz="2400" dirty="0"/>
              <a:t>nedostatočný dopyt po britských produktoch: Británia „bola schopná vyrobiť viac bicyklov, než nájsť negrov, ktorí by si ich kúpili“</a:t>
            </a:r>
          </a:p>
          <a:p>
            <a:endParaRPr lang="sk-SK" sz="2400" dirty="0"/>
          </a:p>
          <a:p>
            <a:r>
              <a:rPr lang="sk-SK" sz="2400" dirty="0"/>
              <a:t>Politici zanedbávali krajinu</a:t>
            </a:r>
          </a:p>
          <a:p>
            <a:endParaRPr lang="sk-SK" sz="2400" dirty="0"/>
          </a:p>
          <a:p>
            <a:r>
              <a:rPr lang="sk-SK" sz="2400" dirty="0"/>
              <a:t>Riešenie: </a:t>
            </a:r>
            <a:r>
              <a:rPr lang="sk-SK" sz="2400" dirty="0" err="1"/>
              <a:t>autarktná</a:t>
            </a:r>
            <a:r>
              <a:rPr lang="sk-SK" sz="2400" dirty="0"/>
              <a:t> politika orientovaná na impérium (Commonwealth by sa uzavrel do izolácie)</a:t>
            </a:r>
          </a:p>
          <a:p>
            <a:endParaRPr lang="sk-SK" sz="2400" dirty="0"/>
          </a:p>
          <a:p>
            <a:r>
              <a:rPr lang="sk-SK" sz="2400" dirty="0"/>
              <a:t>Korporatívny štát – štát ako veľké organické národné telo, „všetci pre štát a štát pre všetkých.“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greater</a:t>
            </a:r>
            <a:r>
              <a:rPr lang="sk-SK" dirty="0"/>
              <a:t> </a:t>
            </a:r>
            <a:r>
              <a:rPr lang="sk-SK" dirty="0" err="1"/>
              <a:t>Britain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896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 fontScale="92500" lnSpcReduction="10000"/>
          </a:bodyPr>
          <a:lstStyle/>
          <a:p>
            <a:r>
              <a:rPr lang="sk-SK" sz="2400" dirty="0"/>
              <a:t>Viera v úpadok západnej civilizácie (</a:t>
            </a:r>
            <a:r>
              <a:rPr lang="sk-SK" sz="2400" dirty="0" err="1"/>
              <a:t>Spengler</a:t>
            </a:r>
            <a:r>
              <a:rPr lang="sk-SK" sz="2400" dirty="0"/>
              <a:t>), ale tiež že nie je nevyhnutný </a:t>
            </a:r>
          </a:p>
          <a:p>
            <a:endParaRPr lang="sk-SK" sz="2400" dirty="0"/>
          </a:p>
          <a:p>
            <a:r>
              <a:rPr lang="sk-SK" sz="2400" dirty="0"/>
              <a:t>Záchrana </a:t>
            </a:r>
            <a:r>
              <a:rPr lang="sk-SK" sz="2400" dirty="0" err="1"/>
              <a:t>Nietzscheovský</a:t>
            </a:r>
            <a:r>
              <a:rPr lang="sk-SK" sz="2400" dirty="0"/>
              <a:t> nadčlovek + </a:t>
            </a:r>
            <a:r>
              <a:rPr lang="sk-SK" sz="2400" dirty="0" err="1"/>
              <a:t>cézarizmus</a:t>
            </a:r>
            <a:r>
              <a:rPr lang="sk-SK" sz="2400" dirty="0"/>
              <a:t> (stelesnený v osobe O.M.) + nové technológie a korporatívny štát</a:t>
            </a:r>
          </a:p>
          <a:p>
            <a:endParaRPr lang="sk-SK" sz="2400" dirty="0"/>
          </a:p>
          <a:p>
            <a:r>
              <a:rPr lang="sk-SK" sz="2400" dirty="0"/>
              <a:t>Vychádzali tiež z Hegla – téza a antitéza (nepochopenie Hegla): história prechádzala neustálymi zmenami a konfliktmi, ktoré sa vždy vyriešili a to napriek tomu že niekedy vznikli konflikty nové</a:t>
            </a:r>
          </a:p>
          <a:p>
            <a:endParaRPr lang="sk-SK" sz="2400" dirty="0"/>
          </a:p>
          <a:p>
            <a:r>
              <a:rPr lang="en-GB" sz="2400" dirty="0" err="1"/>
              <a:t>snaha</a:t>
            </a:r>
            <a:r>
              <a:rPr lang="en-GB" sz="2400" dirty="0"/>
              <a:t> </a:t>
            </a:r>
            <a:r>
              <a:rPr lang="en-GB" sz="2400" dirty="0" err="1"/>
              <a:t>jednotlivca</a:t>
            </a:r>
            <a:r>
              <a:rPr lang="en-GB" sz="2400" dirty="0"/>
              <a:t> a </a:t>
            </a:r>
            <a:r>
              <a:rPr lang="en-GB" sz="2400" dirty="0" err="1"/>
              <a:t>jeho</a:t>
            </a:r>
            <a:r>
              <a:rPr lang="en-GB" sz="2400" dirty="0"/>
              <a:t> </a:t>
            </a:r>
            <a:r>
              <a:rPr lang="en-GB" sz="2400" dirty="0" err="1"/>
              <a:t>vôľa</a:t>
            </a:r>
            <a:r>
              <a:rPr lang="en-GB" sz="2400" dirty="0"/>
              <a:t> </a:t>
            </a:r>
            <a:r>
              <a:rPr lang="en-GB" sz="2400" dirty="0" err="1"/>
              <a:t>vždy</a:t>
            </a:r>
            <a:r>
              <a:rPr lang="en-GB" sz="2400" dirty="0"/>
              <a:t> </a:t>
            </a:r>
            <a:r>
              <a:rPr lang="en-GB" sz="2400" dirty="0" err="1"/>
              <a:t>zvíťazí</a:t>
            </a:r>
            <a:r>
              <a:rPr lang="en-GB" sz="2400" dirty="0"/>
              <a:t> </a:t>
            </a:r>
            <a:r>
              <a:rPr lang="en-GB" sz="2400" dirty="0" err="1"/>
              <a:t>nad</a:t>
            </a:r>
            <a:r>
              <a:rPr lang="en-GB" sz="2400" dirty="0"/>
              <a:t> </a:t>
            </a:r>
            <a:r>
              <a:rPr lang="en-GB" sz="2400" dirty="0" err="1"/>
              <a:t>historickými</a:t>
            </a:r>
            <a:r>
              <a:rPr lang="en-GB" sz="2400" dirty="0"/>
              <a:t> </a:t>
            </a:r>
            <a:r>
              <a:rPr lang="en-GB" sz="2400" dirty="0" err="1"/>
              <a:t>procesmi</a:t>
            </a:r>
            <a:r>
              <a:rPr lang="sk-SK" sz="2400" dirty="0"/>
              <a:t> 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Ideológia BUF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1158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r>
              <a:rPr lang="sk-SK" sz="2400" dirty="0"/>
              <a:t>Fašizmus: jedinou ideológiou, ktorá dokázala prepojiť myšlienkový svet „</a:t>
            </a:r>
            <a:r>
              <a:rPr lang="sk-SK" sz="2400" dirty="0" err="1"/>
              <a:t>nietzscheizmu</a:t>
            </a:r>
            <a:r>
              <a:rPr lang="sk-SK" sz="2400" dirty="0"/>
              <a:t>“ a kresťanstva do jednej doktríny</a:t>
            </a:r>
          </a:p>
          <a:p>
            <a:endParaRPr lang="sk-SK" sz="2400" dirty="0"/>
          </a:p>
          <a:p>
            <a:r>
              <a:rPr lang="sk-SK" sz="2400" dirty="0"/>
              <a:t>Kresťanské ideály nesmierneho sebazaprenia, sebaobetovania a služby druhým sa podľa nich dalo spojiť s </a:t>
            </a:r>
            <a:r>
              <a:rPr lang="sk-SK" sz="2400" dirty="0" err="1"/>
              <a:t>nietzscheovským</a:t>
            </a:r>
            <a:r>
              <a:rPr lang="sk-SK" sz="2400" dirty="0"/>
              <a:t> konceptom „nadčloveka,“ „charakterizovaného mužnosťou, snahou spochybniť všetko, čo bráni ľudstvu v pokroku a absolútnom zrieknutí sa myšlienky na kapituláciu.“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Ideológia BUF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0338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r>
              <a:rPr lang="sk-SK" sz="2400" dirty="0"/>
              <a:t>Tiež si ukradli a </a:t>
            </a:r>
            <a:r>
              <a:rPr lang="sk-SK" sz="2400" dirty="0" err="1"/>
              <a:t>dezinterpretovali</a:t>
            </a:r>
            <a:r>
              <a:rPr lang="sk-SK" sz="2400" dirty="0"/>
              <a:t> myšlienky</a:t>
            </a:r>
            <a:r>
              <a:rPr lang="pt-BR" sz="2400" dirty="0"/>
              <a:t> Georgea Bernarda Shawa (1856 – 1950)</a:t>
            </a:r>
            <a:r>
              <a:rPr lang="sk-SK" sz="2400" dirty="0"/>
              <a:t>: evolučný proces spočíval v boji o vytvorenie vyspelejšej formy existencie a jeho hlavnou hybnou silou bola „vôľa žiť.“ </a:t>
            </a:r>
          </a:p>
          <a:p>
            <a:endParaRPr lang="sk-SK" sz="2400" dirty="0"/>
          </a:p>
          <a:p>
            <a:r>
              <a:rPr lang="sk-SK" sz="2400" dirty="0"/>
              <a:t>-&gt; tzv. „heroický vitalizmus“</a:t>
            </a:r>
          </a:p>
          <a:p>
            <a:endParaRPr lang="sk-SK" sz="2400" dirty="0"/>
          </a:p>
          <a:p>
            <a:r>
              <a:rPr lang="sk-SK" sz="2400" u="sng" dirty="0"/>
              <a:t>Dve roviny </a:t>
            </a:r>
            <a:r>
              <a:rPr lang="sk-SK" sz="2400" u="sng" dirty="0" err="1"/>
              <a:t>palingenetického</a:t>
            </a:r>
            <a:r>
              <a:rPr lang="sk-SK" sz="2400" u="sng" dirty="0"/>
              <a:t> ultranacionalizmu</a:t>
            </a:r>
            <a:r>
              <a:rPr lang="sk-SK" sz="2400" dirty="0"/>
              <a:t>: nový hospodársky model, ktorý mal byť treťou cestou medzi socializmom a kapitalizmom + koncept „heroického nadčloveka“ (znovuzrodenie na základe hospodárskeho modelu + znovuzrodenie britského ducha)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Ideológia BUF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4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r>
              <a:rPr lang="sk-SK" sz="2400" dirty="0"/>
              <a:t>Korene fašizmu podľa BUF v britských dejinách</a:t>
            </a:r>
          </a:p>
          <a:p>
            <a:endParaRPr lang="sk-SK" sz="2400" dirty="0"/>
          </a:p>
          <a:p>
            <a:r>
              <a:rPr lang="en-GB" sz="2400" dirty="0" err="1"/>
              <a:t>samých</a:t>
            </a:r>
            <a:r>
              <a:rPr lang="en-GB" sz="2400" dirty="0"/>
              <a:t> </a:t>
            </a:r>
            <a:r>
              <a:rPr lang="en-GB" sz="2400" dirty="0" err="1"/>
              <a:t>seba</a:t>
            </a:r>
            <a:r>
              <a:rPr lang="en-GB" sz="2400" dirty="0"/>
              <a:t> </a:t>
            </a:r>
            <a:r>
              <a:rPr lang="en-GB" sz="2400" dirty="0" err="1"/>
              <a:t>videli</a:t>
            </a:r>
            <a:r>
              <a:rPr lang="en-GB" sz="2400" dirty="0"/>
              <a:t> </a:t>
            </a:r>
            <a:r>
              <a:rPr lang="en-GB" sz="2400" dirty="0" err="1"/>
              <a:t>ako</a:t>
            </a:r>
            <a:r>
              <a:rPr lang="en-GB" sz="2400" dirty="0"/>
              <a:t> </a:t>
            </a:r>
            <a:r>
              <a:rPr lang="en-GB" sz="2400" dirty="0" err="1"/>
              <a:t>novodobých</a:t>
            </a:r>
            <a:r>
              <a:rPr lang="en-GB" sz="2400" dirty="0"/>
              <a:t>, </a:t>
            </a:r>
            <a:r>
              <a:rPr lang="en-GB" sz="2400" dirty="0" err="1"/>
              <a:t>znovuzrodených</a:t>
            </a:r>
            <a:r>
              <a:rPr lang="en-GB" sz="2400" dirty="0"/>
              <a:t> </a:t>
            </a:r>
            <a:r>
              <a:rPr lang="en-GB" sz="2400" dirty="0" err="1"/>
              <a:t>hrdinov</a:t>
            </a:r>
            <a:r>
              <a:rPr lang="en-GB" sz="2400" dirty="0"/>
              <a:t> z </a:t>
            </a:r>
            <a:r>
              <a:rPr lang="en-GB" sz="2400" dirty="0" err="1"/>
              <a:t>čias</a:t>
            </a:r>
            <a:r>
              <a:rPr lang="en-GB" sz="2400" dirty="0"/>
              <a:t> </a:t>
            </a:r>
            <a:r>
              <a:rPr lang="en-GB" sz="2400" dirty="0" err="1"/>
              <a:t>kráľovnej</a:t>
            </a:r>
            <a:r>
              <a:rPr lang="en-GB" sz="2400" dirty="0"/>
              <a:t> </a:t>
            </a:r>
            <a:r>
              <a:rPr lang="en-GB" sz="2400" dirty="0" err="1"/>
              <a:t>Alžbety</a:t>
            </a:r>
            <a:r>
              <a:rPr lang="en-GB" sz="2400" dirty="0"/>
              <a:t> I. (1558 – 1603) a </a:t>
            </a:r>
            <a:r>
              <a:rPr lang="en-GB" sz="2400" dirty="0" err="1"/>
              <a:t>všeobecne</a:t>
            </a:r>
            <a:r>
              <a:rPr lang="en-GB" sz="2400" dirty="0"/>
              <a:t> </a:t>
            </a:r>
            <a:r>
              <a:rPr lang="en-GB" sz="2400" dirty="0" err="1"/>
              <a:t>dôb</a:t>
            </a:r>
            <a:r>
              <a:rPr lang="en-GB" sz="2400" dirty="0"/>
              <a:t> </a:t>
            </a:r>
            <a:r>
              <a:rPr lang="en-GB" sz="2400" dirty="0" err="1"/>
              <a:t>kráľov</a:t>
            </a:r>
            <a:r>
              <a:rPr lang="en-GB" sz="2400" dirty="0"/>
              <a:t> </a:t>
            </a:r>
            <a:r>
              <a:rPr lang="en-GB" sz="2400" dirty="0" err="1"/>
              <a:t>Tudorovskej</a:t>
            </a:r>
            <a:r>
              <a:rPr lang="en-GB" sz="2400" dirty="0"/>
              <a:t> </a:t>
            </a:r>
            <a:r>
              <a:rPr lang="en-GB" sz="2400" dirty="0" err="1"/>
              <a:t>dynastie</a:t>
            </a:r>
            <a:r>
              <a:rPr lang="en-GB" sz="2400" dirty="0"/>
              <a:t> (</a:t>
            </a:r>
            <a:r>
              <a:rPr lang="en-GB" sz="2400" dirty="0" err="1"/>
              <a:t>vládli</a:t>
            </a:r>
            <a:r>
              <a:rPr lang="en-GB" sz="2400" dirty="0"/>
              <a:t> v </a:t>
            </a:r>
            <a:r>
              <a:rPr lang="en-GB" sz="2400" dirty="0" err="1"/>
              <a:t>rokoch</a:t>
            </a:r>
            <a:r>
              <a:rPr lang="en-GB" sz="2400" dirty="0"/>
              <a:t> 1485 </a:t>
            </a:r>
            <a:r>
              <a:rPr lang="en-GB" sz="2400" dirty="0" err="1"/>
              <a:t>až</a:t>
            </a:r>
            <a:r>
              <a:rPr lang="en-GB" sz="2400" dirty="0"/>
              <a:t> 1603)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„</a:t>
            </a:r>
            <a:r>
              <a:rPr lang="en-GB" sz="2400" dirty="0" err="1"/>
              <a:t>Dnes</a:t>
            </a:r>
            <a:r>
              <a:rPr lang="en-GB" sz="2400" dirty="0"/>
              <a:t>, </a:t>
            </a:r>
            <a:r>
              <a:rPr lang="en-GB" sz="2400" dirty="0" err="1"/>
              <a:t>keď</a:t>
            </a:r>
            <a:r>
              <a:rPr lang="en-GB" sz="2400" dirty="0"/>
              <a:t> </a:t>
            </a:r>
            <a:r>
              <a:rPr lang="en-GB" sz="2400" dirty="0" err="1"/>
              <a:t>Británia</a:t>
            </a:r>
            <a:r>
              <a:rPr lang="en-GB" sz="2400" dirty="0"/>
              <a:t> </a:t>
            </a:r>
            <a:r>
              <a:rPr lang="en-GB" sz="2400" dirty="0" err="1"/>
              <a:t>upadá</a:t>
            </a:r>
            <a:r>
              <a:rPr lang="en-GB" sz="2400" dirty="0"/>
              <a:t> do </a:t>
            </a:r>
            <a:r>
              <a:rPr lang="en-GB" sz="2400" dirty="0" err="1"/>
              <a:t>absolútnej</a:t>
            </a:r>
            <a:r>
              <a:rPr lang="en-GB" sz="2400" dirty="0"/>
              <a:t> </a:t>
            </a:r>
            <a:r>
              <a:rPr lang="en-GB" sz="2400" dirty="0" err="1"/>
              <a:t>skazy</a:t>
            </a:r>
            <a:r>
              <a:rPr lang="en-GB" sz="2400" dirty="0"/>
              <a:t>, </a:t>
            </a:r>
            <a:r>
              <a:rPr lang="en-GB" sz="2400" dirty="0" err="1"/>
              <a:t>fašizmus</a:t>
            </a:r>
            <a:r>
              <a:rPr lang="en-GB" sz="2400" dirty="0"/>
              <a:t> </a:t>
            </a:r>
            <a:r>
              <a:rPr lang="en-GB" sz="2400" dirty="0" err="1"/>
              <a:t>povstal</a:t>
            </a:r>
            <a:r>
              <a:rPr lang="en-GB" sz="2400" dirty="0"/>
              <a:t>, aby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tomuto</a:t>
            </a:r>
            <a:r>
              <a:rPr lang="en-GB" sz="2400" dirty="0"/>
              <a:t> </a:t>
            </a:r>
            <a:r>
              <a:rPr lang="en-GB" sz="2400" dirty="0" err="1"/>
              <a:t>práchniveniu</a:t>
            </a:r>
            <a:r>
              <a:rPr lang="en-GB" sz="2400" dirty="0"/>
              <a:t> </a:t>
            </a:r>
            <a:r>
              <a:rPr lang="en-GB" sz="2400" dirty="0" err="1"/>
              <a:t>postavil</a:t>
            </a:r>
            <a:r>
              <a:rPr lang="en-GB" sz="2400" dirty="0"/>
              <a:t> a </a:t>
            </a:r>
            <a:r>
              <a:rPr lang="en-GB" sz="2400" dirty="0" err="1"/>
              <a:t>viedol</a:t>
            </a:r>
            <a:r>
              <a:rPr lang="en-GB" sz="2400" dirty="0"/>
              <a:t> </a:t>
            </a:r>
            <a:r>
              <a:rPr lang="en-GB" sz="2400" dirty="0" err="1"/>
              <a:t>národ</a:t>
            </a:r>
            <a:r>
              <a:rPr lang="en-GB" sz="2400" dirty="0"/>
              <a:t> </a:t>
            </a:r>
            <a:r>
              <a:rPr lang="en-GB" sz="2400" dirty="0" err="1"/>
              <a:t>späť</a:t>
            </a:r>
            <a:r>
              <a:rPr lang="en-GB" sz="2400" dirty="0"/>
              <a:t> k </a:t>
            </a:r>
            <a:r>
              <a:rPr lang="en-GB" sz="2400" dirty="0" err="1"/>
              <a:t>jeho</a:t>
            </a:r>
            <a:r>
              <a:rPr lang="en-GB" sz="2400" dirty="0"/>
              <a:t> </a:t>
            </a:r>
            <a:r>
              <a:rPr lang="en-GB" sz="2400" dirty="0" err="1"/>
              <a:t>starej</a:t>
            </a:r>
            <a:r>
              <a:rPr lang="en-GB" sz="2400" dirty="0"/>
              <a:t> </a:t>
            </a:r>
            <a:r>
              <a:rPr lang="en-GB" sz="2400" dirty="0" err="1"/>
              <a:t>veľkosti</a:t>
            </a:r>
            <a:r>
              <a:rPr lang="en-GB" sz="2400" dirty="0"/>
              <a:t> a </a:t>
            </a:r>
            <a:r>
              <a:rPr lang="en-GB" sz="2400" dirty="0" err="1"/>
              <a:t>významu</a:t>
            </a:r>
            <a:r>
              <a:rPr lang="sk-SK" sz="2400" dirty="0"/>
              <a:t>“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Ideológia BUF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716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3" cy="5040560"/>
          </a:xfrm>
        </p:spPr>
        <p:txBody>
          <a:bodyPr>
            <a:normAutofit/>
          </a:bodyPr>
          <a:lstStyle/>
          <a:p>
            <a:r>
              <a:rPr lang="sk-SK" sz="2400" dirty="0"/>
              <a:t>Po vojne – zmeny vo volebnom systéme (30% v roku 1910, 78% v roku 1918)</a:t>
            </a:r>
          </a:p>
          <a:p>
            <a:endParaRPr lang="sk-SK" sz="2400" dirty="0"/>
          </a:p>
          <a:p>
            <a:r>
              <a:rPr lang="sk-SK" sz="2400" dirty="0" err="1"/>
              <a:t>Tory</a:t>
            </a:r>
            <a:r>
              <a:rPr lang="sk-SK" sz="2400" dirty="0"/>
              <a:t>/</a:t>
            </a:r>
            <a:r>
              <a:rPr lang="sk-SK" sz="2400" dirty="0" err="1"/>
              <a:t>Whig</a:t>
            </a:r>
            <a:r>
              <a:rPr lang="sk-SK" sz="2400" dirty="0"/>
              <a:t> -&gt; Konzervatívci/Labouristi (Liberáli postupný a nenávratný úpadok, trvajúci dodnes)</a:t>
            </a:r>
          </a:p>
          <a:p>
            <a:endParaRPr lang="sk-SK" sz="2400" dirty="0"/>
          </a:p>
          <a:p>
            <a:r>
              <a:rPr lang="sk-SK" sz="2400" dirty="0"/>
              <a:t>Vznik KS VB (</a:t>
            </a:r>
            <a:r>
              <a:rPr lang="sk-SK" sz="2400" dirty="0" err="1"/>
              <a:t>Communist</a:t>
            </a:r>
            <a:r>
              <a:rPr lang="sk-SK" sz="2400" dirty="0"/>
              <a:t> Party of </a:t>
            </a:r>
          </a:p>
          <a:p>
            <a:pPr marL="45720" indent="0">
              <a:buNone/>
            </a:pPr>
            <a:r>
              <a:rPr lang="sk-SK" sz="2400" dirty="0"/>
              <a:t>Great </a:t>
            </a:r>
            <a:r>
              <a:rPr lang="sk-SK" sz="2400" dirty="0" err="1"/>
              <a:t>Britain</a:t>
            </a:r>
            <a:r>
              <a:rPr lang="sk-SK" sz="2400" dirty="0"/>
              <a:t>, CPGB) 1920</a:t>
            </a:r>
          </a:p>
          <a:p>
            <a:endParaRPr lang="sk-SK" sz="2400" dirty="0"/>
          </a:p>
          <a:p>
            <a:r>
              <a:rPr lang="sk-SK" sz="2400" dirty="0"/>
              <a:t>Fašizmus žalostne marginálny po </a:t>
            </a:r>
          </a:p>
          <a:p>
            <a:pPr marL="45720" indent="0">
              <a:buNone/>
            </a:pPr>
            <a:r>
              <a:rPr lang="sk-SK" sz="2400" dirty="0"/>
              <a:t>Celé medzivojnové obdobie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Spojené kráľovstvo po vojne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14A8062-3201-4252-9C01-74FCD6893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3" y="3933056"/>
            <a:ext cx="273630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67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James </a:t>
            </a:r>
            <a:r>
              <a:rPr lang="sk-SK" sz="2400" dirty="0" err="1"/>
              <a:t>Drennan</a:t>
            </a:r>
            <a:r>
              <a:rPr lang="sk-SK" sz="2400" dirty="0"/>
              <a:t> (William Edward David Allen, MP 1924-29) kniha </a:t>
            </a:r>
            <a:r>
              <a:rPr lang="en-GB" sz="2400" dirty="0"/>
              <a:t>B.U.F.: Oswald Mosley and British Fascism</a:t>
            </a:r>
            <a:r>
              <a:rPr lang="sk-SK" sz="2400" dirty="0"/>
              <a:t>: </a:t>
            </a:r>
          </a:p>
          <a:p>
            <a:endParaRPr lang="sk-SK" sz="2400" dirty="0"/>
          </a:p>
          <a:p>
            <a:r>
              <a:rPr lang="sk-SK" sz="2400" dirty="0"/>
              <a:t>Mladí ľudia sa </a:t>
            </a:r>
            <a:r>
              <a:rPr lang="en-GB" sz="2400" dirty="0"/>
              <a:t>„</a:t>
            </a:r>
            <a:r>
              <a:rPr lang="en-GB" sz="2400" dirty="0" err="1"/>
              <a:t>oddali</a:t>
            </a:r>
            <a:r>
              <a:rPr lang="en-GB" sz="2400" dirty="0"/>
              <a:t> </a:t>
            </a:r>
            <a:r>
              <a:rPr lang="en-GB" sz="2400" dirty="0" err="1"/>
              <a:t>pôžitkárstvu</a:t>
            </a:r>
            <a:r>
              <a:rPr lang="en-GB" sz="2400" dirty="0"/>
              <a:t> a </a:t>
            </a:r>
            <a:r>
              <a:rPr lang="en-GB" sz="2400" dirty="0" err="1"/>
              <a:t>erotizmu</a:t>
            </a:r>
            <a:r>
              <a:rPr lang="en-GB" sz="2400" dirty="0"/>
              <a:t>, </a:t>
            </a:r>
            <a:r>
              <a:rPr lang="en-GB" sz="2400" dirty="0" err="1"/>
              <a:t>ktoré</a:t>
            </a:r>
            <a:r>
              <a:rPr lang="en-GB" sz="2400" dirty="0"/>
              <a:t> </a:t>
            </a:r>
            <a:r>
              <a:rPr lang="en-GB" sz="2400" dirty="0" err="1"/>
              <a:t>poskytujú</a:t>
            </a:r>
            <a:r>
              <a:rPr lang="en-GB" sz="2400" dirty="0"/>
              <a:t> </a:t>
            </a:r>
            <a:r>
              <a:rPr lang="en-GB" sz="2400" dirty="0" err="1"/>
              <a:t>dostatok</a:t>
            </a:r>
            <a:r>
              <a:rPr lang="en-GB" sz="2400" dirty="0"/>
              <a:t> </a:t>
            </a:r>
            <a:r>
              <a:rPr lang="en-GB" sz="2400" dirty="0" err="1"/>
              <a:t>materiálu</a:t>
            </a:r>
            <a:r>
              <a:rPr lang="en-GB" sz="2400" dirty="0"/>
              <a:t> pre </a:t>
            </a:r>
            <a:r>
              <a:rPr lang="en-GB" sz="2400" dirty="0" err="1"/>
              <a:t>obrovské</a:t>
            </a:r>
            <a:r>
              <a:rPr lang="en-GB" sz="2400" dirty="0"/>
              <a:t> </a:t>
            </a:r>
            <a:r>
              <a:rPr lang="en-GB" sz="2400" dirty="0" err="1"/>
              <a:t>množstvo</a:t>
            </a:r>
            <a:r>
              <a:rPr lang="en-GB" sz="2400" dirty="0"/>
              <a:t> </a:t>
            </a:r>
            <a:r>
              <a:rPr lang="en-GB" sz="2400" dirty="0" err="1"/>
              <a:t>dekadentnej</a:t>
            </a:r>
            <a:r>
              <a:rPr lang="en-GB" sz="2400" dirty="0"/>
              <a:t> </a:t>
            </a:r>
            <a:r>
              <a:rPr lang="en-GB" sz="2400" dirty="0" err="1"/>
              <a:t>literatúry</a:t>
            </a:r>
            <a:r>
              <a:rPr lang="en-GB" sz="2400" dirty="0"/>
              <a:t>, </a:t>
            </a:r>
            <a:r>
              <a:rPr lang="en-GB" sz="2400" dirty="0" err="1"/>
              <a:t>ktorá</a:t>
            </a:r>
            <a:r>
              <a:rPr lang="en-GB" sz="2400" dirty="0"/>
              <a:t> </a:t>
            </a:r>
            <a:r>
              <a:rPr lang="en-GB" sz="2400" dirty="0" err="1"/>
              <a:t>zasa</a:t>
            </a:r>
            <a:r>
              <a:rPr lang="en-GB" sz="2400" dirty="0"/>
              <a:t> </a:t>
            </a:r>
            <a:r>
              <a:rPr lang="en-GB" sz="2400" dirty="0" err="1"/>
              <a:t>odráža</a:t>
            </a:r>
            <a:r>
              <a:rPr lang="en-GB" sz="2400" dirty="0"/>
              <a:t> </a:t>
            </a:r>
            <a:r>
              <a:rPr lang="en-GB" sz="2400" dirty="0" err="1"/>
              <a:t>túto</a:t>
            </a:r>
            <a:r>
              <a:rPr lang="en-GB" sz="2400" dirty="0"/>
              <a:t> </a:t>
            </a:r>
            <a:r>
              <a:rPr lang="en-GB" sz="2400" dirty="0" err="1"/>
              <a:t>dekadentnú</a:t>
            </a:r>
            <a:r>
              <a:rPr lang="en-GB" sz="2400" dirty="0"/>
              <a:t> </a:t>
            </a:r>
            <a:r>
              <a:rPr lang="en-GB" sz="2400" dirty="0" err="1"/>
              <a:t>fázu</a:t>
            </a:r>
            <a:r>
              <a:rPr lang="en-GB" sz="2400" dirty="0"/>
              <a:t> v </a:t>
            </a:r>
            <a:r>
              <a:rPr lang="en-GB" sz="2400" dirty="0" err="1"/>
              <a:t>našom</a:t>
            </a:r>
            <a:r>
              <a:rPr lang="en-GB" sz="2400" dirty="0"/>
              <a:t> </a:t>
            </a:r>
            <a:r>
              <a:rPr lang="en-GB" sz="2400" dirty="0" err="1"/>
              <a:t>národnom</a:t>
            </a:r>
            <a:r>
              <a:rPr lang="en-GB" sz="2400" dirty="0"/>
              <a:t> </a:t>
            </a:r>
            <a:r>
              <a:rPr lang="en-GB" sz="2400" dirty="0" err="1"/>
              <a:t>živote</a:t>
            </a:r>
            <a:r>
              <a:rPr lang="en-GB" sz="2400" dirty="0"/>
              <a:t>. </a:t>
            </a:r>
            <a:r>
              <a:rPr lang="en-GB" sz="2400" dirty="0" err="1"/>
              <a:t>Koktailový</a:t>
            </a:r>
            <a:r>
              <a:rPr lang="en-GB" sz="2400" dirty="0"/>
              <a:t> </a:t>
            </a:r>
            <a:r>
              <a:rPr lang="en-GB" sz="2400" dirty="0" err="1"/>
              <a:t>šejker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stal</a:t>
            </a:r>
            <a:r>
              <a:rPr lang="en-GB" sz="2400" dirty="0"/>
              <a:t> </a:t>
            </a:r>
            <a:r>
              <a:rPr lang="en-GB" sz="2400" dirty="0" err="1"/>
              <a:t>symbolom</a:t>
            </a:r>
            <a:r>
              <a:rPr lang="en-GB" sz="2400" dirty="0"/>
              <a:t> </a:t>
            </a:r>
            <a:r>
              <a:rPr lang="en-GB" sz="2400" dirty="0" err="1"/>
              <a:t>generácie</a:t>
            </a:r>
            <a:r>
              <a:rPr lang="en-GB" sz="2400" dirty="0"/>
              <a:t>, </a:t>
            </a:r>
            <a:r>
              <a:rPr lang="en-GB" sz="2400" dirty="0" err="1"/>
              <a:t>ktorá</a:t>
            </a:r>
            <a:r>
              <a:rPr lang="en-GB" sz="2400" dirty="0"/>
              <a:t> </a:t>
            </a:r>
            <a:r>
              <a:rPr lang="en-GB" sz="2400" dirty="0" err="1"/>
              <a:t>nenašla</a:t>
            </a:r>
            <a:r>
              <a:rPr lang="en-GB" sz="2400" dirty="0"/>
              <a:t> </a:t>
            </a:r>
            <a:r>
              <a:rPr lang="en-GB" sz="2400" dirty="0" err="1"/>
              <a:t>svoje</a:t>
            </a:r>
            <a:r>
              <a:rPr lang="en-GB" sz="2400" dirty="0"/>
              <a:t> </a:t>
            </a:r>
            <a:r>
              <a:rPr lang="en-GB" sz="2400" dirty="0" err="1"/>
              <a:t>vyjadrenie</a:t>
            </a:r>
            <a:r>
              <a:rPr lang="en-GB" sz="2400" dirty="0"/>
              <a:t> ani </a:t>
            </a:r>
            <a:r>
              <a:rPr lang="en-GB" sz="2400" dirty="0" err="1"/>
              <a:t>vo</a:t>
            </a:r>
            <a:r>
              <a:rPr lang="en-GB" sz="2400" dirty="0"/>
              <a:t> fasces, ani v </a:t>
            </a:r>
            <a:r>
              <a:rPr lang="en-GB" sz="2400" dirty="0" err="1"/>
              <a:t>kladive</a:t>
            </a:r>
            <a:r>
              <a:rPr lang="en-GB" sz="2400" dirty="0"/>
              <a:t> a </a:t>
            </a:r>
            <a:r>
              <a:rPr lang="en-GB" sz="2400" dirty="0" err="1"/>
              <a:t>kosáku</a:t>
            </a:r>
            <a:r>
              <a:rPr lang="en-GB" sz="2400" dirty="0"/>
              <a:t>; </a:t>
            </a:r>
            <a:r>
              <a:rPr lang="en-GB" sz="2400" dirty="0" err="1"/>
              <a:t>pitky</a:t>
            </a:r>
            <a:r>
              <a:rPr lang="en-GB" sz="2400" dirty="0"/>
              <a:t> a </a:t>
            </a:r>
            <a:r>
              <a:rPr lang="en-GB" sz="2400" dirty="0" err="1"/>
              <a:t>párty</a:t>
            </a:r>
            <a:r>
              <a:rPr lang="en-GB" sz="2400" dirty="0"/>
              <a:t> </a:t>
            </a:r>
            <a:r>
              <a:rPr lang="en-GB" sz="2400" dirty="0" err="1"/>
              <a:t>pohlcujú</a:t>
            </a:r>
            <a:r>
              <a:rPr lang="en-GB" sz="2400" dirty="0"/>
              <a:t> </a:t>
            </a:r>
            <a:r>
              <a:rPr lang="en-GB" sz="2400" dirty="0" err="1"/>
              <a:t>energiu</a:t>
            </a:r>
            <a:r>
              <a:rPr lang="en-GB" sz="2400" dirty="0"/>
              <a:t> </a:t>
            </a:r>
            <a:r>
              <a:rPr lang="en-GB" sz="2400" dirty="0" err="1"/>
              <a:t>potenciálnych</a:t>
            </a:r>
            <a:r>
              <a:rPr lang="en-GB" sz="2400" dirty="0"/>
              <a:t> </a:t>
            </a:r>
            <a:r>
              <a:rPr lang="en-GB" sz="2400" dirty="0" err="1"/>
              <a:t>vodcov</a:t>
            </a:r>
            <a:r>
              <a:rPr lang="en-GB" sz="2400" dirty="0"/>
              <a:t> </a:t>
            </a:r>
            <a:r>
              <a:rPr lang="en-GB" sz="2400" dirty="0" err="1"/>
              <a:t>úderných</a:t>
            </a:r>
            <a:r>
              <a:rPr lang="en-GB" sz="2400" dirty="0"/>
              <a:t> </a:t>
            </a:r>
            <a:r>
              <a:rPr lang="en-GB" sz="2400" dirty="0" err="1"/>
              <a:t>jednotiek</a:t>
            </a:r>
            <a:r>
              <a:rPr lang="en-GB" sz="2400" dirty="0"/>
              <a:t>.“ </a:t>
            </a:r>
            <a:endParaRPr lang="sk-SK" sz="2400" dirty="0"/>
          </a:p>
          <a:p>
            <a:r>
              <a:rPr lang="en-GB" sz="2400" dirty="0" err="1"/>
              <a:t>Zabrániť</a:t>
            </a:r>
            <a:r>
              <a:rPr lang="en-GB" sz="2400" dirty="0"/>
              <a:t> </a:t>
            </a:r>
            <a:r>
              <a:rPr lang="en-GB" sz="2400" dirty="0" err="1"/>
              <a:t>tomuto</a:t>
            </a:r>
            <a:r>
              <a:rPr lang="en-GB" sz="2400" dirty="0"/>
              <a:t> </a:t>
            </a:r>
            <a:r>
              <a:rPr lang="en-GB" sz="2400" dirty="0" err="1"/>
              <a:t>úpadku</a:t>
            </a:r>
            <a:r>
              <a:rPr lang="en-GB" sz="2400" dirty="0"/>
              <a:t> </a:t>
            </a:r>
            <a:r>
              <a:rPr lang="en-GB" sz="2400" dirty="0" err="1"/>
              <a:t>mohol</a:t>
            </a:r>
            <a:r>
              <a:rPr lang="en-GB" sz="2400" dirty="0"/>
              <a:t> </a:t>
            </a:r>
            <a:r>
              <a:rPr lang="en-GB" sz="2400" dirty="0" err="1"/>
              <a:t>len</a:t>
            </a:r>
            <a:r>
              <a:rPr lang="en-GB" sz="2400" dirty="0"/>
              <a:t> </a:t>
            </a:r>
            <a:r>
              <a:rPr lang="en-GB" sz="2400" dirty="0" err="1"/>
              <a:t>fašizmus</a:t>
            </a:r>
            <a:r>
              <a:rPr lang="en-GB" sz="2400" dirty="0"/>
              <a:t>, </a:t>
            </a:r>
            <a:r>
              <a:rPr lang="en-GB" sz="2400" dirty="0" err="1"/>
              <a:t>ktorý</a:t>
            </a:r>
            <a:r>
              <a:rPr lang="en-GB" sz="2400" dirty="0"/>
              <a:t> </a:t>
            </a:r>
            <a:r>
              <a:rPr lang="en-GB" sz="2400" dirty="0" err="1"/>
              <a:t>bol</a:t>
            </a:r>
            <a:r>
              <a:rPr lang="en-GB" sz="2400" dirty="0"/>
              <a:t> „</a:t>
            </a:r>
            <a:r>
              <a:rPr lang="en-GB" sz="2400" dirty="0" err="1"/>
              <a:t>novou</a:t>
            </a:r>
            <a:r>
              <a:rPr lang="en-GB" sz="2400" dirty="0"/>
              <a:t> a </a:t>
            </a:r>
            <a:r>
              <a:rPr lang="en-GB" sz="2400" dirty="0" err="1"/>
              <a:t>vitálnou</a:t>
            </a:r>
            <a:r>
              <a:rPr lang="en-GB" sz="2400" dirty="0"/>
              <a:t> </a:t>
            </a:r>
            <a:r>
              <a:rPr lang="en-GB" sz="2400" dirty="0" err="1"/>
              <a:t>silou</a:t>
            </a:r>
            <a:r>
              <a:rPr lang="en-GB" sz="2400" dirty="0"/>
              <a:t> (...), </a:t>
            </a:r>
            <a:r>
              <a:rPr lang="en-GB" sz="2400" dirty="0" err="1"/>
              <a:t>ktorá</a:t>
            </a:r>
            <a:r>
              <a:rPr lang="en-GB" sz="2400" dirty="0"/>
              <a:t> s </a:t>
            </a:r>
            <a:r>
              <a:rPr lang="en-GB" sz="2400" dirty="0" err="1"/>
              <a:t>pomocou</a:t>
            </a:r>
            <a:r>
              <a:rPr lang="en-GB" sz="2400" dirty="0"/>
              <a:t> </a:t>
            </a:r>
            <a:r>
              <a:rPr lang="en-GB" sz="2400" dirty="0" err="1"/>
              <a:t>vedy</a:t>
            </a:r>
            <a:r>
              <a:rPr lang="en-GB" sz="2400" dirty="0"/>
              <a:t> </a:t>
            </a:r>
            <a:r>
              <a:rPr lang="en-GB" sz="2400" dirty="0" err="1"/>
              <a:t>dokáže</a:t>
            </a:r>
            <a:r>
              <a:rPr lang="en-GB" sz="2400" dirty="0"/>
              <a:t> </a:t>
            </a:r>
            <a:r>
              <a:rPr lang="en-GB" sz="2400" dirty="0" err="1"/>
              <a:t>obnoviť</a:t>
            </a:r>
            <a:r>
              <a:rPr lang="en-GB" sz="2400" dirty="0"/>
              <a:t> </a:t>
            </a:r>
            <a:r>
              <a:rPr lang="en-GB" sz="2400" dirty="0" err="1"/>
              <a:t>mladosť</a:t>
            </a:r>
            <a:r>
              <a:rPr lang="en-GB" sz="2400" dirty="0"/>
              <a:t> </a:t>
            </a:r>
            <a:r>
              <a:rPr lang="en-GB" sz="2400" dirty="0" err="1"/>
              <a:t>európskej</a:t>
            </a:r>
            <a:r>
              <a:rPr lang="en-GB" sz="2400" dirty="0"/>
              <a:t> </a:t>
            </a:r>
            <a:r>
              <a:rPr lang="en-GB" sz="2400" dirty="0" err="1"/>
              <a:t>civilizácie</a:t>
            </a:r>
            <a:r>
              <a:rPr lang="en-GB" sz="2400" dirty="0"/>
              <a:t> a </a:t>
            </a:r>
            <a:r>
              <a:rPr lang="en-GB" sz="2400" dirty="0" err="1"/>
              <a:t>dovolí</a:t>
            </a:r>
            <a:r>
              <a:rPr lang="en-GB" sz="2400" dirty="0"/>
              <a:t> </a:t>
            </a:r>
            <a:r>
              <a:rPr lang="en-GB" sz="2400" dirty="0" err="1"/>
              <a:t>jej</a:t>
            </a:r>
            <a:r>
              <a:rPr lang="en-GB" sz="2400" dirty="0"/>
              <a:t> </a:t>
            </a:r>
            <a:r>
              <a:rPr lang="en-GB" sz="2400" dirty="0" err="1"/>
              <a:t>pokračovať</a:t>
            </a:r>
            <a:r>
              <a:rPr lang="en-GB" sz="2400" dirty="0"/>
              <a:t> v </a:t>
            </a:r>
            <a:r>
              <a:rPr lang="en-GB" sz="2400" dirty="0" err="1"/>
              <a:t>evolučnom</a:t>
            </a:r>
            <a:r>
              <a:rPr lang="en-GB" sz="2400" dirty="0"/>
              <a:t> </a:t>
            </a:r>
            <a:r>
              <a:rPr lang="en-GB" sz="2400" dirty="0" err="1"/>
              <a:t>vývoji</a:t>
            </a:r>
            <a:r>
              <a:rPr lang="en-GB" sz="2400" dirty="0"/>
              <a:t>.“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Ideológia BUF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6585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9036496" cy="5229200"/>
          </a:xfrm>
        </p:spPr>
        <p:txBody>
          <a:bodyPr>
            <a:normAutofit/>
          </a:bodyPr>
          <a:lstStyle/>
          <a:p>
            <a:r>
              <a:rPr lang="sk-SK" sz="2800" dirty="0"/>
              <a:t>Október 1932 – Britská </a:t>
            </a:r>
            <a:r>
              <a:rPr lang="sk-SK" sz="2800" u="sng" dirty="0"/>
              <a:t>únia</a:t>
            </a:r>
            <a:r>
              <a:rPr lang="sk-SK" sz="2800" dirty="0"/>
              <a:t> fašistov ako zjednotenie všetkých fašistických hnutí v UK – úspešne len čiastočne (odmietla Rotha </a:t>
            </a:r>
            <a:r>
              <a:rPr lang="sk-SK" sz="2800" dirty="0" err="1"/>
              <a:t>Lintron-Orman</a:t>
            </a:r>
            <a:r>
              <a:rPr lang="sk-SK" sz="2800" dirty="0"/>
              <a:t> aj Arnold </a:t>
            </a:r>
            <a:r>
              <a:rPr lang="sk-SK" sz="2800" dirty="0" err="1"/>
              <a:t>Leese</a:t>
            </a:r>
            <a:r>
              <a:rPr lang="sk-SK" sz="2800" dirty="0"/>
              <a:t>)</a:t>
            </a:r>
          </a:p>
          <a:p>
            <a:endParaRPr lang="sk-SK" sz="2800" dirty="0"/>
          </a:p>
          <a:p>
            <a:r>
              <a:rPr lang="sk-SK" sz="2800" dirty="0"/>
              <a:t>Financovanie z Talianska – neskôr aj členom Akčných výborov pre univerzálnosť Ríma (</a:t>
            </a:r>
            <a:r>
              <a:rPr lang="it-IT" sz="2800" i="1" dirty="0"/>
              <a:t>Comitati d'Azione per l'Universalità di Roma</a:t>
            </a:r>
            <a:r>
              <a:rPr lang="sk-SK" sz="2800" dirty="0"/>
              <a:t>,</a:t>
            </a:r>
            <a:r>
              <a:rPr lang="it-IT" sz="2800" dirty="0"/>
              <a:t> CAUR)</a:t>
            </a:r>
            <a:r>
              <a:rPr lang="sk-SK" sz="2800" dirty="0"/>
              <a:t>, medzinárodnej fašistickej organizácie (členmi aj československá NOF, ale napr. NSDP nie)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Dejiny hnutia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058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9036496" cy="5229200"/>
          </a:xfrm>
        </p:spPr>
        <p:txBody>
          <a:bodyPr>
            <a:normAutofit lnSpcReduction="10000"/>
          </a:bodyPr>
          <a:lstStyle/>
          <a:p>
            <a:r>
              <a:rPr lang="sk-SK" sz="2800" dirty="0"/>
              <a:t>Embryo totalitného štátu podobného tomu nemeckému a talianskemu – avšak nikdy nezískali moc</a:t>
            </a:r>
          </a:p>
          <a:p>
            <a:endParaRPr lang="sk-SK" sz="2800" dirty="0"/>
          </a:p>
          <a:p>
            <a:r>
              <a:rPr lang="sk-SK" sz="2800" dirty="0"/>
              <a:t>Fašistické odbory, ženské hnutie, I. </a:t>
            </a:r>
            <a:r>
              <a:rPr lang="sk-SK" sz="2800" dirty="0" err="1"/>
              <a:t>squad</a:t>
            </a:r>
            <a:r>
              <a:rPr lang="sk-SK" sz="2800" dirty="0"/>
              <a:t>, </a:t>
            </a:r>
            <a:r>
              <a:rPr lang="sk-SK" sz="2800" dirty="0" err="1"/>
              <a:t>January</a:t>
            </a:r>
            <a:r>
              <a:rPr lang="sk-SK" sz="2800" dirty="0"/>
              <a:t> </a:t>
            </a:r>
            <a:r>
              <a:rPr lang="sk-SK" sz="2800" dirty="0" err="1"/>
              <a:t>club</a:t>
            </a:r>
            <a:r>
              <a:rPr lang="sk-SK" sz="2800" dirty="0"/>
              <a:t>, ďalšie organizácie</a:t>
            </a:r>
          </a:p>
          <a:p>
            <a:endParaRPr lang="sk-SK" sz="2800" dirty="0"/>
          </a:p>
          <a:p>
            <a:r>
              <a:rPr lang="sk-SK" sz="2800" dirty="0"/>
              <a:t>Veľmi skoro podpora </a:t>
            </a:r>
            <a:r>
              <a:rPr lang="sk-SK" sz="2800" i="1" dirty="0" err="1"/>
              <a:t>The</a:t>
            </a:r>
            <a:r>
              <a:rPr lang="sk-SK" sz="2800" i="1" dirty="0"/>
              <a:t> </a:t>
            </a:r>
            <a:r>
              <a:rPr lang="sk-SK" sz="2800" i="1" dirty="0" err="1"/>
              <a:t>Daily</a:t>
            </a:r>
            <a:r>
              <a:rPr lang="sk-SK" sz="2800" i="1" dirty="0"/>
              <a:t> Mail</a:t>
            </a:r>
            <a:r>
              <a:rPr lang="sk-SK" sz="2800" dirty="0"/>
              <a:t> lorda </a:t>
            </a:r>
            <a:r>
              <a:rPr lang="sk-SK" sz="2800" dirty="0" err="1"/>
              <a:t>Rothermerea</a:t>
            </a:r>
            <a:r>
              <a:rPr lang="sk-SK" sz="2800" dirty="0"/>
              <a:t> -&gt; rýchly rast</a:t>
            </a:r>
            <a:endParaRPr lang="sk-SK" sz="2800" i="1" dirty="0"/>
          </a:p>
          <a:p>
            <a:endParaRPr lang="sk-SK" sz="2800" dirty="0"/>
          </a:p>
          <a:p>
            <a:r>
              <a:rPr lang="sk-SK" sz="2800" dirty="0"/>
              <a:t>Leto 1934 – takmer 50 000 členov</a:t>
            </a:r>
            <a:endParaRPr lang="en-GB" sz="28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Dejiny hnutia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337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Dejiny hnutia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1D6048-EA18-4493-8555-6EF33DBD6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301" y="188640"/>
            <a:ext cx="9243861" cy="650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93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7D1D8E90-BFF8-4EC3-B5F2-746937E66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7D56080-816E-42A0-BB58-F80B0089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AF93DDB-D76E-4B20-AA75-C85752D76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98944"/>
            <a:ext cx="9120807" cy="553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41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Dejiny hnutia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AE55E5-2AF4-46AC-B645-FAC6D36F8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52"/>
            <a:ext cx="9144000" cy="672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70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Dejiny hnutia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190455-0A4E-4D72-AC3E-769D7F92B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40395"/>
            <a:ext cx="5688632" cy="668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97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Dejiny hnutia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287523-D34C-4791-84E0-109079106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90" y="1628800"/>
            <a:ext cx="884083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14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0E052D5-5952-44BB-A8EB-04E6BEE20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DEFAD25-5B6B-4462-8F26-823528226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0FABD8D-6A3E-40FC-8B11-0FA229BBF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11947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92168B3-938B-4F03-9E17-5E2A61ED0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541" y="731521"/>
            <a:ext cx="4080955" cy="559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09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Dejiny hnutia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E3AE55-033D-4215-AF95-104BAB52F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37" y="1649938"/>
            <a:ext cx="8889866" cy="466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99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040560"/>
          </a:xfrm>
        </p:spPr>
        <p:txBody>
          <a:bodyPr>
            <a:normAutofit/>
          </a:bodyPr>
          <a:lstStyle/>
          <a:p>
            <a:r>
              <a:rPr lang="sk-SK" sz="2400" dirty="0"/>
              <a:t>Prvá fašistická strana – British </a:t>
            </a:r>
            <a:r>
              <a:rPr lang="sk-SK" sz="2400" dirty="0" err="1"/>
              <a:t>Fascisti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Založila Rotha </a:t>
            </a:r>
            <a:r>
              <a:rPr lang="sk-SK" sz="2400" dirty="0" err="1"/>
              <a:t>Lintorn-Ormanová</a:t>
            </a:r>
            <a:r>
              <a:rPr lang="sk-SK" sz="2400" dirty="0"/>
              <a:t> 1923 (ako reakciu na založenie CPGB + inšpirácia pochod na Rím)</a:t>
            </a:r>
          </a:p>
          <a:p>
            <a:endParaRPr lang="sk-SK" sz="2400" dirty="0"/>
          </a:p>
          <a:p>
            <a:r>
              <a:rPr lang="sk-SK" sz="2400" dirty="0"/>
              <a:t>Financované matkou</a:t>
            </a:r>
          </a:p>
          <a:p>
            <a:endParaRPr lang="sk-SK" sz="2400" dirty="0"/>
          </a:p>
          <a:p>
            <a:r>
              <a:rPr lang="en-GB" sz="2400" dirty="0" err="1"/>
              <a:t>radikálne</a:t>
            </a:r>
            <a:r>
              <a:rPr lang="en-GB" sz="2400" dirty="0"/>
              <a:t>, </a:t>
            </a:r>
            <a:r>
              <a:rPr lang="en-GB" sz="2400" dirty="0" err="1"/>
              <a:t>pravicové</a:t>
            </a:r>
            <a:r>
              <a:rPr lang="en-GB" sz="2400" dirty="0"/>
              <a:t>, </a:t>
            </a:r>
            <a:r>
              <a:rPr lang="en-GB" sz="2400" dirty="0" err="1"/>
              <a:t>konzervatívne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Plnohodnotný fašizmus až 30. roky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BF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632A844-9699-4FFA-991A-9FBA1D48B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3356304"/>
            <a:ext cx="3308028" cy="334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16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Dejiny hnutia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20B66D-BB9D-4C82-A29B-E874A56E8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132"/>
            <a:ext cx="4248472" cy="66879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1CA3A75-9C78-4ADF-B582-8A2E037A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223" y="548680"/>
            <a:ext cx="462570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25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Dejiny hnutia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098E0C8-ADF5-4EDB-A1D3-AEB649391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18" y="126924"/>
            <a:ext cx="8921677" cy="660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25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Dejiny hnutia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4999006-D0B6-4F0A-B462-A5EC067F8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241"/>
            <a:ext cx="9144000" cy="67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36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9CCE8B2-8432-418E-8178-11C5EE350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0838A87-ABB2-407C-AB04-01B98D676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BUF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364BA93-7A8E-4D28-9E72-CFD579BF8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84" y="1548423"/>
            <a:ext cx="8788892" cy="528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24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Dejiny hnutia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B923F48-76E5-4812-ABF0-CE6094CA5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5" y="0"/>
            <a:ext cx="9048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09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Dejiny hnutia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32C0A15-0DC4-442D-8BD1-9CB61CFA6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" y="0"/>
            <a:ext cx="9153087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698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 lnSpcReduction="10000"/>
          </a:bodyPr>
          <a:lstStyle/>
          <a:p>
            <a:r>
              <a:rPr lang="sk-SK" sz="2800" dirty="0"/>
              <a:t>50 000 členov vrchol, v lete 1934 prvé problémy</a:t>
            </a:r>
          </a:p>
          <a:p>
            <a:endParaRPr lang="sk-SK" sz="2800" dirty="0"/>
          </a:p>
          <a:p>
            <a:r>
              <a:rPr lang="sk-SK" sz="2800" dirty="0"/>
              <a:t>Zhromaždenie v Olympii – veľká udalosť, demonštrácia sily (kapacita haly 13 000 ľudí)</a:t>
            </a:r>
          </a:p>
          <a:p>
            <a:endParaRPr lang="sk-SK" sz="2800" dirty="0"/>
          </a:p>
          <a:p>
            <a:r>
              <a:rPr lang="sk-SK" sz="2800" dirty="0"/>
              <a:t>Do haly i niekoľko provokatérov (napr. spisovateľ </a:t>
            </a:r>
            <a:r>
              <a:rPr lang="sk-SK" sz="2800" dirty="0" err="1"/>
              <a:t>Aldous</a:t>
            </a:r>
            <a:r>
              <a:rPr lang="sk-SK" sz="2800" dirty="0"/>
              <a:t> </a:t>
            </a:r>
            <a:r>
              <a:rPr lang="sk-SK" sz="2800" dirty="0" err="1"/>
              <a:t>Huxley</a:t>
            </a:r>
            <a:r>
              <a:rPr lang="sk-SK" sz="2800" dirty="0"/>
              <a:t>)</a:t>
            </a:r>
          </a:p>
          <a:p>
            <a:endParaRPr lang="sk-SK" sz="2800" dirty="0"/>
          </a:p>
          <a:p>
            <a:r>
              <a:rPr lang="sk-SK" sz="2800" dirty="0"/>
              <a:t>Dramaturgia poctivo pripravená, asi 2000 fašistov v hale a pred, vrátane „</a:t>
            </a:r>
            <a:r>
              <a:rPr lang="sk-SK" sz="2800" dirty="0" err="1"/>
              <a:t>Defence</a:t>
            </a:r>
            <a:r>
              <a:rPr lang="sk-SK" sz="2800" dirty="0"/>
              <a:t> </a:t>
            </a:r>
            <a:r>
              <a:rPr lang="sk-SK" sz="2800" dirty="0" err="1"/>
              <a:t>force</a:t>
            </a:r>
            <a:r>
              <a:rPr lang="sk-SK" sz="2800" dirty="0"/>
              <a:t>“ a „I. </a:t>
            </a:r>
            <a:r>
              <a:rPr lang="sk-SK" sz="2800" dirty="0" err="1"/>
              <a:t>squad</a:t>
            </a:r>
            <a:r>
              <a:rPr lang="sk-SK" sz="2800" dirty="0"/>
              <a:t>“</a:t>
            </a:r>
          </a:p>
          <a:p>
            <a:endParaRPr lang="sk-SK" sz="2400" dirty="0"/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Olympia </a:t>
            </a:r>
            <a:r>
              <a:rPr lang="sk-SK" dirty="0" err="1"/>
              <a:t>Rally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4925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r>
              <a:rPr lang="sk-SK" sz="2800" dirty="0"/>
              <a:t>Po začiatku Mosleyho prejavu – výkriky odporcov, „Fašizmus je smrť, preč s </a:t>
            </a:r>
            <a:r>
              <a:rPr lang="sk-SK" sz="2800" dirty="0" err="1"/>
              <a:t>Mosleym</a:t>
            </a:r>
            <a:r>
              <a:rPr lang="sk-SK" sz="2800" dirty="0"/>
              <a:t>!“ a pod.</a:t>
            </a:r>
          </a:p>
          <a:p>
            <a:endParaRPr lang="sk-SK" sz="2800" dirty="0"/>
          </a:p>
          <a:p>
            <a:r>
              <a:rPr lang="sk-SK" sz="2800" dirty="0"/>
              <a:t>Brutálny zásah fašistov – pred svetlami reflektorov a kamier, hala plná novinárov</a:t>
            </a:r>
          </a:p>
          <a:p>
            <a:endParaRPr lang="sk-SK" sz="2800" dirty="0"/>
          </a:p>
          <a:p>
            <a:r>
              <a:rPr lang="sk-SK" sz="2800" dirty="0"/>
              <a:t>taktické víťazstvo BUF (oponentov zbili, vyhodili, „urobili poriadok“), ale strategická, politická a propagandistická porážka – v médiách zlý obraz</a:t>
            </a:r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Olympia </a:t>
            </a:r>
            <a:r>
              <a:rPr lang="sk-SK" dirty="0" err="1"/>
              <a:t>Rally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277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r>
              <a:rPr lang="sk-SK" sz="2400" dirty="0"/>
              <a:t>Zlom v dejinách hnutia</a:t>
            </a:r>
          </a:p>
          <a:p>
            <a:endParaRPr lang="sk-SK" sz="2400" dirty="0"/>
          </a:p>
          <a:p>
            <a:r>
              <a:rPr lang="sk-SK" sz="2400" dirty="0"/>
              <a:t>Strata podpory lorda </a:t>
            </a:r>
            <a:r>
              <a:rPr lang="sk-SK" sz="2400" dirty="0" err="1"/>
              <a:t>Rothermerea</a:t>
            </a:r>
            <a:r>
              <a:rPr lang="sk-SK" sz="2400" dirty="0"/>
              <a:t> a </a:t>
            </a:r>
            <a:r>
              <a:rPr lang="sk-SK" sz="2400" dirty="0" err="1"/>
              <a:t>Daily</a:t>
            </a:r>
            <a:r>
              <a:rPr lang="sk-SK" sz="2400" dirty="0"/>
              <a:t> Mail; Mosleyho BBC nasledujúcich 40 rokov ignorovala </a:t>
            </a:r>
          </a:p>
          <a:p>
            <a:endParaRPr lang="sk-SK" sz="2400" dirty="0"/>
          </a:p>
          <a:p>
            <a:r>
              <a:rPr lang="sk-SK" sz="2400" dirty="0"/>
              <a:t>Navyše pár týždňov po Olympii (7.6.) Noc dlhých nožov v Nemecku (30.6. – 2.7.) – verejnosť si okamžite začala spájať násilie nacistov s násilím BUF</a:t>
            </a:r>
          </a:p>
          <a:p>
            <a:endParaRPr lang="sk-SK" sz="2400" dirty="0"/>
          </a:p>
          <a:p>
            <a:r>
              <a:rPr lang="sk-SK" sz="2400" dirty="0"/>
              <a:t>Pre BUF katastrofa, </a:t>
            </a:r>
            <a:r>
              <a:rPr lang="pl-PL" sz="2400" dirty="0"/>
              <a:t>z približne 50 000 členov v lete 1934 padla na cca 5000 v októbri 1935 </a:t>
            </a:r>
            <a:endParaRPr lang="sk-SK" sz="2400" dirty="0"/>
          </a:p>
          <a:p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Olympia </a:t>
            </a:r>
            <a:r>
              <a:rPr lang="sk-SK" dirty="0" err="1"/>
              <a:t>Rally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0139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r>
              <a:rPr lang="sk-SK" sz="2400" dirty="0"/>
              <a:t>Voľby 1935 predčasné, BUF nepripravená</a:t>
            </a:r>
          </a:p>
          <a:p>
            <a:endParaRPr lang="sk-SK" sz="2400" dirty="0"/>
          </a:p>
          <a:p>
            <a:r>
              <a:rPr lang="sk-SK" sz="2400" dirty="0" err="1"/>
              <a:t>Fascism</a:t>
            </a:r>
            <a:r>
              <a:rPr lang="sk-SK" sz="2400" dirty="0"/>
              <a:t> </a:t>
            </a:r>
            <a:r>
              <a:rPr lang="sk-SK" sz="2400" dirty="0" err="1"/>
              <a:t>next</a:t>
            </a:r>
            <a:r>
              <a:rPr lang="sk-SK" sz="2400" dirty="0"/>
              <a:t> </a:t>
            </a:r>
            <a:r>
              <a:rPr lang="sk-SK" sz="2400" dirty="0" err="1"/>
              <a:t>time</a:t>
            </a:r>
            <a:r>
              <a:rPr lang="sk-SK" sz="2400" dirty="0"/>
              <a:t>! </a:t>
            </a:r>
          </a:p>
          <a:p>
            <a:endParaRPr lang="sk-SK" sz="2400" dirty="0"/>
          </a:p>
          <a:p>
            <a:r>
              <a:rPr lang="sk-SK" sz="2400" dirty="0"/>
              <a:t>Strata členov, reorganizácia 1935, na čas strata financovania z Talianska, obnovenie až v súvislosti s inváziou Talianska do Etiópie – kampaň </a:t>
            </a:r>
            <a:r>
              <a:rPr lang="sk-SK" sz="2400" i="1" dirty="0" err="1"/>
              <a:t>Mind</a:t>
            </a:r>
            <a:r>
              <a:rPr lang="sk-SK" sz="2400" i="1" dirty="0"/>
              <a:t> </a:t>
            </a:r>
            <a:r>
              <a:rPr lang="sk-SK" sz="2400" i="1" dirty="0" err="1"/>
              <a:t>our</a:t>
            </a:r>
            <a:r>
              <a:rPr lang="sk-SK" sz="2400" i="1" dirty="0"/>
              <a:t> </a:t>
            </a:r>
            <a:r>
              <a:rPr lang="sk-SK" sz="2400" i="1" dirty="0" err="1"/>
              <a:t>own</a:t>
            </a:r>
            <a:r>
              <a:rPr lang="sk-SK" sz="2400" i="1" dirty="0"/>
              <a:t> business</a:t>
            </a:r>
            <a:r>
              <a:rPr lang="sk-SK" sz="2400" dirty="0"/>
              <a:t> – proti sankciám proti Taliansku</a:t>
            </a:r>
          </a:p>
          <a:p>
            <a:endParaRPr lang="sk-SK" sz="2400" dirty="0"/>
          </a:p>
          <a:p>
            <a:r>
              <a:rPr lang="sk-SK" sz="2400" dirty="0"/>
              <a:t>Postupný presun BUF do londýnskeho East Endu + </a:t>
            </a:r>
            <a:r>
              <a:rPr lang="sk-SK" sz="2400" dirty="0" err="1"/>
              <a:t>radikalizácia</a:t>
            </a:r>
            <a:r>
              <a:rPr lang="sk-SK" sz="2400" dirty="0"/>
              <a:t> a tvrdý antisemitizmus – to v East Ende fungovalo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Prechod k antisemitizmu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198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0FB3D65-68A6-4360-8FF5-139E4E74C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999" y="1367786"/>
            <a:ext cx="3974977" cy="5470238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BF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28D6EDA-F4B7-4383-9763-F7CC009A8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386011"/>
            <a:ext cx="3662570" cy="539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559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r>
              <a:rPr lang="sk-SK" sz="2400" dirty="0"/>
              <a:t>Spolu s </a:t>
            </a:r>
            <a:r>
              <a:rPr lang="sk-SK" sz="2400" dirty="0" err="1"/>
              <a:t>radikalizáciou</a:t>
            </a:r>
            <a:r>
              <a:rPr lang="sk-SK" sz="2400" dirty="0"/>
              <a:t> a presunom do East Endu zmena názvu na </a:t>
            </a:r>
            <a:r>
              <a:rPr lang="en-GB" sz="2400" i="1" dirty="0"/>
              <a:t>British Union of Fascists and National Socialists</a:t>
            </a:r>
            <a:r>
              <a:rPr lang="en-GB" sz="2400" dirty="0"/>
              <a:t>, BUFNS</a:t>
            </a:r>
            <a:r>
              <a:rPr lang="sk-SK" sz="2400" dirty="0"/>
              <a:t> + zmena loga a zmena uniforiem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Prechod k antisemitizmu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E156329-4694-48B6-921B-EA39C9D59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089" y="2914547"/>
            <a:ext cx="5597822" cy="372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331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FEBAE37E-8FE7-4C65-9F4D-A675745A4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723D2A9-42AF-4039-A399-70EF3D016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8066A45-3495-49B9-AA62-8B76530AD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394" y="0"/>
            <a:ext cx="5173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399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2873BC0-7057-47A2-8143-1E28A076D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EDBD03A-BD19-4761-AB9D-F19A7CB02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A755CA5-969B-4E39-9DA5-DBF99604F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897"/>
            <a:ext cx="9144000" cy="659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154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407387C-BCBE-4C52-83C8-7A1922B13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D760914-8A59-48A3-8B76-15492903E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66B825-38D6-4F30-86F7-1F856410F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655"/>
            <a:ext cx="9144000" cy="651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360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9E8A2E5-D1DC-44BB-A393-32194DC5F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0DC5A96-FD9D-4428-9E84-91DA37DFF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5C5E102-703F-4649-85CD-E4C52BE40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2" y="0"/>
            <a:ext cx="9093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6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5351C5D0-59E2-45C7-A3DF-639F9E879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4513FA8-15DA-4209-A9BC-BC4C69DBA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1D17CC-E359-4431-B4FC-BC16DADA9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" y="55464"/>
            <a:ext cx="9136269" cy="661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789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C04256B-C0E6-46C0-B20A-9EFFB7DE3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E104EF1-2B4A-4E11-9845-F968250FF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BUF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2CA5F90-F3E0-4313-8EF0-4B0E17636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4" y="1707030"/>
            <a:ext cx="8788892" cy="49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419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EACAA5ED-494D-44D1-B97F-95B10A97D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3E255DF-C82C-4151-809A-374537D8F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793590-F3DC-4529-98AD-12C716AD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717"/>
            <a:ext cx="9144000" cy="56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828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D4E1686-C3D9-4E6E-8FA3-FE68EF9DE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96D86A5-EACF-4CE4-ABC8-80143FAAE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4DEDA6F-554F-43D6-9899-BDB59D65B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951" y="0"/>
            <a:ext cx="4500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041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r>
              <a:rPr lang="sk-SK" sz="2800" dirty="0"/>
              <a:t>Pochody v East Ende – časté bitky a strety medzi antifašistami a fašistami</a:t>
            </a:r>
          </a:p>
          <a:p>
            <a:endParaRPr lang="sk-SK" sz="2800" dirty="0"/>
          </a:p>
          <a:p>
            <a:r>
              <a:rPr lang="sk-SK" sz="2800" dirty="0"/>
              <a:t>Najznámejšia je bitka o </a:t>
            </a:r>
            <a:r>
              <a:rPr lang="sk-SK" sz="2800" dirty="0" err="1"/>
              <a:t>Cable</a:t>
            </a:r>
            <a:r>
              <a:rPr lang="sk-SK" sz="2800" dirty="0"/>
              <a:t> </a:t>
            </a:r>
            <a:r>
              <a:rPr lang="sk-SK" sz="2800" dirty="0" err="1"/>
              <a:t>street</a:t>
            </a:r>
            <a:r>
              <a:rPr lang="sk-SK" sz="2800" dirty="0"/>
              <a:t> zo 4. októbra (</a:t>
            </a:r>
            <a:r>
              <a:rPr lang="sk-SK" sz="2800" dirty="0" err="1"/>
              <a:t>října</a:t>
            </a:r>
            <a:r>
              <a:rPr lang="sk-SK" sz="2800" dirty="0"/>
              <a:t>) 1936</a:t>
            </a:r>
          </a:p>
          <a:p>
            <a:endParaRPr lang="sk-SK" sz="2800" dirty="0"/>
          </a:p>
          <a:p>
            <a:r>
              <a:rPr lang="sk-SK" sz="2800" dirty="0"/>
              <a:t>Legenda, v skutočnosti to ale bola len jedna z mnohých, i keď táto pomerne veľká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Prechod k antisemitizmu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2640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7" cy="5040560"/>
          </a:xfrm>
        </p:spPr>
        <p:txBody>
          <a:bodyPr>
            <a:normAutofit/>
          </a:bodyPr>
          <a:lstStyle/>
          <a:p>
            <a:r>
              <a:rPr lang="sk-SK" sz="2400" dirty="0"/>
              <a:t>Spočiatku žiadna ideológia ani program, ktorý sa dal označiť za fašistický – len silný antikomunizmus</a:t>
            </a:r>
          </a:p>
          <a:p>
            <a:endParaRPr lang="sk-SK" sz="2400" dirty="0"/>
          </a:p>
          <a:p>
            <a:r>
              <a:rPr lang="sk-SK" sz="2400" dirty="0" err="1"/>
              <a:t>Dozorovanie</a:t>
            </a:r>
            <a:r>
              <a:rPr lang="sk-SK" sz="2400" dirty="0"/>
              <a:t> zhromaždení konzervatívcov, príprava na komunistický puč – toto hlavné poslanie</a:t>
            </a:r>
          </a:p>
          <a:p>
            <a:endParaRPr lang="sk-SK" sz="2400" dirty="0"/>
          </a:p>
          <a:p>
            <a:r>
              <a:rPr lang="sk-SK" sz="2400" dirty="0"/>
              <a:t>V programe: „</a:t>
            </a:r>
            <a:r>
              <a:rPr lang="en-GB" sz="2400" dirty="0" err="1"/>
              <a:t>praví</a:t>
            </a:r>
            <a:r>
              <a:rPr lang="en-GB" sz="2400" dirty="0"/>
              <a:t> </a:t>
            </a:r>
            <a:r>
              <a:rPr lang="en-GB" sz="2400" dirty="0" err="1"/>
              <a:t>ochrancovia</a:t>
            </a:r>
            <a:r>
              <a:rPr lang="en-GB" sz="2400" dirty="0"/>
              <a:t> </a:t>
            </a:r>
            <a:r>
              <a:rPr lang="en-GB" sz="2400" dirty="0" err="1"/>
              <a:t>britského</a:t>
            </a:r>
            <a:r>
              <a:rPr lang="en-GB" sz="2400" dirty="0"/>
              <a:t> </a:t>
            </a:r>
            <a:r>
              <a:rPr lang="en-GB" sz="2400" dirty="0" err="1"/>
              <a:t>dedičstva</a:t>
            </a:r>
            <a:r>
              <a:rPr lang="en-GB" sz="2400" dirty="0"/>
              <a:t> a </a:t>
            </a:r>
            <a:r>
              <a:rPr lang="en-GB" sz="2400" dirty="0" err="1"/>
              <a:t>tradícií</a:t>
            </a:r>
            <a:r>
              <a:rPr lang="en-GB" sz="2400" dirty="0"/>
              <a:t>, </a:t>
            </a:r>
            <a:r>
              <a:rPr lang="en-GB" sz="2400" dirty="0" err="1"/>
              <a:t>vrátane</a:t>
            </a:r>
            <a:r>
              <a:rPr lang="en-GB" sz="2400" dirty="0"/>
              <a:t> </a:t>
            </a:r>
            <a:r>
              <a:rPr lang="en-GB" sz="2400" dirty="0" err="1"/>
              <a:t>britskej</a:t>
            </a:r>
            <a:r>
              <a:rPr lang="en-GB" sz="2400" dirty="0"/>
              <a:t> </a:t>
            </a:r>
            <a:r>
              <a:rPr lang="en-GB" sz="2400" dirty="0" err="1"/>
              <a:t>liberálnej</a:t>
            </a:r>
            <a:r>
              <a:rPr lang="en-GB" sz="2400" dirty="0"/>
              <a:t> </a:t>
            </a:r>
            <a:r>
              <a:rPr lang="en-GB" sz="2400" dirty="0" err="1"/>
              <a:t>tradície</a:t>
            </a:r>
            <a:r>
              <a:rPr lang="sk-SK" sz="2400" dirty="0"/>
              <a:t>“ ale zároveň aj napr. „žiadna diskusia, len poslušnosť!“ a pod. </a:t>
            </a:r>
          </a:p>
          <a:p>
            <a:endParaRPr lang="sk-SK" sz="2400" dirty="0"/>
          </a:p>
          <a:p>
            <a:r>
              <a:rPr lang="sk-SK" sz="2400" dirty="0" err="1"/>
              <a:t>Paramilitantné</a:t>
            </a:r>
            <a:r>
              <a:rPr lang="sk-SK" sz="2400" dirty="0"/>
              <a:t> krídlo – divízia Q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71375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 fontScale="92500" lnSpcReduction="10000"/>
          </a:bodyPr>
          <a:lstStyle/>
          <a:p>
            <a:r>
              <a:rPr lang="sk-SK" sz="2800" dirty="0"/>
              <a:t>Dnes považovaná za veľké víťazstvo antifašistov – dôležitý symbol (jej reálna hodnota v danej dobe minimálna, no propagandisticky dôležitá)</a:t>
            </a:r>
          </a:p>
          <a:p>
            <a:endParaRPr lang="sk-SK" sz="2800" dirty="0"/>
          </a:p>
          <a:p>
            <a:r>
              <a:rPr lang="sk-SK" sz="2800" dirty="0"/>
              <a:t>Nie bitka medzi BUF a antifašistami ale medzi antifašistami a políciou</a:t>
            </a:r>
          </a:p>
          <a:p>
            <a:endParaRPr lang="sk-SK" sz="2800" dirty="0"/>
          </a:p>
          <a:p>
            <a:r>
              <a:rPr lang="sk-SK" sz="2800" dirty="0"/>
              <a:t>No </a:t>
            </a:r>
            <a:r>
              <a:rPr lang="sk-SK" sz="2800" dirty="0" err="1"/>
              <a:t>passaran</a:t>
            </a:r>
            <a:r>
              <a:rPr lang="sk-SK" sz="2800" dirty="0"/>
              <a:t> / </a:t>
            </a:r>
            <a:r>
              <a:rPr lang="sk-SK" sz="2800" dirty="0" err="1"/>
              <a:t>They</a:t>
            </a:r>
            <a:r>
              <a:rPr lang="sk-SK" sz="2800" dirty="0"/>
              <a:t> </a:t>
            </a:r>
            <a:r>
              <a:rPr lang="sk-SK" sz="2800" dirty="0" err="1"/>
              <a:t>shall</a:t>
            </a:r>
            <a:r>
              <a:rPr lang="sk-SK" sz="2800" dirty="0"/>
              <a:t> </a:t>
            </a:r>
            <a:r>
              <a:rPr lang="sk-SK" sz="2800" dirty="0" err="1"/>
              <a:t>not</a:t>
            </a:r>
            <a:r>
              <a:rPr lang="sk-SK" sz="2800" dirty="0"/>
              <a:t> </a:t>
            </a:r>
            <a:r>
              <a:rPr lang="sk-SK" sz="2800" dirty="0" err="1"/>
              <a:t>pass</a:t>
            </a:r>
            <a:r>
              <a:rPr lang="sk-SK" sz="2800" dirty="0"/>
              <a:t> – inšpirácia zo Španielskej občianskej vojny</a:t>
            </a:r>
          </a:p>
          <a:p>
            <a:endParaRPr lang="sk-SK" sz="2800" dirty="0"/>
          </a:p>
          <a:p>
            <a:r>
              <a:rPr lang="sk-SK" sz="2800" dirty="0"/>
              <a:t>Dodnes pripomínanie a pochody, kultúrne odkazy, v hudbe a pod.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Prechod k antisemitizmu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0680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93DB554-1DF8-4493-BBA8-6E1639931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C804BDD-A197-4093-AA68-239F5514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Bitka o </a:t>
            </a:r>
            <a:r>
              <a:rPr lang="sk-SK" dirty="0" err="1"/>
              <a:t>Cable</a:t>
            </a:r>
            <a:r>
              <a:rPr lang="sk-SK" dirty="0"/>
              <a:t> </a:t>
            </a:r>
            <a:r>
              <a:rPr lang="sk-SK" dirty="0" err="1"/>
              <a:t>street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E281BA0-0EB9-47CD-9C3F-50B27E936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4" y="1719071"/>
            <a:ext cx="8788892" cy="501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932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93DB554-1DF8-4493-BBA8-6E1639931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C804BDD-A197-4093-AA68-239F5514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Bitka o </a:t>
            </a:r>
            <a:r>
              <a:rPr lang="sk-SK" dirty="0" err="1"/>
              <a:t>Cable</a:t>
            </a:r>
            <a:r>
              <a:rPr lang="sk-SK" dirty="0"/>
              <a:t> </a:t>
            </a:r>
            <a:r>
              <a:rPr lang="sk-SK" dirty="0" err="1"/>
              <a:t>street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021536-6ECE-47B6-9A9E-C2CB1B842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07" y="116632"/>
            <a:ext cx="8894585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301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93DB554-1DF8-4493-BBA8-6E1639931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C804BDD-A197-4093-AA68-239F5514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Bitka o </a:t>
            </a:r>
            <a:r>
              <a:rPr lang="sk-SK" dirty="0" err="1"/>
              <a:t>Cable</a:t>
            </a:r>
            <a:r>
              <a:rPr lang="sk-SK" dirty="0"/>
              <a:t> </a:t>
            </a:r>
            <a:r>
              <a:rPr lang="sk-SK" dirty="0" err="1"/>
              <a:t>street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B677BB-412E-4EB9-9558-2F7050E98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473" y="253769"/>
            <a:ext cx="9427826" cy="635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538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93DB554-1DF8-4493-BBA8-6E1639931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C804BDD-A197-4093-AA68-239F5514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Bitka o </a:t>
            </a:r>
            <a:r>
              <a:rPr lang="sk-SK" dirty="0" err="1"/>
              <a:t>Cable</a:t>
            </a:r>
            <a:r>
              <a:rPr lang="sk-SK" dirty="0"/>
              <a:t> </a:t>
            </a:r>
            <a:r>
              <a:rPr lang="sk-SK" dirty="0" err="1"/>
              <a:t>street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96DCD0F-9BA5-40A4-9178-002C6BC10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8" y="116632"/>
            <a:ext cx="9083322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62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93DB554-1DF8-4493-BBA8-6E1639931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C804BDD-A197-4093-AA68-239F5514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Bitka o </a:t>
            </a:r>
            <a:r>
              <a:rPr lang="sk-SK" dirty="0" err="1"/>
              <a:t>Cable</a:t>
            </a:r>
            <a:r>
              <a:rPr lang="sk-SK" dirty="0"/>
              <a:t> </a:t>
            </a:r>
            <a:r>
              <a:rPr lang="sk-SK" dirty="0" err="1"/>
              <a:t>street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445D63-F755-4877-A423-1D04F31E0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52" y="114540"/>
            <a:ext cx="8654756" cy="662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352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93DB554-1DF8-4493-BBA8-6E1639931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C804BDD-A197-4093-AA68-239F5514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Bitka o </a:t>
            </a:r>
            <a:r>
              <a:rPr lang="sk-SK" dirty="0" err="1"/>
              <a:t>Cable</a:t>
            </a:r>
            <a:r>
              <a:rPr lang="sk-SK" dirty="0"/>
              <a:t> </a:t>
            </a:r>
            <a:r>
              <a:rPr lang="sk-SK" dirty="0" err="1"/>
              <a:t>street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3A9B42-B697-435A-A97F-797D2571B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847"/>
            <a:ext cx="9144000" cy="611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809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993DB554-1DF8-4493-BBA8-6E1639931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C804BDD-A197-4093-AA68-239F5514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Bitka o </a:t>
            </a:r>
            <a:r>
              <a:rPr lang="sk-SK" dirty="0" err="1"/>
              <a:t>Cable</a:t>
            </a:r>
            <a:r>
              <a:rPr lang="sk-SK" dirty="0"/>
              <a:t> </a:t>
            </a:r>
            <a:r>
              <a:rPr lang="sk-SK" dirty="0" err="1"/>
              <a:t>street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C919EFC-A795-42EB-AEE1-4C8122ABE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67" y="1410241"/>
            <a:ext cx="8848725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639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28800"/>
            <a:ext cx="8856984" cy="5040560"/>
          </a:xfrm>
        </p:spPr>
        <p:txBody>
          <a:bodyPr>
            <a:normAutofit/>
          </a:bodyPr>
          <a:lstStyle/>
          <a:p>
            <a:r>
              <a:rPr lang="sk-SK" sz="2400" dirty="0"/>
              <a:t>Ani „Olympia,“ ani „bitka o </a:t>
            </a:r>
            <a:r>
              <a:rPr lang="sk-SK" sz="2400" dirty="0" err="1"/>
              <a:t>Cable</a:t>
            </a:r>
            <a:r>
              <a:rPr lang="sk-SK" sz="2400" dirty="0"/>
              <a:t> </a:t>
            </a:r>
            <a:r>
              <a:rPr lang="sk-SK" sz="2400" dirty="0" err="1"/>
              <a:t>street</a:t>
            </a:r>
            <a:r>
              <a:rPr lang="sk-SK" sz="2400" dirty="0"/>
              <a:t>“ alebo akákoľvek iná významná udalosť nemohla úplne podlomiť fašizmus v krajine, ani mu „zasadiť smrteľnú ranu.“ Tento proces bol omnoho dlhší a komplexnejší. </a:t>
            </a:r>
          </a:p>
          <a:p>
            <a:endParaRPr lang="sk-SK" sz="2400" dirty="0"/>
          </a:p>
          <a:p>
            <a:r>
              <a:rPr lang="sk-SK" sz="2400" dirty="0"/>
              <a:t>Faktom je, že BUF upadala od leta 1934</a:t>
            </a:r>
          </a:p>
          <a:p>
            <a:endParaRPr lang="sk-SK" sz="2400" dirty="0"/>
          </a:p>
          <a:p>
            <a:r>
              <a:rPr lang="sk-SK" sz="2400" dirty="0"/>
              <a:t>Fašistickí ideológovia ale nikdy neprestali veriť – ďalej rozpracovávali svoje koncepcie. </a:t>
            </a:r>
          </a:p>
          <a:p>
            <a:endParaRPr lang="sk-SK" sz="2400" dirty="0"/>
          </a:p>
          <a:p>
            <a:r>
              <a:rPr lang="sk-SK" sz="2400" dirty="0"/>
              <a:t>BUF v tomto výnimočné hnutie – po teoretickej a filozofickej stránke značne sofistikované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Úpadok a pád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67296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040560"/>
          </a:xfrm>
        </p:spPr>
        <p:txBody>
          <a:bodyPr>
            <a:normAutofit/>
          </a:bodyPr>
          <a:lstStyle/>
          <a:p>
            <a:r>
              <a:rPr lang="sk-SK" sz="2400" dirty="0"/>
              <a:t>1938 napr.</a:t>
            </a:r>
            <a:r>
              <a:rPr lang="en-GB" sz="2400" dirty="0"/>
              <a:t> Alexander Raven-Thomson</a:t>
            </a:r>
            <a:r>
              <a:rPr lang="sk-SK" sz="2400" dirty="0"/>
              <a:t> vydal knihu </a:t>
            </a:r>
            <a:r>
              <a:rPr lang="en-GB" sz="2400" i="1" dirty="0"/>
              <a:t>The Coming Corporate State</a:t>
            </a:r>
            <a:r>
              <a:rPr lang="en-GB" sz="2400" dirty="0"/>
              <a:t> 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Štát mal fungovať ako „ľudské telo, zložené z miliónov buniek, ktoré všetky pracujú pre dobro väčšieho celku (...) rovnako tak musí byť civilizovaná spoločnosť byť organizovaná ako korporatívny štát, v ktorom každý individuálny človek robí nejakú prácu a tým slúži vyšším záujmom celku.“</a:t>
            </a:r>
          </a:p>
          <a:p>
            <a:endParaRPr lang="sk-SK" sz="2400" dirty="0"/>
          </a:p>
          <a:p>
            <a:r>
              <a:rPr lang="sk-SK" sz="2400" dirty="0"/>
              <a:t>24 korporácií zahrnutých do štyroch väčších celkov: primárne produkty, priemysel, distribúcia a administrácia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Korporatívny štát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256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7CC8C0B-FC5C-45C8-82FB-1FF42D858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AB25F51-1939-4F92-96CB-F252CA8D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BF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1B809F-B42B-43B0-91AC-966C39482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5" y="1844824"/>
            <a:ext cx="9009736" cy="445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167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040560"/>
          </a:xfrm>
        </p:spPr>
        <p:txBody>
          <a:bodyPr>
            <a:noAutofit/>
          </a:bodyPr>
          <a:lstStyle/>
          <a:p>
            <a:r>
              <a:rPr lang="sk-SK" sz="2800" dirty="0"/>
              <a:t>Naďalej tiež rozvoj ideológie</a:t>
            </a:r>
          </a:p>
          <a:p>
            <a:endParaRPr lang="sk-SK" sz="2800" dirty="0"/>
          </a:p>
          <a:p>
            <a:r>
              <a:rPr lang="sk-SK" sz="2800" dirty="0"/>
              <a:t>Zhubný vplyv medzinárodných finančníkov, prehnitá buržoázne-liberálna spoločnosť, kultúrny boľševizmus, otupujúci amerikanizmus, odporný židovský internacionalizmus a pod.</a:t>
            </a:r>
          </a:p>
          <a:p>
            <a:endParaRPr lang="sk-SK" sz="2800" dirty="0"/>
          </a:p>
          <a:p>
            <a:r>
              <a:rPr lang="sk-SK" sz="2800" dirty="0"/>
              <a:t>Kultúra v úpadku, Hollywood: „Uctievanie sexuálnych hrdinov a amerických televíznych hviezd mladými, citlivými a hlúpučkými dievčatami“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Kultúra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87673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040560"/>
          </a:xfrm>
        </p:spPr>
        <p:txBody>
          <a:bodyPr>
            <a:normAutofit/>
          </a:bodyPr>
          <a:lstStyle/>
          <a:p>
            <a:r>
              <a:rPr lang="sk-SK" sz="2800" dirty="0"/>
              <a:t>fašizmus „nové, revolučné náboženské vyznanie zasvätené národnej a kultúrnej regenerácii.“  </a:t>
            </a:r>
          </a:p>
          <a:p>
            <a:endParaRPr lang="sk-SK" sz="2800" dirty="0"/>
          </a:p>
          <a:p>
            <a:r>
              <a:rPr lang="sk-SK" sz="2800" dirty="0"/>
              <a:t>„Očista“ kultúry dôležité miesto </a:t>
            </a:r>
          </a:p>
          <a:p>
            <a:endParaRPr lang="sk-SK" sz="2800" dirty="0"/>
          </a:p>
          <a:p>
            <a:r>
              <a:rPr lang="sk-SK" sz="2800" dirty="0"/>
              <a:t>sami seba pritom videli ako jediných schopných tejto očisty: fašisti elita, ktorá chápala nevyhnutnosť národnej obrody a mala viesť národ, „pretože masy zostanú vždy hlúpe, zbabelé a kruté.“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Kultúra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33845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040560"/>
          </a:xfrm>
        </p:spPr>
        <p:txBody>
          <a:bodyPr>
            <a:normAutofit/>
          </a:bodyPr>
          <a:lstStyle/>
          <a:p>
            <a:r>
              <a:rPr lang="sk-SK" sz="2400" dirty="0"/>
              <a:t>„Tak či onak, pokrok a evolúcia v umení musia existovať, tak ako existujú vo všetko ostatnom. Ale nech je umenie zdravé, mužné, čisté a tým pádom niečím, na čo môže byť fašizmus hrdý. Nie hysterické búchanie negerskej hudby, nesúrodé zvuky modernej kakofónie (ako opozitum symfónie), idiotské kňučanie cudzích spevákov, monštruózne neforemné sochy a pokrivené maľby, odporná glorifikácia zlodejov, vrahov, cudzoložníkov a prostitútok, ktoré sú často námetom filmov.“  </a:t>
            </a:r>
          </a:p>
          <a:p>
            <a:endParaRPr lang="sk-SK" sz="2400" dirty="0"/>
          </a:p>
          <a:p>
            <a:r>
              <a:rPr lang="sk-SK" sz="2400" dirty="0"/>
              <a:t>„Z fašizmu povstane umenie čisté, originálne a vznešenejšie než čokoľvek, čo sme doteraz boli schopní vymyslieť.“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Kultúra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4200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040560"/>
          </a:xfrm>
        </p:spPr>
        <p:txBody>
          <a:bodyPr>
            <a:normAutofit/>
          </a:bodyPr>
          <a:lstStyle/>
          <a:p>
            <a:r>
              <a:rPr lang="sk-SK" sz="2400" dirty="0"/>
              <a:t>20. roky poznačené „povojnovým </a:t>
            </a:r>
            <a:r>
              <a:rPr lang="sk-SK" sz="2400" dirty="0" err="1"/>
              <a:t>neurotizmom</a:t>
            </a:r>
            <a:r>
              <a:rPr lang="sk-SK" sz="2400" dirty="0"/>
              <a:t>, erotizmom, ochablosťou a bezduchosťou.“</a:t>
            </a:r>
          </a:p>
          <a:p>
            <a:endParaRPr lang="sk-SK" sz="2400" dirty="0"/>
          </a:p>
          <a:p>
            <a:r>
              <a:rPr lang="sk-SK" sz="2400" dirty="0"/>
              <a:t>„šialená posadnutosť sexom, s ktorou sa vo fašistickom štáte skoncuje.“ </a:t>
            </a:r>
          </a:p>
          <a:p>
            <a:endParaRPr lang="sk-SK" sz="2400" dirty="0"/>
          </a:p>
          <a:p>
            <a:r>
              <a:rPr lang="sk-SK" sz="2400" dirty="0"/>
              <a:t>Anglická literatúra mala byť podľa fašistov plná „</a:t>
            </a:r>
            <a:r>
              <a:rPr lang="sk-SK" sz="2400" dirty="0" err="1"/>
              <a:t>onanistov</a:t>
            </a:r>
            <a:r>
              <a:rPr lang="sk-SK" sz="2400" dirty="0"/>
              <a:t>, </a:t>
            </a:r>
            <a:r>
              <a:rPr lang="sk-SK" sz="2400" dirty="0" err="1"/>
              <a:t>nymfomanov</a:t>
            </a:r>
            <a:r>
              <a:rPr lang="sk-SK" sz="2400" dirty="0"/>
              <a:t>, drogovo závislých, impotentov, homosexuálov, masochistov a množstva ďalších nedonosencov.“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Kultúra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3427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040560"/>
          </a:xfrm>
        </p:spPr>
        <p:txBody>
          <a:bodyPr>
            <a:normAutofit/>
          </a:bodyPr>
          <a:lstStyle/>
          <a:p>
            <a:r>
              <a:rPr lang="sk-SK" sz="2400" dirty="0"/>
              <a:t>Emancipované ženy problém – žena má byť matkou</a:t>
            </a:r>
          </a:p>
          <a:p>
            <a:endParaRPr lang="sk-SK" sz="2400" dirty="0"/>
          </a:p>
          <a:p>
            <a:r>
              <a:rPr lang="sk-SK" sz="2400" dirty="0"/>
              <a:t>Emancipované ženy mali spôsobovať homosexualitu: „vo veľkých mestách sa homosexualita stala módnym trendom, propagovaným do oči bijúcim exhibicionizmom. Tento kult má psychologické korene v ´zúfalom komplexe,´ ktorý je základom všetkej sterility ´inteligentnej ženy.´ Zženštilý muž a mužatka sú výtvory – alebo lepšie povedané obete – veľkých miest.“</a:t>
            </a:r>
          </a:p>
          <a:p>
            <a:endParaRPr lang="sk-SK" sz="2400" dirty="0"/>
          </a:p>
          <a:p>
            <a:r>
              <a:rPr lang="sk-SK" sz="2400" dirty="0"/>
              <a:t>Zodpovední: Židia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Kultúra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32343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4128892" cy="5040560"/>
          </a:xfrm>
        </p:spPr>
        <p:txBody>
          <a:bodyPr>
            <a:normAutofit/>
          </a:bodyPr>
          <a:lstStyle/>
          <a:p>
            <a:r>
              <a:rPr lang="sk-SK" sz="2400" dirty="0"/>
              <a:t>Po </a:t>
            </a:r>
            <a:r>
              <a:rPr lang="sk-SK" sz="2400" dirty="0" err="1"/>
              <a:t>Cable</a:t>
            </a:r>
            <a:r>
              <a:rPr lang="sk-SK" sz="2400" dirty="0"/>
              <a:t> </a:t>
            </a:r>
            <a:r>
              <a:rPr lang="sk-SK" sz="2400" dirty="0" err="1"/>
              <a:t>Street</a:t>
            </a:r>
            <a:r>
              <a:rPr lang="sk-SK" sz="2400" dirty="0"/>
              <a:t> – 1937 zákon na ochranu verejného poriadku (</a:t>
            </a:r>
            <a:r>
              <a:rPr lang="sk-SK" sz="2400" dirty="0" err="1"/>
              <a:t>Public</a:t>
            </a:r>
            <a:r>
              <a:rPr lang="sk-SK" sz="2400" dirty="0"/>
              <a:t> </a:t>
            </a:r>
            <a:r>
              <a:rPr lang="sk-SK" sz="2400" dirty="0" err="1"/>
              <a:t>Order</a:t>
            </a:r>
            <a:r>
              <a:rPr lang="sk-SK" sz="2400" dirty="0"/>
              <a:t> </a:t>
            </a:r>
            <a:r>
              <a:rPr lang="sk-SK" sz="2400" dirty="0" err="1"/>
              <a:t>Act</a:t>
            </a:r>
            <a:r>
              <a:rPr lang="sk-SK" sz="2400" dirty="0"/>
              <a:t> 1936)</a:t>
            </a:r>
          </a:p>
          <a:p>
            <a:endParaRPr lang="sk-SK" sz="2400" dirty="0"/>
          </a:p>
          <a:p>
            <a:r>
              <a:rPr lang="sk-SK" sz="2400" dirty="0"/>
              <a:t>Zákon zakázal pochody, stop uniformám</a:t>
            </a:r>
          </a:p>
          <a:p>
            <a:endParaRPr lang="sk-SK" sz="2400" dirty="0"/>
          </a:p>
          <a:p>
            <a:r>
              <a:rPr lang="sk-SK" sz="2400" dirty="0"/>
              <a:t>BUF to paradoxne trochu pomohlo – bez uniforiem v oblekoch pre Britov prijateľnejší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1937-1939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5FB6C8-D4B8-4E60-88E6-14EDA51B5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892" y="1628800"/>
            <a:ext cx="5015108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261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3F8AC9E5-7B5B-4CD7-997B-829E3BB41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989FC6A-665A-4F3C-8086-75F45CF0D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18D54D-E05F-4211-ADB3-2E67A5334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4" y="0"/>
            <a:ext cx="8944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702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C1A72825-E1FC-4190-B249-A678CA5AE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794EB57-0061-4563-8669-FC9C1675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21694E1-B339-48F1-A5A9-ADD1A0A3B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91" y="0"/>
            <a:ext cx="8940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03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8" cy="5040560"/>
          </a:xfrm>
        </p:spPr>
        <p:txBody>
          <a:bodyPr>
            <a:normAutofit/>
          </a:bodyPr>
          <a:lstStyle/>
          <a:p>
            <a:r>
              <a:rPr lang="sk-SK" sz="2400" dirty="0"/>
              <a:t>1937 niekoľko miestnych volieb. BUF najlepšie výsledky v londýnskom East Ende – najlepšie </a:t>
            </a:r>
            <a:r>
              <a:rPr lang="sk-SK" sz="2400" dirty="0" err="1"/>
              <a:t>Bethnal</a:t>
            </a:r>
            <a:r>
              <a:rPr lang="sk-SK" sz="2400" dirty="0"/>
              <a:t> </a:t>
            </a:r>
            <a:r>
              <a:rPr lang="sk-SK" sz="2400" dirty="0" err="1"/>
              <a:t>Green</a:t>
            </a:r>
            <a:r>
              <a:rPr lang="sk-SK" sz="2400" dirty="0"/>
              <a:t> (23%), celkovo v troch obvodoch East Endu 8000 hlasov (17,8%)</a:t>
            </a:r>
          </a:p>
          <a:p>
            <a:endParaRPr lang="sk-SK" sz="2400" dirty="0"/>
          </a:p>
          <a:p>
            <a:r>
              <a:rPr lang="sk-SK" sz="2400" dirty="0"/>
              <a:t>vzhľadom na to, že tu bola najsilnejšia + do kampane investovali nemalé prostriedky výsledok vlastne katastrofa</a:t>
            </a:r>
          </a:p>
          <a:p>
            <a:endParaRPr lang="sk-SK" sz="2400" dirty="0"/>
          </a:p>
          <a:p>
            <a:r>
              <a:rPr lang="sk-SK" sz="2400" dirty="0"/>
              <a:t>Tesne pred vojnou kampaň </a:t>
            </a:r>
            <a:r>
              <a:rPr lang="en-GB" sz="2400" dirty="0"/>
              <a:t>„</a:t>
            </a:r>
            <a:r>
              <a:rPr lang="en-GB" sz="2400" dirty="0" err="1"/>
              <a:t>Zastavme</a:t>
            </a:r>
            <a:r>
              <a:rPr lang="en-GB" sz="2400" dirty="0"/>
              <a:t> </a:t>
            </a:r>
            <a:r>
              <a:rPr lang="en-GB" sz="2400" dirty="0" err="1"/>
              <a:t>vojnu</a:t>
            </a:r>
            <a:r>
              <a:rPr lang="en-GB" sz="2400" dirty="0"/>
              <a:t>!“ (Stop the War)</a:t>
            </a:r>
            <a:r>
              <a:rPr lang="sk-SK" sz="2400" dirty="0"/>
              <a:t> – po </a:t>
            </a:r>
            <a:r>
              <a:rPr lang="sk-SK" sz="2400" dirty="0" err="1"/>
              <a:t>Anschlusse</a:t>
            </a:r>
            <a:r>
              <a:rPr lang="sk-SK" sz="2400" dirty="0"/>
              <a:t>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1937-1939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04716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8" cy="5040560"/>
          </a:xfrm>
        </p:spPr>
        <p:txBody>
          <a:bodyPr>
            <a:normAutofit/>
          </a:bodyPr>
          <a:lstStyle/>
          <a:p>
            <a:r>
              <a:rPr lang="sk-SK" sz="2400" dirty="0"/>
              <a:t>Mierová kampaň na čas pomohla, počet členov stúpal</a:t>
            </a:r>
          </a:p>
          <a:p>
            <a:endParaRPr lang="sk-SK" sz="2400" dirty="0"/>
          </a:p>
          <a:p>
            <a:r>
              <a:rPr lang="sk-SK" sz="2400" dirty="0"/>
              <a:t>Heslá „Briti bojujú len za Britániu“ alebo „Mosley hovorí mier!“ </a:t>
            </a:r>
          </a:p>
          <a:p>
            <a:endParaRPr lang="sk-SK" sz="2400" dirty="0"/>
          </a:p>
          <a:p>
            <a:r>
              <a:rPr lang="sk-SK" sz="2400" dirty="0"/>
              <a:t>V septembri „VOJNA pre Československo – chcete ju?“ (WAR </a:t>
            </a:r>
            <a:r>
              <a:rPr lang="sk-SK" sz="2400" dirty="0" err="1"/>
              <a:t>for</a:t>
            </a:r>
            <a:r>
              <a:rPr lang="sk-SK" sz="2400" dirty="0"/>
              <a:t> </a:t>
            </a:r>
            <a:r>
              <a:rPr lang="sk-SK" sz="2400" dirty="0" err="1"/>
              <a:t>Czechoslovakia</a:t>
            </a:r>
            <a:r>
              <a:rPr lang="sk-SK" sz="2400" dirty="0"/>
              <a:t> – do </a:t>
            </a:r>
            <a:r>
              <a:rPr lang="sk-SK" sz="2400" dirty="0" err="1"/>
              <a:t>you</a:t>
            </a:r>
            <a:r>
              <a:rPr lang="sk-SK" sz="2400" dirty="0"/>
              <a:t> </a:t>
            </a:r>
            <a:r>
              <a:rPr lang="sk-SK" sz="2400" dirty="0" err="1"/>
              <a:t>want</a:t>
            </a:r>
            <a:r>
              <a:rPr lang="sk-SK" sz="2400" dirty="0"/>
              <a:t> </a:t>
            </a:r>
            <a:r>
              <a:rPr lang="sk-SK" sz="2400" dirty="0" err="1"/>
              <a:t>it</a:t>
            </a:r>
            <a:r>
              <a:rPr lang="sk-SK" sz="2400" dirty="0"/>
              <a:t>?)</a:t>
            </a:r>
          </a:p>
          <a:p>
            <a:endParaRPr lang="sk-SK" sz="2400" dirty="0"/>
          </a:p>
          <a:p>
            <a:r>
              <a:rPr lang="sk-SK" sz="2400" dirty="0"/>
              <a:t>koncom roku 1937 mala BUF len približne 6000 členov, </a:t>
            </a:r>
            <a:r>
              <a:rPr lang="pt-BR" sz="2400" dirty="0"/>
              <a:t>v decembri 1938 </a:t>
            </a:r>
            <a:r>
              <a:rPr lang="sk-SK" sz="2400" dirty="0"/>
              <a:t>už </a:t>
            </a:r>
            <a:r>
              <a:rPr lang="pt-BR" sz="2400" dirty="0"/>
              <a:t>približne 16 500</a:t>
            </a:r>
            <a:r>
              <a:rPr lang="sk-SK" sz="2400" dirty="0"/>
              <a:t>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1937-1939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1716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561270B-4A23-4CB3-8BA0-9C75074E6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5EAA58C-CE9C-4266-B1C5-7AA5F1EBB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C17E1DC-C335-44D0-8F86-36C089F76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52" y="0"/>
            <a:ext cx="9394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440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8" cy="5040560"/>
          </a:xfrm>
        </p:spPr>
        <p:txBody>
          <a:bodyPr>
            <a:normAutofit/>
          </a:bodyPr>
          <a:lstStyle/>
          <a:p>
            <a:r>
              <a:rPr lang="sk-SK" sz="2400" dirty="0"/>
              <a:t>Vinníci vojny: Židia</a:t>
            </a:r>
          </a:p>
          <a:p>
            <a:endParaRPr lang="sk-SK" sz="2400" dirty="0"/>
          </a:p>
          <a:p>
            <a:r>
              <a:rPr lang="sk-SK" sz="2400" dirty="0"/>
              <a:t>„šakaly židovského kapitálu volajú po vojne.“ </a:t>
            </a:r>
          </a:p>
          <a:p>
            <a:endParaRPr lang="sk-SK" sz="2400" dirty="0"/>
          </a:p>
          <a:p>
            <a:r>
              <a:rPr lang="sk-SK" sz="2400" dirty="0"/>
              <a:t>Poľský štát, „zaťažený židovskou hypotékou“ a finančné centrum Británie, londýnska City, boli údajne pod kontrolou židovského kapitálu, ktorý chcel rozpútať vojnu</a:t>
            </a:r>
          </a:p>
          <a:p>
            <a:endParaRPr lang="sk-SK" sz="2400" dirty="0"/>
          </a:p>
          <a:p>
            <a:r>
              <a:rPr lang="sk-SK" sz="2400" dirty="0"/>
              <a:t>Po definitívnom zničení Československa v marci 1939 hystéria, v lete 1939 veľké zhromaždenie v </a:t>
            </a:r>
            <a:r>
              <a:rPr lang="en-GB" sz="2400" dirty="0"/>
              <a:t>hale Earls Court v </a:t>
            </a:r>
            <a:r>
              <a:rPr lang="en-GB" sz="2400" dirty="0" err="1"/>
              <a:t>Londýne</a:t>
            </a:r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1937-1939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16981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683C182-2613-4043-97FE-67EF56EB8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A3E717C-3CF8-42CC-9542-2201568E6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E0148A2-985A-479E-9ADD-BAB4F3D24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84" y="205344"/>
            <a:ext cx="9144000" cy="629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966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BA65909-446B-4E40-BFD8-CEC8F4823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65D058E-80EB-4B51-BDF9-67E42784C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AA72C8-F36A-49B8-8CE2-A02C79BB2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75"/>
            <a:ext cx="9144000" cy="684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875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4FC7CB12-30D4-4600-A016-94A4AA658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A2A877A-C40A-44CF-ACE7-5C087963E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7560F9-7D54-4963-9DD6-4963241C2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591"/>
            <a:ext cx="9144000" cy="650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919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8" cy="5040560"/>
          </a:xfrm>
        </p:spPr>
        <p:txBody>
          <a:bodyPr>
            <a:normAutofit/>
          </a:bodyPr>
          <a:lstStyle/>
          <a:p>
            <a:r>
              <a:rPr lang="sk-SK" sz="2400" dirty="0"/>
              <a:t>Po zhromaždení v </a:t>
            </a:r>
            <a:r>
              <a:rPr lang="sk-SK" sz="2400" dirty="0" err="1"/>
              <a:t>Earls</a:t>
            </a:r>
            <a:r>
              <a:rPr lang="sk-SK" sz="2400" dirty="0"/>
              <a:t> </a:t>
            </a:r>
            <a:r>
              <a:rPr lang="sk-SK" sz="2400" dirty="0" err="1"/>
              <a:t>Court</a:t>
            </a:r>
            <a:r>
              <a:rPr lang="sk-SK" sz="2400" dirty="0"/>
              <a:t> znova nárast počtu členov, </a:t>
            </a:r>
            <a:r>
              <a:rPr lang="it-IT" sz="2400" dirty="0"/>
              <a:t>v septembri mala BUF už 22 500</a:t>
            </a:r>
            <a:endParaRPr lang="sk-SK" sz="2400" dirty="0"/>
          </a:p>
          <a:p>
            <a:endParaRPr lang="sk-SK" sz="2400" dirty="0"/>
          </a:p>
          <a:p>
            <a:r>
              <a:rPr lang="sk-SK" sz="2400" dirty="0"/>
              <a:t>Ale to už je labutia pieseň britského fašizmu</a:t>
            </a:r>
          </a:p>
          <a:p>
            <a:endParaRPr lang="sk-SK" sz="2400" dirty="0"/>
          </a:p>
          <a:p>
            <a:r>
              <a:rPr lang="sk-SK" sz="2400" dirty="0"/>
              <a:t>Po podpise paktu </a:t>
            </a:r>
            <a:r>
              <a:rPr lang="sk-SK" sz="2400" dirty="0" err="1"/>
              <a:t>Molotov-Ribbentrop</a:t>
            </a:r>
            <a:r>
              <a:rPr lang="sk-SK" sz="2400" dirty="0"/>
              <a:t> 23. augusta 1939 britskej vláde jasné, že bude vojna </a:t>
            </a:r>
          </a:p>
          <a:p>
            <a:endParaRPr lang="sk-SK" sz="2400" dirty="0"/>
          </a:p>
          <a:p>
            <a:r>
              <a:rPr lang="sk-SK" sz="2400" dirty="0"/>
              <a:t>Opatrenia: jedným z nich bolo prijatie tzv. </a:t>
            </a:r>
            <a:r>
              <a:rPr lang="sk-SK" sz="2400" dirty="0" err="1"/>
              <a:t>Emergency</a:t>
            </a:r>
            <a:r>
              <a:rPr lang="sk-SK" sz="2400" dirty="0"/>
              <a:t> </a:t>
            </a:r>
            <a:r>
              <a:rPr lang="sk-SK" sz="2400" dirty="0" err="1"/>
              <a:t>Powers</a:t>
            </a:r>
            <a:r>
              <a:rPr lang="sk-SK" sz="2400" dirty="0"/>
              <a:t> </a:t>
            </a:r>
            <a:r>
              <a:rPr lang="sk-SK" sz="2400" dirty="0" err="1"/>
              <a:t>Regulation</a:t>
            </a:r>
            <a:r>
              <a:rPr lang="sk-SK" sz="2400" dirty="0"/>
              <a:t>, čo bola legislatíva, ktorá umožňovala britskej vláde pri stave ohrozenia štátu schvaľovať zákony v skrátenom procese. </a:t>
            </a:r>
          </a:p>
          <a:p>
            <a:endParaRPr lang="sk-SK" sz="2400" dirty="0"/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Koniec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02471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8" cy="5040560"/>
          </a:xfrm>
        </p:spPr>
        <p:txBody>
          <a:bodyPr>
            <a:normAutofit lnSpcReduction="10000"/>
          </a:bodyPr>
          <a:lstStyle/>
          <a:p>
            <a:r>
              <a:rPr lang="sk-SK" sz="2400" dirty="0"/>
              <a:t>Zákonu na ochranu verejného poriadku (§39b) umožňoval človeka zatknúť za „snahu o ovplyvnenie verejnej mienky spôsobom, ktorý by bol pravdepodobne predpojatý k obrane kráľovstva.“</a:t>
            </a:r>
          </a:p>
          <a:p>
            <a:endParaRPr lang="sk-SK" sz="2400" dirty="0"/>
          </a:p>
          <a:p>
            <a:r>
              <a:rPr lang="sk-SK" sz="2400" dirty="0"/>
              <a:t>Obavy z „piatej kolóny“ – kontroverzné zatýkanie členov BUF</a:t>
            </a:r>
          </a:p>
          <a:p>
            <a:endParaRPr lang="sk-SK" sz="2400" dirty="0"/>
          </a:p>
          <a:p>
            <a:r>
              <a:rPr lang="sk-SK" sz="2400" dirty="0"/>
              <a:t>Dôvodom zatknutia jedného člena BUF napríklad i tvrdenie, že „osoby, ktoré ovládajú túto organizáciu, majú, alebo mali kontakty na osoby, ktoré majú kontakty na nemeckú vládu, mocnosť, s ktorou je Jeho Veličenstvo vo vojne.“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Koniec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13875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8" cy="5040560"/>
          </a:xfrm>
        </p:spPr>
        <p:txBody>
          <a:bodyPr>
            <a:normAutofit/>
          </a:bodyPr>
          <a:lstStyle/>
          <a:p>
            <a:r>
              <a:rPr lang="sk-SK" sz="2400" dirty="0"/>
              <a:t>Rôzne prípady, čím viac porážok vo vojne, tým viac zatýkaní na domácej scéne – obavy obrovské</a:t>
            </a:r>
          </a:p>
          <a:p>
            <a:endParaRPr lang="sk-SK" sz="2400" dirty="0"/>
          </a:p>
          <a:p>
            <a:r>
              <a:rPr lang="sk-SK" sz="2400" dirty="0"/>
              <a:t>niektorí členovia hnutia boli zatknutí tesne potom, čo vystúpili z lodí, ktoré ich práve evakuovali z </a:t>
            </a:r>
            <a:r>
              <a:rPr lang="sk-SK" sz="2400" dirty="0" err="1"/>
              <a:t>Dunkerque</a:t>
            </a:r>
            <a:r>
              <a:rPr lang="sk-SK" sz="2400" dirty="0"/>
              <a:t>. Obvinili ich z nelojálnosti a možnej vlastizrady. </a:t>
            </a:r>
          </a:p>
          <a:p>
            <a:endParaRPr lang="sk-SK" sz="2400" dirty="0"/>
          </a:p>
          <a:p>
            <a:r>
              <a:rPr lang="sk-SK" sz="2400" dirty="0"/>
              <a:t>Jeden vojak bol zatknutý priamo na letisku po tom, čo sa jeho lietadlo vrátilo z bombardovacej misie nad Nemeckom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Koniec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09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8" cy="5040560"/>
          </a:xfrm>
        </p:spPr>
        <p:txBody>
          <a:bodyPr>
            <a:normAutofit/>
          </a:bodyPr>
          <a:lstStyle/>
          <a:p>
            <a:r>
              <a:rPr lang="sk-SK" sz="3200" dirty="0"/>
              <a:t>BUF bola definitívne postavená mimo zákon 10. júla 1940. </a:t>
            </a:r>
          </a:p>
          <a:p>
            <a:endParaRPr lang="sk-SK" sz="3200" dirty="0"/>
          </a:p>
          <a:p>
            <a:r>
              <a:rPr lang="sk-SK" sz="3200" dirty="0"/>
              <a:t>Zákon </a:t>
            </a:r>
            <a:r>
              <a:rPr lang="sk-SK" sz="3200" dirty="0" err="1"/>
              <a:t>Defence</a:t>
            </a:r>
            <a:r>
              <a:rPr lang="sk-SK" sz="3200" dirty="0"/>
              <a:t> </a:t>
            </a:r>
            <a:r>
              <a:rPr lang="sk-SK" sz="3200" dirty="0" err="1"/>
              <a:t>Regulation</a:t>
            </a:r>
            <a:r>
              <a:rPr lang="sk-SK" sz="3200" dirty="0"/>
              <a:t> 18b, na základe ktorého britská vláda zatkla asi 800 členov BUF</a:t>
            </a:r>
          </a:p>
          <a:p>
            <a:endParaRPr lang="sk-SK" sz="3200" dirty="0"/>
          </a:p>
          <a:p>
            <a:r>
              <a:rPr lang="sk-SK" sz="3200" dirty="0"/>
              <a:t>Jeden z najkontroverznejších v britských dejinách – dodnes diskusie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Koniec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89881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8" cy="5040560"/>
          </a:xfrm>
        </p:spPr>
        <p:txBody>
          <a:bodyPr>
            <a:normAutofit/>
          </a:bodyPr>
          <a:lstStyle/>
          <a:p>
            <a:r>
              <a:rPr lang="sk-SK" sz="2400" dirty="0"/>
              <a:t>Neúspech BUF i britského fašizmu ako takého, ale nie je priamym výsledkom konkrétnej legislatívy, i keď viaceré zmienené zákony jeho činnosť viac či menej efektívne obmedzili a teda jeho rozkladu pomohli. </a:t>
            </a:r>
          </a:p>
          <a:p>
            <a:endParaRPr lang="sk-SK" sz="2400" dirty="0"/>
          </a:p>
          <a:p>
            <a:r>
              <a:rPr lang="sk-SK" sz="2400" dirty="0"/>
              <a:t>Dôležitá bezpochyby dlhá demokratická tradícia krajiny a najmä z nej vyplývajúca stabilita demokratických inštitúcií a dôvera obyvateľov krajiny v tieto inštitúcie. Fašistom sa napriek enormnej snahe nikdy nepodarilo túto dôveru v štát naštrbiť.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Koniec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08810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8964488" cy="5040560"/>
          </a:xfrm>
        </p:spPr>
        <p:txBody>
          <a:bodyPr>
            <a:normAutofit/>
          </a:bodyPr>
          <a:lstStyle/>
          <a:p>
            <a:r>
              <a:rPr lang="sk-SK" sz="2400" dirty="0"/>
              <a:t>Dôležitým i hospodársky vývoj – ekonomika Spojeného kráľovstva jednoducho nikdy „nevytvorila“ dostatočnú mieru nezamestnanosti, chudoby a biedy, aby Briti premýšľali nad radikálnejšími politickými riešeniami, či už vo forme komunizmus alebo fašizmu, ako nad reálnymi alternatívami tradičnej demokratickej konštitučnej monarchie. </a:t>
            </a:r>
          </a:p>
          <a:p>
            <a:endParaRPr lang="sk-SK" sz="2400" dirty="0"/>
          </a:p>
          <a:p>
            <a:r>
              <a:rPr lang="sk-SK" sz="2400" dirty="0"/>
              <a:t>BUF embryom totalitného fašistického štátu, ktoré nikdy nedostalo šancu sa rozvinúť</a:t>
            </a:r>
            <a:endParaRPr lang="en-GB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Koniec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796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A363FFE-C210-4C25-9717-8025D4497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0DAC7C7-2B78-4C64-9692-C70E588AB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EB0FC1-89C6-46B2-BB92-65B343284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675"/>
            <a:ext cx="9090168" cy="642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85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87FD057-E9E5-47B0-834A-967B02664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8800"/>
            <a:ext cx="5753365" cy="5040560"/>
          </a:xfrm>
        </p:spPr>
        <p:txBody>
          <a:bodyPr>
            <a:normAutofit/>
          </a:bodyPr>
          <a:lstStyle/>
          <a:p>
            <a:r>
              <a:rPr lang="sk-SK" sz="2400" dirty="0"/>
              <a:t>Pravdepodobne niekoľko desiatok tisíc členov</a:t>
            </a:r>
          </a:p>
          <a:p>
            <a:endParaRPr lang="sk-SK" sz="2400" dirty="0"/>
          </a:p>
          <a:p>
            <a:r>
              <a:rPr lang="sk-SK" sz="2400" dirty="0"/>
              <a:t>Vrchol (a pád) generálny štrajk 1926 (zmysel ich existencie bol pomáhať vláde v takýchto situáciách – vláda ale BF odmietla)</a:t>
            </a:r>
          </a:p>
          <a:p>
            <a:endParaRPr lang="sk-SK" sz="2400" dirty="0"/>
          </a:p>
          <a:p>
            <a:r>
              <a:rPr lang="sk-SK" sz="2400" dirty="0"/>
              <a:t>Potom snaha oživiť hnutie – neúspech</a:t>
            </a:r>
          </a:p>
          <a:p>
            <a:endParaRPr lang="sk-SK" sz="2400" dirty="0"/>
          </a:p>
          <a:p>
            <a:r>
              <a:rPr lang="sk-SK" sz="2400" dirty="0"/>
              <a:t>Zaviedli uniformy - nepomohlo</a:t>
            </a:r>
          </a:p>
          <a:p>
            <a:endParaRPr lang="sk-SK" sz="240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A798166-A0D6-4E3A-B8C9-AB07B7B5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BF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65A73E2-3439-44F6-B28E-2000E0830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365" y="1628799"/>
            <a:ext cx="3203807" cy="50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132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17896</TotalTime>
  <Words>2469</Words>
  <Application>Microsoft Office PowerPoint</Application>
  <PresentationFormat>On-screen Show (4:3)</PresentationFormat>
  <Paragraphs>283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Franklin Gothic Medium</vt:lpstr>
      <vt:lpstr>Wingdings</vt:lpstr>
      <vt:lpstr>Wingdings 2</vt:lpstr>
      <vt:lpstr>Grid</vt:lpstr>
      <vt:lpstr>KSCB092   Fašizmus A jeho špecifiká v Európe a Ázii</vt:lpstr>
      <vt:lpstr>Spojené kráľovstvo po vojne</vt:lpstr>
      <vt:lpstr>BF</vt:lpstr>
      <vt:lpstr>BF</vt:lpstr>
      <vt:lpstr>BF</vt:lpstr>
      <vt:lpstr>BF</vt:lpstr>
      <vt:lpstr>PowerPoint Presentation</vt:lpstr>
      <vt:lpstr>PowerPoint Presentation</vt:lpstr>
      <vt:lpstr>BF</vt:lpstr>
      <vt:lpstr>Ďalšie hnutia</vt:lpstr>
      <vt:lpstr>PowerPoint Presentation</vt:lpstr>
      <vt:lpstr>IFL</vt:lpstr>
      <vt:lpstr>Mosley &amp; BUF</vt:lpstr>
      <vt:lpstr>Mosley &amp; BUF</vt:lpstr>
      <vt:lpstr>The greater Britain</vt:lpstr>
      <vt:lpstr>Ideológia BUF</vt:lpstr>
      <vt:lpstr>Ideológia BUF</vt:lpstr>
      <vt:lpstr>Ideológia BUF</vt:lpstr>
      <vt:lpstr>Ideológia BUF</vt:lpstr>
      <vt:lpstr>Ideológia BUF</vt:lpstr>
      <vt:lpstr>Dejiny hnutia</vt:lpstr>
      <vt:lpstr>Dejiny hnutia</vt:lpstr>
      <vt:lpstr>Dejiny hnutia</vt:lpstr>
      <vt:lpstr>PowerPoint Presentation</vt:lpstr>
      <vt:lpstr>Dejiny hnutia</vt:lpstr>
      <vt:lpstr>Dejiny hnutia</vt:lpstr>
      <vt:lpstr>Dejiny hnutia</vt:lpstr>
      <vt:lpstr>PowerPoint Presentation</vt:lpstr>
      <vt:lpstr>Dejiny hnutia</vt:lpstr>
      <vt:lpstr>Dejiny hnutia</vt:lpstr>
      <vt:lpstr>Dejiny hnutia</vt:lpstr>
      <vt:lpstr>Dejiny hnutia</vt:lpstr>
      <vt:lpstr>BUF</vt:lpstr>
      <vt:lpstr>Dejiny hnutia</vt:lpstr>
      <vt:lpstr>Dejiny hnutia</vt:lpstr>
      <vt:lpstr>Olympia Rally</vt:lpstr>
      <vt:lpstr>Olympia Rally</vt:lpstr>
      <vt:lpstr>Olympia Rally</vt:lpstr>
      <vt:lpstr>Prechod k antisemitizmu</vt:lpstr>
      <vt:lpstr>Prechod k antisemitizmu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BUF</vt:lpstr>
      <vt:lpstr>PowerPoint Presentation</vt:lpstr>
      <vt:lpstr>PowerPoint Presentation</vt:lpstr>
      <vt:lpstr>Prechod k antisemitizmu</vt:lpstr>
      <vt:lpstr>Prechod k antisemitizmu</vt:lpstr>
      <vt:lpstr>Bitka o Cable street</vt:lpstr>
      <vt:lpstr>Bitka o Cable street</vt:lpstr>
      <vt:lpstr>Bitka o Cable street</vt:lpstr>
      <vt:lpstr>Bitka o Cable street</vt:lpstr>
      <vt:lpstr>Bitka o Cable street</vt:lpstr>
      <vt:lpstr>Bitka o Cable street</vt:lpstr>
      <vt:lpstr>Bitka o Cable street</vt:lpstr>
      <vt:lpstr>Úpadok a pád</vt:lpstr>
      <vt:lpstr>Korporatívny štát</vt:lpstr>
      <vt:lpstr>Kultúra</vt:lpstr>
      <vt:lpstr>Kultúra</vt:lpstr>
      <vt:lpstr>Kultúra</vt:lpstr>
      <vt:lpstr>Kultúra</vt:lpstr>
      <vt:lpstr>Kultúra</vt:lpstr>
      <vt:lpstr>1937-1939</vt:lpstr>
      <vt:lpstr>PowerPoint Presentation</vt:lpstr>
      <vt:lpstr>PowerPoint Presentation</vt:lpstr>
      <vt:lpstr>1937-1939</vt:lpstr>
      <vt:lpstr>1937-1939</vt:lpstr>
      <vt:lpstr>1937-1939</vt:lpstr>
      <vt:lpstr>PowerPoint Presentation</vt:lpstr>
      <vt:lpstr>PowerPoint Presentation</vt:lpstr>
      <vt:lpstr>PowerPoint Presentation</vt:lpstr>
      <vt:lpstr>Koniec</vt:lpstr>
      <vt:lpstr>Koniec</vt:lpstr>
      <vt:lpstr>Koniec</vt:lpstr>
      <vt:lpstr>Koniec</vt:lpstr>
      <vt:lpstr>Koniec</vt:lpstr>
      <vt:lpstr>Koniec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Fašizmus Definícia, dejiny, prejavy</dc:title>
  <dc:creator>Jakub Drabik</dc:creator>
  <cp:lastModifiedBy>HUSAV</cp:lastModifiedBy>
  <cp:revision>613</cp:revision>
  <dcterms:created xsi:type="dcterms:W3CDTF">2016-04-08T19:06:24Z</dcterms:created>
  <dcterms:modified xsi:type="dcterms:W3CDTF">2022-04-25T16:12:10Z</dcterms:modified>
</cp:coreProperties>
</file>