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4" r:id="rId5"/>
    <p:sldId id="258" r:id="rId6"/>
    <p:sldId id="265" r:id="rId7"/>
    <p:sldId id="259" r:id="rId8"/>
    <p:sldId id="261" r:id="rId9"/>
    <p:sldId id="266" r:id="rId10"/>
    <p:sldId id="262" r:id="rId11"/>
    <p:sldId id="269" r:id="rId12"/>
    <p:sldId id="270" r:id="rId13"/>
    <p:sldId id="271" r:id="rId14"/>
    <p:sldId id="267" r:id="rId15"/>
    <p:sldId id="268" r:id="rId16"/>
    <p:sldId id="272" r:id="rId17"/>
    <p:sldId id="273" r:id="rId18"/>
    <p:sldId id="274" r:id="rId19"/>
    <p:sldId id="275" r:id="rId20"/>
    <p:sldId id="281" r:id="rId21"/>
    <p:sldId id="279" r:id="rId22"/>
    <p:sldId id="280" r:id="rId23"/>
    <p:sldId id="276" r:id="rId24"/>
    <p:sldId id="277" r:id="rId25"/>
    <p:sldId id="286" r:id="rId26"/>
    <p:sldId id="278" r:id="rId27"/>
    <p:sldId id="284" r:id="rId28"/>
    <p:sldId id="285" r:id="rId29"/>
    <p:sldId id="283" r:id="rId30"/>
    <p:sldId id="282" r:id="rId31"/>
    <p:sldId id="288" r:id="rId32"/>
    <p:sldId id="287" r:id="rId33"/>
    <p:sldId id="26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1" autoAdjust="0"/>
    <p:restoredTop sz="94660"/>
  </p:normalViewPr>
  <p:slideViewPr>
    <p:cSldViewPr>
      <p:cViewPr varScale="1">
        <p:scale>
          <a:sx n="113" d="100"/>
          <a:sy n="113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D4A1D5-FC06-47DA-BD42-79280DD88888}" type="datetimeFigureOut">
              <a:rPr lang="en-GB" smtClean="0"/>
              <a:pPr/>
              <a:t>26/04/2022</a:t>
            </a:fld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A1D5-FC06-47DA-BD42-79280DD88888}" type="datetimeFigureOut">
              <a:rPr lang="en-GB" smtClean="0"/>
              <a:pPr/>
              <a:t>26/04/2022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A1D5-FC06-47DA-BD42-79280DD88888}" type="datetimeFigureOut">
              <a:rPr lang="en-GB" smtClean="0"/>
              <a:pPr/>
              <a:t>26/04/2022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A1D5-FC06-47DA-BD42-79280DD88888}" type="datetimeFigureOut">
              <a:rPr lang="en-GB" smtClean="0"/>
              <a:pPr/>
              <a:t>26/04/2022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D4A1D5-FC06-47DA-BD42-79280DD88888}" type="datetimeFigureOut">
              <a:rPr lang="en-GB" smtClean="0"/>
              <a:pPr/>
              <a:t>26/04/2022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A1D5-FC06-47DA-BD42-79280DD88888}" type="datetimeFigureOut">
              <a:rPr lang="en-GB" smtClean="0"/>
              <a:pPr/>
              <a:t>26/04/2022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A1D5-FC06-47DA-BD42-79280DD88888}" type="datetimeFigureOut">
              <a:rPr lang="en-GB" smtClean="0"/>
              <a:pPr/>
              <a:t>26/04/2022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A1D5-FC06-47DA-BD42-79280DD88888}" type="datetimeFigureOut">
              <a:rPr lang="en-GB" smtClean="0"/>
              <a:pPr/>
              <a:t>26/04/2022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A1D5-FC06-47DA-BD42-79280DD88888}" type="datetimeFigureOut">
              <a:rPr lang="en-GB" smtClean="0"/>
              <a:pPr/>
              <a:t>26/04/2022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A1D5-FC06-47DA-BD42-79280DD88888}" type="datetimeFigureOut">
              <a:rPr lang="en-GB" smtClean="0"/>
              <a:pPr/>
              <a:t>26/04/2022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A1D5-FC06-47DA-BD42-79280DD88888}" type="datetimeFigureOut">
              <a:rPr lang="en-GB" smtClean="0"/>
              <a:pPr/>
              <a:t>26/04/2022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DD4A1D5-FC06-47DA-BD42-79280DD88888}" type="datetimeFigureOut">
              <a:rPr lang="en-GB" smtClean="0"/>
              <a:pPr/>
              <a:t>26/04/2022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0272" y="4869160"/>
            <a:ext cx="1981200" cy="1828800"/>
          </a:xfrm>
        </p:spPr>
        <p:txBody>
          <a:bodyPr/>
          <a:lstStyle/>
          <a:p>
            <a:r>
              <a:rPr lang="sk-SK" dirty="0"/>
              <a:t>Jakub Drábik</a:t>
            </a:r>
          </a:p>
          <a:p>
            <a:endParaRPr lang="sk-SK" dirty="0"/>
          </a:p>
          <a:p>
            <a:r>
              <a:rPr lang="sk-SK" dirty="0"/>
              <a:t>Jaro 2022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6324600" cy="3528392"/>
          </a:xfrm>
        </p:spPr>
        <p:txBody>
          <a:bodyPr/>
          <a:lstStyle/>
          <a:p>
            <a:r>
              <a:rPr lang="sk-SK" sz="4800" dirty="0"/>
              <a:t>KSCB092 </a:t>
            </a:r>
            <a:br>
              <a:rPr lang="sk-SK" sz="4800" dirty="0"/>
            </a:br>
            <a:br>
              <a:rPr lang="sk-SK" sz="4800" dirty="0"/>
            </a:br>
            <a:r>
              <a:rPr lang="sk-SK" sz="4800" dirty="0"/>
              <a:t>Fašizmus</a:t>
            </a:r>
            <a:br>
              <a:rPr lang="sk-SK" sz="4800" dirty="0"/>
            </a:br>
            <a:r>
              <a:rPr lang="sk-SK" sz="3200" dirty="0"/>
              <a:t>A jeho špecifiká v Európe a Ázii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016794" cy="1394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60848"/>
            <a:ext cx="1016794" cy="1016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56992"/>
            <a:ext cx="1016794" cy="8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4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896" y="1628800"/>
            <a:ext cx="5328591" cy="5040560"/>
          </a:xfrm>
        </p:spPr>
        <p:txBody>
          <a:bodyPr>
            <a:normAutofit/>
          </a:bodyPr>
          <a:lstStyle/>
          <a:p>
            <a:r>
              <a:rPr lang="sk-SK" sz="2400" dirty="0"/>
              <a:t>Ďalší teoretici, napr. </a:t>
            </a:r>
            <a:r>
              <a:rPr lang="sk-SK" sz="2400" dirty="0" err="1"/>
              <a:t>Motojuki</a:t>
            </a:r>
            <a:r>
              <a:rPr lang="sk-SK" sz="2400" dirty="0"/>
              <a:t> </a:t>
            </a:r>
            <a:r>
              <a:rPr lang="sk-SK" sz="2400" dirty="0" err="1"/>
              <a:t>Takabatake</a:t>
            </a:r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pôvodne marxista, neskôr zvláštna forma národného socializmu – revolučný, </a:t>
            </a:r>
            <a:r>
              <a:rPr lang="sk-SK" sz="2400" dirty="0" err="1"/>
              <a:t>nacionalizácia</a:t>
            </a:r>
            <a:r>
              <a:rPr lang="sk-SK" sz="2400" dirty="0"/>
              <a:t> hospodárstva, násilne prevzatá moc – neúspech, minimálny vplyv</a:t>
            </a:r>
          </a:p>
          <a:p>
            <a:endParaRPr lang="sk-SK" sz="2400" dirty="0"/>
          </a:p>
          <a:p>
            <a:r>
              <a:rPr lang="sk-SK" sz="2400" dirty="0"/>
              <a:t>Počty </a:t>
            </a:r>
            <a:r>
              <a:rPr lang="sk-SK" sz="2400" dirty="0" err="1"/>
              <a:t>nac</a:t>
            </a:r>
            <a:r>
              <a:rPr lang="sk-SK" sz="2400" dirty="0"/>
              <a:t>-soc. časopisov: 1932: 7/55, 1935: 5/90</a:t>
            </a:r>
          </a:p>
          <a:p>
            <a:endParaRPr lang="sk-SK" sz="2400" dirty="0"/>
          </a:p>
          <a:p>
            <a:endParaRPr lang="en-GB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Radikálna pravica v </a:t>
            </a:r>
            <a:r>
              <a:rPr lang="sk-SK" dirty="0" err="1"/>
              <a:t>japonsku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788688-487D-48D3-811F-B8CB47461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88840"/>
            <a:ext cx="3572356" cy="423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2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8964487" cy="5040560"/>
          </a:xfrm>
        </p:spPr>
        <p:txBody>
          <a:bodyPr>
            <a:normAutofit/>
          </a:bodyPr>
          <a:lstStyle/>
          <a:p>
            <a:r>
              <a:rPr lang="sk-SK" sz="2400" dirty="0"/>
              <a:t>Množstvo skupín – väčšina z nich nechcela kompletnú revolúciu a zmenu poriadku, skôr im šlo o „duchovnú obnovu“ v rámci starého poriadku</a:t>
            </a:r>
          </a:p>
          <a:p>
            <a:endParaRPr lang="sk-SK" sz="2400" dirty="0"/>
          </a:p>
          <a:p>
            <a:r>
              <a:rPr lang="sk-SK" sz="2400" dirty="0"/>
              <a:t>konzervatívne, autoritárske, militaristické, rešpektovali cisárstvo</a:t>
            </a:r>
          </a:p>
          <a:p>
            <a:endParaRPr lang="sk-SK" sz="2400" dirty="0"/>
          </a:p>
          <a:p>
            <a:r>
              <a:rPr lang="sk-SK" sz="2400" dirty="0"/>
              <a:t>V podstate bez násilia (podporovali vonkajšiu expanziu, no v Japonsku nemalo dôjsť k prevratu, všetko legálnou cestou)</a:t>
            </a:r>
          </a:p>
          <a:p>
            <a:endParaRPr lang="sk-SK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Radikálna pravica v </a:t>
            </a:r>
            <a:r>
              <a:rPr lang="sk-SK" dirty="0" err="1"/>
              <a:t>japonsku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47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8964487" cy="5040560"/>
          </a:xfrm>
        </p:spPr>
        <p:txBody>
          <a:bodyPr>
            <a:normAutofit/>
          </a:bodyPr>
          <a:lstStyle/>
          <a:p>
            <a:r>
              <a:rPr lang="sk-SK" sz="2400" dirty="0" err="1"/>
              <a:t>Radikalizácia</a:t>
            </a:r>
            <a:r>
              <a:rPr lang="sk-SK" sz="2400" dirty="0"/>
              <a:t> u časti armádnych dôstojníkov – malé konšpiračné skupiny, bez snahy o vytvorenie väčších politických hnutí</a:t>
            </a:r>
          </a:p>
          <a:p>
            <a:endParaRPr lang="sk-SK" sz="2400" dirty="0"/>
          </a:p>
          <a:p>
            <a:r>
              <a:rPr lang="sk-SK" sz="2400" dirty="0"/>
              <a:t>Znova podobné princípy – prisahali vernosť cisárovi</a:t>
            </a:r>
          </a:p>
          <a:p>
            <a:endParaRPr lang="sk-SK" sz="2400" dirty="0"/>
          </a:p>
          <a:p>
            <a:r>
              <a:rPr lang="sk-SK" sz="2400" dirty="0"/>
              <a:t>Chceli zväčšiť silu armády, autoritatívnejší štát založený na </a:t>
            </a:r>
            <a:r>
              <a:rPr lang="sk-SK" sz="2400" dirty="0" err="1"/>
              <a:t>vitalistických</a:t>
            </a:r>
            <a:r>
              <a:rPr lang="sk-SK" sz="2400" dirty="0"/>
              <a:t> doktrínach, kult vôle, </a:t>
            </a:r>
            <a:r>
              <a:rPr lang="sk-SK" sz="2400" dirty="0" err="1"/>
              <a:t>atď</a:t>
            </a:r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Extrémny nacionalizmus, zomrú za cisára, ak bude treba</a:t>
            </a:r>
          </a:p>
          <a:p>
            <a:endParaRPr lang="sk-SK" sz="2400" dirty="0"/>
          </a:p>
          <a:p>
            <a:endParaRPr lang="sk-SK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Radikálna pravica v </a:t>
            </a:r>
            <a:r>
              <a:rPr lang="sk-SK" dirty="0" err="1"/>
              <a:t>japonsku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744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8964487" cy="5040560"/>
          </a:xfrm>
        </p:spPr>
        <p:txBody>
          <a:bodyPr>
            <a:normAutofit/>
          </a:bodyPr>
          <a:lstStyle/>
          <a:p>
            <a:r>
              <a:rPr lang="sk-SK" sz="2400" dirty="0"/>
              <a:t>Ultranacionalizmus – niekoľko spoločností: </a:t>
            </a:r>
          </a:p>
          <a:p>
            <a:endParaRPr lang="sk-SK" sz="2400" dirty="0"/>
          </a:p>
          <a:p>
            <a:r>
              <a:rPr lang="sk-SK" sz="2400" i="1" dirty="0" err="1"/>
              <a:t>Sakurakai</a:t>
            </a:r>
            <a:r>
              <a:rPr lang="sk-SK" sz="2400" i="1" dirty="0"/>
              <a:t>, Spoločnosť Sakury </a:t>
            </a:r>
            <a:r>
              <a:rPr lang="sk-SK" sz="2400" dirty="0"/>
              <a:t>– asi najvýznamnejšia, v r. 1931 pokus o štátny prevrat</a:t>
            </a:r>
          </a:p>
          <a:p>
            <a:endParaRPr lang="sk-SK" sz="2400" dirty="0"/>
          </a:p>
          <a:p>
            <a:r>
              <a:rPr lang="sk-SK" sz="2400" i="1" dirty="0" err="1"/>
              <a:t>Kōdōha</a:t>
            </a:r>
            <a:r>
              <a:rPr lang="sk-SK" sz="2400" i="1" dirty="0"/>
              <a:t>, Skupina cisárskej cesty </a:t>
            </a:r>
            <a:r>
              <a:rPr lang="sk-SK" sz="2400" dirty="0"/>
              <a:t>- agresívna zahraničná politika, chceli útok na ZSSR</a:t>
            </a:r>
          </a:p>
          <a:p>
            <a:endParaRPr lang="sk-SK" sz="2400" dirty="0"/>
          </a:p>
          <a:p>
            <a:r>
              <a:rPr lang="sk-SK" sz="2400" i="1" dirty="0" err="1"/>
              <a:t>Tōseiha</a:t>
            </a:r>
            <a:r>
              <a:rPr lang="sk-SK" sz="2400" i="1" dirty="0"/>
              <a:t>, Skupina Kontroly </a:t>
            </a:r>
            <a:r>
              <a:rPr lang="sk-SK" sz="2400" dirty="0"/>
              <a:t>– dôstojníci, umiernená</a:t>
            </a:r>
          </a:p>
          <a:p>
            <a:endParaRPr lang="sk-SK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Radikálna pravica v </a:t>
            </a:r>
            <a:r>
              <a:rPr lang="sk-SK" dirty="0" err="1"/>
              <a:t>japonsku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728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5292080" cy="5040560"/>
          </a:xfrm>
        </p:spPr>
        <p:txBody>
          <a:bodyPr>
            <a:normAutofit/>
          </a:bodyPr>
          <a:lstStyle/>
          <a:p>
            <a:r>
              <a:rPr lang="sk-SK" sz="2400" i="1" dirty="0" err="1"/>
              <a:t>Sakurakai</a:t>
            </a:r>
            <a:r>
              <a:rPr lang="sk-SK" sz="2400" i="1" dirty="0"/>
              <a:t> </a:t>
            </a:r>
            <a:r>
              <a:rPr lang="sk-SK" sz="2400" dirty="0"/>
              <a:t>v r. 1931 pokus o štátny prevrat – odstránenie parlamentu, no nie cisára. Zavraždili premiéra a pomohli zorganizovať </a:t>
            </a:r>
            <a:r>
              <a:rPr lang="sk-SK" sz="2400" dirty="0" err="1"/>
              <a:t>Mukdenský</a:t>
            </a:r>
            <a:r>
              <a:rPr lang="sk-SK" sz="2400" dirty="0"/>
              <a:t> incident</a:t>
            </a:r>
          </a:p>
          <a:p>
            <a:endParaRPr lang="sk-SK" sz="2400" dirty="0"/>
          </a:p>
          <a:p>
            <a:r>
              <a:rPr lang="sk-SK" sz="2400" dirty="0"/>
              <a:t>Na čele podplukovník </a:t>
            </a:r>
            <a:r>
              <a:rPr lang="sk-SK" sz="2400" dirty="0" err="1"/>
              <a:t>Hašimoto</a:t>
            </a:r>
            <a:endParaRPr lang="en-GB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SAKURAKAI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A96C5F-00C9-4C96-A00F-A4B2CAA4E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374" y="1628800"/>
            <a:ext cx="3545114" cy="512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13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28800"/>
            <a:ext cx="6084168" cy="5040560"/>
          </a:xfrm>
        </p:spPr>
        <p:txBody>
          <a:bodyPr>
            <a:normAutofit/>
          </a:bodyPr>
          <a:lstStyle/>
          <a:p>
            <a:r>
              <a:rPr lang="en-GB" sz="2400" dirty="0"/>
              <a:t> </a:t>
            </a:r>
            <a:r>
              <a:rPr lang="sk-SK" sz="2400" dirty="0"/>
              <a:t>Ďalšia z týchto frakcií „Národný princíp“ (</a:t>
            </a:r>
            <a:r>
              <a:rPr lang="en-GB" sz="2400" dirty="0" err="1"/>
              <a:t>Kokutai</a:t>
            </a:r>
            <a:r>
              <a:rPr lang="en-GB" sz="2400" dirty="0"/>
              <a:t> </a:t>
            </a:r>
            <a:r>
              <a:rPr lang="en-GB" sz="2400" dirty="0" err="1"/>
              <a:t>Genri</a:t>
            </a:r>
            <a:r>
              <a:rPr lang="en-GB" sz="2400" dirty="0"/>
              <a:t>-h</a:t>
            </a:r>
            <a:r>
              <a:rPr lang="sk-SK" sz="2400" dirty="0"/>
              <a:t>a)</a:t>
            </a:r>
          </a:p>
          <a:p>
            <a:endParaRPr lang="sk-SK" sz="2400" dirty="0"/>
          </a:p>
          <a:p>
            <a:r>
              <a:rPr lang="sk-SK" sz="2400" dirty="0"/>
              <a:t>Inšpirácia z filozofie </a:t>
            </a:r>
            <a:r>
              <a:rPr lang="sk-SK" sz="2400" dirty="0" err="1"/>
              <a:t>Seikyō</a:t>
            </a:r>
            <a:r>
              <a:rPr lang="sk-SK" sz="2400" dirty="0"/>
              <a:t> </a:t>
            </a:r>
            <a:r>
              <a:rPr lang="sk-SK" sz="2400" dirty="0" err="1"/>
              <a:t>Gondōa</a:t>
            </a:r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Japonci nadradená rasa, pôvodný štýl života (farmári) bol nadradený k dekadentnej modernizácii – potreba návratu</a:t>
            </a:r>
          </a:p>
          <a:p>
            <a:endParaRPr lang="sk-SK" sz="2400" dirty="0"/>
          </a:p>
          <a:p>
            <a:r>
              <a:rPr lang="sk-SK" sz="2400" dirty="0"/>
              <a:t>Úspešný atentát na ďalšieho premiéra 1932</a:t>
            </a:r>
            <a:endParaRPr lang="en-GB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Kokutai</a:t>
            </a:r>
            <a:r>
              <a:rPr lang="sk-SK" dirty="0"/>
              <a:t> </a:t>
            </a:r>
            <a:r>
              <a:rPr lang="sk-SK" dirty="0" err="1"/>
              <a:t>genri</a:t>
            </a:r>
            <a:r>
              <a:rPr lang="sk-SK" dirty="0"/>
              <a:t>-ha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494AEB-FFED-47BF-A4BE-D64264F77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213" y="1988840"/>
            <a:ext cx="285151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46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8964487" cy="5040560"/>
          </a:xfrm>
        </p:spPr>
        <p:txBody>
          <a:bodyPr>
            <a:normAutofit/>
          </a:bodyPr>
          <a:lstStyle/>
          <a:p>
            <a:r>
              <a:rPr lang="sk-SK" sz="2400" dirty="0"/>
              <a:t>Destabilizácia politickej scény, spôsobená aj týmito drobnými frakciami (najmä atentáty) – japonská vláda smerom k militarizmu a imperializmu</a:t>
            </a:r>
          </a:p>
          <a:p>
            <a:endParaRPr lang="sk-SK" sz="2400" dirty="0"/>
          </a:p>
          <a:p>
            <a:r>
              <a:rPr lang="sk-SK" sz="2400" dirty="0"/>
              <a:t>Japonský rasizmus: porážky západných armád (rusko-japonská vojna 1905) = sebavedomie, 1919 Versailles žiadosť o rovnoprávnosť, USA&amp;UK odmietli</a:t>
            </a:r>
          </a:p>
          <a:p>
            <a:endParaRPr lang="sk-SK" sz="2400" dirty="0"/>
          </a:p>
          <a:p>
            <a:r>
              <a:rPr lang="sk-SK" sz="2400" dirty="0"/>
              <a:t>Časť frakcií a dôstojníckeho zboru – japonská rasa nadradená, skazený/mäkký západ podradný, ostatné ázijské národy menejcenné</a:t>
            </a:r>
          </a:p>
          <a:p>
            <a:endParaRPr lang="sk-SK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Radikálna pravica v </a:t>
            </a:r>
            <a:r>
              <a:rPr lang="sk-SK" dirty="0" err="1"/>
              <a:t>japonsku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593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8964487" cy="5040560"/>
          </a:xfrm>
        </p:spPr>
        <p:txBody>
          <a:bodyPr>
            <a:normAutofit/>
          </a:bodyPr>
          <a:lstStyle/>
          <a:p>
            <a:r>
              <a:rPr lang="sk-SK" sz="2400" dirty="0"/>
              <a:t>Ďalšie podobné strany, hnutia a frakcie:</a:t>
            </a:r>
          </a:p>
          <a:p>
            <a:r>
              <a:rPr lang="sk-SK" sz="2400" dirty="0"/>
              <a:t>Veľká japonská mládežnícka strana (</a:t>
            </a:r>
            <a:r>
              <a:rPr lang="sk-SK" sz="2400" dirty="0" err="1"/>
              <a:t>Dai</a:t>
            </a:r>
            <a:r>
              <a:rPr lang="sk-SK" sz="2400" dirty="0"/>
              <a:t> Nippon </a:t>
            </a:r>
            <a:r>
              <a:rPr lang="sk-SK" sz="2400" dirty="0" err="1"/>
              <a:t>Sekisei-kai</a:t>
            </a:r>
            <a:r>
              <a:rPr lang="sk-SK" sz="2400" dirty="0"/>
              <a:t>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Radikálna pravica v </a:t>
            </a:r>
            <a:r>
              <a:rPr lang="sk-SK" dirty="0" err="1"/>
              <a:t>japonsku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EB7CFD-AB54-47A9-8725-CE4EBBCA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52" y="2553554"/>
            <a:ext cx="6264696" cy="414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17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5364088" cy="5040560"/>
          </a:xfrm>
        </p:spPr>
        <p:txBody>
          <a:bodyPr>
            <a:normAutofit lnSpcReduction="10000"/>
          </a:bodyPr>
          <a:lstStyle/>
          <a:p>
            <a:r>
              <a:rPr lang="sk-SK" sz="2400" dirty="0"/>
              <a:t>Na čele </a:t>
            </a:r>
            <a:r>
              <a:rPr lang="sk-SK" sz="2400" dirty="0" err="1"/>
              <a:t>Hašimoto</a:t>
            </a:r>
            <a:r>
              <a:rPr lang="sk-SK" sz="2400" dirty="0"/>
              <a:t> </a:t>
            </a:r>
          </a:p>
          <a:p>
            <a:endParaRPr lang="sk-SK" sz="2400" dirty="0"/>
          </a:p>
          <a:p>
            <a:r>
              <a:rPr lang="sk-SK" sz="2400" dirty="0"/>
              <a:t>Modelované podľa </a:t>
            </a:r>
            <a:r>
              <a:rPr lang="sk-SK" sz="2400" dirty="0" err="1"/>
              <a:t>Hitlerjugend</a:t>
            </a:r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Nacionalistická, militaristická, trénovanie a príprava na boj</a:t>
            </a:r>
          </a:p>
          <a:p>
            <a:endParaRPr lang="sk-SK" sz="2400" dirty="0"/>
          </a:p>
          <a:p>
            <a:r>
              <a:rPr lang="sk-SK" sz="2400" dirty="0"/>
              <a:t>Do konca r. 1940 100 000 členov, potom ale množstvo členov narukovalo do armády</a:t>
            </a:r>
          </a:p>
          <a:p>
            <a:endParaRPr lang="sk-SK" sz="2400" dirty="0"/>
          </a:p>
          <a:p>
            <a:r>
              <a:rPr lang="sk-SK" sz="2400" dirty="0"/>
              <a:t>neúspešná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Radikálna pravica v </a:t>
            </a:r>
            <a:r>
              <a:rPr lang="sk-SK" dirty="0" err="1"/>
              <a:t>japonsku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8BC3015-118C-4C00-AC4F-AF5548739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628800"/>
            <a:ext cx="360625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41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28800"/>
            <a:ext cx="5648322" cy="5040560"/>
          </a:xfrm>
        </p:spPr>
        <p:txBody>
          <a:bodyPr>
            <a:normAutofit/>
          </a:bodyPr>
          <a:lstStyle/>
          <a:p>
            <a:r>
              <a:rPr lang="sk-SK" sz="2400" dirty="0"/>
              <a:t>Ďalekovýchodná spoločnosť (</a:t>
            </a:r>
            <a:r>
              <a:rPr lang="sk-SK" sz="2400" dirty="0" err="1"/>
              <a:t>Tōhōkai</a:t>
            </a:r>
            <a:r>
              <a:rPr lang="sk-SK" sz="2400" dirty="0"/>
              <a:t>), 1936</a:t>
            </a:r>
          </a:p>
          <a:p>
            <a:endParaRPr lang="sk-SK" sz="2400" dirty="0"/>
          </a:p>
          <a:p>
            <a:r>
              <a:rPr lang="sk-SK" sz="2400" dirty="0"/>
              <a:t>„Japonský Hitler“ – on ale odmietal že by bol fašista. </a:t>
            </a:r>
          </a:p>
          <a:p>
            <a:endParaRPr lang="sk-SK" sz="2400" dirty="0"/>
          </a:p>
          <a:p>
            <a:r>
              <a:rPr lang="sk-SK" sz="2400" dirty="0"/>
              <a:t>Podoba v štýle (uniformy, pochody, ..) ale chcel zachovať monarchiu a obnoviť tradičné hodnoty</a:t>
            </a:r>
          </a:p>
          <a:p>
            <a:endParaRPr lang="sk-SK" sz="2400" dirty="0"/>
          </a:p>
          <a:p>
            <a:r>
              <a:rPr lang="sk-SK" sz="2400" dirty="0"/>
              <a:t>Chceli štát jednej strany a masovú mobilizáciu</a:t>
            </a:r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Radikálna pravica v </a:t>
            </a:r>
            <a:r>
              <a:rPr lang="sk-SK" dirty="0" err="1"/>
              <a:t>japonsku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981D90-A3EB-4098-948E-A3F6AD43F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2" y="1844824"/>
            <a:ext cx="3316165" cy="46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6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r>
              <a:rPr lang="sk-SK" sz="2400" dirty="0"/>
              <a:t>Reformy </a:t>
            </a:r>
            <a:r>
              <a:rPr lang="sk-SK" sz="2400" dirty="0" err="1"/>
              <a:t>meidži</a:t>
            </a:r>
            <a:r>
              <a:rPr lang="sk-SK" sz="2400" dirty="0"/>
              <a:t> – politické a sociálno-ekonomické zmeny v Japonsku v 2. polovici 19. storočia - &gt; výsledkom bol vznik </a:t>
            </a:r>
            <a:r>
              <a:rPr lang="sk-SK" sz="2400" dirty="0" err="1"/>
              <a:t>cenralizovaného</a:t>
            </a:r>
            <a:r>
              <a:rPr lang="sk-SK" sz="2400" dirty="0"/>
              <a:t> štátu podobného európskym štátom</a:t>
            </a:r>
          </a:p>
          <a:p>
            <a:endParaRPr lang="sk-SK" sz="2400" dirty="0"/>
          </a:p>
          <a:p>
            <a:r>
              <a:rPr lang="en-GB" sz="2400" dirty="0" err="1"/>
              <a:t>odstránil</a:t>
            </a:r>
            <a:r>
              <a:rPr lang="sk-SK" sz="2400" dirty="0"/>
              <a:t>i</a:t>
            </a:r>
            <a:r>
              <a:rPr lang="en-GB" sz="2400" dirty="0"/>
              <a:t> </a:t>
            </a:r>
            <a:r>
              <a:rPr lang="en-GB" sz="2400" dirty="0" err="1"/>
              <a:t>lénny</a:t>
            </a:r>
            <a:r>
              <a:rPr lang="en-GB" sz="2400" dirty="0"/>
              <a:t> </a:t>
            </a:r>
            <a:r>
              <a:rPr lang="en-GB" sz="2400" dirty="0" err="1"/>
              <a:t>systém</a:t>
            </a:r>
            <a:r>
              <a:rPr lang="en-GB" sz="2400" dirty="0"/>
              <a:t>, </a:t>
            </a:r>
            <a:r>
              <a:rPr lang="en-GB" sz="2400" dirty="0" err="1"/>
              <a:t>šógunát</a:t>
            </a:r>
            <a:r>
              <a:rPr lang="en-GB" sz="2400" dirty="0"/>
              <a:t> a </a:t>
            </a:r>
            <a:r>
              <a:rPr lang="en-GB" sz="2400" dirty="0" err="1"/>
              <a:t>obnovila</a:t>
            </a:r>
            <a:r>
              <a:rPr lang="en-GB" sz="2400" dirty="0"/>
              <a:t> </a:t>
            </a:r>
            <a:r>
              <a:rPr lang="en-GB" sz="2400" dirty="0" err="1"/>
              <a:t>moc</a:t>
            </a:r>
            <a:r>
              <a:rPr lang="en-GB" sz="2400" dirty="0"/>
              <a:t> </a:t>
            </a:r>
            <a:r>
              <a:rPr lang="en-GB" sz="2400" dirty="0" err="1"/>
              <a:t>cisára</a:t>
            </a:r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Cisár bol hlavou </a:t>
            </a:r>
            <a:r>
              <a:rPr lang="sk-SK" sz="2400" dirty="0" err="1"/>
              <a:t>šintoistického</a:t>
            </a:r>
            <a:r>
              <a:rPr lang="sk-SK" sz="2400" dirty="0"/>
              <a:t> (</a:t>
            </a:r>
            <a:r>
              <a:rPr lang="sk-SK" sz="2400" dirty="0" err="1"/>
              <a:t>šintó</a:t>
            </a:r>
            <a:r>
              <a:rPr lang="sk-SK" sz="2400" dirty="0"/>
              <a:t>) náboženstva – pôvodné japonské náboženstvo založené na animizme a polyteizme. Jediné náboženstvo, ktoré vzniklo v Japonsku. Dodnes živé, napriek veľkému vplyvu </a:t>
            </a:r>
            <a:r>
              <a:rPr lang="sk-SK" sz="2400" dirty="0" err="1"/>
              <a:t>buddhizmu</a:t>
            </a:r>
            <a:r>
              <a:rPr lang="sk-SK" sz="2400" dirty="0"/>
              <a:t> a </a:t>
            </a:r>
            <a:r>
              <a:rPr lang="sk-SK" sz="2400" dirty="0" err="1"/>
              <a:t>konfucianizmu</a:t>
            </a:r>
            <a:endParaRPr lang="sk-SK" sz="2400" dirty="0"/>
          </a:p>
          <a:p>
            <a:endParaRPr lang="sk-SK" sz="2400" dirty="0"/>
          </a:p>
          <a:p>
            <a:endParaRPr lang="en-GB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Meidži</a:t>
            </a:r>
            <a:r>
              <a:rPr lang="sk-SK" dirty="0"/>
              <a:t> </a:t>
            </a:r>
            <a:r>
              <a:rPr lang="sk-SK" dirty="0" err="1"/>
              <a:t>išin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560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6857" y="1817579"/>
            <a:ext cx="5487143" cy="4968552"/>
          </a:xfrm>
        </p:spPr>
        <p:txBody>
          <a:bodyPr>
            <a:normAutofit/>
          </a:bodyPr>
          <a:lstStyle/>
          <a:p>
            <a:r>
              <a:rPr lang="sk-SK" sz="2400" dirty="0"/>
              <a:t>Inšpirácie, predovšetkým v štýle – nacistické Nemecko, fašistické Taliansko</a:t>
            </a:r>
          </a:p>
          <a:p>
            <a:endParaRPr lang="sk-SK" sz="2400" dirty="0"/>
          </a:p>
          <a:p>
            <a:r>
              <a:rPr lang="sk-SK" sz="2400" dirty="0"/>
              <a:t>Vo voľbách 2,1% 1937, 3% 1942 </a:t>
            </a:r>
          </a:p>
          <a:p>
            <a:endParaRPr lang="sk-SK" sz="2400" dirty="0"/>
          </a:p>
          <a:p>
            <a:r>
              <a:rPr lang="sk-SK" sz="2400" dirty="0"/>
              <a:t>1942 po kritike vlády mu zakázali publikovať a domáce väzenie = poníženie = </a:t>
            </a:r>
            <a:r>
              <a:rPr lang="sk-SK" sz="2400" dirty="0" err="1"/>
              <a:t>sepukku</a:t>
            </a:r>
            <a:endParaRPr lang="sk-SK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Radikálna pravica v </a:t>
            </a:r>
            <a:r>
              <a:rPr lang="sk-SK" dirty="0" err="1"/>
              <a:t>japonsku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1344A2-79E8-4CFA-B657-498921750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556792"/>
            <a:ext cx="3477345" cy="519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93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338FA1B-1A15-420E-B9C1-2E2570B73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4549B40-F713-4FBB-9F2D-C2121828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9A14D6-DC34-4568-9B3A-23AF0D798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08" y="125899"/>
            <a:ext cx="8407892" cy="660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61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1F0A0F5-D3A9-4B86-8914-A2D4144D1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0AFB11A-0D0F-4ED9-8F6C-4DBE3746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E5AADAD-84C3-4023-9B74-27D9B13D4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70" y="167531"/>
            <a:ext cx="8407893" cy="652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22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8964487" cy="5040560"/>
          </a:xfrm>
        </p:spPr>
        <p:txBody>
          <a:bodyPr>
            <a:normAutofit/>
          </a:bodyPr>
          <a:lstStyle/>
          <a:p>
            <a:r>
              <a:rPr lang="sk-SK" sz="2400" dirty="0"/>
              <a:t>1937 vojna s Čínou – vláda sama o sebe militarizovaná, vláda tvrdej ruky – súperenie s armádou</a:t>
            </a:r>
          </a:p>
          <a:p>
            <a:endParaRPr lang="sk-SK" sz="2400" dirty="0"/>
          </a:p>
          <a:p>
            <a:r>
              <a:rPr lang="sk-SK" sz="2400" dirty="0"/>
              <a:t>1940 – </a:t>
            </a:r>
            <a:r>
              <a:rPr lang="sk-SK" sz="2400" dirty="0" err="1"/>
              <a:t>Fumimaro</a:t>
            </a:r>
            <a:r>
              <a:rPr lang="sk-SK" sz="2400" dirty="0"/>
              <a:t> </a:t>
            </a:r>
            <a:r>
              <a:rPr lang="sk-SK" sz="2400" dirty="0" err="1"/>
              <a:t>Konoe</a:t>
            </a:r>
            <a:r>
              <a:rPr lang="sk-SK" sz="2400" dirty="0"/>
              <a:t> založil Asociáciu pre podporu trónu (</a:t>
            </a:r>
            <a:r>
              <a:rPr lang="sk-SK" sz="2400" dirty="0" err="1"/>
              <a:t>Taisei</a:t>
            </a:r>
            <a:r>
              <a:rPr lang="sk-SK" sz="2400" dirty="0"/>
              <a:t> </a:t>
            </a:r>
            <a:r>
              <a:rPr lang="sk-SK" sz="2400" dirty="0" err="1"/>
              <a:t>Jokusankai</a:t>
            </a:r>
            <a:r>
              <a:rPr lang="sk-SK" sz="2400" dirty="0"/>
              <a:t>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FUMIMARO KONOE</a:t>
            </a:r>
            <a:endParaRPr lang="en-GB" dirty="0"/>
          </a:p>
        </p:txBody>
      </p:sp>
      <p:pic>
        <p:nvPicPr>
          <p:cNvPr id="4" name="Picture 3" descr="asociace.JPG">
            <a:extLst>
              <a:ext uri="{FF2B5EF4-FFF2-40B4-BE49-F238E27FC236}">
                <a16:creationId xmlns:a16="http://schemas.microsoft.com/office/drawing/2014/main" id="{04718C3D-4607-4719-9211-4C57BA8E2B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763002"/>
            <a:ext cx="3318400" cy="2932395"/>
          </a:xfrm>
          <a:prstGeom prst="rect">
            <a:avLst/>
          </a:prstGeom>
        </p:spPr>
      </p:pic>
      <p:pic>
        <p:nvPicPr>
          <p:cNvPr id="5" name="Picture 4" descr="800px-Fumimaro_Konoe.jpg">
            <a:extLst>
              <a:ext uri="{FF2B5EF4-FFF2-40B4-BE49-F238E27FC236}">
                <a16:creationId xmlns:a16="http://schemas.microsoft.com/office/drawing/2014/main" id="{23A751DF-DAF4-4390-8C6A-74C17109E2D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6416" y="3429000"/>
            <a:ext cx="234415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28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8964487" cy="5040560"/>
          </a:xfrm>
        </p:spPr>
        <p:txBody>
          <a:bodyPr>
            <a:normAutofit/>
          </a:bodyPr>
          <a:lstStyle/>
          <a:p>
            <a:r>
              <a:rPr lang="sk-SK" sz="2400" dirty="0"/>
              <a:t>Efektívna vláda jednej strany – strany síce existovali, ale v rámci </a:t>
            </a:r>
            <a:r>
              <a:rPr lang="sk-SK" sz="2400" dirty="0" err="1"/>
              <a:t>Taisei</a:t>
            </a:r>
            <a:r>
              <a:rPr lang="sk-SK" sz="2400" dirty="0"/>
              <a:t> </a:t>
            </a:r>
            <a:r>
              <a:rPr lang="sk-SK" sz="2400" dirty="0" err="1"/>
              <a:t>Jokusankai</a:t>
            </a:r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Japonský </a:t>
            </a:r>
            <a:r>
              <a:rPr lang="sk-SK" sz="2400" dirty="0" err="1"/>
              <a:t>autoritarianizmus</a:t>
            </a:r>
            <a:r>
              <a:rPr lang="sk-SK" sz="2400" dirty="0"/>
              <a:t> komplexný fenomén – štátny byrokrati, konzervatívni ekonomickí teoretici, militaristickí politici</a:t>
            </a:r>
          </a:p>
          <a:p>
            <a:endParaRPr lang="sk-SK" sz="2400" dirty="0"/>
          </a:p>
          <a:p>
            <a:r>
              <a:rPr lang="sk-SK" sz="2400" dirty="0"/>
              <a:t>Ideológia – snaha o Veľkú východoázijskú sféru vzájomnej prosperity/Nový poriadok v Ázii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Taisei</a:t>
            </a:r>
            <a:r>
              <a:rPr lang="sk-SK" dirty="0"/>
              <a:t> </a:t>
            </a:r>
            <a:r>
              <a:rPr lang="sk-SK" dirty="0" err="1"/>
              <a:t>Jokusankai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917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24FC270-7FF4-482B-AEA0-7683D0452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C812EC2-A806-453A-AFA4-37A0EC12D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901A43-AEE8-41F9-ADCA-DBDD508BF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436"/>
            <a:ext cx="9144000" cy="58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09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8964487" cy="5040560"/>
          </a:xfrm>
        </p:spPr>
        <p:txBody>
          <a:bodyPr>
            <a:normAutofit/>
          </a:bodyPr>
          <a:lstStyle/>
          <a:p>
            <a:endParaRPr lang="sk-SK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Radikálna pravica v </a:t>
            </a:r>
            <a:r>
              <a:rPr lang="sk-SK" dirty="0" err="1"/>
              <a:t>japonsku</a:t>
            </a:r>
            <a:endParaRPr lang="en-GB" dirty="0"/>
          </a:p>
        </p:txBody>
      </p:sp>
      <p:pic>
        <p:nvPicPr>
          <p:cNvPr id="5" name="Content Placeholder 4" descr="pic012.jpg">
            <a:extLst>
              <a:ext uri="{FF2B5EF4-FFF2-40B4-BE49-F238E27FC236}">
                <a16:creationId xmlns:a16="http://schemas.microsoft.com/office/drawing/2014/main" id="{998A3299-42FC-492F-82EE-DAB1ADEAE8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198" y="160187"/>
            <a:ext cx="7921250" cy="651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16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351E9D0-2946-4A9C-A1D8-E51E24C7A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A36DD60-06DA-4C14-9845-D87DBC14C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3B6E64-377A-4B30-B128-36EF5A94F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8640"/>
            <a:ext cx="6768752" cy="682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72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5984D49-8164-48B3-93D5-999FD55A9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F4B17D1-FD48-493A-9E70-AB821B60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1. covergeac.png">
            <a:extLst>
              <a:ext uri="{FF2B5EF4-FFF2-40B4-BE49-F238E27FC236}">
                <a16:creationId xmlns:a16="http://schemas.microsoft.com/office/drawing/2014/main" id="{979D1C8D-9335-45A5-AE45-CBA8F4F1B5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5619" y="0"/>
            <a:ext cx="4799360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8D56B67-DFE5-4F50-A8EA-9B25EEC5A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2" y="355847"/>
            <a:ext cx="4412851" cy="63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50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8964487" cy="5040560"/>
          </a:xfrm>
        </p:spPr>
        <p:txBody>
          <a:bodyPr>
            <a:normAutofit/>
          </a:bodyPr>
          <a:lstStyle/>
          <a:p>
            <a:endParaRPr lang="sk-SK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Radikálna pravica v </a:t>
            </a:r>
            <a:r>
              <a:rPr lang="sk-SK" dirty="0" err="1"/>
              <a:t>japonsku</a:t>
            </a:r>
            <a:endParaRPr lang="en-GB" dirty="0"/>
          </a:p>
        </p:txBody>
      </p:sp>
      <p:pic>
        <p:nvPicPr>
          <p:cNvPr id="4" name="Content Placeholder 3" descr="45-roosevelt-churchill-octopus.jpg">
            <a:extLst>
              <a:ext uri="{FF2B5EF4-FFF2-40B4-BE49-F238E27FC236}">
                <a16:creationId xmlns:a16="http://schemas.microsoft.com/office/drawing/2014/main" id="{AD40B810-548B-49FA-BEE1-5CA948170F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799" y="537887"/>
            <a:ext cx="894710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5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5292079" cy="5040560"/>
          </a:xfrm>
        </p:spPr>
        <p:txBody>
          <a:bodyPr>
            <a:normAutofit/>
          </a:bodyPr>
          <a:lstStyle/>
          <a:p>
            <a:r>
              <a:rPr lang="sk-SK" sz="2400" dirty="0"/>
              <a:t>Počas reforiem </a:t>
            </a:r>
            <a:r>
              <a:rPr lang="sk-SK" sz="2400" dirty="0" err="1"/>
              <a:t>meidži</a:t>
            </a:r>
            <a:r>
              <a:rPr lang="sk-SK" sz="2400" dirty="0"/>
              <a:t> na čelo štátu cisár (do tej doby skôr symbolická moc)</a:t>
            </a:r>
          </a:p>
          <a:p>
            <a:endParaRPr lang="sk-SK" sz="2400" dirty="0"/>
          </a:p>
          <a:p>
            <a:r>
              <a:rPr lang="sk-SK" sz="2400" dirty="0" err="1"/>
              <a:t>Hirohito</a:t>
            </a:r>
            <a:r>
              <a:rPr lang="sk-SK" sz="2400" dirty="0"/>
              <a:t> (1926 - 1989)</a:t>
            </a:r>
          </a:p>
          <a:p>
            <a:endParaRPr lang="sk-SK" sz="2400" dirty="0"/>
          </a:p>
          <a:p>
            <a:r>
              <a:rPr lang="sk-SK" sz="2400" dirty="0" err="1"/>
              <a:t>Šintó</a:t>
            </a:r>
            <a:r>
              <a:rPr lang="sk-SK" sz="2400" dirty="0"/>
              <a:t> – „cesta bohov“ v období </a:t>
            </a:r>
            <a:r>
              <a:rPr lang="sk-SK" sz="2400" dirty="0" err="1"/>
              <a:t>meidži</a:t>
            </a:r>
            <a:r>
              <a:rPr lang="sk-SK" sz="2400" dirty="0"/>
              <a:t> sa stalo štátnym náboženstvom</a:t>
            </a:r>
          </a:p>
          <a:p>
            <a:endParaRPr lang="sk-SK" sz="2400" dirty="0"/>
          </a:p>
          <a:p>
            <a:r>
              <a:rPr lang="sk-SK" sz="2400" dirty="0"/>
              <a:t>Cisár – božský pôvod, poloboh</a:t>
            </a:r>
            <a:endParaRPr lang="en-GB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Hirohito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3C8144-636E-4F8E-846F-4FC4539B6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630791"/>
            <a:ext cx="3611410" cy="503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87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8964487" cy="5040560"/>
          </a:xfrm>
        </p:spPr>
        <p:txBody>
          <a:bodyPr>
            <a:normAutofit/>
          </a:bodyPr>
          <a:lstStyle/>
          <a:p>
            <a:r>
              <a:rPr lang="sk-SK" sz="2400" dirty="0"/>
              <a:t>1941 </a:t>
            </a:r>
            <a:r>
              <a:rPr lang="sk-SK" sz="2400" dirty="0" err="1"/>
              <a:t>Fumimaro</a:t>
            </a:r>
            <a:r>
              <a:rPr lang="sk-SK" sz="2400" dirty="0"/>
              <a:t> </a:t>
            </a:r>
            <a:r>
              <a:rPr lang="sk-SK" sz="2400" dirty="0" err="1"/>
              <a:t>Konoe</a:t>
            </a:r>
            <a:r>
              <a:rPr lang="sk-SK" sz="2400" dirty="0"/>
              <a:t> -&gt; </a:t>
            </a:r>
            <a:r>
              <a:rPr lang="sk-SK" sz="2400" dirty="0" err="1"/>
              <a:t>Hideki</a:t>
            </a:r>
            <a:r>
              <a:rPr lang="sk-SK" sz="2400" dirty="0"/>
              <a:t> </a:t>
            </a:r>
            <a:r>
              <a:rPr lang="sk-SK" sz="2400" dirty="0" err="1"/>
              <a:t>Todžo</a:t>
            </a:r>
            <a:endParaRPr lang="sk-SK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2ww</a:t>
            </a:r>
            <a:endParaRPr lang="en-GB" dirty="0"/>
          </a:p>
        </p:txBody>
      </p:sp>
      <p:pic>
        <p:nvPicPr>
          <p:cNvPr id="4" name="Content Placeholder 3" descr="_85302807_gettyimages-57510919.jpg">
            <a:extLst>
              <a:ext uri="{FF2B5EF4-FFF2-40B4-BE49-F238E27FC236}">
                <a16:creationId xmlns:a16="http://schemas.microsoft.com/office/drawing/2014/main" id="{7641FF67-85A3-4F22-B23F-3585717C75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337" y="2163111"/>
            <a:ext cx="7651325" cy="43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4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8C2E8F3-DF42-415F-9EE8-F3B55652E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86424B8-C9D1-45CE-B616-568F9570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5592988.jpg">
            <a:extLst>
              <a:ext uri="{FF2B5EF4-FFF2-40B4-BE49-F238E27FC236}">
                <a16:creationId xmlns:a16="http://schemas.microsoft.com/office/drawing/2014/main" id="{315776F2-3D10-40E1-98C8-AF27A65DFC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770" y="355847"/>
            <a:ext cx="4724400" cy="6007100"/>
          </a:xfrm>
          <a:prstGeom prst="rect">
            <a:avLst/>
          </a:prstGeom>
        </p:spPr>
      </p:pic>
      <p:pic>
        <p:nvPicPr>
          <p:cNvPr id="5" name="Picture 4" descr="Tojo murderer firedirectioncenter.jpg">
            <a:extLst>
              <a:ext uri="{FF2B5EF4-FFF2-40B4-BE49-F238E27FC236}">
                <a16:creationId xmlns:a16="http://schemas.microsoft.com/office/drawing/2014/main" id="{8C7A797D-43F0-4885-8D29-99F1A99EE5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630" y="1371728"/>
            <a:ext cx="4536376" cy="473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82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8964487" cy="5040560"/>
          </a:xfrm>
        </p:spPr>
        <p:txBody>
          <a:bodyPr>
            <a:normAutofit/>
          </a:bodyPr>
          <a:lstStyle/>
          <a:p>
            <a:r>
              <a:rPr lang="sk-SK" sz="2400" dirty="0" err="1"/>
              <a:t>Hideki</a:t>
            </a:r>
            <a:r>
              <a:rPr lang="sk-SK" sz="2400" dirty="0"/>
              <a:t> </a:t>
            </a:r>
            <a:r>
              <a:rPr lang="sk-SK" sz="2400" dirty="0" err="1"/>
              <a:t>Todžo</a:t>
            </a:r>
            <a:r>
              <a:rPr lang="sk-SK" sz="2400" dirty="0"/>
              <a:t> nebol vojenský diktátor – pokúsil sa vytvoriť kult vodcu, </a:t>
            </a:r>
            <a:r>
              <a:rPr lang="sk-SK" sz="2400" dirty="0" err="1"/>
              <a:t>paramilitantné</a:t>
            </a:r>
            <a:r>
              <a:rPr lang="sk-SK" sz="2400" dirty="0"/>
              <a:t> mládežnícke organizácie a pod. – no samotné radikálne pravicové kruhy ho kritizovali ako málo autoritatívneho, že vláda je slabá a má málo právomocí</a:t>
            </a:r>
          </a:p>
          <a:p>
            <a:endParaRPr lang="sk-SK" sz="2400" dirty="0"/>
          </a:p>
          <a:p>
            <a:r>
              <a:rPr lang="sk-SK" sz="2400" dirty="0"/>
              <a:t>Počas vojny snaha kopírovať nacistické Nemecko vo fungovaní štátu – riadenie hospodárstva, byrokratický systém </a:t>
            </a:r>
            <a:r>
              <a:rPr lang="sk-SK" sz="2400" dirty="0" err="1"/>
              <a:t>atď</a:t>
            </a:r>
            <a:r>
              <a:rPr lang="sk-SK" sz="2400" dirty="0"/>
              <a:t>, avšak neprebrali ideológiu, resp. len veľmi málo z nej (rasizmus)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2ww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478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8964487" cy="5040560"/>
          </a:xfrm>
        </p:spPr>
        <p:txBody>
          <a:bodyPr>
            <a:normAutofit/>
          </a:bodyPr>
          <a:lstStyle/>
          <a:p>
            <a:r>
              <a:rPr lang="sk-SK" sz="2400" dirty="0"/>
              <a:t>Bol </a:t>
            </a:r>
            <a:r>
              <a:rPr lang="sk-SK" sz="2400"/>
              <a:t>v </a:t>
            </a:r>
            <a:r>
              <a:rPr lang="sk-SK" sz="2400" dirty="0"/>
              <a:t>J</a:t>
            </a:r>
            <a:r>
              <a:rPr lang="sk-SK" sz="2400"/>
              <a:t>aponsku </a:t>
            </a:r>
            <a:r>
              <a:rPr lang="sk-SK" sz="2400" dirty="0"/>
              <a:t>fašizmus?</a:t>
            </a:r>
          </a:p>
          <a:p>
            <a:endParaRPr lang="sk-SK" sz="2400" dirty="0"/>
          </a:p>
          <a:p>
            <a:r>
              <a:rPr lang="sk-SK" sz="2400" dirty="0"/>
              <a:t>Veľa malých hnutí – žiadne nebolo významné a žiadne nerozvinulo komplexnú fašistickú ideológiu</a:t>
            </a:r>
          </a:p>
          <a:p>
            <a:endParaRPr lang="sk-SK" sz="2400" dirty="0"/>
          </a:p>
          <a:p>
            <a:r>
              <a:rPr lang="sk-SK" sz="2400" dirty="0"/>
              <a:t>Prakticky neexistovala vláda </a:t>
            </a:r>
            <a:r>
              <a:rPr lang="en-GB" sz="2400" dirty="0" err="1"/>
              <a:t>jedn</a:t>
            </a:r>
            <a:r>
              <a:rPr lang="sk-SK" sz="2400" dirty="0"/>
              <a:t>ej</a:t>
            </a:r>
            <a:r>
              <a:rPr lang="en-GB" sz="2400" dirty="0"/>
              <a:t> </a:t>
            </a:r>
            <a:r>
              <a:rPr lang="en-GB" sz="2400" dirty="0" err="1"/>
              <a:t>stran</a:t>
            </a:r>
            <a:r>
              <a:rPr lang="sk-SK" sz="2400" dirty="0"/>
              <a:t>y, aj počas vojnovej </a:t>
            </a:r>
            <a:r>
              <a:rPr lang="sk-SK" sz="2400" dirty="0" err="1"/>
              <a:t>radikalizácie</a:t>
            </a:r>
            <a:r>
              <a:rPr lang="sk-SK" sz="2400" dirty="0"/>
              <a:t> stále do istej miery fungoval </a:t>
            </a:r>
            <a:r>
              <a:rPr lang="en-GB" sz="2400" dirty="0" err="1"/>
              <a:t>pluralitny</a:t>
            </a:r>
            <a:r>
              <a:rPr lang="en-GB" sz="2400" dirty="0"/>
              <a:t> </a:t>
            </a:r>
            <a:r>
              <a:rPr lang="sk-SK" sz="2400" dirty="0"/>
              <a:t>parlamentný </a:t>
            </a:r>
            <a:r>
              <a:rPr lang="en-GB" sz="2400" dirty="0"/>
              <a:t>s</a:t>
            </a:r>
            <a:r>
              <a:rPr lang="sk-SK" sz="2400" dirty="0"/>
              <a:t>y</a:t>
            </a:r>
            <a:r>
              <a:rPr lang="en-GB" sz="2400" dirty="0" err="1"/>
              <a:t>st</a:t>
            </a:r>
            <a:r>
              <a:rPr lang="sk-SK" sz="2400" dirty="0" err="1"/>
              <a:t>ém</a:t>
            </a:r>
            <a:r>
              <a:rPr lang="sk-SK" sz="2400" dirty="0"/>
              <a:t> a voľ</a:t>
            </a:r>
            <a:r>
              <a:rPr lang="en-GB" sz="2400" dirty="0"/>
              <a:t>by</a:t>
            </a:r>
          </a:p>
          <a:p>
            <a:endParaRPr lang="en-GB" sz="2400" dirty="0"/>
          </a:p>
          <a:p>
            <a:r>
              <a:rPr lang="sk-SK" sz="2400" dirty="0"/>
              <a:t>Niektorí </a:t>
            </a:r>
            <a:r>
              <a:rPr lang="sk-SK" sz="2400" dirty="0" err="1"/>
              <a:t>odbroníci</a:t>
            </a:r>
            <a:r>
              <a:rPr lang="sk-SK" sz="2400" dirty="0"/>
              <a:t> hovoria o </a:t>
            </a:r>
            <a:r>
              <a:rPr lang="en-GB" sz="2400" dirty="0"/>
              <a:t>"</a:t>
            </a:r>
            <a:r>
              <a:rPr lang="en-GB" sz="2400" dirty="0" err="1"/>
              <a:t>vojensk</a:t>
            </a:r>
            <a:r>
              <a:rPr lang="sk-SK" sz="2400" dirty="0" err="1"/>
              <a:t>om</a:t>
            </a:r>
            <a:r>
              <a:rPr lang="en-GB" sz="2400" dirty="0"/>
              <a:t> </a:t>
            </a:r>
            <a:r>
              <a:rPr lang="en-GB" sz="2400" dirty="0" err="1"/>
              <a:t>fašizm</a:t>
            </a:r>
            <a:r>
              <a:rPr lang="sk-SK" sz="2400" dirty="0"/>
              <a:t>e</a:t>
            </a:r>
            <a:r>
              <a:rPr lang="en-GB" sz="2400" dirty="0"/>
              <a:t>" </a:t>
            </a:r>
            <a:r>
              <a:rPr lang="sk-SK" sz="2400" dirty="0"/>
              <a:t>či </a:t>
            </a:r>
            <a:r>
              <a:rPr lang="en-GB" sz="2400" dirty="0"/>
              <a:t>"</a:t>
            </a:r>
            <a:r>
              <a:rPr lang="en-GB" sz="2400" dirty="0" err="1"/>
              <a:t>cisársk</a:t>
            </a:r>
            <a:r>
              <a:rPr lang="sk-SK" sz="2400" dirty="0" err="1"/>
              <a:t>om</a:t>
            </a:r>
            <a:r>
              <a:rPr lang="en-GB" sz="2400" dirty="0"/>
              <a:t> </a:t>
            </a:r>
            <a:r>
              <a:rPr lang="en-GB" sz="2400" dirty="0" err="1"/>
              <a:t>fašizm</a:t>
            </a:r>
            <a:r>
              <a:rPr lang="sk-SK" sz="2400" dirty="0"/>
              <a:t>e,</a:t>
            </a:r>
            <a:r>
              <a:rPr lang="en-GB" sz="2400" dirty="0"/>
              <a:t>„</a:t>
            </a:r>
            <a:r>
              <a:rPr lang="sk-SK" sz="2400" dirty="0"/>
              <a:t> iní o „radikálnom </a:t>
            </a:r>
            <a:r>
              <a:rPr lang="sk-SK" sz="2400" dirty="0" err="1"/>
              <a:t>šintoistickom</a:t>
            </a:r>
            <a:r>
              <a:rPr lang="sk-SK" sz="2400" dirty="0"/>
              <a:t> ultranacionalizme.“ Plnohodnotný fašizmus to ale nebol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Fašizmus v </a:t>
            </a:r>
            <a:r>
              <a:rPr lang="sk-SK" dirty="0" err="1"/>
              <a:t>japonsku</a:t>
            </a:r>
            <a:r>
              <a:rPr lang="sk-SK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7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DBA3750-0D12-448E-80E4-FD2C21825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5" y="1628800"/>
            <a:ext cx="4464495" cy="3883404"/>
          </a:xfrm>
        </p:spPr>
        <p:txBody>
          <a:bodyPr>
            <a:normAutofit lnSpcReduction="10000"/>
          </a:bodyPr>
          <a:lstStyle/>
          <a:p>
            <a:r>
              <a:rPr lang="sk-SK" sz="2400" dirty="0"/>
              <a:t>Založil cisár </a:t>
            </a:r>
            <a:r>
              <a:rPr lang="sk-SK" sz="2400" dirty="0" err="1"/>
              <a:t>Meidži</a:t>
            </a:r>
            <a:r>
              <a:rPr lang="sk-SK" sz="2400" dirty="0"/>
              <a:t> v r. 1869, svätyňa zasvätená vojakom, ktorí padli za cisára</a:t>
            </a:r>
          </a:p>
          <a:p>
            <a:endParaRPr lang="sk-SK" sz="2400" dirty="0"/>
          </a:p>
          <a:p>
            <a:r>
              <a:rPr lang="sk-SK" sz="2400" dirty="0"/>
              <a:t>Pôvodne jedna z mnohých, dnes najvýznamnejšia svätyňa v Japonsku</a:t>
            </a:r>
          </a:p>
          <a:p>
            <a:endParaRPr lang="sk-SK" sz="2400" dirty="0"/>
          </a:p>
          <a:p>
            <a:r>
              <a:rPr lang="sk-SK" sz="2400" dirty="0"/>
              <a:t>2,5 milióna mien vojakov</a:t>
            </a:r>
            <a:endParaRPr lang="en-GB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E6E2FFD-ECFE-4EFA-9B33-AF421061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Svätiňa</a:t>
            </a:r>
            <a:r>
              <a:rPr lang="sk-SK" dirty="0"/>
              <a:t> </a:t>
            </a:r>
            <a:r>
              <a:rPr lang="sk-SK" dirty="0" err="1"/>
              <a:t>JasukuNI</a:t>
            </a:r>
            <a:endParaRPr lang="en-GB" dirty="0"/>
          </a:p>
        </p:txBody>
      </p:sp>
      <p:pic>
        <p:nvPicPr>
          <p:cNvPr id="4" name="Content Placeholder 3" descr="Yasukuni_Shrine_201005.jpg">
            <a:extLst>
              <a:ext uri="{FF2B5EF4-FFF2-40B4-BE49-F238E27FC236}">
                <a16:creationId xmlns:a16="http://schemas.microsoft.com/office/drawing/2014/main" id="{64AE7914-D0A2-46E7-82F4-04A4078F3B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6459" y="1700808"/>
            <a:ext cx="4536503" cy="3182324"/>
          </a:xfrm>
          <a:prstGeom prst="rect">
            <a:avLst/>
          </a:prstGeom>
        </p:spPr>
      </p:pic>
      <p:sp>
        <p:nvSpPr>
          <p:cNvPr id="6" name="Zástupný obsah 1">
            <a:extLst>
              <a:ext uri="{FF2B5EF4-FFF2-40B4-BE49-F238E27FC236}">
                <a16:creationId xmlns:a16="http://schemas.microsoft.com/office/drawing/2014/main" id="{1666E9E3-0580-4E01-8075-07AAC3852E47}"/>
              </a:ext>
            </a:extLst>
          </p:cNvPr>
          <p:cNvSpPr txBox="1">
            <a:spLocks/>
          </p:cNvSpPr>
          <p:nvPr/>
        </p:nvSpPr>
        <p:spPr>
          <a:xfrm>
            <a:off x="81857" y="5512204"/>
            <a:ext cx="8921105" cy="1345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/>
              <a:t>Dôležitá symbolická hodnota, japonský nacionalizmus, dodnes vyvoláva kontroverzie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2938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28800"/>
            <a:ext cx="9053442" cy="5040560"/>
          </a:xfrm>
        </p:spPr>
        <p:txBody>
          <a:bodyPr>
            <a:normAutofit fontScale="92500"/>
          </a:bodyPr>
          <a:lstStyle/>
          <a:p>
            <a:r>
              <a:rPr lang="sk-SK" sz="2600" dirty="0"/>
              <a:t>Imperializmus a rasizmus hlboké korene a históriu</a:t>
            </a:r>
          </a:p>
          <a:p>
            <a:endParaRPr lang="sk-SK" sz="2600" dirty="0"/>
          </a:p>
          <a:p>
            <a:r>
              <a:rPr lang="sk-SK" sz="2600" dirty="0"/>
              <a:t>Ultranacionalizmus z malých skupín a kruhov, vplyv najmä nacistické Nemecko – ale len na politické špičky, armádnych dôstojníkov a preberal sa predovšetkým militarizmus</a:t>
            </a:r>
          </a:p>
          <a:p>
            <a:endParaRPr lang="sk-SK" sz="2600" dirty="0"/>
          </a:p>
          <a:p>
            <a:r>
              <a:rPr lang="sk-SK" sz="2600" dirty="0"/>
              <a:t>Veľmi malý/takmer žiadny vplyv fašizmu na japonské politické myslenie</a:t>
            </a:r>
          </a:p>
          <a:p>
            <a:endParaRPr lang="sk-SK" sz="2600" dirty="0"/>
          </a:p>
          <a:p>
            <a:r>
              <a:rPr lang="sk-SK" sz="2600" dirty="0"/>
              <a:t>Japonsko predovšetkým nacionalistická, imperialistická, konzervatívna a militaristická spoločnosť</a:t>
            </a:r>
          </a:p>
          <a:p>
            <a:endParaRPr lang="en-GB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1920s-1930s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97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E8A6F57-53EB-4BA5-AB2C-F9751B34E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9B6D64A-EBDA-4A39-B501-2E4DDC10F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B713DB7-D400-4BD5-ADAF-336FA1A42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5655"/>
            <a:ext cx="8856984" cy="6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5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28800"/>
            <a:ext cx="5652119" cy="5040560"/>
          </a:xfrm>
        </p:spPr>
        <p:txBody>
          <a:bodyPr>
            <a:normAutofit/>
          </a:bodyPr>
          <a:lstStyle/>
          <a:p>
            <a:r>
              <a:rPr lang="sk-SK" sz="2400" dirty="0"/>
              <a:t>Do roku 1937 množstvo malých fašistických skupín – žiadna vplyvná</a:t>
            </a:r>
          </a:p>
          <a:p>
            <a:endParaRPr lang="sk-SK" sz="2400" dirty="0"/>
          </a:p>
          <a:p>
            <a:r>
              <a:rPr lang="sk-SK" sz="2400" dirty="0"/>
              <a:t>Vyvinuli teóriu, najlepšie charakterizovanú pojmom „národný socializmus“ no nie nacizmus: </a:t>
            </a:r>
            <a:r>
              <a:rPr lang="sk-SK" sz="2400" dirty="0" err="1"/>
              <a:t>kakušin</a:t>
            </a:r>
            <a:r>
              <a:rPr lang="sk-SK" sz="2400" dirty="0"/>
              <a:t> (radikálne reformy)</a:t>
            </a:r>
          </a:p>
          <a:p>
            <a:endParaRPr lang="sk-SK" sz="2400" dirty="0"/>
          </a:p>
          <a:p>
            <a:r>
              <a:rPr lang="sk-SK" sz="2400" dirty="0"/>
              <a:t>Najvplyvnejší </a:t>
            </a:r>
            <a:r>
              <a:rPr lang="sk-SK" sz="2400" dirty="0" err="1"/>
              <a:t>Kita</a:t>
            </a:r>
            <a:r>
              <a:rPr lang="sk-SK" sz="2400" dirty="0"/>
              <a:t> </a:t>
            </a:r>
            <a:r>
              <a:rPr lang="sk-SK" sz="2400" dirty="0" err="1"/>
              <a:t>Ikki</a:t>
            </a:r>
            <a:r>
              <a:rPr lang="sk-SK" sz="2400" dirty="0"/>
              <a:t> a jeho „Plán na reorganizáciu Japonska“ (1919)</a:t>
            </a:r>
            <a:endParaRPr lang="en-GB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Kita</a:t>
            </a:r>
            <a:r>
              <a:rPr lang="sk-SK" dirty="0"/>
              <a:t> IKKI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FE053BA-6F04-420F-B02D-7AC8EA010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772816"/>
            <a:ext cx="324663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5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8964487" cy="5040560"/>
          </a:xfrm>
        </p:spPr>
        <p:txBody>
          <a:bodyPr>
            <a:normAutofit/>
          </a:bodyPr>
          <a:lstStyle/>
          <a:p>
            <a:r>
              <a:rPr lang="sk-SK" sz="2400" dirty="0"/>
              <a:t>Chcel autoritatívny, nacionalistický štát organizovaný na </a:t>
            </a:r>
            <a:r>
              <a:rPr lang="sk-SK" sz="2400" dirty="0" err="1"/>
              <a:t>korporativistických</a:t>
            </a:r>
            <a:r>
              <a:rPr lang="sk-SK" sz="2400" dirty="0"/>
              <a:t> princípoch</a:t>
            </a:r>
          </a:p>
          <a:p>
            <a:endParaRPr lang="sk-SK" sz="2400" dirty="0"/>
          </a:p>
          <a:p>
            <a:r>
              <a:rPr lang="sk-SK" sz="2400" dirty="0"/>
              <a:t>Čiastočne, na nižších úrovniach štátu dovoľoval demokratické voľby</a:t>
            </a:r>
          </a:p>
          <a:p>
            <a:endParaRPr lang="sk-SK" sz="2400" dirty="0"/>
          </a:p>
          <a:p>
            <a:r>
              <a:rPr lang="sk-SK" sz="2400" dirty="0" err="1"/>
              <a:t>Industralizácia</a:t>
            </a:r>
            <a:r>
              <a:rPr lang="sk-SK" sz="2400" dirty="0"/>
              <a:t>, modernizácia, zlepšenie postavenia pracujúcich</a:t>
            </a:r>
          </a:p>
          <a:p>
            <a:endParaRPr lang="sk-SK" sz="2400" dirty="0"/>
          </a:p>
          <a:p>
            <a:r>
              <a:rPr lang="sk-SK" sz="2400" dirty="0"/>
              <a:t>Japonsko sa nemá báť použiť v Ázii vojenskú silu, má expandovať, očistiť Áziu od západného imperializmu</a:t>
            </a:r>
            <a:endParaRPr lang="en-GB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Kita</a:t>
            </a:r>
            <a:r>
              <a:rPr lang="sk-SK" dirty="0"/>
              <a:t> IKKI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37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D923A3-9379-4F9B-BF0B-2B0697A1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8964487" cy="5040560"/>
          </a:xfrm>
        </p:spPr>
        <p:txBody>
          <a:bodyPr>
            <a:normAutofit/>
          </a:bodyPr>
          <a:lstStyle/>
          <a:p>
            <a:r>
              <a:rPr lang="sk-SK" sz="2400" dirty="0"/>
              <a:t>Kľúčový spojenec Japonska podľa </a:t>
            </a:r>
            <a:r>
              <a:rPr lang="sk-SK" sz="2400" dirty="0" err="1"/>
              <a:t>Ikkiho</a:t>
            </a:r>
            <a:r>
              <a:rPr lang="sk-SK" sz="2400" dirty="0"/>
              <a:t> – Spojené štáty</a:t>
            </a:r>
          </a:p>
          <a:p>
            <a:endParaRPr lang="sk-SK" sz="2400" dirty="0"/>
          </a:p>
          <a:p>
            <a:r>
              <a:rPr lang="sk-SK" sz="2400" dirty="0"/>
              <a:t>Poraziť mali Sovietsky zväz a Veľkú Britániu</a:t>
            </a:r>
          </a:p>
          <a:p>
            <a:endParaRPr lang="sk-SK" sz="2400" dirty="0"/>
          </a:p>
          <a:p>
            <a:r>
              <a:rPr lang="sk-SK" sz="2400" dirty="0"/>
              <a:t>Eventuálne by sa Japonsko stalo lídrom sveta a ľudstva – malo sa </a:t>
            </a:r>
            <a:r>
              <a:rPr lang="sk-SK" sz="2400" dirty="0" err="1"/>
              <a:t>znovuzrodiť</a:t>
            </a:r>
            <a:r>
              <a:rPr lang="sk-SK" sz="2400" dirty="0"/>
              <a:t>. Proroctvo o druhom príchode Ježiša Krista podľa </a:t>
            </a:r>
            <a:r>
              <a:rPr lang="sk-SK" sz="2400" dirty="0" err="1"/>
              <a:t>Ikkiho</a:t>
            </a:r>
            <a:r>
              <a:rPr lang="sk-SK" sz="2400" dirty="0"/>
              <a:t> na západe nepochopili a malo to byť Japonsko</a:t>
            </a:r>
          </a:p>
          <a:p>
            <a:endParaRPr lang="sk-SK" sz="2400" dirty="0"/>
          </a:p>
          <a:p>
            <a:r>
              <a:rPr lang="sk-SK" sz="2400" dirty="0"/>
              <a:t>Ale – žiadne plány pre masové hnutie, ani stranu, všetko malo byť riadené politickou špičkou, žiadny totalitarizmus</a:t>
            </a:r>
            <a:endParaRPr lang="en-GB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FE0977C-053A-4FD8-9B66-B8BE159A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Kita IKKI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598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19685</TotalTime>
  <Words>1112</Words>
  <Application>Microsoft Office PowerPoint</Application>
  <PresentationFormat>On-screen Show (4:3)</PresentationFormat>
  <Paragraphs>155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Franklin Gothic Medium</vt:lpstr>
      <vt:lpstr>Wingdings</vt:lpstr>
      <vt:lpstr>Wingdings 2</vt:lpstr>
      <vt:lpstr>Grid</vt:lpstr>
      <vt:lpstr>KSCB092   Fašizmus A jeho špecifiká v Európe a Ázii</vt:lpstr>
      <vt:lpstr>Meidži išin</vt:lpstr>
      <vt:lpstr>Hirohito</vt:lpstr>
      <vt:lpstr>Svätiňa JasukuNI</vt:lpstr>
      <vt:lpstr>1920s-1930s</vt:lpstr>
      <vt:lpstr>PowerPoint Presentation</vt:lpstr>
      <vt:lpstr>Kita IKKI</vt:lpstr>
      <vt:lpstr>Kita IKKI</vt:lpstr>
      <vt:lpstr>Kita IKKI</vt:lpstr>
      <vt:lpstr>Radikálna pravica v japonsku</vt:lpstr>
      <vt:lpstr>Radikálna pravica v japonsku</vt:lpstr>
      <vt:lpstr>Radikálna pravica v japonsku</vt:lpstr>
      <vt:lpstr>Radikálna pravica v japonsku</vt:lpstr>
      <vt:lpstr>SAKURAKAI</vt:lpstr>
      <vt:lpstr>Kokutai genri-ha</vt:lpstr>
      <vt:lpstr>Radikálna pravica v japonsku</vt:lpstr>
      <vt:lpstr>Radikálna pravica v japonsku</vt:lpstr>
      <vt:lpstr>Radikálna pravica v japonsku</vt:lpstr>
      <vt:lpstr>Radikálna pravica v japonsku</vt:lpstr>
      <vt:lpstr>Radikálna pravica v japonsku</vt:lpstr>
      <vt:lpstr>PowerPoint Presentation</vt:lpstr>
      <vt:lpstr>PowerPoint Presentation</vt:lpstr>
      <vt:lpstr>FUMIMARO KONOE</vt:lpstr>
      <vt:lpstr>Taisei Jokusankai</vt:lpstr>
      <vt:lpstr>PowerPoint Presentation</vt:lpstr>
      <vt:lpstr>Radikálna pravica v japonsku</vt:lpstr>
      <vt:lpstr>PowerPoint Presentation</vt:lpstr>
      <vt:lpstr>PowerPoint Presentation</vt:lpstr>
      <vt:lpstr>Radikálna pravica v japonsku</vt:lpstr>
      <vt:lpstr>2ww</vt:lpstr>
      <vt:lpstr>PowerPoint Presentation</vt:lpstr>
      <vt:lpstr>2ww</vt:lpstr>
      <vt:lpstr>Fašizmus v japonsku?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Fašizmus Definícia, dejiny, prejavy</dc:title>
  <dc:creator>Jakub Drabik</dc:creator>
  <cp:lastModifiedBy>HUSAV</cp:lastModifiedBy>
  <cp:revision>697</cp:revision>
  <dcterms:created xsi:type="dcterms:W3CDTF">2016-04-08T19:06:24Z</dcterms:created>
  <dcterms:modified xsi:type="dcterms:W3CDTF">2022-04-26T07:28:17Z</dcterms:modified>
</cp:coreProperties>
</file>