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8" r:id="rId9"/>
    <p:sldId id="270" r:id="rId10"/>
    <p:sldId id="269" r:id="rId11"/>
    <p:sldId id="271" r:id="rId12"/>
    <p:sldId id="272" r:id="rId13"/>
    <p:sldId id="274" r:id="rId14"/>
    <p:sldId id="275" r:id="rId15"/>
    <p:sldId id="273" r:id="rId16"/>
    <p:sldId id="296" r:id="rId17"/>
    <p:sldId id="297" r:id="rId18"/>
    <p:sldId id="298" r:id="rId19"/>
    <p:sldId id="264" r:id="rId20"/>
    <p:sldId id="263" r:id="rId21"/>
    <p:sldId id="265" r:id="rId22"/>
    <p:sldId id="266" r:id="rId23"/>
    <p:sldId id="267" r:id="rId24"/>
    <p:sldId id="277" r:id="rId25"/>
    <p:sldId id="278" r:id="rId26"/>
    <p:sldId id="279" r:id="rId27"/>
    <p:sldId id="280" r:id="rId28"/>
    <p:sldId id="299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31" autoAdjust="0"/>
    <p:restoredTop sz="94660"/>
  </p:normalViewPr>
  <p:slideViewPr>
    <p:cSldViewPr>
      <p:cViewPr varScale="1">
        <p:scale>
          <a:sx n="113" d="100"/>
          <a:sy n="113" d="100"/>
        </p:scale>
        <p:origin x="152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DD4A1D5-FC06-47DA-BD42-79280DD88888}" type="datetimeFigureOut">
              <a:rPr lang="en-GB" smtClean="0"/>
              <a:pPr/>
              <a:t>09/05/2022</a:t>
            </a:fld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1A53EF-40EB-42A8-9B81-1A2F4A2F15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A1D5-FC06-47DA-BD42-79280DD88888}" type="datetimeFigureOut">
              <a:rPr lang="en-GB" smtClean="0"/>
              <a:pPr/>
              <a:t>09/05/2022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53EF-40EB-42A8-9B81-1A2F4A2F151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A1D5-FC06-47DA-BD42-79280DD88888}" type="datetimeFigureOut">
              <a:rPr lang="en-GB" smtClean="0"/>
              <a:pPr/>
              <a:t>09/05/2022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71A53EF-40EB-42A8-9B81-1A2F4A2F151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A1D5-FC06-47DA-BD42-79280DD88888}" type="datetimeFigureOut">
              <a:rPr lang="en-GB" smtClean="0"/>
              <a:pPr/>
              <a:t>09/05/2022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53EF-40EB-42A8-9B81-1A2F4A2F15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D4A1D5-FC06-47DA-BD42-79280DD88888}" type="datetimeFigureOut">
              <a:rPr lang="en-GB" smtClean="0"/>
              <a:pPr/>
              <a:t>09/05/2022</a:t>
            </a:fld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71A53EF-40EB-42A8-9B81-1A2F4A2F15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A1D5-FC06-47DA-BD42-79280DD88888}" type="datetimeFigureOut">
              <a:rPr lang="en-GB" smtClean="0"/>
              <a:pPr/>
              <a:t>09/05/2022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53EF-40EB-42A8-9B81-1A2F4A2F15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A1D5-FC06-47DA-BD42-79280DD88888}" type="datetimeFigureOut">
              <a:rPr lang="en-GB" smtClean="0"/>
              <a:pPr/>
              <a:t>09/05/2022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53EF-40EB-42A8-9B81-1A2F4A2F15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A1D5-FC06-47DA-BD42-79280DD88888}" type="datetimeFigureOut">
              <a:rPr lang="en-GB" smtClean="0"/>
              <a:pPr/>
              <a:t>09/05/2022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53EF-40EB-42A8-9B81-1A2F4A2F15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A1D5-FC06-47DA-BD42-79280DD88888}" type="datetimeFigureOut">
              <a:rPr lang="en-GB" smtClean="0"/>
              <a:pPr/>
              <a:t>09/05/2022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53EF-40EB-42A8-9B81-1A2F4A2F151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A1D5-FC06-47DA-BD42-79280DD88888}" type="datetimeFigureOut">
              <a:rPr lang="en-GB" smtClean="0"/>
              <a:pPr/>
              <a:t>09/05/2022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1A53EF-40EB-42A8-9B81-1A2F4A2F15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A1D5-FC06-47DA-BD42-79280DD88888}" type="datetimeFigureOut">
              <a:rPr lang="en-GB" smtClean="0"/>
              <a:pPr/>
              <a:t>09/05/2022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53EF-40EB-42A8-9B81-1A2F4A2F15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2DD4A1D5-FC06-47DA-BD42-79280DD88888}" type="datetimeFigureOut">
              <a:rPr lang="en-GB" smtClean="0"/>
              <a:pPr/>
              <a:t>09/05/2022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C71A53EF-40EB-42A8-9B81-1A2F4A2F151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20272" y="4869160"/>
            <a:ext cx="1981200" cy="1828800"/>
          </a:xfrm>
        </p:spPr>
        <p:txBody>
          <a:bodyPr/>
          <a:lstStyle/>
          <a:p>
            <a:r>
              <a:rPr lang="sk-SK" dirty="0"/>
              <a:t>Jakub Drábik</a:t>
            </a:r>
          </a:p>
          <a:p>
            <a:endParaRPr lang="sk-SK" dirty="0"/>
          </a:p>
          <a:p>
            <a:r>
              <a:rPr lang="sk-SK" dirty="0"/>
              <a:t>Jaro 2022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6324600" cy="3528392"/>
          </a:xfrm>
        </p:spPr>
        <p:txBody>
          <a:bodyPr/>
          <a:lstStyle/>
          <a:p>
            <a:r>
              <a:rPr lang="sk-SK" sz="4800" dirty="0"/>
              <a:t>KSCB092 </a:t>
            </a:r>
            <a:br>
              <a:rPr lang="sk-SK" sz="4800" dirty="0"/>
            </a:br>
            <a:br>
              <a:rPr lang="sk-SK" sz="4800" dirty="0"/>
            </a:br>
            <a:r>
              <a:rPr lang="sk-SK" sz="4800" dirty="0"/>
              <a:t>Fašizmus</a:t>
            </a:r>
            <a:br>
              <a:rPr lang="sk-SK" sz="4800" dirty="0"/>
            </a:br>
            <a:r>
              <a:rPr lang="sk-SK" sz="3200" dirty="0"/>
              <a:t>A jeho špecifiká v Európe a Ázii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04664"/>
            <a:ext cx="1016794" cy="1394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060848"/>
            <a:ext cx="1016794" cy="1016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356992"/>
            <a:ext cx="1016794" cy="88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45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9C8B22-1E75-4373-ADEA-12F107F01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43018"/>
            <a:ext cx="8964488" cy="5065819"/>
          </a:xfrm>
        </p:spPr>
        <p:txBody>
          <a:bodyPr>
            <a:normAutofit/>
          </a:bodyPr>
          <a:lstStyle/>
          <a:p>
            <a:r>
              <a:rPr lang="sk-SK" sz="2400" dirty="0"/>
              <a:t>Inšpirácia fašistické Taliansko, neskôr Nemecko. </a:t>
            </a:r>
          </a:p>
          <a:p>
            <a:endParaRPr lang="sk-SK" sz="2400" dirty="0"/>
          </a:p>
          <a:p>
            <a:r>
              <a:rPr lang="sk-SK" sz="2400" dirty="0"/>
              <a:t>Najmä mladým členom sa páčil dôraz na národnú jednotu, silného vodcu a centralizovaný, militaristický štát. </a:t>
            </a:r>
          </a:p>
          <a:p>
            <a:endParaRPr lang="sk-SK" sz="2400" dirty="0"/>
          </a:p>
          <a:p>
            <a:r>
              <a:rPr lang="sk-SK" sz="2400" dirty="0" err="1"/>
              <a:t>Čankajšek</a:t>
            </a:r>
            <a:r>
              <a:rPr lang="sk-SK" sz="2400" dirty="0"/>
              <a:t>: fašizmus je „stimulantom pre upadajúcu, stagnujúcu spoločnosť. Môže fašizmus zachrániť Čínu? My odpovedáme: Áno! Fašizmus je to, čo Čína potrebuje. V súčasnom kritickom stave Číny je fašizmus nádherným liekom, ktorý presne vyhovuje Číne a jediným povzbudením, ktoré ju môže zachrániť.“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DEF2882-57D8-4179-89E7-1A161385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KUOMINTANG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375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E956347F-B621-456D-8D29-EC4AC5CA7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BE9D18E-8195-4827-B279-73F98E487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9712E4A-4CBE-4F01-BE8A-BB722D2FD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856984" cy="648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40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9C8B22-1E75-4373-ADEA-12F107F01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9433" y="1643018"/>
            <a:ext cx="4745055" cy="5065819"/>
          </a:xfrm>
        </p:spPr>
        <p:txBody>
          <a:bodyPr>
            <a:normAutofit/>
          </a:bodyPr>
          <a:lstStyle/>
          <a:p>
            <a:r>
              <a:rPr lang="sk-SK" sz="2400" dirty="0"/>
              <a:t>počas občianskej vojny </a:t>
            </a:r>
            <a:r>
              <a:rPr lang="sk-SK" sz="2400" dirty="0" err="1"/>
              <a:t>Čankajšek</a:t>
            </a:r>
            <a:r>
              <a:rPr lang="sk-SK" sz="2400" dirty="0"/>
              <a:t> pozval do Číny Nemeckých poradcov</a:t>
            </a:r>
          </a:p>
          <a:p>
            <a:endParaRPr lang="sk-SK" sz="2400" dirty="0"/>
          </a:p>
          <a:p>
            <a:r>
              <a:rPr lang="pl-PL" sz="2400" dirty="0"/>
              <a:t>Max Bauer v roku 1928 – nie priamo nacista, ale sympatizoval </a:t>
            </a:r>
          </a:p>
          <a:p>
            <a:endParaRPr lang="pl-PL" sz="2400" dirty="0"/>
          </a:p>
          <a:p>
            <a:r>
              <a:rPr lang="sk-SK" sz="2400" dirty="0"/>
              <a:t>nahradil ho </a:t>
            </a:r>
            <a:r>
              <a:rPr lang="sk-SK" sz="2400" dirty="0" err="1"/>
              <a:t>Herman</a:t>
            </a:r>
            <a:r>
              <a:rPr lang="sk-SK" sz="2400" dirty="0"/>
              <a:t> </a:t>
            </a:r>
            <a:r>
              <a:rPr lang="sk-SK" sz="2400" dirty="0" err="1"/>
              <a:t>Kriebel</a:t>
            </a:r>
            <a:endParaRPr lang="sk-SK" sz="24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DEF2882-57D8-4179-89E7-1A161385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KUOMINTANG</a:t>
            </a:r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27FF4CA-1D67-42BA-9E6A-7F5CF6AB0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43017"/>
            <a:ext cx="4039921" cy="506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0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13F1AC9-10B2-458F-9A65-66FEE96B7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C91A0F-93B8-4BF2-BCB8-86A5C67A4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8D67390-9FF6-46B1-BB7B-F382EA0DA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2" y="116632"/>
            <a:ext cx="8967223" cy="666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50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EAF65988-56EF-41F4-85F9-75018EAE2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85B41E7-3848-493F-BFBC-EF78258AF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BC68039-D363-49CE-9263-AC2E58244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5" y="355847"/>
            <a:ext cx="9093436" cy="631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05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9C8B22-1E75-4373-ADEA-12F107F01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553103"/>
            <a:ext cx="5112568" cy="5271119"/>
          </a:xfrm>
        </p:spPr>
        <p:txBody>
          <a:bodyPr>
            <a:normAutofit/>
          </a:bodyPr>
          <a:lstStyle/>
          <a:p>
            <a:r>
              <a:rPr lang="sk-SK" sz="2600" dirty="0"/>
              <a:t>podplukovník </a:t>
            </a:r>
            <a:r>
              <a:rPr lang="sk-SK" sz="2600" dirty="0" err="1"/>
              <a:t>Herman</a:t>
            </a:r>
            <a:r>
              <a:rPr lang="sk-SK" sz="2600" dirty="0"/>
              <a:t> </a:t>
            </a:r>
            <a:r>
              <a:rPr lang="sk-SK" sz="2600" dirty="0" err="1"/>
              <a:t>Kriebel</a:t>
            </a:r>
            <a:r>
              <a:rPr lang="sk-SK" sz="2600" dirty="0"/>
              <a:t> presvedčený nacista – fanaticky</a:t>
            </a:r>
          </a:p>
          <a:p>
            <a:endParaRPr lang="sk-SK" sz="2600" dirty="0"/>
          </a:p>
          <a:p>
            <a:r>
              <a:rPr lang="sk-SK" sz="2600" dirty="0"/>
              <a:t>Myšlienky nacizmu priniesol aj do Číny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DEF2882-57D8-4179-89E7-1A161385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KUOMINTANG</a:t>
            </a:r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536B854-E25F-4D8A-93BD-C4842DE23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565105"/>
            <a:ext cx="3651322" cy="510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54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9C8B22-1E75-4373-ADEA-12F107F01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3" y="1553103"/>
            <a:ext cx="5523687" cy="5271119"/>
          </a:xfrm>
        </p:spPr>
        <p:txBody>
          <a:bodyPr>
            <a:normAutofit/>
          </a:bodyPr>
          <a:lstStyle/>
          <a:p>
            <a:r>
              <a:rPr lang="sk-SK" sz="2400" dirty="0"/>
              <a:t>Mnohým dôstojníkom sa militaristický štýl pozdával </a:t>
            </a:r>
          </a:p>
          <a:p>
            <a:endParaRPr lang="sk-SK" sz="2400" dirty="0"/>
          </a:p>
          <a:p>
            <a:r>
              <a:rPr lang="sk-SK" sz="2400" dirty="0" err="1"/>
              <a:t>Čankajšek</a:t>
            </a:r>
            <a:r>
              <a:rPr lang="sk-SK" sz="2400" dirty="0"/>
              <a:t> poslal niekoľkých svojich dôstojníkov do Európy, najmä do Talianska a Nemecka, študovať fašizmus</a:t>
            </a:r>
          </a:p>
          <a:p>
            <a:endParaRPr lang="sk-SK" sz="2400" dirty="0"/>
          </a:p>
          <a:p>
            <a:r>
              <a:rPr lang="sk-SK" sz="2400" dirty="0"/>
              <a:t>Aj jeho syn </a:t>
            </a:r>
            <a:r>
              <a:rPr lang="sk-SK" sz="2400" dirty="0" err="1"/>
              <a:t>Ťiang</a:t>
            </a:r>
            <a:r>
              <a:rPr lang="sk-SK" sz="2400" dirty="0"/>
              <a:t> </a:t>
            </a:r>
            <a:r>
              <a:rPr lang="sk-SK" sz="2400" dirty="0" err="1"/>
              <a:t>Ťing-kuo</a:t>
            </a:r>
            <a:r>
              <a:rPr lang="sk-SK" sz="2400" dirty="0"/>
              <a:t>  ---&gt;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DEF2882-57D8-4179-89E7-1A161385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KUOMINTANG</a:t>
            </a:r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C5356AE-4F92-4543-8EA4-EA7370DF8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191" y="1479807"/>
            <a:ext cx="3384376" cy="530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2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710FF18-B5AE-44C3-88DA-AE5A922F4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2722C4A-66F0-45B2-8483-C5C0F0858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A1B9858-0588-460E-BB40-5335D0A59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3960440" cy="651272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2DB81A3-320C-4F93-8C8B-7524475D5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702" y="716498"/>
            <a:ext cx="4823439" cy="559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21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E3E1F064-A5AD-4043-A528-0644069E7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EDD96A6-679A-44F6-8763-5671259E7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FFAA5C5-2F31-4AA6-93D2-112E3FD8F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52" y="148904"/>
            <a:ext cx="8407893" cy="65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28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9C8B22-1E75-4373-ADEA-12F107F01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43018"/>
            <a:ext cx="8964487" cy="5065819"/>
          </a:xfrm>
        </p:spPr>
        <p:txBody>
          <a:bodyPr>
            <a:normAutofit/>
          </a:bodyPr>
          <a:lstStyle/>
          <a:p>
            <a:r>
              <a:rPr lang="sk-SK" sz="2400" dirty="0"/>
              <a:t>18. septembra (</a:t>
            </a:r>
            <a:r>
              <a:rPr lang="sk-SK" sz="2400" dirty="0" err="1"/>
              <a:t>září</a:t>
            </a:r>
            <a:r>
              <a:rPr lang="sk-SK" sz="2400" dirty="0"/>
              <a:t>) 1931: tzv. </a:t>
            </a:r>
            <a:r>
              <a:rPr lang="sk-SK" sz="2400" dirty="0" err="1"/>
              <a:t>Mukdenský</a:t>
            </a:r>
            <a:r>
              <a:rPr lang="sk-SK" sz="2400" dirty="0"/>
              <a:t> incident</a:t>
            </a:r>
          </a:p>
          <a:p>
            <a:endParaRPr lang="sk-SK" sz="2400" dirty="0"/>
          </a:p>
          <a:p>
            <a:r>
              <a:rPr lang="sk-SK" sz="2400" dirty="0"/>
              <a:t>Japonská invázia do Mandžuska – po pár mesiacoch štát </a:t>
            </a:r>
            <a:r>
              <a:rPr lang="sk-SK" sz="2400" dirty="0" err="1"/>
              <a:t>Mančukuo</a:t>
            </a:r>
            <a:endParaRPr lang="sk-SK" sz="24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DEF2882-57D8-4179-89E7-1A161385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Mukdenský</a:t>
            </a:r>
            <a:r>
              <a:rPr lang="sk-SK" dirty="0"/>
              <a:t> incident 1931</a:t>
            </a:r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3B89B75-399D-461F-AF48-179BF0A42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98" y="3035127"/>
            <a:ext cx="6480721" cy="400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54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9C8B22-1E75-4373-ADEA-12F107F01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643018"/>
            <a:ext cx="5364088" cy="5065819"/>
          </a:xfrm>
        </p:spPr>
        <p:txBody>
          <a:bodyPr>
            <a:normAutofit lnSpcReduction="10000"/>
          </a:bodyPr>
          <a:lstStyle/>
          <a:p>
            <a:r>
              <a:rPr lang="en-GB" sz="2400" dirty="0" err="1"/>
              <a:t>Sunjatsen</a:t>
            </a:r>
            <a:r>
              <a:rPr lang="en-GB" sz="2400" dirty="0"/>
              <a:t>, </a:t>
            </a:r>
            <a:r>
              <a:rPr lang="sk-SK" sz="2400" dirty="0"/>
              <a:t>(</a:t>
            </a:r>
            <a:r>
              <a:rPr lang="en-GB" sz="2400" dirty="0"/>
              <a:t>Sun </a:t>
            </a:r>
            <a:r>
              <a:rPr lang="en-GB" sz="2400" dirty="0" err="1"/>
              <a:t>Čung-šan</a:t>
            </a:r>
            <a:r>
              <a:rPr lang="sk-SK" sz="2400" dirty="0"/>
              <a:t>; 1866 - 1925)</a:t>
            </a:r>
          </a:p>
          <a:p>
            <a:endParaRPr lang="sk-SK" sz="2400" dirty="0"/>
          </a:p>
          <a:p>
            <a:r>
              <a:rPr lang="sk-SK" sz="2400" dirty="0"/>
              <a:t>Jeden zo zakladateľov </a:t>
            </a:r>
            <a:r>
              <a:rPr lang="sk-SK" sz="2400" dirty="0" err="1"/>
              <a:t>Kuomintangu</a:t>
            </a:r>
            <a:r>
              <a:rPr lang="sk-SK" sz="2400" dirty="0"/>
              <a:t> (Čínska národná strana) </a:t>
            </a:r>
          </a:p>
          <a:p>
            <a:endParaRPr lang="sk-SK" sz="2400" dirty="0"/>
          </a:p>
          <a:p>
            <a:r>
              <a:rPr lang="en-GB" sz="2400" dirty="0"/>
              <a:t>tri </a:t>
            </a:r>
            <a:r>
              <a:rPr lang="en-GB" sz="2400" dirty="0" err="1"/>
              <a:t>princípy</a:t>
            </a:r>
            <a:r>
              <a:rPr lang="sk-SK" sz="2400" dirty="0"/>
              <a:t> (1924)</a:t>
            </a:r>
            <a:r>
              <a:rPr lang="en-GB" sz="2400" dirty="0"/>
              <a:t>: </a:t>
            </a:r>
            <a:r>
              <a:rPr lang="en-GB" sz="2400" dirty="0" err="1"/>
              <a:t>princíp</a:t>
            </a:r>
            <a:r>
              <a:rPr lang="en-GB" sz="2400" dirty="0"/>
              <a:t> </a:t>
            </a:r>
            <a:r>
              <a:rPr lang="en-GB" sz="2400" dirty="0" err="1"/>
              <a:t>národa</a:t>
            </a:r>
            <a:r>
              <a:rPr lang="en-GB" sz="2400" dirty="0"/>
              <a:t> (</a:t>
            </a:r>
            <a:r>
              <a:rPr lang="en-GB" sz="2400" dirty="0" err="1"/>
              <a:t>národná</a:t>
            </a:r>
            <a:r>
              <a:rPr lang="en-GB" sz="2400" dirty="0"/>
              <a:t> </a:t>
            </a:r>
            <a:r>
              <a:rPr lang="en-GB" sz="2400" dirty="0" err="1"/>
              <a:t>nezávislosť</a:t>
            </a:r>
            <a:r>
              <a:rPr lang="en-GB" sz="2400" dirty="0"/>
              <a:t> </a:t>
            </a:r>
            <a:r>
              <a:rPr lang="en-GB" sz="2400" dirty="0" err="1"/>
              <a:t>Číny</a:t>
            </a:r>
            <a:r>
              <a:rPr lang="en-GB" sz="2400" dirty="0"/>
              <a:t>), </a:t>
            </a:r>
            <a:r>
              <a:rPr lang="en-GB" sz="2400" dirty="0" err="1"/>
              <a:t>princíp</a:t>
            </a:r>
            <a:r>
              <a:rPr lang="en-GB" sz="2400" dirty="0"/>
              <a:t> </a:t>
            </a:r>
            <a:r>
              <a:rPr lang="en-GB" sz="2400" dirty="0" err="1"/>
              <a:t>vlády</a:t>
            </a:r>
            <a:r>
              <a:rPr lang="en-GB" sz="2400" dirty="0"/>
              <a:t> </a:t>
            </a:r>
            <a:r>
              <a:rPr lang="en-GB" sz="2400" dirty="0" err="1"/>
              <a:t>ľudu</a:t>
            </a:r>
            <a:r>
              <a:rPr lang="en-GB" sz="2400" dirty="0"/>
              <a:t> (</a:t>
            </a:r>
            <a:r>
              <a:rPr lang="en-GB" sz="2400" dirty="0" err="1"/>
              <a:t>vytvorenie</a:t>
            </a:r>
            <a:r>
              <a:rPr lang="en-GB" sz="2400" dirty="0"/>
              <a:t> </a:t>
            </a:r>
            <a:r>
              <a:rPr lang="en-GB" sz="2400" dirty="0" err="1"/>
              <a:t>republiky</a:t>
            </a:r>
            <a:r>
              <a:rPr lang="en-GB" sz="2400" dirty="0"/>
              <a:t>) a </a:t>
            </a:r>
            <a:r>
              <a:rPr lang="en-GB" sz="2400" dirty="0" err="1"/>
              <a:t>princíp</a:t>
            </a:r>
            <a:r>
              <a:rPr lang="en-GB" sz="2400" dirty="0"/>
              <a:t> </a:t>
            </a:r>
            <a:r>
              <a:rPr lang="en-GB" sz="2400" dirty="0" err="1"/>
              <a:t>šťastia</a:t>
            </a:r>
            <a:r>
              <a:rPr lang="en-GB" sz="2400" dirty="0"/>
              <a:t> </a:t>
            </a:r>
            <a:r>
              <a:rPr lang="en-GB" sz="2400" dirty="0" err="1"/>
              <a:t>ľudu</a:t>
            </a:r>
            <a:r>
              <a:rPr lang="en-GB" sz="2400" dirty="0"/>
              <a:t> (</a:t>
            </a:r>
            <a:r>
              <a:rPr lang="en-GB" sz="2400" dirty="0" err="1"/>
              <a:t>odstránenie</a:t>
            </a:r>
            <a:r>
              <a:rPr lang="en-GB" sz="2400" dirty="0"/>
              <a:t> </a:t>
            </a:r>
            <a:r>
              <a:rPr lang="en-GB" sz="2400" dirty="0" err="1"/>
              <a:t>sociálnej</a:t>
            </a:r>
            <a:r>
              <a:rPr lang="en-GB" sz="2400" dirty="0"/>
              <a:t> </a:t>
            </a:r>
            <a:r>
              <a:rPr lang="en-GB" sz="2400" dirty="0" err="1"/>
              <a:t>nerovnosti</a:t>
            </a:r>
            <a:r>
              <a:rPr lang="en-GB" sz="2400" dirty="0"/>
              <a:t>)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DEF2882-57D8-4179-89E7-1A161385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Korene čínskeho fašizmu</a:t>
            </a:r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68018B9-108E-4E1C-A4D9-60E961D1D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643018"/>
            <a:ext cx="3602360" cy="506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27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C4B387C-18C5-4DB0-BFD8-526C056748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628800"/>
            <a:ext cx="8510740" cy="5086180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5DEF2882-57D8-4179-89E7-1A161385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Mukdenský</a:t>
            </a:r>
            <a:r>
              <a:rPr lang="sk-SK" dirty="0"/>
              <a:t> incident 1931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548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DEF2882-57D8-4179-89E7-1A161385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Mukdenský</a:t>
            </a:r>
            <a:r>
              <a:rPr lang="sk-SK" dirty="0"/>
              <a:t> incident 1931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5F7916C-FD68-479C-B81E-77335C490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B1BDDFD-9CD2-4E75-B6AF-0E0392D81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2276872"/>
            <a:ext cx="4381500" cy="34480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C2D7CF5-89C8-40CC-8C3D-B40BAC786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1" y="1690879"/>
            <a:ext cx="4758671" cy="507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94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DEF2882-57D8-4179-89E7-1A161385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Mukdenský</a:t>
            </a:r>
            <a:r>
              <a:rPr lang="sk-SK" dirty="0"/>
              <a:t> incident 1931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B1D9950-2B72-4DB5-9E3D-9E99BE69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9036495" cy="5112568"/>
          </a:xfrm>
        </p:spPr>
        <p:txBody>
          <a:bodyPr>
            <a:normAutofit/>
          </a:bodyPr>
          <a:lstStyle/>
          <a:p>
            <a:r>
              <a:rPr lang="sk-SK" sz="2400" dirty="0"/>
              <a:t>Po </a:t>
            </a:r>
            <a:r>
              <a:rPr lang="sk-SK" sz="2400" dirty="0" err="1"/>
              <a:t>Mukdene</a:t>
            </a:r>
            <a:r>
              <a:rPr lang="sk-SK" sz="2400" dirty="0"/>
              <a:t>, ako reakcia v Číne vznik </a:t>
            </a:r>
            <a:r>
              <a:rPr lang="en-GB" sz="2400" dirty="0"/>
              <a:t>„</a:t>
            </a:r>
            <a:r>
              <a:rPr lang="en-GB" sz="2400" dirty="0" err="1"/>
              <a:t>Spoločnos</a:t>
            </a:r>
            <a:r>
              <a:rPr lang="sk-SK" sz="2400" dirty="0"/>
              <a:t>ti</a:t>
            </a:r>
            <a:r>
              <a:rPr lang="en-GB" sz="2400" dirty="0"/>
              <a:t> pre </a:t>
            </a:r>
            <a:r>
              <a:rPr lang="en-GB" sz="2400" dirty="0" err="1"/>
              <a:t>praktizovanie</a:t>
            </a:r>
            <a:r>
              <a:rPr lang="en-GB" sz="2400" dirty="0"/>
              <a:t> Troch </a:t>
            </a:r>
            <a:r>
              <a:rPr lang="en-GB" sz="2400" dirty="0" err="1"/>
              <a:t>princípov</a:t>
            </a:r>
            <a:r>
              <a:rPr lang="en-GB" sz="2400" dirty="0"/>
              <a:t> </a:t>
            </a:r>
            <a:r>
              <a:rPr lang="en-GB" sz="2400" dirty="0" err="1"/>
              <a:t>ľudu</a:t>
            </a:r>
            <a:r>
              <a:rPr lang="en-GB" sz="2400" dirty="0"/>
              <a:t>.“ </a:t>
            </a:r>
            <a:endParaRPr lang="sk-SK" sz="2400" dirty="0"/>
          </a:p>
          <a:p>
            <a:endParaRPr lang="sk-SK" sz="2400" dirty="0"/>
          </a:p>
          <a:p>
            <a:r>
              <a:rPr lang="sk-SK" sz="2400" dirty="0"/>
              <a:t>Založilo </a:t>
            </a:r>
            <a:r>
              <a:rPr lang="en-GB" sz="2400" dirty="0" err="1"/>
              <a:t>niekoľko</a:t>
            </a:r>
            <a:r>
              <a:rPr lang="en-GB" sz="2400" dirty="0"/>
              <a:t> </a:t>
            </a:r>
            <a:r>
              <a:rPr lang="en-GB" sz="2400" dirty="0" err="1"/>
              <a:t>mladých</a:t>
            </a:r>
            <a:r>
              <a:rPr lang="en-GB" sz="2400" dirty="0"/>
              <a:t> </a:t>
            </a:r>
            <a:r>
              <a:rPr lang="en-GB" sz="2400" dirty="0" err="1"/>
              <a:t>mužov</a:t>
            </a:r>
            <a:r>
              <a:rPr lang="en-GB" sz="2400" dirty="0"/>
              <a:t> </a:t>
            </a:r>
            <a:r>
              <a:rPr lang="en-GB" sz="2400" dirty="0" err="1"/>
              <a:t>medzi</a:t>
            </a:r>
            <a:r>
              <a:rPr lang="en-GB" sz="2400" dirty="0"/>
              <a:t> 20 a 30 </a:t>
            </a:r>
            <a:r>
              <a:rPr lang="en-GB" sz="2400" dirty="0" err="1"/>
              <a:t>rokmi</a:t>
            </a:r>
            <a:r>
              <a:rPr lang="en-GB" sz="2400" dirty="0"/>
              <a:t> </a:t>
            </a:r>
            <a:r>
              <a:rPr lang="en-GB" sz="2400" dirty="0" err="1"/>
              <a:t>života</a:t>
            </a:r>
            <a:r>
              <a:rPr lang="en-GB" sz="2400" dirty="0"/>
              <a:t>, </a:t>
            </a:r>
            <a:r>
              <a:rPr lang="en-GB" sz="2400" dirty="0" err="1"/>
              <a:t>pričom</a:t>
            </a:r>
            <a:r>
              <a:rPr lang="en-GB" sz="2400" dirty="0"/>
              <a:t> ich </a:t>
            </a:r>
            <a:r>
              <a:rPr lang="en-GB" sz="2400" dirty="0" err="1"/>
              <a:t>pôvod</a:t>
            </a:r>
            <a:r>
              <a:rPr lang="en-GB" sz="2400" dirty="0"/>
              <a:t> </a:t>
            </a:r>
            <a:r>
              <a:rPr lang="en-GB" sz="2400" dirty="0" err="1"/>
              <a:t>bol</a:t>
            </a:r>
            <a:r>
              <a:rPr lang="en-GB" sz="2400" dirty="0"/>
              <a:t> </a:t>
            </a:r>
            <a:r>
              <a:rPr lang="en-GB" sz="2400" dirty="0" err="1"/>
              <a:t>rôzny</a:t>
            </a:r>
            <a:r>
              <a:rPr lang="en-GB" sz="2400" dirty="0"/>
              <a:t>, od </a:t>
            </a:r>
            <a:r>
              <a:rPr lang="en-GB" sz="2400" dirty="0" err="1"/>
              <a:t>statkára</a:t>
            </a:r>
            <a:r>
              <a:rPr lang="en-GB" sz="2400" dirty="0"/>
              <a:t>, </a:t>
            </a:r>
            <a:r>
              <a:rPr lang="en-GB" sz="2400" dirty="0" err="1"/>
              <a:t>cez</a:t>
            </a:r>
            <a:r>
              <a:rPr lang="en-GB" sz="2400" dirty="0"/>
              <a:t> </a:t>
            </a:r>
            <a:r>
              <a:rPr lang="en-GB" sz="2400" dirty="0" err="1"/>
              <a:t>stredne</a:t>
            </a:r>
            <a:r>
              <a:rPr lang="en-GB" sz="2400" dirty="0"/>
              <a:t> </a:t>
            </a:r>
            <a:r>
              <a:rPr lang="en-GB" sz="2400" dirty="0" err="1"/>
              <a:t>bohatého</a:t>
            </a:r>
            <a:r>
              <a:rPr lang="en-GB" sz="2400" dirty="0"/>
              <a:t> </a:t>
            </a:r>
            <a:r>
              <a:rPr lang="en-GB" sz="2400" dirty="0" err="1"/>
              <a:t>farmára</a:t>
            </a:r>
            <a:r>
              <a:rPr lang="en-GB" sz="2400" dirty="0"/>
              <a:t> </a:t>
            </a:r>
            <a:r>
              <a:rPr lang="en-GB" sz="2400" dirty="0" err="1"/>
              <a:t>až</a:t>
            </a:r>
            <a:r>
              <a:rPr lang="en-GB" sz="2400" dirty="0"/>
              <a:t> po </a:t>
            </a:r>
            <a:r>
              <a:rPr lang="en-GB" sz="2400" dirty="0" err="1"/>
              <a:t>chudobného</a:t>
            </a:r>
            <a:r>
              <a:rPr lang="en-GB" sz="2400" dirty="0"/>
              <a:t> </a:t>
            </a:r>
            <a:r>
              <a:rPr lang="en-GB" sz="2400" dirty="0" err="1"/>
              <a:t>želiara</a:t>
            </a:r>
            <a:r>
              <a:rPr lang="en-GB" sz="2400" dirty="0"/>
              <a:t>. </a:t>
            </a:r>
            <a:endParaRPr lang="sk-SK" sz="2400" dirty="0"/>
          </a:p>
          <a:p>
            <a:endParaRPr lang="sk-SK" sz="2400" dirty="0"/>
          </a:p>
          <a:p>
            <a:r>
              <a:rPr lang="en-GB" sz="2400" dirty="0" err="1"/>
              <a:t>Mnohí</a:t>
            </a:r>
            <a:r>
              <a:rPr lang="en-GB" sz="2400" dirty="0"/>
              <a:t> z </a:t>
            </a:r>
            <a:r>
              <a:rPr lang="en-GB" sz="2400" dirty="0" err="1"/>
              <a:t>nich</a:t>
            </a:r>
            <a:r>
              <a:rPr lang="en-GB" sz="2400" dirty="0"/>
              <a:t> </a:t>
            </a:r>
            <a:r>
              <a:rPr lang="en-GB" sz="2400" dirty="0" err="1"/>
              <a:t>študovali</a:t>
            </a:r>
            <a:r>
              <a:rPr lang="en-GB" sz="2400" dirty="0"/>
              <a:t> v </a:t>
            </a:r>
            <a:r>
              <a:rPr lang="en-GB" sz="2400" dirty="0" err="1"/>
              <a:t>zahraničí</a:t>
            </a:r>
            <a:r>
              <a:rPr lang="en-GB" sz="2400" dirty="0"/>
              <a:t> – v </a:t>
            </a:r>
            <a:r>
              <a:rPr lang="en-GB" sz="2400" dirty="0" err="1"/>
              <a:t>Sovietskom</a:t>
            </a:r>
            <a:r>
              <a:rPr lang="en-GB" sz="2400" dirty="0"/>
              <a:t> </a:t>
            </a:r>
            <a:r>
              <a:rPr lang="en-GB" sz="2400" dirty="0" err="1"/>
              <a:t>zväze</a:t>
            </a:r>
            <a:r>
              <a:rPr lang="en-GB" sz="2400" dirty="0"/>
              <a:t> </a:t>
            </a:r>
            <a:r>
              <a:rPr lang="en-GB" sz="2400" dirty="0" err="1"/>
              <a:t>alebo</a:t>
            </a:r>
            <a:r>
              <a:rPr lang="en-GB" sz="2400" dirty="0"/>
              <a:t> v </a:t>
            </a:r>
            <a:r>
              <a:rPr lang="en-GB" sz="2400" dirty="0" err="1"/>
              <a:t>Japonsku</a:t>
            </a:r>
            <a:r>
              <a:rPr lang="en-GB" sz="2400" dirty="0"/>
              <a:t>. </a:t>
            </a:r>
            <a:r>
              <a:rPr lang="en-GB" sz="2400" dirty="0" err="1"/>
              <a:t>Všetci</a:t>
            </a:r>
            <a:r>
              <a:rPr lang="en-GB" sz="2400" dirty="0"/>
              <a:t> </a:t>
            </a:r>
            <a:r>
              <a:rPr lang="en-GB" sz="2400" dirty="0" err="1"/>
              <a:t>boli</a:t>
            </a:r>
            <a:r>
              <a:rPr lang="en-GB" sz="2400" dirty="0"/>
              <a:t> </a:t>
            </a:r>
            <a:r>
              <a:rPr lang="en-GB" sz="2400" dirty="0" err="1"/>
              <a:t>členovia</a:t>
            </a:r>
            <a:r>
              <a:rPr lang="en-GB" sz="2400" dirty="0"/>
              <a:t> </a:t>
            </a:r>
            <a:r>
              <a:rPr lang="en-GB" sz="2400" dirty="0" err="1"/>
              <a:t>vládnucej</a:t>
            </a:r>
            <a:r>
              <a:rPr lang="en-GB" sz="2400" dirty="0"/>
              <a:t> </a:t>
            </a:r>
            <a:r>
              <a:rPr lang="en-GB" sz="2400" dirty="0" err="1"/>
              <a:t>strany</a:t>
            </a:r>
            <a:r>
              <a:rPr lang="en-GB" sz="2400" dirty="0"/>
              <a:t>, </a:t>
            </a:r>
            <a:r>
              <a:rPr lang="en-GB" sz="2400" dirty="0" err="1"/>
              <a:t>Kuomintangu</a:t>
            </a:r>
            <a:r>
              <a:rPr lang="en-GB" sz="2400" dirty="0"/>
              <a:t>, a </a:t>
            </a:r>
            <a:r>
              <a:rPr lang="en-GB" sz="2400" dirty="0" err="1"/>
              <a:t>všetci</a:t>
            </a:r>
            <a:r>
              <a:rPr lang="en-GB" sz="2400" dirty="0"/>
              <a:t> </a:t>
            </a:r>
            <a:r>
              <a:rPr lang="en-GB" sz="2400" dirty="0" err="1"/>
              <a:t>uznávali</a:t>
            </a:r>
            <a:r>
              <a:rPr lang="en-GB" sz="2400" dirty="0"/>
              <a:t> </a:t>
            </a:r>
            <a:r>
              <a:rPr lang="en-GB" sz="2400" dirty="0" err="1"/>
              <a:t>Čankajšeka</a:t>
            </a:r>
            <a:r>
              <a:rPr lang="en-GB" sz="2400" dirty="0"/>
              <a:t> </a:t>
            </a:r>
            <a:r>
              <a:rPr lang="en-GB" sz="2400" dirty="0" err="1"/>
              <a:t>ako</a:t>
            </a:r>
            <a:r>
              <a:rPr lang="en-GB" sz="2400" dirty="0"/>
              <a:t> </a:t>
            </a:r>
            <a:r>
              <a:rPr lang="en-GB" sz="2400" dirty="0" err="1"/>
              <a:t>svojho</a:t>
            </a:r>
            <a:r>
              <a:rPr lang="en-GB" sz="2400" dirty="0"/>
              <a:t> </a:t>
            </a:r>
            <a:r>
              <a:rPr lang="en-GB" sz="2400" dirty="0" err="1"/>
              <a:t>vodcu</a:t>
            </a:r>
            <a:r>
              <a:rPr lang="en-GB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37582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DEF2882-57D8-4179-89E7-1A161385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Modré košele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B1D9950-2B72-4DB5-9E3D-9E99BE69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9036495" cy="5112568"/>
          </a:xfrm>
        </p:spPr>
        <p:txBody>
          <a:bodyPr>
            <a:normAutofit/>
          </a:bodyPr>
          <a:lstStyle/>
          <a:p>
            <a:r>
              <a:rPr lang="en-GB" sz="2400" dirty="0" err="1"/>
              <a:t>Medzi</a:t>
            </a:r>
            <a:r>
              <a:rPr lang="en-GB" sz="2400" dirty="0"/>
              <a:t> </a:t>
            </a:r>
            <a:r>
              <a:rPr lang="en-GB" sz="2400" dirty="0" err="1"/>
              <a:t>decembrom</a:t>
            </a:r>
            <a:r>
              <a:rPr lang="en-GB" sz="2400" dirty="0"/>
              <a:t> 1931 a </a:t>
            </a:r>
            <a:r>
              <a:rPr lang="en-GB" sz="2400" dirty="0" err="1"/>
              <a:t>februárom</a:t>
            </a:r>
            <a:r>
              <a:rPr lang="en-GB" sz="2400" dirty="0"/>
              <a:t> 1932 </a:t>
            </a:r>
            <a:r>
              <a:rPr lang="en-GB" sz="2400" dirty="0" err="1"/>
              <a:t>sa</a:t>
            </a:r>
            <a:r>
              <a:rPr lang="en-GB" sz="2400" dirty="0"/>
              <a:t> </a:t>
            </a:r>
            <a:r>
              <a:rPr lang="en-GB" sz="2400" dirty="0" err="1"/>
              <a:t>potom</a:t>
            </a:r>
            <a:r>
              <a:rPr lang="en-GB" sz="2400" dirty="0"/>
              <a:t> </a:t>
            </a:r>
            <a:r>
              <a:rPr lang="en-GB" sz="2400" dirty="0" err="1"/>
              <a:t>snažili</a:t>
            </a:r>
            <a:r>
              <a:rPr lang="en-GB" sz="2400" dirty="0"/>
              <a:t> </a:t>
            </a:r>
            <a:r>
              <a:rPr lang="en-GB" sz="2400" dirty="0" err="1"/>
              <a:t>založiť</a:t>
            </a:r>
            <a:r>
              <a:rPr lang="en-GB" sz="2400" dirty="0"/>
              <a:t> „</a:t>
            </a:r>
            <a:r>
              <a:rPr lang="en-GB" sz="2400" dirty="0" err="1"/>
              <a:t>pobočky</a:t>
            </a:r>
            <a:r>
              <a:rPr lang="en-GB" sz="2400" dirty="0"/>
              <a:t>“ </a:t>
            </a:r>
            <a:r>
              <a:rPr lang="en-GB" sz="2400" dirty="0" err="1"/>
              <a:t>svojej</a:t>
            </a:r>
            <a:r>
              <a:rPr lang="en-GB" sz="2400" dirty="0"/>
              <a:t> </a:t>
            </a:r>
            <a:r>
              <a:rPr lang="en-GB" sz="2400" dirty="0" err="1"/>
              <a:t>organizácie</a:t>
            </a:r>
            <a:r>
              <a:rPr lang="en-GB" sz="2400" dirty="0"/>
              <a:t> </a:t>
            </a:r>
            <a:endParaRPr lang="sk-SK" sz="2400" dirty="0"/>
          </a:p>
          <a:p>
            <a:endParaRPr lang="sk-SK" sz="2400" dirty="0"/>
          </a:p>
          <a:p>
            <a:r>
              <a:rPr lang="sk-SK" sz="2400" dirty="0"/>
              <a:t>19. februára (</a:t>
            </a:r>
            <a:r>
              <a:rPr lang="sk-SK" sz="2400" dirty="0" err="1"/>
              <a:t>února</a:t>
            </a:r>
            <a:r>
              <a:rPr lang="sk-SK" sz="2400" dirty="0"/>
              <a:t>) stretnutie s </a:t>
            </a:r>
            <a:r>
              <a:rPr lang="sk-SK" sz="2400" dirty="0" err="1"/>
              <a:t>Čankajškom</a:t>
            </a:r>
            <a:r>
              <a:rPr lang="sk-SK" sz="2400" dirty="0"/>
              <a:t> ako svojim vodcom</a:t>
            </a:r>
          </a:p>
          <a:p>
            <a:endParaRPr lang="sk-SK" sz="2400" dirty="0"/>
          </a:p>
          <a:p>
            <a:r>
              <a:rPr lang="sk-SK" sz="2400" dirty="0"/>
              <a:t>1. marca (</a:t>
            </a:r>
            <a:r>
              <a:rPr lang="sk-SK" sz="2400" dirty="0" err="1"/>
              <a:t>březen</a:t>
            </a:r>
            <a:r>
              <a:rPr lang="sk-SK" sz="2400" dirty="0"/>
              <a:t>) 1932 oficiálne vzniká tzv. Spoločnosti Modrých košieľ (</a:t>
            </a:r>
            <a:r>
              <a:rPr lang="sk-SK" sz="2400" dirty="0" err="1"/>
              <a:t>Lan</a:t>
            </a:r>
            <a:r>
              <a:rPr lang="sk-SK" sz="2400" dirty="0"/>
              <a:t>-i </a:t>
            </a:r>
            <a:r>
              <a:rPr lang="sk-SK" sz="2400" dirty="0" err="1"/>
              <a:t>še</a:t>
            </a:r>
            <a:r>
              <a:rPr lang="sk-SK" sz="2400" dirty="0"/>
              <a:t>)</a:t>
            </a:r>
          </a:p>
          <a:p>
            <a:endParaRPr lang="sk-SK" sz="2400" dirty="0"/>
          </a:p>
          <a:p>
            <a:r>
              <a:rPr lang="sk-SK" sz="2400" dirty="0"/>
              <a:t>Prvé čínske hnutie, ktoré sa tradične uvádza ako fašistické</a:t>
            </a:r>
          </a:p>
        </p:txBody>
      </p:sp>
    </p:spTree>
    <p:extLst>
      <p:ext uri="{BB962C8B-B14F-4D97-AF65-F5344CB8AC3E}">
        <p14:creationId xmlns:p14="http://schemas.microsoft.com/office/powerpoint/2010/main" val="1602255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DEF2882-57D8-4179-89E7-1A161385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Modré košele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B1D9950-2B72-4DB5-9E3D-9E99BE69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9036495" cy="5112568"/>
          </a:xfrm>
        </p:spPr>
        <p:txBody>
          <a:bodyPr>
            <a:normAutofit/>
          </a:bodyPr>
          <a:lstStyle/>
          <a:p>
            <a:r>
              <a:rPr lang="sk-SK" sz="2400" dirty="0"/>
              <a:t>Spočiatku tajný spolok, do ktorého nebolo jednoduché sa dostať – kandidát potreboval odporúčanie dvoch členov, nasledovalo preverenie jeho spôsobilosti a lojality a potom prísaha na obraz </a:t>
            </a:r>
            <a:r>
              <a:rPr lang="sk-SK" sz="2400" dirty="0" err="1"/>
              <a:t>Čankajšeka</a:t>
            </a:r>
            <a:r>
              <a:rPr lang="sk-SK" sz="2400" dirty="0"/>
              <a:t>, ako lídra. </a:t>
            </a:r>
          </a:p>
          <a:p>
            <a:endParaRPr lang="sk-SK" sz="2400" dirty="0"/>
          </a:p>
          <a:p>
            <a:r>
              <a:rPr lang="sk-SK" sz="2400" dirty="0"/>
              <a:t>Aj keď už zo svojej podstaty nemohli byť Modré košele veľkou organizáciou, ich vplyv v armáde bol významný. </a:t>
            </a:r>
          </a:p>
          <a:p>
            <a:endParaRPr lang="sk-SK" sz="2400" dirty="0"/>
          </a:p>
          <a:p>
            <a:r>
              <a:rPr lang="sk-SK" sz="2400" dirty="0"/>
              <a:t>Cieľom mala byť národná spása – prostredníctvom fašizmu. Vláda bola podľa nich príliš byrokratická, slabá, skorumpovaná a liberálna. </a:t>
            </a:r>
          </a:p>
        </p:txBody>
      </p:sp>
    </p:spTree>
    <p:extLst>
      <p:ext uri="{BB962C8B-B14F-4D97-AF65-F5344CB8AC3E}">
        <p14:creationId xmlns:p14="http://schemas.microsoft.com/office/powerpoint/2010/main" val="3010964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DEF2882-57D8-4179-89E7-1A161385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Modré košele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B1D9950-2B72-4DB5-9E3D-9E99BE69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9036495" cy="5112568"/>
          </a:xfrm>
        </p:spPr>
        <p:txBody>
          <a:bodyPr>
            <a:normAutofit/>
          </a:bodyPr>
          <a:lstStyle/>
          <a:p>
            <a:r>
              <a:rPr lang="sk-SK" sz="2400" dirty="0"/>
              <a:t>Pre záchranu Číny bola potrebná silná ruka: „Fašizmus je jediným nástrojom </a:t>
            </a:r>
            <a:r>
              <a:rPr lang="sk-SK" sz="2400" dirty="0" err="1"/>
              <a:t>samospasenia</a:t>
            </a:r>
            <a:r>
              <a:rPr lang="sk-SK" sz="2400" dirty="0"/>
              <a:t> národa na pokraji záhuby. Zachránil Taliansko i Nemecko. </a:t>
            </a:r>
          </a:p>
          <a:p>
            <a:endParaRPr lang="sk-SK" sz="2400" dirty="0"/>
          </a:p>
          <a:p>
            <a:r>
              <a:rPr lang="sk-SK" sz="2400" dirty="0"/>
              <a:t>Liberálna demokracia priniesla Číne len skazu a chaos. </a:t>
            </a:r>
          </a:p>
          <a:p>
            <a:endParaRPr lang="sk-SK" sz="2400" dirty="0"/>
          </a:p>
          <a:p>
            <a:r>
              <a:rPr lang="sk-SK" sz="2400" dirty="0"/>
              <a:t>Číňania mali vykonávať svoje povinnosti a nie rozprávať o svojich právach. </a:t>
            </a:r>
          </a:p>
          <a:p>
            <a:endParaRPr lang="sk-SK" sz="2400" dirty="0"/>
          </a:p>
          <a:p>
            <a:r>
              <a:rPr lang="sk-SK" sz="2400" dirty="0"/>
              <a:t>Národné znovuzrodenie potrebovalo disciplínu – a tá sa mala dosiahnuť i za cenu použitia násilia. Základom bola neoblomná vernosť </a:t>
            </a:r>
            <a:r>
              <a:rPr lang="sk-SK" sz="2400" dirty="0" err="1"/>
              <a:t>Čankajšekovi</a:t>
            </a:r>
            <a:r>
              <a:rPr lang="sk-SK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76149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DEF2882-57D8-4179-89E7-1A161385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Modré košele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B1D9950-2B72-4DB5-9E3D-9E99BE69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9036495" cy="5112568"/>
          </a:xfrm>
        </p:spPr>
        <p:txBody>
          <a:bodyPr>
            <a:normAutofit/>
          </a:bodyPr>
          <a:lstStyle/>
          <a:p>
            <a:r>
              <a:rPr lang="sk-SK" sz="2400" dirty="0"/>
              <a:t>snahu o „renesanciu“ Číny v ekonomickej politickej a spoločenskej oblasti, modernizáciu a </a:t>
            </a:r>
            <a:r>
              <a:rPr lang="sk-SK" sz="2400" dirty="0" err="1"/>
              <a:t>industralizáciu</a:t>
            </a:r>
            <a:r>
              <a:rPr lang="sk-SK" sz="2400" dirty="0"/>
              <a:t> </a:t>
            </a:r>
          </a:p>
          <a:p>
            <a:endParaRPr lang="sk-SK" sz="2400" dirty="0"/>
          </a:p>
          <a:p>
            <a:r>
              <a:rPr lang="sk-SK" sz="2400" dirty="0" err="1"/>
              <a:t>Mukdenský</a:t>
            </a:r>
            <a:r>
              <a:rPr lang="sk-SK" sz="2400" dirty="0"/>
              <a:t> incident hnutia symbolizoval len vrchol dlhšie trvajúcej krízy. Bol to kulminačný bod úpadku, ktorý začal ópiovými vojnami v roku 1840. </a:t>
            </a:r>
          </a:p>
          <a:p>
            <a:endParaRPr lang="sk-SK" sz="2400" dirty="0"/>
          </a:p>
          <a:p>
            <a:r>
              <a:rPr lang="sk-SK" sz="2400" dirty="0"/>
              <a:t>Číňanov ponížili imperialistické mocnosti a preto začali napodobovať západné vzory. To ale bola pre Čínu podľa Modrých košieľ skaza.</a:t>
            </a:r>
          </a:p>
        </p:txBody>
      </p:sp>
    </p:spTree>
    <p:extLst>
      <p:ext uri="{BB962C8B-B14F-4D97-AF65-F5344CB8AC3E}">
        <p14:creationId xmlns:p14="http://schemas.microsoft.com/office/powerpoint/2010/main" val="3403156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DEF2882-57D8-4179-89E7-1A161385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Modré košele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B1D9950-2B72-4DB5-9E3D-9E99BE69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9036495" cy="5112568"/>
          </a:xfrm>
        </p:spPr>
        <p:txBody>
          <a:bodyPr>
            <a:normAutofit/>
          </a:bodyPr>
          <a:lstStyle/>
          <a:p>
            <a:r>
              <a:rPr lang="sk-SK" sz="2400" dirty="0"/>
              <a:t>zhubný vplyv marxizmu-leninizmu, sťahovanie ľudí z vidieka do miest, atomizácia spoločnosti </a:t>
            </a:r>
          </a:p>
          <a:p>
            <a:endParaRPr lang="sk-SK" sz="2400" dirty="0"/>
          </a:p>
          <a:p>
            <a:r>
              <a:rPr lang="sk-SK" sz="2400" dirty="0"/>
              <a:t>odklon od tradičných čínskych hodnôt</a:t>
            </a:r>
          </a:p>
          <a:p>
            <a:endParaRPr lang="sk-SK" sz="2400" dirty="0"/>
          </a:p>
          <a:p>
            <a:r>
              <a:rPr lang="sk-SK" sz="2400" dirty="0"/>
              <a:t>Nové politické elity po páde dynastie </a:t>
            </a:r>
            <a:r>
              <a:rPr lang="sk-SK" sz="2400" dirty="0" err="1"/>
              <a:t>Čching</a:t>
            </a:r>
            <a:r>
              <a:rPr lang="sk-SK" sz="2400" dirty="0"/>
              <a:t> sa ukázali ako skorumpované a neschopné, spôsobili nie len politickú, ale aj hospodársku krízu, čínska ekonomika bola podľa nich v ruinách. </a:t>
            </a:r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4294644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osoba, fotka, exteriér, stojící&#10;&#10;Popis byl vytvořen automaticky">
            <a:extLst>
              <a:ext uri="{FF2B5EF4-FFF2-40B4-BE49-F238E27FC236}">
                <a16:creationId xmlns:a16="http://schemas.microsoft.com/office/drawing/2014/main" id="{DD46A7B7-FB4E-44B0-BD9A-A266AF735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38" y="48491"/>
            <a:ext cx="8856984" cy="5552648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FDA1098-65BA-4915-8463-D678D1631990}"/>
              </a:ext>
            </a:extLst>
          </p:cNvPr>
          <p:cNvSpPr txBox="1"/>
          <p:nvPr/>
        </p:nvSpPr>
        <p:spPr>
          <a:xfrm>
            <a:off x="1773382" y="5805264"/>
            <a:ext cx="5570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err="1"/>
              <a:t>Čankajšek</a:t>
            </a:r>
            <a:r>
              <a:rPr lang="sk-SK" sz="2800" b="1" dirty="0"/>
              <a:t> so svojimi dôstojníkmi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2407525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DEF2882-57D8-4179-89E7-1A161385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Modré košele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B1D9950-2B72-4DB5-9E3D-9E99BE69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9036495" cy="5112568"/>
          </a:xfrm>
        </p:spPr>
        <p:txBody>
          <a:bodyPr>
            <a:normAutofit/>
          </a:bodyPr>
          <a:lstStyle/>
          <a:p>
            <a:r>
              <a:rPr lang="sk-SK" sz="2400" dirty="0"/>
              <a:t>Číňania pritom podľa nich mali civilizačnú misiu, boli vyvoleným národom </a:t>
            </a:r>
          </a:p>
          <a:p>
            <a:endParaRPr lang="sk-SK" sz="2400" dirty="0"/>
          </a:p>
          <a:p>
            <a:r>
              <a:rPr lang="sk-SK" sz="2400" dirty="0"/>
              <a:t>Lenže teraz boli senilní a slabí – a pre takých neexistuje budúcnosť. Číňanom hrozilo, že vyhynú.</a:t>
            </a:r>
          </a:p>
          <a:p>
            <a:endParaRPr lang="sk-SK" sz="2400" dirty="0"/>
          </a:p>
          <a:p>
            <a:r>
              <a:rPr lang="sk-SK" sz="2400" dirty="0"/>
              <a:t>Znovuzrodeniu čínskeho národa zasvätili svoju činnosť. Odtiaľ i názov jednej z najvýznamnejších pod-organizácií Modrých košieľ na severe Číny – Čínskej renesančnej spoločnosti (</a:t>
            </a:r>
            <a:r>
              <a:rPr lang="sk-SK" sz="2400" dirty="0" err="1"/>
              <a:t>Čung-chua</a:t>
            </a:r>
            <a:r>
              <a:rPr lang="sk-SK" sz="2400" dirty="0"/>
              <a:t> </a:t>
            </a:r>
            <a:r>
              <a:rPr lang="sk-SK" sz="2400" dirty="0" err="1"/>
              <a:t>fu-sing</a:t>
            </a:r>
            <a:r>
              <a:rPr lang="sk-SK" sz="2400" dirty="0"/>
              <a:t> </a:t>
            </a:r>
            <a:r>
              <a:rPr lang="sk-SK" sz="2400" dirty="0" err="1"/>
              <a:t>še</a:t>
            </a:r>
            <a:r>
              <a:rPr lang="sk-SK" sz="2400" dirty="0"/>
              <a:t>)</a:t>
            </a:r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494927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9C8B22-1E75-4373-ADEA-12F107F01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43018"/>
            <a:ext cx="8964487" cy="5065819"/>
          </a:xfrm>
        </p:spPr>
        <p:txBody>
          <a:bodyPr>
            <a:normAutofit/>
          </a:bodyPr>
          <a:lstStyle/>
          <a:p>
            <a:r>
              <a:rPr lang="en-GB" sz="2400" dirty="0" err="1"/>
              <a:t>Sunjatsen</a:t>
            </a:r>
            <a:r>
              <a:rPr lang="sk-SK" sz="2400" dirty="0"/>
              <a:t> unikátna postava čínskych dejín - uznávajú ho ako v pevninskej Číne, tak na Taiwane</a:t>
            </a:r>
          </a:p>
          <a:p>
            <a:endParaRPr lang="sk-SK" sz="2400" dirty="0"/>
          </a:p>
          <a:p>
            <a:r>
              <a:rPr lang="sk-SK" sz="2400" dirty="0"/>
              <a:t>Výrazný podiel na zvrhnutí dynastie </a:t>
            </a:r>
            <a:r>
              <a:rPr lang="sk-SK" sz="2400" dirty="0" err="1"/>
              <a:t>Čching</a:t>
            </a:r>
            <a:r>
              <a:rPr lang="sk-SK" sz="2400" dirty="0"/>
              <a:t> (po 268 rokoch vlády)</a:t>
            </a:r>
          </a:p>
          <a:p>
            <a:endParaRPr lang="sk-SK" sz="2400" dirty="0"/>
          </a:p>
          <a:p>
            <a:r>
              <a:rPr lang="sk-SK" sz="2400" dirty="0"/>
              <a:t>Demokrat a republikán – napriek tomu korene čínskeho fašizmu v jeho pol. programe a filozofii</a:t>
            </a:r>
          </a:p>
          <a:p>
            <a:endParaRPr lang="sk-SK" sz="2400" dirty="0"/>
          </a:p>
          <a:p>
            <a:r>
              <a:rPr lang="sk-SK" sz="2400" dirty="0"/>
              <a:t>-&gt; cesta k zjednoteniu Číny vedie cez vojenské obsadenie krajiny, potom silný autokratický štát – a až potom prechod k demokracii. </a:t>
            </a:r>
          </a:p>
          <a:p>
            <a:endParaRPr lang="sk-SK" sz="24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DEF2882-57D8-4179-89E7-1A161385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SUNJATSEN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016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DEF2882-57D8-4179-89E7-1A161385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Modré košele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B1D9950-2B72-4DB5-9E3D-9E99BE69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9036495" cy="5112568"/>
          </a:xfrm>
        </p:spPr>
        <p:txBody>
          <a:bodyPr>
            <a:normAutofit/>
          </a:bodyPr>
          <a:lstStyle/>
          <a:p>
            <a:r>
              <a:rPr lang="sk-SK" sz="2400" dirty="0"/>
              <a:t>Namiesto pasívneho čakania na smrť mali Číňania podľa Modrých košieľ bojovať. </a:t>
            </a:r>
          </a:p>
          <a:p>
            <a:endParaRPr lang="sk-SK" sz="2400" dirty="0"/>
          </a:p>
          <a:p>
            <a:r>
              <a:rPr lang="sk-SK" sz="2400" dirty="0"/>
              <a:t>Prostredníctvom boja a krvi mohli nájsť svoje spasenie. </a:t>
            </a:r>
          </a:p>
          <a:p>
            <a:endParaRPr lang="sk-SK" sz="2400" dirty="0"/>
          </a:p>
          <a:p>
            <a:r>
              <a:rPr lang="sk-SK" sz="2400" dirty="0"/>
              <a:t>Nešlo pritom len o boj proti úpadku a neduhom čínskej spoločnosti, ale i reálnemu boju proti japonskej agresii</a:t>
            </a:r>
          </a:p>
          <a:p>
            <a:endParaRPr lang="sk-SK" sz="2400" dirty="0"/>
          </a:p>
          <a:p>
            <a:r>
              <a:rPr lang="sk-SK" sz="2400" dirty="0"/>
              <a:t>Po víťazstve -  komplexná reorganizácia, modernizácia, industrializácia a vybudovanie novej spoločnosti</a:t>
            </a:r>
          </a:p>
        </p:txBody>
      </p:sp>
    </p:spTree>
    <p:extLst>
      <p:ext uri="{BB962C8B-B14F-4D97-AF65-F5344CB8AC3E}">
        <p14:creationId xmlns:p14="http://schemas.microsoft.com/office/powerpoint/2010/main" val="34313647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DEF2882-57D8-4179-89E7-1A161385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Modré košele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B1D9950-2B72-4DB5-9E3D-9E99BE69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9036495" cy="5112568"/>
          </a:xfrm>
        </p:spPr>
        <p:txBody>
          <a:bodyPr>
            <a:normAutofit/>
          </a:bodyPr>
          <a:lstStyle/>
          <a:p>
            <a:r>
              <a:rPr lang="sk-SK" sz="2400" dirty="0"/>
              <a:t>Pripravili komplexný program hospodárskeho rozvoja Číny</a:t>
            </a:r>
          </a:p>
          <a:p>
            <a:endParaRPr lang="sk-SK" sz="2400" dirty="0"/>
          </a:p>
          <a:p>
            <a:r>
              <a:rPr lang="sk-SK" sz="2400" dirty="0"/>
              <a:t>V otázkach poľnohospodárstva neboli jednotní a presadzovali rôzne koncepcie. Ich minimálna požiadavka však bola zrovnoprávnenie práv na pozemky pre všetkých. V ideálnom prípade malo dôjsť k štátnej kolektivizácii pozemkov. </a:t>
            </a:r>
          </a:p>
          <a:p>
            <a:endParaRPr lang="sk-SK" sz="2400" dirty="0"/>
          </a:p>
          <a:p>
            <a:r>
              <a:rPr lang="sk-SK" sz="2400" dirty="0"/>
              <a:t>Industrializácia: ťažký priemysel mal byť riadený štátom, ľahký priemysel zas bude mať v rukách súkromný sektor</a:t>
            </a:r>
          </a:p>
        </p:txBody>
      </p:sp>
    </p:spTree>
    <p:extLst>
      <p:ext uri="{BB962C8B-B14F-4D97-AF65-F5344CB8AC3E}">
        <p14:creationId xmlns:p14="http://schemas.microsoft.com/office/powerpoint/2010/main" val="2505063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DEF2882-57D8-4179-89E7-1A161385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Modré košele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B1D9950-2B72-4DB5-9E3D-9E99BE69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9036495" cy="5112568"/>
          </a:xfrm>
        </p:spPr>
        <p:txBody>
          <a:bodyPr>
            <a:normAutofit/>
          </a:bodyPr>
          <a:lstStyle/>
          <a:p>
            <a:r>
              <a:rPr lang="sk-SK" sz="2400" dirty="0"/>
              <a:t>Len vybudovanie „novej Číny,“ „novej spoločnosti,“ malo vyriešiť problémy a zbaviť Čínu potupy predchádzajúcich porážok. </a:t>
            </a:r>
          </a:p>
          <a:p>
            <a:endParaRPr lang="sk-SK" sz="2400" dirty="0"/>
          </a:p>
          <a:p>
            <a:r>
              <a:rPr lang="sk-SK" sz="2400" dirty="0"/>
              <a:t>„Zobuďte sa, krajania (...) keď sa nerozhýbeme, naša rasa a náš národ vyhynie a my pôjdeme ako dobytok do otroctva (...) ak však jasne uvidíme realitu, rozpoznáme svoju misiu, budeme bojovať a zomierať za našu krajinu, tak začiatok Druhej svetovej vojny bude tiež úsvitom čínskej obrody.“</a:t>
            </a:r>
          </a:p>
        </p:txBody>
      </p:sp>
    </p:spTree>
    <p:extLst>
      <p:ext uri="{BB962C8B-B14F-4D97-AF65-F5344CB8AC3E}">
        <p14:creationId xmlns:p14="http://schemas.microsoft.com/office/powerpoint/2010/main" val="33202956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DEF2882-57D8-4179-89E7-1A161385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Modré košele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B1D9950-2B72-4DB5-9E3D-9E99BE69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9036495" cy="5112568"/>
          </a:xfrm>
        </p:spPr>
        <p:txBody>
          <a:bodyPr>
            <a:normAutofit/>
          </a:bodyPr>
          <a:lstStyle/>
          <a:p>
            <a:r>
              <a:rPr lang="sk-SK" sz="2400" dirty="0"/>
              <a:t>Spočiatku tajná spoločnosť, až po ústupoch japonskej armáde (jednotky </a:t>
            </a:r>
            <a:r>
              <a:rPr lang="sk-SK" sz="2400" dirty="0" err="1"/>
              <a:t>Kuomintangu</a:t>
            </a:r>
            <a:r>
              <a:rPr lang="sk-SK" sz="2400" dirty="0"/>
              <a:t> s nimi v roku 1933 už bojovali pozdĺž Veľkého </a:t>
            </a:r>
            <a:r>
              <a:rPr lang="sk-SK" sz="2400" dirty="0" err="1"/>
              <a:t>činskeho</a:t>
            </a:r>
            <a:r>
              <a:rPr lang="sk-SK" sz="2400" dirty="0"/>
              <a:t> múru) sa transformovala na masové, </a:t>
            </a:r>
            <a:r>
              <a:rPr lang="sk-SK" sz="2400" dirty="0" err="1"/>
              <a:t>antijaponské</a:t>
            </a:r>
            <a:r>
              <a:rPr lang="sk-SK" sz="2400" dirty="0"/>
              <a:t> hnutie. </a:t>
            </a:r>
          </a:p>
          <a:p>
            <a:endParaRPr lang="sk-SK" sz="2400" dirty="0"/>
          </a:p>
          <a:p>
            <a:r>
              <a:rPr lang="sk-SK" sz="2400" dirty="0"/>
              <a:t>Organizovaná pritom bola do okruhov/kruhov. Ten najvnútornejší, teda vedenie hnutia, malo v roku 1938 niečo málo cez 300 členov vrátane </a:t>
            </a:r>
            <a:r>
              <a:rPr lang="sk-SK" sz="2400" dirty="0" err="1"/>
              <a:t>Čankajšeka</a:t>
            </a:r>
            <a:r>
              <a:rPr lang="sk-SK" sz="2400" dirty="0"/>
              <a:t> samotného, zakladateľov a niekoľko najschopnejších, ktorí prišli z druhého okruhu členstva. Druhý okruh mal dve elitné organizácie – Revolučná asociácia mládeže a Revolučná asociácia vojakov. V roku 1938 mal tento kruh približne 30 000 členov. </a:t>
            </a:r>
          </a:p>
        </p:txBody>
      </p:sp>
    </p:spTree>
    <p:extLst>
      <p:ext uri="{BB962C8B-B14F-4D97-AF65-F5344CB8AC3E}">
        <p14:creationId xmlns:p14="http://schemas.microsoft.com/office/powerpoint/2010/main" val="8087269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DEF2882-57D8-4179-89E7-1A161385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Modré košele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B1D9950-2B72-4DB5-9E3D-9E99BE69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9036495" cy="5112568"/>
          </a:xfrm>
        </p:spPr>
        <p:txBody>
          <a:bodyPr>
            <a:normAutofit/>
          </a:bodyPr>
          <a:lstStyle/>
          <a:p>
            <a:r>
              <a:rPr lang="sk-SK" sz="2400" dirty="0"/>
              <a:t>Posledný okruh členstva bol otvorený pre kohokoľvek, vrátane verejnosti a súčasťou boli i masové organizácie ako napríklad Čínska renesančná spoločnosť s viac ako 100 000 členmi. Úlohou posledného okruhu bolo vykonávať príkazy a mobilizovať verejnú podporu. </a:t>
            </a:r>
          </a:p>
          <a:p>
            <a:endParaRPr lang="sk-SK" sz="2400" dirty="0"/>
          </a:p>
          <a:p>
            <a:r>
              <a:rPr lang="sk-SK" sz="2400" dirty="0"/>
              <a:t>Spolu s </a:t>
            </a:r>
            <a:r>
              <a:rPr lang="sk-SK" sz="2400" dirty="0" err="1"/>
              <a:t>Kuomintangom</a:t>
            </a:r>
            <a:r>
              <a:rPr lang="sk-SK" sz="2400" dirty="0"/>
              <a:t> zorganizovali Modré košele niekoľko masových kampaní. Napríklad vo februári 1937 sa spoločnosti podarilo zorganizovať asi 60 000 ľudí pre projekt na čistenie rieky </a:t>
            </a:r>
            <a:r>
              <a:rPr lang="sk-SK" sz="2400" dirty="0" err="1"/>
              <a:t>Chuaj-che</a:t>
            </a:r>
            <a:r>
              <a:rPr lang="sk-SK" sz="2400" dirty="0"/>
              <a:t>. V auguste 1937 zas asi 20 000 ľudí pod vedením spoločnosti vybudovalo viac ako 170 km dlhú obrannú líniu proti Japoncom severne od </a:t>
            </a:r>
            <a:r>
              <a:rPr lang="sk-SK" sz="2400" dirty="0" err="1"/>
              <a:t>Nankingu</a:t>
            </a:r>
            <a:r>
              <a:rPr lang="sk-SK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27051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DEF2882-57D8-4179-89E7-1A161385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Hnutie nového života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B1D9950-2B72-4DB5-9E3D-9E99BE69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5652119" cy="5112568"/>
          </a:xfrm>
        </p:spPr>
        <p:txBody>
          <a:bodyPr>
            <a:normAutofit/>
          </a:bodyPr>
          <a:lstStyle/>
          <a:p>
            <a:r>
              <a:rPr lang="sk-SK" sz="2400" dirty="0"/>
              <a:t>Vo februári 1934 začal </a:t>
            </a:r>
            <a:r>
              <a:rPr lang="sk-SK" sz="2400" dirty="0" err="1"/>
              <a:t>Čankajšek</a:t>
            </a:r>
            <a:r>
              <a:rPr lang="sk-SK" sz="2400" dirty="0"/>
              <a:t> Hnutie nového života (Sin </a:t>
            </a:r>
            <a:r>
              <a:rPr lang="sk-SK" sz="2400" dirty="0" err="1"/>
              <a:t>šeng-chuo</a:t>
            </a:r>
            <a:r>
              <a:rPr lang="sk-SK" sz="2400" dirty="0"/>
              <a:t> </a:t>
            </a:r>
            <a:r>
              <a:rPr lang="sk-SK" sz="2400" dirty="0" err="1"/>
              <a:t>jün-tung</a:t>
            </a:r>
            <a:r>
              <a:rPr lang="en-US" altLang="ja-JP" sz="2400" dirty="0"/>
              <a:t>), </a:t>
            </a:r>
            <a:r>
              <a:rPr lang="sk-SK" sz="2400" dirty="0"/>
              <a:t>ktorého úlohou bola propagácia kultúrnej reformy a </a:t>
            </a:r>
            <a:r>
              <a:rPr lang="sk-SK" sz="2400" dirty="0" err="1"/>
              <a:t>neo-konfuciánskej</a:t>
            </a:r>
            <a:r>
              <a:rPr lang="sk-SK" sz="2400" dirty="0"/>
              <a:t> spoločenskej morálky. </a:t>
            </a:r>
          </a:p>
          <a:p>
            <a:endParaRPr lang="sk-SK" sz="2400" dirty="0"/>
          </a:p>
          <a:p>
            <a:r>
              <a:rPr lang="sk-SK" sz="2400" dirty="0"/>
              <a:t>Začalo ako antikomunistická kampaň, no veľmi skoro obsiahlo celý národ a jeho cieľom sa stalo zjednotenie Číny. Pravidlá a ciele Hnutia nového života mali uplatňovať Modré košele.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285372F-3803-4653-9B36-65BB10A38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748" y="1628800"/>
            <a:ext cx="3562699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064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DEF2882-57D8-4179-89E7-1A161385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Hnutie nového života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B1D9950-2B72-4DB5-9E3D-9E99BE69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9036495" cy="5112568"/>
          </a:xfrm>
        </p:spPr>
        <p:txBody>
          <a:bodyPr>
            <a:normAutofit/>
          </a:bodyPr>
          <a:lstStyle/>
          <a:p>
            <a:r>
              <a:rPr lang="sk-SK" sz="2400" dirty="0"/>
              <a:t>Základom revitalizácie čínskej spoločnosti sa mal stať morálny kód podobný tomu </a:t>
            </a:r>
            <a:r>
              <a:rPr lang="sk-SK" sz="2400" dirty="0" err="1"/>
              <a:t>konfuciánskemu</a:t>
            </a:r>
            <a:r>
              <a:rPr lang="sk-SK" sz="2400" dirty="0"/>
              <a:t>, čosi ako </a:t>
            </a:r>
            <a:r>
              <a:rPr lang="sk-SK" sz="2400" dirty="0" err="1"/>
              <a:t>konfucianizmus</a:t>
            </a:r>
            <a:r>
              <a:rPr lang="sk-SK" sz="2400" dirty="0"/>
              <a:t> pre masy – resp. to, čo si ideológovia Modrých košieľ predstavovali, že </a:t>
            </a:r>
            <a:r>
              <a:rPr lang="sk-SK" sz="2400" dirty="0" err="1"/>
              <a:t>konfucianizmus</a:t>
            </a:r>
            <a:r>
              <a:rPr lang="sk-SK" sz="2400" dirty="0"/>
              <a:t> je. </a:t>
            </a:r>
          </a:p>
          <a:p>
            <a:endParaRPr lang="sk-SK" sz="2400" dirty="0"/>
          </a:p>
          <a:p>
            <a:r>
              <a:rPr lang="sk-SK" sz="2400" dirty="0"/>
              <a:t>Modré košele verili, že prostredníctvom tvrdej disciplíny zocelia národ natoľko, aby sa vedel brániť komukoľvek. </a:t>
            </a:r>
          </a:p>
          <a:p>
            <a:endParaRPr lang="sk-SK" sz="2400" dirty="0"/>
          </a:p>
          <a:p>
            <a:r>
              <a:rPr lang="sk-SK" sz="2400" dirty="0"/>
              <a:t>Súčasťou programu na „disciplinovanie“ más bolo napríklad 96 pravidiel, medzi ktorými nechýbali veci ako chodenie po pravej strane, státie vzpriamene či umývanie tváre studenou vodou. </a:t>
            </a:r>
          </a:p>
        </p:txBody>
      </p:sp>
    </p:spTree>
    <p:extLst>
      <p:ext uri="{BB962C8B-B14F-4D97-AF65-F5344CB8AC3E}">
        <p14:creationId xmlns:p14="http://schemas.microsoft.com/office/powerpoint/2010/main" val="11431072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DEF2882-57D8-4179-89E7-1A161385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Hnutie nového života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B1D9950-2B72-4DB5-9E3D-9E99BE69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9036495" cy="5112568"/>
          </a:xfrm>
        </p:spPr>
        <p:txBody>
          <a:bodyPr>
            <a:normAutofit lnSpcReduction="10000"/>
          </a:bodyPr>
          <a:lstStyle/>
          <a:p>
            <a:r>
              <a:rPr lang="sk-SK" sz="2400" dirty="0"/>
              <a:t>Štyristo miliónov </a:t>
            </a:r>
            <a:r>
              <a:rPr lang="sk-SK" sz="2400" dirty="0" err="1"/>
              <a:t>Čínanov</a:t>
            </a:r>
            <a:r>
              <a:rPr lang="sk-SK" sz="2400" dirty="0"/>
              <a:t> malo byť vedených štyrmi cnosťami – li, </a:t>
            </a:r>
            <a:r>
              <a:rPr lang="sk-SK" sz="2400" dirty="0" err="1"/>
              <a:t>ji</a:t>
            </a:r>
            <a:r>
              <a:rPr lang="sk-SK" sz="2400" dirty="0"/>
              <a:t> , lien, </a:t>
            </a:r>
            <a:r>
              <a:rPr lang="sk-SK" sz="2400" dirty="0" err="1"/>
              <a:t>čch</a:t>
            </a:r>
            <a:r>
              <a:rPr lang="sk-SK" sz="2400" dirty="0"/>
              <a:t>‘ (slušnosť, spravodlivosť, bezúhonnosť a zmysel pre pocit hanby). Vďaka nim sa mali Číňania naučiť tvrdšie pracovať, menej míňať, zlikvidovať korupciu a byť úprimní a vlasteneckí. </a:t>
            </a:r>
          </a:p>
          <a:p>
            <a:endParaRPr lang="sk-SK" sz="2400" dirty="0"/>
          </a:p>
          <a:p>
            <a:r>
              <a:rPr lang="sk-SK" sz="2400" dirty="0"/>
              <a:t>Realita: nesmelo sa tancovať, bola povolená len hudba, ktorú uznali za vhodnú, ak mala žena krátke vlasy, znamenalo to, že je komunistka alebo radikál a okamžite ju zatkli. </a:t>
            </a:r>
          </a:p>
          <a:p>
            <a:endParaRPr lang="sk-SK" sz="2400" dirty="0"/>
          </a:p>
          <a:p>
            <a:r>
              <a:rPr lang="sk-SK" sz="2400" dirty="0"/>
              <a:t>Podľa jednej správy zatkli v Šanghaji ženu za to, že mala počas horúceho dňa na sebe príliš krátku sukňu. Bolo to amorálne. Zomrela vo vezení. </a:t>
            </a:r>
          </a:p>
        </p:txBody>
      </p:sp>
    </p:spTree>
    <p:extLst>
      <p:ext uri="{BB962C8B-B14F-4D97-AF65-F5344CB8AC3E}">
        <p14:creationId xmlns:p14="http://schemas.microsoft.com/office/powerpoint/2010/main" val="23707271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DEF2882-57D8-4179-89E7-1A161385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Hnutie nového života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B1D9950-2B72-4DB5-9E3D-9E99BE69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9036495" cy="5112568"/>
          </a:xfrm>
        </p:spPr>
        <p:txBody>
          <a:bodyPr>
            <a:normAutofit/>
          </a:bodyPr>
          <a:lstStyle/>
          <a:p>
            <a:r>
              <a:rPr lang="sk-SK" sz="2400" dirty="0"/>
              <a:t>Polícia prehľadávala študentské internáty, tajná polícia zatýkala ľudí za všemožné drobné prehrešky. Vo vezení skončili stovky intelektuálov. Komunisti a ľavičiari čoskoro nazvali toto počínanie </a:t>
            </a:r>
            <a:r>
              <a:rPr lang="sk-SK" sz="2400" dirty="0" err="1"/>
              <a:t>Čankajškových</a:t>
            </a:r>
            <a:r>
              <a:rPr lang="sk-SK" sz="2400" dirty="0"/>
              <a:t> mužov „bielym terorom.“ </a:t>
            </a:r>
          </a:p>
          <a:p>
            <a:endParaRPr lang="sk-SK" sz="2400" dirty="0"/>
          </a:p>
          <a:p>
            <a:r>
              <a:rPr lang="sk-SK" sz="2400" dirty="0"/>
              <a:t>Vzdelávací systém prešiel reformou, ktorá zdôrazňovala militarizáciu – národ mal byť pripravený na vojnu. To isté sa týkalo univerzít a výskumných inštitúcii – chemici mali vyvíjať jedovaté plyny, fyzici a inžinieri nové delá a zbrane. Dôraz sa začal dávať i na fyzické cvičenia a telesnú výchovu. Príkladom bol najmä nacistický </a:t>
            </a:r>
            <a:r>
              <a:rPr lang="sk-SK" sz="2400" dirty="0" err="1"/>
              <a:t>Hitlerjugend</a:t>
            </a:r>
            <a:r>
              <a:rPr lang="sk-SK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904966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DEF2882-57D8-4179-89E7-1A161385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Hnutie nového života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B1D9950-2B72-4DB5-9E3D-9E99BE69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9036495" cy="5112568"/>
          </a:xfrm>
        </p:spPr>
        <p:txBody>
          <a:bodyPr>
            <a:normAutofit lnSpcReduction="10000"/>
          </a:bodyPr>
          <a:lstStyle/>
          <a:p>
            <a:r>
              <a:rPr lang="sk-SK" sz="2400" dirty="0"/>
              <a:t>Na olympijské hry v Berlíne v roku 1936 nevyslala Čína len delegáciu športovcov – spolu s nimi cestovalo i 34 telocvikárov, ktorí mali študovať vzdelávacie programy v Nemecku i Európe. </a:t>
            </a:r>
          </a:p>
          <a:p>
            <a:endParaRPr lang="sk-SK" sz="2400" dirty="0"/>
          </a:p>
          <a:p>
            <a:r>
              <a:rPr lang="sk-SK" sz="2400" dirty="0"/>
              <a:t>do roku 1936 spustili Modré košele amok, poháňaný excesmi, horlivosťou a brutalitou, čím veľmi poškodili meno Hnutia nového života. </a:t>
            </a:r>
          </a:p>
          <a:p>
            <a:endParaRPr lang="sk-SK" sz="2400" dirty="0"/>
          </a:p>
          <a:p>
            <a:r>
              <a:rPr lang="sk-SK" sz="2400" dirty="0"/>
              <a:t>Hnutie nového života chcelo kontrolovať životný štýl Číňanov. To samo o sebe sa nestretlo s práve pozitívnou odozvou. K tomu násilnosti a často absurdné požiadavky Modrých košieľ</a:t>
            </a:r>
          </a:p>
        </p:txBody>
      </p:sp>
    </p:spTree>
    <p:extLst>
      <p:ext uri="{BB962C8B-B14F-4D97-AF65-F5344CB8AC3E}">
        <p14:creationId xmlns:p14="http://schemas.microsoft.com/office/powerpoint/2010/main" val="1517432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9C8B22-1E75-4373-ADEA-12F107F01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43018"/>
            <a:ext cx="8964487" cy="5065819"/>
          </a:xfrm>
        </p:spPr>
        <p:txBody>
          <a:bodyPr>
            <a:normAutofit lnSpcReduction="10000"/>
          </a:bodyPr>
          <a:lstStyle/>
          <a:p>
            <a:r>
              <a:rPr lang="en-GB" sz="2400" dirty="0" err="1"/>
              <a:t>integrácia</a:t>
            </a:r>
            <a:r>
              <a:rPr lang="en-GB" sz="2400" dirty="0"/>
              <a:t> </a:t>
            </a:r>
            <a:r>
              <a:rPr lang="en-GB" sz="2400" dirty="0" err="1"/>
              <a:t>všetkých</a:t>
            </a:r>
            <a:r>
              <a:rPr lang="en-GB" sz="2400" dirty="0"/>
              <a:t> </a:t>
            </a:r>
            <a:r>
              <a:rPr lang="en-GB" sz="2400" dirty="0" err="1"/>
              <a:t>Číňanov</a:t>
            </a:r>
            <a:r>
              <a:rPr lang="en-GB" sz="2400" dirty="0"/>
              <a:t> do </a:t>
            </a:r>
            <a:r>
              <a:rPr lang="en-GB" sz="2400" dirty="0" err="1"/>
              <a:t>jedného</a:t>
            </a:r>
            <a:r>
              <a:rPr lang="en-GB" sz="2400" dirty="0"/>
              <a:t> </a:t>
            </a:r>
            <a:r>
              <a:rPr lang="en-GB" sz="2400" dirty="0" err="1"/>
              <a:t>silného</a:t>
            </a:r>
            <a:r>
              <a:rPr lang="en-GB" sz="2400" dirty="0"/>
              <a:t> </a:t>
            </a:r>
            <a:r>
              <a:rPr lang="en-GB" sz="2400" dirty="0" err="1"/>
              <a:t>štátu</a:t>
            </a:r>
            <a:r>
              <a:rPr lang="en-GB" sz="2400" dirty="0"/>
              <a:t>, </a:t>
            </a:r>
            <a:r>
              <a:rPr lang="en-GB" sz="2400" dirty="0" err="1"/>
              <a:t>ktorého</a:t>
            </a:r>
            <a:r>
              <a:rPr lang="en-GB" sz="2400" dirty="0"/>
              <a:t> </a:t>
            </a:r>
            <a:r>
              <a:rPr lang="en-GB" sz="2400" dirty="0" err="1"/>
              <a:t>jednota</a:t>
            </a:r>
            <a:r>
              <a:rPr lang="en-GB" sz="2400" dirty="0"/>
              <a:t> </a:t>
            </a:r>
            <a:r>
              <a:rPr lang="en-GB" sz="2400" dirty="0" err="1"/>
              <a:t>bude</a:t>
            </a:r>
            <a:r>
              <a:rPr lang="en-GB" sz="2400" dirty="0"/>
              <a:t> </a:t>
            </a:r>
            <a:r>
              <a:rPr lang="en-GB" sz="2400" dirty="0" err="1"/>
              <a:t>postavená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biologickej</a:t>
            </a:r>
            <a:r>
              <a:rPr lang="en-GB" sz="2400" dirty="0"/>
              <a:t> a </a:t>
            </a:r>
            <a:r>
              <a:rPr lang="en-GB" sz="2400" dirty="0" err="1"/>
              <a:t>etnickej</a:t>
            </a:r>
            <a:r>
              <a:rPr lang="en-GB" sz="2400" dirty="0"/>
              <a:t> </a:t>
            </a:r>
            <a:r>
              <a:rPr lang="en-GB" sz="2400" dirty="0" err="1"/>
              <a:t>identite</a:t>
            </a:r>
            <a:r>
              <a:rPr lang="en-GB" sz="2400" dirty="0"/>
              <a:t>. </a:t>
            </a:r>
            <a:endParaRPr lang="sk-SK" sz="2400" dirty="0"/>
          </a:p>
          <a:p>
            <a:endParaRPr lang="sk-SK" sz="2400" dirty="0"/>
          </a:p>
          <a:p>
            <a:r>
              <a:rPr lang="sk-SK" sz="2400" dirty="0"/>
              <a:t>D</a:t>
            </a:r>
            <a:r>
              <a:rPr lang="en-GB" sz="2400" dirty="0" err="1"/>
              <a:t>okonca</a:t>
            </a:r>
            <a:r>
              <a:rPr lang="en-GB" sz="2400" dirty="0"/>
              <a:t> </a:t>
            </a:r>
            <a:r>
              <a:rPr lang="en-GB" sz="2400" dirty="0" err="1"/>
              <a:t>často</a:t>
            </a:r>
            <a:r>
              <a:rPr lang="en-GB" sz="2400" dirty="0"/>
              <a:t> </a:t>
            </a:r>
            <a:r>
              <a:rPr lang="en-GB" sz="2400" dirty="0" err="1"/>
              <a:t>hovoril</a:t>
            </a:r>
            <a:r>
              <a:rPr lang="en-GB" sz="2400" dirty="0"/>
              <a:t> o </a:t>
            </a:r>
            <a:r>
              <a:rPr lang="en-GB" sz="2400" dirty="0" err="1"/>
              <a:t>rase</a:t>
            </a:r>
            <a:r>
              <a:rPr lang="en-GB" sz="2400" dirty="0"/>
              <a:t> a </a:t>
            </a:r>
            <a:r>
              <a:rPr lang="en-GB" sz="2400" dirty="0" err="1"/>
              <a:t>používal</a:t>
            </a:r>
            <a:r>
              <a:rPr lang="en-GB" sz="2400" dirty="0"/>
              <a:t> </a:t>
            </a:r>
            <a:r>
              <a:rPr lang="en-GB" sz="2400" dirty="0" err="1"/>
              <a:t>pseudovedecké</a:t>
            </a:r>
            <a:r>
              <a:rPr lang="en-GB" sz="2400" dirty="0"/>
              <a:t> </a:t>
            </a:r>
            <a:r>
              <a:rPr lang="en-GB" sz="2400" dirty="0" err="1"/>
              <a:t>argumenty</a:t>
            </a:r>
            <a:r>
              <a:rPr lang="en-GB" sz="2400" dirty="0"/>
              <a:t> </a:t>
            </a:r>
            <a:r>
              <a:rPr lang="en-GB" sz="2400" dirty="0" err="1"/>
              <a:t>sociálneho</a:t>
            </a:r>
            <a:r>
              <a:rPr lang="en-GB" sz="2400" dirty="0"/>
              <a:t> </a:t>
            </a:r>
            <a:r>
              <a:rPr lang="en-GB" sz="2400" dirty="0" err="1"/>
              <a:t>darwinizmu</a:t>
            </a:r>
            <a:r>
              <a:rPr lang="en-GB" sz="2400" dirty="0"/>
              <a:t> </a:t>
            </a:r>
            <a:endParaRPr lang="sk-SK" sz="2400" dirty="0"/>
          </a:p>
          <a:p>
            <a:endParaRPr lang="sk-SK" sz="2400" dirty="0"/>
          </a:p>
          <a:p>
            <a:r>
              <a:rPr lang="en-GB" sz="2400" dirty="0" err="1"/>
              <a:t>Lojalita</a:t>
            </a:r>
            <a:r>
              <a:rPr lang="en-GB" sz="2400" dirty="0"/>
              <a:t> </a:t>
            </a:r>
            <a:r>
              <a:rPr lang="en-GB" sz="2400" dirty="0" err="1"/>
              <a:t>Číňanov</a:t>
            </a:r>
            <a:r>
              <a:rPr lang="en-GB" sz="2400" dirty="0"/>
              <a:t> </a:t>
            </a:r>
            <a:r>
              <a:rPr lang="en-GB" sz="2400" dirty="0" err="1"/>
              <a:t>voči</a:t>
            </a:r>
            <a:r>
              <a:rPr lang="en-GB" sz="2400" dirty="0"/>
              <a:t> </a:t>
            </a:r>
            <a:r>
              <a:rPr lang="en-GB" sz="2400" dirty="0" err="1"/>
              <a:t>štátu</a:t>
            </a:r>
            <a:r>
              <a:rPr lang="en-GB" sz="2400" dirty="0"/>
              <a:t> </a:t>
            </a:r>
            <a:r>
              <a:rPr lang="en-GB" sz="2400" dirty="0" err="1"/>
              <a:t>pritom</a:t>
            </a:r>
            <a:r>
              <a:rPr lang="en-GB" sz="2400" dirty="0"/>
              <a:t> mala </a:t>
            </a:r>
            <a:r>
              <a:rPr lang="en-GB" sz="2400" dirty="0" err="1"/>
              <a:t>byť</a:t>
            </a:r>
            <a:r>
              <a:rPr lang="en-GB" sz="2400" dirty="0"/>
              <a:t> </a:t>
            </a:r>
            <a:r>
              <a:rPr lang="en-GB" sz="2400" dirty="0" err="1"/>
              <a:t>absolútna</a:t>
            </a:r>
            <a:r>
              <a:rPr lang="en-GB" sz="2400" dirty="0"/>
              <a:t>. </a:t>
            </a:r>
            <a:r>
              <a:rPr lang="en-GB" sz="2400" dirty="0" err="1"/>
              <a:t>Čínu</a:t>
            </a:r>
            <a:r>
              <a:rPr lang="en-GB" sz="2400" dirty="0"/>
              <a:t> mala </a:t>
            </a:r>
            <a:r>
              <a:rPr lang="en-GB" sz="2400" dirty="0" err="1"/>
              <a:t>strana</a:t>
            </a:r>
            <a:r>
              <a:rPr lang="en-GB" sz="2400" dirty="0"/>
              <a:t> </a:t>
            </a:r>
            <a:r>
              <a:rPr lang="en-GB" sz="2400" dirty="0" err="1"/>
              <a:t>transformovať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jednou</a:t>
            </a:r>
            <a:r>
              <a:rPr lang="en-GB" sz="2400" dirty="0"/>
              <a:t> z </a:t>
            </a:r>
            <a:r>
              <a:rPr lang="en-GB" sz="2400" dirty="0" err="1"/>
              <a:t>najväčších</a:t>
            </a:r>
            <a:r>
              <a:rPr lang="en-GB" sz="2400" dirty="0"/>
              <a:t> </a:t>
            </a:r>
            <a:r>
              <a:rPr lang="en-GB" sz="2400" dirty="0" err="1"/>
              <a:t>mocností</a:t>
            </a:r>
            <a:r>
              <a:rPr lang="en-GB" sz="2400" dirty="0"/>
              <a:t> </a:t>
            </a:r>
            <a:r>
              <a:rPr lang="en-GB" sz="2400" dirty="0" err="1"/>
              <a:t>sveta</a:t>
            </a:r>
            <a:r>
              <a:rPr lang="en-GB" sz="2400" dirty="0"/>
              <a:t>. Na to ale </a:t>
            </a:r>
            <a:r>
              <a:rPr lang="en-GB" sz="2400" dirty="0" err="1"/>
              <a:t>potrebovala</a:t>
            </a:r>
            <a:r>
              <a:rPr lang="en-GB" sz="2400" dirty="0"/>
              <a:t> </a:t>
            </a:r>
            <a:r>
              <a:rPr lang="en-GB" sz="2400" dirty="0" err="1"/>
              <a:t>nájsť</a:t>
            </a:r>
            <a:r>
              <a:rPr lang="en-GB" sz="2400" dirty="0"/>
              <a:t> </a:t>
            </a:r>
            <a:r>
              <a:rPr lang="en-GB" sz="2400" dirty="0" err="1"/>
              <a:t>géniov</a:t>
            </a:r>
            <a:r>
              <a:rPr lang="en-GB" sz="2400" dirty="0"/>
              <a:t> </a:t>
            </a:r>
            <a:r>
              <a:rPr lang="en-GB" sz="2400" dirty="0" err="1"/>
              <a:t>schopných</a:t>
            </a:r>
            <a:r>
              <a:rPr lang="en-GB" sz="2400" dirty="0"/>
              <a:t> </a:t>
            </a:r>
            <a:r>
              <a:rPr lang="en-GB" sz="2400" dirty="0" err="1"/>
              <a:t>viesť</a:t>
            </a:r>
            <a:r>
              <a:rPr lang="sk-SK" sz="2400" dirty="0"/>
              <a:t> = on a jeho najbližší (</a:t>
            </a:r>
            <a:r>
              <a:rPr lang="sk-SK" sz="2400" dirty="0" err="1"/>
              <a:t>elitizmus</a:t>
            </a:r>
            <a:r>
              <a:rPr lang="sk-SK" sz="2400" dirty="0"/>
              <a:t> podobný fašistickým hnutiam v Európe – oni sú „predvoj,“ „elita,“ ktorá jediná chápe ohrozenie a môže priniesť zmenu)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DEF2882-57D8-4179-89E7-1A161385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SUNJATSEN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62174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DEF2882-57D8-4179-89E7-1A161385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Naozaj fašizmus?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B1D9950-2B72-4DB5-9E3D-9E99BE69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9036495" cy="5112568"/>
          </a:xfrm>
        </p:spPr>
        <p:txBody>
          <a:bodyPr>
            <a:normAutofit/>
          </a:bodyPr>
          <a:lstStyle/>
          <a:p>
            <a:r>
              <a:rPr lang="sk-SK" sz="2400" dirty="0"/>
              <a:t>autoritatívna vláda jednej strany je potrebná kvôli japonskej invázii. </a:t>
            </a:r>
          </a:p>
          <a:p>
            <a:endParaRPr lang="sk-SK" sz="2400" dirty="0"/>
          </a:p>
          <a:p>
            <a:r>
              <a:rPr lang="sk-SK" sz="2400" dirty="0"/>
              <a:t>Vláda jednej strany však mala byť len núdzovým a najmä dočasným opatrením. Kým sa krajina nezbaví japonskej hrozby, nestabilizuje, nezmodernizuje a kým ľud vzdelaním neprejde do štádia, že bude schopný chrániť svoje hodnoty a tradície. </a:t>
            </a:r>
          </a:p>
          <a:p>
            <a:endParaRPr lang="sk-SK" sz="2400" dirty="0"/>
          </a:p>
          <a:p>
            <a:r>
              <a:rPr lang="sk-SK" sz="2400" dirty="0"/>
              <a:t>Potom mala vládu Modrých </a:t>
            </a:r>
            <a:r>
              <a:rPr lang="sk-SK" sz="2400" dirty="0" err="1"/>
              <a:t>košiel</a:t>
            </a:r>
            <a:r>
              <a:rPr lang="sk-SK" sz="2400" dirty="0"/>
              <a:t> nahradiť demokracia</a:t>
            </a:r>
          </a:p>
        </p:txBody>
      </p:sp>
    </p:spTree>
    <p:extLst>
      <p:ext uri="{BB962C8B-B14F-4D97-AF65-F5344CB8AC3E}">
        <p14:creationId xmlns:p14="http://schemas.microsoft.com/office/powerpoint/2010/main" val="33083721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DEF2882-57D8-4179-89E7-1A161385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Naozaj fašizmus?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B1D9950-2B72-4DB5-9E3D-9E99BE69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9036495" cy="5112568"/>
          </a:xfrm>
        </p:spPr>
        <p:txBody>
          <a:bodyPr>
            <a:normAutofit lnSpcReduction="10000"/>
          </a:bodyPr>
          <a:lstStyle/>
          <a:p>
            <a:r>
              <a:rPr lang="sk-SK" sz="2400" dirty="0"/>
              <a:t>Demokracia podľa </a:t>
            </a:r>
            <a:r>
              <a:rPr lang="sk-SK" sz="2400" dirty="0" err="1"/>
              <a:t>Sunjatsena</a:t>
            </a:r>
            <a:r>
              <a:rPr lang="sk-SK" sz="2400" dirty="0"/>
              <a:t> i ideológov Renesančnej spoločnosti vyžadovala predpoklady, ktoré v Číne (zatiaľ) neexistovali: 1. existencia národného štátu, 2. existenciu občianskej spoločnosti a 3. existenciu vzdelaného, informovaného a inteligentného občana, ktorého sčítanosť a sofistikovanosť by zabezpečila, že bude rozumne voliť. </a:t>
            </a:r>
          </a:p>
          <a:p>
            <a:endParaRPr lang="sk-SK" sz="2400" dirty="0"/>
          </a:p>
          <a:p>
            <a:r>
              <a:rPr lang="sk-SK" sz="2400" dirty="0"/>
              <a:t>Toto mohli zabezpečiť len oni -&gt; chceli niečo ako „strážny“ štát, ktorý by vytvoril podmienky pre demokraciu -&gt; keďže ich finálnym cieľom demokracia, mnohí bádatelia to nepovažujú za fašizmus (otázkou ostáva, či to so zavedením demokracie mysleli Modré košele naozaj vážne, alebo to bola propaganda)</a:t>
            </a:r>
          </a:p>
        </p:txBody>
      </p:sp>
    </p:spTree>
    <p:extLst>
      <p:ext uri="{BB962C8B-B14F-4D97-AF65-F5344CB8AC3E}">
        <p14:creationId xmlns:p14="http://schemas.microsoft.com/office/powerpoint/2010/main" val="26275870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DEF2882-57D8-4179-89E7-1A161385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Koniec hnutia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B1D9950-2B72-4DB5-9E3D-9E99BE69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9036495" cy="5112568"/>
          </a:xfrm>
        </p:spPr>
        <p:txBody>
          <a:bodyPr>
            <a:normAutofit/>
          </a:bodyPr>
          <a:lstStyle/>
          <a:p>
            <a:r>
              <a:rPr lang="sk-SK" sz="2400" dirty="0"/>
              <a:t>Hnutie nového života začalo mať vážne problémy: Ľudia odmietali násilnú militarizáciu, časť mladých študentov považovala aktivity režimu za obyčajnú frašku. Čím ďalej tým viac študentov sa búrilo. </a:t>
            </a:r>
          </a:p>
          <a:p>
            <a:endParaRPr lang="sk-SK" sz="2400" dirty="0"/>
          </a:p>
          <a:p>
            <a:r>
              <a:rPr lang="sk-SK" sz="2400" dirty="0"/>
              <a:t>Zrejme omnoho podstatnejším dôvodom úpadku hnutia alebo bola nová japonská invázia v roku 1937. Prioritou prestala byť militarizácia spoločnosti a fyzický tréning mladých. Základom bolo teraz vyhrať vojnu s Japonskom. </a:t>
            </a:r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40204347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DEF2882-57D8-4179-89E7-1A161385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Koniec hnutia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B1D9950-2B72-4DB5-9E3D-9E99BE69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9036495" cy="5112568"/>
          </a:xfrm>
        </p:spPr>
        <p:txBody>
          <a:bodyPr>
            <a:normAutofit/>
          </a:bodyPr>
          <a:lstStyle/>
          <a:p>
            <a:r>
              <a:rPr lang="sk-SK" sz="2400" dirty="0"/>
              <a:t>Vojna koniec Hnutia nového života i Modrých košieľ: na jar 1938 ich vláda jednoducho rozpustila. </a:t>
            </a:r>
          </a:p>
          <a:p>
            <a:endParaRPr lang="sk-SK" sz="2400" dirty="0"/>
          </a:p>
          <a:p>
            <a:r>
              <a:rPr lang="sk-SK" sz="2400" dirty="0" err="1"/>
              <a:t>Čankajšek</a:t>
            </a:r>
            <a:r>
              <a:rPr lang="sk-SK" sz="2400" dirty="0"/>
              <a:t> v prvom rade potreboval vo vojne s Japonskom vytvoriť jednotný front – a to vrátane komunistov a liberálov. </a:t>
            </a:r>
          </a:p>
          <a:p>
            <a:endParaRPr lang="sk-SK" sz="2400" dirty="0"/>
          </a:p>
          <a:p>
            <a:r>
              <a:rPr lang="sk-SK" sz="2400" dirty="0"/>
              <a:t>Interné rozpory a intrigy, ktoré značne oslabili moc Modrých košieľ v rámci </a:t>
            </a:r>
            <a:r>
              <a:rPr lang="sk-SK" sz="2400" dirty="0" err="1"/>
              <a:t>Kuomintangu</a:t>
            </a:r>
            <a:r>
              <a:rPr lang="sk-SK" sz="2400" dirty="0"/>
              <a:t>. Modré košele navyše neboli masovou organizáciou s podporou verejnosti. Bola to </a:t>
            </a:r>
            <a:r>
              <a:rPr lang="sk-SK" sz="2400" dirty="0" err="1"/>
              <a:t>elitistická</a:t>
            </a:r>
            <a:r>
              <a:rPr lang="sk-SK" sz="2400" dirty="0"/>
              <a:t> organizácia absolútne závislá na dobrej vôli vodcu. </a:t>
            </a:r>
          </a:p>
        </p:txBody>
      </p:sp>
    </p:spTree>
    <p:extLst>
      <p:ext uri="{BB962C8B-B14F-4D97-AF65-F5344CB8AC3E}">
        <p14:creationId xmlns:p14="http://schemas.microsoft.com/office/powerpoint/2010/main" val="2356945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9C8B22-1E75-4373-ADEA-12F107F01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43018"/>
            <a:ext cx="8964487" cy="5065819"/>
          </a:xfrm>
        </p:spPr>
        <p:txBody>
          <a:bodyPr>
            <a:normAutofit lnSpcReduction="10000"/>
          </a:bodyPr>
          <a:lstStyle/>
          <a:p>
            <a:r>
              <a:rPr lang="sk-SK" sz="2400" dirty="0"/>
              <a:t>Obdivoval aj totalitné tendencie – pozdával sa mu napríklad spôsob, akým boľševici riadili spoločnosť v Sovietskom zväze. </a:t>
            </a:r>
          </a:p>
          <a:p>
            <a:endParaRPr lang="sk-SK" sz="2400" dirty="0"/>
          </a:p>
          <a:p>
            <a:r>
              <a:rPr lang="sk-SK" sz="2400" dirty="0"/>
              <a:t>Nacionalizmus bol podľa </a:t>
            </a:r>
            <a:r>
              <a:rPr lang="sk-SK" sz="2400" dirty="0" err="1"/>
              <a:t>Sunjatsena</a:t>
            </a:r>
            <a:r>
              <a:rPr lang="sk-SK" sz="2400" dirty="0"/>
              <a:t> pre ďalšiu existenciu čínskeho národa absolútne nevyhnutný. </a:t>
            </a:r>
          </a:p>
          <a:p>
            <a:endParaRPr lang="sk-SK" sz="2400" dirty="0"/>
          </a:p>
          <a:p>
            <a:r>
              <a:rPr lang="sk-SK" sz="2400" dirty="0"/>
              <a:t>Číňania totiž čelili obrovskému množstvu vnútorných i vonkajších problémov: politických, vojenských i hospodárskych, vnútornej dezintegrácii, prílišnému individualizmu a podobne. Podľa neho len nacionalizmus mohol zjednotiť štyristo miliónov Číňanov a „zachrániť národ.“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DEF2882-57D8-4179-89E7-1A161385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SUNJATSEN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730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9C8B22-1E75-4373-ADEA-12F107F01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43018"/>
            <a:ext cx="5652119" cy="5065819"/>
          </a:xfrm>
        </p:spPr>
        <p:txBody>
          <a:bodyPr>
            <a:normAutofit/>
          </a:bodyPr>
          <a:lstStyle/>
          <a:p>
            <a:r>
              <a:rPr lang="sk-SK" sz="2400" dirty="0"/>
              <a:t>Nebezpečný individualizmus</a:t>
            </a:r>
          </a:p>
          <a:p>
            <a:endParaRPr lang="sk-SK" sz="2400" dirty="0"/>
          </a:p>
          <a:p>
            <a:r>
              <a:rPr lang="sk-SK" sz="2400" dirty="0"/>
              <a:t>Číňan mal byť v prvom rade súčasťou väčšieho celku, národa. Mal vzniknúť „nový čínsky človek,“ ktorý mal byť ochotný sa obetovať v prospech verejného blaha, aj keby to znamenalo obetovať vlastný život.</a:t>
            </a:r>
            <a:endParaRPr lang="en-GB" sz="2400" dirty="0"/>
          </a:p>
          <a:p>
            <a:endParaRPr lang="sk-SK" sz="2400" dirty="0"/>
          </a:p>
          <a:p>
            <a:endParaRPr lang="sk-SK" sz="24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DEF2882-57D8-4179-89E7-1A161385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SUNJATSEN</a:t>
            </a:r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E3CFC09-52CC-4E9F-AB7A-7ABFD9280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643018"/>
            <a:ext cx="3312368" cy="499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24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9C8B22-1E75-4373-ADEA-12F107F01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43018"/>
            <a:ext cx="8964487" cy="5065819"/>
          </a:xfrm>
        </p:spPr>
        <p:txBody>
          <a:bodyPr>
            <a:normAutofit/>
          </a:bodyPr>
          <a:lstStyle/>
          <a:p>
            <a:r>
              <a:rPr lang="sk-SK" sz="2400" dirty="0"/>
              <a:t>Najprv sa mal vybudovať a etablovať silný autokratický štát – potom mal nasledovať prechod k demokracii. </a:t>
            </a:r>
          </a:p>
          <a:p>
            <a:endParaRPr lang="sk-SK" sz="2400" dirty="0"/>
          </a:p>
          <a:p>
            <a:r>
              <a:rPr lang="sk-SK" sz="2400" dirty="0"/>
              <a:t>silný autokratický štát mal garantovať modernizáciu a industrializáciu, jeho základom mal byť mix vedy a tradičného čínskeho učenia – keď budú čínske masy vzdelané, potom mal prísť prechod k demokracii</a:t>
            </a:r>
          </a:p>
          <a:p>
            <a:endParaRPr lang="sk-SK" sz="2400" dirty="0"/>
          </a:p>
          <a:p>
            <a:r>
              <a:rPr lang="sk-SK" sz="2400" dirty="0" err="1"/>
              <a:t>Sunjatsen</a:t>
            </a:r>
            <a:r>
              <a:rPr lang="sk-SK" sz="2400" dirty="0"/>
              <a:t> demokrat a republikán, z jeho myšlienok ale korene čínskeho fašizmu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DEF2882-57D8-4179-89E7-1A161385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SUNJATSEN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7248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9C8B22-1E75-4373-ADEA-12F107F01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43018"/>
            <a:ext cx="4571999" cy="5065819"/>
          </a:xfrm>
        </p:spPr>
        <p:txBody>
          <a:bodyPr>
            <a:normAutofit/>
          </a:bodyPr>
          <a:lstStyle/>
          <a:p>
            <a:r>
              <a:rPr lang="sk-SK" sz="2400" dirty="0" err="1"/>
              <a:t>Sunjatsen</a:t>
            </a:r>
            <a:r>
              <a:rPr lang="sk-SK" sz="2400" dirty="0"/>
              <a:t> zomrel 1925, </a:t>
            </a:r>
            <a:r>
              <a:rPr lang="sk-SK" sz="2400" dirty="0" err="1"/>
              <a:t>Kuomintang</a:t>
            </a:r>
            <a:r>
              <a:rPr lang="sk-SK" sz="2400" dirty="0"/>
              <a:t> sa dostal k moci 1927</a:t>
            </a:r>
          </a:p>
          <a:p>
            <a:endParaRPr lang="sk-SK" sz="2400" dirty="0"/>
          </a:p>
          <a:p>
            <a:r>
              <a:rPr lang="sk-SK" sz="2400" dirty="0"/>
              <a:t>Spočiatku optimizmus, veľmi skoro ale sklamanie – korupcia, neefektívnosť</a:t>
            </a:r>
          </a:p>
          <a:p>
            <a:endParaRPr lang="sk-SK" sz="2400" dirty="0"/>
          </a:p>
          <a:p>
            <a:r>
              <a:rPr lang="sk-SK" sz="2400" dirty="0"/>
              <a:t>Mladí členovia hnutia nespokojní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DEF2882-57D8-4179-89E7-1A161385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KUOMINTANG</a:t>
            </a:r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0F7C023-6FF2-4DDA-BD53-86AB543C4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1844823"/>
            <a:ext cx="4464496" cy="445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91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4D9BA10-026F-4CAF-87DE-5D95AC648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628800"/>
            <a:ext cx="7640883" cy="5065712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5DEF2882-57D8-4179-89E7-1A161385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KUOMINTANG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35040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18519</TotalTime>
  <Words>2199</Words>
  <Application>Microsoft Office PowerPoint</Application>
  <PresentationFormat>On-screen Show (4:3)</PresentationFormat>
  <Paragraphs>194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HG創英角ｺﾞｼｯｸUB</vt:lpstr>
      <vt:lpstr>Franklin Gothic Medium</vt:lpstr>
      <vt:lpstr>Wingdings</vt:lpstr>
      <vt:lpstr>Wingdings 2</vt:lpstr>
      <vt:lpstr>Grid</vt:lpstr>
      <vt:lpstr>KSCB092   Fašizmus A jeho špecifiká v Európe a Ázii</vt:lpstr>
      <vt:lpstr>Korene čínskeho fašizmu</vt:lpstr>
      <vt:lpstr>SUNJATSEN</vt:lpstr>
      <vt:lpstr>SUNJATSEN</vt:lpstr>
      <vt:lpstr>SUNJATSEN</vt:lpstr>
      <vt:lpstr>SUNJATSEN</vt:lpstr>
      <vt:lpstr>SUNJATSEN</vt:lpstr>
      <vt:lpstr>KUOMINTANG</vt:lpstr>
      <vt:lpstr>KUOMINTANG</vt:lpstr>
      <vt:lpstr>KUOMINTANG</vt:lpstr>
      <vt:lpstr>PowerPoint Presentation</vt:lpstr>
      <vt:lpstr>KUOMINTANG</vt:lpstr>
      <vt:lpstr>PowerPoint Presentation</vt:lpstr>
      <vt:lpstr>PowerPoint Presentation</vt:lpstr>
      <vt:lpstr>KUOMINTANG</vt:lpstr>
      <vt:lpstr>KUOMINTANG</vt:lpstr>
      <vt:lpstr>PowerPoint Presentation</vt:lpstr>
      <vt:lpstr>PowerPoint Presentation</vt:lpstr>
      <vt:lpstr>Mukdenský incident 1931</vt:lpstr>
      <vt:lpstr>Mukdenský incident 1931</vt:lpstr>
      <vt:lpstr>Mukdenský incident 1931</vt:lpstr>
      <vt:lpstr>Mukdenský incident 1931</vt:lpstr>
      <vt:lpstr>Modré košele</vt:lpstr>
      <vt:lpstr>Modré košele</vt:lpstr>
      <vt:lpstr>Modré košele</vt:lpstr>
      <vt:lpstr>Modré košele</vt:lpstr>
      <vt:lpstr>Modré košele</vt:lpstr>
      <vt:lpstr>PowerPoint Presentation</vt:lpstr>
      <vt:lpstr>Modré košele</vt:lpstr>
      <vt:lpstr>Modré košele</vt:lpstr>
      <vt:lpstr>Modré košele</vt:lpstr>
      <vt:lpstr>Modré košele</vt:lpstr>
      <vt:lpstr>Modré košele</vt:lpstr>
      <vt:lpstr>Modré košele</vt:lpstr>
      <vt:lpstr>Hnutie nového života</vt:lpstr>
      <vt:lpstr>Hnutie nového života</vt:lpstr>
      <vt:lpstr>Hnutie nového života</vt:lpstr>
      <vt:lpstr>Hnutie nového života</vt:lpstr>
      <vt:lpstr>Hnutie nového života</vt:lpstr>
      <vt:lpstr>Naozaj fašizmus?</vt:lpstr>
      <vt:lpstr>Naozaj fašizmus?</vt:lpstr>
      <vt:lpstr>Koniec hnutia</vt:lpstr>
      <vt:lpstr>Koniec hnutia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Fašizmus Definícia, dejiny, prejavy</dc:title>
  <dc:creator>Jakub Drabik</dc:creator>
  <cp:lastModifiedBy>HUSAV</cp:lastModifiedBy>
  <cp:revision>652</cp:revision>
  <dcterms:created xsi:type="dcterms:W3CDTF">2016-04-08T19:06:24Z</dcterms:created>
  <dcterms:modified xsi:type="dcterms:W3CDTF">2022-05-09T13:30:22Z</dcterms:modified>
</cp:coreProperties>
</file>